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 id="2147484035" r:id="rId2"/>
  </p:sldMasterIdLst>
  <p:notesMasterIdLst>
    <p:notesMasterId r:id="rId91"/>
  </p:notesMasterIdLst>
  <p:handoutMasterIdLst>
    <p:handoutMasterId r:id="rId92"/>
  </p:handoutMasterIdLst>
  <p:sldIdLst>
    <p:sldId id="1369" r:id="rId3"/>
    <p:sldId id="1673" r:id="rId4"/>
    <p:sldId id="1674" r:id="rId5"/>
    <p:sldId id="1022" r:id="rId6"/>
    <p:sldId id="1023" r:id="rId7"/>
    <p:sldId id="1024" r:id="rId8"/>
    <p:sldId id="1089" r:id="rId9"/>
    <p:sldId id="1025" r:id="rId10"/>
    <p:sldId id="1159" r:id="rId11"/>
    <p:sldId id="1026" r:id="rId12"/>
    <p:sldId id="1645" r:id="rId13"/>
    <p:sldId id="1646" r:id="rId14"/>
    <p:sldId id="1647" r:id="rId15"/>
    <p:sldId id="1664" r:id="rId16"/>
    <p:sldId id="1644" r:id="rId17"/>
    <p:sldId id="1648" r:id="rId18"/>
    <p:sldId id="1649" r:id="rId19"/>
    <p:sldId id="1027" r:id="rId20"/>
    <p:sldId id="1028" r:id="rId21"/>
    <p:sldId id="1088" r:id="rId22"/>
    <p:sldId id="1029" r:id="rId23"/>
    <p:sldId id="1628" r:id="rId24"/>
    <p:sldId id="1629" r:id="rId25"/>
    <p:sldId id="1652" r:id="rId26"/>
    <p:sldId id="1638" r:id="rId27"/>
    <p:sldId id="1650" r:id="rId28"/>
    <p:sldId id="1651" r:id="rId29"/>
    <p:sldId id="1640" r:id="rId30"/>
    <p:sldId id="1653" r:id="rId31"/>
    <p:sldId id="1654" r:id="rId32"/>
    <p:sldId id="1680" r:id="rId33"/>
    <p:sldId id="1655" r:id="rId34"/>
    <p:sldId id="1663" r:id="rId35"/>
    <p:sldId id="1657" r:id="rId36"/>
    <p:sldId id="1659" r:id="rId37"/>
    <p:sldId id="1658" r:id="rId38"/>
    <p:sldId id="1660" r:id="rId39"/>
    <p:sldId id="1637" r:id="rId40"/>
    <p:sldId id="1656" r:id="rId41"/>
    <p:sldId id="1642" r:id="rId42"/>
    <p:sldId id="1665" r:id="rId43"/>
    <p:sldId id="1643" r:id="rId44"/>
    <p:sldId id="1641" r:id="rId45"/>
    <p:sldId id="1661" r:id="rId46"/>
    <p:sldId id="1662" r:id="rId47"/>
    <p:sldId id="1666" r:id="rId48"/>
    <p:sldId id="1633" r:id="rId49"/>
    <p:sldId id="1635" r:id="rId50"/>
    <p:sldId id="1636" r:id="rId51"/>
    <p:sldId id="1668" r:id="rId52"/>
    <p:sldId id="1669" r:id="rId53"/>
    <p:sldId id="1147" r:id="rId54"/>
    <p:sldId id="1340" r:id="rId55"/>
    <p:sldId id="1341" r:id="rId56"/>
    <p:sldId id="1342" r:id="rId57"/>
    <p:sldId id="1677" r:id="rId58"/>
    <p:sldId id="1343" r:id="rId59"/>
    <p:sldId id="1344" r:id="rId60"/>
    <p:sldId id="1670" r:id="rId61"/>
    <p:sldId id="1226" r:id="rId62"/>
    <p:sldId id="1672" r:id="rId63"/>
    <p:sldId id="1634" r:id="rId64"/>
    <p:sldId id="1206" r:id="rId65"/>
    <p:sldId id="1630" r:id="rId66"/>
    <p:sldId id="1632" r:id="rId67"/>
    <p:sldId id="1081" r:id="rId68"/>
    <p:sldId id="1205" r:id="rId69"/>
    <p:sldId id="1040" r:id="rId70"/>
    <p:sldId id="1207" r:id="rId71"/>
    <p:sldId id="1242" r:id="rId72"/>
    <p:sldId id="1208" r:id="rId73"/>
    <p:sldId id="1210" r:id="rId74"/>
    <p:sldId id="1671" r:id="rId75"/>
    <p:sldId id="1212" r:id="rId76"/>
    <p:sldId id="1213" r:id="rId77"/>
    <p:sldId id="1214" r:id="rId78"/>
    <p:sldId id="1215" r:id="rId79"/>
    <p:sldId id="1216" r:id="rId80"/>
    <p:sldId id="1042" r:id="rId81"/>
    <p:sldId id="1243" r:id="rId82"/>
    <p:sldId id="1044" r:id="rId83"/>
    <p:sldId id="1620" r:id="rId84"/>
    <p:sldId id="1678" r:id="rId85"/>
    <p:sldId id="1679" r:id="rId86"/>
    <p:sldId id="1631" r:id="rId87"/>
    <p:sldId id="1186" r:id="rId88"/>
    <p:sldId id="1203" r:id="rId89"/>
    <p:sldId id="1187" r:id="rId90"/>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FE115"/>
    <a:srgbClr val="FF6600"/>
    <a:srgbClr val="FF0000"/>
    <a:srgbClr val="00359E"/>
    <a:srgbClr val="92D050"/>
    <a:srgbClr val="DE6A22"/>
    <a:srgbClr val="AAE600"/>
    <a:srgbClr val="A2CCE8"/>
    <a:srgbClr val="1616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95119" autoAdjust="0"/>
  </p:normalViewPr>
  <p:slideViewPr>
    <p:cSldViewPr>
      <p:cViewPr varScale="1">
        <p:scale>
          <a:sx n="100" d="100"/>
          <a:sy n="100" d="100"/>
        </p:scale>
        <p:origin x="158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4" d="100"/>
          <a:sy n="84" d="100"/>
        </p:scale>
        <p:origin x="310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 Id="rId4" Type="http://schemas.openxmlformats.org/officeDocument/2006/relationships/image" Target="../media/image3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552339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28BC05-590F-4DA3-9EDF-F895ADA0C194}"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38797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9E115B-57DE-445D-975E-E06EC92ED251}"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66867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D36F37-F1EC-4EF9-9195-749F5619D0B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618C94-B743-469A-981A-D9FB0DD485B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1410" name="Rectangle 2">
            <a:extLst>
              <a:ext uri="{FF2B5EF4-FFF2-40B4-BE49-F238E27FC236}">
                <a16:creationId xmlns:a16="http://schemas.microsoft.com/office/drawing/2014/main" id="{AF2B9347-FF9E-47BD-A9FB-EF274E998E9F}"/>
              </a:ext>
            </a:extLst>
          </p:cNvPr>
          <p:cNvSpPr>
            <a:spLocks noGrp="1" noRot="1" noChangeAspect="1" noChangeArrowheads="1" noTextEdit="1"/>
          </p:cNvSpPr>
          <p:nvPr>
            <p:ph type="sldImg"/>
          </p:nvPr>
        </p:nvSpPr>
        <p:spPr>
          <a:ln/>
        </p:spPr>
      </p:sp>
      <p:sp>
        <p:nvSpPr>
          <p:cNvPr id="401411" name="Rectangle 3">
            <a:extLst>
              <a:ext uri="{FF2B5EF4-FFF2-40B4-BE49-F238E27FC236}">
                <a16:creationId xmlns:a16="http://schemas.microsoft.com/office/drawing/2014/main" id="{9FF0FE09-F3E9-4A67-A52A-C52A2737EA8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88672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101FC1B-8C43-4A8C-8055-1C40F99A4577}"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66359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7BDE75-5194-4EF3-915D-27607D9C0FBD}"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04184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018EC8-5EC4-4F6C-BA29-7C37F550310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27996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B43CB3-0153-4DEE-A44F-D124207E3381}"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62723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D04F8E-BFA4-49F6-890F-C2329342A467}"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66748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09DCEE-7D5C-4F86-A46D-32518BF406A0}"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19821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1BB810-17B8-4591-B961-426FD7CE2952}"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6527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28BC05-590F-4DA3-9EDF-F895ADA0C194}"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18836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08116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2383541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76200" y="6491968"/>
            <a:ext cx="457200" cy="365125"/>
          </a:xfrm>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203947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056071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883304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791885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3307430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4310" name="Photo Editor-foto" r:id="rId3" imgW="7621064" imgH="1009791" progId="MSPhotoEd.3">
                  <p:embed/>
                </p:oleObj>
              </mc:Choice>
              <mc:Fallback>
                <p:oleObj name="Photo Editor-foto" r:id="rId3" imgW="7621064" imgH="1009791" progId="MSPhotoEd.3">
                  <p:embed/>
                  <p:pic>
                    <p:nvPicPr>
                      <p:cNvPr id="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4311" name="Photo Editor-foto" r:id="rId5" imgW="7621064" imgH="1009791" progId="MSPhotoEd.3">
                  <p:embed/>
                </p:oleObj>
              </mc:Choice>
              <mc:Fallback>
                <p:oleObj name="Photo Editor-foto" r:id="rId5" imgW="7621064" imgH="1009791" progId="MSPhotoEd.3">
                  <p:embed/>
                  <p:pic>
                    <p:nvPicPr>
                      <p:cNvPr id="19"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3936458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225425" y="6553200"/>
            <a:ext cx="614363" cy="304800"/>
          </a:xfrm>
          <a:prstGeom prst="rect">
            <a:avLst/>
          </a:prstGeom>
          <a:ln/>
        </p:spPr>
        <p:txBody>
          <a:bodyPr/>
          <a:lstStyle>
            <a:lvl1pPr>
              <a:defRPr/>
            </a:lvl1pPr>
          </a:lstStyle>
          <a:p>
            <a:pPr>
              <a:defRPr/>
            </a:pPr>
            <a:fld id="{717BEA95-32AA-4590-842A-1C067E2AA681}" type="slidenum">
              <a:rPr lang="en-US" altLang="en-US"/>
              <a:pPr>
                <a:defRPr/>
              </a:pPr>
              <a:t>‹#›</a:t>
            </a:fld>
            <a:endParaRPr lang="en-US" altLang="en-US"/>
          </a:p>
        </p:txBody>
      </p:sp>
    </p:spTree>
    <p:extLst>
      <p:ext uri="{BB962C8B-B14F-4D97-AF65-F5344CB8AC3E}">
        <p14:creationId xmlns:p14="http://schemas.microsoft.com/office/powerpoint/2010/main" val="2780154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p:cNvSpPr>
            <a:spLocks noGrp="1"/>
          </p:cNvSpPr>
          <p:nvPr>
            <p:ph type="sldNum" sz="quarter" idx="3"/>
          </p:nvPr>
        </p:nvSpPr>
        <p:spPr>
          <a:xfrm>
            <a:off x="0" y="6477000"/>
            <a:ext cx="304800" cy="296174"/>
          </a:xfrm>
          <a:prstGeom prst="rect">
            <a:avLst/>
          </a:prstGeom>
        </p:spPr>
        <p:txBody>
          <a:bodyPr vert="horz" lIns="0" tIns="0" rIns="0" bIns="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334129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0"/>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4"/>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p:cNvSpPr>
            <a:spLocks noGrp="1"/>
          </p:cNvSpPr>
          <p:nvPr>
            <p:ph type="sldNum" sz="quarter" idx="4"/>
          </p:nvPr>
        </p:nvSpPr>
        <p:spPr>
          <a:xfrm>
            <a:off x="0" y="6491968"/>
            <a:ext cx="457200" cy="365125"/>
          </a:xfrm>
          <a:prstGeom prst="rect">
            <a:avLst/>
          </a:prstGeom>
        </p:spPr>
        <p:txBody>
          <a:bodyPr vert="horz" lIns="91440" tIns="45720" rIns="91440" bIns="45720" rtlCol="0" anchor="ctr"/>
          <a:lstStyle>
            <a:lvl1pPr algn="r">
              <a:defRPr sz="1200">
                <a:solidFill>
                  <a:schemeClr val="bg1"/>
                </a:solidFill>
              </a:defRPr>
            </a:lvl1pPr>
          </a:lstStyle>
          <a:p>
            <a:fld id="{01EF93C7-D0AB-41D7-8C62-1F8A9E33AE23}" type="slidenum">
              <a:rPr lang="en-US" smtClean="0"/>
              <a:pPr/>
              <a:t>‹#›</a:t>
            </a:fld>
            <a:endParaRPr lang="en-US"/>
          </a:p>
        </p:txBody>
      </p:sp>
    </p:spTree>
    <p:extLst>
      <p:ext uri="{BB962C8B-B14F-4D97-AF65-F5344CB8AC3E}">
        <p14:creationId xmlns:p14="http://schemas.microsoft.com/office/powerpoint/2010/main" val="1850916871"/>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kbergman.com/904/listing-of-185-ontology-building-tools/" TargetMode="External"/><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protege.stanford.edu/" TargetMode="External"/><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browser.ihtsdotools.org/?perspective=full&amp;conceptId1=13580001000004101&amp;edition=MAIN/2023-09-01&amp;release=&amp;languages=en" TargetMode="External"/><Relationship Id="rId2" Type="http://schemas.openxmlformats.org/officeDocument/2006/relationships/hyperlink" Target="https://browser.ihtsdotools.org/?perspective=full&amp;conceptId1=13580001000004101&amp;edition=MAIN/2020-07-31&amp;release=&amp;languages=en" TargetMode="External"/><Relationship Id="rId1" Type="http://schemas.openxmlformats.org/officeDocument/2006/relationships/slideLayout" Target="../slideLayouts/slideLayout12.xml"/><Relationship Id="rId4" Type="http://schemas.openxmlformats.org/officeDocument/2006/relationships/hyperlink" Target="https://browser.ihtsdotools.org/?perspective=full&amp;conceptId1=162298006&amp;edition=MAIN/2023-09-01&amp;release=&amp;languages=e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hyperlink" Target="https://www.google.com/search?newwindow=1&amp;hl=en&amp;gl=ar&amp;tbm=isch&amp;q=werner+ceusters&amp;sclient=img"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browser.ihtsdotools.org/" TargetMode="External"/><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hyperlink" Target="https://www.geeksforgeeks.org/graph-data-structure-and-algorithms/#connectivity" TargetMode="External"/><Relationship Id="rId13" Type="http://schemas.openxmlformats.org/officeDocument/2006/relationships/hyperlink" Target="https://www.geeksforgeeks.org/graph-data-structure-and-algorithms/#quickLinks" TargetMode="External"/><Relationship Id="rId3" Type="http://schemas.openxmlformats.org/officeDocument/2006/relationships/hyperlink" Target="https://www.geeksforgeeks.org/graph-data-structure-and-algorithms/#graphCycle" TargetMode="External"/><Relationship Id="rId7" Type="http://schemas.openxmlformats.org/officeDocument/2006/relationships/hyperlink" Target="https://www.geeksforgeeks.org/graph-data-structure-and-algorithms/#shortestPath" TargetMode="External"/><Relationship Id="rId12" Type="http://schemas.openxmlformats.org/officeDocument/2006/relationships/hyperlink" Target="https://www.geeksforgeeks.org/graph-data-structure-and-algorithms/#misc" TargetMode="External"/><Relationship Id="rId2" Type="http://schemas.openxmlformats.org/officeDocument/2006/relationships/hyperlink" Target="https://www.geeksforgeeks.org/graph-data-structure-and-algorithms/#introDFSnBFS" TargetMode="External"/><Relationship Id="rId1" Type="http://schemas.openxmlformats.org/officeDocument/2006/relationships/slideLayout" Target="../slideLayouts/slideLayout12.xml"/><Relationship Id="rId6" Type="http://schemas.openxmlformats.org/officeDocument/2006/relationships/hyperlink" Target="https://www.geeksforgeeks.org/graph-data-structure-and-algorithms/#backtracking" TargetMode="External"/><Relationship Id="rId11" Type="http://schemas.openxmlformats.org/officeDocument/2006/relationships/hyperlink" Target="https://www.geeksforgeeks.org/graph-data-structure-and-algorithms/#hardProblems" TargetMode="External"/><Relationship Id="rId5" Type="http://schemas.openxmlformats.org/officeDocument/2006/relationships/hyperlink" Target="https://www.geeksforgeeks.org/graph-data-structure-and-algorithms/#minimumSpanningTree" TargetMode="External"/><Relationship Id="rId10" Type="http://schemas.openxmlformats.org/officeDocument/2006/relationships/hyperlink" Target="https://www.geeksforgeeks.org/graph-data-structure-and-algorithms/#STLimplementation" TargetMode="External"/><Relationship Id="rId4" Type="http://schemas.openxmlformats.org/officeDocument/2006/relationships/hyperlink" Target="https://www.geeksforgeeks.org/graph-data-structure-and-algorithms/#topologicalSorting" TargetMode="External"/><Relationship Id="rId9" Type="http://schemas.openxmlformats.org/officeDocument/2006/relationships/hyperlink" Target="https://www.geeksforgeeks.org/graph-data-structure-and-algorithms/#maximumFlow"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www.ncbi.nlm.nih.gov/books/NBK9679/" TargetMode="External"/><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hyperlink" Target="https://browser.ihtsdotools.org/?perspective=full&amp;conceptId1=66754008&amp;edition=MAIN/2020-07-31&amp;release=&amp;languages=en" TargetMode="Externa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https://meshb.nlm.nih.gov/record/ui?ui=D005858" TargetMode="External"/><Relationship Id="rId2" Type="http://schemas.openxmlformats.org/officeDocument/2006/relationships/hyperlink" Target="https://browser.ihtsdotools.org/?perspective=full&amp;conceptId1=223369002&amp;edition=MAIN/2023-09-01&amp;release=&amp;languages=en" TargetMode="Externa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hyperlink" Target="https://www.meddra.org/" TargetMode="External"/><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hyperlink" Target="https://bioportal.bioontology.org/ontologies/MEDDRA/" TargetMode="External"/><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hyperlink" Target="https://en.wikipedia.org/wiki/Formal_concept_analysis"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3.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www.google.com/imgres?num=10&amp;hl=en&amp;safe=off&amp;tbo=d&amp;biw=1680&amp;bih=858&amp;tbm=isch&amp;tbnid=IHXX8pOeP7darM:&amp;imgrefurl=http://collider.com/jonathan-nolan-person-of-interest-dark-knight-rises-interview/137379/&amp;docid=hw5ZwkaLbYH0xM&amp;imgurl=http://collider.com/wp-content/uploads/person-of-interest-taraji-p-henson-4.jpg&amp;w=540&amp;h=720&amp;ei=EzbvUOTBAbO10AGGq4G4BQ&amp;zoom=1" TargetMode="External"/><Relationship Id="rId7" Type="http://schemas.openxmlformats.org/officeDocument/2006/relationships/hyperlink" Target="http://www.google.com/imgres?num=10&amp;hl=en&amp;safe=off&amp;tbo=d&amp;biw=1680&amp;bih=858&amp;tbm=isch&amp;tbnid=GWR3fBGcpQvbjM:&amp;imgrefurl=http://www.tvscoop.tv/2008/04/can_a_person_ha.html&amp;docid=skeNrvquM8D3hM&amp;imgurl=http://www.tvscoop.tv/76495669.jpg&amp;w=2003&amp;h=3000&amp;ei=EzbvUOTBAbO10AGGq4G4BQ&amp;zoom=1" TargetMode="External"/><Relationship Id="rId12" Type="http://schemas.openxmlformats.org/officeDocument/2006/relationships/image" Target="../media/image28.jpeg"/><Relationship Id="rId2" Type="http://schemas.openxmlformats.org/officeDocument/2006/relationships/hyperlink" Target="http://www.google.com/imgres?num=10&amp;hl=en&amp;safe=off&amp;tbo=d&amp;biw=1680&amp;bih=858&amp;tbm=isch&amp;tbnid=MlQsapOTswg_pM:&amp;imgrefurl=http://www.firstpersonarts.org/2010-festival/first-taste-dinner-with-soledad-obrien/&amp;docid=bIZwwNlXW_6f7M&amp;imgurl=http://www.firstpersonarts.org/wp-content/uploads/2010/08/Soledad-new-headshot-7-07.jpg&amp;w=2400&amp;h=3000&amp;ei=EzbvUOTBAbO10AGGq4G4BQ&amp;zoom=1" TargetMode="External"/><Relationship Id="rId1" Type="http://schemas.openxmlformats.org/officeDocument/2006/relationships/slideLayout" Target="../slideLayouts/slideLayout12.xml"/><Relationship Id="rId6" Type="http://schemas.openxmlformats.org/officeDocument/2006/relationships/image" Target="../media/image25.jpeg"/><Relationship Id="rId11" Type="http://schemas.openxmlformats.org/officeDocument/2006/relationships/hyperlink" Target="http://www.google.com/imgres?num=10&amp;hl=en&amp;safe=off&amp;tbo=d&amp;biw=1680&amp;bih=858&amp;tbm=isch&amp;tbnid=uzHegijBDrVCxM:&amp;imgrefurl=http://tlceyeopener.blogspot.com/2012/09/tlc-eyecare-laser-centers-welcomes-new.html&amp;docid=72rk70VQwzyM6M&amp;imgurl=http://4.bp.blogspot.com/-_Q3A00CnIl4/UFnzN1sxk2I/AAAAAAAAALA/LkL6Cv3JP5I/s1600/Erica_Person_MD.jpg&amp;w=1143&amp;h=1600&amp;ei=EzbvUOTBAbO10AGGq4G4BQ&amp;zoom=1" TargetMode="External"/><Relationship Id="rId5" Type="http://schemas.openxmlformats.org/officeDocument/2006/relationships/hyperlink" Target="http://www.google.com/imgres?num=10&amp;hl=en&amp;safe=off&amp;tbo=d&amp;biw=1680&amp;bih=858&amp;tbm=isch&amp;tbnid=tWS1VoR2oxomXM:&amp;imgrefurl=http://perezhilton.com/2011-12-15-ryan-gosling-is-named-time-magazines-coolest-person-of-the-year&amp;docid=MO35ynEp_HhFdM&amp;imgurl=http://img.perezhilton.com/wp-content/uploads/2011/12/ryan-gosling-is-coolest-person-of-the-year__oPt.jpg&amp;w=450&amp;h=639&amp;ei=EzbvUOTBAbO10AGGq4G4BQ&amp;zoom=1" TargetMode="External"/><Relationship Id="rId10" Type="http://schemas.openxmlformats.org/officeDocument/2006/relationships/image" Target="../media/image27.jpeg"/><Relationship Id="rId4" Type="http://schemas.openxmlformats.org/officeDocument/2006/relationships/image" Target="../media/image24.jpeg"/><Relationship Id="rId9" Type="http://schemas.openxmlformats.org/officeDocument/2006/relationships/hyperlink" Target="http://www.google.com/imgres?num=10&amp;hl=en&amp;safe=off&amp;tbo=d&amp;biw=1680&amp;bih=858&amp;tbm=isch&amp;tbnid=NQXySzMWyLA96M:&amp;imgrefurl=http://www.fanpop.com/clubs/david-henrie/images/26183003/title/david-henrie-aim-high-party-person-photo&amp;docid=xeljz3CV4-c0VM&amp;imgurl=http://images5.fanpop.com/image/photos/26100000/David-Henrie-Aim-High-Party-Person-david-henrie-26183003-940-1222.jpg&amp;w=940&amp;h=1222&amp;ei=EzbvUOTBAbO10AGGq4G4BQ&amp;zoom=1"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www.google.com/imgres?num=10&amp;hl=en&amp;safe=off&amp;tbo=d&amp;biw=1680&amp;bih=858&amp;tbm=isch&amp;tbnid=IHXX8pOeP7darM:&amp;imgrefurl=http://collider.com/jonathan-nolan-person-of-interest-dark-knight-rises-interview/137379/&amp;docid=hw5ZwkaLbYH0xM&amp;imgurl=http://collider.com/wp-content/uploads/person-of-interest-taraji-p-henson-4.jpg&amp;w=540&amp;h=720&amp;ei=EzbvUOTBAbO10AGGq4G4BQ&amp;zoom=1" TargetMode="External"/><Relationship Id="rId7" Type="http://schemas.openxmlformats.org/officeDocument/2006/relationships/hyperlink" Target="http://www.google.com/imgres?num=10&amp;hl=en&amp;safe=off&amp;tbo=d&amp;biw=1680&amp;bih=858&amp;tbm=isch&amp;tbnid=GWR3fBGcpQvbjM:&amp;imgrefurl=http://www.tvscoop.tv/2008/04/can_a_person_ha.html&amp;docid=skeNrvquM8D3hM&amp;imgurl=http://www.tvscoop.tv/76495669.jpg&amp;w=2003&amp;h=3000&amp;ei=EzbvUOTBAbO10AGGq4G4BQ&amp;zoom=1" TargetMode="External"/><Relationship Id="rId12" Type="http://schemas.openxmlformats.org/officeDocument/2006/relationships/image" Target="../media/image28.jpeg"/><Relationship Id="rId2" Type="http://schemas.openxmlformats.org/officeDocument/2006/relationships/hyperlink" Target="http://www.google.com/imgres?num=10&amp;hl=en&amp;safe=off&amp;tbo=d&amp;biw=1680&amp;bih=858&amp;tbm=isch&amp;tbnid=MlQsapOTswg_pM:&amp;imgrefurl=http://www.firstpersonarts.org/2010-festival/first-taste-dinner-with-soledad-obrien/&amp;docid=bIZwwNlXW_6f7M&amp;imgurl=http://www.firstpersonarts.org/wp-content/uploads/2010/08/Soledad-new-headshot-7-07.jpg&amp;w=2400&amp;h=3000&amp;ei=EzbvUOTBAbO10AGGq4G4BQ&amp;zoom=1" TargetMode="External"/><Relationship Id="rId1" Type="http://schemas.openxmlformats.org/officeDocument/2006/relationships/slideLayout" Target="../slideLayouts/slideLayout12.xml"/><Relationship Id="rId6" Type="http://schemas.openxmlformats.org/officeDocument/2006/relationships/image" Target="../media/image25.jpeg"/><Relationship Id="rId11" Type="http://schemas.openxmlformats.org/officeDocument/2006/relationships/hyperlink" Target="http://www.google.com/imgres?num=10&amp;hl=en&amp;safe=off&amp;tbo=d&amp;biw=1680&amp;bih=858&amp;tbm=isch&amp;tbnid=uzHegijBDrVCxM:&amp;imgrefurl=http://tlceyeopener.blogspot.com/2012/09/tlc-eyecare-laser-centers-welcomes-new.html&amp;docid=72rk70VQwzyM6M&amp;imgurl=http://4.bp.blogspot.com/-_Q3A00CnIl4/UFnzN1sxk2I/AAAAAAAAALA/LkL6Cv3JP5I/s1600/Erica_Person_MD.jpg&amp;w=1143&amp;h=1600&amp;ei=EzbvUOTBAbO10AGGq4G4BQ&amp;zoom=1" TargetMode="External"/><Relationship Id="rId5" Type="http://schemas.openxmlformats.org/officeDocument/2006/relationships/hyperlink" Target="http://www.google.com/imgres?num=10&amp;hl=en&amp;safe=off&amp;tbo=d&amp;biw=1680&amp;bih=858&amp;tbm=isch&amp;tbnid=tWS1VoR2oxomXM:&amp;imgrefurl=http://perezhilton.com/2011-12-15-ryan-gosling-is-named-time-magazines-coolest-person-of-the-year&amp;docid=MO35ynEp_HhFdM&amp;imgurl=http://img.perezhilton.com/wp-content/uploads/2011/12/ryan-gosling-is-coolest-person-of-the-year__oPt.jpg&amp;w=450&amp;h=639&amp;ei=EzbvUOTBAbO10AGGq4G4BQ&amp;zoom=1" TargetMode="External"/><Relationship Id="rId10" Type="http://schemas.openxmlformats.org/officeDocument/2006/relationships/image" Target="../media/image27.jpeg"/><Relationship Id="rId4" Type="http://schemas.openxmlformats.org/officeDocument/2006/relationships/image" Target="../media/image24.jpeg"/><Relationship Id="rId9" Type="http://schemas.openxmlformats.org/officeDocument/2006/relationships/hyperlink" Target="http://www.google.com/imgres?num=10&amp;hl=en&amp;safe=off&amp;tbo=d&amp;biw=1680&amp;bih=858&amp;tbm=isch&amp;tbnid=NQXySzMWyLA96M:&amp;imgrefurl=http://www.fanpop.com/clubs/david-henrie/images/26183003/title/david-henrie-aim-high-party-person-photo&amp;docid=xeljz3CV4-c0VM&amp;imgurl=http://images5.fanpop.com/image/photos/26100000/David-Henrie-Aim-High-Party-Person-david-henrie-26183003-940-1222.jpg&amp;w=940&amp;h=1222&amp;ei=EzbvUOTBAbO10AGGq4G4BQ&amp;zoom=1"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www.google.com/imgres?num=10&amp;hl=en&amp;safe=off&amp;tbo=d&amp;biw=1680&amp;bih=858&amp;tbm=isch&amp;tbnid=GWR3fBGcpQvbjM:&amp;imgrefurl=http://www.tvscoop.tv/2008/04/can_a_person_ha.html&amp;docid=skeNrvquM8D3hM&amp;imgurl=http://www.tvscoop.tv/76495669.jpg&amp;w=2003&amp;h=3000&amp;ei=EzbvUOTBAbO10AGGq4G4BQ&amp;zoom=1" TargetMode="External"/><Relationship Id="rId2" Type="http://schemas.openxmlformats.org/officeDocument/2006/relationships/hyperlink" Target="http://www.google.com/imgres?num=10&amp;hl=en&amp;safe=off&amp;tbo=d&amp;biw=1680&amp;bih=858&amp;tbm=isch&amp;tbnid=MlQsapOTswg_pM:&amp;imgrefurl=http://www.firstpersonarts.org/2010-festival/first-taste-dinner-with-soledad-obrien/&amp;docid=bIZwwNlXW_6f7M&amp;imgurl=http://www.firstpersonarts.org/wp-content/uploads/2010/08/Soledad-new-headshot-7-07.jpg&amp;w=2400&amp;h=3000&amp;ei=EzbvUOTBAbO10AGGq4G4BQ&amp;zoom=1" TargetMode="Externa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72.xml.rels><?xml version="1.0" encoding="UTF-8" standalone="yes"?>
<Relationships xmlns="http://schemas.openxmlformats.org/package/2006/relationships"><Relationship Id="rId3" Type="http://schemas.openxmlformats.org/officeDocument/2006/relationships/hyperlink" Target="http://www.google.com/imgres?num=10&amp;hl=en&amp;safe=off&amp;tbo=d&amp;biw=1680&amp;bih=858&amp;tbm=isch&amp;tbnid=GWR3fBGcpQvbjM:&amp;imgrefurl=http://www.tvscoop.tv/2008/04/can_a_person_ha.html&amp;docid=skeNrvquM8D3hM&amp;imgurl=http://www.tvscoop.tv/76495669.jpg&amp;w=2003&amp;h=3000&amp;ei=EzbvUOTBAbO10AGGq4G4BQ&amp;zoom=1" TargetMode="External"/><Relationship Id="rId2" Type="http://schemas.openxmlformats.org/officeDocument/2006/relationships/hyperlink" Target="http://www.google.com/imgres?num=10&amp;hl=en&amp;safe=off&amp;tbo=d&amp;biw=1680&amp;bih=858&amp;tbm=isch&amp;tbnid=MlQsapOTswg_pM:&amp;imgrefurl=http://www.firstpersonarts.org/2010-festival/first-taste-dinner-with-soledad-obrien/&amp;docid=bIZwwNlXW_6f7M&amp;imgurl=http://www.firstpersonarts.org/wp-content/uploads/2010/08/Soledad-new-headshot-7-07.jpg&amp;w=2400&amp;h=3000&amp;ei=EzbvUOTBAbO10AGGq4G4BQ&amp;zoom=1" TargetMode="Externa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1.xml"/><Relationship Id="rId7" Type="http://schemas.openxmlformats.org/officeDocument/2006/relationships/image" Target="../media/image36.png"/><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38.png"/><Relationship Id="rId5" Type="http://schemas.openxmlformats.org/officeDocument/2006/relationships/image" Target="../media/image35.png"/><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37.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tabLst>
                <a:tab pos="5376863" algn="l"/>
              </a:tabLst>
            </a:pPr>
            <a:r>
              <a:rPr lang="en-US" sz="2400" dirty="0"/>
              <a:t>BMI508 – Fall 2023</a:t>
            </a:r>
            <a:br>
              <a:rPr lang="en-US" sz="2400" dirty="0"/>
            </a:br>
            <a:r>
              <a:rPr lang="en-US" sz="2400" dirty="0"/>
              <a:t>Introduction to Biomedical Ontology</a:t>
            </a:r>
            <a:br>
              <a:rPr lang="en-US" sz="4400" dirty="0"/>
            </a:br>
            <a:br>
              <a:rPr lang="en-US" sz="4400" dirty="0"/>
            </a:br>
            <a:r>
              <a:rPr lang="en-US" sz="3200" dirty="0"/>
              <a:t>Class 2 – Sept 6, 2023</a:t>
            </a:r>
            <a:br>
              <a:rPr lang="en-US" sz="4400" dirty="0"/>
            </a:br>
            <a:r>
              <a:rPr lang="en-US" sz="4400" dirty="0"/>
              <a:t>What is an ontology?</a:t>
            </a:r>
            <a:br>
              <a:rPr lang="en-US" sz="4400"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029200"/>
            <a:ext cx="9144000" cy="1600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p:cNvSpPr>
          <p:nvPr>
            <p:ph type="title"/>
          </p:nvPr>
        </p:nvSpPr>
        <p:spPr/>
        <p:txBody>
          <a:bodyPr/>
          <a:lstStyle/>
          <a:p>
            <a:r>
              <a:rPr lang="en-US" altLang="en-US"/>
              <a:t>Computer science approach to ontology</a:t>
            </a:r>
          </a:p>
        </p:txBody>
      </p:sp>
      <p:grpSp>
        <p:nvGrpSpPr>
          <p:cNvPr id="56324" name="Group 21"/>
          <p:cNvGrpSpPr>
            <a:grpSpLocks/>
          </p:cNvGrpSpPr>
          <p:nvPr/>
        </p:nvGrpSpPr>
        <p:grpSpPr bwMode="auto">
          <a:xfrm>
            <a:off x="3048000" y="2209800"/>
            <a:ext cx="5334000" cy="2743200"/>
            <a:chOff x="1295400" y="2209800"/>
            <a:chExt cx="6858000" cy="2743200"/>
          </a:xfrm>
        </p:grpSpPr>
        <p:sp>
          <p:nvSpPr>
            <p:cNvPr id="56330" name="Rounded Rectangle 13"/>
            <p:cNvSpPr>
              <a:spLocks noChangeArrowheads="1"/>
            </p:cNvSpPr>
            <p:nvPr/>
          </p:nvSpPr>
          <p:spPr bwMode="auto">
            <a:xfrm>
              <a:off x="1295400" y="2209800"/>
              <a:ext cx="6858000" cy="2743200"/>
            </a:xfrm>
            <a:prstGeom prst="roundRect">
              <a:avLst>
                <a:gd name="adj" fmla="val 16667"/>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31" name="Rounded Rectangle 8"/>
            <p:cNvSpPr>
              <a:spLocks noChangeArrowheads="1"/>
            </p:cNvSpPr>
            <p:nvPr/>
          </p:nvSpPr>
          <p:spPr bwMode="auto">
            <a:xfrm>
              <a:off x="1752600" y="2362200"/>
              <a:ext cx="2209800" cy="1328023"/>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Ontology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Authoring  Tools</a:t>
              </a:r>
            </a:p>
          </p:txBody>
        </p:sp>
        <p:sp>
          <p:nvSpPr>
            <p:cNvPr id="56332" name="Rounded Rectangle 9"/>
            <p:cNvSpPr>
              <a:spLocks noChangeArrowheads="1"/>
            </p:cNvSpPr>
            <p:nvPr/>
          </p:nvSpPr>
          <p:spPr bwMode="auto">
            <a:xfrm>
              <a:off x="5372100" y="4191000"/>
              <a:ext cx="2209800" cy="510778"/>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Reasoners</a:t>
              </a:r>
            </a:p>
          </p:txBody>
        </p:sp>
        <p:sp>
          <p:nvSpPr>
            <p:cNvPr id="56333" name="TextBox 15"/>
            <p:cNvSpPr txBox="1">
              <a:spLocks noChangeArrowheads="1"/>
            </p:cNvSpPr>
            <p:nvPr/>
          </p:nvSpPr>
          <p:spPr bwMode="auto">
            <a:xfrm>
              <a:off x="6019800" y="2590800"/>
              <a:ext cx="1249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create</a:t>
              </a:r>
            </a:p>
          </p:txBody>
        </p:sp>
      </p:grpSp>
      <p:grpSp>
        <p:nvGrpSpPr>
          <p:cNvPr id="56325" name="Group 30"/>
          <p:cNvGrpSpPr>
            <a:grpSpLocks/>
          </p:cNvGrpSpPr>
          <p:nvPr/>
        </p:nvGrpSpPr>
        <p:grpSpPr bwMode="auto">
          <a:xfrm>
            <a:off x="590550" y="4005263"/>
            <a:ext cx="4800600" cy="914400"/>
            <a:chOff x="590939" y="4005457"/>
            <a:chExt cx="4800600" cy="914766"/>
          </a:xfrm>
        </p:grpSpPr>
        <p:grpSp>
          <p:nvGrpSpPr>
            <p:cNvPr id="56326" name="Group 26"/>
            <p:cNvGrpSpPr>
              <a:grpSpLocks/>
            </p:cNvGrpSpPr>
            <p:nvPr/>
          </p:nvGrpSpPr>
          <p:grpSpPr bwMode="auto">
            <a:xfrm>
              <a:off x="590939" y="4005457"/>
              <a:ext cx="4800600" cy="914766"/>
              <a:chOff x="381000" y="4015152"/>
              <a:chExt cx="4800600" cy="914400"/>
            </a:xfrm>
          </p:grpSpPr>
          <p:sp>
            <p:nvSpPr>
              <p:cNvPr id="56328" name="Rounded Rectangle 25"/>
              <p:cNvSpPr>
                <a:spLocks noChangeArrowheads="1"/>
              </p:cNvSpPr>
              <p:nvPr/>
            </p:nvSpPr>
            <p:spPr bwMode="auto">
              <a:xfrm>
                <a:off x="381000" y="4015152"/>
                <a:ext cx="4800600" cy="914400"/>
              </a:xfrm>
              <a:prstGeom prst="roundRect">
                <a:avLst>
                  <a:gd name="adj" fmla="val 37819"/>
                </a:avLst>
              </a:prstGeom>
              <a:solidFill>
                <a:srgbClr val="FF5050">
                  <a:alpha val="50195"/>
                </a:srgbClr>
              </a:solidFill>
              <a:ln w="28575" algn="ctr">
                <a:solidFill>
                  <a:schemeClr val="bg1"/>
                </a:solidFill>
                <a:round/>
                <a:headEnd/>
                <a:tailEnd/>
              </a:ln>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29" name="Rounded Rectangle 23"/>
              <p:cNvSpPr>
                <a:spLocks noChangeArrowheads="1"/>
              </p:cNvSpPr>
              <p:nvPr/>
            </p:nvSpPr>
            <p:spPr bwMode="auto">
              <a:xfrm>
                <a:off x="719667" y="4217376"/>
                <a:ext cx="1718733" cy="510778"/>
              </a:xfrm>
              <a:prstGeom prst="roundRect">
                <a:avLst>
                  <a:gd name="adj" fmla="val 16667"/>
                </a:avLst>
              </a:prstGeom>
              <a:solidFill>
                <a:srgbClr val="7030A0"/>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Domain</a:t>
                </a:r>
              </a:p>
            </p:txBody>
          </p:sp>
        </p:grpSp>
        <p:sp>
          <p:nvSpPr>
            <p:cNvPr id="56327" name="Rounded Rectangle 7"/>
            <p:cNvSpPr>
              <a:spLocks noChangeArrowheads="1"/>
            </p:cNvSpPr>
            <p:nvPr/>
          </p:nvSpPr>
          <p:spPr bwMode="auto">
            <a:xfrm>
              <a:off x="3462867" y="4217789"/>
              <a:ext cx="1718733" cy="510778"/>
            </a:xfrm>
            <a:prstGeom prst="roundRect">
              <a:avLst>
                <a:gd name="adj" fmla="val 16667"/>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Ontologies</a:t>
              </a:r>
            </a:p>
          </p:txBody>
        </p:sp>
      </p:gr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93769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B1C27-F109-4C3C-A5E8-F52EBD3E3DF4}"/>
              </a:ext>
            </a:extLst>
          </p:cNvPr>
          <p:cNvSpPr>
            <a:spLocks noGrp="1"/>
          </p:cNvSpPr>
          <p:nvPr>
            <p:ph type="title"/>
          </p:nvPr>
        </p:nvSpPr>
        <p:spPr/>
        <p:txBody>
          <a:bodyPr/>
          <a:lstStyle/>
          <a:p>
            <a:r>
              <a:rPr lang="en-US" dirty="0"/>
              <a:t>Ontology authoring tools</a:t>
            </a:r>
          </a:p>
        </p:txBody>
      </p:sp>
      <p:sp>
        <p:nvSpPr>
          <p:cNvPr id="3" name="Content Placeholder 2">
            <a:extLst>
              <a:ext uri="{FF2B5EF4-FFF2-40B4-BE49-F238E27FC236}">
                <a16:creationId xmlns:a16="http://schemas.microsoft.com/office/drawing/2014/main" id="{0D762733-6135-4ECE-8CE9-C19245AE0E0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039A8E2-624F-423C-A99E-5434B5014635}"/>
              </a:ext>
            </a:extLst>
          </p:cNvPr>
          <p:cNvSpPr>
            <a:spLocks noGrp="1"/>
          </p:cNvSpPr>
          <p:nvPr>
            <p:ph type="sldNum" sz="quarter" idx="10"/>
          </p:nvPr>
        </p:nvSpPr>
        <p:spPr/>
        <p:txBody>
          <a:bodyPr/>
          <a:lstStyle/>
          <a:p>
            <a:fld id="{01EF93C7-D0AB-41D7-8C62-1F8A9E33AE23}" type="slidenum">
              <a:rPr lang="en-US" smtClean="0"/>
              <a:pPr/>
              <a:t>11</a:t>
            </a:fld>
            <a:endParaRPr lang="en-US"/>
          </a:p>
        </p:txBody>
      </p:sp>
      <p:pic>
        <p:nvPicPr>
          <p:cNvPr id="5" name="Picture 4">
            <a:extLst>
              <a:ext uri="{FF2B5EF4-FFF2-40B4-BE49-F238E27FC236}">
                <a16:creationId xmlns:a16="http://schemas.microsoft.com/office/drawing/2014/main" id="{ECDA729B-69B0-4D52-AC5B-C1EBED6E63E9}"/>
              </a:ext>
            </a:extLst>
          </p:cNvPr>
          <p:cNvPicPr>
            <a:picLocks noChangeAspect="1"/>
          </p:cNvPicPr>
          <p:nvPr/>
        </p:nvPicPr>
        <p:blipFill>
          <a:blip r:embed="rId2"/>
          <a:stretch>
            <a:fillRect/>
          </a:stretch>
        </p:blipFill>
        <p:spPr>
          <a:xfrm>
            <a:off x="0" y="1778988"/>
            <a:ext cx="9144000" cy="5079012"/>
          </a:xfrm>
          <a:prstGeom prst="rect">
            <a:avLst/>
          </a:prstGeom>
        </p:spPr>
      </p:pic>
      <p:sp>
        <p:nvSpPr>
          <p:cNvPr id="6" name="Rectangle 5">
            <a:extLst>
              <a:ext uri="{FF2B5EF4-FFF2-40B4-BE49-F238E27FC236}">
                <a16:creationId xmlns:a16="http://schemas.microsoft.com/office/drawing/2014/main" id="{3B8620DF-CC2A-4A79-AB04-AA18CD0C1ABF}"/>
              </a:ext>
            </a:extLst>
          </p:cNvPr>
          <p:cNvSpPr/>
          <p:nvPr/>
        </p:nvSpPr>
        <p:spPr>
          <a:xfrm>
            <a:off x="0" y="1490246"/>
            <a:ext cx="9144000" cy="338554"/>
          </a:xfrm>
          <a:prstGeom prst="rect">
            <a:avLst/>
          </a:prstGeom>
          <a:solidFill>
            <a:schemeClr val="bg1"/>
          </a:solidFill>
        </p:spPr>
        <p:txBody>
          <a:bodyPr wrap="square">
            <a:spAutoFit/>
          </a:bodyPr>
          <a:lstStyle/>
          <a:p>
            <a:r>
              <a:rPr lang="en-US" sz="1600" dirty="0">
                <a:hlinkClick r:id="rId3"/>
              </a:rPr>
              <a:t>https://www.mkbergman.com/904/listing-of-185-ontology-building-tools/</a:t>
            </a:r>
            <a:endParaRPr lang="en-US" sz="1600" dirty="0"/>
          </a:p>
        </p:txBody>
      </p:sp>
      <p:sp>
        <p:nvSpPr>
          <p:cNvPr id="7" name="Oval 6">
            <a:extLst>
              <a:ext uri="{FF2B5EF4-FFF2-40B4-BE49-F238E27FC236}">
                <a16:creationId xmlns:a16="http://schemas.microsoft.com/office/drawing/2014/main" id="{3749979E-1DA7-4CE0-80FD-1DE9C52C58AF}"/>
              </a:ext>
            </a:extLst>
          </p:cNvPr>
          <p:cNvSpPr/>
          <p:nvPr/>
        </p:nvSpPr>
        <p:spPr bwMode="auto">
          <a:xfrm>
            <a:off x="6781800" y="3048000"/>
            <a:ext cx="19050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781783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0F635B-4732-4B42-94BD-464EEC84AADA}"/>
              </a:ext>
            </a:extLst>
          </p:cNvPr>
          <p:cNvPicPr>
            <a:picLocks noChangeAspect="1"/>
          </p:cNvPicPr>
          <p:nvPr/>
        </p:nvPicPr>
        <p:blipFill>
          <a:blip r:embed="rId2"/>
          <a:stretch>
            <a:fillRect/>
          </a:stretch>
        </p:blipFill>
        <p:spPr>
          <a:xfrm>
            <a:off x="0" y="1907674"/>
            <a:ext cx="9144000" cy="5026526"/>
          </a:xfrm>
          <a:prstGeom prst="rect">
            <a:avLst/>
          </a:prstGeom>
        </p:spPr>
      </p:pic>
      <p:sp>
        <p:nvSpPr>
          <p:cNvPr id="2" name="Title 1">
            <a:extLst>
              <a:ext uri="{FF2B5EF4-FFF2-40B4-BE49-F238E27FC236}">
                <a16:creationId xmlns:a16="http://schemas.microsoft.com/office/drawing/2014/main" id="{2D09E06D-6E63-4A2F-A0F5-BAC14F9F44D9}"/>
              </a:ext>
            </a:extLst>
          </p:cNvPr>
          <p:cNvSpPr>
            <a:spLocks noGrp="1"/>
          </p:cNvSpPr>
          <p:nvPr>
            <p:ph type="title"/>
          </p:nvPr>
        </p:nvSpPr>
        <p:spPr/>
        <p:txBody>
          <a:bodyPr/>
          <a:lstStyle/>
          <a:p>
            <a:r>
              <a:rPr lang="en-US" dirty="0"/>
              <a:t>Most popular (and abused) OAT</a:t>
            </a:r>
          </a:p>
        </p:txBody>
      </p:sp>
      <p:sp>
        <p:nvSpPr>
          <p:cNvPr id="4" name="Slide Number Placeholder 3">
            <a:extLst>
              <a:ext uri="{FF2B5EF4-FFF2-40B4-BE49-F238E27FC236}">
                <a16:creationId xmlns:a16="http://schemas.microsoft.com/office/drawing/2014/main" id="{978875C3-7D0A-4A47-99FF-1BE23B461391}"/>
              </a:ext>
            </a:extLst>
          </p:cNvPr>
          <p:cNvSpPr>
            <a:spLocks noGrp="1"/>
          </p:cNvSpPr>
          <p:nvPr>
            <p:ph type="sldNum" sz="quarter" idx="10"/>
          </p:nvPr>
        </p:nvSpPr>
        <p:spPr/>
        <p:txBody>
          <a:bodyPr/>
          <a:lstStyle/>
          <a:p>
            <a:fld id="{01EF93C7-D0AB-41D7-8C62-1F8A9E33AE23}" type="slidenum">
              <a:rPr lang="en-US" smtClean="0"/>
              <a:pPr/>
              <a:t>12</a:t>
            </a:fld>
            <a:endParaRPr lang="en-US"/>
          </a:p>
        </p:txBody>
      </p:sp>
      <p:sp>
        <p:nvSpPr>
          <p:cNvPr id="6" name="Rectangle 5">
            <a:extLst>
              <a:ext uri="{FF2B5EF4-FFF2-40B4-BE49-F238E27FC236}">
                <a16:creationId xmlns:a16="http://schemas.microsoft.com/office/drawing/2014/main" id="{42A134DE-0D4D-4293-8D03-BEC039F368B9}"/>
              </a:ext>
            </a:extLst>
          </p:cNvPr>
          <p:cNvSpPr/>
          <p:nvPr/>
        </p:nvSpPr>
        <p:spPr>
          <a:xfrm>
            <a:off x="0" y="1581090"/>
            <a:ext cx="9144000" cy="400110"/>
          </a:xfrm>
          <a:prstGeom prst="rect">
            <a:avLst/>
          </a:prstGeom>
          <a:solidFill>
            <a:schemeClr val="bg1"/>
          </a:solidFill>
        </p:spPr>
        <p:txBody>
          <a:bodyPr wrap="square">
            <a:spAutoFit/>
          </a:bodyPr>
          <a:lstStyle/>
          <a:p>
            <a:r>
              <a:rPr lang="en-US" sz="2000" dirty="0">
                <a:hlinkClick r:id="rId3"/>
              </a:rPr>
              <a:t>https://protege.stanford.edu/</a:t>
            </a:r>
            <a:endParaRPr lang="en-US" sz="2000" dirty="0"/>
          </a:p>
        </p:txBody>
      </p:sp>
    </p:spTree>
    <p:extLst>
      <p:ext uri="{BB962C8B-B14F-4D97-AF65-F5344CB8AC3E}">
        <p14:creationId xmlns:p14="http://schemas.microsoft.com/office/powerpoint/2010/main" val="1515836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E992-DCC1-46F8-926B-275F148E5714}"/>
              </a:ext>
            </a:extLst>
          </p:cNvPr>
          <p:cNvSpPr>
            <a:spLocks noGrp="1"/>
          </p:cNvSpPr>
          <p:nvPr>
            <p:ph type="title"/>
          </p:nvPr>
        </p:nvSpPr>
        <p:spPr/>
        <p:txBody>
          <a:bodyPr/>
          <a:lstStyle/>
          <a:p>
            <a:r>
              <a:rPr lang="en-US" dirty="0"/>
              <a:t>Reasoners in Protégé </a:t>
            </a:r>
          </a:p>
        </p:txBody>
      </p:sp>
      <p:sp>
        <p:nvSpPr>
          <p:cNvPr id="3" name="Content Placeholder 2">
            <a:extLst>
              <a:ext uri="{FF2B5EF4-FFF2-40B4-BE49-F238E27FC236}">
                <a16:creationId xmlns:a16="http://schemas.microsoft.com/office/drawing/2014/main" id="{21D96A1C-033F-4E82-9A30-42E8537987A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6074894-1FFD-49C9-8376-7E98B3802323}"/>
              </a:ext>
            </a:extLst>
          </p:cNvPr>
          <p:cNvSpPr>
            <a:spLocks noGrp="1"/>
          </p:cNvSpPr>
          <p:nvPr>
            <p:ph type="sldNum" sz="quarter" idx="10"/>
          </p:nvPr>
        </p:nvSpPr>
        <p:spPr/>
        <p:txBody>
          <a:bodyPr/>
          <a:lstStyle/>
          <a:p>
            <a:fld id="{01EF93C7-D0AB-41D7-8C62-1F8A9E33AE23}" type="slidenum">
              <a:rPr lang="en-US" smtClean="0"/>
              <a:pPr/>
              <a:t>13</a:t>
            </a:fld>
            <a:endParaRPr lang="en-US"/>
          </a:p>
        </p:txBody>
      </p:sp>
      <p:pic>
        <p:nvPicPr>
          <p:cNvPr id="5" name="Picture 4">
            <a:extLst>
              <a:ext uri="{FF2B5EF4-FFF2-40B4-BE49-F238E27FC236}">
                <a16:creationId xmlns:a16="http://schemas.microsoft.com/office/drawing/2014/main" id="{46FE4EEA-E123-4A29-B68A-67A7B81B8C6C}"/>
              </a:ext>
            </a:extLst>
          </p:cNvPr>
          <p:cNvPicPr>
            <a:picLocks noChangeAspect="1"/>
          </p:cNvPicPr>
          <p:nvPr/>
        </p:nvPicPr>
        <p:blipFill>
          <a:blip r:embed="rId2"/>
          <a:stretch>
            <a:fillRect/>
          </a:stretch>
        </p:blipFill>
        <p:spPr>
          <a:xfrm>
            <a:off x="0" y="1524000"/>
            <a:ext cx="9220200" cy="5334000"/>
          </a:xfrm>
          <a:prstGeom prst="rect">
            <a:avLst/>
          </a:prstGeom>
        </p:spPr>
      </p:pic>
    </p:spTree>
    <p:extLst>
      <p:ext uri="{BB962C8B-B14F-4D97-AF65-F5344CB8AC3E}">
        <p14:creationId xmlns:p14="http://schemas.microsoft.com/office/powerpoint/2010/main" val="499997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D5B0-B776-411F-AAB7-63CE8F84C06C}"/>
              </a:ext>
            </a:extLst>
          </p:cNvPr>
          <p:cNvSpPr>
            <a:spLocks noGrp="1"/>
          </p:cNvSpPr>
          <p:nvPr>
            <p:ph type="title"/>
          </p:nvPr>
        </p:nvSpPr>
        <p:spPr/>
        <p:txBody>
          <a:bodyPr/>
          <a:lstStyle/>
          <a:p>
            <a:r>
              <a:rPr lang="en-US" dirty="0"/>
              <a:t>SNOMED CT-reasoner</a:t>
            </a:r>
          </a:p>
        </p:txBody>
      </p:sp>
      <p:sp>
        <p:nvSpPr>
          <p:cNvPr id="3" name="Content Placeholder 2">
            <a:extLst>
              <a:ext uri="{FF2B5EF4-FFF2-40B4-BE49-F238E27FC236}">
                <a16:creationId xmlns:a16="http://schemas.microsoft.com/office/drawing/2014/main" id="{C8D26A6C-00A7-4F62-B67D-98DC8BE96F3A}"/>
              </a:ext>
            </a:extLst>
          </p:cNvPr>
          <p:cNvSpPr>
            <a:spLocks noGrp="1"/>
          </p:cNvSpPr>
          <p:nvPr>
            <p:ph idx="1"/>
          </p:nvPr>
        </p:nvSpPr>
        <p:spPr/>
        <p:txBody>
          <a:bodyPr/>
          <a:lstStyle/>
          <a:p>
            <a:endParaRPr lang="en-US" dirty="0">
              <a:hlinkClick r:id="rId2"/>
            </a:endParaRPr>
          </a:p>
          <a:p>
            <a:r>
              <a:rPr lang="en-US" dirty="0"/>
              <a:t>Good:</a:t>
            </a:r>
            <a:endParaRPr lang="en-US" dirty="0">
              <a:hlinkClick r:id="rId2"/>
            </a:endParaRPr>
          </a:p>
          <a:p>
            <a:r>
              <a:rPr lang="en-US" dirty="0">
                <a:hlinkClick r:id="rId3"/>
              </a:rPr>
              <a:t>https://browser.ihtsdotools.org/?perspective=full&amp;conceptId1=13580001000004101&amp;edition=MAIN/2023-09-01&amp;release=&amp;languages=en</a:t>
            </a:r>
            <a:r>
              <a:rPr lang="en-US" dirty="0"/>
              <a:t> </a:t>
            </a:r>
          </a:p>
          <a:p>
            <a:endParaRPr lang="en-US" dirty="0"/>
          </a:p>
          <a:p>
            <a:r>
              <a:rPr lang="en-US" dirty="0"/>
              <a:t>Bad:</a:t>
            </a:r>
          </a:p>
          <a:p>
            <a:r>
              <a:rPr lang="en-US" dirty="0">
                <a:hlinkClick r:id="rId4"/>
              </a:rPr>
              <a:t>https://browser.ihtsdotools.org/?perspective=full&amp;conceptId1=162298006&amp;edition=MAIN/2023-09-01&amp;release=&amp;languages=en</a:t>
            </a:r>
            <a:r>
              <a:rPr lang="en-US" dirty="0"/>
              <a:t> </a:t>
            </a:r>
          </a:p>
        </p:txBody>
      </p:sp>
      <p:sp>
        <p:nvSpPr>
          <p:cNvPr id="4" name="Slide Number Placeholder 3">
            <a:extLst>
              <a:ext uri="{FF2B5EF4-FFF2-40B4-BE49-F238E27FC236}">
                <a16:creationId xmlns:a16="http://schemas.microsoft.com/office/drawing/2014/main" id="{3E49F16B-FB1D-4930-91E6-EF5DAC420A24}"/>
              </a:ext>
            </a:extLst>
          </p:cNvPr>
          <p:cNvSpPr>
            <a:spLocks noGrp="1"/>
          </p:cNvSpPr>
          <p:nvPr>
            <p:ph type="sldNum" sz="quarter" idx="10"/>
          </p:nvPr>
        </p:nvSpPr>
        <p:spPr/>
        <p:txBody>
          <a:bodyPr/>
          <a:lstStyle/>
          <a:p>
            <a:fld id="{01EF93C7-D0AB-41D7-8C62-1F8A9E33AE23}" type="slidenum">
              <a:rPr lang="en-US" smtClean="0"/>
              <a:pPr/>
              <a:t>14</a:t>
            </a:fld>
            <a:endParaRPr lang="en-US"/>
          </a:p>
        </p:txBody>
      </p:sp>
    </p:spTree>
    <p:extLst>
      <p:ext uri="{BB962C8B-B14F-4D97-AF65-F5344CB8AC3E}">
        <p14:creationId xmlns:p14="http://schemas.microsoft.com/office/powerpoint/2010/main" val="2790722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3048000" y="3810000"/>
            <a:ext cx="5334000" cy="2743200"/>
            <a:chOff x="1295400" y="3810000"/>
            <a:chExt cx="6858000" cy="2743200"/>
          </a:xfrm>
        </p:grpSpPr>
        <p:sp>
          <p:nvSpPr>
            <p:cNvPr id="56334" name="Rounded Rectangle 14"/>
            <p:cNvSpPr>
              <a:spLocks noChangeArrowheads="1"/>
            </p:cNvSpPr>
            <p:nvPr/>
          </p:nvSpPr>
          <p:spPr bwMode="auto">
            <a:xfrm>
              <a:off x="1295400" y="3810000"/>
              <a:ext cx="6858000" cy="2743200"/>
            </a:xfrm>
            <a:prstGeom prst="roundRect">
              <a:avLst>
                <a:gd name="adj" fmla="val 16667"/>
              </a:avLst>
            </a:prstGeom>
            <a:solidFill>
              <a:srgbClr val="92D05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35" name="Rounded Rectangle 12"/>
            <p:cNvSpPr>
              <a:spLocks noChangeArrowheads="1"/>
            </p:cNvSpPr>
            <p:nvPr/>
          </p:nvSpPr>
          <p:spPr bwMode="auto">
            <a:xfrm>
              <a:off x="5181600" y="5257800"/>
              <a:ext cx="2590800" cy="919401"/>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Semantic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Applications</a:t>
              </a:r>
            </a:p>
          </p:txBody>
        </p:sp>
        <p:sp>
          <p:nvSpPr>
            <p:cNvPr id="56336" name="TextBox 16"/>
            <p:cNvSpPr txBox="1">
              <a:spLocks noChangeArrowheads="1"/>
            </p:cNvSpPr>
            <p:nvPr/>
          </p:nvSpPr>
          <p:spPr bwMode="auto">
            <a:xfrm>
              <a:off x="2514600" y="5486400"/>
              <a:ext cx="7553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use</a:t>
              </a:r>
            </a:p>
          </p:txBody>
        </p:sp>
      </p:grpSp>
      <p:sp>
        <p:nvSpPr>
          <p:cNvPr id="56323" name="Title 1"/>
          <p:cNvSpPr>
            <a:spLocks noGrp="1"/>
          </p:cNvSpPr>
          <p:nvPr>
            <p:ph type="title"/>
          </p:nvPr>
        </p:nvSpPr>
        <p:spPr/>
        <p:txBody>
          <a:bodyPr/>
          <a:lstStyle/>
          <a:p>
            <a:r>
              <a:rPr lang="en-US" altLang="en-US"/>
              <a:t>Computer science approach to ontology</a:t>
            </a:r>
          </a:p>
        </p:txBody>
      </p:sp>
      <p:grpSp>
        <p:nvGrpSpPr>
          <p:cNvPr id="56324" name="Group 21"/>
          <p:cNvGrpSpPr>
            <a:grpSpLocks/>
          </p:cNvGrpSpPr>
          <p:nvPr/>
        </p:nvGrpSpPr>
        <p:grpSpPr bwMode="auto">
          <a:xfrm>
            <a:off x="3048000" y="2209800"/>
            <a:ext cx="5334000" cy="2743200"/>
            <a:chOff x="1295400" y="2209800"/>
            <a:chExt cx="6858000" cy="2743200"/>
          </a:xfrm>
        </p:grpSpPr>
        <p:sp>
          <p:nvSpPr>
            <p:cNvPr id="56330" name="Rounded Rectangle 13"/>
            <p:cNvSpPr>
              <a:spLocks noChangeArrowheads="1"/>
            </p:cNvSpPr>
            <p:nvPr/>
          </p:nvSpPr>
          <p:spPr bwMode="auto">
            <a:xfrm>
              <a:off x="1295400" y="2209800"/>
              <a:ext cx="6858000" cy="2743200"/>
            </a:xfrm>
            <a:prstGeom prst="roundRect">
              <a:avLst>
                <a:gd name="adj" fmla="val 16667"/>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31" name="Rounded Rectangle 8"/>
            <p:cNvSpPr>
              <a:spLocks noChangeArrowheads="1"/>
            </p:cNvSpPr>
            <p:nvPr/>
          </p:nvSpPr>
          <p:spPr bwMode="auto">
            <a:xfrm>
              <a:off x="1752600" y="2362200"/>
              <a:ext cx="2209800" cy="1328023"/>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Ontology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Authoring  Tools</a:t>
              </a:r>
            </a:p>
          </p:txBody>
        </p:sp>
        <p:sp>
          <p:nvSpPr>
            <p:cNvPr id="56332" name="Rounded Rectangle 9"/>
            <p:cNvSpPr>
              <a:spLocks noChangeArrowheads="1"/>
            </p:cNvSpPr>
            <p:nvPr/>
          </p:nvSpPr>
          <p:spPr bwMode="auto">
            <a:xfrm>
              <a:off x="5372100" y="4191000"/>
              <a:ext cx="2209800" cy="510778"/>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Reasoners</a:t>
              </a:r>
            </a:p>
          </p:txBody>
        </p:sp>
        <p:sp>
          <p:nvSpPr>
            <p:cNvPr id="56333" name="TextBox 15"/>
            <p:cNvSpPr txBox="1">
              <a:spLocks noChangeArrowheads="1"/>
            </p:cNvSpPr>
            <p:nvPr/>
          </p:nvSpPr>
          <p:spPr bwMode="auto">
            <a:xfrm>
              <a:off x="6019800" y="2590800"/>
              <a:ext cx="1249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create</a:t>
              </a:r>
            </a:p>
          </p:txBody>
        </p:sp>
      </p:grpSp>
      <p:grpSp>
        <p:nvGrpSpPr>
          <p:cNvPr id="56325" name="Group 30"/>
          <p:cNvGrpSpPr>
            <a:grpSpLocks/>
          </p:cNvGrpSpPr>
          <p:nvPr/>
        </p:nvGrpSpPr>
        <p:grpSpPr bwMode="auto">
          <a:xfrm>
            <a:off x="590550" y="4005263"/>
            <a:ext cx="4800600" cy="914400"/>
            <a:chOff x="590939" y="4005457"/>
            <a:chExt cx="4800600" cy="914766"/>
          </a:xfrm>
        </p:grpSpPr>
        <p:grpSp>
          <p:nvGrpSpPr>
            <p:cNvPr id="56326" name="Group 26"/>
            <p:cNvGrpSpPr>
              <a:grpSpLocks/>
            </p:cNvGrpSpPr>
            <p:nvPr/>
          </p:nvGrpSpPr>
          <p:grpSpPr bwMode="auto">
            <a:xfrm>
              <a:off x="590939" y="4005457"/>
              <a:ext cx="4800600" cy="914766"/>
              <a:chOff x="381000" y="4015152"/>
              <a:chExt cx="4800600" cy="914400"/>
            </a:xfrm>
          </p:grpSpPr>
          <p:sp>
            <p:nvSpPr>
              <p:cNvPr id="56328" name="Rounded Rectangle 25"/>
              <p:cNvSpPr>
                <a:spLocks noChangeArrowheads="1"/>
              </p:cNvSpPr>
              <p:nvPr/>
            </p:nvSpPr>
            <p:spPr bwMode="auto">
              <a:xfrm>
                <a:off x="381000" y="4015152"/>
                <a:ext cx="4800600" cy="914400"/>
              </a:xfrm>
              <a:prstGeom prst="roundRect">
                <a:avLst>
                  <a:gd name="adj" fmla="val 37819"/>
                </a:avLst>
              </a:prstGeom>
              <a:solidFill>
                <a:srgbClr val="FF5050">
                  <a:alpha val="50195"/>
                </a:srgbClr>
              </a:solidFill>
              <a:ln w="28575" algn="ctr">
                <a:solidFill>
                  <a:schemeClr val="bg1"/>
                </a:solidFill>
                <a:round/>
                <a:headEnd/>
                <a:tailEnd/>
              </a:ln>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29" name="Rounded Rectangle 23"/>
              <p:cNvSpPr>
                <a:spLocks noChangeArrowheads="1"/>
              </p:cNvSpPr>
              <p:nvPr/>
            </p:nvSpPr>
            <p:spPr bwMode="auto">
              <a:xfrm>
                <a:off x="719667" y="4217376"/>
                <a:ext cx="1718733" cy="510778"/>
              </a:xfrm>
              <a:prstGeom prst="roundRect">
                <a:avLst>
                  <a:gd name="adj" fmla="val 16667"/>
                </a:avLst>
              </a:prstGeom>
              <a:solidFill>
                <a:srgbClr val="7030A0"/>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Domain</a:t>
                </a:r>
              </a:p>
            </p:txBody>
          </p:sp>
        </p:grpSp>
        <p:sp>
          <p:nvSpPr>
            <p:cNvPr id="56327" name="Rounded Rectangle 7"/>
            <p:cNvSpPr>
              <a:spLocks noChangeArrowheads="1"/>
            </p:cNvSpPr>
            <p:nvPr/>
          </p:nvSpPr>
          <p:spPr bwMode="auto">
            <a:xfrm>
              <a:off x="3462867" y="4217789"/>
              <a:ext cx="1718733" cy="510778"/>
            </a:xfrm>
            <a:prstGeom prst="roundRect">
              <a:avLst>
                <a:gd name="adj" fmla="val 16667"/>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Ontologies</a:t>
              </a:r>
            </a:p>
          </p:txBody>
        </p:sp>
      </p:gr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8051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F5DF3-9CAB-4C99-AB6A-039E1FEE2AB7}"/>
              </a:ext>
            </a:extLst>
          </p:cNvPr>
          <p:cNvSpPr>
            <a:spLocks noGrp="1"/>
          </p:cNvSpPr>
          <p:nvPr>
            <p:ph type="title"/>
          </p:nvPr>
        </p:nvSpPr>
        <p:spPr/>
        <p:txBody>
          <a:bodyPr/>
          <a:lstStyle/>
          <a:p>
            <a:r>
              <a:rPr lang="en-US" dirty="0"/>
              <a:t>Semantic applications</a:t>
            </a:r>
          </a:p>
        </p:txBody>
      </p:sp>
      <p:sp>
        <p:nvSpPr>
          <p:cNvPr id="3" name="Content Placeholder 2">
            <a:extLst>
              <a:ext uri="{FF2B5EF4-FFF2-40B4-BE49-F238E27FC236}">
                <a16:creationId xmlns:a16="http://schemas.microsoft.com/office/drawing/2014/main" id="{0E26FF3E-DF85-402F-B916-B5E564873E9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15208EB-2856-4B2A-839E-6C90DADF1C49}"/>
              </a:ext>
            </a:extLst>
          </p:cNvPr>
          <p:cNvSpPr>
            <a:spLocks noGrp="1"/>
          </p:cNvSpPr>
          <p:nvPr>
            <p:ph type="sldNum" sz="quarter" idx="10"/>
          </p:nvPr>
        </p:nvSpPr>
        <p:spPr/>
        <p:txBody>
          <a:bodyPr/>
          <a:lstStyle/>
          <a:p>
            <a:fld id="{01EF93C7-D0AB-41D7-8C62-1F8A9E33AE23}" type="slidenum">
              <a:rPr lang="en-US" smtClean="0"/>
              <a:pPr/>
              <a:t>16</a:t>
            </a:fld>
            <a:endParaRPr lang="en-US"/>
          </a:p>
        </p:txBody>
      </p:sp>
      <p:pic>
        <p:nvPicPr>
          <p:cNvPr id="5" name="Picture 4">
            <a:extLst>
              <a:ext uri="{FF2B5EF4-FFF2-40B4-BE49-F238E27FC236}">
                <a16:creationId xmlns:a16="http://schemas.microsoft.com/office/drawing/2014/main" id="{915DF948-A7D9-489F-B441-DA8DF96CB96C}"/>
              </a:ext>
            </a:extLst>
          </p:cNvPr>
          <p:cNvPicPr>
            <a:picLocks noChangeAspect="1"/>
          </p:cNvPicPr>
          <p:nvPr/>
        </p:nvPicPr>
        <p:blipFill>
          <a:blip r:embed="rId2"/>
          <a:stretch>
            <a:fillRect/>
          </a:stretch>
        </p:blipFill>
        <p:spPr>
          <a:xfrm>
            <a:off x="0" y="1533313"/>
            <a:ext cx="9144000" cy="5324687"/>
          </a:xfrm>
          <a:prstGeom prst="rect">
            <a:avLst/>
          </a:prstGeom>
        </p:spPr>
      </p:pic>
      <p:sp>
        <p:nvSpPr>
          <p:cNvPr id="6" name="Rectangle 5">
            <a:extLst>
              <a:ext uri="{FF2B5EF4-FFF2-40B4-BE49-F238E27FC236}">
                <a16:creationId xmlns:a16="http://schemas.microsoft.com/office/drawing/2014/main" id="{DA627AE5-C2E6-4E3D-B42B-F10397A88055}"/>
              </a:ext>
            </a:extLst>
          </p:cNvPr>
          <p:cNvSpPr/>
          <p:nvPr/>
        </p:nvSpPr>
        <p:spPr>
          <a:xfrm>
            <a:off x="381000" y="3623608"/>
            <a:ext cx="6781800" cy="1938992"/>
          </a:xfrm>
          <a:prstGeom prst="rect">
            <a:avLst/>
          </a:prstGeom>
          <a:solidFill>
            <a:schemeClr val="bg1"/>
          </a:solidFill>
        </p:spPr>
        <p:txBody>
          <a:bodyPr wrap="square">
            <a:spAutoFit/>
          </a:bodyPr>
          <a:lstStyle/>
          <a:p>
            <a:pPr algn="just"/>
            <a:r>
              <a:rPr lang="en-US" sz="2000" b="0" dirty="0">
                <a:solidFill>
                  <a:srgbClr val="222222"/>
                </a:solidFill>
                <a:latin typeface="Roboto"/>
              </a:rPr>
              <a:t>A </a:t>
            </a:r>
            <a:r>
              <a:rPr lang="en-US" sz="2000" dirty="0">
                <a:solidFill>
                  <a:srgbClr val="222222"/>
                </a:solidFill>
                <a:latin typeface="Roboto"/>
              </a:rPr>
              <a:t>semantic application</a:t>
            </a:r>
            <a:r>
              <a:rPr lang="en-US" sz="2000" b="0" dirty="0">
                <a:solidFill>
                  <a:srgbClr val="222222"/>
                </a:solidFill>
                <a:latin typeface="Roboto"/>
              </a:rPr>
              <a:t> is a software </a:t>
            </a:r>
            <a:r>
              <a:rPr lang="en-US" sz="2000" dirty="0">
                <a:solidFill>
                  <a:srgbClr val="222222"/>
                </a:solidFill>
                <a:latin typeface="Roboto"/>
              </a:rPr>
              <a:t>application</a:t>
            </a:r>
            <a:r>
              <a:rPr lang="en-US" sz="2000" b="0" dirty="0">
                <a:solidFill>
                  <a:srgbClr val="222222"/>
                </a:solidFill>
                <a:latin typeface="Roboto"/>
              </a:rPr>
              <a:t> which explicitly or implicitly uses the </a:t>
            </a:r>
            <a:r>
              <a:rPr lang="en-US" sz="2000" dirty="0">
                <a:solidFill>
                  <a:srgbClr val="222222"/>
                </a:solidFill>
                <a:latin typeface="Roboto"/>
              </a:rPr>
              <a:t>semantics</a:t>
            </a:r>
            <a:r>
              <a:rPr lang="en-US" sz="2000" b="0" dirty="0">
                <a:solidFill>
                  <a:srgbClr val="222222"/>
                </a:solidFill>
                <a:latin typeface="Roboto"/>
              </a:rPr>
              <a:t> of a domain. An example is </a:t>
            </a:r>
            <a:r>
              <a:rPr lang="en-US" sz="2000" dirty="0">
                <a:solidFill>
                  <a:srgbClr val="222222"/>
                </a:solidFill>
                <a:latin typeface="Roboto"/>
              </a:rPr>
              <a:t>semantic</a:t>
            </a:r>
            <a:r>
              <a:rPr lang="en-US" sz="2000" b="0" dirty="0">
                <a:solidFill>
                  <a:srgbClr val="222222"/>
                </a:solidFill>
                <a:latin typeface="Roboto"/>
              </a:rPr>
              <a:t> search, where synonyms and related terms are used for enriching the results of a simple text-based search. Ontologies are the centerpiece of </a:t>
            </a:r>
            <a:r>
              <a:rPr lang="en-US" sz="2000" dirty="0">
                <a:solidFill>
                  <a:srgbClr val="222222"/>
                </a:solidFill>
                <a:latin typeface="Roboto"/>
              </a:rPr>
              <a:t>semantic applications</a:t>
            </a:r>
            <a:r>
              <a:rPr lang="en-US" sz="2000" b="0" dirty="0">
                <a:solidFill>
                  <a:srgbClr val="222222"/>
                </a:solidFill>
                <a:latin typeface="Roboto"/>
              </a:rPr>
              <a:t>. </a:t>
            </a:r>
            <a:r>
              <a:rPr lang="en-US" sz="2000" b="0" dirty="0">
                <a:solidFill>
                  <a:srgbClr val="70757A"/>
                </a:solidFill>
                <a:latin typeface="Roboto"/>
              </a:rPr>
              <a:t>Apr 14, 2018</a:t>
            </a:r>
            <a:endParaRPr lang="en-US" sz="2000" dirty="0"/>
          </a:p>
        </p:txBody>
      </p:sp>
    </p:spTree>
    <p:extLst>
      <p:ext uri="{BB962C8B-B14F-4D97-AF65-F5344CB8AC3E}">
        <p14:creationId xmlns:p14="http://schemas.microsoft.com/office/powerpoint/2010/main" val="3666772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4239C-AA53-4A90-885A-1B8B301AF884}"/>
              </a:ext>
            </a:extLst>
          </p:cNvPr>
          <p:cNvSpPr>
            <a:spLocks noGrp="1"/>
          </p:cNvSpPr>
          <p:nvPr>
            <p:ph type="title"/>
          </p:nvPr>
        </p:nvSpPr>
        <p:spPr/>
        <p:txBody>
          <a:bodyPr/>
          <a:lstStyle/>
          <a:p>
            <a:r>
              <a:rPr lang="en-US" dirty="0"/>
              <a:t>Semantic search examples</a:t>
            </a:r>
          </a:p>
        </p:txBody>
      </p:sp>
      <p:sp>
        <p:nvSpPr>
          <p:cNvPr id="3" name="Content Placeholder 2">
            <a:extLst>
              <a:ext uri="{FF2B5EF4-FFF2-40B4-BE49-F238E27FC236}">
                <a16:creationId xmlns:a16="http://schemas.microsoft.com/office/drawing/2014/main" id="{991419C5-94E6-442B-AC2A-30565C987EB3}"/>
              </a:ext>
            </a:extLst>
          </p:cNvPr>
          <p:cNvSpPr>
            <a:spLocks noGrp="1"/>
          </p:cNvSpPr>
          <p:nvPr>
            <p:ph idx="1"/>
          </p:nvPr>
        </p:nvSpPr>
        <p:spPr/>
        <p:txBody>
          <a:bodyPr/>
          <a:lstStyle/>
          <a:p>
            <a:r>
              <a:rPr lang="en-US" dirty="0"/>
              <a:t>Copy and paste in browser: https://www.amazon.com/s?k=black+cowboy+boots</a:t>
            </a:r>
          </a:p>
          <a:p>
            <a:endParaRPr lang="en-US" dirty="0"/>
          </a:p>
          <a:p>
            <a:r>
              <a:rPr lang="en-US" dirty="0">
                <a:hlinkClick r:id="rId2"/>
              </a:rPr>
              <a:t>https://www.google.com/search?newwindow=1&amp;hl=en&amp;gl=ar&amp;tbm=isch&amp;q=werner+ceusters&amp;sclient=img</a:t>
            </a:r>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FF237FE-7E1D-4EE3-BA31-01FC39E73A43}"/>
              </a:ext>
            </a:extLst>
          </p:cNvPr>
          <p:cNvSpPr>
            <a:spLocks noGrp="1"/>
          </p:cNvSpPr>
          <p:nvPr>
            <p:ph type="sldNum" sz="quarter" idx="10"/>
          </p:nvPr>
        </p:nvSpPr>
        <p:spPr/>
        <p:txBody>
          <a:bodyPr/>
          <a:lstStyle/>
          <a:p>
            <a:fld id="{01EF93C7-D0AB-41D7-8C62-1F8A9E33AE23}" type="slidenum">
              <a:rPr lang="en-US" smtClean="0"/>
              <a:pPr/>
              <a:t>17</a:t>
            </a:fld>
            <a:endParaRPr lang="en-US"/>
          </a:p>
        </p:txBody>
      </p:sp>
    </p:spTree>
    <p:extLst>
      <p:ext uri="{BB962C8B-B14F-4D97-AF65-F5344CB8AC3E}">
        <p14:creationId xmlns:p14="http://schemas.microsoft.com/office/powerpoint/2010/main" val="3431995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2"/>
          <p:cNvGrpSpPr>
            <a:grpSpLocks/>
          </p:cNvGrpSpPr>
          <p:nvPr/>
        </p:nvGrpSpPr>
        <p:grpSpPr bwMode="auto">
          <a:xfrm>
            <a:off x="3048000" y="3810000"/>
            <a:ext cx="5334000" cy="2743200"/>
            <a:chOff x="1295400" y="3810000"/>
            <a:chExt cx="6858000" cy="2743200"/>
          </a:xfrm>
        </p:grpSpPr>
        <p:sp>
          <p:nvSpPr>
            <p:cNvPr id="57359" name="Rounded Rectangle 14"/>
            <p:cNvSpPr>
              <a:spLocks noChangeArrowheads="1"/>
            </p:cNvSpPr>
            <p:nvPr/>
          </p:nvSpPr>
          <p:spPr bwMode="auto">
            <a:xfrm>
              <a:off x="1295400" y="3810000"/>
              <a:ext cx="6858000" cy="2743200"/>
            </a:xfrm>
            <a:prstGeom prst="roundRect">
              <a:avLst>
                <a:gd name="adj" fmla="val 16667"/>
              </a:avLst>
            </a:prstGeom>
            <a:solidFill>
              <a:srgbClr val="92D05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7360" name="Rounded Rectangle 12"/>
            <p:cNvSpPr>
              <a:spLocks noChangeArrowheads="1"/>
            </p:cNvSpPr>
            <p:nvPr/>
          </p:nvSpPr>
          <p:spPr bwMode="auto">
            <a:xfrm>
              <a:off x="5181600" y="5257800"/>
              <a:ext cx="2590800" cy="919401"/>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Semantic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Applications</a:t>
              </a:r>
            </a:p>
          </p:txBody>
        </p:sp>
        <p:sp>
          <p:nvSpPr>
            <p:cNvPr id="57361" name="TextBox 16"/>
            <p:cNvSpPr txBox="1">
              <a:spLocks noChangeArrowheads="1"/>
            </p:cNvSpPr>
            <p:nvPr/>
          </p:nvSpPr>
          <p:spPr bwMode="auto">
            <a:xfrm>
              <a:off x="2514600" y="5486400"/>
              <a:ext cx="7553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use</a:t>
              </a:r>
            </a:p>
          </p:txBody>
        </p:sp>
      </p:grpSp>
      <p:sp>
        <p:nvSpPr>
          <p:cNvPr id="57347" name="Title 1"/>
          <p:cNvSpPr>
            <a:spLocks noGrp="1"/>
          </p:cNvSpPr>
          <p:nvPr>
            <p:ph type="title"/>
          </p:nvPr>
        </p:nvSpPr>
        <p:spPr/>
        <p:txBody>
          <a:bodyPr/>
          <a:lstStyle/>
          <a:p>
            <a:r>
              <a:rPr lang="en-US" altLang="en-US"/>
              <a:t>Computer science approach to ontology</a:t>
            </a:r>
          </a:p>
        </p:txBody>
      </p:sp>
      <p:grpSp>
        <p:nvGrpSpPr>
          <p:cNvPr id="57348" name="Group 21"/>
          <p:cNvGrpSpPr>
            <a:grpSpLocks/>
          </p:cNvGrpSpPr>
          <p:nvPr/>
        </p:nvGrpSpPr>
        <p:grpSpPr bwMode="auto">
          <a:xfrm>
            <a:off x="3048000" y="2209800"/>
            <a:ext cx="5334000" cy="2743200"/>
            <a:chOff x="1295400" y="2209800"/>
            <a:chExt cx="6858000" cy="2743200"/>
          </a:xfrm>
        </p:grpSpPr>
        <p:sp>
          <p:nvSpPr>
            <p:cNvPr id="57355" name="Rounded Rectangle 13"/>
            <p:cNvSpPr>
              <a:spLocks noChangeArrowheads="1"/>
            </p:cNvSpPr>
            <p:nvPr/>
          </p:nvSpPr>
          <p:spPr bwMode="auto">
            <a:xfrm>
              <a:off x="1295400" y="2209800"/>
              <a:ext cx="6858000" cy="2743200"/>
            </a:xfrm>
            <a:prstGeom prst="roundRect">
              <a:avLst>
                <a:gd name="adj" fmla="val 16667"/>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7356" name="Rounded Rectangle 8"/>
            <p:cNvSpPr>
              <a:spLocks noChangeArrowheads="1"/>
            </p:cNvSpPr>
            <p:nvPr/>
          </p:nvSpPr>
          <p:spPr bwMode="auto">
            <a:xfrm>
              <a:off x="1752600" y="2362200"/>
              <a:ext cx="2209800" cy="1328023"/>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Ontology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Authoring  Tools</a:t>
              </a:r>
            </a:p>
          </p:txBody>
        </p:sp>
        <p:sp>
          <p:nvSpPr>
            <p:cNvPr id="57357" name="Rounded Rectangle 9"/>
            <p:cNvSpPr>
              <a:spLocks noChangeArrowheads="1"/>
            </p:cNvSpPr>
            <p:nvPr/>
          </p:nvSpPr>
          <p:spPr bwMode="auto">
            <a:xfrm>
              <a:off x="5372100" y="4191000"/>
              <a:ext cx="2209800" cy="510778"/>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Reasoners</a:t>
              </a:r>
            </a:p>
          </p:txBody>
        </p:sp>
        <p:sp>
          <p:nvSpPr>
            <p:cNvPr id="57358" name="TextBox 15"/>
            <p:cNvSpPr txBox="1">
              <a:spLocks noChangeArrowheads="1"/>
            </p:cNvSpPr>
            <p:nvPr/>
          </p:nvSpPr>
          <p:spPr bwMode="auto">
            <a:xfrm>
              <a:off x="6019800" y="2590800"/>
              <a:ext cx="1249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create</a:t>
              </a:r>
            </a:p>
          </p:txBody>
        </p:sp>
      </p:grpSp>
      <p:grpSp>
        <p:nvGrpSpPr>
          <p:cNvPr id="57349" name="Group 30"/>
          <p:cNvGrpSpPr>
            <a:grpSpLocks/>
          </p:cNvGrpSpPr>
          <p:nvPr/>
        </p:nvGrpSpPr>
        <p:grpSpPr bwMode="auto">
          <a:xfrm>
            <a:off x="590550" y="4005263"/>
            <a:ext cx="4800600" cy="914400"/>
            <a:chOff x="590939" y="4005457"/>
            <a:chExt cx="4800600" cy="914766"/>
          </a:xfrm>
        </p:grpSpPr>
        <p:grpSp>
          <p:nvGrpSpPr>
            <p:cNvPr id="57351" name="Group 26"/>
            <p:cNvGrpSpPr>
              <a:grpSpLocks/>
            </p:cNvGrpSpPr>
            <p:nvPr/>
          </p:nvGrpSpPr>
          <p:grpSpPr bwMode="auto">
            <a:xfrm>
              <a:off x="590939" y="4005457"/>
              <a:ext cx="4800600" cy="914766"/>
              <a:chOff x="381000" y="4015152"/>
              <a:chExt cx="4800600" cy="914400"/>
            </a:xfrm>
          </p:grpSpPr>
          <p:sp>
            <p:nvSpPr>
              <p:cNvPr id="57353" name="Rounded Rectangle 25"/>
              <p:cNvSpPr>
                <a:spLocks noChangeArrowheads="1"/>
              </p:cNvSpPr>
              <p:nvPr/>
            </p:nvSpPr>
            <p:spPr bwMode="auto">
              <a:xfrm>
                <a:off x="381000" y="4015152"/>
                <a:ext cx="4800600" cy="914400"/>
              </a:xfrm>
              <a:prstGeom prst="roundRect">
                <a:avLst>
                  <a:gd name="adj" fmla="val 37819"/>
                </a:avLst>
              </a:prstGeom>
              <a:solidFill>
                <a:srgbClr val="FF5050">
                  <a:alpha val="50195"/>
                </a:srgbClr>
              </a:solidFill>
              <a:ln w="28575" algn="ctr">
                <a:solidFill>
                  <a:schemeClr val="bg1"/>
                </a:solidFill>
                <a:round/>
                <a:headEnd/>
                <a:tailEnd/>
              </a:ln>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7354" name="Rounded Rectangle 23"/>
              <p:cNvSpPr>
                <a:spLocks noChangeArrowheads="1"/>
              </p:cNvSpPr>
              <p:nvPr/>
            </p:nvSpPr>
            <p:spPr bwMode="auto">
              <a:xfrm>
                <a:off x="719667" y="4217376"/>
                <a:ext cx="1718733" cy="510778"/>
              </a:xfrm>
              <a:prstGeom prst="roundRect">
                <a:avLst>
                  <a:gd name="adj" fmla="val 16667"/>
                </a:avLst>
              </a:prstGeom>
              <a:solidFill>
                <a:srgbClr val="7030A0"/>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Domain</a:t>
                </a:r>
              </a:p>
            </p:txBody>
          </p:sp>
        </p:grpSp>
        <p:sp>
          <p:nvSpPr>
            <p:cNvPr id="57352" name="Rounded Rectangle 7"/>
            <p:cNvSpPr>
              <a:spLocks noChangeArrowheads="1"/>
            </p:cNvSpPr>
            <p:nvPr/>
          </p:nvSpPr>
          <p:spPr bwMode="auto">
            <a:xfrm>
              <a:off x="3462867" y="4217789"/>
              <a:ext cx="1718733" cy="510778"/>
            </a:xfrm>
            <a:prstGeom prst="roundRect">
              <a:avLst>
                <a:gd name="adj" fmla="val 16667"/>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Ontologies</a:t>
              </a:r>
            </a:p>
          </p:txBody>
        </p:sp>
      </p:grpSp>
      <p:sp>
        <p:nvSpPr>
          <p:cNvPr id="18" name="TextBox 17"/>
          <p:cNvSpPr txBox="1"/>
          <p:nvPr/>
        </p:nvSpPr>
        <p:spPr>
          <a:xfrm>
            <a:off x="261938" y="2630488"/>
            <a:ext cx="2640012" cy="341630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Times New Roman" pitchFamily="18" charset="0"/>
                <a:ea typeface="+mn-ea"/>
                <a:cs typeface="+mn-cs"/>
              </a:rPr>
              <a:t>the logic in </a:t>
            </a:r>
            <a:r>
              <a:rPr kumimoji="0" lang="en-US" sz="1800" b="1" i="0" u="none" strike="noStrike" kern="1200" cap="none" spc="0" normalizeH="0" baseline="0" noProof="0" dirty="0" err="1">
                <a:ln>
                  <a:noFill/>
                </a:ln>
                <a:solidFill>
                  <a:srgbClr val="FFFFFF"/>
                </a:solidFill>
                <a:effectLst/>
                <a:uLnTx/>
                <a:uFillTx/>
                <a:latin typeface="Times New Roman" pitchFamily="18" charset="0"/>
                <a:ea typeface="+mn-ea"/>
                <a:cs typeface="+mn-cs"/>
              </a:rPr>
              <a:t>reasoners</a:t>
            </a:r>
            <a:r>
              <a:rPr kumimoji="0" lang="en-US" sz="1800" b="1" i="0" u="none" strike="noStrike" kern="1200" cap="none" spc="0" normalizeH="0" baseline="0" noProof="0" dirty="0">
                <a:ln>
                  <a:noFill/>
                </a:ln>
                <a:solidFill>
                  <a:srgbClr val="FFFFFF"/>
                </a:solidFill>
                <a:effectLst/>
                <a:uLnTx/>
                <a:uFillTx/>
                <a:latin typeface="Times New Roman" pitchFamily="18" charset="0"/>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344488" marR="0" lvl="0" indent="-231775" algn="ctr"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1" i="0" u="none" strike="noStrike" kern="1200" cap="none" spc="0" normalizeH="0" baseline="0" noProof="0" dirty="0">
                <a:ln>
                  <a:noFill/>
                </a:ln>
                <a:solidFill>
                  <a:srgbClr val="00FF00"/>
                </a:solidFill>
                <a:effectLst/>
                <a:uLnTx/>
                <a:uFillTx/>
                <a:latin typeface="Times New Roman" pitchFamily="18" charset="0"/>
                <a:ea typeface="+mn-ea"/>
                <a:cs typeface="+mn-cs"/>
              </a:rPr>
              <a:t>guarantees</a:t>
            </a:r>
            <a:r>
              <a:rPr kumimoji="0" lang="en-US" sz="1800" b="0" i="0" u="none" strike="noStrike" kern="1200" cap="none" spc="0" normalizeH="0" baseline="0" noProof="0" dirty="0">
                <a:ln>
                  <a:noFill/>
                </a:ln>
                <a:solidFill>
                  <a:srgbClr val="00FF00"/>
                </a:solidFill>
                <a:effectLst/>
                <a:uLnTx/>
                <a:uFillTx/>
                <a:latin typeface="Times New Roman" pitchFamily="18" charset="0"/>
                <a:ea typeface="+mn-ea"/>
                <a:cs typeface="+mn-cs"/>
              </a:rPr>
              <a:t> consistent reasoning</a:t>
            </a:r>
            <a:r>
              <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mn-cs"/>
              </a:rPr>
              <a:t>, </a:t>
            </a:r>
          </a:p>
          <a:p>
            <a:pPr marL="344488" marR="0" lvl="0" indent="-231775" algn="ctr"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344488" marR="0" lvl="0" indent="-231775" algn="ctr"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344488" marR="0" lvl="0" indent="-231775" algn="ctr"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344488" marR="0" lvl="0" indent="-231775" algn="ctr"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344488" marR="0" lvl="0" indent="-231775" algn="ctr"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344488" marR="0" lvl="0" indent="-231775" algn="ctr"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1" i="0" u="none" strike="noStrike" kern="1200" cap="none" spc="0" normalizeH="0" baseline="0" noProof="0" dirty="0">
                <a:ln>
                  <a:noFill/>
                </a:ln>
                <a:solidFill>
                  <a:srgbClr val="FFC000"/>
                </a:solidFill>
                <a:effectLst/>
                <a:uLnTx/>
                <a:uFillTx/>
                <a:latin typeface="Times New Roman" pitchFamily="18" charset="0"/>
                <a:ea typeface="+mn-ea"/>
                <a:cs typeface="+mn-cs"/>
              </a:rPr>
              <a:t>does not guarantee </a:t>
            </a:r>
            <a:r>
              <a:rPr kumimoji="0" lang="en-US" sz="1800" b="0" i="0" u="none" strike="noStrike" kern="1200" cap="none" spc="0" normalizeH="0" baseline="0" noProof="0" dirty="0">
                <a:ln>
                  <a:noFill/>
                </a:ln>
                <a:solidFill>
                  <a:srgbClr val="FFC000"/>
                </a:solidFill>
                <a:effectLst/>
                <a:uLnTx/>
                <a:uFillTx/>
                <a:latin typeface="Times New Roman" pitchFamily="18" charset="0"/>
                <a:ea typeface="+mn-ea"/>
                <a:cs typeface="+mn-cs"/>
              </a:rPr>
              <a:t>the faithfulness of the representation.</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30388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Object 2"/>
          <p:cNvGraphicFramePr>
            <a:graphicFrameLocks noChangeAspect="1"/>
          </p:cNvGraphicFramePr>
          <p:nvPr>
            <p:extLst/>
          </p:nvPr>
        </p:nvGraphicFramePr>
        <p:xfrm>
          <a:off x="214313" y="2720975"/>
          <a:ext cx="8777287" cy="1851025"/>
        </p:xfrm>
        <a:graphic>
          <a:graphicData uri="http://schemas.openxmlformats.org/presentationml/2006/ole">
            <mc:AlternateContent xmlns:mc="http://schemas.openxmlformats.org/markup-compatibility/2006">
              <mc:Choice xmlns:v="urn:schemas-microsoft-com:vml" Requires="v">
                <p:oleObj spid="_x0000_s5228" name="Photo Editor-foto" r:id="rId4" imgW="5830114" imgH="1228571" progId="MSPhotoEd.3">
                  <p:embed/>
                </p:oleObj>
              </mc:Choice>
              <mc:Fallback>
                <p:oleObj name="Photo Editor-foto" r:id="rId4" imgW="5830114" imgH="1228571" progId="MSPhotoEd.3">
                  <p:embed/>
                  <p:pic>
                    <p:nvPicPr>
                      <p:cNvPr id="5837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2720975"/>
                        <a:ext cx="8777287" cy="185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1" name="AutoShape 5"/>
          <p:cNvSpPr>
            <a:spLocks noGrp="1" noChangeArrowheads="1"/>
          </p:cNvSpPr>
          <p:nvPr>
            <p:ph type="title"/>
          </p:nvPr>
        </p:nvSpPr>
        <p:spPr/>
        <p:txBody>
          <a:bodyPr/>
          <a:lstStyle/>
          <a:p>
            <a:pPr eaLnBrk="1" hangingPunct="1"/>
            <a:r>
              <a:rPr lang="nl-BE" altLang="en-US" sz="2800" dirty="0"/>
              <a:t>Consistent </a:t>
            </a:r>
            <a:r>
              <a:rPr lang="nl-BE" altLang="en-US" sz="2800" dirty="0" err="1"/>
              <a:t>reasoning</a:t>
            </a:r>
            <a:r>
              <a:rPr lang="nl-BE" altLang="en-US" sz="2800" dirty="0"/>
              <a:t> </a:t>
            </a:r>
            <a:r>
              <a:rPr lang="nl-BE" altLang="en-US" sz="2800" dirty="0" err="1"/>
              <a:t>with</a:t>
            </a:r>
            <a:r>
              <a:rPr lang="nl-BE" altLang="en-US" sz="2800" dirty="0"/>
              <a:t> </a:t>
            </a:r>
            <a:r>
              <a:rPr lang="nl-BE" altLang="en-US" sz="2800" dirty="0" err="1"/>
              <a:t>nonsensical</a:t>
            </a:r>
            <a:r>
              <a:rPr lang="nl-BE" altLang="en-US" sz="2800" dirty="0"/>
              <a:t> </a:t>
            </a:r>
            <a:r>
              <a:rPr lang="nl-BE" altLang="en-US" sz="2800" dirty="0" err="1"/>
              <a:t>representations</a:t>
            </a:r>
            <a:endParaRPr lang="en-US" altLang="en-US" sz="2800" dirty="0"/>
          </a:p>
        </p:txBody>
      </p:sp>
      <p:sp>
        <p:nvSpPr>
          <p:cNvPr id="58372" name="Rectangle 4"/>
          <p:cNvSpPr>
            <a:spLocks noChangeArrowheads="1"/>
          </p:cNvSpPr>
          <p:nvPr/>
        </p:nvSpPr>
        <p:spPr bwMode="auto">
          <a:xfrm>
            <a:off x="885825" y="5943600"/>
            <a:ext cx="8258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Ceusters W, Smith B, Flanagan J. Ontology and Medical Terminology: why Descriptions Logics are not enough. Proceedings of the conference Towards an Electronic Patient Record (TEPR 2003),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San Antonio, 10-14 May 2003 (electronic publication 5pp) </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76939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0C4C08-5FF3-4B10-917F-3A4ADE001236}"/>
              </a:ext>
            </a:extLst>
          </p:cNvPr>
          <p:cNvSpPr>
            <a:spLocks noGrp="1"/>
          </p:cNvSpPr>
          <p:nvPr>
            <p:ph type="title"/>
          </p:nvPr>
        </p:nvSpPr>
        <p:spPr/>
        <p:txBody>
          <a:bodyPr/>
          <a:lstStyle/>
          <a:p>
            <a:r>
              <a:rPr lang="en-US" dirty="0"/>
              <a:t>Assignment</a:t>
            </a:r>
          </a:p>
        </p:txBody>
      </p:sp>
      <p:sp>
        <p:nvSpPr>
          <p:cNvPr id="5" name="Content Placeholder 4">
            <a:extLst>
              <a:ext uri="{FF2B5EF4-FFF2-40B4-BE49-F238E27FC236}">
                <a16:creationId xmlns:a16="http://schemas.microsoft.com/office/drawing/2014/main" id="{0F0EDC6E-1DFB-4D14-99A1-7516737B9B5C}"/>
              </a:ext>
            </a:extLst>
          </p:cNvPr>
          <p:cNvSpPr>
            <a:spLocks noGrp="1"/>
          </p:cNvSpPr>
          <p:nvPr>
            <p:ph idx="1"/>
          </p:nvPr>
        </p:nvSpPr>
        <p:spPr/>
        <p:txBody>
          <a:bodyPr/>
          <a:lstStyle/>
          <a:p>
            <a:pPr>
              <a:buFont typeface="Arial" panose="020B0604020202020204" pitchFamily="34" charset="0"/>
              <a:buChar char="•"/>
            </a:pPr>
            <a:r>
              <a:rPr lang="en-US" b="1" dirty="0"/>
              <a:t>A1: </a:t>
            </a:r>
            <a:r>
              <a:rPr lang="en-US" dirty="0"/>
              <a:t>Reading </a:t>
            </a:r>
            <a:r>
              <a:rPr lang="en-US" b="1" dirty="0"/>
              <a:t>R1 </a:t>
            </a:r>
            <a:r>
              <a:rPr lang="en-US" dirty="0"/>
              <a:t>contains examples of errors in representational systems. Identify them and do for each:</a:t>
            </a:r>
          </a:p>
          <a:p>
            <a:pPr lvl="1">
              <a:buFont typeface="Arial" panose="020B0604020202020204" pitchFamily="34" charset="0"/>
              <a:buChar char="•"/>
            </a:pPr>
            <a:r>
              <a:rPr lang="en-US" dirty="0"/>
              <a:t>(1) explain in 1 sentence what the type of mistake is,</a:t>
            </a:r>
          </a:p>
          <a:p>
            <a:pPr lvl="1">
              <a:buFont typeface="Arial" panose="020B0604020202020204" pitchFamily="34" charset="0"/>
              <a:buChar char="•"/>
            </a:pPr>
            <a:r>
              <a:rPr lang="en-US" dirty="0"/>
              <a:t>(2) find a similar mistake either </a:t>
            </a:r>
          </a:p>
          <a:p>
            <a:pPr lvl="2">
              <a:buFont typeface="Arial" panose="020B0604020202020204" pitchFamily="34" charset="0"/>
              <a:buChar char="•"/>
            </a:pPr>
            <a:r>
              <a:rPr lang="en-US" dirty="0"/>
              <a:t>in one of the demonstrated representational systems (the particular mistake not having been discussed in class </a:t>
            </a:r>
            <a:r>
              <a:rPr lang="en-US" b="1" dirty="0"/>
              <a:t>C1), </a:t>
            </a:r>
            <a:r>
              <a:rPr lang="en-US" dirty="0"/>
              <a:t>or </a:t>
            </a:r>
          </a:p>
          <a:p>
            <a:pPr lvl="2">
              <a:buFont typeface="Arial" panose="020B0604020202020204" pitchFamily="34" charset="0"/>
              <a:buChar char="•"/>
            </a:pPr>
            <a:r>
              <a:rPr lang="en-US" dirty="0"/>
              <a:t>in another representational system that you know about that might be useful in your research, </a:t>
            </a:r>
          </a:p>
          <a:p>
            <a:pPr lvl="1">
              <a:buFont typeface="Arial" panose="020B0604020202020204" pitchFamily="34" charset="0"/>
              <a:buChar char="•"/>
            </a:pPr>
            <a:r>
              <a:rPr lang="en-US" dirty="0"/>
              <a:t>(3) use what you learned from </a:t>
            </a:r>
            <a:r>
              <a:rPr lang="en-US" b="1" dirty="0"/>
              <a:t>R2 </a:t>
            </a:r>
            <a:r>
              <a:rPr lang="en-US" dirty="0"/>
              <a:t>and the </a:t>
            </a:r>
            <a:r>
              <a:rPr lang="en-US" b="1" dirty="0"/>
              <a:t>C1 </a:t>
            </a:r>
            <a:r>
              <a:rPr lang="en-US" dirty="0"/>
              <a:t>and </a:t>
            </a:r>
            <a:r>
              <a:rPr lang="en-US" b="1" dirty="0"/>
              <a:t>C2 </a:t>
            </a:r>
            <a:r>
              <a:rPr lang="en-US" dirty="0"/>
              <a:t>lectures to propose a correction. </a:t>
            </a:r>
          </a:p>
          <a:p>
            <a:pPr>
              <a:buFont typeface="Arial" panose="020B0604020202020204" pitchFamily="34" charset="0"/>
              <a:buChar char="•"/>
            </a:pPr>
            <a:r>
              <a:rPr lang="en-US" dirty="0"/>
              <a:t>Upload your work in a Word doc to UB Box . Name of the file: ‘BMI508-A1-[your </a:t>
            </a:r>
            <a:r>
              <a:rPr lang="en-US" dirty="0" err="1"/>
              <a:t>ubitname</a:t>
            </a:r>
            <a:r>
              <a:rPr lang="en-US" dirty="0"/>
              <a:t>].docx’ </a:t>
            </a:r>
          </a:p>
          <a:p>
            <a:pPr>
              <a:buFont typeface="Arial" panose="020B0604020202020204" pitchFamily="34" charset="0"/>
              <a:buChar char="•"/>
            </a:pPr>
            <a:r>
              <a:rPr lang="en-US" dirty="0"/>
              <a:t>Due date: Sep 11 – noon. </a:t>
            </a:r>
          </a:p>
        </p:txBody>
      </p:sp>
    </p:spTree>
    <p:extLst>
      <p:ext uri="{BB962C8B-B14F-4D97-AF65-F5344CB8AC3E}">
        <p14:creationId xmlns:p14="http://schemas.microsoft.com/office/powerpoint/2010/main" val="1577416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Correction</a:t>
            </a:r>
          </a:p>
        </p:txBody>
      </p:sp>
      <p:pic>
        <p:nvPicPr>
          <p:cNvPr id="4" name="Picture 3"/>
          <p:cNvPicPr>
            <a:picLocks noChangeAspect="1"/>
          </p:cNvPicPr>
          <p:nvPr/>
        </p:nvPicPr>
        <p:blipFill>
          <a:blip r:embed="rId2"/>
          <a:stretch>
            <a:fillRect/>
          </a:stretch>
        </p:blipFill>
        <p:spPr>
          <a:xfrm>
            <a:off x="457199" y="1488440"/>
            <a:ext cx="8305801" cy="4836160"/>
          </a:xfrm>
          <a:prstGeom prst="rect">
            <a:avLst/>
          </a:prstGeom>
        </p:spPr>
      </p:pic>
      <p:sp>
        <p:nvSpPr>
          <p:cNvPr id="5" name="Rectangle 4"/>
          <p:cNvSpPr/>
          <p:nvPr/>
        </p:nvSpPr>
        <p:spPr>
          <a:xfrm>
            <a:off x="6324600" y="6258580"/>
            <a:ext cx="2743200" cy="52322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pitchFamily="18" charset="0"/>
                <a:ea typeface="+mn-ea"/>
                <a:cs typeface="+mn-cs"/>
                <a:hlinkClick r:id="rId3"/>
              </a:rPr>
              <a:t>http://browser.ihtsdotools.org/</a:t>
            </a:r>
            <a:endParaRPr kumimoji="0" lang="en-US" sz="14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pitchFamily="18" charset="0"/>
                <a:ea typeface="+mn-ea"/>
                <a:cs typeface="+mn-cs"/>
              </a:rPr>
              <a:t>Oct 14, 2015</a:t>
            </a: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77174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 descr="glo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2179638"/>
            <a:ext cx="4329113"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itle 1"/>
          <p:cNvSpPr>
            <a:spLocks noGrp="1"/>
          </p:cNvSpPr>
          <p:nvPr>
            <p:ph type="title"/>
          </p:nvPr>
        </p:nvSpPr>
        <p:spPr>
          <a:xfrm>
            <a:off x="0" y="762000"/>
            <a:ext cx="9144000" cy="762000"/>
          </a:xfrm>
        </p:spPr>
        <p:txBody>
          <a:bodyPr/>
          <a:lstStyle/>
          <a:p>
            <a:r>
              <a:rPr lang="en-US" altLang="en-US" dirty="0"/>
              <a:t>Specific philosophical approach to ontology</a:t>
            </a:r>
          </a:p>
        </p:txBody>
      </p:sp>
      <p:pic>
        <p:nvPicPr>
          <p:cNvPr id="1013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2205038"/>
            <a:ext cx="78105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3" name="TextBox 42"/>
          <p:cNvSpPr txBox="1">
            <a:spLocks noChangeArrowheads="1"/>
          </p:cNvSpPr>
          <p:nvPr/>
        </p:nvSpPr>
        <p:spPr bwMode="auto">
          <a:xfrm>
            <a:off x="567213" y="1424127"/>
            <a:ext cx="800957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sng"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Ontological Realism (ORe)</a:t>
            </a:r>
            <a:r>
              <a:rPr kumimoji="0" lang="en-US" altLang="en-US" sz="20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uses ontology as philosophical discipline to build ontologies as faithful representations of reality.</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49149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500" fill="hold"/>
                                        <p:tgtEl>
                                          <p:spTgt spid="101378"/>
                                        </p:tgtEl>
                                      </p:cBhvr>
                                      <p:by x="60000" y="60000"/>
                                    </p:animScale>
                                  </p:childTnLst>
                                </p:cTn>
                              </p:par>
                              <p:par>
                                <p:cTn id="7" presetID="56" presetClass="path" presetSubtype="0" accel="50000" decel="50000" fill="hold" nodeType="withEffect">
                                  <p:stCondLst>
                                    <p:cond delay="0"/>
                                  </p:stCondLst>
                                  <p:childTnLst>
                                    <p:animMotion origin="layout" path="M -1.94444E-6 1.11111E-6 L 0.11945 -0.06528 " pathEditMode="relative" rAng="0" ptsTypes="AA">
                                      <p:cBhvr>
                                        <p:cTn id="8" dur="500" fill="hold"/>
                                        <p:tgtEl>
                                          <p:spTgt spid="101378"/>
                                        </p:tgtEl>
                                        <p:attrNameLst>
                                          <p:attrName>ppt_x</p:attrName>
                                          <p:attrName>ppt_y</p:attrName>
                                        </p:attrNameLst>
                                      </p:cBhvr>
                                      <p:rCtr x="5972" y="-3264"/>
                                    </p:animMotion>
                                  </p:childTnLst>
                                </p:cTn>
                              </p:par>
                            </p:childTnLst>
                          </p:cTn>
                        </p:par>
                        <p:par>
                          <p:cTn id="9" fill="hold" nodeType="afterGroup">
                            <p:stCondLst>
                              <p:cond delay="500"/>
                            </p:stCondLst>
                            <p:childTnLst>
                              <p:par>
                                <p:cTn id="10" presetID="4" presetClass="entr" presetSubtype="32"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ox(out)">
                                      <p:cBhvr>
                                        <p:cTn id="12" dur="1000"/>
                                        <p:tgtEl>
                                          <p:spTgt spid="42"/>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ox(out)">
                                      <p:cBhvr>
                                        <p:cTn id="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2411-006D-4552-B30F-D55EBA4FF770}"/>
              </a:ext>
            </a:extLst>
          </p:cNvPr>
          <p:cNvSpPr>
            <a:spLocks noGrp="1"/>
          </p:cNvSpPr>
          <p:nvPr>
            <p:ph type="title"/>
          </p:nvPr>
        </p:nvSpPr>
        <p:spPr/>
        <p:txBody>
          <a:bodyPr/>
          <a:lstStyle/>
          <a:p>
            <a:r>
              <a:rPr lang="en-US" dirty="0"/>
              <a:t>The ORe definition for ‘an ontology’</a:t>
            </a:r>
          </a:p>
        </p:txBody>
      </p:sp>
      <p:sp>
        <p:nvSpPr>
          <p:cNvPr id="3" name="Content Placeholder 2">
            <a:extLst>
              <a:ext uri="{FF2B5EF4-FFF2-40B4-BE49-F238E27FC236}">
                <a16:creationId xmlns:a16="http://schemas.microsoft.com/office/drawing/2014/main" id="{931DD48B-DBB5-4BC4-B74C-A0B9C797CC9A}"/>
              </a:ext>
            </a:extLst>
          </p:cNvPr>
          <p:cNvSpPr>
            <a:spLocks noGrp="1"/>
          </p:cNvSpPr>
          <p:nvPr>
            <p:ph idx="1"/>
          </p:nvPr>
        </p:nvSpPr>
        <p:spPr/>
        <p:txBody>
          <a:bodyPr/>
          <a:lstStyle/>
          <a:p>
            <a:pPr algn="ctr"/>
            <a:r>
              <a:rPr lang="en-US" sz="3200" dirty="0"/>
              <a:t>a </a:t>
            </a:r>
            <a:r>
              <a:rPr lang="en-US" sz="3200" dirty="0">
                <a:solidFill>
                  <a:srgbClr val="1FE115"/>
                </a:solidFill>
              </a:rPr>
              <a:t>representational artifact</a:t>
            </a:r>
            <a:r>
              <a:rPr lang="en-US" sz="3200" dirty="0"/>
              <a:t>, comprising a </a:t>
            </a:r>
            <a:r>
              <a:rPr lang="en-US" sz="3200" dirty="0">
                <a:solidFill>
                  <a:srgbClr val="FFFF00"/>
                </a:solidFill>
              </a:rPr>
              <a:t>taxonomy</a:t>
            </a:r>
            <a:r>
              <a:rPr lang="en-US" sz="3200" dirty="0"/>
              <a:t> as proper part, whose </a:t>
            </a:r>
            <a:r>
              <a:rPr lang="en-US" sz="3200" dirty="0">
                <a:solidFill>
                  <a:srgbClr val="1FE115"/>
                </a:solidFill>
              </a:rPr>
              <a:t>representational units </a:t>
            </a:r>
            <a:r>
              <a:rPr lang="en-US" sz="3200" dirty="0"/>
              <a:t>are </a:t>
            </a:r>
            <a:r>
              <a:rPr lang="en-US" sz="3200" dirty="0">
                <a:solidFill>
                  <a:srgbClr val="FFFF00"/>
                </a:solidFill>
              </a:rPr>
              <a:t>intended</a:t>
            </a:r>
            <a:r>
              <a:rPr lang="en-US" sz="3200" dirty="0"/>
              <a:t> to </a:t>
            </a:r>
            <a:r>
              <a:rPr lang="en-US" sz="3200" dirty="0">
                <a:solidFill>
                  <a:srgbClr val="FFFF00"/>
                </a:solidFill>
              </a:rPr>
              <a:t>designate</a:t>
            </a:r>
            <a:r>
              <a:rPr lang="en-US" sz="3200" dirty="0"/>
              <a:t> some combination of </a:t>
            </a:r>
            <a:r>
              <a:rPr lang="en-US" sz="3200" dirty="0">
                <a:solidFill>
                  <a:srgbClr val="FFFF00"/>
                </a:solidFill>
              </a:rPr>
              <a:t>universals</a:t>
            </a:r>
            <a:r>
              <a:rPr lang="en-US" sz="3200" dirty="0"/>
              <a:t>, </a:t>
            </a:r>
            <a:r>
              <a:rPr lang="en-US" sz="3200" dirty="0">
                <a:solidFill>
                  <a:srgbClr val="FFFF00"/>
                </a:solidFill>
              </a:rPr>
              <a:t>defined classes</a:t>
            </a:r>
            <a:r>
              <a:rPr lang="en-US" sz="3200" dirty="0"/>
              <a:t>, and certain </a:t>
            </a:r>
            <a:r>
              <a:rPr lang="en-US" sz="3200" dirty="0">
                <a:solidFill>
                  <a:srgbClr val="FFFF00"/>
                </a:solidFill>
              </a:rPr>
              <a:t>relations</a:t>
            </a:r>
            <a:r>
              <a:rPr lang="en-US" sz="3200" dirty="0"/>
              <a:t> between them.</a:t>
            </a:r>
          </a:p>
        </p:txBody>
      </p:sp>
      <p:sp>
        <p:nvSpPr>
          <p:cNvPr id="4" name="Slide Number Placeholder 3">
            <a:extLst>
              <a:ext uri="{FF2B5EF4-FFF2-40B4-BE49-F238E27FC236}">
                <a16:creationId xmlns:a16="http://schemas.microsoft.com/office/drawing/2014/main" id="{0C69F5EB-00F9-402A-B5BA-F4743AD12762}"/>
              </a:ext>
            </a:extLst>
          </p:cNvPr>
          <p:cNvSpPr>
            <a:spLocks noGrp="1"/>
          </p:cNvSpPr>
          <p:nvPr>
            <p:ph type="sldNum" sz="quarter" idx="10"/>
          </p:nvPr>
        </p:nvSpPr>
        <p:spPr/>
        <p:txBody>
          <a:bodyPr/>
          <a:lstStyle/>
          <a:p>
            <a:fld id="{01EF93C7-D0AB-41D7-8C62-1F8A9E33AE23}" type="slidenum">
              <a:rPr lang="en-US" smtClean="0"/>
              <a:pPr/>
              <a:t>22</a:t>
            </a:fld>
            <a:endParaRPr lang="en-US"/>
          </a:p>
        </p:txBody>
      </p:sp>
      <p:sp>
        <p:nvSpPr>
          <p:cNvPr id="5" name="Rectangle 4">
            <a:extLst>
              <a:ext uri="{FF2B5EF4-FFF2-40B4-BE49-F238E27FC236}">
                <a16:creationId xmlns:a16="http://schemas.microsoft.com/office/drawing/2014/main" id="{5F4BB9F9-DE68-49AC-B1EC-E72BDDFAFE92}"/>
              </a:ext>
            </a:extLst>
          </p:cNvPr>
          <p:cNvSpPr/>
          <p:nvPr/>
        </p:nvSpPr>
        <p:spPr>
          <a:xfrm>
            <a:off x="381000" y="5322417"/>
            <a:ext cx="8458200" cy="1169551"/>
          </a:xfrm>
          <a:prstGeom prst="rect">
            <a:avLst/>
          </a:prstGeom>
        </p:spPr>
        <p:txBody>
          <a:bodyPr wrap="square">
            <a:spAutoFit/>
          </a:bodyPr>
          <a:lstStyle/>
          <a:p>
            <a:pPr algn="r"/>
            <a:r>
              <a:rPr lang="en-US" sz="1400" b="0" dirty="0">
                <a:solidFill>
                  <a:schemeClr val="bg1"/>
                </a:solidFill>
                <a:latin typeface="Arial" panose="020B0604020202020204" pitchFamily="34" charset="0"/>
              </a:rPr>
              <a:t>Smith B, </a:t>
            </a:r>
            <a:r>
              <a:rPr lang="en-US" sz="1400" b="0" dirty="0" err="1">
                <a:solidFill>
                  <a:schemeClr val="bg1"/>
                </a:solidFill>
                <a:latin typeface="Arial" panose="020B0604020202020204" pitchFamily="34" charset="0"/>
              </a:rPr>
              <a:t>Kusnierczyk</a:t>
            </a:r>
            <a:r>
              <a:rPr lang="en-US" sz="1400" b="0" dirty="0">
                <a:solidFill>
                  <a:schemeClr val="bg1"/>
                </a:solidFill>
                <a:latin typeface="Arial" panose="020B0604020202020204" pitchFamily="34" charset="0"/>
              </a:rPr>
              <a:t> W, Schober D, Ceusters W. </a:t>
            </a:r>
          </a:p>
          <a:p>
            <a:pPr algn="r"/>
            <a:r>
              <a:rPr lang="en-US" sz="1400" b="0" dirty="0">
                <a:solidFill>
                  <a:schemeClr val="bg1"/>
                </a:solidFill>
                <a:latin typeface="Arial" panose="020B0604020202020204" pitchFamily="34" charset="0"/>
              </a:rPr>
              <a:t>Towards a Reference Terminology for Ontology Research and Development in the Biomedical Domain. </a:t>
            </a:r>
          </a:p>
          <a:p>
            <a:pPr algn="r"/>
            <a:r>
              <a:rPr lang="en-US" sz="1400" b="0" dirty="0">
                <a:solidFill>
                  <a:schemeClr val="bg1"/>
                </a:solidFill>
                <a:latin typeface="Arial" panose="020B0604020202020204" pitchFamily="34" charset="0"/>
              </a:rPr>
              <a:t>Proceedings of KR-MED 2006, Biomedical Ontology in Action, </a:t>
            </a:r>
          </a:p>
          <a:p>
            <a:pPr algn="r"/>
            <a:r>
              <a:rPr lang="en-US" sz="1400" b="0" dirty="0">
                <a:solidFill>
                  <a:schemeClr val="bg1"/>
                </a:solidFill>
                <a:latin typeface="Arial" panose="020B0604020202020204" pitchFamily="34" charset="0"/>
              </a:rPr>
              <a:t>November 8, 2006, Baltimore MD, USA.</a:t>
            </a:r>
          </a:p>
          <a:p>
            <a:pPr algn="r"/>
            <a:r>
              <a:rPr lang="en-US" sz="1400" b="0" dirty="0">
                <a:solidFill>
                  <a:schemeClr val="bg1"/>
                </a:solidFill>
              </a:rPr>
              <a:t>http://ontology.buffalo.edu/bfo/Terminology_for_Ontologies.pdf</a:t>
            </a:r>
          </a:p>
        </p:txBody>
      </p:sp>
      <p:sp>
        <p:nvSpPr>
          <p:cNvPr id="7" name="Rectangle 6">
            <a:extLst>
              <a:ext uri="{FF2B5EF4-FFF2-40B4-BE49-F238E27FC236}">
                <a16:creationId xmlns:a16="http://schemas.microsoft.com/office/drawing/2014/main" id="{A350068D-08AE-4343-92EC-2FD2A90A93DA}"/>
              </a:ext>
            </a:extLst>
          </p:cNvPr>
          <p:cNvSpPr/>
          <p:nvPr/>
        </p:nvSpPr>
        <p:spPr bwMode="auto">
          <a:xfrm>
            <a:off x="1752600" y="2209800"/>
            <a:ext cx="1868424" cy="5334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63617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9168-B4A8-4E73-8206-B4940A8B59E5}"/>
              </a:ext>
            </a:extLst>
          </p:cNvPr>
          <p:cNvSpPr>
            <a:spLocks noGrp="1"/>
          </p:cNvSpPr>
          <p:nvPr>
            <p:ph type="title"/>
          </p:nvPr>
        </p:nvSpPr>
        <p:spPr/>
        <p:txBody>
          <a:bodyPr/>
          <a:lstStyle/>
          <a:p>
            <a:r>
              <a:rPr lang="en-US" dirty="0"/>
              <a:t>The ORe definition of ‘a taxonomy’</a:t>
            </a:r>
          </a:p>
        </p:txBody>
      </p:sp>
      <p:sp>
        <p:nvSpPr>
          <p:cNvPr id="3" name="Content Placeholder 2">
            <a:extLst>
              <a:ext uri="{FF2B5EF4-FFF2-40B4-BE49-F238E27FC236}">
                <a16:creationId xmlns:a16="http://schemas.microsoft.com/office/drawing/2014/main" id="{55F0B115-1256-4669-AB36-308E8062CBFB}"/>
              </a:ext>
            </a:extLst>
          </p:cNvPr>
          <p:cNvSpPr>
            <a:spLocks noGrp="1"/>
          </p:cNvSpPr>
          <p:nvPr>
            <p:ph idx="1"/>
          </p:nvPr>
        </p:nvSpPr>
        <p:spPr>
          <a:xfrm>
            <a:off x="228600" y="1676400"/>
            <a:ext cx="8686800" cy="1905000"/>
          </a:xfrm>
        </p:spPr>
        <p:txBody>
          <a:bodyPr/>
          <a:lstStyle/>
          <a:p>
            <a:pPr algn="ctr"/>
            <a:r>
              <a:rPr lang="en-US" dirty="0"/>
              <a:t>a </a:t>
            </a:r>
            <a:r>
              <a:rPr lang="en-US" dirty="0">
                <a:solidFill>
                  <a:srgbClr val="FFFF00"/>
                </a:solidFill>
              </a:rPr>
              <a:t>tree-form graph-theoretic</a:t>
            </a:r>
          </a:p>
          <a:p>
            <a:pPr algn="ctr"/>
            <a:r>
              <a:rPr lang="en-US" dirty="0">
                <a:solidFill>
                  <a:srgbClr val="1FE115"/>
                </a:solidFill>
              </a:rPr>
              <a:t>representational artifact </a:t>
            </a:r>
            <a:r>
              <a:rPr lang="en-US" dirty="0"/>
              <a:t>with </a:t>
            </a:r>
            <a:r>
              <a:rPr lang="en-US" dirty="0">
                <a:solidFill>
                  <a:srgbClr val="FFFF00"/>
                </a:solidFill>
              </a:rPr>
              <a:t>nodes</a:t>
            </a:r>
            <a:r>
              <a:rPr lang="en-US" dirty="0"/>
              <a:t> representing</a:t>
            </a:r>
          </a:p>
          <a:p>
            <a:pPr algn="ctr"/>
            <a:r>
              <a:rPr lang="en-US" dirty="0">
                <a:solidFill>
                  <a:srgbClr val="FFFF00"/>
                </a:solidFill>
              </a:rPr>
              <a:t>universals</a:t>
            </a:r>
            <a:r>
              <a:rPr lang="en-US" dirty="0"/>
              <a:t> or </a:t>
            </a:r>
            <a:r>
              <a:rPr lang="en-US" dirty="0">
                <a:solidFill>
                  <a:srgbClr val="FFFF00"/>
                </a:solidFill>
              </a:rPr>
              <a:t>classes</a:t>
            </a:r>
            <a:r>
              <a:rPr lang="en-US" dirty="0"/>
              <a:t> and edges representing </a:t>
            </a:r>
            <a:r>
              <a:rPr lang="en-US" dirty="0" err="1">
                <a:solidFill>
                  <a:srgbClr val="FFFF00"/>
                </a:solidFill>
              </a:rPr>
              <a:t>is_a</a:t>
            </a:r>
            <a:r>
              <a:rPr lang="en-US" dirty="0">
                <a:solidFill>
                  <a:srgbClr val="FFFF00"/>
                </a:solidFill>
              </a:rPr>
              <a:t> or</a:t>
            </a:r>
          </a:p>
          <a:p>
            <a:pPr algn="ctr"/>
            <a:r>
              <a:rPr lang="en-US" dirty="0">
                <a:solidFill>
                  <a:srgbClr val="FFFF00"/>
                </a:solidFill>
              </a:rPr>
              <a:t>subset relations</a:t>
            </a:r>
            <a:r>
              <a:rPr lang="en-US" dirty="0"/>
              <a:t>.</a:t>
            </a:r>
          </a:p>
        </p:txBody>
      </p:sp>
      <p:sp>
        <p:nvSpPr>
          <p:cNvPr id="4" name="Slide Number Placeholder 3">
            <a:extLst>
              <a:ext uri="{FF2B5EF4-FFF2-40B4-BE49-F238E27FC236}">
                <a16:creationId xmlns:a16="http://schemas.microsoft.com/office/drawing/2014/main" id="{75942DEE-5A01-4A0E-AE0A-011DA93CBFD6}"/>
              </a:ext>
            </a:extLst>
          </p:cNvPr>
          <p:cNvSpPr>
            <a:spLocks noGrp="1"/>
          </p:cNvSpPr>
          <p:nvPr>
            <p:ph type="sldNum" sz="quarter" idx="10"/>
          </p:nvPr>
        </p:nvSpPr>
        <p:spPr/>
        <p:txBody>
          <a:bodyPr/>
          <a:lstStyle/>
          <a:p>
            <a:fld id="{01EF93C7-D0AB-41D7-8C62-1F8A9E33AE23}" type="slidenum">
              <a:rPr lang="en-US" smtClean="0"/>
              <a:pPr/>
              <a:t>23</a:t>
            </a:fld>
            <a:endParaRPr lang="en-US"/>
          </a:p>
        </p:txBody>
      </p:sp>
      <p:sp>
        <p:nvSpPr>
          <p:cNvPr id="5" name="Rectangle 4">
            <a:extLst>
              <a:ext uri="{FF2B5EF4-FFF2-40B4-BE49-F238E27FC236}">
                <a16:creationId xmlns:a16="http://schemas.microsoft.com/office/drawing/2014/main" id="{4171BF07-8F34-4C01-BFA2-144A5D1D872E}"/>
              </a:ext>
            </a:extLst>
          </p:cNvPr>
          <p:cNvSpPr/>
          <p:nvPr/>
        </p:nvSpPr>
        <p:spPr>
          <a:xfrm>
            <a:off x="381000" y="3505200"/>
            <a:ext cx="8458200" cy="1169551"/>
          </a:xfrm>
          <a:prstGeom prst="rect">
            <a:avLst/>
          </a:prstGeom>
        </p:spPr>
        <p:txBody>
          <a:bodyPr wrap="square">
            <a:spAutoFit/>
          </a:bodyPr>
          <a:lstStyle/>
          <a:p>
            <a:pPr algn="r"/>
            <a:r>
              <a:rPr lang="en-US" sz="1400" b="0" dirty="0">
                <a:solidFill>
                  <a:schemeClr val="bg1"/>
                </a:solidFill>
                <a:latin typeface="Arial" panose="020B0604020202020204" pitchFamily="34" charset="0"/>
              </a:rPr>
              <a:t>Smith B, </a:t>
            </a:r>
            <a:r>
              <a:rPr lang="en-US" sz="1400" b="0" dirty="0" err="1">
                <a:solidFill>
                  <a:schemeClr val="bg1"/>
                </a:solidFill>
                <a:latin typeface="Arial" panose="020B0604020202020204" pitchFamily="34" charset="0"/>
              </a:rPr>
              <a:t>Kusnierczyk</a:t>
            </a:r>
            <a:r>
              <a:rPr lang="en-US" sz="1400" b="0" dirty="0">
                <a:solidFill>
                  <a:schemeClr val="bg1"/>
                </a:solidFill>
                <a:latin typeface="Arial" panose="020B0604020202020204" pitchFamily="34" charset="0"/>
              </a:rPr>
              <a:t> W, Schober D, Ceusters W. </a:t>
            </a:r>
          </a:p>
          <a:p>
            <a:pPr algn="r"/>
            <a:r>
              <a:rPr lang="en-US" sz="1400" b="0" dirty="0">
                <a:solidFill>
                  <a:schemeClr val="bg1"/>
                </a:solidFill>
                <a:latin typeface="Arial" panose="020B0604020202020204" pitchFamily="34" charset="0"/>
              </a:rPr>
              <a:t>Towards a Reference Terminology for Ontology Research and Development in the Biomedical Domain. </a:t>
            </a:r>
          </a:p>
          <a:p>
            <a:pPr algn="r"/>
            <a:r>
              <a:rPr lang="en-US" sz="1400" b="0" dirty="0">
                <a:solidFill>
                  <a:schemeClr val="bg1"/>
                </a:solidFill>
                <a:latin typeface="Arial" panose="020B0604020202020204" pitchFamily="34" charset="0"/>
              </a:rPr>
              <a:t>Proceedings of KR-MED 2006, Biomedical Ontology in Action, </a:t>
            </a:r>
          </a:p>
          <a:p>
            <a:pPr algn="r"/>
            <a:r>
              <a:rPr lang="en-US" sz="1400" b="0" dirty="0">
                <a:solidFill>
                  <a:schemeClr val="bg1"/>
                </a:solidFill>
                <a:latin typeface="Arial" panose="020B0604020202020204" pitchFamily="34" charset="0"/>
              </a:rPr>
              <a:t>November 8, 2006, Baltimore MD, USA.</a:t>
            </a:r>
          </a:p>
          <a:p>
            <a:pPr algn="r"/>
            <a:r>
              <a:rPr lang="en-US" sz="1400" b="0" dirty="0">
                <a:solidFill>
                  <a:schemeClr val="bg1"/>
                </a:solidFill>
              </a:rPr>
              <a:t>http://ontology.buffalo.edu/bfo/Terminology_for_Ontologies.pdf</a:t>
            </a:r>
          </a:p>
        </p:txBody>
      </p:sp>
      <p:sp>
        <p:nvSpPr>
          <p:cNvPr id="6" name="Content Placeholder 2">
            <a:extLst>
              <a:ext uri="{FF2B5EF4-FFF2-40B4-BE49-F238E27FC236}">
                <a16:creationId xmlns:a16="http://schemas.microsoft.com/office/drawing/2014/main" id="{FDD07FAF-4368-42A0-8411-0C0C768733AC}"/>
              </a:ext>
            </a:extLst>
          </p:cNvPr>
          <p:cNvSpPr txBox="1">
            <a:spLocks/>
          </p:cNvSpPr>
          <p:nvPr/>
        </p:nvSpPr>
        <p:spPr>
          <a:xfrm>
            <a:off x="228600" y="4953000"/>
            <a:ext cx="8686800" cy="16002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lgn="ctr"/>
            <a:r>
              <a:rPr lang="en-US" kern="0" dirty="0"/>
              <a:t>a </a:t>
            </a:r>
            <a:r>
              <a:rPr lang="en-US" kern="0" dirty="0">
                <a:solidFill>
                  <a:srgbClr val="FFFF00"/>
                </a:solidFill>
              </a:rPr>
              <a:t>hierarchy</a:t>
            </a:r>
            <a:r>
              <a:rPr lang="en-US" kern="0" dirty="0"/>
              <a:t> consisting of </a:t>
            </a:r>
            <a:r>
              <a:rPr lang="en-US" kern="0" dirty="0">
                <a:solidFill>
                  <a:srgbClr val="FFFF00"/>
                </a:solidFill>
              </a:rPr>
              <a:t>terms</a:t>
            </a:r>
            <a:r>
              <a:rPr lang="en-US" kern="0" dirty="0"/>
              <a:t> denoting </a:t>
            </a:r>
            <a:r>
              <a:rPr lang="en-US" kern="0" dirty="0">
                <a:solidFill>
                  <a:srgbClr val="FFFF00"/>
                </a:solidFill>
              </a:rPr>
              <a:t>types</a:t>
            </a:r>
            <a:r>
              <a:rPr lang="en-US" kern="0" dirty="0"/>
              <a:t> (or </a:t>
            </a:r>
          </a:p>
          <a:p>
            <a:pPr algn="ctr"/>
            <a:r>
              <a:rPr lang="en-US" kern="0" dirty="0">
                <a:solidFill>
                  <a:srgbClr val="FFFF00"/>
                </a:solidFill>
              </a:rPr>
              <a:t>universals</a:t>
            </a:r>
            <a:r>
              <a:rPr lang="en-US" kern="0" dirty="0"/>
              <a:t>) or </a:t>
            </a:r>
            <a:r>
              <a:rPr lang="en-US" kern="0" dirty="0">
                <a:solidFill>
                  <a:srgbClr val="FFFF00"/>
                </a:solidFill>
              </a:rPr>
              <a:t>classes</a:t>
            </a:r>
            <a:r>
              <a:rPr lang="en-US" kern="0" dirty="0"/>
              <a:t> linked by </a:t>
            </a:r>
            <a:r>
              <a:rPr lang="en-US" kern="0" dirty="0">
                <a:solidFill>
                  <a:srgbClr val="FFFF00"/>
                </a:solidFill>
              </a:rPr>
              <a:t>subtype relations</a:t>
            </a:r>
            <a:r>
              <a:rPr lang="en-US" kern="0" dirty="0"/>
              <a:t>.</a:t>
            </a:r>
          </a:p>
        </p:txBody>
      </p:sp>
      <p:sp>
        <p:nvSpPr>
          <p:cNvPr id="7" name="Rectangle 6">
            <a:extLst>
              <a:ext uri="{FF2B5EF4-FFF2-40B4-BE49-F238E27FC236}">
                <a16:creationId xmlns:a16="http://schemas.microsoft.com/office/drawing/2014/main" id="{34A0B943-C015-4103-8B9D-1E88D062DEE0}"/>
              </a:ext>
            </a:extLst>
          </p:cNvPr>
          <p:cNvSpPr/>
          <p:nvPr/>
        </p:nvSpPr>
        <p:spPr>
          <a:xfrm>
            <a:off x="384048" y="5877580"/>
            <a:ext cx="8458200" cy="738664"/>
          </a:xfrm>
          <a:prstGeom prst="rect">
            <a:avLst/>
          </a:prstGeom>
        </p:spPr>
        <p:txBody>
          <a:bodyPr wrap="square">
            <a:spAutoFit/>
          </a:bodyPr>
          <a:lstStyle/>
          <a:p>
            <a:pPr algn="r"/>
            <a:r>
              <a:rPr lang="en-US" sz="1400" b="0" dirty="0">
                <a:solidFill>
                  <a:schemeClr val="bg1"/>
                </a:solidFill>
                <a:latin typeface="Arial" panose="020B0604020202020204" pitchFamily="34" charset="0"/>
              </a:rPr>
              <a:t>Arp, R., B. Smith, and A.D. Spear, </a:t>
            </a:r>
          </a:p>
          <a:p>
            <a:pPr algn="r"/>
            <a:r>
              <a:rPr lang="en-US" sz="1400" b="0" dirty="0">
                <a:solidFill>
                  <a:schemeClr val="bg1"/>
                </a:solidFill>
                <a:latin typeface="Arial" panose="020B0604020202020204" pitchFamily="34" charset="0"/>
              </a:rPr>
              <a:t>Building ontologies with basic formal ontology. 2015, </a:t>
            </a:r>
          </a:p>
          <a:p>
            <a:pPr algn="r"/>
            <a:r>
              <a:rPr lang="en-US" sz="1400" b="0" dirty="0">
                <a:solidFill>
                  <a:schemeClr val="bg1"/>
                </a:solidFill>
                <a:latin typeface="Arial" panose="020B0604020202020204" pitchFamily="34" charset="0"/>
              </a:rPr>
              <a:t>The MIT Press,: Cambridge, Massachusetts. p. 1 online resource (245 p).</a:t>
            </a:r>
            <a:endParaRPr lang="en-US" sz="1400" b="0" dirty="0">
              <a:solidFill>
                <a:schemeClr val="bg1"/>
              </a:solidFill>
            </a:endParaRPr>
          </a:p>
        </p:txBody>
      </p:sp>
      <p:cxnSp>
        <p:nvCxnSpPr>
          <p:cNvPr id="9" name="Straight Connector 8">
            <a:extLst>
              <a:ext uri="{FF2B5EF4-FFF2-40B4-BE49-F238E27FC236}">
                <a16:creationId xmlns:a16="http://schemas.microsoft.com/office/drawing/2014/main" id="{7861B388-4041-4BBB-9ABF-7C8B49951E40}"/>
              </a:ext>
            </a:extLst>
          </p:cNvPr>
          <p:cNvCxnSpPr/>
          <p:nvPr/>
        </p:nvCxnSpPr>
        <p:spPr bwMode="auto">
          <a:xfrm>
            <a:off x="381000" y="4876800"/>
            <a:ext cx="8534400" cy="0"/>
          </a:xfrm>
          <a:prstGeom prst="line">
            <a:avLst/>
          </a:prstGeom>
          <a:solidFill>
            <a:schemeClr val="accent1"/>
          </a:solidFill>
          <a:ln w="19050" cap="flat" cmpd="sng" algn="ctr">
            <a:solidFill>
              <a:schemeClr val="bg1"/>
            </a:solidFill>
            <a:prstDash val="solid"/>
            <a:round/>
            <a:headEnd type="none" w="med" len="med"/>
            <a:tailEnd type="none" w="med" len="med"/>
          </a:ln>
          <a:effectLst/>
        </p:spPr>
      </p:cxnSp>
      <p:grpSp>
        <p:nvGrpSpPr>
          <p:cNvPr id="12" name="Group 11">
            <a:extLst>
              <a:ext uri="{FF2B5EF4-FFF2-40B4-BE49-F238E27FC236}">
                <a16:creationId xmlns:a16="http://schemas.microsoft.com/office/drawing/2014/main" id="{FC9513A0-B54B-4881-B92F-30FC0D628876}"/>
              </a:ext>
            </a:extLst>
          </p:cNvPr>
          <p:cNvGrpSpPr/>
          <p:nvPr/>
        </p:nvGrpSpPr>
        <p:grpSpPr>
          <a:xfrm>
            <a:off x="1371600" y="1638300"/>
            <a:ext cx="5221224" cy="3810000"/>
            <a:chOff x="1371600" y="1638300"/>
            <a:chExt cx="5221224" cy="3810000"/>
          </a:xfrm>
        </p:grpSpPr>
        <p:sp>
          <p:nvSpPr>
            <p:cNvPr id="10" name="Rectangle 9">
              <a:extLst>
                <a:ext uri="{FF2B5EF4-FFF2-40B4-BE49-F238E27FC236}">
                  <a16:creationId xmlns:a16="http://schemas.microsoft.com/office/drawing/2014/main" id="{1847624D-F767-40DF-AAB6-72C7708BD228}"/>
                </a:ext>
              </a:extLst>
            </p:cNvPr>
            <p:cNvSpPr/>
            <p:nvPr/>
          </p:nvSpPr>
          <p:spPr bwMode="auto">
            <a:xfrm>
              <a:off x="2859024" y="1638300"/>
              <a:ext cx="3733800" cy="5334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a:extLst>
                <a:ext uri="{FF2B5EF4-FFF2-40B4-BE49-F238E27FC236}">
                  <a16:creationId xmlns:a16="http://schemas.microsoft.com/office/drawing/2014/main" id="{219E31A0-BD7C-4B44-B787-4D871D3031BE}"/>
                </a:ext>
              </a:extLst>
            </p:cNvPr>
            <p:cNvSpPr/>
            <p:nvPr/>
          </p:nvSpPr>
          <p:spPr bwMode="auto">
            <a:xfrm>
              <a:off x="1371600" y="4914900"/>
              <a:ext cx="1371600" cy="5334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427287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F4FE60-302B-4439-AB41-89B4CA084E90}"/>
              </a:ext>
            </a:extLst>
          </p:cNvPr>
          <p:cNvSpPr/>
          <p:nvPr/>
        </p:nvSpPr>
        <p:spPr bwMode="auto">
          <a:xfrm>
            <a:off x="-9144" y="609600"/>
            <a:ext cx="9153144" cy="624749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FBB78AE1-2DEF-499B-8095-FE3F1CCCB8F6}"/>
              </a:ext>
            </a:extLst>
          </p:cNvPr>
          <p:cNvSpPr>
            <a:spLocks noGrp="1"/>
          </p:cNvSpPr>
          <p:nvPr>
            <p:ph type="sldNum" sz="quarter" idx="10"/>
          </p:nvPr>
        </p:nvSpPr>
        <p:spPr/>
        <p:txBody>
          <a:bodyPr/>
          <a:lstStyle/>
          <a:p>
            <a:fld id="{01EF93C7-D0AB-41D7-8C62-1F8A9E33AE23}" type="slidenum">
              <a:rPr lang="en-US" smtClean="0"/>
              <a:pPr/>
              <a:t>24</a:t>
            </a:fld>
            <a:endParaRPr lang="en-US"/>
          </a:p>
        </p:txBody>
      </p:sp>
      <p:sp>
        <p:nvSpPr>
          <p:cNvPr id="6" name="Rectangle 5">
            <a:extLst>
              <a:ext uri="{FF2B5EF4-FFF2-40B4-BE49-F238E27FC236}">
                <a16:creationId xmlns:a16="http://schemas.microsoft.com/office/drawing/2014/main" id="{5FC88B9F-2BAF-4F0D-BE5B-686348166F0C}"/>
              </a:ext>
            </a:extLst>
          </p:cNvPr>
          <p:cNvSpPr/>
          <p:nvPr/>
        </p:nvSpPr>
        <p:spPr>
          <a:xfrm>
            <a:off x="-9144" y="762000"/>
            <a:ext cx="7239000" cy="584775"/>
          </a:xfrm>
          <a:prstGeom prst="rect">
            <a:avLst/>
          </a:prstGeom>
        </p:spPr>
        <p:txBody>
          <a:bodyPr wrap="square">
            <a:spAutoFit/>
          </a:bodyPr>
          <a:lstStyle/>
          <a:p>
            <a:pPr algn="l"/>
            <a:r>
              <a:rPr lang="en-US" b="0" dirty="0">
                <a:solidFill>
                  <a:schemeClr val="tx1">
                    <a:lumMod val="95000"/>
                    <a:lumOff val="5000"/>
                  </a:schemeClr>
                </a:solidFill>
                <a:latin typeface="Roboto"/>
              </a:rPr>
              <a:t>Graph Data Structure And Algorithms</a:t>
            </a:r>
            <a:endParaRPr lang="en-US" dirty="0">
              <a:solidFill>
                <a:schemeClr val="tx1">
                  <a:lumMod val="95000"/>
                  <a:lumOff val="5000"/>
                </a:schemeClr>
              </a:solidFill>
            </a:endParaRPr>
          </a:p>
        </p:txBody>
      </p:sp>
      <p:sp>
        <p:nvSpPr>
          <p:cNvPr id="7" name="Rectangle 1">
            <a:extLst>
              <a:ext uri="{FF2B5EF4-FFF2-40B4-BE49-F238E27FC236}">
                <a16:creationId xmlns:a16="http://schemas.microsoft.com/office/drawing/2014/main" id="{8F31A76B-25C2-4AE3-86B2-A0B38B635840}"/>
              </a:ext>
            </a:extLst>
          </p:cNvPr>
          <p:cNvSpPr>
            <a:spLocks noChangeArrowheads="1"/>
          </p:cNvSpPr>
          <p:nvPr/>
        </p:nvSpPr>
        <p:spPr bwMode="auto">
          <a:xfrm>
            <a:off x="-9144" y="1371600"/>
            <a:ext cx="9144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Roboto"/>
              </a:rPr>
              <a:t>A Graph is a non-linear data structure consisting of nodes and edges. The nodes are sometimes also referred to as vertices and the edges are lines or arcs that connect any two nodes in the graph.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Roboto"/>
              </a:rPr>
              <a:t>More formally a Graph can be defined as: </a:t>
            </a:r>
            <a:r>
              <a:rPr kumimoji="0" lang="en-US" altLang="en-US" sz="1800" b="0" i="0" u="none" strike="noStrike" cap="none" normalizeH="0" baseline="0" dirty="0">
                <a:ln>
                  <a:noFill/>
                </a:ln>
                <a:solidFill>
                  <a:schemeClr val="tx1"/>
                </a:solidFill>
                <a:effectLst/>
                <a:latin typeface="Arial" panose="020B0604020202020204" pitchFamily="34" charset="0"/>
              </a:rPr>
              <a:t>a finite set of vertices(or nodes) and set of Edges which connect a pair of nodes.</a:t>
            </a:r>
          </a:p>
        </p:txBody>
      </p:sp>
      <p:sp>
        <p:nvSpPr>
          <p:cNvPr id="8" name="Rectangle 7">
            <a:extLst>
              <a:ext uri="{FF2B5EF4-FFF2-40B4-BE49-F238E27FC236}">
                <a16:creationId xmlns:a16="http://schemas.microsoft.com/office/drawing/2014/main" id="{1F623C04-5E85-49B6-90DB-E2BA0AF5D6E4}"/>
              </a:ext>
            </a:extLst>
          </p:cNvPr>
          <p:cNvSpPr/>
          <p:nvPr/>
        </p:nvSpPr>
        <p:spPr>
          <a:xfrm>
            <a:off x="-9144" y="2858832"/>
            <a:ext cx="9128448" cy="2308324"/>
          </a:xfrm>
          <a:prstGeom prst="rect">
            <a:avLst/>
          </a:prstGeom>
        </p:spPr>
        <p:txBody>
          <a:bodyPr wrap="square">
            <a:spAutoFit/>
          </a:bodyPr>
          <a:lstStyle/>
          <a:p>
            <a:pPr algn="just"/>
            <a:r>
              <a:rPr lang="en-US" sz="1800" b="0" dirty="0">
                <a:solidFill>
                  <a:schemeClr val="tx1">
                    <a:lumMod val="95000"/>
                    <a:lumOff val="5000"/>
                  </a:schemeClr>
                </a:solidFill>
                <a:latin typeface="Roboto"/>
              </a:rPr>
              <a:t>Graphs are used to solve many real-life problems. Graphs are used to represent networks. The networks may include paths in a city or telephone network or circuit network. Graphs are also used in social networks like </a:t>
            </a:r>
            <a:r>
              <a:rPr lang="en-US" sz="1800" b="0" dirty="0" err="1">
                <a:solidFill>
                  <a:schemeClr val="tx1">
                    <a:lumMod val="95000"/>
                    <a:lumOff val="5000"/>
                  </a:schemeClr>
                </a:solidFill>
                <a:latin typeface="Roboto"/>
              </a:rPr>
              <a:t>linkedIn</a:t>
            </a:r>
            <a:r>
              <a:rPr lang="en-US" sz="1800" b="0" dirty="0">
                <a:solidFill>
                  <a:schemeClr val="tx1">
                    <a:lumMod val="95000"/>
                    <a:lumOff val="5000"/>
                  </a:schemeClr>
                </a:solidFill>
                <a:latin typeface="Roboto"/>
              </a:rPr>
              <a:t>, Facebook. For example, in Facebook, each person is represented with a vertex(or node). Each node is a structure and contains information like person id, name, gender, locale etc.</a:t>
            </a:r>
          </a:p>
          <a:p>
            <a:pPr algn="l"/>
            <a:endParaRPr lang="en-US" sz="1800" b="0" dirty="0">
              <a:solidFill>
                <a:schemeClr val="tx1">
                  <a:lumMod val="95000"/>
                  <a:lumOff val="5000"/>
                </a:schemeClr>
              </a:solidFill>
              <a:latin typeface="Roboto"/>
            </a:endParaRPr>
          </a:p>
          <a:p>
            <a:pPr algn="l"/>
            <a:r>
              <a:rPr lang="en-US" sz="1800" b="0" dirty="0">
                <a:solidFill>
                  <a:schemeClr val="tx1">
                    <a:lumMod val="95000"/>
                    <a:lumOff val="5000"/>
                  </a:schemeClr>
                </a:solidFill>
                <a:latin typeface="Roboto"/>
              </a:rPr>
              <a:t>Topics:</a:t>
            </a:r>
            <a:br>
              <a:rPr lang="en-US" sz="1800" b="0" dirty="0">
                <a:solidFill>
                  <a:schemeClr val="tx1">
                    <a:lumMod val="95000"/>
                    <a:lumOff val="5000"/>
                  </a:schemeClr>
                </a:solidFill>
                <a:latin typeface="Roboto"/>
              </a:rPr>
            </a:br>
            <a:endParaRPr lang="en-US" sz="1800" b="0" dirty="0">
              <a:solidFill>
                <a:schemeClr val="tx1">
                  <a:lumMod val="95000"/>
                  <a:lumOff val="5000"/>
                </a:schemeClr>
              </a:solidFill>
              <a:latin typeface="Roboto"/>
            </a:endParaRPr>
          </a:p>
        </p:txBody>
      </p:sp>
      <p:sp>
        <p:nvSpPr>
          <p:cNvPr id="9" name="Rectangle 8">
            <a:extLst>
              <a:ext uri="{FF2B5EF4-FFF2-40B4-BE49-F238E27FC236}">
                <a16:creationId xmlns:a16="http://schemas.microsoft.com/office/drawing/2014/main" id="{5BCB44CF-9C9C-4574-A6DB-BDCA562E6A39}"/>
              </a:ext>
            </a:extLst>
          </p:cNvPr>
          <p:cNvSpPr/>
          <p:nvPr/>
        </p:nvSpPr>
        <p:spPr>
          <a:xfrm>
            <a:off x="381000" y="4800600"/>
            <a:ext cx="5943600" cy="1569660"/>
          </a:xfrm>
          <a:prstGeom prst="rect">
            <a:avLst/>
          </a:prstGeom>
        </p:spPr>
        <p:txBody>
          <a:bodyPr wrap="square">
            <a:spAutoFit/>
          </a:bodyPr>
          <a:lstStyle/>
          <a:p>
            <a:pPr algn="l">
              <a:buFont typeface="Arial" panose="020B0604020202020204" pitchFamily="34" charset="0"/>
              <a:buChar char="•"/>
            </a:pPr>
            <a:r>
              <a:rPr lang="en-US" sz="1600" b="0" dirty="0">
                <a:solidFill>
                  <a:srgbClr val="EC4E20"/>
                </a:solidFill>
                <a:latin typeface="Roboto"/>
                <a:hlinkClick r:id="rId2"/>
              </a:rPr>
              <a:t> Introduction, DFS and BFS</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3"/>
              </a:rPr>
              <a:t> Graph Cycle</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4"/>
              </a:rPr>
              <a:t> Topological Sorting</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5"/>
              </a:rPr>
              <a:t> Minimum Spanning Tree</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6"/>
              </a:rPr>
              <a:t> </a:t>
            </a:r>
            <a:r>
              <a:rPr lang="en-US" sz="1600" b="0" dirty="0" err="1">
                <a:solidFill>
                  <a:srgbClr val="EC4E20"/>
                </a:solidFill>
                <a:latin typeface="Roboto"/>
                <a:hlinkClick r:id="rId6"/>
              </a:rPr>
              <a:t>BackTracking</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7"/>
              </a:rPr>
              <a:t> Shortest Paths</a:t>
            </a:r>
            <a:endParaRPr lang="en-US" sz="1600" b="0" dirty="0">
              <a:latin typeface="Roboto"/>
            </a:endParaRPr>
          </a:p>
        </p:txBody>
      </p:sp>
      <p:sp>
        <p:nvSpPr>
          <p:cNvPr id="10" name="Rectangle 9">
            <a:extLst>
              <a:ext uri="{FF2B5EF4-FFF2-40B4-BE49-F238E27FC236}">
                <a16:creationId xmlns:a16="http://schemas.microsoft.com/office/drawing/2014/main" id="{A17082B3-7D9B-4282-8D1F-0A50B17B9BA0}"/>
              </a:ext>
            </a:extLst>
          </p:cNvPr>
          <p:cNvSpPr/>
          <p:nvPr/>
        </p:nvSpPr>
        <p:spPr>
          <a:xfrm>
            <a:off x="4267200" y="4800600"/>
            <a:ext cx="4572000" cy="1569660"/>
          </a:xfrm>
          <a:prstGeom prst="rect">
            <a:avLst/>
          </a:prstGeom>
        </p:spPr>
        <p:txBody>
          <a:bodyPr>
            <a:spAutoFit/>
          </a:bodyPr>
          <a:lstStyle/>
          <a:p>
            <a:pPr algn="l">
              <a:buFont typeface="Arial" panose="020B0604020202020204" pitchFamily="34" charset="0"/>
              <a:buChar char="•"/>
            </a:pPr>
            <a:r>
              <a:rPr lang="en-US" sz="1600" b="0" dirty="0">
                <a:solidFill>
                  <a:srgbClr val="EC4E20"/>
                </a:solidFill>
                <a:latin typeface="Roboto"/>
                <a:hlinkClick r:id="rId8"/>
              </a:rPr>
              <a:t> Connectivity</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9"/>
              </a:rPr>
              <a:t> Maximum Flow</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10"/>
              </a:rPr>
              <a:t> STL Implementation of Algorithms</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11"/>
              </a:rPr>
              <a:t> Hard Problems</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12"/>
              </a:rPr>
              <a:t> </a:t>
            </a:r>
            <a:r>
              <a:rPr lang="en-US" sz="1600" b="0" dirty="0" err="1">
                <a:solidFill>
                  <a:srgbClr val="EC4E20"/>
                </a:solidFill>
                <a:latin typeface="Roboto"/>
                <a:hlinkClick r:id="rId12"/>
              </a:rPr>
              <a:t>Misc</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13"/>
              </a:rPr>
              <a:t> Quick Links</a:t>
            </a:r>
            <a:endParaRPr lang="en-US" sz="1600" b="0" dirty="0">
              <a:latin typeface="Roboto"/>
            </a:endParaRPr>
          </a:p>
        </p:txBody>
      </p:sp>
      <p:sp>
        <p:nvSpPr>
          <p:cNvPr id="12" name="Rectangle 11">
            <a:extLst>
              <a:ext uri="{FF2B5EF4-FFF2-40B4-BE49-F238E27FC236}">
                <a16:creationId xmlns:a16="http://schemas.microsoft.com/office/drawing/2014/main" id="{06D58413-C484-444A-A1FE-72B6D4C6DE42}"/>
              </a:ext>
            </a:extLst>
          </p:cNvPr>
          <p:cNvSpPr/>
          <p:nvPr/>
        </p:nvSpPr>
        <p:spPr>
          <a:xfrm>
            <a:off x="2794704" y="6443246"/>
            <a:ext cx="6273096" cy="338554"/>
          </a:xfrm>
          <a:prstGeom prst="rect">
            <a:avLst/>
          </a:prstGeom>
        </p:spPr>
        <p:txBody>
          <a:bodyPr wrap="square">
            <a:spAutoFit/>
          </a:bodyPr>
          <a:lstStyle/>
          <a:p>
            <a:pPr algn="r"/>
            <a:r>
              <a:rPr lang="en-US" sz="1600" dirty="0"/>
              <a:t>https://www.geeksforgeeks.org/graph-data-structure-and-algorithms/</a:t>
            </a:r>
          </a:p>
        </p:txBody>
      </p:sp>
    </p:spTree>
    <p:extLst>
      <p:ext uri="{BB962C8B-B14F-4D97-AF65-F5344CB8AC3E}">
        <p14:creationId xmlns:p14="http://schemas.microsoft.com/office/powerpoint/2010/main" val="2967651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2FED-1C64-41ED-9B08-2FF9B50A40B5}"/>
              </a:ext>
            </a:extLst>
          </p:cNvPr>
          <p:cNvSpPr>
            <a:spLocks noGrp="1"/>
          </p:cNvSpPr>
          <p:nvPr>
            <p:ph type="title"/>
          </p:nvPr>
        </p:nvSpPr>
        <p:spPr/>
        <p:txBody>
          <a:bodyPr/>
          <a:lstStyle/>
          <a:p>
            <a:r>
              <a:rPr lang="en-US" dirty="0"/>
              <a:t>Graph theoretical structure</a:t>
            </a:r>
          </a:p>
        </p:txBody>
      </p:sp>
      <p:sp>
        <p:nvSpPr>
          <p:cNvPr id="4" name="Slide Number Placeholder 3">
            <a:extLst>
              <a:ext uri="{FF2B5EF4-FFF2-40B4-BE49-F238E27FC236}">
                <a16:creationId xmlns:a16="http://schemas.microsoft.com/office/drawing/2014/main" id="{42A3A52B-8046-4344-A985-F252E1BFCDFA}"/>
              </a:ext>
            </a:extLst>
          </p:cNvPr>
          <p:cNvSpPr>
            <a:spLocks noGrp="1"/>
          </p:cNvSpPr>
          <p:nvPr>
            <p:ph type="sldNum" sz="quarter" idx="10"/>
          </p:nvPr>
        </p:nvSpPr>
        <p:spPr/>
        <p:txBody>
          <a:bodyPr/>
          <a:lstStyle/>
          <a:p>
            <a:fld id="{01EF93C7-D0AB-41D7-8C62-1F8A9E33AE23}" type="slidenum">
              <a:rPr lang="en-US" smtClean="0"/>
              <a:pPr/>
              <a:t>25</a:t>
            </a:fld>
            <a:endParaRPr lang="en-US"/>
          </a:p>
        </p:txBody>
      </p:sp>
      <p:sp>
        <p:nvSpPr>
          <p:cNvPr id="6" name="TextBox 5">
            <a:extLst>
              <a:ext uri="{FF2B5EF4-FFF2-40B4-BE49-F238E27FC236}">
                <a16:creationId xmlns:a16="http://schemas.microsoft.com/office/drawing/2014/main" id="{B9B2A1DB-4D91-4C17-93AD-3991D4114D22}"/>
              </a:ext>
            </a:extLst>
          </p:cNvPr>
          <p:cNvSpPr txBox="1"/>
          <p:nvPr/>
        </p:nvSpPr>
        <p:spPr>
          <a:xfrm>
            <a:off x="4642320" y="1557307"/>
            <a:ext cx="481222" cy="584775"/>
          </a:xfrm>
          <a:prstGeom prst="rect">
            <a:avLst/>
          </a:prstGeom>
          <a:solidFill>
            <a:schemeClr val="accent1"/>
          </a:solidFill>
        </p:spPr>
        <p:txBody>
          <a:bodyPr wrap="none" rtlCol="0">
            <a:spAutoFit/>
          </a:bodyPr>
          <a:lstStyle/>
          <a:p>
            <a:r>
              <a:rPr lang="en-US" dirty="0"/>
              <a:t>A</a:t>
            </a:r>
          </a:p>
        </p:txBody>
      </p:sp>
      <p:sp>
        <p:nvSpPr>
          <p:cNvPr id="7" name="TextBox 6">
            <a:extLst>
              <a:ext uri="{FF2B5EF4-FFF2-40B4-BE49-F238E27FC236}">
                <a16:creationId xmlns:a16="http://schemas.microsoft.com/office/drawing/2014/main" id="{25DE6283-BC8A-4EF9-AEA2-FDE4D4E59749}"/>
              </a:ext>
            </a:extLst>
          </p:cNvPr>
          <p:cNvSpPr txBox="1"/>
          <p:nvPr/>
        </p:nvSpPr>
        <p:spPr>
          <a:xfrm>
            <a:off x="2736438" y="2667000"/>
            <a:ext cx="458780" cy="584775"/>
          </a:xfrm>
          <a:prstGeom prst="rect">
            <a:avLst/>
          </a:prstGeom>
          <a:solidFill>
            <a:schemeClr val="accent1"/>
          </a:solidFill>
        </p:spPr>
        <p:txBody>
          <a:bodyPr wrap="none" rtlCol="0">
            <a:spAutoFit/>
          </a:bodyPr>
          <a:lstStyle/>
          <a:p>
            <a:r>
              <a:rPr lang="en-US" dirty="0"/>
              <a:t>B</a:t>
            </a:r>
          </a:p>
        </p:txBody>
      </p:sp>
      <p:sp>
        <p:nvSpPr>
          <p:cNvPr id="8" name="TextBox 7">
            <a:extLst>
              <a:ext uri="{FF2B5EF4-FFF2-40B4-BE49-F238E27FC236}">
                <a16:creationId xmlns:a16="http://schemas.microsoft.com/office/drawing/2014/main" id="{28BE26A9-A6C5-425E-AAA4-54F0557FC3E2}"/>
              </a:ext>
            </a:extLst>
          </p:cNvPr>
          <p:cNvSpPr txBox="1"/>
          <p:nvPr/>
        </p:nvSpPr>
        <p:spPr>
          <a:xfrm>
            <a:off x="6730781" y="2628341"/>
            <a:ext cx="481222" cy="584775"/>
          </a:xfrm>
          <a:prstGeom prst="rect">
            <a:avLst/>
          </a:prstGeom>
          <a:solidFill>
            <a:schemeClr val="accent1"/>
          </a:solidFill>
        </p:spPr>
        <p:txBody>
          <a:bodyPr wrap="none" rtlCol="0">
            <a:spAutoFit/>
          </a:bodyPr>
          <a:lstStyle/>
          <a:p>
            <a:r>
              <a:rPr lang="en-US" dirty="0"/>
              <a:t>C</a:t>
            </a:r>
          </a:p>
        </p:txBody>
      </p:sp>
      <p:sp>
        <p:nvSpPr>
          <p:cNvPr id="9" name="TextBox 8">
            <a:extLst>
              <a:ext uri="{FF2B5EF4-FFF2-40B4-BE49-F238E27FC236}">
                <a16:creationId xmlns:a16="http://schemas.microsoft.com/office/drawing/2014/main" id="{A5A4C644-45DA-4C2C-A7DA-C2FB1486EB52}"/>
              </a:ext>
            </a:extLst>
          </p:cNvPr>
          <p:cNvSpPr txBox="1"/>
          <p:nvPr/>
        </p:nvSpPr>
        <p:spPr>
          <a:xfrm>
            <a:off x="1454201" y="3848252"/>
            <a:ext cx="481222" cy="584775"/>
          </a:xfrm>
          <a:prstGeom prst="rect">
            <a:avLst/>
          </a:prstGeom>
          <a:solidFill>
            <a:schemeClr val="accent1"/>
          </a:solidFill>
        </p:spPr>
        <p:txBody>
          <a:bodyPr wrap="none" rtlCol="0">
            <a:spAutoFit/>
          </a:bodyPr>
          <a:lstStyle/>
          <a:p>
            <a:r>
              <a:rPr lang="en-US" dirty="0"/>
              <a:t>D</a:t>
            </a:r>
          </a:p>
        </p:txBody>
      </p:sp>
      <p:sp>
        <p:nvSpPr>
          <p:cNvPr id="10" name="TextBox 9">
            <a:extLst>
              <a:ext uri="{FF2B5EF4-FFF2-40B4-BE49-F238E27FC236}">
                <a16:creationId xmlns:a16="http://schemas.microsoft.com/office/drawing/2014/main" id="{D86ABBB7-2437-41A7-93C4-BC4070DEDBAC}"/>
              </a:ext>
            </a:extLst>
          </p:cNvPr>
          <p:cNvSpPr txBox="1"/>
          <p:nvPr/>
        </p:nvSpPr>
        <p:spPr>
          <a:xfrm>
            <a:off x="3809725" y="3848252"/>
            <a:ext cx="458780" cy="584775"/>
          </a:xfrm>
          <a:prstGeom prst="rect">
            <a:avLst/>
          </a:prstGeom>
          <a:solidFill>
            <a:schemeClr val="accent1"/>
          </a:solidFill>
        </p:spPr>
        <p:txBody>
          <a:bodyPr wrap="none" rtlCol="0">
            <a:spAutoFit/>
          </a:bodyPr>
          <a:lstStyle/>
          <a:p>
            <a:r>
              <a:rPr lang="en-US" dirty="0"/>
              <a:t>E</a:t>
            </a:r>
          </a:p>
        </p:txBody>
      </p:sp>
      <p:sp>
        <p:nvSpPr>
          <p:cNvPr id="11" name="TextBox 10">
            <a:extLst>
              <a:ext uri="{FF2B5EF4-FFF2-40B4-BE49-F238E27FC236}">
                <a16:creationId xmlns:a16="http://schemas.microsoft.com/office/drawing/2014/main" id="{060D1B1D-3767-48DA-96C0-2CFCB5BAA408}"/>
              </a:ext>
            </a:extLst>
          </p:cNvPr>
          <p:cNvSpPr txBox="1"/>
          <p:nvPr/>
        </p:nvSpPr>
        <p:spPr>
          <a:xfrm>
            <a:off x="6754025" y="3848252"/>
            <a:ext cx="434734" cy="584775"/>
          </a:xfrm>
          <a:prstGeom prst="rect">
            <a:avLst/>
          </a:prstGeom>
          <a:solidFill>
            <a:schemeClr val="accent1"/>
          </a:solidFill>
        </p:spPr>
        <p:txBody>
          <a:bodyPr wrap="none" rtlCol="0">
            <a:spAutoFit/>
          </a:bodyPr>
          <a:lstStyle/>
          <a:p>
            <a:r>
              <a:rPr lang="en-US" dirty="0"/>
              <a:t>F</a:t>
            </a:r>
          </a:p>
        </p:txBody>
      </p:sp>
      <p:sp>
        <p:nvSpPr>
          <p:cNvPr id="12" name="TextBox 11">
            <a:extLst>
              <a:ext uri="{FF2B5EF4-FFF2-40B4-BE49-F238E27FC236}">
                <a16:creationId xmlns:a16="http://schemas.microsoft.com/office/drawing/2014/main" id="{8D3D00B6-8AC5-40D8-8F3F-FAF7C6DE7D95}"/>
              </a:ext>
            </a:extLst>
          </p:cNvPr>
          <p:cNvSpPr txBox="1"/>
          <p:nvPr/>
        </p:nvSpPr>
        <p:spPr>
          <a:xfrm>
            <a:off x="522179" y="5178993"/>
            <a:ext cx="503664" cy="584775"/>
          </a:xfrm>
          <a:prstGeom prst="rect">
            <a:avLst/>
          </a:prstGeom>
          <a:solidFill>
            <a:schemeClr val="accent1"/>
          </a:solidFill>
        </p:spPr>
        <p:txBody>
          <a:bodyPr wrap="none" rtlCol="0">
            <a:spAutoFit/>
          </a:bodyPr>
          <a:lstStyle/>
          <a:p>
            <a:r>
              <a:rPr lang="en-US" dirty="0"/>
              <a:t>G</a:t>
            </a:r>
          </a:p>
        </p:txBody>
      </p:sp>
      <p:sp>
        <p:nvSpPr>
          <p:cNvPr id="13" name="TextBox 12">
            <a:extLst>
              <a:ext uri="{FF2B5EF4-FFF2-40B4-BE49-F238E27FC236}">
                <a16:creationId xmlns:a16="http://schemas.microsoft.com/office/drawing/2014/main" id="{B2C396E4-F046-4DCD-A62C-6EE05EC19D93}"/>
              </a:ext>
            </a:extLst>
          </p:cNvPr>
          <p:cNvSpPr txBox="1"/>
          <p:nvPr/>
        </p:nvSpPr>
        <p:spPr>
          <a:xfrm>
            <a:off x="2197789" y="5178993"/>
            <a:ext cx="503664" cy="584775"/>
          </a:xfrm>
          <a:prstGeom prst="rect">
            <a:avLst/>
          </a:prstGeom>
          <a:solidFill>
            <a:schemeClr val="accent1"/>
          </a:solidFill>
        </p:spPr>
        <p:txBody>
          <a:bodyPr wrap="none" rtlCol="0">
            <a:spAutoFit/>
          </a:bodyPr>
          <a:lstStyle/>
          <a:p>
            <a:r>
              <a:rPr lang="en-US" dirty="0"/>
              <a:t>H</a:t>
            </a:r>
          </a:p>
        </p:txBody>
      </p:sp>
      <p:sp>
        <p:nvSpPr>
          <p:cNvPr id="14" name="TextBox 13">
            <a:extLst>
              <a:ext uri="{FF2B5EF4-FFF2-40B4-BE49-F238E27FC236}">
                <a16:creationId xmlns:a16="http://schemas.microsoft.com/office/drawing/2014/main" id="{EF12951D-6D36-4B27-8A8A-B82F9525A7E3}"/>
              </a:ext>
            </a:extLst>
          </p:cNvPr>
          <p:cNvSpPr txBox="1"/>
          <p:nvPr/>
        </p:nvSpPr>
        <p:spPr>
          <a:xfrm>
            <a:off x="3866632" y="5178993"/>
            <a:ext cx="344966" cy="584775"/>
          </a:xfrm>
          <a:prstGeom prst="rect">
            <a:avLst/>
          </a:prstGeom>
          <a:solidFill>
            <a:schemeClr val="accent1"/>
          </a:solidFill>
        </p:spPr>
        <p:txBody>
          <a:bodyPr wrap="none" rtlCol="0">
            <a:spAutoFit/>
          </a:bodyPr>
          <a:lstStyle/>
          <a:p>
            <a:r>
              <a:rPr lang="en-US" dirty="0"/>
              <a:t>I</a:t>
            </a:r>
          </a:p>
        </p:txBody>
      </p:sp>
      <p:sp>
        <p:nvSpPr>
          <p:cNvPr id="15" name="TextBox 14">
            <a:extLst>
              <a:ext uri="{FF2B5EF4-FFF2-40B4-BE49-F238E27FC236}">
                <a16:creationId xmlns:a16="http://schemas.microsoft.com/office/drawing/2014/main" id="{1222906D-10F4-40E5-A590-6D57F163E3AE}"/>
              </a:ext>
            </a:extLst>
          </p:cNvPr>
          <p:cNvSpPr txBox="1"/>
          <p:nvPr/>
        </p:nvSpPr>
        <p:spPr>
          <a:xfrm>
            <a:off x="5123542" y="5178993"/>
            <a:ext cx="389850" cy="584775"/>
          </a:xfrm>
          <a:prstGeom prst="rect">
            <a:avLst/>
          </a:prstGeom>
          <a:solidFill>
            <a:schemeClr val="accent1"/>
          </a:solidFill>
        </p:spPr>
        <p:txBody>
          <a:bodyPr wrap="none" rtlCol="0">
            <a:spAutoFit/>
          </a:bodyPr>
          <a:lstStyle/>
          <a:p>
            <a:r>
              <a:rPr lang="en-US" dirty="0"/>
              <a:t>J</a:t>
            </a:r>
          </a:p>
        </p:txBody>
      </p:sp>
      <p:sp>
        <p:nvSpPr>
          <p:cNvPr id="16" name="TextBox 15">
            <a:extLst>
              <a:ext uri="{FF2B5EF4-FFF2-40B4-BE49-F238E27FC236}">
                <a16:creationId xmlns:a16="http://schemas.microsoft.com/office/drawing/2014/main" id="{3F67D3AA-312B-4138-906F-1B498DC4F64D}"/>
              </a:ext>
            </a:extLst>
          </p:cNvPr>
          <p:cNvSpPr txBox="1"/>
          <p:nvPr/>
        </p:nvSpPr>
        <p:spPr>
          <a:xfrm>
            <a:off x="6719560" y="5178993"/>
            <a:ext cx="503664" cy="584775"/>
          </a:xfrm>
          <a:prstGeom prst="rect">
            <a:avLst/>
          </a:prstGeom>
          <a:solidFill>
            <a:schemeClr val="accent1"/>
          </a:solidFill>
        </p:spPr>
        <p:txBody>
          <a:bodyPr wrap="none" rtlCol="0">
            <a:spAutoFit/>
          </a:bodyPr>
          <a:lstStyle/>
          <a:p>
            <a:r>
              <a:rPr lang="en-US" dirty="0"/>
              <a:t>K</a:t>
            </a:r>
          </a:p>
        </p:txBody>
      </p:sp>
      <p:sp>
        <p:nvSpPr>
          <p:cNvPr id="17" name="TextBox 16">
            <a:extLst>
              <a:ext uri="{FF2B5EF4-FFF2-40B4-BE49-F238E27FC236}">
                <a16:creationId xmlns:a16="http://schemas.microsoft.com/office/drawing/2014/main" id="{8930861D-3110-42EE-84E1-161A76721CDC}"/>
              </a:ext>
            </a:extLst>
          </p:cNvPr>
          <p:cNvSpPr txBox="1"/>
          <p:nvPr/>
        </p:nvSpPr>
        <p:spPr>
          <a:xfrm>
            <a:off x="8199686" y="5178993"/>
            <a:ext cx="458780" cy="584775"/>
          </a:xfrm>
          <a:prstGeom prst="rect">
            <a:avLst/>
          </a:prstGeom>
          <a:solidFill>
            <a:schemeClr val="accent1"/>
          </a:solidFill>
        </p:spPr>
        <p:txBody>
          <a:bodyPr wrap="none" rtlCol="0">
            <a:spAutoFit/>
          </a:bodyPr>
          <a:lstStyle/>
          <a:p>
            <a:r>
              <a:rPr lang="en-US" dirty="0"/>
              <a:t>L</a:t>
            </a:r>
          </a:p>
        </p:txBody>
      </p:sp>
      <p:cxnSp>
        <p:nvCxnSpPr>
          <p:cNvPr id="19" name="Straight Arrow Connector 18">
            <a:extLst>
              <a:ext uri="{FF2B5EF4-FFF2-40B4-BE49-F238E27FC236}">
                <a16:creationId xmlns:a16="http://schemas.microsoft.com/office/drawing/2014/main" id="{E70CE850-F1EA-4276-BCFE-D72CD560B2E6}"/>
              </a:ext>
            </a:extLst>
          </p:cNvPr>
          <p:cNvCxnSpPr>
            <a:stCxn id="7" idx="0"/>
            <a:endCxn id="6" idx="2"/>
          </p:cNvCxnSpPr>
          <p:nvPr/>
        </p:nvCxnSpPr>
        <p:spPr bwMode="auto">
          <a:xfrm flipV="1">
            <a:off x="2965828" y="2142082"/>
            <a:ext cx="1917103" cy="524918"/>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20" name="Straight Arrow Connector 19">
            <a:extLst>
              <a:ext uri="{FF2B5EF4-FFF2-40B4-BE49-F238E27FC236}">
                <a16:creationId xmlns:a16="http://schemas.microsoft.com/office/drawing/2014/main" id="{930B1161-D0AD-468F-8D6B-A0CFBB86E61B}"/>
              </a:ext>
            </a:extLst>
          </p:cNvPr>
          <p:cNvCxnSpPr>
            <a:cxnSpLocks/>
            <a:stCxn id="8" idx="0"/>
            <a:endCxn id="6" idx="2"/>
          </p:cNvCxnSpPr>
          <p:nvPr/>
        </p:nvCxnSpPr>
        <p:spPr bwMode="auto">
          <a:xfrm flipH="1" flipV="1">
            <a:off x="4882931" y="2142082"/>
            <a:ext cx="2088461" cy="486259"/>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23" name="Straight Arrow Connector 22">
            <a:extLst>
              <a:ext uri="{FF2B5EF4-FFF2-40B4-BE49-F238E27FC236}">
                <a16:creationId xmlns:a16="http://schemas.microsoft.com/office/drawing/2014/main" id="{4016372D-882F-49C6-B89B-F962F1F99507}"/>
              </a:ext>
            </a:extLst>
          </p:cNvPr>
          <p:cNvCxnSpPr>
            <a:cxnSpLocks/>
            <a:stCxn id="9" idx="0"/>
            <a:endCxn id="7" idx="2"/>
          </p:cNvCxnSpPr>
          <p:nvPr/>
        </p:nvCxnSpPr>
        <p:spPr bwMode="auto">
          <a:xfrm flipV="1">
            <a:off x="1694812" y="3251775"/>
            <a:ext cx="1271016" cy="596477"/>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26" name="Straight Arrow Connector 25">
            <a:extLst>
              <a:ext uri="{FF2B5EF4-FFF2-40B4-BE49-F238E27FC236}">
                <a16:creationId xmlns:a16="http://schemas.microsoft.com/office/drawing/2014/main" id="{39967A02-7577-4FBD-BA19-B8F9DF2618B0}"/>
              </a:ext>
            </a:extLst>
          </p:cNvPr>
          <p:cNvCxnSpPr>
            <a:cxnSpLocks/>
            <a:stCxn id="10" idx="0"/>
            <a:endCxn id="7" idx="2"/>
          </p:cNvCxnSpPr>
          <p:nvPr/>
        </p:nvCxnSpPr>
        <p:spPr bwMode="auto">
          <a:xfrm flipH="1" flipV="1">
            <a:off x="2965828" y="3251775"/>
            <a:ext cx="1073287" cy="596477"/>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29" name="Straight Arrow Connector 28">
            <a:extLst>
              <a:ext uri="{FF2B5EF4-FFF2-40B4-BE49-F238E27FC236}">
                <a16:creationId xmlns:a16="http://schemas.microsoft.com/office/drawing/2014/main" id="{9B074F62-E822-4538-BFB0-14EE17ADA610}"/>
              </a:ext>
            </a:extLst>
          </p:cNvPr>
          <p:cNvCxnSpPr>
            <a:cxnSpLocks/>
            <a:endCxn id="8" idx="2"/>
          </p:cNvCxnSpPr>
          <p:nvPr/>
        </p:nvCxnSpPr>
        <p:spPr bwMode="auto">
          <a:xfrm flipV="1">
            <a:off x="6971392" y="3213116"/>
            <a:ext cx="0" cy="584776"/>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34" name="Straight Arrow Connector 33">
            <a:extLst>
              <a:ext uri="{FF2B5EF4-FFF2-40B4-BE49-F238E27FC236}">
                <a16:creationId xmlns:a16="http://schemas.microsoft.com/office/drawing/2014/main" id="{62BC005B-526A-4038-ABA8-13D9E1CCF60B}"/>
              </a:ext>
            </a:extLst>
          </p:cNvPr>
          <p:cNvCxnSpPr>
            <a:cxnSpLocks/>
            <a:stCxn id="12" idx="0"/>
            <a:endCxn id="9" idx="2"/>
          </p:cNvCxnSpPr>
          <p:nvPr/>
        </p:nvCxnSpPr>
        <p:spPr bwMode="auto">
          <a:xfrm flipV="1">
            <a:off x="774011" y="4433027"/>
            <a:ext cx="920801" cy="745966"/>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37" name="Straight Arrow Connector 36">
            <a:extLst>
              <a:ext uri="{FF2B5EF4-FFF2-40B4-BE49-F238E27FC236}">
                <a16:creationId xmlns:a16="http://schemas.microsoft.com/office/drawing/2014/main" id="{865E7F58-CFC2-4174-83EF-96C518ACF7A4}"/>
              </a:ext>
            </a:extLst>
          </p:cNvPr>
          <p:cNvCxnSpPr>
            <a:cxnSpLocks/>
            <a:stCxn id="13" idx="0"/>
            <a:endCxn id="9" idx="2"/>
          </p:cNvCxnSpPr>
          <p:nvPr/>
        </p:nvCxnSpPr>
        <p:spPr bwMode="auto">
          <a:xfrm flipH="1" flipV="1">
            <a:off x="1694812" y="4433027"/>
            <a:ext cx="754809" cy="745966"/>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41" name="Straight Arrow Connector 40">
            <a:extLst>
              <a:ext uri="{FF2B5EF4-FFF2-40B4-BE49-F238E27FC236}">
                <a16:creationId xmlns:a16="http://schemas.microsoft.com/office/drawing/2014/main" id="{22C07256-BA99-4807-9DC6-5DAF328E99F2}"/>
              </a:ext>
            </a:extLst>
          </p:cNvPr>
          <p:cNvCxnSpPr>
            <a:cxnSpLocks/>
          </p:cNvCxnSpPr>
          <p:nvPr/>
        </p:nvCxnSpPr>
        <p:spPr bwMode="auto">
          <a:xfrm flipV="1">
            <a:off x="4039115" y="4483388"/>
            <a:ext cx="0" cy="695604"/>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44" name="Straight Arrow Connector 43">
            <a:extLst>
              <a:ext uri="{FF2B5EF4-FFF2-40B4-BE49-F238E27FC236}">
                <a16:creationId xmlns:a16="http://schemas.microsoft.com/office/drawing/2014/main" id="{A89A029F-5F56-4DEB-A3B4-5DBAB0FF1ADD}"/>
              </a:ext>
            </a:extLst>
          </p:cNvPr>
          <p:cNvCxnSpPr>
            <a:cxnSpLocks/>
            <a:stCxn id="15" idx="0"/>
            <a:endCxn id="11" idx="2"/>
          </p:cNvCxnSpPr>
          <p:nvPr/>
        </p:nvCxnSpPr>
        <p:spPr bwMode="auto">
          <a:xfrm flipV="1">
            <a:off x="5318467" y="4433027"/>
            <a:ext cx="1652925" cy="745966"/>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47" name="Straight Arrow Connector 46">
            <a:extLst>
              <a:ext uri="{FF2B5EF4-FFF2-40B4-BE49-F238E27FC236}">
                <a16:creationId xmlns:a16="http://schemas.microsoft.com/office/drawing/2014/main" id="{AEE42074-6E63-478A-8C75-EF31A35939CD}"/>
              </a:ext>
            </a:extLst>
          </p:cNvPr>
          <p:cNvCxnSpPr>
            <a:cxnSpLocks/>
          </p:cNvCxnSpPr>
          <p:nvPr/>
        </p:nvCxnSpPr>
        <p:spPr bwMode="auto">
          <a:xfrm flipV="1">
            <a:off x="6971392" y="4382666"/>
            <a:ext cx="0" cy="796327"/>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50" name="Straight Arrow Connector 49">
            <a:extLst>
              <a:ext uri="{FF2B5EF4-FFF2-40B4-BE49-F238E27FC236}">
                <a16:creationId xmlns:a16="http://schemas.microsoft.com/office/drawing/2014/main" id="{CC2571EC-32D4-45B4-91FF-6786E16D6D8D}"/>
              </a:ext>
            </a:extLst>
          </p:cNvPr>
          <p:cNvCxnSpPr>
            <a:cxnSpLocks/>
            <a:stCxn id="17" idx="0"/>
            <a:endCxn id="11" idx="2"/>
          </p:cNvCxnSpPr>
          <p:nvPr/>
        </p:nvCxnSpPr>
        <p:spPr bwMode="auto">
          <a:xfrm flipH="1" flipV="1">
            <a:off x="6971392" y="4433027"/>
            <a:ext cx="1457684" cy="745966"/>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66" name="Straight Arrow Connector 65">
            <a:extLst>
              <a:ext uri="{FF2B5EF4-FFF2-40B4-BE49-F238E27FC236}">
                <a16:creationId xmlns:a16="http://schemas.microsoft.com/office/drawing/2014/main" id="{D6E7F910-15FD-44D7-B4E2-0F5DA0E20FA1}"/>
              </a:ext>
            </a:extLst>
          </p:cNvPr>
          <p:cNvCxnSpPr>
            <a:cxnSpLocks/>
            <a:stCxn id="10" idx="0"/>
            <a:endCxn id="8" idx="2"/>
          </p:cNvCxnSpPr>
          <p:nvPr/>
        </p:nvCxnSpPr>
        <p:spPr bwMode="auto">
          <a:xfrm flipV="1">
            <a:off x="4039115" y="3213116"/>
            <a:ext cx="2932277" cy="635136"/>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69" name="Straight Arrow Connector 68">
            <a:extLst>
              <a:ext uri="{FF2B5EF4-FFF2-40B4-BE49-F238E27FC236}">
                <a16:creationId xmlns:a16="http://schemas.microsoft.com/office/drawing/2014/main" id="{0E686B0D-8C65-4C95-9CA2-430F43811256}"/>
              </a:ext>
            </a:extLst>
          </p:cNvPr>
          <p:cNvCxnSpPr>
            <a:cxnSpLocks/>
            <a:stCxn id="15" idx="0"/>
            <a:endCxn id="9" idx="2"/>
          </p:cNvCxnSpPr>
          <p:nvPr/>
        </p:nvCxnSpPr>
        <p:spPr bwMode="auto">
          <a:xfrm flipH="1" flipV="1">
            <a:off x="1694812" y="4433027"/>
            <a:ext cx="3623655" cy="745966"/>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grpSp>
        <p:nvGrpSpPr>
          <p:cNvPr id="99" name="Group 98">
            <a:extLst>
              <a:ext uri="{FF2B5EF4-FFF2-40B4-BE49-F238E27FC236}">
                <a16:creationId xmlns:a16="http://schemas.microsoft.com/office/drawing/2014/main" id="{4FAC2F09-903C-44E5-9761-43F7E251BFD4}"/>
              </a:ext>
            </a:extLst>
          </p:cNvPr>
          <p:cNvGrpSpPr/>
          <p:nvPr/>
        </p:nvGrpSpPr>
        <p:grpSpPr>
          <a:xfrm>
            <a:off x="350842" y="1512043"/>
            <a:ext cx="7890607" cy="3268786"/>
            <a:chOff x="350842" y="1512043"/>
            <a:chExt cx="7890607" cy="3268786"/>
          </a:xfrm>
        </p:grpSpPr>
        <p:sp>
          <p:nvSpPr>
            <p:cNvPr id="73" name="TextBox 72">
              <a:extLst>
                <a:ext uri="{FF2B5EF4-FFF2-40B4-BE49-F238E27FC236}">
                  <a16:creationId xmlns:a16="http://schemas.microsoft.com/office/drawing/2014/main" id="{43B69EB6-0D27-4FAB-929E-C9A7C9D18352}"/>
                </a:ext>
              </a:extLst>
            </p:cNvPr>
            <p:cNvSpPr txBox="1"/>
            <p:nvPr/>
          </p:nvSpPr>
          <p:spPr>
            <a:xfrm>
              <a:off x="350842" y="1828800"/>
              <a:ext cx="1257075" cy="584775"/>
            </a:xfrm>
            <a:prstGeom prst="rect">
              <a:avLst/>
            </a:prstGeom>
            <a:noFill/>
          </p:spPr>
          <p:txBody>
            <a:bodyPr wrap="none" rtlCol="0">
              <a:spAutoFit/>
            </a:bodyPr>
            <a:lstStyle/>
            <a:p>
              <a:r>
                <a:rPr lang="en-US" dirty="0">
                  <a:solidFill>
                    <a:srgbClr val="FFFF00"/>
                  </a:solidFill>
                </a:rPr>
                <a:t>Nodes</a:t>
              </a:r>
            </a:p>
          </p:txBody>
        </p:sp>
        <p:cxnSp>
          <p:nvCxnSpPr>
            <p:cNvPr id="74" name="Straight Arrow Connector 73">
              <a:extLst>
                <a:ext uri="{FF2B5EF4-FFF2-40B4-BE49-F238E27FC236}">
                  <a16:creationId xmlns:a16="http://schemas.microsoft.com/office/drawing/2014/main" id="{9E811D2E-F1BA-48D4-B000-56B57F0F100A}"/>
                </a:ext>
              </a:extLst>
            </p:cNvPr>
            <p:cNvCxnSpPr>
              <a:cxnSpLocks/>
              <a:stCxn id="73" idx="3"/>
            </p:cNvCxnSpPr>
            <p:nvPr/>
          </p:nvCxnSpPr>
          <p:spPr bwMode="auto">
            <a:xfrm flipV="1">
              <a:off x="1607917" y="1828800"/>
              <a:ext cx="2506883" cy="292388"/>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77" name="Straight Arrow Connector 76">
              <a:extLst>
                <a:ext uri="{FF2B5EF4-FFF2-40B4-BE49-F238E27FC236}">
                  <a16:creationId xmlns:a16="http://schemas.microsoft.com/office/drawing/2014/main" id="{09593F4C-F497-4C19-9256-99ADBB0684C9}"/>
                </a:ext>
              </a:extLst>
            </p:cNvPr>
            <p:cNvCxnSpPr>
              <a:cxnSpLocks/>
              <a:stCxn id="73" idx="3"/>
            </p:cNvCxnSpPr>
            <p:nvPr/>
          </p:nvCxnSpPr>
          <p:spPr bwMode="auto">
            <a:xfrm>
              <a:off x="1607917" y="2121188"/>
              <a:ext cx="813068" cy="364602"/>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80" name="Straight Arrow Connector 79">
              <a:extLst>
                <a:ext uri="{FF2B5EF4-FFF2-40B4-BE49-F238E27FC236}">
                  <a16:creationId xmlns:a16="http://schemas.microsoft.com/office/drawing/2014/main" id="{5DCAF75E-BB66-4E42-8C8F-2580EDBF4983}"/>
                </a:ext>
              </a:extLst>
            </p:cNvPr>
            <p:cNvCxnSpPr>
              <a:cxnSpLocks/>
              <a:stCxn id="73" idx="3"/>
            </p:cNvCxnSpPr>
            <p:nvPr/>
          </p:nvCxnSpPr>
          <p:spPr bwMode="auto">
            <a:xfrm>
              <a:off x="1607917" y="2121188"/>
              <a:ext cx="0" cy="1181100"/>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sp>
          <p:nvSpPr>
            <p:cNvPr id="88" name="TextBox 87">
              <a:extLst>
                <a:ext uri="{FF2B5EF4-FFF2-40B4-BE49-F238E27FC236}">
                  <a16:creationId xmlns:a16="http://schemas.microsoft.com/office/drawing/2014/main" id="{9FCB0D65-837C-4FB1-9371-B6AB168D59B7}"/>
                </a:ext>
              </a:extLst>
            </p:cNvPr>
            <p:cNvSpPr txBox="1"/>
            <p:nvPr/>
          </p:nvSpPr>
          <p:spPr>
            <a:xfrm>
              <a:off x="7006816" y="1512043"/>
              <a:ext cx="1234633" cy="584775"/>
            </a:xfrm>
            <a:prstGeom prst="rect">
              <a:avLst/>
            </a:prstGeom>
            <a:noFill/>
          </p:spPr>
          <p:txBody>
            <a:bodyPr wrap="none" rtlCol="0">
              <a:spAutoFit/>
            </a:bodyPr>
            <a:lstStyle/>
            <a:p>
              <a:r>
                <a:rPr lang="en-US" dirty="0">
                  <a:solidFill>
                    <a:srgbClr val="1FE115"/>
                  </a:solidFill>
                </a:rPr>
                <a:t>Edges</a:t>
              </a:r>
            </a:p>
          </p:txBody>
        </p:sp>
        <p:cxnSp>
          <p:nvCxnSpPr>
            <p:cNvPr id="89" name="Straight Arrow Connector 88">
              <a:extLst>
                <a:ext uri="{FF2B5EF4-FFF2-40B4-BE49-F238E27FC236}">
                  <a16:creationId xmlns:a16="http://schemas.microsoft.com/office/drawing/2014/main" id="{12AE3FB8-A046-4CB6-B114-00FC1D8027B6}"/>
                </a:ext>
              </a:extLst>
            </p:cNvPr>
            <p:cNvCxnSpPr>
              <a:cxnSpLocks/>
              <a:stCxn id="88" idx="2"/>
            </p:cNvCxnSpPr>
            <p:nvPr/>
          </p:nvCxnSpPr>
          <p:spPr bwMode="auto">
            <a:xfrm flipH="1">
              <a:off x="6332865" y="2096818"/>
              <a:ext cx="1291268" cy="188458"/>
            </a:xfrm>
            <a:prstGeom prst="straightConnector1">
              <a:avLst/>
            </a:prstGeom>
            <a:solidFill>
              <a:schemeClr val="accent1"/>
            </a:solidFill>
            <a:ln w="28575" cap="flat" cmpd="sng" algn="ctr">
              <a:solidFill>
                <a:srgbClr val="1FE115"/>
              </a:solidFill>
              <a:prstDash val="solid"/>
              <a:round/>
              <a:headEnd type="none" w="med" len="med"/>
              <a:tailEnd type="triangle"/>
            </a:ln>
            <a:effectLst/>
          </p:spPr>
        </p:cxnSp>
        <p:cxnSp>
          <p:nvCxnSpPr>
            <p:cNvPr id="92" name="Straight Arrow Connector 91">
              <a:extLst>
                <a:ext uri="{FF2B5EF4-FFF2-40B4-BE49-F238E27FC236}">
                  <a16:creationId xmlns:a16="http://schemas.microsoft.com/office/drawing/2014/main" id="{4137FF7B-EC7E-482D-9481-EF9324414CB4}"/>
                </a:ext>
              </a:extLst>
            </p:cNvPr>
            <p:cNvCxnSpPr>
              <a:cxnSpLocks/>
              <a:stCxn id="88" idx="2"/>
            </p:cNvCxnSpPr>
            <p:nvPr/>
          </p:nvCxnSpPr>
          <p:spPr bwMode="auto">
            <a:xfrm flipH="1">
              <a:off x="7040645" y="2096818"/>
              <a:ext cx="583488" cy="1478376"/>
            </a:xfrm>
            <a:prstGeom prst="straightConnector1">
              <a:avLst/>
            </a:prstGeom>
            <a:solidFill>
              <a:schemeClr val="accent1"/>
            </a:solidFill>
            <a:ln w="28575" cap="flat" cmpd="sng" algn="ctr">
              <a:solidFill>
                <a:srgbClr val="1FE115"/>
              </a:solidFill>
              <a:prstDash val="solid"/>
              <a:round/>
              <a:headEnd type="none" w="med" len="med"/>
              <a:tailEnd type="triangle"/>
            </a:ln>
            <a:effectLst/>
          </p:spPr>
        </p:cxnSp>
        <p:cxnSp>
          <p:nvCxnSpPr>
            <p:cNvPr id="95" name="Straight Arrow Connector 94">
              <a:extLst>
                <a:ext uri="{FF2B5EF4-FFF2-40B4-BE49-F238E27FC236}">
                  <a16:creationId xmlns:a16="http://schemas.microsoft.com/office/drawing/2014/main" id="{18ED5FF8-F6DE-4033-ACB3-293BCE9957B5}"/>
                </a:ext>
              </a:extLst>
            </p:cNvPr>
            <p:cNvCxnSpPr>
              <a:cxnSpLocks/>
              <a:stCxn id="88" idx="2"/>
            </p:cNvCxnSpPr>
            <p:nvPr/>
          </p:nvCxnSpPr>
          <p:spPr bwMode="auto">
            <a:xfrm>
              <a:off x="7624133" y="2096818"/>
              <a:ext cx="211675" cy="2684011"/>
            </a:xfrm>
            <a:prstGeom prst="straightConnector1">
              <a:avLst/>
            </a:prstGeom>
            <a:solidFill>
              <a:schemeClr val="accent1"/>
            </a:solidFill>
            <a:ln w="28575" cap="flat" cmpd="sng" algn="ctr">
              <a:solidFill>
                <a:srgbClr val="1FE115"/>
              </a:solidFill>
              <a:prstDash val="solid"/>
              <a:round/>
              <a:headEnd type="none" w="med" len="med"/>
              <a:tailEnd type="triangle"/>
            </a:ln>
            <a:effectLst/>
          </p:spPr>
        </p:cxnSp>
      </p:grpSp>
    </p:spTree>
    <p:extLst>
      <p:ext uri="{BB962C8B-B14F-4D97-AF65-F5344CB8AC3E}">
        <p14:creationId xmlns:p14="http://schemas.microsoft.com/office/powerpoint/2010/main" val="225707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2FED-1C64-41ED-9B08-2FF9B50A40B5}"/>
              </a:ext>
            </a:extLst>
          </p:cNvPr>
          <p:cNvSpPr>
            <a:spLocks noGrp="1"/>
          </p:cNvSpPr>
          <p:nvPr>
            <p:ph type="title"/>
          </p:nvPr>
        </p:nvSpPr>
        <p:spPr/>
        <p:txBody>
          <a:bodyPr/>
          <a:lstStyle/>
          <a:p>
            <a:r>
              <a:rPr lang="en-US" dirty="0"/>
              <a:t>Directed Graph: edges are arrows</a:t>
            </a:r>
          </a:p>
        </p:txBody>
      </p:sp>
      <p:sp>
        <p:nvSpPr>
          <p:cNvPr id="4" name="Slide Number Placeholder 3">
            <a:extLst>
              <a:ext uri="{FF2B5EF4-FFF2-40B4-BE49-F238E27FC236}">
                <a16:creationId xmlns:a16="http://schemas.microsoft.com/office/drawing/2014/main" id="{42A3A52B-8046-4344-A985-F252E1BFCDFA}"/>
              </a:ext>
            </a:extLst>
          </p:cNvPr>
          <p:cNvSpPr>
            <a:spLocks noGrp="1"/>
          </p:cNvSpPr>
          <p:nvPr>
            <p:ph type="sldNum" sz="quarter" idx="10"/>
          </p:nvPr>
        </p:nvSpPr>
        <p:spPr/>
        <p:txBody>
          <a:bodyPr/>
          <a:lstStyle/>
          <a:p>
            <a:fld id="{01EF93C7-D0AB-41D7-8C62-1F8A9E33AE23}" type="slidenum">
              <a:rPr lang="en-US" smtClean="0"/>
              <a:pPr/>
              <a:t>26</a:t>
            </a:fld>
            <a:endParaRPr lang="en-US"/>
          </a:p>
        </p:txBody>
      </p:sp>
      <p:sp>
        <p:nvSpPr>
          <p:cNvPr id="6" name="TextBox 5">
            <a:extLst>
              <a:ext uri="{FF2B5EF4-FFF2-40B4-BE49-F238E27FC236}">
                <a16:creationId xmlns:a16="http://schemas.microsoft.com/office/drawing/2014/main" id="{B9B2A1DB-4D91-4C17-93AD-3991D4114D22}"/>
              </a:ext>
            </a:extLst>
          </p:cNvPr>
          <p:cNvSpPr txBox="1"/>
          <p:nvPr/>
        </p:nvSpPr>
        <p:spPr>
          <a:xfrm>
            <a:off x="4642320" y="1557307"/>
            <a:ext cx="481222" cy="584775"/>
          </a:xfrm>
          <a:prstGeom prst="rect">
            <a:avLst/>
          </a:prstGeom>
          <a:solidFill>
            <a:schemeClr val="accent1"/>
          </a:solidFill>
        </p:spPr>
        <p:txBody>
          <a:bodyPr wrap="none" rtlCol="0">
            <a:spAutoFit/>
          </a:bodyPr>
          <a:lstStyle/>
          <a:p>
            <a:r>
              <a:rPr lang="en-US" dirty="0"/>
              <a:t>A</a:t>
            </a:r>
          </a:p>
        </p:txBody>
      </p:sp>
      <p:sp>
        <p:nvSpPr>
          <p:cNvPr id="7" name="TextBox 6">
            <a:extLst>
              <a:ext uri="{FF2B5EF4-FFF2-40B4-BE49-F238E27FC236}">
                <a16:creationId xmlns:a16="http://schemas.microsoft.com/office/drawing/2014/main" id="{25DE6283-BC8A-4EF9-AEA2-FDE4D4E59749}"/>
              </a:ext>
            </a:extLst>
          </p:cNvPr>
          <p:cNvSpPr txBox="1"/>
          <p:nvPr/>
        </p:nvSpPr>
        <p:spPr>
          <a:xfrm>
            <a:off x="2736438" y="2667000"/>
            <a:ext cx="458780" cy="584775"/>
          </a:xfrm>
          <a:prstGeom prst="rect">
            <a:avLst/>
          </a:prstGeom>
          <a:solidFill>
            <a:schemeClr val="accent1"/>
          </a:solidFill>
        </p:spPr>
        <p:txBody>
          <a:bodyPr wrap="none" rtlCol="0">
            <a:spAutoFit/>
          </a:bodyPr>
          <a:lstStyle/>
          <a:p>
            <a:r>
              <a:rPr lang="en-US" dirty="0"/>
              <a:t>B</a:t>
            </a:r>
          </a:p>
        </p:txBody>
      </p:sp>
      <p:sp>
        <p:nvSpPr>
          <p:cNvPr id="8" name="TextBox 7">
            <a:extLst>
              <a:ext uri="{FF2B5EF4-FFF2-40B4-BE49-F238E27FC236}">
                <a16:creationId xmlns:a16="http://schemas.microsoft.com/office/drawing/2014/main" id="{28BE26A9-A6C5-425E-AAA4-54F0557FC3E2}"/>
              </a:ext>
            </a:extLst>
          </p:cNvPr>
          <p:cNvSpPr txBox="1"/>
          <p:nvPr/>
        </p:nvSpPr>
        <p:spPr>
          <a:xfrm>
            <a:off x="6730781" y="2628341"/>
            <a:ext cx="481222" cy="584775"/>
          </a:xfrm>
          <a:prstGeom prst="rect">
            <a:avLst/>
          </a:prstGeom>
          <a:solidFill>
            <a:schemeClr val="accent1"/>
          </a:solidFill>
        </p:spPr>
        <p:txBody>
          <a:bodyPr wrap="none" rtlCol="0">
            <a:spAutoFit/>
          </a:bodyPr>
          <a:lstStyle/>
          <a:p>
            <a:r>
              <a:rPr lang="en-US" dirty="0"/>
              <a:t>C</a:t>
            </a:r>
          </a:p>
        </p:txBody>
      </p:sp>
      <p:sp>
        <p:nvSpPr>
          <p:cNvPr id="9" name="TextBox 8">
            <a:extLst>
              <a:ext uri="{FF2B5EF4-FFF2-40B4-BE49-F238E27FC236}">
                <a16:creationId xmlns:a16="http://schemas.microsoft.com/office/drawing/2014/main" id="{A5A4C644-45DA-4C2C-A7DA-C2FB1486EB52}"/>
              </a:ext>
            </a:extLst>
          </p:cNvPr>
          <p:cNvSpPr txBox="1"/>
          <p:nvPr/>
        </p:nvSpPr>
        <p:spPr>
          <a:xfrm>
            <a:off x="1454201" y="3848252"/>
            <a:ext cx="481222" cy="584775"/>
          </a:xfrm>
          <a:prstGeom prst="rect">
            <a:avLst/>
          </a:prstGeom>
          <a:solidFill>
            <a:schemeClr val="accent1"/>
          </a:solidFill>
        </p:spPr>
        <p:txBody>
          <a:bodyPr wrap="none" rtlCol="0">
            <a:spAutoFit/>
          </a:bodyPr>
          <a:lstStyle/>
          <a:p>
            <a:r>
              <a:rPr lang="en-US" dirty="0"/>
              <a:t>D</a:t>
            </a:r>
          </a:p>
        </p:txBody>
      </p:sp>
      <p:sp>
        <p:nvSpPr>
          <p:cNvPr id="10" name="TextBox 9">
            <a:extLst>
              <a:ext uri="{FF2B5EF4-FFF2-40B4-BE49-F238E27FC236}">
                <a16:creationId xmlns:a16="http://schemas.microsoft.com/office/drawing/2014/main" id="{D86ABBB7-2437-41A7-93C4-BC4070DEDBAC}"/>
              </a:ext>
            </a:extLst>
          </p:cNvPr>
          <p:cNvSpPr txBox="1"/>
          <p:nvPr/>
        </p:nvSpPr>
        <p:spPr>
          <a:xfrm>
            <a:off x="3809725" y="3848252"/>
            <a:ext cx="458780" cy="584775"/>
          </a:xfrm>
          <a:prstGeom prst="rect">
            <a:avLst/>
          </a:prstGeom>
          <a:solidFill>
            <a:schemeClr val="accent1"/>
          </a:solidFill>
        </p:spPr>
        <p:txBody>
          <a:bodyPr wrap="none" rtlCol="0">
            <a:spAutoFit/>
          </a:bodyPr>
          <a:lstStyle/>
          <a:p>
            <a:r>
              <a:rPr lang="en-US" dirty="0"/>
              <a:t>E</a:t>
            </a:r>
          </a:p>
        </p:txBody>
      </p:sp>
      <p:sp>
        <p:nvSpPr>
          <p:cNvPr id="11" name="TextBox 10">
            <a:extLst>
              <a:ext uri="{FF2B5EF4-FFF2-40B4-BE49-F238E27FC236}">
                <a16:creationId xmlns:a16="http://schemas.microsoft.com/office/drawing/2014/main" id="{060D1B1D-3767-48DA-96C0-2CFCB5BAA408}"/>
              </a:ext>
            </a:extLst>
          </p:cNvPr>
          <p:cNvSpPr txBox="1"/>
          <p:nvPr/>
        </p:nvSpPr>
        <p:spPr>
          <a:xfrm>
            <a:off x="6754025" y="3848252"/>
            <a:ext cx="434734" cy="584775"/>
          </a:xfrm>
          <a:prstGeom prst="rect">
            <a:avLst/>
          </a:prstGeom>
          <a:solidFill>
            <a:schemeClr val="accent1"/>
          </a:solidFill>
        </p:spPr>
        <p:txBody>
          <a:bodyPr wrap="none" rtlCol="0">
            <a:spAutoFit/>
          </a:bodyPr>
          <a:lstStyle/>
          <a:p>
            <a:r>
              <a:rPr lang="en-US" dirty="0"/>
              <a:t>F</a:t>
            </a:r>
          </a:p>
        </p:txBody>
      </p:sp>
      <p:sp>
        <p:nvSpPr>
          <p:cNvPr id="12" name="TextBox 11">
            <a:extLst>
              <a:ext uri="{FF2B5EF4-FFF2-40B4-BE49-F238E27FC236}">
                <a16:creationId xmlns:a16="http://schemas.microsoft.com/office/drawing/2014/main" id="{8D3D00B6-8AC5-40D8-8F3F-FAF7C6DE7D95}"/>
              </a:ext>
            </a:extLst>
          </p:cNvPr>
          <p:cNvSpPr txBox="1"/>
          <p:nvPr/>
        </p:nvSpPr>
        <p:spPr>
          <a:xfrm>
            <a:off x="522179" y="5178993"/>
            <a:ext cx="503664" cy="584775"/>
          </a:xfrm>
          <a:prstGeom prst="rect">
            <a:avLst/>
          </a:prstGeom>
          <a:solidFill>
            <a:schemeClr val="accent1"/>
          </a:solidFill>
        </p:spPr>
        <p:txBody>
          <a:bodyPr wrap="none" rtlCol="0">
            <a:spAutoFit/>
          </a:bodyPr>
          <a:lstStyle/>
          <a:p>
            <a:r>
              <a:rPr lang="en-US" dirty="0"/>
              <a:t>G</a:t>
            </a:r>
          </a:p>
        </p:txBody>
      </p:sp>
      <p:sp>
        <p:nvSpPr>
          <p:cNvPr id="13" name="TextBox 12">
            <a:extLst>
              <a:ext uri="{FF2B5EF4-FFF2-40B4-BE49-F238E27FC236}">
                <a16:creationId xmlns:a16="http://schemas.microsoft.com/office/drawing/2014/main" id="{B2C396E4-F046-4DCD-A62C-6EE05EC19D93}"/>
              </a:ext>
            </a:extLst>
          </p:cNvPr>
          <p:cNvSpPr txBox="1"/>
          <p:nvPr/>
        </p:nvSpPr>
        <p:spPr>
          <a:xfrm>
            <a:off x="2197789" y="5178993"/>
            <a:ext cx="503664" cy="584775"/>
          </a:xfrm>
          <a:prstGeom prst="rect">
            <a:avLst/>
          </a:prstGeom>
          <a:solidFill>
            <a:schemeClr val="accent1"/>
          </a:solidFill>
        </p:spPr>
        <p:txBody>
          <a:bodyPr wrap="none" rtlCol="0">
            <a:spAutoFit/>
          </a:bodyPr>
          <a:lstStyle/>
          <a:p>
            <a:r>
              <a:rPr lang="en-US" dirty="0"/>
              <a:t>H</a:t>
            </a:r>
          </a:p>
        </p:txBody>
      </p:sp>
      <p:sp>
        <p:nvSpPr>
          <p:cNvPr id="14" name="TextBox 13">
            <a:extLst>
              <a:ext uri="{FF2B5EF4-FFF2-40B4-BE49-F238E27FC236}">
                <a16:creationId xmlns:a16="http://schemas.microsoft.com/office/drawing/2014/main" id="{EF12951D-6D36-4B27-8A8A-B82F9525A7E3}"/>
              </a:ext>
            </a:extLst>
          </p:cNvPr>
          <p:cNvSpPr txBox="1"/>
          <p:nvPr/>
        </p:nvSpPr>
        <p:spPr>
          <a:xfrm>
            <a:off x="3866632" y="5178993"/>
            <a:ext cx="344966" cy="584775"/>
          </a:xfrm>
          <a:prstGeom prst="rect">
            <a:avLst/>
          </a:prstGeom>
          <a:solidFill>
            <a:schemeClr val="accent1"/>
          </a:solidFill>
        </p:spPr>
        <p:txBody>
          <a:bodyPr wrap="none" rtlCol="0">
            <a:spAutoFit/>
          </a:bodyPr>
          <a:lstStyle/>
          <a:p>
            <a:r>
              <a:rPr lang="en-US" dirty="0"/>
              <a:t>I</a:t>
            </a:r>
          </a:p>
        </p:txBody>
      </p:sp>
      <p:sp>
        <p:nvSpPr>
          <p:cNvPr id="15" name="TextBox 14">
            <a:extLst>
              <a:ext uri="{FF2B5EF4-FFF2-40B4-BE49-F238E27FC236}">
                <a16:creationId xmlns:a16="http://schemas.microsoft.com/office/drawing/2014/main" id="{1222906D-10F4-40E5-A590-6D57F163E3AE}"/>
              </a:ext>
            </a:extLst>
          </p:cNvPr>
          <p:cNvSpPr txBox="1"/>
          <p:nvPr/>
        </p:nvSpPr>
        <p:spPr>
          <a:xfrm>
            <a:off x="5123542" y="5178993"/>
            <a:ext cx="389850" cy="584775"/>
          </a:xfrm>
          <a:prstGeom prst="rect">
            <a:avLst/>
          </a:prstGeom>
          <a:solidFill>
            <a:schemeClr val="accent1"/>
          </a:solidFill>
        </p:spPr>
        <p:txBody>
          <a:bodyPr wrap="none" rtlCol="0">
            <a:spAutoFit/>
          </a:bodyPr>
          <a:lstStyle/>
          <a:p>
            <a:r>
              <a:rPr lang="en-US" dirty="0"/>
              <a:t>J</a:t>
            </a:r>
          </a:p>
        </p:txBody>
      </p:sp>
      <p:sp>
        <p:nvSpPr>
          <p:cNvPr id="16" name="TextBox 15">
            <a:extLst>
              <a:ext uri="{FF2B5EF4-FFF2-40B4-BE49-F238E27FC236}">
                <a16:creationId xmlns:a16="http://schemas.microsoft.com/office/drawing/2014/main" id="{3F67D3AA-312B-4138-906F-1B498DC4F64D}"/>
              </a:ext>
            </a:extLst>
          </p:cNvPr>
          <p:cNvSpPr txBox="1"/>
          <p:nvPr/>
        </p:nvSpPr>
        <p:spPr>
          <a:xfrm>
            <a:off x="6719560" y="5178993"/>
            <a:ext cx="503664" cy="584775"/>
          </a:xfrm>
          <a:prstGeom prst="rect">
            <a:avLst/>
          </a:prstGeom>
          <a:solidFill>
            <a:schemeClr val="accent1"/>
          </a:solidFill>
        </p:spPr>
        <p:txBody>
          <a:bodyPr wrap="none" rtlCol="0">
            <a:spAutoFit/>
          </a:bodyPr>
          <a:lstStyle/>
          <a:p>
            <a:r>
              <a:rPr lang="en-US" dirty="0"/>
              <a:t>K</a:t>
            </a:r>
          </a:p>
        </p:txBody>
      </p:sp>
      <p:sp>
        <p:nvSpPr>
          <p:cNvPr id="17" name="TextBox 16">
            <a:extLst>
              <a:ext uri="{FF2B5EF4-FFF2-40B4-BE49-F238E27FC236}">
                <a16:creationId xmlns:a16="http://schemas.microsoft.com/office/drawing/2014/main" id="{8930861D-3110-42EE-84E1-161A76721CDC}"/>
              </a:ext>
            </a:extLst>
          </p:cNvPr>
          <p:cNvSpPr txBox="1"/>
          <p:nvPr/>
        </p:nvSpPr>
        <p:spPr>
          <a:xfrm>
            <a:off x="8199686" y="5178993"/>
            <a:ext cx="458780" cy="584775"/>
          </a:xfrm>
          <a:prstGeom prst="rect">
            <a:avLst/>
          </a:prstGeom>
          <a:solidFill>
            <a:schemeClr val="accent1"/>
          </a:solidFill>
        </p:spPr>
        <p:txBody>
          <a:bodyPr wrap="none" rtlCol="0">
            <a:spAutoFit/>
          </a:bodyPr>
          <a:lstStyle/>
          <a:p>
            <a:r>
              <a:rPr lang="en-US" dirty="0"/>
              <a:t>L</a:t>
            </a:r>
          </a:p>
        </p:txBody>
      </p:sp>
      <p:cxnSp>
        <p:nvCxnSpPr>
          <p:cNvPr id="19" name="Straight Arrow Connector 18">
            <a:extLst>
              <a:ext uri="{FF2B5EF4-FFF2-40B4-BE49-F238E27FC236}">
                <a16:creationId xmlns:a16="http://schemas.microsoft.com/office/drawing/2014/main" id="{E70CE850-F1EA-4276-BCFE-D72CD560B2E6}"/>
              </a:ext>
            </a:extLst>
          </p:cNvPr>
          <p:cNvCxnSpPr>
            <a:stCxn id="7" idx="0"/>
            <a:endCxn id="6" idx="2"/>
          </p:cNvCxnSpPr>
          <p:nvPr/>
        </p:nvCxnSpPr>
        <p:spPr bwMode="auto">
          <a:xfrm flipV="1">
            <a:off x="2965828" y="2142082"/>
            <a:ext cx="1917103" cy="524918"/>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20" name="Straight Arrow Connector 19">
            <a:extLst>
              <a:ext uri="{FF2B5EF4-FFF2-40B4-BE49-F238E27FC236}">
                <a16:creationId xmlns:a16="http://schemas.microsoft.com/office/drawing/2014/main" id="{930B1161-D0AD-468F-8D6B-A0CFBB86E61B}"/>
              </a:ext>
            </a:extLst>
          </p:cNvPr>
          <p:cNvCxnSpPr>
            <a:cxnSpLocks/>
            <a:stCxn id="8" idx="0"/>
            <a:endCxn id="6" idx="2"/>
          </p:cNvCxnSpPr>
          <p:nvPr/>
        </p:nvCxnSpPr>
        <p:spPr bwMode="auto">
          <a:xfrm flipH="1" flipV="1">
            <a:off x="4882931" y="2142082"/>
            <a:ext cx="2088461" cy="486259"/>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23" name="Straight Arrow Connector 22">
            <a:extLst>
              <a:ext uri="{FF2B5EF4-FFF2-40B4-BE49-F238E27FC236}">
                <a16:creationId xmlns:a16="http://schemas.microsoft.com/office/drawing/2014/main" id="{4016372D-882F-49C6-B89B-F962F1F99507}"/>
              </a:ext>
            </a:extLst>
          </p:cNvPr>
          <p:cNvCxnSpPr>
            <a:cxnSpLocks/>
            <a:stCxn id="9" idx="0"/>
            <a:endCxn id="7" idx="2"/>
          </p:cNvCxnSpPr>
          <p:nvPr/>
        </p:nvCxnSpPr>
        <p:spPr bwMode="auto">
          <a:xfrm flipV="1">
            <a:off x="1694812" y="3251775"/>
            <a:ext cx="1271016" cy="596477"/>
          </a:xfrm>
          <a:prstGeom prst="straightConnector1">
            <a:avLst/>
          </a:prstGeom>
          <a:solidFill>
            <a:schemeClr val="accent1"/>
          </a:solidFill>
          <a:ln w="28575" cap="flat" cmpd="sng" algn="ctr">
            <a:solidFill>
              <a:srgbClr val="1FE115"/>
            </a:solidFill>
            <a:prstDash val="solid"/>
            <a:round/>
            <a:headEnd type="triangle" w="med" len="med"/>
            <a:tailEnd type="triangle" w="med" len="med"/>
          </a:ln>
          <a:effectLst/>
        </p:spPr>
      </p:cxnSp>
      <p:cxnSp>
        <p:nvCxnSpPr>
          <p:cNvPr id="26" name="Straight Arrow Connector 25">
            <a:extLst>
              <a:ext uri="{FF2B5EF4-FFF2-40B4-BE49-F238E27FC236}">
                <a16:creationId xmlns:a16="http://schemas.microsoft.com/office/drawing/2014/main" id="{39967A02-7577-4FBD-BA19-B8F9DF2618B0}"/>
              </a:ext>
            </a:extLst>
          </p:cNvPr>
          <p:cNvCxnSpPr>
            <a:cxnSpLocks/>
            <a:stCxn id="10" idx="0"/>
            <a:endCxn id="7" idx="2"/>
          </p:cNvCxnSpPr>
          <p:nvPr/>
        </p:nvCxnSpPr>
        <p:spPr bwMode="auto">
          <a:xfrm flipH="1" flipV="1">
            <a:off x="2965828" y="3251775"/>
            <a:ext cx="1073287" cy="596477"/>
          </a:xfrm>
          <a:prstGeom prst="straightConnector1">
            <a:avLst/>
          </a:prstGeom>
          <a:solidFill>
            <a:schemeClr val="accent1"/>
          </a:solidFill>
          <a:ln w="28575" cap="flat" cmpd="sng" algn="ctr">
            <a:solidFill>
              <a:srgbClr val="FFFF00"/>
            </a:solidFill>
            <a:prstDash val="solid"/>
            <a:round/>
            <a:headEnd type="triangle" w="med" len="med"/>
            <a:tailEnd type="none" w="med" len="med"/>
          </a:ln>
          <a:effectLst/>
        </p:spPr>
      </p:cxnSp>
      <p:cxnSp>
        <p:nvCxnSpPr>
          <p:cNvPr id="29" name="Straight Arrow Connector 28">
            <a:extLst>
              <a:ext uri="{FF2B5EF4-FFF2-40B4-BE49-F238E27FC236}">
                <a16:creationId xmlns:a16="http://schemas.microsoft.com/office/drawing/2014/main" id="{9B074F62-E822-4538-BFB0-14EE17ADA610}"/>
              </a:ext>
            </a:extLst>
          </p:cNvPr>
          <p:cNvCxnSpPr>
            <a:cxnSpLocks/>
            <a:endCxn id="8" idx="2"/>
          </p:cNvCxnSpPr>
          <p:nvPr/>
        </p:nvCxnSpPr>
        <p:spPr bwMode="auto">
          <a:xfrm flipV="1">
            <a:off x="6971392" y="3213116"/>
            <a:ext cx="0" cy="584776"/>
          </a:xfrm>
          <a:prstGeom prst="straightConnector1">
            <a:avLst/>
          </a:prstGeom>
          <a:solidFill>
            <a:schemeClr val="accent1"/>
          </a:solidFill>
          <a:ln w="28575" cap="flat" cmpd="sng" algn="ctr">
            <a:solidFill>
              <a:srgbClr val="1FE115"/>
            </a:solidFill>
            <a:prstDash val="solid"/>
            <a:round/>
            <a:headEnd type="triangle" w="med" len="med"/>
            <a:tailEnd type="triangle" w="med" len="med"/>
          </a:ln>
          <a:effectLst/>
        </p:spPr>
      </p:cxnSp>
      <p:cxnSp>
        <p:nvCxnSpPr>
          <p:cNvPr id="34" name="Straight Arrow Connector 33">
            <a:extLst>
              <a:ext uri="{FF2B5EF4-FFF2-40B4-BE49-F238E27FC236}">
                <a16:creationId xmlns:a16="http://schemas.microsoft.com/office/drawing/2014/main" id="{62BC005B-526A-4038-ABA8-13D9E1CCF60B}"/>
              </a:ext>
            </a:extLst>
          </p:cNvPr>
          <p:cNvCxnSpPr>
            <a:cxnSpLocks/>
            <a:stCxn id="12" idx="0"/>
            <a:endCxn id="9" idx="2"/>
          </p:cNvCxnSpPr>
          <p:nvPr/>
        </p:nvCxnSpPr>
        <p:spPr bwMode="auto">
          <a:xfrm flipV="1">
            <a:off x="774011" y="4433027"/>
            <a:ext cx="920801" cy="745966"/>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37" name="Straight Arrow Connector 36">
            <a:extLst>
              <a:ext uri="{FF2B5EF4-FFF2-40B4-BE49-F238E27FC236}">
                <a16:creationId xmlns:a16="http://schemas.microsoft.com/office/drawing/2014/main" id="{865E7F58-CFC2-4174-83EF-96C518ACF7A4}"/>
              </a:ext>
            </a:extLst>
          </p:cNvPr>
          <p:cNvCxnSpPr>
            <a:cxnSpLocks/>
            <a:stCxn id="13" idx="0"/>
            <a:endCxn id="9" idx="2"/>
          </p:cNvCxnSpPr>
          <p:nvPr/>
        </p:nvCxnSpPr>
        <p:spPr bwMode="auto">
          <a:xfrm flipH="1" flipV="1">
            <a:off x="1694812" y="4433027"/>
            <a:ext cx="754809" cy="745966"/>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41" name="Straight Arrow Connector 40">
            <a:extLst>
              <a:ext uri="{FF2B5EF4-FFF2-40B4-BE49-F238E27FC236}">
                <a16:creationId xmlns:a16="http://schemas.microsoft.com/office/drawing/2014/main" id="{22C07256-BA99-4807-9DC6-5DAF328E99F2}"/>
              </a:ext>
            </a:extLst>
          </p:cNvPr>
          <p:cNvCxnSpPr>
            <a:cxnSpLocks/>
          </p:cNvCxnSpPr>
          <p:nvPr/>
        </p:nvCxnSpPr>
        <p:spPr bwMode="auto">
          <a:xfrm flipV="1">
            <a:off x="4039115" y="4483388"/>
            <a:ext cx="0" cy="695604"/>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44" name="Straight Arrow Connector 43">
            <a:extLst>
              <a:ext uri="{FF2B5EF4-FFF2-40B4-BE49-F238E27FC236}">
                <a16:creationId xmlns:a16="http://schemas.microsoft.com/office/drawing/2014/main" id="{A89A029F-5F56-4DEB-A3B4-5DBAB0FF1ADD}"/>
              </a:ext>
            </a:extLst>
          </p:cNvPr>
          <p:cNvCxnSpPr>
            <a:cxnSpLocks/>
            <a:stCxn id="15" idx="0"/>
            <a:endCxn id="11" idx="2"/>
          </p:cNvCxnSpPr>
          <p:nvPr/>
        </p:nvCxnSpPr>
        <p:spPr bwMode="auto">
          <a:xfrm flipV="1">
            <a:off x="5318467" y="4433027"/>
            <a:ext cx="1652925" cy="745966"/>
          </a:xfrm>
          <a:prstGeom prst="straightConnector1">
            <a:avLst/>
          </a:prstGeom>
          <a:solidFill>
            <a:schemeClr val="accent1"/>
          </a:solidFill>
          <a:ln w="28575" cap="flat" cmpd="sng" algn="ctr">
            <a:solidFill>
              <a:srgbClr val="FFFF00"/>
            </a:solidFill>
            <a:prstDash val="solid"/>
            <a:round/>
            <a:headEnd type="triangle" w="med" len="med"/>
            <a:tailEnd type="none" w="med" len="med"/>
          </a:ln>
          <a:effectLst/>
        </p:spPr>
      </p:cxnSp>
      <p:cxnSp>
        <p:nvCxnSpPr>
          <p:cNvPr id="47" name="Straight Arrow Connector 46">
            <a:extLst>
              <a:ext uri="{FF2B5EF4-FFF2-40B4-BE49-F238E27FC236}">
                <a16:creationId xmlns:a16="http://schemas.microsoft.com/office/drawing/2014/main" id="{AEE42074-6E63-478A-8C75-EF31A35939CD}"/>
              </a:ext>
            </a:extLst>
          </p:cNvPr>
          <p:cNvCxnSpPr>
            <a:cxnSpLocks/>
          </p:cNvCxnSpPr>
          <p:nvPr/>
        </p:nvCxnSpPr>
        <p:spPr bwMode="auto">
          <a:xfrm flipV="1">
            <a:off x="6971392" y="4382666"/>
            <a:ext cx="0" cy="796327"/>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50" name="Straight Arrow Connector 49">
            <a:extLst>
              <a:ext uri="{FF2B5EF4-FFF2-40B4-BE49-F238E27FC236}">
                <a16:creationId xmlns:a16="http://schemas.microsoft.com/office/drawing/2014/main" id="{CC2571EC-32D4-45B4-91FF-6786E16D6D8D}"/>
              </a:ext>
            </a:extLst>
          </p:cNvPr>
          <p:cNvCxnSpPr>
            <a:cxnSpLocks/>
            <a:stCxn id="17" idx="0"/>
            <a:endCxn id="11" idx="2"/>
          </p:cNvCxnSpPr>
          <p:nvPr/>
        </p:nvCxnSpPr>
        <p:spPr bwMode="auto">
          <a:xfrm flipH="1" flipV="1">
            <a:off x="6971392" y="4433027"/>
            <a:ext cx="1457684" cy="745966"/>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66" name="Straight Arrow Connector 65">
            <a:extLst>
              <a:ext uri="{FF2B5EF4-FFF2-40B4-BE49-F238E27FC236}">
                <a16:creationId xmlns:a16="http://schemas.microsoft.com/office/drawing/2014/main" id="{D6E7F910-15FD-44D7-B4E2-0F5DA0E20FA1}"/>
              </a:ext>
            </a:extLst>
          </p:cNvPr>
          <p:cNvCxnSpPr>
            <a:cxnSpLocks/>
            <a:stCxn id="10" idx="0"/>
            <a:endCxn id="8" idx="2"/>
          </p:cNvCxnSpPr>
          <p:nvPr/>
        </p:nvCxnSpPr>
        <p:spPr bwMode="auto">
          <a:xfrm flipV="1">
            <a:off x="4039115" y="3213116"/>
            <a:ext cx="2932277" cy="635136"/>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69" name="Straight Arrow Connector 68">
            <a:extLst>
              <a:ext uri="{FF2B5EF4-FFF2-40B4-BE49-F238E27FC236}">
                <a16:creationId xmlns:a16="http://schemas.microsoft.com/office/drawing/2014/main" id="{0E686B0D-8C65-4C95-9CA2-430F43811256}"/>
              </a:ext>
            </a:extLst>
          </p:cNvPr>
          <p:cNvCxnSpPr>
            <a:cxnSpLocks/>
            <a:stCxn id="15" idx="0"/>
            <a:endCxn id="9" idx="2"/>
          </p:cNvCxnSpPr>
          <p:nvPr/>
        </p:nvCxnSpPr>
        <p:spPr bwMode="auto">
          <a:xfrm flipH="1" flipV="1">
            <a:off x="1694812" y="4433027"/>
            <a:ext cx="3623655" cy="745966"/>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sp>
        <p:nvSpPr>
          <p:cNvPr id="3" name="TextBox 2">
            <a:extLst>
              <a:ext uri="{FF2B5EF4-FFF2-40B4-BE49-F238E27FC236}">
                <a16:creationId xmlns:a16="http://schemas.microsoft.com/office/drawing/2014/main" id="{B2DDD053-FFB9-4FBF-80C8-4787CE5DBE16}"/>
              </a:ext>
            </a:extLst>
          </p:cNvPr>
          <p:cNvSpPr txBox="1"/>
          <p:nvPr/>
        </p:nvSpPr>
        <p:spPr>
          <a:xfrm>
            <a:off x="170659" y="1685343"/>
            <a:ext cx="2464136" cy="584775"/>
          </a:xfrm>
          <a:prstGeom prst="rect">
            <a:avLst/>
          </a:prstGeom>
          <a:noFill/>
        </p:spPr>
        <p:txBody>
          <a:bodyPr wrap="none" rtlCol="0">
            <a:spAutoFit/>
          </a:bodyPr>
          <a:lstStyle/>
          <a:p>
            <a:r>
              <a:rPr lang="en-US" b="0" dirty="0">
                <a:solidFill>
                  <a:srgbClr val="FFFF00"/>
                </a:solidFill>
              </a:rPr>
              <a:t>unidirectional</a:t>
            </a:r>
          </a:p>
        </p:txBody>
      </p:sp>
      <p:sp>
        <p:nvSpPr>
          <p:cNvPr id="51" name="TextBox 50">
            <a:extLst>
              <a:ext uri="{FF2B5EF4-FFF2-40B4-BE49-F238E27FC236}">
                <a16:creationId xmlns:a16="http://schemas.microsoft.com/office/drawing/2014/main" id="{646E2A4A-E27A-4F92-95FC-9E00FC58BD09}"/>
              </a:ext>
            </a:extLst>
          </p:cNvPr>
          <p:cNvSpPr txBox="1"/>
          <p:nvPr/>
        </p:nvSpPr>
        <p:spPr>
          <a:xfrm>
            <a:off x="153758" y="2393738"/>
            <a:ext cx="2258952" cy="584775"/>
          </a:xfrm>
          <a:prstGeom prst="rect">
            <a:avLst/>
          </a:prstGeom>
          <a:noFill/>
        </p:spPr>
        <p:txBody>
          <a:bodyPr wrap="none" rtlCol="0">
            <a:spAutoFit/>
          </a:bodyPr>
          <a:lstStyle/>
          <a:p>
            <a:r>
              <a:rPr lang="en-US" b="0" dirty="0">
                <a:solidFill>
                  <a:srgbClr val="1FE115"/>
                </a:solidFill>
              </a:rPr>
              <a:t>bidirectional</a:t>
            </a:r>
          </a:p>
        </p:txBody>
      </p:sp>
    </p:spTree>
    <p:extLst>
      <p:ext uri="{BB962C8B-B14F-4D97-AF65-F5344CB8AC3E}">
        <p14:creationId xmlns:p14="http://schemas.microsoft.com/office/powerpoint/2010/main" val="1027836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2FED-1C64-41ED-9B08-2FF9B50A40B5}"/>
              </a:ext>
            </a:extLst>
          </p:cNvPr>
          <p:cNvSpPr>
            <a:spLocks noGrp="1"/>
          </p:cNvSpPr>
          <p:nvPr>
            <p:ph type="title"/>
          </p:nvPr>
        </p:nvSpPr>
        <p:spPr/>
        <p:txBody>
          <a:bodyPr/>
          <a:lstStyle/>
          <a:p>
            <a:r>
              <a:rPr lang="en-US" dirty="0"/>
              <a:t>Directed Cyclic Graph</a:t>
            </a:r>
          </a:p>
        </p:txBody>
      </p:sp>
      <p:sp>
        <p:nvSpPr>
          <p:cNvPr id="4" name="Slide Number Placeholder 3">
            <a:extLst>
              <a:ext uri="{FF2B5EF4-FFF2-40B4-BE49-F238E27FC236}">
                <a16:creationId xmlns:a16="http://schemas.microsoft.com/office/drawing/2014/main" id="{42A3A52B-8046-4344-A985-F252E1BFCDFA}"/>
              </a:ext>
            </a:extLst>
          </p:cNvPr>
          <p:cNvSpPr>
            <a:spLocks noGrp="1"/>
          </p:cNvSpPr>
          <p:nvPr>
            <p:ph type="sldNum" sz="quarter" idx="10"/>
          </p:nvPr>
        </p:nvSpPr>
        <p:spPr/>
        <p:txBody>
          <a:bodyPr/>
          <a:lstStyle/>
          <a:p>
            <a:fld id="{01EF93C7-D0AB-41D7-8C62-1F8A9E33AE23}" type="slidenum">
              <a:rPr lang="en-US" smtClean="0"/>
              <a:pPr/>
              <a:t>27</a:t>
            </a:fld>
            <a:endParaRPr lang="en-US"/>
          </a:p>
        </p:txBody>
      </p:sp>
      <p:sp>
        <p:nvSpPr>
          <p:cNvPr id="6" name="TextBox 5">
            <a:extLst>
              <a:ext uri="{FF2B5EF4-FFF2-40B4-BE49-F238E27FC236}">
                <a16:creationId xmlns:a16="http://schemas.microsoft.com/office/drawing/2014/main" id="{B9B2A1DB-4D91-4C17-93AD-3991D4114D22}"/>
              </a:ext>
            </a:extLst>
          </p:cNvPr>
          <p:cNvSpPr txBox="1"/>
          <p:nvPr/>
        </p:nvSpPr>
        <p:spPr>
          <a:xfrm>
            <a:off x="4642320" y="1557307"/>
            <a:ext cx="481222" cy="584775"/>
          </a:xfrm>
          <a:prstGeom prst="rect">
            <a:avLst/>
          </a:prstGeom>
          <a:solidFill>
            <a:schemeClr val="accent1"/>
          </a:solidFill>
        </p:spPr>
        <p:txBody>
          <a:bodyPr wrap="none" rtlCol="0">
            <a:spAutoFit/>
          </a:bodyPr>
          <a:lstStyle/>
          <a:p>
            <a:r>
              <a:rPr lang="en-US" dirty="0"/>
              <a:t>A</a:t>
            </a:r>
          </a:p>
        </p:txBody>
      </p:sp>
      <p:sp>
        <p:nvSpPr>
          <p:cNvPr id="7" name="TextBox 6">
            <a:extLst>
              <a:ext uri="{FF2B5EF4-FFF2-40B4-BE49-F238E27FC236}">
                <a16:creationId xmlns:a16="http://schemas.microsoft.com/office/drawing/2014/main" id="{25DE6283-BC8A-4EF9-AEA2-FDE4D4E59749}"/>
              </a:ext>
            </a:extLst>
          </p:cNvPr>
          <p:cNvSpPr txBox="1"/>
          <p:nvPr/>
        </p:nvSpPr>
        <p:spPr>
          <a:xfrm>
            <a:off x="2736438" y="2667000"/>
            <a:ext cx="458780" cy="584775"/>
          </a:xfrm>
          <a:prstGeom prst="rect">
            <a:avLst/>
          </a:prstGeom>
          <a:solidFill>
            <a:schemeClr val="accent1"/>
          </a:solidFill>
        </p:spPr>
        <p:txBody>
          <a:bodyPr wrap="none" rtlCol="0">
            <a:spAutoFit/>
          </a:bodyPr>
          <a:lstStyle/>
          <a:p>
            <a:r>
              <a:rPr lang="en-US" dirty="0"/>
              <a:t>B</a:t>
            </a:r>
          </a:p>
        </p:txBody>
      </p:sp>
      <p:sp>
        <p:nvSpPr>
          <p:cNvPr id="8" name="TextBox 7">
            <a:extLst>
              <a:ext uri="{FF2B5EF4-FFF2-40B4-BE49-F238E27FC236}">
                <a16:creationId xmlns:a16="http://schemas.microsoft.com/office/drawing/2014/main" id="{28BE26A9-A6C5-425E-AAA4-54F0557FC3E2}"/>
              </a:ext>
            </a:extLst>
          </p:cNvPr>
          <p:cNvSpPr txBox="1"/>
          <p:nvPr/>
        </p:nvSpPr>
        <p:spPr>
          <a:xfrm>
            <a:off x="6730781" y="2628341"/>
            <a:ext cx="481222" cy="584775"/>
          </a:xfrm>
          <a:prstGeom prst="rect">
            <a:avLst/>
          </a:prstGeom>
          <a:solidFill>
            <a:schemeClr val="accent1"/>
          </a:solidFill>
        </p:spPr>
        <p:txBody>
          <a:bodyPr wrap="none" rtlCol="0">
            <a:spAutoFit/>
          </a:bodyPr>
          <a:lstStyle/>
          <a:p>
            <a:r>
              <a:rPr lang="en-US" dirty="0"/>
              <a:t>C</a:t>
            </a:r>
          </a:p>
        </p:txBody>
      </p:sp>
      <p:sp>
        <p:nvSpPr>
          <p:cNvPr id="9" name="TextBox 8">
            <a:extLst>
              <a:ext uri="{FF2B5EF4-FFF2-40B4-BE49-F238E27FC236}">
                <a16:creationId xmlns:a16="http://schemas.microsoft.com/office/drawing/2014/main" id="{A5A4C644-45DA-4C2C-A7DA-C2FB1486EB52}"/>
              </a:ext>
            </a:extLst>
          </p:cNvPr>
          <p:cNvSpPr txBox="1"/>
          <p:nvPr/>
        </p:nvSpPr>
        <p:spPr>
          <a:xfrm>
            <a:off x="1454201" y="3848252"/>
            <a:ext cx="481222" cy="584775"/>
          </a:xfrm>
          <a:prstGeom prst="rect">
            <a:avLst/>
          </a:prstGeom>
          <a:solidFill>
            <a:schemeClr val="accent1"/>
          </a:solidFill>
        </p:spPr>
        <p:txBody>
          <a:bodyPr wrap="none" rtlCol="0">
            <a:spAutoFit/>
          </a:bodyPr>
          <a:lstStyle/>
          <a:p>
            <a:r>
              <a:rPr lang="en-US" dirty="0"/>
              <a:t>D</a:t>
            </a:r>
          </a:p>
        </p:txBody>
      </p:sp>
      <p:sp>
        <p:nvSpPr>
          <p:cNvPr id="10" name="TextBox 9">
            <a:extLst>
              <a:ext uri="{FF2B5EF4-FFF2-40B4-BE49-F238E27FC236}">
                <a16:creationId xmlns:a16="http://schemas.microsoft.com/office/drawing/2014/main" id="{D86ABBB7-2437-41A7-93C4-BC4070DEDBAC}"/>
              </a:ext>
            </a:extLst>
          </p:cNvPr>
          <p:cNvSpPr txBox="1"/>
          <p:nvPr/>
        </p:nvSpPr>
        <p:spPr>
          <a:xfrm>
            <a:off x="3809725" y="3848252"/>
            <a:ext cx="458780" cy="584775"/>
          </a:xfrm>
          <a:prstGeom prst="rect">
            <a:avLst/>
          </a:prstGeom>
          <a:solidFill>
            <a:schemeClr val="accent1"/>
          </a:solidFill>
        </p:spPr>
        <p:txBody>
          <a:bodyPr wrap="none" rtlCol="0">
            <a:spAutoFit/>
          </a:bodyPr>
          <a:lstStyle/>
          <a:p>
            <a:r>
              <a:rPr lang="en-US" dirty="0"/>
              <a:t>E</a:t>
            </a:r>
          </a:p>
        </p:txBody>
      </p:sp>
      <p:sp>
        <p:nvSpPr>
          <p:cNvPr id="11" name="TextBox 10">
            <a:extLst>
              <a:ext uri="{FF2B5EF4-FFF2-40B4-BE49-F238E27FC236}">
                <a16:creationId xmlns:a16="http://schemas.microsoft.com/office/drawing/2014/main" id="{060D1B1D-3767-48DA-96C0-2CFCB5BAA408}"/>
              </a:ext>
            </a:extLst>
          </p:cNvPr>
          <p:cNvSpPr txBox="1"/>
          <p:nvPr/>
        </p:nvSpPr>
        <p:spPr>
          <a:xfrm>
            <a:off x="6754025" y="3848252"/>
            <a:ext cx="434734" cy="584775"/>
          </a:xfrm>
          <a:prstGeom prst="rect">
            <a:avLst/>
          </a:prstGeom>
          <a:solidFill>
            <a:schemeClr val="accent1"/>
          </a:solidFill>
        </p:spPr>
        <p:txBody>
          <a:bodyPr wrap="none" rtlCol="0">
            <a:spAutoFit/>
          </a:bodyPr>
          <a:lstStyle/>
          <a:p>
            <a:r>
              <a:rPr lang="en-US" dirty="0"/>
              <a:t>F</a:t>
            </a:r>
          </a:p>
        </p:txBody>
      </p:sp>
      <p:sp>
        <p:nvSpPr>
          <p:cNvPr id="12" name="TextBox 11">
            <a:extLst>
              <a:ext uri="{FF2B5EF4-FFF2-40B4-BE49-F238E27FC236}">
                <a16:creationId xmlns:a16="http://schemas.microsoft.com/office/drawing/2014/main" id="{8D3D00B6-8AC5-40D8-8F3F-FAF7C6DE7D95}"/>
              </a:ext>
            </a:extLst>
          </p:cNvPr>
          <p:cNvSpPr txBox="1"/>
          <p:nvPr/>
        </p:nvSpPr>
        <p:spPr>
          <a:xfrm>
            <a:off x="522179" y="5178993"/>
            <a:ext cx="503664" cy="584775"/>
          </a:xfrm>
          <a:prstGeom prst="rect">
            <a:avLst/>
          </a:prstGeom>
          <a:solidFill>
            <a:schemeClr val="accent1"/>
          </a:solidFill>
        </p:spPr>
        <p:txBody>
          <a:bodyPr wrap="none" rtlCol="0">
            <a:spAutoFit/>
          </a:bodyPr>
          <a:lstStyle/>
          <a:p>
            <a:r>
              <a:rPr lang="en-US" dirty="0"/>
              <a:t>G</a:t>
            </a:r>
          </a:p>
        </p:txBody>
      </p:sp>
      <p:sp>
        <p:nvSpPr>
          <p:cNvPr id="13" name="TextBox 12">
            <a:extLst>
              <a:ext uri="{FF2B5EF4-FFF2-40B4-BE49-F238E27FC236}">
                <a16:creationId xmlns:a16="http://schemas.microsoft.com/office/drawing/2014/main" id="{B2C396E4-F046-4DCD-A62C-6EE05EC19D93}"/>
              </a:ext>
            </a:extLst>
          </p:cNvPr>
          <p:cNvSpPr txBox="1"/>
          <p:nvPr/>
        </p:nvSpPr>
        <p:spPr>
          <a:xfrm>
            <a:off x="2197789" y="5178993"/>
            <a:ext cx="503664" cy="584775"/>
          </a:xfrm>
          <a:prstGeom prst="rect">
            <a:avLst/>
          </a:prstGeom>
          <a:solidFill>
            <a:schemeClr val="accent1"/>
          </a:solidFill>
        </p:spPr>
        <p:txBody>
          <a:bodyPr wrap="none" rtlCol="0">
            <a:spAutoFit/>
          </a:bodyPr>
          <a:lstStyle/>
          <a:p>
            <a:r>
              <a:rPr lang="en-US" dirty="0"/>
              <a:t>H</a:t>
            </a:r>
          </a:p>
        </p:txBody>
      </p:sp>
      <p:sp>
        <p:nvSpPr>
          <p:cNvPr id="14" name="TextBox 13">
            <a:extLst>
              <a:ext uri="{FF2B5EF4-FFF2-40B4-BE49-F238E27FC236}">
                <a16:creationId xmlns:a16="http://schemas.microsoft.com/office/drawing/2014/main" id="{EF12951D-6D36-4B27-8A8A-B82F9525A7E3}"/>
              </a:ext>
            </a:extLst>
          </p:cNvPr>
          <p:cNvSpPr txBox="1"/>
          <p:nvPr/>
        </p:nvSpPr>
        <p:spPr>
          <a:xfrm>
            <a:off x="3866632" y="5178993"/>
            <a:ext cx="344966" cy="584775"/>
          </a:xfrm>
          <a:prstGeom prst="rect">
            <a:avLst/>
          </a:prstGeom>
          <a:solidFill>
            <a:schemeClr val="accent1"/>
          </a:solidFill>
        </p:spPr>
        <p:txBody>
          <a:bodyPr wrap="none" rtlCol="0">
            <a:spAutoFit/>
          </a:bodyPr>
          <a:lstStyle/>
          <a:p>
            <a:r>
              <a:rPr lang="en-US" dirty="0"/>
              <a:t>I</a:t>
            </a:r>
          </a:p>
        </p:txBody>
      </p:sp>
      <p:sp>
        <p:nvSpPr>
          <p:cNvPr id="15" name="TextBox 14">
            <a:extLst>
              <a:ext uri="{FF2B5EF4-FFF2-40B4-BE49-F238E27FC236}">
                <a16:creationId xmlns:a16="http://schemas.microsoft.com/office/drawing/2014/main" id="{1222906D-10F4-40E5-A590-6D57F163E3AE}"/>
              </a:ext>
            </a:extLst>
          </p:cNvPr>
          <p:cNvSpPr txBox="1"/>
          <p:nvPr/>
        </p:nvSpPr>
        <p:spPr>
          <a:xfrm>
            <a:off x="5123542" y="5178993"/>
            <a:ext cx="389850" cy="584775"/>
          </a:xfrm>
          <a:prstGeom prst="rect">
            <a:avLst/>
          </a:prstGeom>
          <a:solidFill>
            <a:schemeClr val="accent1"/>
          </a:solidFill>
        </p:spPr>
        <p:txBody>
          <a:bodyPr wrap="none" rtlCol="0">
            <a:spAutoFit/>
          </a:bodyPr>
          <a:lstStyle/>
          <a:p>
            <a:r>
              <a:rPr lang="en-US" dirty="0"/>
              <a:t>J</a:t>
            </a:r>
          </a:p>
        </p:txBody>
      </p:sp>
      <p:sp>
        <p:nvSpPr>
          <p:cNvPr id="16" name="TextBox 15">
            <a:extLst>
              <a:ext uri="{FF2B5EF4-FFF2-40B4-BE49-F238E27FC236}">
                <a16:creationId xmlns:a16="http://schemas.microsoft.com/office/drawing/2014/main" id="{3F67D3AA-312B-4138-906F-1B498DC4F64D}"/>
              </a:ext>
            </a:extLst>
          </p:cNvPr>
          <p:cNvSpPr txBox="1"/>
          <p:nvPr/>
        </p:nvSpPr>
        <p:spPr>
          <a:xfrm>
            <a:off x="6719560" y="5178993"/>
            <a:ext cx="503664" cy="584775"/>
          </a:xfrm>
          <a:prstGeom prst="rect">
            <a:avLst/>
          </a:prstGeom>
          <a:solidFill>
            <a:schemeClr val="accent1"/>
          </a:solidFill>
        </p:spPr>
        <p:txBody>
          <a:bodyPr wrap="none" rtlCol="0">
            <a:spAutoFit/>
          </a:bodyPr>
          <a:lstStyle/>
          <a:p>
            <a:r>
              <a:rPr lang="en-US" dirty="0"/>
              <a:t>K</a:t>
            </a:r>
          </a:p>
        </p:txBody>
      </p:sp>
      <p:sp>
        <p:nvSpPr>
          <p:cNvPr id="17" name="TextBox 16">
            <a:extLst>
              <a:ext uri="{FF2B5EF4-FFF2-40B4-BE49-F238E27FC236}">
                <a16:creationId xmlns:a16="http://schemas.microsoft.com/office/drawing/2014/main" id="{8930861D-3110-42EE-84E1-161A76721CDC}"/>
              </a:ext>
            </a:extLst>
          </p:cNvPr>
          <p:cNvSpPr txBox="1"/>
          <p:nvPr/>
        </p:nvSpPr>
        <p:spPr>
          <a:xfrm>
            <a:off x="8199686" y="5178993"/>
            <a:ext cx="458780" cy="584775"/>
          </a:xfrm>
          <a:prstGeom prst="rect">
            <a:avLst/>
          </a:prstGeom>
          <a:solidFill>
            <a:schemeClr val="accent1"/>
          </a:solidFill>
        </p:spPr>
        <p:txBody>
          <a:bodyPr wrap="none" rtlCol="0">
            <a:spAutoFit/>
          </a:bodyPr>
          <a:lstStyle/>
          <a:p>
            <a:r>
              <a:rPr lang="en-US" dirty="0"/>
              <a:t>L</a:t>
            </a:r>
          </a:p>
        </p:txBody>
      </p:sp>
      <p:cxnSp>
        <p:nvCxnSpPr>
          <p:cNvPr id="19" name="Straight Arrow Connector 18">
            <a:extLst>
              <a:ext uri="{FF2B5EF4-FFF2-40B4-BE49-F238E27FC236}">
                <a16:creationId xmlns:a16="http://schemas.microsoft.com/office/drawing/2014/main" id="{E70CE850-F1EA-4276-BCFE-D72CD560B2E6}"/>
              </a:ext>
            </a:extLst>
          </p:cNvPr>
          <p:cNvCxnSpPr>
            <a:stCxn id="7" idx="0"/>
            <a:endCxn id="6" idx="2"/>
          </p:cNvCxnSpPr>
          <p:nvPr/>
        </p:nvCxnSpPr>
        <p:spPr bwMode="auto">
          <a:xfrm flipV="1">
            <a:off x="2965828" y="2142082"/>
            <a:ext cx="1917103" cy="524918"/>
          </a:xfrm>
          <a:prstGeom prst="straightConnector1">
            <a:avLst/>
          </a:prstGeom>
          <a:solidFill>
            <a:schemeClr val="accent1"/>
          </a:solidFill>
          <a:ln w="28575" cap="flat" cmpd="sng" algn="ctr">
            <a:solidFill>
              <a:schemeClr val="bg1"/>
            </a:solidFill>
            <a:prstDash val="solid"/>
            <a:round/>
            <a:headEnd type="oval" w="med" len="med"/>
            <a:tailEnd type="triangle" w="med" len="med"/>
          </a:ln>
          <a:effectLst/>
        </p:spPr>
      </p:cxnSp>
      <p:cxnSp>
        <p:nvCxnSpPr>
          <p:cNvPr id="20" name="Straight Arrow Connector 19">
            <a:extLst>
              <a:ext uri="{FF2B5EF4-FFF2-40B4-BE49-F238E27FC236}">
                <a16:creationId xmlns:a16="http://schemas.microsoft.com/office/drawing/2014/main" id="{930B1161-D0AD-468F-8D6B-A0CFBB86E61B}"/>
              </a:ext>
            </a:extLst>
          </p:cNvPr>
          <p:cNvCxnSpPr>
            <a:cxnSpLocks/>
            <a:stCxn id="8" idx="0"/>
            <a:endCxn id="6" idx="2"/>
          </p:cNvCxnSpPr>
          <p:nvPr/>
        </p:nvCxnSpPr>
        <p:spPr bwMode="auto">
          <a:xfrm flipH="1" flipV="1">
            <a:off x="4882931" y="2142082"/>
            <a:ext cx="2088461" cy="486259"/>
          </a:xfrm>
          <a:prstGeom prst="straightConnector1">
            <a:avLst/>
          </a:prstGeom>
          <a:solidFill>
            <a:schemeClr val="accent1"/>
          </a:solidFill>
          <a:ln w="28575" cap="flat" cmpd="sng" algn="ctr">
            <a:solidFill>
              <a:schemeClr val="bg1"/>
            </a:solidFill>
            <a:prstDash val="solid"/>
            <a:round/>
            <a:headEnd type="oval" w="med" len="med"/>
            <a:tailEnd type="triangle" w="med" len="med"/>
          </a:ln>
          <a:effectLst/>
        </p:spPr>
      </p:cxnSp>
      <p:cxnSp>
        <p:nvCxnSpPr>
          <p:cNvPr id="23" name="Straight Arrow Connector 22">
            <a:extLst>
              <a:ext uri="{FF2B5EF4-FFF2-40B4-BE49-F238E27FC236}">
                <a16:creationId xmlns:a16="http://schemas.microsoft.com/office/drawing/2014/main" id="{4016372D-882F-49C6-B89B-F962F1F99507}"/>
              </a:ext>
            </a:extLst>
          </p:cNvPr>
          <p:cNvCxnSpPr>
            <a:cxnSpLocks/>
            <a:stCxn id="9" idx="0"/>
            <a:endCxn id="7" idx="2"/>
          </p:cNvCxnSpPr>
          <p:nvPr/>
        </p:nvCxnSpPr>
        <p:spPr bwMode="auto">
          <a:xfrm flipV="1">
            <a:off x="1694812" y="3251775"/>
            <a:ext cx="1271016" cy="596477"/>
          </a:xfrm>
          <a:prstGeom prst="straightConnector1">
            <a:avLst/>
          </a:prstGeom>
          <a:solidFill>
            <a:schemeClr val="accent1"/>
          </a:solidFill>
          <a:ln w="28575" cap="flat" cmpd="sng" algn="ctr">
            <a:solidFill>
              <a:schemeClr val="bg1"/>
            </a:solidFill>
            <a:prstDash val="solid"/>
            <a:round/>
            <a:headEnd type="triangle" w="med" len="med"/>
            <a:tailEnd type="triangle" w="med" len="med"/>
          </a:ln>
          <a:effectLst/>
        </p:spPr>
      </p:cxnSp>
      <p:cxnSp>
        <p:nvCxnSpPr>
          <p:cNvPr id="26" name="Straight Arrow Connector 25">
            <a:extLst>
              <a:ext uri="{FF2B5EF4-FFF2-40B4-BE49-F238E27FC236}">
                <a16:creationId xmlns:a16="http://schemas.microsoft.com/office/drawing/2014/main" id="{39967A02-7577-4FBD-BA19-B8F9DF2618B0}"/>
              </a:ext>
            </a:extLst>
          </p:cNvPr>
          <p:cNvCxnSpPr>
            <a:cxnSpLocks/>
            <a:stCxn id="10" idx="0"/>
            <a:endCxn id="7" idx="2"/>
          </p:cNvCxnSpPr>
          <p:nvPr/>
        </p:nvCxnSpPr>
        <p:spPr bwMode="auto">
          <a:xfrm flipH="1" flipV="1">
            <a:off x="2965828" y="3251775"/>
            <a:ext cx="1073287" cy="596477"/>
          </a:xfrm>
          <a:prstGeom prst="straightConnector1">
            <a:avLst/>
          </a:prstGeom>
          <a:solidFill>
            <a:schemeClr val="accent1"/>
          </a:solidFill>
          <a:ln w="28575" cap="flat" cmpd="sng" algn="ctr">
            <a:solidFill>
              <a:schemeClr val="bg1"/>
            </a:solidFill>
            <a:prstDash val="solid"/>
            <a:round/>
            <a:headEnd type="triangle" w="med" len="med"/>
            <a:tailEnd type="none" w="med" len="med"/>
          </a:ln>
          <a:effectLst/>
        </p:spPr>
      </p:cxnSp>
      <p:cxnSp>
        <p:nvCxnSpPr>
          <p:cNvPr id="29" name="Straight Arrow Connector 28">
            <a:extLst>
              <a:ext uri="{FF2B5EF4-FFF2-40B4-BE49-F238E27FC236}">
                <a16:creationId xmlns:a16="http://schemas.microsoft.com/office/drawing/2014/main" id="{9B074F62-E822-4538-BFB0-14EE17ADA610}"/>
              </a:ext>
            </a:extLst>
          </p:cNvPr>
          <p:cNvCxnSpPr>
            <a:cxnSpLocks/>
            <a:endCxn id="8" idx="2"/>
          </p:cNvCxnSpPr>
          <p:nvPr/>
        </p:nvCxnSpPr>
        <p:spPr bwMode="auto">
          <a:xfrm flipV="1">
            <a:off x="6971392" y="3213116"/>
            <a:ext cx="0" cy="584776"/>
          </a:xfrm>
          <a:prstGeom prst="straightConnector1">
            <a:avLst/>
          </a:prstGeom>
          <a:solidFill>
            <a:schemeClr val="accent1"/>
          </a:solidFill>
          <a:ln w="28575" cap="flat" cmpd="sng" algn="ctr">
            <a:solidFill>
              <a:schemeClr val="bg1"/>
            </a:solidFill>
            <a:prstDash val="solid"/>
            <a:round/>
            <a:headEnd type="triangle" w="med" len="med"/>
            <a:tailEnd type="triangle" w="med" len="med"/>
          </a:ln>
          <a:effectLst/>
        </p:spPr>
      </p:cxnSp>
      <p:cxnSp>
        <p:nvCxnSpPr>
          <p:cNvPr id="34" name="Straight Arrow Connector 33">
            <a:extLst>
              <a:ext uri="{FF2B5EF4-FFF2-40B4-BE49-F238E27FC236}">
                <a16:creationId xmlns:a16="http://schemas.microsoft.com/office/drawing/2014/main" id="{62BC005B-526A-4038-ABA8-13D9E1CCF60B}"/>
              </a:ext>
            </a:extLst>
          </p:cNvPr>
          <p:cNvCxnSpPr>
            <a:cxnSpLocks/>
            <a:stCxn id="12" idx="0"/>
            <a:endCxn id="9" idx="2"/>
          </p:cNvCxnSpPr>
          <p:nvPr/>
        </p:nvCxnSpPr>
        <p:spPr bwMode="auto">
          <a:xfrm flipV="1">
            <a:off x="774011" y="4433027"/>
            <a:ext cx="920801" cy="745966"/>
          </a:xfrm>
          <a:prstGeom prst="straightConnector1">
            <a:avLst/>
          </a:prstGeom>
          <a:solidFill>
            <a:schemeClr val="accent1"/>
          </a:solidFill>
          <a:ln w="28575" cap="flat" cmpd="sng" algn="ctr">
            <a:solidFill>
              <a:schemeClr val="bg1"/>
            </a:solidFill>
            <a:prstDash val="solid"/>
            <a:round/>
            <a:headEnd type="oval" w="med" len="med"/>
            <a:tailEnd type="triangle" w="med" len="med"/>
          </a:ln>
          <a:effectLst/>
        </p:spPr>
      </p:cxnSp>
      <p:cxnSp>
        <p:nvCxnSpPr>
          <p:cNvPr id="37" name="Straight Arrow Connector 36">
            <a:extLst>
              <a:ext uri="{FF2B5EF4-FFF2-40B4-BE49-F238E27FC236}">
                <a16:creationId xmlns:a16="http://schemas.microsoft.com/office/drawing/2014/main" id="{865E7F58-CFC2-4174-83EF-96C518ACF7A4}"/>
              </a:ext>
            </a:extLst>
          </p:cNvPr>
          <p:cNvCxnSpPr>
            <a:cxnSpLocks/>
            <a:stCxn id="13" idx="0"/>
            <a:endCxn id="9" idx="2"/>
          </p:cNvCxnSpPr>
          <p:nvPr/>
        </p:nvCxnSpPr>
        <p:spPr bwMode="auto">
          <a:xfrm flipH="1" flipV="1">
            <a:off x="1694812" y="4433027"/>
            <a:ext cx="754809" cy="745966"/>
          </a:xfrm>
          <a:prstGeom prst="straightConnector1">
            <a:avLst/>
          </a:prstGeom>
          <a:solidFill>
            <a:schemeClr val="accent1"/>
          </a:solidFill>
          <a:ln w="28575" cap="flat" cmpd="sng" algn="ctr">
            <a:solidFill>
              <a:schemeClr val="bg1"/>
            </a:solidFill>
            <a:prstDash val="solid"/>
            <a:round/>
            <a:headEnd type="oval" w="med" len="med"/>
            <a:tailEnd type="triangle" w="med" len="med"/>
          </a:ln>
          <a:effectLst/>
        </p:spPr>
      </p:cxnSp>
      <p:cxnSp>
        <p:nvCxnSpPr>
          <p:cNvPr id="41" name="Straight Arrow Connector 40">
            <a:extLst>
              <a:ext uri="{FF2B5EF4-FFF2-40B4-BE49-F238E27FC236}">
                <a16:creationId xmlns:a16="http://schemas.microsoft.com/office/drawing/2014/main" id="{22C07256-BA99-4807-9DC6-5DAF328E99F2}"/>
              </a:ext>
            </a:extLst>
          </p:cNvPr>
          <p:cNvCxnSpPr>
            <a:cxnSpLocks/>
          </p:cNvCxnSpPr>
          <p:nvPr/>
        </p:nvCxnSpPr>
        <p:spPr bwMode="auto">
          <a:xfrm flipV="1">
            <a:off x="4039115" y="4483388"/>
            <a:ext cx="0" cy="695604"/>
          </a:xfrm>
          <a:prstGeom prst="straightConnector1">
            <a:avLst/>
          </a:prstGeom>
          <a:solidFill>
            <a:schemeClr val="accent1"/>
          </a:solidFill>
          <a:ln w="28575" cap="flat" cmpd="sng" algn="ctr">
            <a:solidFill>
              <a:schemeClr val="bg1"/>
            </a:solidFill>
            <a:prstDash val="solid"/>
            <a:round/>
            <a:headEnd type="oval" w="med" len="med"/>
            <a:tailEnd type="triangle" w="med" len="med"/>
          </a:ln>
          <a:effectLst/>
        </p:spPr>
      </p:cxnSp>
      <p:cxnSp>
        <p:nvCxnSpPr>
          <p:cNvPr id="44" name="Straight Arrow Connector 43">
            <a:extLst>
              <a:ext uri="{FF2B5EF4-FFF2-40B4-BE49-F238E27FC236}">
                <a16:creationId xmlns:a16="http://schemas.microsoft.com/office/drawing/2014/main" id="{A89A029F-5F56-4DEB-A3B4-5DBAB0FF1ADD}"/>
              </a:ext>
            </a:extLst>
          </p:cNvPr>
          <p:cNvCxnSpPr>
            <a:cxnSpLocks/>
            <a:stCxn id="15" idx="0"/>
            <a:endCxn id="11" idx="2"/>
          </p:cNvCxnSpPr>
          <p:nvPr/>
        </p:nvCxnSpPr>
        <p:spPr bwMode="auto">
          <a:xfrm flipV="1">
            <a:off x="5318467" y="4433027"/>
            <a:ext cx="1652925" cy="745966"/>
          </a:xfrm>
          <a:prstGeom prst="straightConnector1">
            <a:avLst/>
          </a:prstGeom>
          <a:solidFill>
            <a:schemeClr val="accent1"/>
          </a:solidFill>
          <a:ln w="28575" cap="flat" cmpd="sng" algn="ctr">
            <a:solidFill>
              <a:schemeClr val="bg1"/>
            </a:solidFill>
            <a:prstDash val="solid"/>
            <a:round/>
            <a:headEnd type="triangle" w="med" len="med"/>
            <a:tailEnd type="none" w="med" len="med"/>
          </a:ln>
          <a:effectLst/>
        </p:spPr>
      </p:cxnSp>
      <p:cxnSp>
        <p:nvCxnSpPr>
          <p:cNvPr id="47" name="Straight Arrow Connector 46">
            <a:extLst>
              <a:ext uri="{FF2B5EF4-FFF2-40B4-BE49-F238E27FC236}">
                <a16:creationId xmlns:a16="http://schemas.microsoft.com/office/drawing/2014/main" id="{AEE42074-6E63-478A-8C75-EF31A35939CD}"/>
              </a:ext>
            </a:extLst>
          </p:cNvPr>
          <p:cNvCxnSpPr>
            <a:cxnSpLocks/>
          </p:cNvCxnSpPr>
          <p:nvPr/>
        </p:nvCxnSpPr>
        <p:spPr bwMode="auto">
          <a:xfrm flipV="1">
            <a:off x="6971392" y="4382666"/>
            <a:ext cx="0" cy="796327"/>
          </a:xfrm>
          <a:prstGeom prst="straightConnector1">
            <a:avLst/>
          </a:prstGeom>
          <a:solidFill>
            <a:schemeClr val="accent1"/>
          </a:solidFill>
          <a:ln w="28575" cap="flat" cmpd="sng" algn="ctr">
            <a:solidFill>
              <a:schemeClr val="bg1"/>
            </a:solidFill>
            <a:prstDash val="solid"/>
            <a:round/>
            <a:headEnd type="oval" w="med" len="med"/>
            <a:tailEnd type="triangle" w="med" len="med"/>
          </a:ln>
          <a:effectLst/>
        </p:spPr>
      </p:cxnSp>
      <p:cxnSp>
        <p:nvCxnSpPr>
          <p:cNvPr id="50" name="Straight Arrow Connector 49">
            <a:extLst>
              <a:ext uri="{FF2B5EF4-FFF2-40B4-BE49-F238E27FC236}">
                <a16:creationId xmlns:a16="http://schemas.microsoft.com/office/drawing/2014/main" id="{CC2571EC-32D4-45B4-91FF-6786E16D6D8D}"/>
              </a:ext>
            </a:extLst>
          </p:cNvPr>
          <p:cNvCxnSpPr>
            <a:cxnSpLocks/>
            <a:stCxn id="17" idx="0"/>
            <a:endCxn id="11" idx="2"/>
          </p:cNvCxnSpPr>
          <p:nvPr/>
        </p:nvCxnSpPr>
        <p:spPr bwMode="auto">
          <a:xfrm flipH="1" flipV="1">
            <a:off x="6971392" y="4433027"/>
            <a:ext cx="1457684" cy="745966"/>
          </a:xfrm>
          <a:prstGeom prst="straightConnector1">
            <a:avLst/>
          </a:prstGeom>
          <a:solidFill>
            <a:schemeClr val="accent1"/>
          </a:solidFill>
          <a:ln w="28575" cap="flat" cmpd="sng" algn="ctr">
            <a:solidFill>
              <a:schemeClr val="bg1"/>
            </a:solidFill>
            <a:prstDash val="solid"/>
            <a:round/>
            <a:headEnd type="oval" w="med" len="med"/>
            <a:tailEnd type="triangle" w="med" len="med"/>
          </a:ln>
          <a:effectLst/>
        </p:spPr>
      </p:cxnSp>
      <p:cxnSp>
        <p:nvCxnSpPr>
          <p:cNvPr id="66" name="Straight Arrow Connector 65">
            <a:extLst>
              <a:ext uri="{FF2B5EF4-FFF2-40B4-BE49-F238E27FC236}">
                <a16:creationId xmlns:a16="http://schemas.microsoft.com/office/drawing/2014/main" id="{D6E7F910-15FD-44D7-B4E2-0F5DA0E20FA1}"/>
              </a:ext>
            </a:extLst>
          </p:cNvPr>
          <p:cNvCxnSpPr>
            <a:cxnSpLocks/>
            <a:stCxn id="10" idx="0"/>
            <a:endCxn id="8" idx="2"/>
          </p:cNvCxnSpPr>
          <p:nvPr/>
        </p:nvCxnSpPr>
        <p:spPr bwMode="auto">
          <a:xfrm flipV="1">
            <a:off x="4039115" y="3213116"/>
            <a:ext cx="2932277" cy="63513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69" name="Straight Arrow Connector 68">
            <a:extLst>
              <a:ext uri="{FF2B5EF4-FFF2-40B4-BE49-F238E27FC236}">
                <a16:creationId xmlns:a16="http://schemas.microsoft.com/office/drawing/2014/main" id="{0E686B0D-8C65-4C95-9CA2-430F43811256}"/>
              </a:ext>
            </a:extLst>
          </p:cNvPr>
          <p:cNvCxnSpPr>
            <a:cxnSpLocks/>
            <a:stCxn id="15" idx="0"/>
            <a:endCxn id="9" idx="2"/>
          </p:cNvCxnSpPr>
          <p:nvPr/>
        </p:nvCxnSpPr>
        <p:spPr bwMode="auto">
          <a:xfrm flipH="1" flipV="1">
            <a:off x="1694812" y="4433027"/>
            <a:ext cx="3623655" cy="745966"/>
          </a:xfrm>
          <a:prstGeom prst="straightConnector1">
            <a:avLst/>
          </a:prstGeom>
          <a:solidFill>
            <a:schemeClr val="accent1"/>
          </a:solidFill>
          <a:ln w="28575" cap="flat" cmpd="sng" algn="ctr">
            <a:solidFill>
              <a:schemeClr val="bg1"/>
            </a:solidFill>
            <a:prstDash val="solid"/>
            <a:round/>
            <a:headEnd type="oval" w="med" len="med"/>
            <a:tailEnd type="triangle" w="med" len="med"/>
          </a:ln>
          <a:effectLst/>
        </p:spPr>
      </p:cxnSp>
      <p:cxnSp>
        <p:nvCxnSpPr>
          <p:cNvPr id="30" name="Straight Arrow Connector 29">
            <a:extLst>
              <a:ext uri="{FF2B5EF4-FFF2-40B4-BE49-F238E27FC236}">
                <a16:creationId xmlns:a16="http://schemas.microsoft.com/office/drawing/2014/main" id="{886E8991-65AB-4292-982B-AC70F6857751}"/>
              </a:ext>
            </a:extLst>
          </p:cNvPr>
          <p:cNvCxnSpPr>
            <a:cxnSpLocks/>
          </p:cNvCxnSpPr>
          <p:nvPr/>
        </p:nvCxnSpPr>
        <p:spPr bwMode="auto">
          <a:xfrm flipV="1">
            <a:off x="1733820" y="3330582"/>
            <a:ext cx="1271016" cy="596477"/>
          </a:xfrm>
          <a:prstGeom prst="straightConnector1">
            <a:avLst/>
          </a:prstGeom>
          <a:solidFill>
            <a:schemeClr val="accent1"/>
          </a:solidFill>
          <a:ln w="28575" cap="flat" cmpd="sng" algn="ctr">
            <a:solidFill>
              <a:srgbClr val="1FE115"/>
            </a:solidFill>
            <a:prstDash val="solid"/>
            <a:round/>
            <a:headEnd type="none" w="med" len="med"/>
            <a:tailEnd type="triangle" w="med" len="med"/>
          </a:ln>
          <a:effectLst/>
        </p:spPr>
      </p:cxnSp>
      <p:cxnSp>
        <p:nvCxnSpPr>
          <p:cNvPr id="31" name="Straight Arrow Connector 30">
            <a:extLst>
              <a:ext uri="{FF2B5EF4-FFF2-40B4-BE49-F238E27FC236}">
                <a16:creationId xmlns:a16="http://schemas.microsoft.com/office/drawing/2014/main" id="{420F457D-EE1A-48A8-8097-994B629B75C7}"/>
              </a:ext>
            </a:extLst>
          </p:cNvPr>
          <p:cNvCxnSpPr>
            <a:cxnSpLocks/>
          </p:cNvCxnSpPr>
          <p:nvPr/>
        </p:nvCxnSpPr>
        <p:spPr bwMode="auto">
          <a:xfrm flipH="1" flipV="1">
            <a:off x="3004836" y="3330582"/>
            <a:ext cx="1073287" cy="596477"/>
          </a:xfrm>
          <a:prstGeom prst="straightConnector1">
            <a:avLst/>
          </a:prstGeom>
          <a:solidFill>
            <a:schemeClr val="accent1"/>
          </a:solidFill>
          <a:ln w="28575" cap="flat" cmpd="sng" algn="ctr">
            <a:solidFill>
              <a:srgbClr val="1FE115"/>
            </a:solidFill>
            <a:prstDash val="solid"/>
            <a:round/>
            <a:headEnd type="triangle" w="med" len="med"/>
            <a:tailEnd type="none" w="med" len="med"/>
          </a:ln>
          <a:effectLst/>
        </p:spPr>
      </p:cxnSp>
      <p:cxnSp>
        <p:nvCxnSpPr>
          <p:cNvPr id="32" name="Straight Arrow Connector 31">
            <a:extLst>
              <a:ext uri="{FF2B5EF4-FFF2-40B4-BE49-F238E27FC236}">
                <a16:creationId xmlns:a16="http://schemas.microsoft.com/office/drawing/2014/main" id="{ECCBEC44-3A8A-47C5-A023-40732AFE346A}"/>
              </a:ext>
            </a:extLst>
          </p:cNvPr>
          <p:cNvCxnSpPr>
            <a:cxnSpLocks/>
          </p:cNvCxnSpPr>
          <p:nvPr/>
        </p:nvCxnSpPr>
        <p:spPr bwMode="auto">
          <a:xfrm flipV="1">
            <a:off x="7010400" y="3291923"/>
            <a:ext cx="0" cy="584776"/>
          </a:xfrm>
          <a:prstGeom prst="straightConnector1">
            <a:avLst/>
          </a:prstGeom>
          <a:solidFill>
            <a:schemeClr val="accent1"/>
          </a:solidFill>
          <a:ln w="28575" cap="flat" cmpd="sng" algn="ctr">
            <a:solidFill>
              <a:srgbClr val="1FE115"/>
            </a:solidFill>
            <a:prstDash val="solid"/>
            <a:round/>
            <a:headEnd type="triangle" w="med" len="med"/>
            <a:tailEnd type="none" w="med" len="med"/>
          </a:ln>
          <a:effectLst/>
        </p:spPr>
      </p:cxnSp>
      <p:cxnSp>
        <p:nvCxnSpPr>
          <p:cNvPr id="33" name="Straight Arrow Connector 32">
            <a:extLst>
              <a:ext uri="{FF2B5EF4-FFF2-40B4-BE49-F238E27FC236}">
                <a16:creationId xmlns:a16="http://schemas.microsoft.com/office/drawing/2014/main" id="{72F9C9EB-EA3C-4117-BAFA-24A8AD6A3507}"/>
              </a:ext>
            </a:extLst>
          </p:cNvPr>
          <p:cNvCxnSpPr>
            <a:cxnSpLocks/>
          </p:cNvCxnSpPr>
          <p:nvPr/>
        </p:nvCxnSpPr>
        <p:spPr bwMode="auto">
          <a:xfrm flipV="1">
            <a:off x="5357475" y="4511834"/>
            <a:ext cx="1652925" cy="745966"/>
          </a:xfrm>
          <a:prstGeom prst="straightConnector1">
            <a:avLst/>
          </a:prstGeom>
          <a:solidFill>
            <a:schemeClr val="accent1"/>
          </a:solidFill>
          <a:ln w="28575" cap="flat" cmpd="sng" algn="ctr">
            <a:solidFill>
              <a:srgbClr val="1FE115"/>
            </a:solidFill>
            <a:prstDash val="solid"/>
            <a:round/>
            <a:headEnd type="triangle" w="med" len="med"/>
            <a:tailEnd type="none" w="med" len="med"/>
          </a:ln>
          <a:effectLst/>
        </p:spPr>
      </p:cxnSp>
      <p:cxnSp>
        <p:nvCxnSpPr>
          <p:cNvPr id="35" name="Straight Arrow Connector 34">
            <a:extLst>
              <a:ext uri="{FF2B5EF4-FFF2-40B4-BE49-F238E27FC236}">
                <a16:creationId xmlns:a16="http://schemas.microsoft.com/office/drawing/2014/main" id="{6E9E53BC-4D9E-4711-A87A-0BD9CCC6CBB2}"/>
              </a:ext>
            </a:extLst>
          </p:cNvPr>
          <p:cNvCxnSpPr>
            <a:cxnSpLocks/>
          </p:cNvCxnSpPr>
          <p:nvPr/>
        </p:nvCxnSpPr>
        <p:spPr bwMode="auto">
          <a:xfrm flipV="1">
            <a:off x="4078123" y="3291923"/>
            <a:ext cx="2932277" cy="635136"/>
          </a:xfrm>
          <a:prstGeom prst="straightConnector1">
            <a:avLst/>
          </a:prstGeom>
          <a:solidFill>
            <a:schemeClr val="accent1"/>
          </a:solidFill>
          <a:ln w="28575" cap="flat" cmpd="sng" algn="ctr">
            <a:solidFill>
              <a:srgbClr val="1FE115"/>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E6378AE1-0848-4E15-9D76-E5FECDD218B0}"/>
              </a:ext>
            </a:extLst>
          </p:cNvPr>
          <p:cNvCxnSpPr>
            <a:cxnSpLocks/>
          </p:cNvCxnSpPr>
          <p:nvPr/>
        </p:nvCxnSpPr>
        <p:spPr bwMode="auto">
          <a:xfrm flipH="1" flipV="1">
            <a:off x="1733820" y="4511834"/>
            <a:ext cx="3623655" cy="745966"/>
          </a:xfrm>
          <a:prstGeom prst="straightConnector1">
            <a:avLst/>
          </a:prstGeom>
          <a:solidFill>
            <a:schemeClr val="accent1"/>
          </a:solidFill>
          <a:ln w="28575" cap="flat" cmpd="sng" algn="ctr">
            <a:solidFill>
              <a:srgbClr val="1FE115"/>
            </a:solidFill>
            <a:prstDash val="solid"/>
            <a:round/>
            <a:headEnd type="oval" w="med" len="med"/>
            <a:tailEnd type="triangle" w="med" len="med"/>
          </a:ln>
          <a:effectLst/>
        </p:spPr>
      </p:cxnSp>
    </p:spTree>
    <p:extLst>
      <p:ext uri="{BB962C8B-B14F-4D97-AF65-F5344CB8AC3E}">
        <p14:creationId xmlns:p14="http://schemas.microsoft.com/office/powerpoint/2010/main" val="2527135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2FED-1C64-41ED-9B08-2FF9B50A40B5}"/>
              </a:ext>
            </a:extLst>
          </p:cNvPr>
          <p:cNvSpPr>
            <a:spLocks noGrp="1"/>
          </p:cNvSpPr>
          <p:nvPr>
            <p:ph type="title"/>
          </p:nvPr>
        </p:nvSpPr>
        <p:spPr/>
        <p:txBody>
          <a:bodyPr/>
          <a:lstStyle/>
          <a:p>
            <a:r>
              <a:rPr lang="en-US" dirty="0"/>
              <a:t>Graph theoretical structure: tree</a:t>
            </a:r>
          </a:p>
        </p:txBody>
      </p:sp>
      <p:sp>
        <p:nvSpPr>
          <p:cNvPr id="4" name="Slide Number Placeholder 3">
            <a:extLst>
              <a:ext uri="{FF2B5EF4-FFF2-40B4-BE49-F238E27FC236}">
                <a16:creationId xmlns:a16="http://schemas.microsoft.com/office/drawing/2014/main" id="{42A3A52B-8046-4344-A985-F252E1BFCDFA}"/>
              </a:ext>
            </a:extLst>
          </p:cNvPr>
          <p:cNvSpPr>
            <a:spLocks noGrp="1"/>
          </p:cNvSpPr>
          <p:nvPr>
            <p:ph type="sldNum" sz="quarter" idx="10"/>
          </p:nvPr>
        </p:nvSpPr>
        <p:spPr/>
        <p:txBody>
          <a:bodyPr/>
          <a:lstStyle/>
          <a:p>
            <a:fld id="{01EF93C7-D0AB-41D7-8C62-1F8A9E33AE23}" type="slidenum">
              <a:rPr lang="en-US" smtClean="0"/>
              <a:pPr/>
              <a:t>28</a:t>
            </a:fld>
            <a:endParaRPr lang="en-US"/>
          </a:p>
        </p:txBody>
      </p:sp>
      <p:sp>
        <p:nvSpPr>
          <p:cNvPr id="6" name="TextBox 5">
            <a:extLst>
              <a:ext uri="{FF2B5EF4-FFF2-40B4-BE49-F238E27FC236}">
                <a16:creationId xmlns:a16="http://schemas.microsoft.com/office/drawing/2014/main" id="{B9B2A1DB-4D91-4C17-93AD-3991D4114D22}"/>
              </a:ext>
            </a:extLst>
          </p:cNvPr>
          <p:cNvSpPr txBox="1"/>
          <p:nvPr/>
        </p:nvSpPr>
        <p:spPr>
          <a:xfrm>
            <a:off x="4642320" y="1557307"/>
            <a:ext cx="481222" cy="584775"/>
          </a:xfrm>
          <a:prstGeom prst="rect">
            <a:avLst/>
          </a:prstGeom>
          <a:solidFill>
            <a:schemeClr val="accent1"/>
          </a:solidFill>
        </p:spPr>
        <p:txBody>
          <a:bodyPr wrap="none" rtlCol="0">
            <a:spAutoFit/>
          </a:bodyPr>
          <a:lstStyle/>
          <a:p>
            <a:r>
              <a:rPr lang="en-US" dirty="0"/>
              <a:t>A</a:t>
            </a:r>
          </a:p>
        </p:txBody>
      </p:sp>
      <p:sp>
        <p:nvSpPr>
          <p:cNvPr id="7" name="TextBox 6">
            <a:extLst>
              <a:ext uri="{FF2B5EF4-FFF2-40B4-BE49-F238E27FC236}">
                <a16:creationId xmlns:a16="http://schemas.microsoft.com/office/drawing/2014/main" id="{25DE6283-BC8A-4EF9-AEA2-FDE4D4E59749}"/>
              </a:ext>
            </a:extLst>
          </p:cNvPr>
          <p:cNvSpPr txBox="1"/>
          <p:nvPr/>
        </p:nvSpPr>
        <p:spPr>
          <a:xfrm>
            <a:off x="2736438" y="2667000"/>
            <a:ext cx="458780" cy="584775"/>
          </a:xfrm>
          <a:prstGeom prst="rect">
            <a:avLst/>
          </a:prstGeom>
          <a:solidFill>
            <a:schemeClr val="accent1"/>
          </a:solidFill>
        </p:spPr>
        <p:txBody>
          <a:bodyPr wrap="none" rtlCol="0">
            <a:spAutoFit/>
          </a:bodyPr>
          <a:lstStyle/>
          <a:p>
            <a:r>
              <a:rPr lang="en-US" dirty="0"/>
              <a:t>B</a:t>
            </a:r>
          </a:p>
        </p:txBody>
      </p:sp>
      <p:sp>
        <p:nvSpPr>
          <p:cNvPr id="8" name="TextBox 7">
            <a:extLst>
              <a:ext uri="{FF2B5EF4-FFF2-40B4-BE49-F238E27FC236}">
                <a16:creationId xmlns:a16="http://schemas.microsoft.com/office/drawing/2014/main" id="{28BE26A9-A6C5-425E-AAA4-54F0557FC3E2}"/>
              </a:ext>
            </a:extLst>
          </p:cNvPr>
          <p:cNvSpPr txBox="1"/>
          <p:nvPr/>
        </p:nvSpPr>
        <p:spPr>
          <a:xfrm>
            <a:off x="6730781" y="2628341"/>
            <a:ext cx="481222" cy="584775"/>
          </a:xfrm>
          <a:prstGeom prst="rect">
            <a:avLst/>
          </a:prstGeom>
          <a:solidFill>
            <a:schemeClr val="accent1"/>
          </a:solidFill>
        </p:spPr>
        <p:txBody>
          <a:bodyPr wrap="none" rtlCol="0">
            <a:spAutoFit/>
          </a:bodyPr>
          <a:lstStyle/>
          <a:p>
            <a:r>
              <a:rPr lang="en-US" dirty="0"/>
              <a:t>C</a:t>
            </a:r>
          </a:p>
        </p:txBody>
      </p:sp>
      <p:sp>
        <p:nvSpPr>
          <p:cNvPr id="9" name="TextBox 8">
            <a:extLst>
              <a:ext uri="{FF2B5EF4-FFF2-40B4-BE49-F238E27FC236}">
                <a16:creationId xmlns:a16="http://schemas.microsoft.com/office/drawing/2014/main" id="{A5A4C644-45DA-4C2C-A7DA-C2FB1486EB52}"/>
              </a:ext>
            </a:extLst>
          </p:cNvPr>
          <p:cNvSpPr txBox="1"/>
          <p:nvPr/>
        </p:nvSpPr>
        <p:spPr>
          <a:xfrm>
            <a:off x="1454201" y="3848252"/>
            <a:ext cx="481222" cy="584775"/>
          </a:xfrm>
          <a:prstGeom prst="rect">
            <a:avLst/>
          </a:prstGeom>
          <a:solidFill>
            <a:schemeClr val="accent1"/>
          </a:solidFill>
        </p:spPr>
        <p:txBody>
          <a:bodyPr wrap="none" rtlCol="0">
            <a:spAutoFit/>
          </a:bodyPr>
          <a:lstStyle/>
          <a:p>
            <a:r>
              <a:rPr lang="en-US" dirty="0"/>
              <a:t>D</a:t>
            </a:r>
          </a:p>
        </p:txBody>
      </p:sp>
      <p:sp>
        <p:nvSpPr>
          <p:cNvPr id="10" name="TextBox 9">
            <a:extLst>
              <a:ext uri="{FF2B5EF4-FFF2-40B4-BE49-F238E27FC236}">
                <a16:creationId xmlns:a16="http://schemas.microsoft.com/office/drawing/2014/main" id="{D86ABBB7-2437-41A7-93C4-BC4070DEDBAC}"/>
              </a:ext>
            </a:extLst>
          </p:cNvPr>
          <p:cNvSpPr txBox="1"/>
          <p:nvPr/>
        </p:nvSpPr>
        <p:spPr>
          <a:xfrm>
            <a:off x="3809725" y="3848252"/>
            <a:ext cx="458780" cy="584775"/>
          </a:xfrm>
          <a:prstGeom prst="rect">
            <a:avLst/>
          </a:prstGeom>
          <a:solidFill>
            <a:schemeClr val="accent1"/>
          </a:solidFill>
        </p:spPr>
        <p:txBody>
          <a:bodyPr wrap="none" rtlCol="0">
            <a:spAutoFit/>
          </a:bodyPr>
          <a:lstStyle/>
          <a:p>
            <a:r>
              <a:rPr lang="en-US" dirty="0"/>
              <a:t>E</a:t>
            </a:r>
          </a:p>
        </p:txBody>
      </p:sp>
      <p:sp>
        <p:nvSpPr>
          <p:cNvPr id="11" name="TextBox 10">
            <a:extLst>
              <a:ext uri="{FF2B5EF4-FFF2-40B4-BE49-F238E27FC236}">
                <a16:creationId xmlns:a16="http://schemas.microsoft.com/office/drawing/2014/main" id="{060D1B1D-3767-48DA-96C0-2CFCB5BAA408}"/>
              </a:ext>
            </a:extLst>
          </p:cNvPr>
          <p:cNvSpPr txBox="1"/>
          <p:nvPr/>
        </p:nvSpPr>
        <p:spPr>
          <a:xfrm>
            <a:off x="6754025" y="3848252"/>
            <a:ext cx="434734" cy="584775"/>
          </a:xfrm>
          <a:prstGeom prst="rect">
            <a:avLst/>
          </a:prstGeom>
          <a:solidFill>
            <a:schemeClr val="accent1"/>
          </a:solidFill>
        </p:spPr>
        <p:txBody>
          <a:bodyPr wrap="none" rtlCol="0">
            <a:spAutoFit/>
          </a:bodyPr>
          <a:lstStyle/>
          <a:p>
            <a:r>
              <a:rPr lang="en-US" dirty="0"/>
              <a:t>F</a:t>
            </a:r>
          </a:p>
        </p:txBody>
      </p:sp>
      <p:sp>
        <p:nvSpPr>
          <p:cNvPr id="12" name="TextBox 11">
            <a:extLst>
              <a:ext uri="{FF2B5EF4-FFF2-40B4-BE49-F238E27FC236}">
                <a16:creationId xmlns:a16="http://schemas.microsoft.com/office/drawing/2014/main" id="{8D3D00B6-8AC5-40D8-8F3F-FAF7C6DE7D95}"/>
              </a:ext>
            </a:extLst>
          </p:cNvPr>
          <p:cNvSpPr txBox="1"/>
          <p:nvPr/>
        </p:nvSpPr>
        <p:spPr>
          <a:xfrm>
            <a:off x="522179" y="5178993"/>
            <a:ext cx="503664" cy="584775"/>
          </a:xfrm>
          <a:prstGeom prst="rect">
            <a:avLst/>
          </a:prstGeom>
          <a:solidFill>
            <a:schemeClr val="accent1"/>
          </a:solidFill>
        </p:spPr>
        <p:txBody>
          <a:bodyPr wrap="none" rtlCol="0">
            <a:spAutoFit/>
          </a:bodyPr>
          <a:lstStyle/>
          <a:p>
            <a:r>
              <a:rPr lang="en-US" dirty="0"/>
              <a:t>G</a:t>
            </a:r>
          </a:p>
        </p:txBody>
      </p:sp>
      <p:sp>
        <p:nvSpPr>
          <p:cNvPr id="13" name="TextBox 12">
            <a:extLst>
              <a:ext uri="{FF2B5EF4-FFF2-40B4-BE49-F238E27FC236}">
                <a16:creationId xmlns:a16="http://schemas.microsoft.com/office/drawing/2014/main" id="{B2C396E4-F046-4DCD-A62C-6EE05EC19D93}"/>
              </a:ext>
            </a:extLst>
          </p:cNvPr>
          <p:cNvSpPr txBox="1"/>
          <p:nvPr/>
        </p:nvSpPr>
        <p:spPr>
          <a:xfrm>
            <a:off x="2197789" y="5178993"/>
            <a:ext cx="503664" cy="584775"/>
          </a:xfrm>
          <a:prstGeom prst="rect">
            <a:avLst/>
          </a:prstGeom>
          <a:solidFill>
            <a:schemeClr val="accent1"/>
          </a:solidFill>
        </p:spPr>
        <p:txBody>
          <a:bodyPr wrap="none" rtlCol="0">
            <a:spAutoFit/>
          </a:bodyPr>
          <a:lstStyle/>
          <a:p>
            <a:r>
              <a:rPr lang="en-US" dirty="0"/>
              <a:t>H</a:t>
            </a:r>
          </a:p>
        </p:txBody>
      </p:sp>
      <p:sp>
        <p:nvSpPr>
          <p:cNvPr id="14" name="TextBox 13">
            <a:extLst>
              <a:ext uri="{FF2B5EF4-FFF2-40B4-BE49-F238E27FC236}">
                <a16:creationId xmlns:a16="http://schemas.microsoft.com/office/drawing/2014/main" id="{EF12951D-6D36-4B27-8A8A-B82F9525A7E3}"/>
              </a:ext>
            </a:extLst>
          </p:cNvPr>
          <p:cNvSpPr txBox="1"/>
          <p:nvPr/>
        </p:nvSpPr>
        <p:spPr>
          <a:xfrm>
            <a:off x="3866632" y="5178993"/>
            <a:ext cx="344966" cy="584775"/>
          </a:xfrm>
          <a:prstGeom prst="rect">
            <a:avLst/>
          </a:prstGeom>
          <a:solidFill>
            <a:schemeClr val="accent1"/>
          </a:solidFill>
        </p:spPr>
        <p:txBody>
          <a:bodyPr wrap="none" rtlCol="0">
            <a:spAutoFit/>
          </a:bodyPr>
          <a:lstStyle/>
          <a:p>
            <a:r>
              <a:rPr lang="en-US" dirty="0"/>
              <a:t>I</a:t>
            </a:r>
          </a:p>
        </p:txBody>
      </p:sp>
      <p:sp>
        <p:nvSpPr>
          <p:cNvPr id="15" name="TextBox 14">
            <a:extLst>
              <a:ext uri="{FF2B5EF4-FFF2-40B4-BE49-F238E27FC236}">
                <a16:creationId xmlns:a16="http://schemas.microsoft.com/office/drawing/2014/main" id="{1222906D-10F4-40E5-A590-6D57F163E3AE}"/>
              </a:ext>
            </a:extLst>
          </p:cNvPr>
          <p:cNvSpPr txBox="1"/>
          <p:nvPr/>
        </p:nvSpPr>
        <p:spPr>
          <a:xfrm>
            <a:off x="5123542" y="5178993"/>
            <a:ext cx="389850" cy="584775"/>
          </a:xfrm>
          <a:prstGeom prst="rect">
            <a:avLst/>
          </a:prstGeom>
          <a:solidFill>
            <a:schemeClr val="accent1"/>
          </a:solidFill>
        </p:spPr>
        <p:txBody>
          <a:bodyPr wrap="none" rtlCol="0">
            <a:spAutoFit/>
          </a:bodyPr>
          <a:lstStyle/>
          <a:p>
            <a:r>
              <a:rPr lang="en-US" dirty="0"/>
              <a:t>J</a:t>
            </a:r>
          </a:p>
        </p:txBody>
      </p:sp>
      <p:sp>
        <p:nvSpPr>
          <p:cNvPr id="16" name="TextBox 15">
            <a:extLst>
              <a:ext uri="{FF2B5EF4-FFF2-40B4-BE49-F238E27FC236}">
                <a16:creationId xmlns:a16="http://schemas.microsoft.com/office/drawing/2014/main" id="{3F67D3AA-312B-4138-906F-1B498DC4F64D}"/>
              </a:ext>
            </a:extLst>
          </p:cNvPr>
          <p:cNvSpPr txBox="1"/>
          <p:nvPr/>
        </p:nvSpPr>
        <p:spPr>
          <a:xfrm>
            <a:off x="6719560" y="5178993"/>
            <a:ext cx="503664" cy="584775"/>
          </a:xfrm>
          <a:prstGeom prst="rect">
            <a:avLst/>
          </a:prstGeom>
          <a:solidFill>
            <a:schemeClr val="accent1"/>
          </a:solidFill>
        </p:spPr>
        <p:txBody>
          <a:bodyPr wrap="none" rtlCol="0">
            <a:spAutoFit/>
          </a:bodyPr>
          <a:lstStyle/>
          <a:p>
            <a:r>
              <a:rPr lang="en-US" dirty="0"/>
              <a:t>K</a:t>
            </a:r>
          </a:p>
        </p:txBody>
      </p:sp>
      <p:sp>
        <p:nvSpPr>
          <p:cNvPr id="17" name="TextBox 16">
            <a:extLst>
              <a:ext uri="{FF2B5EF4-FFF2-40B4-BE49-F238E27FC236}">
                <a16:creationId xmlns:a16="http://schemas.microsoft.com/office/drawing/2014/main" id="{8930861D-3110-42EE-84E1-161A76721CDC}"/>
              </a:ext>
            </a:extLst>
          </p:cNvPr>
          <p:cNvSpPr txBox="1"/>
          <p:nvPr/>
        </p:nvSpPr>
        <p:spPr>
          <a:xfrm>
            <a:off x="8199686" y="5178993"/>
            <a:ext cx="458780" cy="584775"/>
          </a:xfrm>
          <a:prstGeom prst="rect">
            <a:avLst/>
          </a:prstGeom>
          <a:solidFill>
            <a:schemeClr val="accent1"/>
          </a:solidFill>
        </p:spPr>
        <p:txBody>
          <a:bodyPr wrap="none" rtlCol="0">
            <a:spAutoFit/>
          </a:bodyPr>
          <a:lstStyle/>
          <a:p>
            <a:r>
              <a:rPr lang="en-US" dirty="0"/>
              <a:t>L</a:t>
            </a:r>
          </a:p>
        </p:txBody>
      </p:sp>
      <p:cxnSp>
        <p:nvCxnSpPr>
          <p:cNvPr id="19" name="Straight Arrow Connector 18">
            <a:extLst>
              <a:ext uri="{FF2B5EF4-FFF2-40B4-BE49-F238E27FC236}">
                <a16:creationId xmlns:a16="http://schemas.microsoft.com/office/drawing/2014/main" id="{E70CE850-F1EA-4276-BCFE-D72CD560B2E6}"/>
              </a:ext>
            </a:extLst>
          </p:cNvPr>
          <p:cNvCxnSpPr>
            <a:cxnSpLocks/>
            <a:stCxn id="7" idx="0"/>
            <a:endCxn id="6" idx="2"/>
          </p:cNvCxnSpPr>
          <p:nvPr/>
        </p:nvCxnSpPr>
        <p:spPr bwMode="auto">
          <a:xfrm flipV="1">
            <a:off x="2965828" y="2142082"/>
            <a:ext cx="1917103" cy="524918"/>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930B1161-D0AD-468F-8D6B-A0CFBB86E61B}"/>
              </a:ext>
            </a:extLst>
          </p:cNvPr>
          <p:cNvCxnSpPr>
            <a:cxnSpLocks/>
            <a:stCxn id="8" idx="0"/>
            <a:endCxn id="6" idx="2"/>
          </p:cNvCxnSpPr>
          <p:nvPr/>
        </p:nvCxnSpPr>
        <p:spPr bwMode="auto">
          <a:xfrm flipH="1" flipV="1">
            <a:off x="4882931" y="2142082"/>
            <a:ext cx="2088461" cy="486259"/>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4016372D-882F-49C6-B89B-F962F1F99507}"/>
              </a:ext>
            </a:extLst>
          </p:cNvPr>
          <p:cNvCxnSpPr>
            <a:cxnSpLocks/>
            <a:stCxn id="9" idx="0"/>
            <a:endCxn id="7" idx="2"/>
          </p:cNvCxnSpPr>
          <p:nvPr/>
        </p:nvCxnSpPr>
        <p:spPr bwMode="auto">
          <a:xfrm flipV="1">
            <a:off x="1694812" y="3251775"/>
            <a:ext cx="1271016" cy="59647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39967A02-7577-4FBD-BA19-B8F9DF2618B0}"/>
              </a:ext>
            </a:extLst>
          </p:cNvPr>
          <p:cNvCxnSpPr>
            <a:cxnSpLocks/>
            <a:stCxn id="10" idx="0"/>
            <a:endCxn id="7" idx="2"/>
          </p:cNvCxnSpPr>
          <p:nvPr/>
        </p:nvCxnSpPr>
        <p:spPr bwMode="auto">
          <a:xfrm flipH="1" flipV="1">
            <a:off x="2965828" y="3251775"/>
            <a:ext cx="1073287" cy="59647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9B074F62-E822-4538-BFB0-14EE17ADA610}"/>
              </a:ext>
            </a:extLst>
          </p:cNvPr>
          <p:cNvCxnSpPr>
            <a:cxnSpLocks/>
          </p:cNvCxnSpPr>
          <p:nvPr/>
        </p:nvCxnSpPr>
        <p:spPr bwMode="auto">
          <a:xfrm flipV="1">
            <a:off x="6971392" y="3213116"/>
            <a:ext cx="0" cy="58477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62BC005B-526A-4038-ABA8-13D9E1CCF60B}"/>
              </a:ext>
            </a:extLst>
          </p:cNvPr>
          <p:cNvCxnSpPr>
            <a:cxnSpLocks/>
            <a:stCxn id="12" idx="0"/>
            <a:endCxn id="9" idx="2"/>
          </p:cNvCxnSpPr>
          <p:nvPr/>
        </p:nvCxnSpPr>
        <p:spPr bwMode="auto">
          <a:xfrm flipV="1">
            <a:off x="774011" y="4433027"/>
            <a:ext cx="920801"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865E7F58-CFC2-4174-83EF-96C518ACF7A4}"/>
              </a:ext>
            </a:extLst>
          </p:cNvPr>
          <p:cNvCxnSpPr>
            <a:cxnSpLocks/>
            <a:stCxn id="13" idx="0"/>
            <a:endCxn id="9" idx="2"/>
          </p:cNvCxnSpPr>
          <p:nvPr/>
        </p:nvCxnSpPr>
        <p:spPr bwMode="auto">
          <a:xfrm flipH="1" flipV="1">
            <a:off x="1694812" y="4433027"/>
            <a:ext cx="754809"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22C07256-BA99-4807-9DC6-5DAF328E99F2}"/>
              </a:ext>
            </a:extLst>
          </p:cNvPr>
          <p:cNvCxnSpPr>
            <a:cxnSpLocks/>
          </p:cNvCxnSpPr>
          <p:nvPr/>
        </p:nvCxnSpPr>
        <p:spPr bwMode="auto">
          <a:xfrm flipV="1">
            <a:off x="4039115" y="4483388"/>
            <a:ext cx="0" cy="695604"/>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A89A029F-5F56-4DEB-A3B4-5DBAB0FF1ADD}"/>
              </a:ext>
            </a:extLst>
          </p:cNvPr>
          <p:cNvCxnSpPr>
            <a:cxnSpLocks/>
            <a:stCxn id="15" idx="0"/>
            <a:endCxn id="11" idx="2"/>
          </p:cNvCxnSpPr>
          <p:nvPr/>
        </p:nvCxnSpPr>
        <p:spPr bwMode="auto">
          <a:xfrm flipV="1">
            <a:off x="5318467" y="4433027"/>
            <a:ext cx="1652925"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AEE42074-6E63-478A-8C75-EF31A35939CD}"/>
              </a:ext>
            </a:extLst>
          </p:cNvPr>
          <p:cNvCxnSpPr>
            <a:cxnSpLocks/>
          </p:cNvCxnSpPr>
          <p:nvPr/>
        </p:nvCxnSpPr>
        <p:spPr bwMode="auto">
          <a:xfrm flipV="1">
            <a:off x="6971392" y="4382666"/>
            <a:ext cx="0" cy="79632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50" name="Straight Arrow Connector 49">
            <a:extLst>
              <a:ext uri="{FF2B5EF4-FFF2-40B4-BE49-F238E27FC236}">
                <a16:creationId xmlns:a16="http://schemas.microsoft.com/office/drawing/2014/main" id="{CC2571EC-32D4-45B4-91FF-6786E16D6D8D}"/>
              </a:ext>
            </a:extLst>
          </p:cNvPr>
          <p:cNvCxnSpPr>
            <a:cxnSpLocks/>
            <a:stCxn id="17" idx="0"/>
            <a:endCxn id="11" idx="2"/>
          </p:cNvCxnSpPr>
          <p:nvPr/>
        </p:nvCxnSpPr>
        <p:spPr bwMode="auto">
          <a:xfrm flipH="1" flipV="1">
            <a:off x="6971392" y="4433027"/>
            <a:ext cx="1457684"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3" name="TextBox 2">
            <a:extLst>
              <a:ext uri="{FF2B5EF4-FFF2-40B4-BE49-F238E27FC236}">
                <a16:creationId xmlns:a16="http://schemas.microsoft.com/office/drawing/2014/main" id="{70BC08EC-2D76-4A40-920B-6A2FA2327194}"/>
              </a:ext>
            </a:extLst>
          </p:cNvPr>
          <p:cNvSpPr txBox="1"/>
          <p:nvPr/>
        </p:nvSpPr>
        <p:spPr>
          <a:xfrm>
            <a:off x="1244725" y="5907193"/>
            <a:ext cx="6808274" cy="584775"/>
          </a:xfrm>
          <a:prstGeom prst="rect">
            <a:avLst/>
          </a:prstGeom>
          <a:noFill/>
        </p:spPr>
        <p:txBody>
          <a:bodyPr wrap="none" rtlCol="0">
            <a:spAutoFit/>
          </a:bodyPr>
          <a:lstStyle/>
          <a:p>
            <a:r>
              <a:rPr lang="en-US" b="0" dirty="0">
                <a:solidFill>
                  <a:schemeClr val="bg1"/>
                </a:solidFill>
              </a:rPr>
              <a:t>No circles, one outgoing arrow per node</a:t>
            </a:r>
          </a:p>
        </p:txBody>
      </p:sp>
    </p:spTree>
    <p:extLst>
      <p:ext uri="{BB962C8B-B14F-4D97-AF65-F5344CB8AC3E}">
        <p14:creationId xmlns:p14="http://schemas.microsoft.com/office/powerpoint/2010/main" val="2962886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2FED-1C64-41ED-9B08-2FF9B50A40B5}"/>
              </a:ext>
            </a:extLst>
          </p:cNvPr>
          <p:cNvSpPr>
            <a:spLocks noGrp="1"/>
          </p:cNvSpPr>
          <p:nvPr>
            <p:ph type="title"/>
          </p:nvPr>
        </p:nvSpPr>
        <p:spPr/>
        <p:txBody>
          <a:bodyPr/>
          <a:lstStyle/>
          <a:p>
            <a:r>
              <a:rPr lang="en-US" dirty="0"/>
              <a:t>Labelled graphs </a:t>
            </a:r>
            <a:r>
              <a:rPr lang="en-US" dirty="0">
                <a:sym typeface="Wingdings" panose="05000000000000000000" pitchFamily="2" charset="2"/>
              </a:rPr>
              <a:t> ‘</a:t>
            </a:r>
            <a:r>
              <a:rPr lang="en-US" i="1" dirty="0">
                <a:sym typeface="Wingdings" panose="05000000000000000000" pitchFamily="2" charset="2"/>
              </a:rPr>
              <a:t>semantic networks</a:t>
            </a:r>
            <a:r>
              <a:rPr lang="en-US" dirty="0">
                <a:sym typeface="Wingdings" panose="05000000000000000000" pitchFamily="2" charset="2"/>
              </a:rPr>
              <a:t>’</a:t>
            </a:r>
            <a:endParaRPr lang="en-US" dirty="0"/>
          </a:p>
        </p:txBody>
      </p:sp>
      <p:sp>
        <p:nvSpPr>
          <p:cNvPr id="4" name="Slide Number Placeholder 3">
            <a:extLst>
              <a:ext uri="{FF2B5EF4-FFF2-40B4-BE49-F238E27FC236}">
                <a16:creationId xmlns:a16="http://schemas.microsoft.com/office/drawing/2014/main" id="{42A3A52B-8046-4344-A985-F252E1BFCDFA}"/>
              </a:ext>
            </a:extLst>
          </p:cNvPr>
          <p:cNvSpPr>
            <a:spLocks noGrp="1"/>
          </p:cNvSpPr>
          <p:nvPr>
            <p:ph type="sldNum" sz="quarter" idx="10"/>
          </p:nvPr>
        </p:nvSpPr>
        <p:spPr/>
        <p:txBody>
          <a:bodyPr/>
          <a:lstStyle/>
          <a:p>
            <a:fld id="{01EF93C7-D0AB-41D7-8C62-1F8A9E33AE23}" type="slidenum">
              <a:rPr lang="en-US" smtClean="0"/>
              <a:pPr/>
              <a:t>29</a:t>
            </a:fld>
            <a:endParaRPr lang="en-US"/>
          </a:p>
        </p:txBody>
      </p:sp>
      <p:sp>
        <p:nvSpPr>
          <p:cNvPr id="6" name="TextBox 5">
            <a:extLst>
              <a:ext uri="{FF2B5EF4-FFF2-40B4-BE49-F238E27FC236}">
                <a16:creationId xmlns:a16="http://schemas.microsoft.com/office/drawing/2014/main" id="{B9B2A1DB-4D91-4C17-93AD-3991D4114D22}"/>
              </a:ext>
            </a:extLst>
          </p:cNvPr>
          <p:cNvSpPr txBox="1"/>
          <p:nvPr/>
        </p:nvSpPr>
        <p:spPr>
          <a:xfrm>
            <a:off x="4642320" y="1557307"/>
            <a:ext cx="481222" cy="584775"/>
          </a:xfrm>
          <a:prstGeom prst="rect">
            <a:avLst/>
          </a:prstGeom>
          <a:solidFill>
            <a:schemeClr val="accent1"/>
          </a:solidFill>
        </p:spPr>
        <p:txBody>
          <a:bodyPr wrap="none" rtlCol="0">
            <a:spAutoFit/>
          </a:bodyPr>
          <a:lstStyle/>
          <a:p>
            <a:r>
              <a:rPr lang="en-US" dirty="0"/>
              <a:t>A</a:t>
            </a:r>
          </a:p>
        </p:txBody>
      </p:sp>
      <p:sp>
        <p:nvSpPr>
          <p:cNvPr id="7" name="TextBox 6">
            <a:extLst>
              <a:ext uri="{FF2B5EF4-FFF2-40B4-BE49-F238E27FC236}">
                <a16:creationId xmlns:a16="http://schemas.microsoft.com/office/drawing/2014/main" id="{25DE6283-BC8A-4EF9-AEA2-FDE4D4E59749}"/>
              </a:ext>
            </a:extLst>
          </p:cNvPr>
          <p:cNvSpPr txBox="1"/>
          <p:nvPr/>
        </p:nvSpPr>
        <p:spPr>
          <a:xfrm>
            <a:off x="2736438" y="2667000"/>
            <a:ext cx="458780" cy="584775"/>
          </a:xfrm>
          <a:prstGeom prst="rect">
            <a:avLst/>
          </a:prstGeom>
          <a:solidFill>
            <a:schemeClr val="accent1"/>
          </a:solidFill>
        </p:spPr>
        <p:txBody>
          <a:bodyPr wrap="none" rtlCol="0">
            <a:spAutoFit/>
          </a:bodyPr>
          <a:lstStyle/>
          <a:p>
            <a:r>
              <a:rPr lang="en-US" dirty="0"/>
              <a:t>B</a:t>
            </a:r>
          </a:p>
        </p:txBody>
      </p:sp>
      <p:sp>
        <p:nvSpPr>
          <p:cNvPr id="8" name="TextBox 7">
            <a:extLst>
              <a:ext uri="{FF2B5EF4-FFF2-40B4-BE49-F238E27FC236}">
                <a16:creationId xmlns:a16="http://schemas.microsoft.com/office/drawing/2014/main" id="{28BE26A9-A6C5-425E-AAA4-54F0557FC3E2}"/>
              </a:ext>
            </a:extLst>
          </p:cNvPr>
          <p:cNvSpPr txBox="1"/>
          <p:nvPr/>
        </p:nvSpPr>
        <p:spPr>
          <a:xfrm>
            <a:off x="6730781" y="2628341"/>
            <a:ext cx="481222" cy="584775"/>
          </a:xfrm>
          <a:prstGeom prst="rect">
            <a:avLst/>
          </a:prstGeom>
          <a:solidFill>
            <a:schemeClr val="accent1"/>
          </a:solidFill>
        </p:spPr>
        <p:txBody>
          <a:bodyPr wrap="none" rtlCol="0">
            <a:spAutoFit/>
          </a:bodyPr>
          <a:lstStyle/>
          <a:p>
            <a:r>
              <a:rPr lang="en-US" dirty="0"/>
              <a:t>C</a:t>
            </a:r>
          </a:p>
        </p:txBody>
      </p:sp>
      <p:sp>
        <p:nvSpPr>
          <p:cNvPr id="9" name="TextBox 8">
            <a:extLst>
              <a:ext uri="{FF2B5EF4-FFF2-40B4-BE49-F238E27FC236}">
                <a16:creationId xmlns:a16="http://schemas.microsoft.com/office/drawing/2014/main" id="{A5A4C644-45DA-4C2C-A7DA-C2FB1486EB52}"/>
              </a:ext>
            </a:extLst>
          </p:cNvPr>
          <p:cNvSpPr txBox="1"/>
          <p:nvPr/>
        </p:nvSpPr>
        <p:spPr>
          <a:xfrm>
            <a:off x="1454201" y="3848252"/>
            <a:ext cx="481222" cy="584775"/>
          </a:xfrm>
          <a:prstGeom prst="rect">
            <a:avLst/>
          </a:prstGeom>
          <a:solidFill>
            <a:schemeClr val="accent1"/>
          </a:solidFill>
        </p:spPr>
        <p:txBody>
          <a:bodyPr wrap="none" rtlCol="0">
            <a:spAutoFit/>
          </a:bodyPr>
          <a:lstStyle/>
          <a:p>
            <a:r>
              <a:rPr lang="en-US" dirty="0"/>
              <a:t>D</a:t>
            </a:r>
          </a:p>
        </p:txBody>
      </p:sp>
      <p:sp>
        <p:nvSpPr>
          <p:cNvPr id="10" name="TextBox 9">
            <a:extLst>
              <a:ext uri="{FF2B5EF4-FFF2-40B4-BE49-F238E27FC236}">
                <a16:creationId xmlns:a16="http://schemas.microsoft.com/office/drawing/2014/main" id="{D86ABBB7-2437-41A7-93C4-BC4070DEDBAC}"/>
              </a:ext>
            </a:extLst>
          </p:cNvPr>
          <p:cNvSpPr txBox="1"/>
          <p:nvPr/>
        </p:nvSpPr>
        <p:spPr>
          <a:xfrm>
            <a:off x="3809725" y="3848252"/>
            <a:ext cx="458780" cy="584775"/>
          </a:xfrm>
          <a:prstGeom prst="rect">
            <a:avLst/>
          </a:prstGeom>
          <a:solidFill>
            <a:schemeClr val="accent1"/>
          </a:solidFill>
        </p:spPr>
        <p:txBody>
          <a:bodyPr wrap="none" rtlCol="0">
            <a:spAutoFit/>
          </a:bodyPr>
          <a:lstStyle/>
          <a:p>
            <a:r>
              <a:rPr lang="en-US" dirty="0"/>
              <a:t>E</a:t>
            </a:r>
          </a:p>
        </p:txBody>
      </p:sp>
      <p:sp>
        <p:nvSpPr>
          <p:cNvPr id="11" name="TextBox 10">
            <a:extLst>
              <a:ext uri="{FF2B5EF4-FFF2-40B4-BE49-F238E27FC236}">
                <a16:creationId xmlns:a16="http://schemas.microsoft.com/office/drawing/2014/main" id="{060D1B1D-3767-48DA-96C0-2CFCB5BAA408}"/>
              </a:ext>
            </a:extLst>
          </p:cNvPr>
          <p:cNvSpPr txBox="1"/>
          <p:nvPr/>
        </p:nvSpPr>
        <p:spPr>
          <a:xfrm>
            <a:off x="6754025" y="3848252"/>
            <a:ext cx="434734" cy="584775"/>
          </a:xfrm>
          <a:prstGeom prst="rect">
            <a:avLst/>
          </a:prstGeom>
          <a:solidFill>
            <a:schemeClr val="accent1"/>
          </a:solidFill>
        </p:spPr>
        <p:txBody>
          <a:bodyPr wrap="none" rtlCol="0">
            <a:spAutoFit/>
          </a:bodyPr>
          <a:lstStyle/>
          <a:p>
            <a:r>
              <a:rPr lang="en-US" dirty="0"/>
              <a:t>F</a:t>
            </a:r>
          </a:p>
        </p:txBody>
      </p:sp>
      <p:sp>
        <p:nvSpPr>
          <p:cNvPr id="12" name="TextBox 11">
            <a:extLst>
              <a:ext uri="{FF2B5EF4-FFF2-40B4-BE49-F238E27FC236}">
                <a16:creationId xmlns:a16="http://schemas.microsoft.com/office/drawing/2014/main" id="{8D3D00B6-8AC5-40D8-8F3F-FAF7C6DE7D95}"/>
              </a:ext>
            </a:extLst>
          </p:cNvPr>
          <p:cNvSpPr txBox="1"/>
          <p:nvPr/>
        </p:nvSpPr>
        <p:spPr>
          <a:xfrm>
            <a:off x="522179" y="5178993"/>
            <a:ext cx="503664" cy="584775"/>
          </a:xfrm>
          <a:prstGeom prst="rect">
            <a:avLst/>
          </a:prstGeom>
          <a:solidFill>
            <a:schemeClr val="accent1"/>
          </a:solidFill>
        </p:spPr>
        <p:txBody>
          <a:bodyPr wrap="none" rtlCol="0">
            <a:spAutoFit/>
          </a:bodyPr>
          <a:lstStyle/>
          <a:p>
            <a:r>
              <a:rPr lang="en-US" dirty="0"/>
              <a:t>G</a:t>
            </a:r>
          </a:p>
        </p:txBody>
      </p:sp>
      <p:sp>
        <p:nvSpPr>
          <p:cNvPr id="13" name="TextBox 12">
            <a:extLst>
              <a:ext uri="{FF2B5EF4-FFF2-40B4-BE49-F238E27FC236}">
                <a16:creationId xmlns:a16="http://schemas.microsoft.com/office/drawing/2014/main" id="{B2C396E4-F046-4DCD-A62C-6EE05EC19D93}"/>
              </a:ext>
            </a:extLst>
          </p:cNvPr>
          <p:cNvSpPr txBox="1"/>
          <p:nvPr/>
        </p:nvSpPr>
        <p:spPr>
          <a:xfrm>
            <a:off x="2197789" y="5178993"/>
            <a:ext cx="503664" cy="584775"/>
          </a:xfrm>
          <a:prstGeom prst="rect">
            <a:avLst/>
          </a:prstGeom>
          <a:solidFill>
            <a:schemeClr val="accent1"/>
          </a:solidFill>
        </p:spPr>
        <p:txBody>
          <a:bodyPr wrap="none" rtlCol="0">
            <a:spAutoFit/>
          </a:bodyPr>
          <a:lstStyle/>
          <a:p>
            <a:r>
              <a:rPr lang="en-US" dirty="0"/>
              <a:t>H</a:t>
            </a:r>
          </a:p>
        </p:txBody>
      </p:sp>
      <p:sp>
        <p:nvSpPr>
          <p:cNvPr id="14" name="TextBox 13">
            <a:extLst>
              <a:ext uri="{FF2B5EF4-FFF2-40B4-BE49-F238E27FC236}">
                <a16:creationId xmlns:a16="http://schemas.microsoft.com/office/drawing/2014/main" id="{EF12951D-6D36-4B27-8A8A-B82F9525A7E3}"/>
              </a:ext>
            </a:extLst>
          </p:cNvPr>
          <p:cNvSpPr txBox="1"/>
          <p:nvPr/>
        </p:nvSpPr>
        <p:spPr>
          <a:xfrm>
            <a:off x="3866632" y="5178993"/>
            <a:ext cx="344966" cy="584775"/>
          </a:xfrm>
          <a:prstGeom prst="rect">
            <a:avLst/>
          </a:prstGeom>
          <a:solidFill>
            <a:schemeClr val="accent1"/>
          </a:solidFill>
        </p:spPr>
        <p:txBody>
          <a:bodyPr wrap="none" rtlCol="0">
            <a:spAutoFit/>
          </a:bodyPr>
          <a:lstStyle/>
          <a:p>
            <a:r>
              <a:rPr lang="en-US" dirty="0"/>
              <a:t>I</a:t>
            </a:r>
          </a:p>
        </p:txBody>
      </p:sp>
      <p:sp>
        <p:nvSpPr>
          <p:cNvPr id="15" name="TextBox 14">
            <a:extLst>
              <a:ext uri="{FF2B5EF4-FFF2-40B4-BE49-F238E27FC236}">
                <a16:creationId xmlns:a16="http://schemas.microsoft.com/office/drawing/2014/main" id="{1222906D-10F4-40E5-A590-6D57F163E3AE}"/>
              </a:ext>
            </a:extLst>
          </p:cNvPr>
          <p:cNvSpPr txBox="1"/>
          <p:nvPr/>
        </p:nvSpPr>
        <p:spPr>
          <a:xfrm>
            <a:off x="5123542" y="5178993"/>
            <a:ext cx="389850" cy="584775"/>
          </a:xfrm>
          <a:prstGeom prst="rect">
            <a:avLst/>
          </a:prstGeom>
          <a:solidFill>
            <a:schemeClr val="accent1"/>
          </a:solidFill>
        </p:spPr>
        <p:txBody>
          <a:bodyPr wrap="none" rtlCol="0">
            <a:spAutoFit/>
          </a:bodyPr>
          <a:lstStyle/>
          <a:p>
            <a:r>
              <a:rPr lang="en-US" dirty="0"/>
              <a:t>J</a:t>
            </a:r>
          </a:p>
        </p:txBody>
      </p:sp>
      <p:sp>
        <p:nvSpPr>
          <p:cNvPr id="16" name="TextBox 15">
            <a:extLst>
              <a:ext uri="{FF2B5EF4-FFF2-40B4-BE49-F238E27FC236}">
                <a16:creationId xmlns:a16="http://schemas.microsoft.com/office/drawing/2014/main" id="{3F67D3AA-312B-4138-906F-1B498DC4F64D}"/>
              </a:ext>
            </a:extLst>
          </p:cNvPr>
          <p:cNvSpPr txBox="1"/>
          <p:nvPr/>
        </p:nvSpPr>
        <p:spPr>
          <a:xfrm>
            <a:off x="6719560" y="5178993"/>
            <a:ext cx="503664" cy="584775"/>
          </a:xfrm>
          <a:prstGeom prst="rect">
            <a:avLst/>
          </a:prstGeom>
          <a:solidFill>
            <a:schemeClr val="accent1"/>
          </a:solidFill>
        </p:spPr>
        <p:txBody>
          <a:bodyPr wrap="none" rtlCol="0">
            <a:spAutoFit/>
          </a:bodyPr>
          <a:lstStyle/>
          <a:p>
            <a:r>
              <a:rPr lang="en-US" dirty="0"/>
              <a:t>K</a:t>
            </a:r>
          </a:p>
        </p:txBody>
      </p:sp>
      <p:sp>
        <p:nvSpPr>
          <p:cNvPr id="17" name="TextBox 16">
            <a:extLst>
              <a:ext uri="{FF2B5EF4-FFF2-40B4-BE49-F238E27FC236}">
                <a16:creationId xmlns:a16="http://schemas.microsoft.com/office/drawing/2014/main" id="{8930861D-3110-42EE-84E1-161A76721CDC}"/>
              </a:ext>
            </a:extLst>
          </p:cNvPr>
          <p:cNvSpPr txBox="1"/>
          <p:nvPr/>
        </p:nvSpPr>
        <p:spPr>
          <a:xfrm>
            <a:off x="8199686" y="5178993"/>
            <a:ext cx="458780" cy="584775"/>
          </a:xfrm>
          <a:prstGeom prst="rect">
            <a:avLst/>
          </a:prstGeom>
          <a:solidFill>
            <a:schemeClr val="accent1"/>
          </a:solidFill>
        </p:spPr>
        <p:txBody>
          <a:bodyPr wrap="none" rtlCol="0">
            <a:spAutoFit/>
          </a:bodyPr>
          <a:lstStyle/>
          <a:p>
            <a:r>
              <a:rPr lang="en-US" dirty="0"/>
              <a:t>L</a:t>
            </a:r>
          </a:p>
        </p:txBody>
      </p:sp>
      <p:cxnSp>
        <p:nvCxnSpPr>
          <p:cNvPr id="19" name="Straight Arrow Connector 18">
            <a:extLst>
              <a:ext uri="{FF2B5EF4-FFF2-40B4-BE49-F238E27FC236}">
                <a16:creationId xmlns:a16="http://schemas.microsoft.com/office/drawing/2014/main" id="{E70CE850-F1EA-4276-BCFE-D72CD560B2E6}"/>
              </a:ext>
            </a:extLst>
          </p:cNvPr>
          <p:cNvCxnSpPr>
            <a:stCxn id="7" idx="0"/>
            <a:endCxn id="6" idx="2"/>
          </p:cNvCxnSpPr>
          <p:nvPr/>
        </p:nvCxnSpPr>
        <p:spPr bwMode="auto">
          <a:xfrm flipV="1">
            <a:off x="2965828" y="2142082"/>
            <a:ext cx="1917103" cy="524918"/>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20" name="Straight Arrow Connector 19">
            <a:extLst>
              <a:ext uri="{FF2B5EF4-FFF2-40B4-BE49-F238E27FC236}">
                <a16:creationId xmlns:a16="http://schemas.microsoft.com/office/drawing/2014/main" id="{930B1161-D0AD-468F-8D6B-A0CFBB86E61B}"/>
              </a:ext>
            </a:extLst>
          </p:cNvPr>
          <p:cNvCxnSpPr>
            <a:cxnSpLocks/>
            <a:stCxn id="8" idx="0"/>
            <a:endCxn id="6" idx="2"/>
          </p:cNvCxnSpPr>
          <p:nvPr/>
        </p:nvCxnSpPr>
        <p:spPr bwMode="auto">
          <a:xfrm flipH="1" flipV="1">
            <a:off x="4882931" y="2142082"/>
            <a:ext cx="2088461" cy="486259"/>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23" name="Straight Arrow Connector 22">
            <a:extLst>
              <a:ext uri="{FF2B5EF4-FFF2-40B4-BE49-F238E27FC236}">
                <a16:creationId xmlns:a16="http://schemas.microsoft.com/office/drawing/2014/main" id="{4016372D-882F-49C6-B89B-F962F1F99507}"/>
              </a:ext>
            </a:extLst>
          </p:cNvPr>
          <p:cNvCxnSpPr>
            <a:cxnSpLocks/>
            <a:stCxn id="9" idx="0"/>
            <a:endCxn id="7" idx="2"/>
          </p:cNvCxnSpPr>
          <p:nvPr/>
        </p:nvCxnSpPr>
        <p:spPr bwMode="auto">
          <a:xfrm flipV="1">
            <a:off x="1694812" y="3251775"/>
            <a:ext cx="1271016" cy="596477"/>
          </a:xfrm>
          <a:prstGeom prst="straightConnector1">
            <a:avLst/>
          </a:prstGeom>
          <a:solidFill>
            <a:schemeClr val="accent1"/>
          </a:solidFill>
          <a:ln w="28575" cap="flat" cmpd="sng" algn="ctr">
            <a:solidFill>
              <a:srgbClr val="1FE115"/>
            </a:solidFill>
            <a:prstDash val="solid"/>
            <a:round/>
            <a:headEnd type="triangle" w="med" len="med"/>
            <a:tailEnd type="triangle" w="med" len="med"/>
          </a:ln>
          <a:effectLst/>
        </p:spPr>
      </p:cxnSp>
      <p:cxnSp>
        <p:nvCxnSpPr>
          <p:cNvPr id="26" name="Straight Arrow Connector 25">
            <a:extLst>
              <a:ext uri="{FF2B5EF4-FFF2-40B4-BE49-F238E27FC236}">
                <a16:creationId xmlns:a16="http://schemas.microsoft.com/office/drawing/2014/main" id="{39967A02-7577-4FBD-BA19-B8F9DF2618B0}"/>
              </a:ext>
            </a:extLst>
          </p:cNvPr>
          <p:cNvCxnSpPr>
            <a:cxnSpLocks/>
            <a:stCxn id="10" idx="0"/>
            <a:endCxn id="7" idx="2"/>
          </p:cNvCxnSpPr>
          <p:nvPr/>
        </p:nvCxnSpPr>
        <p:spPr bwMode="auto">
          <a:xfrm flipH="1" flipV="1">
            <a:off x="2965828" y="3251775"/>
            <a:ext cx="1073287" cy="596477"/>
          </a:xfrm>
          <a:prstGeom prst="straightConnector1">
            <a:avLst/>
          </a:prstGeom>
          <a:solidFill>
            <a:schemeClr val="accent1"/>
          </a:solidFill>
          <a:ln w="28575" cap="flat" cmpd="sng" algn="ctr">
            <a:solidFill>
              <a:srgbClr val="FFFF00"/>
            </a:solidFill>
            <a:prstDash val="solid"/>
            <a:round/>
            <a:headEnd type="triangle" w="med" len="med"/>
            <a:tailEnd type="none" w="med" len="med"/>
          </a:ln>
          <a:effectLst/>
        </p:spPr>
      </p:cxnSp>
      <p:cxnSp>
        <p:nvCxnSpPr>
          <p:cNvPr id="29" name="Straight Arrow Connector 28">
            <a:extLst>
              <a:ext uri="{FF2B5EF4-FFF2-40B4-BE49-F238E27FC236}">
                <a16:creationId xmlns:a16="http://schemas.microsoft.com/office/drawing/2014/main" id="{9B074F62-E822-4538-BFB0-14EE17ADA610}"/>
              </a:ext>
            </a:extLst>
          </p:cNvPr>
          <p:cNvCxnSpPr>
            <a:cxnSpLocks/>
            <a:endCxn id="8" idx="2"/>
          </p:cNvCxnSpPr>
          <p:nvPr/>
        </p:nvCxnSpPr>
        <p:spPr bwMode="auto">
          <a:xfrm flipV="1">
            <a:off x="6971392" y="3213116"/>
            <a:ext cx="0" cy="584776"/>
          </a:xfrm>
          <a:prstGeom prst="straightConnector1">
            <a:avLst/>
          </a:prstGeom>
          <a:solidFill>
            <a:schemeClr val="accent1"/>
          </a:solidFill>
          <a:ln w="28575" cap="flat" cmpd="sng" algn="ctr">
            <a:solidFill>
              <a:srgbClr val="1FE115"/>
            </a:solidFill>
            <a:prstDash val="solid"/>
            <a:round/>
            <a:headEnd type="triangle" w="med" len="med"/>
            <a:tailEnd type="none" w="med" len="med"/>
          </a:ln>
          <a:effectLst/>
        </p:spPr>
      </p:cxnSp>
      <p:cxnSp>
        <p:nvCxnSpPr>
          <p:cNvPr id="34" name="Straight Arrow Connector 33">
            <a:extLst>
              <a:ext uri="{FF2B5EF4-FFF2-40B4-BE49-F238E27FC236}">
                <a16:creationId xmlns:a16="http://schemas.microsoft.com/office/drawing/2014/main" id="{62BC005B-526A-4038-ABA8-13D9E1CCF60B}"/>
              </a:ext>
            </a:extLst>
          </p:cNvPr>
          <p:cNvCxnSpPr>
            <a:cxnSpLocks/>
            <a:stCxn id="12" idx="0"/>
            <a:endCxn id="9" idx="2"/>
          </p:cNvCxnSpPr>
          <p:nvPr/>
        </p:nvCxnSpPr>
        <p:spPr bwMode="auto">
          <a:xfrm flipV="1">
            <a:off x="774011" y="4433027"/>
            <a:ext cx="920801" cy="745966"/>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37" name="Straight Arrow Connector 36">
            <a:extLst>
              <a:ext uri="{FF2B5EF4-FFF2-40B4-BE49-F238E27FC236}">
                <a16:creationId xmlns:a16="http://schemas.microsoft.com/office/drawing/2014/main" id="{865E7F58-CFC2-4174-83EF-96C518ACF7A4}"/>
              </a:ext>
            </a:extLst>
          </p:cNvPr>
          <p:cNvCxnSpPr>
            <a:cxnSpLocks/>
            <a:stCxn id="13" idx="0"/>
            <a:endCxn id="9" idx="2"/>
          </p:cNvCxnSpPr>
          <p:nvPr/>
        </p:nvCxnSpPr>
        <p:spPr bwMode="auto">
          <a:xfrm flipH="1" flipV="1">
            <a:off x="1694812" y="4433027"/>
            <a:ext cx="754809" cy="745966"/>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41" name="Straight Arrow Connector 40">
            <a:extLst>
              <a:ext uri="{FF2B5EF4-FFF2-40B4-BE49-F238E27FC236}">
                <a16:creationId xmlns:a16="http://schemas.microsoft.com/office/drawing/2014/main" id="{22C07256-BA99-4807-9DC6-5DAF328E99F2}"/>
              </a:ext>
            </a:extLst>
          </p:cNvPr>
          <p:cNvCxnSpPr>
            <a:cxnSpLocks/>
          </p:cNvCxnSpPr>
          <p:nvPr/>
        </p:nvCxnSpPr>
        <p:spPr bwMode="auto">
          <a:xfrm flipV="1">
            <a:off x="4039115" y="4483388"/>
            <a:ext cx="0" cy="695604"/>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44" name="Straight Arrow Connector 43">
            <a:extLst>
              <a:ext uri="{FF2B5EF4-FFF2-40B4-BE49-F238E27FC236}">
                <a16:creationId xmlns:a16="http://schemas.microsoft.com/office/drawing/2014/main" id="{A89A029F-5F56-4DEB-A3B4-5DBAB0FF1ADD}"/>
              </a:ext>
            </a:extLst>
          </p:cNvPr>
          <p:cNvCxnSpPr>
            <a:cxnSpLocks/>
            <a:stCxn id="15" idx="0"/>
            <a:endCxn id="11" idx="2"/>
          </p:cNvCxnSpPr>
          <p:nvPr/>
        </p:nvCxnSpPr>
        <p:spPr bwMode="auto">
          <a:xfrm flipV="1">
            <a:off x="5318467" y="4433027"/>
            <a:ext cx="1652925" cy="745966"/>
          </a:xfrm>
          <a:prstGeom prst="straightConnector1">
            <a:avLst/>
          </a:prstGeom>
          <a:solidFill>
            <a:schemeClr val="accent1"/>
          </a:solidFill>
          <a:ln w="28575" cap="flat" cmpd="sng" algn="ctr">
            <a:solidFill>
              <a:srgbClr val="FFFF00"/>
            </a:solidFill>
            <a:prstDash val="solid"/>
            <a:round/>
            <a:headEnd type="triangle" w="med" len="med"/>
            <a:tailEnd type="none" w="med" len="med"/>
          </a:ln>
          <a:effectLst/>
        </p:spPr>
      </p:cxnSp>
      <p:cxnSp>
        <p:nvCxnSpPr>
          <p:cNvPr id="47" name="Straight Arrow Connector 46">
            <a:extLst>
              <a:ext uri="{FF2B5EF4-FFF2-40B4-BE49-F238E27FC236}">
                <a16:creationId xmlns:a16="http://schemas.microsoft.com/office/drawing/2014/main" id="{AEE42074-6E63-478A-8C75-EF31A35939CD}"/>
              </a:ext>
            </a:extLst>
          </p:cNvPr>
          <p:cNvCxnSpPr>
            <a:cxnSpLocks/>
          </p:cNvCxnSpPr>
          <p:nvPr/>
        </p:nvCxnSpPr>
        <p:spPr bwMode="auto">
          <a:xfrm flipV="1">
            <a:off x="6971392" y="4382666"/>
            <a:ext cx="0" cy="796327"/>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50" name="Straight Arrow Connector 49">
            <a:extLst>
              <a:ext uri="{FF2B5EF4-FFF2-40B4-BE49-F238E27FC236}">
                <a16:creationId xmlns:a16="http://schemas.microsoft.com/office/drawing/2014/main" id="{CC2571EC-32D4-45B4-91FF-6786E16D6D8D}"/>
              </a:ext>
            </a:extLst>
          </p:cNvPr>
          <p:cNvCxnSpPr>
            <a:cxnSpLocks/>
            <a:stCxn id="17" idx="0"/>
            <a:endCxn id="11" idx="2"/>
          </p:cNvCxnSpPr>
          <p:nvPr/>
        </p:nvCxnSpPr>
        <p:spPr bwMode="auto">
          <a:xfrm flipH="1" flipV="1">
            <a:off x="6971392" y="4433027"/>
            <a:ext cx="1457684" cy="745966"/>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66" name="Straight Arrow Connector 65">
            <a:extLst>
              <a:ext uri="{FF2B5EF4-FFF2-40B4-BE49-F238E27FC236}">
                <a16:creationId xmlns:a16="http://schemas.microsoft.com/office/drawing/2014/main" id="{D6E7F910-15FD-44D7-B4E2-0F5DA0E20FA1}"/>
              </a:ext>
            </a:extLst>
          </p:cNvPr>
          <p:cNvCxnSpPr>
            <a:cxnSpLocks/>
            <a:stCxn id="10" idx="0"/>
            <a:endCxn id="8" idx="2"/>
          </p:cNvCxnSpPr>
          <p:nvPr/>
        </p:nvCxnSpPr>
        <p:spPr bwMode="auto">
          <a:xfrm flipV="1">
            <a:off x="4039115" y="3213116"/>
            <a:ext cx="2932277" cy="635136"/>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69" name="Straight Arrow Connector 68">
            <a:extLst>
              <a:ext uri="{FF2B5EF4-FFF2-40B4-BE49-F238E27FC236}">
                <a16:creationId xmlns:a16="http://schemas.microsoft.com/office/drawing/2014/main" id="{0E686B0D-8C65-4C95-9CA2-430F43811256}"/>
              </a:ext>
            </a:extLst>
          </p:cNvPr>
          <p:cNvCxnSpPr>
            <a:cxnSpLocks/>
            <a:stCxn id="15" idx="0"/>
            <a:endCxn id="9" idx="2"/>
          </p:cNvCxnSpPr>
          <p:nvPr/>
        </p:nvCxnSpPr>
        <p:spPr bwMode="auto">
          <a:xfrm flipH="1" flipV="1">
            <a:off x="1694812" y="4433027"/>
            <a:ext cx="3623655" cy="745966"/>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sp>
        <p:nvSpPr>
          <p:cNvPr id="5" name="TextBox 4">
            <a:extLst>
              <a:ext uri="{FF2B5EF4-FFF2-40B4-BE49-F238E27FC236}">
                <a16:creationId xmlns:a16="http://schemas.microsoft.com/office/drawing/2014/main" id="{8C740898-AFDE-47E3-9799-D97459FDCAE4}"/>
              </a:ext>
            </a:extLst>
          </p:cNvPr>
          <p:cNvSpPr txBox="1"/>
          <p:nvPr/>
        </p:nvSpPr>
        <p:spPr>
          <a:xfrm>
            <a:off x="1373809" y="3175974"/>
            <a:ext cx="1037463" cy="369332"/>
          </a:xfrm>
          <a:prstGeom prst="rect">
            <a:avLst/>
          </a:prstGeom>
          <a:noFill/>
        </p:spPr>
        <p:txBody>
          <a:bodyPr wrap="none" rtlCol="0">
            <a:spAutoFit/>
          </a:bodyPr>
          <a:lstStyle/>
          <a:p>
            <a:r>
              <a:rPr lang="en-US" sz="1800" b="0" dirty="0">
                <a:solidFill>
                  <a:schemeClr val="bg1"/>
                </a:solidFill>
              </a:rPr>
              <a:t>Friend of</a:t>
            </a:r>
          </a:p>
        </p:txBody>
      </p:sp>
      <p:cxnSp>
        <p:nvCxnSpPr>
          <p:cNvPr id="32" name="Straight Arrow Connector 31">
            <a:extLst>
              <a:ext uri="{FF2B5EF4-FFF2-40B4-BE49-F238E27FC236}">
                <a16:creationId xmlns:a16="http://schemas.microsoft.com/office/drawing/2014/main" id="{3B3BA940-3511-4260-8B98-EBA7D2A8FAE8}"/>
              </a:ext>
            </a:extLst>
          </p:cNvPr>
          <p:cNvCxnSpPr>
            <a:cxnSpLocks/>
          </p:cNvCxnSpPr>
          <p:nvPr/>
        </p:nvCxnSpPr>
        <p:spPr bwMode="auto">
          <a:xfrm flipV="1">
            <a:off x="7123792" y="3200400"/>
            <a:ext cx="0" cy="584776"/>
          </a:xfrm>
          <a:prstGeom prst="straightConnector1">
            <a:avLst/>
          </a:prstGeom>
          <a:solidFill>
            <a:schemeClr val="accent1"/>
          </a:solidFill>
          <a:ln w="28575" cap="flat" cmpd="sng" algn="ctr">
            <a:solidFill>
              <a:srgbClr val="1FE115"/>
            </a:solidFill>
            <a:prstDash val="solid"/>
            <a:round/>
            <a:headEnd type="none" w="med" len="med"/>
            <a:tailEnd type="triangle" w="med" len="med"/>
          </a:ln>
          <a:effectLst/>
        </p:spPr>
      </p:cxnSp>
      <p:sp>
        <p:nvSpPr>
          <p:cNvPr id="33" name="TextBox 32">
            <a:extLst>
              <a:ext uri="{FF2B5EF4-FFF2-40B4-BE49-F238E27FC236}">
                <a16:creationId xmlns:a16="http://schemas.microsoft.com/office/drawing/2014/main" id="{E0190594-A7EF-4A6B-94BE-D1FC90BED715}"/>
              </a:ext>
            </a:extLst>
          </p:cNvPr>
          <p:cNvSpPr txBox="1"/>
          <p:nvPr/>
        </p:nvSpPr>
        <p:spPr>
          <a:xfrm>
            <a:off x="7211032" y="3330043"/>
            <a:ext cx="1024640" cy="369332"/>
          </a:xfrm>
          <a:prstGeom prst="rect">
            <a:avLst/>
          </a:prstGeom>
          <a:noFill/>
        </p:spPr>
        <p:txBody>
          <a:bodyPr wrap="none" rtlCol="0">
            <a:spAutoFit/>
          </a:bodyPr>
          <a:lstStyle/>
          <a:p>
            <a:r>
              <a:rPr lang="en-US" sz="1800" b="0" dirty="0">
                <a:solidFill>
                  <a:schemeClr val="bg1"/>
                </a:solidFill>
              </a:rPr>
              <a:t>Father of</a:t>
            </a:r>
          </a:p>
        </p:txBody>
      </p:sp>
      <p:sp>
        <p:nvSpPr>
          <p:cNvPr id="35" name="TextBox 34">
            <a:extLst>
              <a:ext uri="{FF2B5EF4-FFF2-40B4-BE49-F238E27FC236}">
                <a16:creationId xmlns:a16="http://schemas.microsoft.com/office/drawing/2014/main" id="{A0538C5D-24EF-41AD-9793-0734AA5D5FA8}"/>
              </a:ext>
            </a:extLst>
          </p:cNvPr>
          <p:cNvSpPr txBox="1"/>
          <p:nvPr/>
        </p:nvSpPr>
        <p:spPr>
          <a:xfrm>
            <a:off x="6037845" y="3428559"/>
            <a:ext cx="793807" cy="369332"/>
          </a:xfrm>
          <a:prstGeom prst="rect">
            <a:avLst/>
          </a:prstGeom>
          <a:noFill/>
        </p:spPr>
        <p:txBody>
          <a:bodyPr wrap="none" rtlCol="0">
            <a:spAutoFit/>
          </a:bodyPr>
          <a:lstStyle/>
          <a:p>
            <a:r>
              <a:rPr lang="en-US" sz="1800" b="0" dirty="0">
                <a:solidFill>
                  <a:schemeClr val="bg1"/>
                </a:solidFill>
              </a:rPr>
              <a:t>Son of</a:t>
            </a:r>
          </a:p>
        </p:txBody>
      </p:sp>
      <p:sp>
        <p:nvSpPr>
          <p:cNvPr id="36" name="TextBox 35">
            <a:extLst>
              <a:ext uri="{FF2B5EF4-FFF2-40B4-BE49-F238E27FC236}">
                <a16:creationId xmlns:a16="http://schemas.microsoft.com/office/drawing/2014/main" id="{EB32CA64-087E-4EFD-8A71-AC4D75C90F9B}"/>
              </a:ext>
            </a:extLst>
          </p:cNvPr>
          <p:cNvSpPr txBox="1"/>
          <p:nvPr/>
        </p:nvSpPr>
        <p:spPr>
          <a:xfrm>
            <a:off x="2981159" y="1932236"/>
            <a:ext cx="1370888" cy="369332"/>
          </a:xfrm>
          <a:prstGeom prst="rect">
            <a:avLst/>
          </a:prstGeom>
          <a:noFill/>
        </p:spPr>
        <p:txBody>
          <a:bodyPr wrap="none" rtlCol="0">
            <a:spAutoFit/>
          </a:bodyPr>
          <a:lstStyle/>
          <a:p>
            <a:r>
              <a:rPr lang="en-US" sz="1800" b="0" dirty="0">
                <a:solidFill>
                  <a:schemeClr val="bg1"/>
                </a:solidFill>
              </a:rPr>
              <a:t>Employee of</a:t>
            </a:r>
          </a:p>
        </p:txBody>
      </p:sp>
      <p:sp>
        <p:nvSpPr>
          <p:cNvPr id="38" name="TextBox 37">
            <a:extLst>
              <a:ext uri="{FF2B5EF4-FFF2-40B4-BE49-F238E27FC236}">
                <a16:creationId xmlns:a16="http://schemas.microsoft.com/office/drawing/2014/main" id="{B0AAF7EF-E157-4739-98D2-441F846E785C}"/>
              </a:ext>
            </a:extLst>
          </p:cNvPr>
          <p:cNvSpPr txBox="1"/>
          <p:nvPr/>
        </p:nvSpPr>
        <p:spPr>
          <a:xfrm>
            <a:off x="5802526" y="1949289"/>
            <a:ext cx="1370888" cy="369332"/>
          </a:xfrm>
          <a:prstGeom prst="rect">
            <a:avLst/>
          </a:prstGeom>
          <a:noFill/>
        </p:spPr>
        <p:txBody>
          <a:bodyPr wrap="none" rtlCol="0">
            <a:spAutoFit/>
          </a:bodyPr>
          <a:lstStyle/>
          <a:p>
            <a:r>
              <a:rPr lang="en-US" sz="1800" b="0" dirty="0">
                <a:solidFill>
                  <a:schemeClr val="bg1"/>
                </a:solidFill>
              </a:rPr>
              <a:t>Employee of</a:t>
            </a:r>
          </a:p>
        </p:txBody>
      </p:sp>
      <p:sp>
        <p:nvSpPr>
          <p:cNvPr id="39" name="TextBox 38">
            <a:extLst>
              <a:ext uri="{FF2B5EF4-FFF2-40B4-BE49-F238E27FC236}">
                <a16:creationId xmlns:a16="http://schemas.microsoft.com/office/drawing/2014/main" id="{9493D74D-BD02-40CD-B3AA-E5B94D510BAB}"/>
              </a:ext>
            </a:extLst>
          </p:cNvPr>
          <p:cNvSpPr txBox="1"/>
          <p:nvPr/>
        </p:nvSpPr>
        <p:spPr>
          <a:xfrm>
            <a:off x="4907776" y="4409552"/>
            <a:ext cx="1550424" cy="369332"/>
          </a:xfrm>
          <a:prstGeom prst="rect">
            <a:avLst/>
          </a:prstGeom>
          <a:noFill/>
        </p:spPr>
        <p:txBody>
          <a:bodyPr wrap="none" rtlCol="0">
            <a:spAutoFit/>
          </a:bodyPr>
          <a:lstStyle/>
          <a:p>
            <a:r>
              <a:rPr lang="en-US" sz="1800" b="0" dirty="0">
                <a:solidFill>
                  <a:schemeClr val="bg1"/>
                </a:solidFill>
              </a:rPr>
              <a:t>Divorced from</a:t>
            </a:r>
          </a:p>
        </p:txBody>
      </p:sp>
      <p:sp>
        <p:nvSpPr>
          <p:cNvPr id="40" name="TextBox 39">
            <a:extLst>
              <a:ext uri="{FF2B5EF4-FFF2-40B4-BE49-F238E27FC236}">
                <a16:creationId xmlns:a16="http://schemas.microsoft.com/office/drawing/2014/main" id="{EDEE3AF8-F402-4AF9-BECE-6CF8DF582580}"/>
              </a:ext>
            </a:extLst>
          </p:cNvPr>
          <p:cNvSpPr txBox="1"/>
          <p:nvPr/>
        </p:nvSpPr>
        <p:spPr>
          <a:xfrm>
            <a:off x="751929" y="4483388"/>
            <a:ext cx="415498" cy="369332"/>
          </a:xfrm>
          <a:prstGeom prst="rect">
            <a:avLst/>
          </a:prstGeom>
          <a:noFill/>
        </p:spPr>
        <p:txBody>
          <a:bodyPr wrap="none" rtlCol="0">
            <a:spAutoFit/>
          </a:bodyPr>
          <a:lstStyle/>
          <a:p>
            <a:r>
              <a:rPr lang="en-US" sz="1800" b="0" dirty="0">
                <a:solidFill>
                  <a:schemeClr val="bg1"/>
                </a:solidFill>
              </a:rPr>
              <a:t>…</a:t>
            </a:r>
          </a:p>
        </p:txBody>
      </p:sp>
      <p:sp>
        <p:nvSpPr>
          <p:cNvPr id="42" name="TextBox 41">
            <a:extLst>
              <a:ext uri="{FF2B5EF4-FFF2-40B4-BE49-F238E27FC236}">
                <a16:creationId xmlns:a16="http://schemas.microsoft.com/office/drawing/2014/main" id="{229F2812-7CB8-4AA4-AD99-E088B89322F7}"/>
              </a:ext>
            </a:extLst>
          </p:cNvPr>
          <p:cNvSpPr txBox="1"/>
          <p:nvPr/>
        </p:nvSpPr>
        <p:spPr>
          <a:xfrm>
            <a:off x="1718102" y="4724400"/>
            <a:ext cx="415498" cy="369332"/>
          </a:xfrm>
          <a:prstGeom prst="rect">
            <a:avLst/>
          </a:prstGeom>
          <a:noFill/>
        </p:spPr>
        <p:txBody>
          <a:bodyPr wrap="none" rtlCol="0">
            <a:spAutoFit/>
          </a:bodyPr>
          <a:lstStyle/>
          <a:p>
            <a:r>
              <a:rPr lang="en-US" sz="1800" b="0" dirty="0">
                <a:solidFill>
                  <a:schemeClr val="bg1"/>
                </a:solidFill>
              </a:rPr>
              <a:t>…</a:t>
            </a:r>
          </a:p>
        </p:txBody>
      </p:sp>
      <p:sp>
        <p:nvSpPr>
          <p:cNvPr id="43" name="TextBox 42">
            <a:extLst>
              <a:ext uri="{FF2B5EF4-FFF2-40B4-BE49-F238E27FC236}">
                <a16:creationId xmlns:a16="http://schemas.microsoft.com/office/drawing/2014/main" id="{B80EBF03-05E8-4B5C-BFC1-6053E8128069}"/>
              </a:ext>
            </a:extLst>
          </p:cNvPr>
          <p:cNvSpPr txBox="1"/>
          <p:nvPr/>
        </p:nvSpPr>
        <p:spPr>
          <a:xfrm>
            <a:off x="2784902" y="4572000"/>
            <a:ext cx="415498" cy="369332"/>
          </a:xfrm>
          <a:prstGeom prst="rect">
            <a:avLst/>
          </a:prstGeom>
          <a:noFill/>
        </p:spPr>
        <p:txBody>
          <a:bodyPr wrap="none" rtlCol="0">
            <a:spAutoFit/>
          </a:bodyPr>
          <a:lstStyle/>
          <a:p>
            <a:r>
              <a:rPr lang="en-US" sz="1800" b="0" dirty="0">
                <a:solidFill>
                  <a:schemeClr val="bg1"/>
                </a:solidFill>
              </a:rPr>
              <a:t>…</a:t>
            </a:r>
          </a:p>
        </p:txBody>
      </p:sp>
      <p:sp>
        <p:nvSpPr>
          <p:cNvPr id="45" name="TextBox 44">
            <a:extLst>
              <a:ext uri="{FF2B5EF4-FFF2-40B4-BE49-F238E27FC236}">
                <a16:creationId xmlns:a16="http://schemas.microsoft.com/office/drawing/2014/main" id="{A9B6F0D4-BD20-4CC4-BE90-813BCE64DBBF}"/>
              </a:ext>
            </a:extLst>
          </p:cNvPr>
          <p:cNvSpPr txBox="1"/>
          <p:nvPr/>
        </p:nvSpPr>
        <p:spPr>
          <a:xfrm>
            <a:off x="4004102" y="4495800"/>
            <a:ext cx="415498" cy="369332"/>
          </a:xfrm>
          <a:prstGeom prst="rect">
            <a:avLst/>
          </a:prstGeom>
          <a:noFill/>
        </p:spPr>
        <p:txBody>
          <a:bodyPr wrap="none" rtlCol="0">
            <a:spAutoFit/>
          </a:bodyPr>
          <a:lstStyle/>
          <a:p>
            <a:r>
              <a:rPr lang="en-US" sz="1800" b="0" dirty="0">
                <a:solidFill>
                  <a:schemeClr val="bg1"/>
                </a:solidFill>
              </a:rPr>
              <a:t>…</a:t>
            </a:r>
          </a:p>
        </p:txBody>
      </p:sp>
      <p:sp>
        <p:nvSpPr>
          <p:cNvPr id="46" name="TextBox 45">
            <a:extLst>
              <a:ext uri="{FF2B5EF4-FFF2-40B4-BE49-F238E27FC236}">
                <a16:creationId xmlns:a16="http://schemas.microsoft.com/office/drawing/2014/main" id="{70172B78-9593-4718-A77D-4A7D2A2B32B2}"/>
              </a:ext>
            </a:extLst>
          </p:cNvPr>
          <p:cNvSpPr txBox="1"/>
          <p:nvPr/>
        </p:nvSpPr>
        <p:spPr>
          <a:xfrm>
            <a:off x="6594902" y="4648200"/>
            <a:ext cx="415498" cy="369332"/>
          </a:xfrm>
          <a:prstGeom prst="rect">
            <a:avLst/>
          </a:prstGeom>
          <a:noFill/>
        </p:spPr>
        <p:txBody>
          <a:bodyPr wrap="none" rtlCol="0">
            <a:spAutoFit/>
          </a:bodyPr>
          <a:lstStyle/>
          <a:p>
            <a:r>
              <a:rPr lang="en-US" sz="1800" b="0" dirty="0">
                <a:solidFill>
                  <a:schemeClr val="bg1"/>
                </a:solidFill>
              </a:rPr>
              <a:t>…</a:t>
            </a:r>
          </a:p>
        </p:txBody>
      </p:sp>
      <p:sp>
        <p:nvSpPr>
          <p:cNvPr id="48" name="TextBox 47">
            <a:extLst>
              <a:ext uri="{FF2B5EF4-FFF2-40B4-BE49-F238E27FC236}">
                <a16:creationId xmlns:a16="http://schemas.microsoft.com/office/drawing/2014/main" id="{637750A0-C80B-4AC0-8A27-F07060674166}"/>
              </a:ext>
            </a:extLst>
          </p:cNvPr>
          <p:cNvSpPr txBox="1"/>
          <p:nvPr/>
        </p:nvSpPr>
        <p:spPr>
          <a:xfrm>
            <a:off x="7585502" y="4419600"/>
            <a:ext cx="415498" cy="369332"/>
          </a:xfrm>
          <a:prstGeom prst="rect">
            <a:avLst/>
          </a:prstGeom>
          <a:noFill/>
        </p:spPr>
        <p:txBody>
          <a:bodyPr wrap="none" rtlCol="0">
            <a:spAutoFit/>
          </a:bodyPr>
          <a:lstStyle/>
          <a:p>
            <a:r>
              <a:rPr lang="en-US" sz="1800" b="0" dirty="0">
                <a:solidFill>
                  <a:schemeClr val="bg1"/>
                </a:solidFill>
              </a:rPr>
              <a:t>…</a:t>
            </a:r>
          </a:p>
        </p:txBody>
      </p:sp>
      <p:sp>
        <p:nvSpPr>
          <p:cNvPr id="49" name="TextBox 48">
            <a:extLst>
              <a:ext uri="{FF2B5EF4-FFF2-40B4-BE49-F238E27FC236}">
                <a16:creationId xmlns:a16="http://schemas.microsoft.com/office/drawing/2014/main" id="{498577C3-F146-4D0F-A8CF-5909BB524A12}"/>
              </a:ext>
            </a:extLst>
          </p:cNvPr>
          <p:cNvSpPr txBox="1"/>
          <p:nvPr/>
        </p:nvSpPr>
        <p:spPr>
          <a:xfrm>
            <a:off x="3505200" y="3276600"/>
            <a:ext cx="415498" cy="369332"/>
          </a:xfrm>
          <a:prstGeom prst="rect">
            <a:avLst/>
          </a:prstGeom>
          <a:noFill/>
        </p:spPr>
        <p:txBody>
          <a:bodyPr wrap="none" rtlCol="0">
            <a:spAutoFit/>
          </a:bodyPr>
          <a:lstStyle/>
          <a:p>
            <a:r>
              <a:rPr lang="en-US" sz="1800" b="0" dirty="0">
                <a:solidFill>
                  <a:schemeClr val="bg1"/>
                </a:solidFill>
              </a:rPr>
              <a:t>…</a:t>
            </a:r>
          </a:p>
        </p:txBody>
      </p:sp>
    </p:spTree>
    <p:extLst>
      <p:ext uri="{BB962C8B-B14F-4D97-AF65-F5344CB8AC3E}">
        <p14:creationId xmlns:p14="http://schemas.microsoft.com/office/powerpoint/2010/main" val="668198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B71ED-D6B8-4160-807C-27D37FEB3172}"/>
              </a:ext>
            </a:extLst>
          </p:cNvPr>
          <p:cNvSpPr>
            <a:spLocks noGrp="1"/>
          </p:cNvSpPr>
          <p:nvPr>
            <p:ph type="title"/>
          </p:nvPr>
        </p:nvSpPr>
        <p:spPr/>
        <p:txBody>
          <a:bodyPr/>
          <a:lstStyle/>
          <a:p>
            <a:r>
              <a:rPr lang="en-US" dirty="0"/>
              <a:t>Required reading pre-class</a:t>
            </a:r>
            <a:br>
              <a:rPr lang="en-US" dirty="0"/>
            </a:br>
            <a:endParaRPr lang="en-US" dirty="0"/>
          </a:p>
        </p:txBody>
      </p:sp>
      <p:sp>
        <p:nvSpPr>
          <p:cNvPr id="3" name="Content Placeholder 2">
            <a:extLst>
              <a:ext uri="{FF2B5EF4-FFF2-40B4-BE49-F238E27FC236}">
                <a16:creationId xmlns:a16="http://schemas.microsoft.com/office/drawing/2014/main" id="{A4BD9CB9-9DF2-4D4F-A9FE-45C58C7EEF7B}"/>
              </a:ext>
            </a:extLst>
          </p:cNvPr>
          <p:cNvSpPr>
            <a:spLocks noGrp="1"/>
          </p:cNvSpPr>
          <p:nvPr>
            <p:ph idx="1"/>
          </p:nvPr>
        </p:nvSpPr>
        <p:spPr/>
        <p:txBody>
          <a:bodyPr/>
          <a:lstStyle/>
          <a:p>
            <a:r>
              <a:rPr lang="en-US" b="1" dirty="0"/>
              <a:t>R3 </a:t>
            </a:r>
            <a:r>
              <a:rPr lang="en-US" b="1" i="1" dirty="0"/>
              <a:t>Introduction to Basic Formal Ontology I: continuants. </a:t>
            </a:r>
            <a:r>
              <a:rPr lang="en-US" dirty="0"/>
              <a:t>(pages 85-120) in: Arp, R., B. Smith, and A.D. Spear, </a:t>
            </a:r>
            <a:r>
              <a:rPr lang="en-US" i="1" dirty="0"/>
              <a:t>Building ontologies with basic formal ontology</a:t>
            </a:r>
            <a:r>
              <a:rPr lang="en-US" dirty="0"/>
              <a:t>. 2015, The MIT Press,: Cambridge, Massachusetts. p. 1 online resource (245 p.) [1] </a:t>
            </a:r>
          </a:p>
          <a:p>
            <a:r>
              <a:rPr lang="nl-NL" dirty="0"/>
              <a:t>UB login: https://ebookcentral-proquest-com.gate.lib.buffalo.edu/lib/buffalo/detail.action?docID=3433795&amp;pq-origsite=primo </a:t>
            </a:r>
            <a:endParaRPr lang="en-US" dirty="0"/>
          </a:p>
        </p:txBody>
      </p:sp>
      <p:sp>
        <p:nvSpPr>
          <p:cNvPr id="4" name="Slide Number Placeholder 3">
            <a:extLst>
              <a:ext uri="{FF2B5EF4-FFF2-40B4-BE49-F238E27FC236}">
                <a16:creationId xmlns:a16="http://schemas.microsoft.com/office/drawing/2014/main" id="{AB321E8D-188E-4CB7-9C91-060A3F444FD8}"/>
              </a:ext>
            </a:extLst>
          </p:cNvPr>
          <p:cNvSpPr>
            <a:spLocks noGrp="1"/>
          </p:cNvSpPr>
          <p:nvPr>
            <p:ph type="sldNum" sz="quarter" idx="3"/>
          </p:nvPr>
        </p:nvSpPr>
        <p:spPr/>
        <p:txBody>
          <a:bodyPr/>
          <a:lstStyle/>
          <a:p>
            <a:fld id="{7C5DB68A-9D44-4073-920F-D08D647C06A7}" type="slidenum">
              <a:rPr lang="en-US" smtClean="0"/>
              <a:t>3</a:t>
            </a:fld>
            <a:endParaRPr lang="en-US" dirty="0"/>
          </a:p>
        </p:txBody>
      </p:sp>
    </p:spTree>
    <p:extLst>
      <p:ext uri="{BB962C8B-B14F-4D97-AF65-F5344CB8AC3E}">
        <p14:creationId xmlns:p14="http://schemas.microsoft.com/office/powerpoint/2010/main" val="42785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D3D5-FFD4-48AE-81BA-83AE280E0D14}"/>
              </a:ext>
            </a:extLst>
          </p:cNvPr>
          <p:cNvSpPr>
            <a:spLocks noGrp="1"/>
          </p:cNvSpPr>
          <p:nvPr>
            <p:ph type="title"/>
          </p:nvPr>
        </p:nvSpPr>
        <p:spPr/>
        <p:txBody>
          <a:bodyPr/>
          <a:lstStyle/>
          <a:p>
            <a:r>
              <a:rPr lang="en-US" dirty="0"/>
              <a:t>Labelled graphs</a:t>
            </a:r>
          </a:p>
        </p:txBody>
      </p:sp>
      <p:sp>
        <p:nvSpPr>
          <p:cNvPr id="3" name="Content Placeholder 2">
            <a:extLst>
              <a:ext uri="{FF2B5EF4-FFF2-40B4-BE49-F238E27FC236}">
                <a16:creationId xmlns:a16="http://schemas.microsoft.com/office/drawing/2014/main" id="{77D91E33-4A55-4B81-8D2F-ADBFBB0DF698}"/>
              </a:ext>
            </a:extLst>
          </p:cNvPr>
          <p:cNvSpPr>
            <a:spLocks noGrp="1"/>
          </p:cNvSpPr>
          <p:nvPr>
            <p:ph idx="1"/>
          </p:nvPr>
        </p:nvSpPr>
        <p:spPr/>
        <p:txBody>
          <a:bodyPr/>
          <a:lstStyle/>
          <a:p>
            <a:pPr>
              <a:buFont typeface="Arial" panose="020B0604020202020204" pitchFamily="34" charset="0"/>
              <a:buChar char="•"/>
            </a:pPr>
            <a:r>
              <a:rPr lang="en-US" sz="2800" dirty="0"/>
              <a:t>Decisions on what nodes and arrows represent.</a:t>
            </a:r>
          </a:p>
          <a:p>
            <a:pPr>
              <a:buFont typeface="Arial" panose="020B0604020202020204" pitchFamily="34" charset="0"/>
              <a:buChar char="•"/>
            </a:pPr>
            <a:endParaRPr lang="en-US" sz="2800" dirty="0"/>
          </a:p>
          <a:p>
            <a:pPr>
              <a:buFont typeface="Arial" panose="020B0604020202020204" pitchFamily="34" charset="0"/>
              <a:buChar char="•"/>
            </a:pPr>
            <a:r>
              <a:rPr lang="en-US" sz="2800" dirty="0"/>
              <a:t>Restrictions on: </a:t>
            </a:r>
          </a:p>
          <a:p>
            <a:pPr lvl="1">
              <a:buFont typeface="Arial" panose="020B0604020202020204" pitchFamily="34" charset="0"/>
              <a:buChar char="•"/>
            </a:pPr>
            <a:r>
              <a:rPr lang="en-US" sz="2800" dirty="0"/>
              <a:t>what labelled arrows can appear between labelled nodes;</a:t>
            </a:r>
          </a:p>
          <a:p>
            <a:pPr lvl="1">
              <a:buFont typeface="Arial" panose="020B0604020202020204" pitchFamily="34" charset="0"/>
              <a:buChar char="•"/>
            </a:pPr>
            <a:r>
              <a:rPr lang="en-US" sz="2800" dirty="0"/>
              <a:t>whether sequences of labelled arrows form a labelled arrow in their own right.</a:t>
            </a:r>
          </a:p>
          <a:p>
            <a:pPr lvl="1">
              <a:buFont typeface="Arial" panose="020B0604020202020204" pitchFamily="34" charset="0"/>
              <a:buChar char="•"/>
            </a:pPr>
            <a:endParaRPr lang="en-US" sz="2800" dirty="0"/>
          </a:p>
          <a:p>
            <a:pPr>
              <a:buFont typeface="Arial" panose="020B0604020202020204" pitchFamily="34" charset="0"/>
              <a:buChar char="•"/>
            </a:pPr>
            <a:r>
              <a:rPr lang="en-US" sz="2800" dirty="0"/>
              <a:t>Very weak semantics, if any at all!</a:t>
            </a:r>
          </a:p>
        </p:txBody>
      </p:sp>
      <p:sp>
        <p:nvSpPr>
          <p:cNvPr id="4" name="Slide Number Placeholder 3">
            <a:extLst>
              <a:ext uri="{FF2B5EF4-FFF2-40B4-BE49-F238E27FC236}">
                <a16:creationId xmlns:a16="http://schemas.microsoft.com/office/drawing/2014/main" id="{EFC59ED4-7EC9-4161-9C79-52E1FCBFB182}"/>
              </a:ext>
            </a:extLst>
          </p:cNvPr>
          <p:cNvSpPr>
            <a:spLocks noGrp="1"/>
          </p:cNvSpPr>
          <p:nvPr>
            <p:ph type="sldNum" sz="quarter" idx="10"/>
          </p:nvPr>
        </p:nvSpPr>
        <p:spPr/>
        <p:txBody>
          <a:bodyPr/>
          <a:lstStyle/>
          <a:p>
            <a:fld id="{01EF93C7-D0AB-41D7-8C62-1F8A9E33AE23}" type="slidenum">
              <a:rPr lang="en-US" smtClean="0"/>
              <a:pPr/>
              <a:t>30</a:t>
            </a:fld>
            <a:endParaRPr lang="en-US"/>
          </a:p>
        </p:txBody>
      </p:sp>
    </p:spTree>
    <p:extLst>
      <p:ext uri="{BB962C8B-B14F-4D97-AF65-F5344CB8AC3E}">
        <p14:creationId xmlns:p14="http://schemas.microsoft.com/office/powerpoint/2010/main" val="3355162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2D385-93B4-40A3-A8F9-52322DC77507}"/>
              </a:ext>
            </a:extLst>
          </p:cNvPr>
          <p:cNvSpPr>
            <a:spLocks noGrp="1"/>
          </p:cNvSpPr>
          <p:nvPr>
            <p:ph type="title"/>
          </p:nvPr>
        </p:nvSpPr>
        <p:spPr/>
        <p:txBody>
          <a:bodyPr/>
          <a:lstStyle/>
          <a:p>
            <a:r>
              <a:rPr lang="en-US" dirty="0"/>
              <a:t>UMLS Semantic Network ™</a:t>
            </a:r>
          </a:p>
        </p:txBody>
      </p:sp>
      <p:sp>
        <p:nvSpPr>
          <p:cNvPr id="3" name="Content Placeholder 2">
            <a:extLst>
              <a:ext uri="{FF2B5EF4-FFF2-40B4-BE49-F238E27FC236}">
                <a16:creationId xmlns:a16="http://schemas.microsoft.com/office/drawing/2014/main" id="{0295809B-9823-40CF-AC74-518B44B4823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4CEC312-0DE1-4D76-9BA8-5B30AB0DC865}"/>
              </a:ext>
            </a:extLst>
          </p:cNvPr>
          <p:cNvSpPr>
            <a:spLocks noGrp="1"/>
          </p:cNvSpPr>
          <p:nvPr>
            <p:ph type="sldNum" sz="quarter" idx="10"/>
          </p:nvPr>
        </p:nvSpPr>
        <p:spPr/>
        <p:txBody>
          <a:bodyPr/>
          <a:lstStyle/>
          <a:p>
            <a:fld id="{01EF93C7-D0AB-41D7-8C62-1F8A9E33AE23}" type="slidenum">
              <a:rPr lang="en-US" smtClean="0"/>
              <a:pPr/>
              <a:t>31</a:t>
            </a:fld>
            <a:endParaRPr lang="en-US"/>
          </a:p>
        </p:txBody>
      </p:sp>
      <p:pic>
        <p:nvPicPr>
          <p:cNvPr id="5" name="Picture 4">
            <a:extLst>
              <a:ext uri="{FF2B5EF4-FFF2-40B4-BE49-F238E27FC236}">
                <a16:creationId xmlns:a16="http://schemas.microsoft.com/office/drawing/2014/main" id="{56F3A3AD-BEE4-4E6E-9088-1E671BD10A84}"/>
              </a:ext>
            </a:extLst>
          </p:cNvPr>
          <p:cNvPicPr>
            <a:picLocks noChangeAspect="1"/>
          </p:cNvPicPr>
          <p:nvPr/>
        </p:nvPicPr>
        <p:blipFill>
          <a:blip r:embed="rId2"/>
          <a:stretch>
            <a:fillRect/>
          </a:stretch>
        </p:blipFill>
        <p:spPr>
          <a:xfrm>
            <a:off x="0" y="609599"/>
            <a:ext cx="9195084" cy="6247493"/>
          </a:xfrm>
          <a:prstGeom prst="rect">
            <a:avLst/>
          </a:prstGeom>
        </p:spPr>
      </p:pic>
      <p:sp>
        <p:nvSpPr>
          <p:cNvPr id="6" name="Rectangle 5">
            <a:extLst>
              <a:ext uri="{FF2B5EF4-FFF2-40B4-BE49-F238E27FC236}">
                <a16:creationId xmlns:a16="http://schemas.microsoft.com/office/drawing/2014/main" id="{A22344B3-57FD-4EC0-A796-35787548E443}"/>
              </a:ext>
            </a:extLst>
          </p:cNvPr>
          <p:cNvSpPr/>
          <p:nvPr/>
        </p:nvSpPr>
        <p:spPr>
          <a:xfrm>
            <a:off x="76200" y="645347"/>
            <a:ext cx="3810000" cy="523220"/>
          </a:xfrm>
          <a:prstGeom prst="rect">
            <a:avLst/>
          </a:prstGeom>
        </p:spPr>
        <p:txBody>
          <a:bodyPr wrap="square">
            <a:spAutoFit/>
          </a:bodyPr>
          <a:lstStyle/>
          <a:p>
            <a:r>
              <a:rPr lang="en-US" sz="1400" dirty="0"/>
              <a:t>UMLS Semantic Network </a:t>
            </a:r>
            <a:r>
              <a:rPr lang="en-US" sz="1400" dirty="0">
                <a:hlinkClick r:id="rId3"/>
              </a:rPr>
              <a:t>https://www.ncbi.nlm.nih.gov/books/NBK9679/</a:t>
            </a:r>
            <a:r>
              <a:rPr lang="en-US" sz="1400" dirty="0"/>
              <a:t> </a:t>
            </a:r>
          </a:p>
        </p:txBody>
      </p:sp>
    </p:spTree>
    <p:extLst>
      <p:ext uri="{BB962C8B-B14F-4D97-AF65-F5344CB8AC3E}">
        <p14:creationId xmlns:p14="http://schemas.microsoft.com/office/powerpoint/2010/main" val="2576531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ACC3-56F7-4021-A276-56A938DC60F5}"/>
              </a:ext>
            </a:extLst>
          </p:cNvPr>
          <p:cNvSpPr>
            <a:spLocks noGrp="1"/>
          </p:cNvSpPr>
          <p:nvPr>
            <p:ph type="title"/>
          </p:nvPr>
        </p:nvSpPr>
        <p:spPr/>
        <p:txBody>
          <a:bodyPr/>
          <a:lstStyle/>
          <a:p>
            <a:r>
              <a:rPr lang="en-US" dirty="0"/>
              <a:t>Same graph structure </a:t>
            </a:r>
            <a:br>
              <a:rPr lang="en-US" dirty="0"/>
            </a:br>
            <a:endParaRPr lang="en-US" dirty="0"/>
          </a:p>
        </p:txBody>
      </p:sp>
      <p:sp>
        <p:nvSpPr>
          <p:cNvPr id="4" name="Slide Number Placeholder 3">
            <a:extLst>
              <a:ext uri="{FF2B5EF4-FFF2-40B4-BE49-F238E27FC236}">
                <a16:creationId xmlns:a16="http://schemas.microsoft.com/office/drawing/2014/main" id="{589EBA2D-E97F-4258-B21B-7988B22B92DA}"/>
              </a:ext>
            </a:extLst>
          </p:cNvPr>
          <p:cNvSpPr>
            <a:spLocks noGrp="1"/>
          </p:cNvSpPr>
          <p:nvPr>
            <p:ph type="sldNum" sz="quarter" idx="10"/>
          </p:nvPr>
        </p:nvSpPr>
        <p:spPr/>
        <p:txBody>
          <a:bodyPr/>
          <a:lstStyle/>
          <a:p>
            <a:fld id="{01EF93C7-D0AB-41D7-8C62-1F8A9E33AE23}" type="slidenum">
              <a:rPr lang="en-US" smtClean="0"/>
              <a:pPr/>
              <a:t>32</a:t>
            </a:fld>
            <a:endParaRPr lang="en-US"/>
          </a:p>
        </p:txBody>
      </p:sp>
      <p:grpSp>
        <p:nvGrpSpPr>
          <p:cNvPr id="31" name="Group 30">
            <a:extLst>
              <a:ext uri="{FF2B5EF4-FFF2-40B4-BE49-F238E27FC236}">
                <a16:creationId xmlns:a16="http://schemas.microsoft.com/office/drawing/2014/main" id="{5203810A-A833-4C67-9F7C-58128391FF9C}"/>
              </a:ext>
            </a:extLst>
          </p:cNvPr>
          <p:cNvGrpSpPr/>
          <p:nvPr/>
        </p:nvGrpSpPr>
        <p:grpSpPr>
          <a:xfrm>
            <a:off x="1005077" y="2438400"/>
            <a:ext cx="7571995" cy="2441448"/>
            <a:chOff x="1005077" y="2438400"/>
            <a:chExt cx="7571995" cy="2441448"/>
          </a:xfrm>
        </p:grpSpPr>
        <p:grpSp>
          <p:nvGrpSpPr>
            <p:cNvPr id="32" name="Group 31">
              <a:extLst>
                <a:ext uri="{FF2B5EF4-FFF2-40B4-BE49-F238E27FC236}">
                  <a16:creationId xmlns:a16="http://schemas.microsoft.com/office/drawing/2014/main" id="{2957B9D3-EEC6-4306-AA26-E43C4FCCE48D}"/>
                </a:ext>
              </a:extLst>
            </p:cNvPr>
            <p:cNvGrpSpPr/>
            <p:nvPr/>
          </p:nvGrpSpPr>
          <p:grpSpPr>
            <a:xfrm>
              <a:off x="1005077" y="2441448"/>
              <a:ext cx="914400" cy="2438400"/>
              <a:chOff x="1104900" y="2819400"/>
              <a:chExt cx="914400" cy="2438400"/>
            </a:xfrm>
          </p:grpSpPr>
          <p:sp>
            <p:nvSpPr>
              <p:cNvPr id="48" name="Rectangle 47">
                <a:extLst>
                  <a:ext uri="{FF2B5EF4-FFF2-40B4-BE49-F238E27FC236}">
                    <a16:creationId xmlns:a16="http://schemas.microsoft.com/office/drawing/2014/main" id="{B85D9AE9-ED85-427D-9806-9255919B35FC}"/>
                  </a:ext>
                </a:extLst>
              </p:cNvPr>
              <p:cNvSpPr/>
              <p:nvPr/>
            </p:nvSpPr>
            <p:spPr bwMode="auto">
              <a:xfrm>
                <a:off x="1104900" y="4800600"/>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John</a:t>
                </a:r>
              </a:p>
            </p:txBody>
          </p:sp>
          <p:sp>
            <p:nvSpPr>
              <p:cNvPr id="49" name="Rectangle 48">
                <a:extLst>
                  <a:ext uri="{FF2B5EF4-FFF2-40B4-BE49-F238E27FC236}">
                    <a16:creationId xmlns:a16="http://schemas.microsoft.com/office/drawing/2014/main" id="{F1348E40-C9C8-42FB-8F78-43B0597EC501}"/>
                  </a:ext>
                </a:extLst>
              </p:cNvPr>
              <p:cNvSpPr/>
              <p:nvPr/>
            </p:nvSpPr>
            <p:spPr bwMode="auto">
              <a:xfrm>
                <a:off x="1104900" y="2819400"/>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Mary</a:t>
                </a:r>
              </a:p>
            </p:txBody>
          </p:sp>
          <p:cxnSp>
            <p:nvCxnSpPr>
              <p:cNvPr id="50" name="Straight Arrow Connector 49">
                <a:extLst>
                  <a:ext uri="{FF2B5EF4-FFF2-40B4-BE49-F238E27FC236}">
                    <a16:creationId xmlns:a16="http://schemas.microsoft.com/office/drawing/2014/main" id="{E814814D-F87C-4515-A5DE-829399EDD6E3}"/>
                  </a:ext>
                </a:extLst>
              </p:cNvPr>
              <p:cNvCxnSpPr/>
              <p:nvPr/>
            </p:nvCxnSpPr>
            <p:spPr bwMode="auto">
              <a:xfrm flipV="1">
                <a:off x="1562100" y="3276600"/>
                <a:ext cx="0" cy="1524000"/>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nvGrpSpPr>
            <p:cNvPr id="33" name="Group 32">
              <a:extLst>
                <a:ext uri="{FF2B5EF4-FFF2-40B4-BE49-F238E27FC236}">
                  <a16:creationId xmlns:a16="http://schemas.microsoft.com/office/drawing/2014/main" id="{AE8DFEC1-0F8E-4C48-82D1-962945D3066E}"/>
                </a:ext>
              </a:extLst>
            </p:cNvPr>
            <p:cNvGrpSpPr/>
            <p:nvPr/>
          </p:nvGrpSpPr>
          <p:grpSpPr>
            <a:xfrm>
              <a:off x="3091687" y="2438400"/>
              <a:ext cx="1021080" cy="2429256"/>
              <a:chOff x="2766060" y="2816352"/>
              <a:chExt cx="1021080" cy="2429256"/>
            </a:xfrm>
          </p:grpSpPr>
          <p:sp>
            <p:nvSpPr>
              <p:cNvPr id="44" name="Rectangle 43">
                <a:extLst>
                  <a:ext uri="{FF2B5EF4-FFF2-40B4-BE49-F238E27FC236}">
                    <a16:creationId xmlns:a16="http://schemas.microsoft.com/office/drawing/2014/main" id="{518BCCD0-2AE7-4C70-A33D-27AC690A5AE9}"/>
                  </a:ext>
                </a:extLst>
              </p:cNvPr>
              <p:cNvSpPr/>
              <p:nvPr/>
            </p:nvSpPr>
            <p:spPr bwMode="auto">
              <a:xfrm>
                <a:off x="2819400" y="4788408"/>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son</a:t>
                </a:r>
              </a:p>
            </p:txBody>
          </p:sp>
          <p:sp>
            <p:nvSpPr>
              <p:cNvPr id="45" name="Rectangle 44">
                <a:extLst>
                  <a:ext uri="{FF2B5EF4-FFF2-40B4-BE49-F238E27FC236}">
                    <a16:creationId xmlns:a16="http://schemas.microsoft.com/office/drawing/2014/main" id="{66B11A41-D4A1-4DAE-8240-01DE363175AE}"/>
                  </a:ext>
                </a:extLst>
              </p:cNvPr>
              <p:cNvSpPr/>
              <p:nvPr/>
            </p:nvSpPr>
            <p:spPr bwMode="auto">
              <a:xfrm>
                <a:off x="2766060" y="2816352"/>
                <a:ext cx="102108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parent</a:t>
                </a:r>
              </a:p>
            </p:txBody>
          </p:sp>
          <p:cxnSp>
            <p:nvCxnSpPr>
              <p:cNvPr id="47" name="Straight Arrow Connector 46">
                <a:extLst>
                  <a:ext uri="{FF2B5EF4-FFF2-40B4-BE49-F238E27FC236}">
                    <a16:creationId xmlns:a16="http://schemas.microsoft.com/office/drawing/2014/main" id="{CBF6F0AB-E78F-4439-8B07-558AD91144F4}"/>
                  </a:ext>
                </a:extLst>
              </p:cNvPr>
              <p:cNvCxnSpPr>
                <a:cxnSpLocks/>
              </p:cNvCxnSpPr>
              <p:nvPr/>
            </p:nvCxnSpPr>
            <p:spPr bwMode="auto">
              <a:xfrm flipV="1">
                <a:off x="3276600" y="3273552"/>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nvGrpSpPr>
            <p:cNvPr id="34" name="Group 33">
              <a:extLst>
                <a:ext uri="{FF2B5EF4-FFF2-40B4-BE49-F238E27FC236}">
                  <a16:creationId xmlns:a16="http://schemas.microsoft.com/office/drawing/2014/main" id="{E0A39CEB-A954-4473-B7A7-CA66D0760D5B}"/>
                </a:ext>
              </a:extLst>
            </p:cNvPr>
            <p:cNvGrpSpPr/>
            <p:nvPr/>
          </p:nvGrpSpPr>
          <p:grpSpPr>
            <a:xfrm>
              <a:off x="5251450" y="2441448"/>
              <a:ext cx="1112770" cy="2429256"/>
              <a:chOff x="4332733" y="2819400"/>
              <a:chExt cx="1112770" cy="2429256"/>
            </a:xfrm>
          </p:grpSpPr>
          <p:sp>
            <p:nvSpPr>
              <p:cNvPr id="40" name="Rectangle 39">
                <a:extLst>
                  <a:ext uri="{FF2B5EF4-FFF2-40B4-BE49-F238E27FC236}">
                    <a16:creationId xmlns:a16="http://schemas.microsoft.com/office/drawing/2014/main" id="{027A7A7C-EDD0-4BB1-8A14-1C3508056031}"/>
                  </a:ext>
                </a:extLst>
              </p:cNvPr>
              <p:cNvSpPr/>
              <p:nvPr/>
            </p:nvSpPr>
            <p:spPr bwMode="auto">
              <a:xfrm>
                <a:off x="4419600" y="4791456"/>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son</a:t>
                </a:r>
              </a:p>
            </p:txBody>
          </p:sp>
          <p:sp>
            <p:nvSpPr>
              <p:cNvPr id="41" name="Rectangle 40">
                <a:extLst>
                  <a:ext uri="{FF2B5EF4-FFF2-40B4-BE49-F238E27FC236}">
                    <a16:creationId xmlns:a16="http://schemas.microsoft.com/office/drawing/2014/main" id="{3CB1275F-A180-4B99-9EA9-A1A58B1678B5}"/>
                  </a:ext>
                </a:extLst>
              </p:cNvPr>
              <p:cNvSpPr/>
              <p:nvPr/>
            </p:nvSpPr>
            <p:spPr bwMode="auto">
              <a:xfrm>
                <a:off x="4332733" y="2819400"/>
                <a:ext cx="111277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mother</a:t>
                </a:r>
              </a:p>
            </p:txBody>
          </p:sp>
          <p:cxnSp>
            <p:nvCxnSpPr>
              <p:cNvPr id="43" name="Straight Arrow Connector 42">
                <a:extLst>
                  <a:ext uri="{FF2B5EF4-FFF2-40B4-BE49-F238E27FC236}">
                    <a16:creationId xmlns:a16="http://schemas.microsoft.com/office/drawing/2014/main" id="{99386186-60EF-4143-918D-06046922128C}"/>
                  </a:ext>
                </a:extLst>
              </p:cNvPr>
              <p:cNvCxnSpPr>
                <a:cxnSpLocks/>
              </p:cNvCxnSpPr>
              <p:nvPr/>
            </p:nvCxnSpPr>
            <p:spPr bwMode="auto">
              <a:xfrm flipV="1">
                <a:off x="4876800" y="3276600"/>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nvGrpSpPr>
            <p:cNvPr id="35" name="Group 34">
              <a:extLst>
                <a:ext uri="{FF2B5EF4-FFF2-40B4-BE49-F238E27FC236}">
                  <a16:creationId xmlns:a16="http://schemas.microsoft.com/office/drawing/2014/main" id="{F37AE81C-953F-4057-927C-4B2289283155}"/>
                </a:ext>
              </a:extLst>
            </p:cNvPr>
            <p:cNvGrpSpPr/>
            <p:nvPr/>
          </p:nvGrpSpPr>
          <p:grpSpPr>
            <a:xfrm>
              <a:off x="7391400" y="2441448"/>
              <a:ext cx="1185672" cy="2429256"/>
              <a:chOff x="6031992" y="2819400"/>
              <a:chExt cx="1185672" cy="2429256"/>
            </a:xfrm>
          </p:grpSpPr>
          <p:sp>
            <p:nvSpPr>
              <p:cNvPr id="36" name="Rectangle 35">
                <a:extLst>
                  <a:ext uri="{FF2B5EF4-FFF2-40B4-BE49-F238E27FC236}">
                    <a16:creationId xmlns:a16="http://schemas.microsoft.com/office/drawing/2014/main" id="{EEBDA9F1-2221-4B45-80E2-22406D74A94E}"/>
                  </a:ext>
                </a:extLst>
              </p:cNvPr>
              <p:cNvSpPr/>
              <p:nvPr/>
            </p:nvSpPr>
            <p:spPr bwMode="auto">
              <a:xfrm>
                <a:off x="6172200" y="4791456"/>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John</a:t>
                </a:r>
              </a:p>
            </p:txBody>
          </p:sp>
          <p:sp>
            <p:nvSpPr>
              <p:cNvPr id="37" name="Rectangle 36">
                <a:extLst>
                  <a:ext uri="{FF2B5EF4-FFF2-40B4-BE49-F238E27FC236}">
                    <a16:creationId xmlns:a16="http://schemas.microsoft.com/office/drawing/2014/main" id="{842F7395-CB9D-4D97-9BEC-E52FFD5B2BA9}"/>
                  </a:ext>
                </a:extLst>
              </p:cNvPr>
              <p:cNvSpPr/>
              <p:nvPr/>
            </p:nvSpPr>
            <p:spPr bwMode="auto">
              <a:xfrm>
                <a:off x="6031992" y="2819400"/>
                <a:ext cx="1185672"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mother</a:t>
                </a:r>
              </a:p>
            </p:txBody>
          </p:sp>
          <p:cxnSp>
            <p:nvCxnSpPr>
              <p:cNvPr id="39" name="Straight Arrow Connector 38">
                <a:extLst>
                  <a:ext uri="{FF2B5EF4-FFF2-40B4-BE49-F238E27FC236}">
                    <a16:creationId xmlns:a16="http://schemas.microsoft.com/office/drawing/2014/main" id="{8D484F03-95F4-4770-9A7B-6288FE5519F0}"/>
                  </a:ext>
                </a:extLst>
              </p:cNvPr>
              <p:cNvCxnSpPr>
                <a:cxnSpLocks/>
              </p:cNvCxnSpPr>
              <p:nvPr/>
            </p:nvCxnSpPr>
            <p:spPr bwMode="auto">
              <a:xfrm flipV="1">
                <a:off x="6629400" y="3276600"/>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spTree>
    <p:extLst>
      <p:ext uri="{BB962C8B-B14F-4D97-AF65-F5344CB8AC3E}">
        <p14:creationId xmlns:p14="http://schemas.microsoft.com/office/powerpoint/2010/main" val="2578501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ACC3-56F7-4021-A276-56A938DC60F5}"/>
              </a:ext>
            </a:extLst>
          </p:cNvPr>
          <p:cNvSpPr>
            <a:spLocks noGrp="1"/>
          </p:cNvSpPr>
          <p:nvPr>
            <p:ph type="title"/>
          </p:nvPr>
        </p:nvSpPr>
        <p:spPr/>
        <p:txBody>
          <a:bodyPr/>
          <a:lstStyle/>
          <a:p>
            <a:r>
              <a:rPr lang="en-US" dirty="0"/>
              <a:t>Same graph structure </a:t>
            </a:r>
            <a:br>
              <a:rPr lang="en-US" dirty="0"/>
            </a:br>
            <a:r>
              <a:rPr lang="en-US" dirty="0"/>
              <a:t>Four distinct representations</a:t>
            </a:r>
          </a:p>
        </p:txBody>
      </p:sp>
      <p:sp>
        <p:nvSpPr>
          <p:cNvPr id="4" name="Slide Number Placeholder 3">
            <a:extLst>
              <a:ext uri="{FF2B5EF4-FFF2-40B4-BE49-F238E27FC236}">
                <a16:creationId xmlns:a16="http://schemas.microsoft.com/office/drawing/2014/main" id="{589EBA2D-E97F-4258-B21B-7988B22B92DA}"/>
              </a:ext>
            </a:extLst>
          </p:cNvPr>
          <p:cNvSpPr>
            <a:spLocks noGrp="1"/>
          </p:cNvSpPr>
          <p:nvPr>
            <p:ph type="sldNum" sz="quarter" idx="10"/>
          </p:nvPr>
        </p:nvSpPr>
        <p:spPr/>
        <p:txBody>
          <a:bodyPr/>
          <a:lstStyle/>
          <a:p>
            <a:fld id="{01EF93C7-D0AB-41D7-8C62-1F8A9E33AE23}" type="slidenum">
              <a:rPr lang="en-US" smtClean="0"/>
              <a:pPr/>
              <a:t>33</a:t>
            </a:fld>
            <a:endParaRPr lang="en-US"/>
          </a:p>
        </p:txBody>
      </p:sp>
      <p:grpSp>
        <p:nvGrpSpPr>
          <p:cNvPr id="31" name="Group 30">
            <a:extLst>
              <a:ext uri="{FF2B5EF4-FFF2-40B4-BE49-F238E27FC236}">
                <a16:creationId xmlns:a16="http://schemas.microsoft.com/office/drawing/2014/main" id="{5203810A-A833-4C67-9F7C-58128391FF9C}"/>
              </a:ext>
            </a:extLst>
          </p:cNvPr>
          <p:cNvGrpSpPr/>
          <p:nvPr/>
        </p:nvGrpSpPr>
        <p:grpSpPr>
          <a:xfrm>
            <a:off x="228600" y="2438400"/>
            <a:ext cx="8348472" cy="2441448"/>
            <a:chOff x="228600" y="2438400"/>
            <a:chExt cx="8348472" cy="2441448"/>
          </a:xfrm>
        </p:grpSpPr>
        <p:grpSp>
          <p:nvGrpSpPr>
            <p:cNvPr id="32" name="Group 31">
              <a:extLst>
                <a:ext uri="{FF2B5EF4-FFF2-40B4-BE49-F238E27FC236}">
                  <a16:creationId xmlns:a16="http://schemas.microsoft.com/office/drawing/2014/main" id="{2957B9D3-EEC6-4306-AA26-E43C4FCCE48D}"/>
                </a:ext>
              </a:extLst>
            </p:cNvPr>
            <p:cNvGrpSpPr/>
            <p:nvPr/>
          </p:nvGrpSpPr>
          <p:grpSpPr>
            <a:xfrm>
              <a:off x="228600" y="2441448"/>
              <a:ext cx="1690877" cy="2438400"/>
              <a:chOff x="328423" y="2819400"/>
              <a:chExt cx="1690877" cy="2438400"/>
            </a:xfrm>
          </p:grpSpPr>
          <p:sp>
            <p:nvSpPr>
              <p:cNvPr id="48" name="Rectangle 47">
                <a:extLst>
                  <a:ext uri="{FF2B5EF4-FFF2-40B4-BE49-F238E27FC236}">
                    <a16:creationId xmlns:a16="http://schemas.microsoft.com/office/drawing/2014/main" id="{B85D9AE9-ED85-427D-9806-9255919B35FC}"/>
                  </a:ext>
                </a:extLst>
              </p:cNvPr>
              <p:cNvSpPr/>
              <p:nvPr/>
            </p:nvSpPr>
            <p:spPr bwMode="auto">
              <a:xfrm>
                <a:off x="1104900" y="4800600"/>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tx1"/>
                    </a:solidFill>
                    <a:effectLst/>
                    <a:latin typeface="Times" pitchFamily="122" charset="0"/>
                  </a:rPr>
                  <a:t>John</a:t>
                </a:r>
              </a:p>
            </p:txBody>
          </p:sp>
          <p:sp>
            <p:nvSpPr>
              <p:cNvPr id="49" name="Rectangle 48">
                <a:extLst>
                  <a:ext uri="{FF2B5EF4-FFF2-40B4-BE49-F238E27FC236}">
                    <a16:creationId xmlns:a16="http://schemas.microsoft.com/office/drawing/2014/main" id="{F1348E40-C9C8-42FB-8F78-43B0597EC501}"/>
                  </a:ext>
                </a:extLst>
              </p:cNvPr>
              <p:cNvSpPr/>
              <p:nvPr/>
            </p:nvSpPr>
            <p:spPr bwMode="auto">
              <a:xfrm>
                <a:off x="1104900" y="2819400"/>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tx1"/>
                    </a:solidFill>
                    <a:effectLst/>
                    <a:latin typeface="Times" pitchFamily="122" charset="0"/>
                  </a:rPr>
                  <a:t>Mary</a:t>
                </a:r>
              </a:p>
            </p:txBody>
          </p:sp>
          <p:cxnSp>
            <p:nvCxnSpPr>
              <p:cNvPr id="50" name="Straight Arrow Connector 49">
                <a:extLst>
                  <a:ext uri="{FF2B5EF4-FFF2-40B4-BE49-F238E27FC236}">
                    <a16:creationId xmlns:a16="http://schemas.microsoft.com/office/drawing/2014/main" id="{E814814D-F87C-4515-A5DE-829399EDD6E3}"/>
                  </a:ext>
                </a:extLst>
              </p:cNvPr>
              <p:cNvCxnSpPr/>
              <p:nvPr/>
            </p:nvCxnSpPr>
            <p:spPr bwMode="auto">
              <a:xfrm flipV="1">
                <a:off x="1562100" y="3276600"/>
                <a:ext cx="0" cy="1524000"/>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sp>
            <p:nvSpPr>
              <p:cNvPr id="51" name="Rectangle 50">
                <a:extLst>
                  <a:ext uri="{FF2B5EF4-FFF2-40B4-BE49-F238E27FC236}">
                    <a16:creationId xmlns:a16="http://schemas.microsoft.com/office/drawing/2014/main" id="{0570402F-535F-4E60-86CE-D4909D35DB81}"/>
                  </a:ext>
                </a:extLst>
              </p:cNvPr>
              <p:cNvSpPr/>
              <p:nvPr/>
            </p:nvSpPr>
            <p:spPr bwMode="auto">
              <a:xfrm>
                <a:off x="328423" y="3806952"/>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grpSp>
        <p:grpSp>
          <p:nvGrpSpPr>
            <p:cNvPr id="33" name="Group 32">
              <a:extLst>
                <a:ext uri="{FF2B5EF4-FFF2-40B4-BE49-F238E27FC236}">
                  <a16:creationId xmlns:a16="http://schemas.microsoft.com/office/drawing/2014/main" id="{AE8DFEC1-0F8E-4C48-82D1-962945D3066E}"/>
                </a:ext>
              </a:extLst>
            </p:cNvPr>
            <p:cNvGrpSpPr/>
            <p:nvPr/>
          </p:nvGrpSpPr>
          <p:grpSpPr>
            <a:xfrm>
              <a:off x="2395219" y="2438400"/>
              <a:ext cx="1717548" cy="2429256"/>
              <a:chOff x="2069592" y="2816352"/>
              <a:chExt cx="1717548" cy="2429256"/>
            </a:xfrm>
          </p:grpSpPr>
          <p:sp>
            <p:nvSpPr>
              <p:cNvPr id="44" name="Rectangle 43">
                <a:extLst>
                  <a:ext uri="{FF2B5EF4-FFF2-40B4-BE49-F238E27FC236}">
                    <a16:creationId xmlns:a16="http://schemas.microsoft.com/office/drawing/2014/main" id="{518BCCD0-2AE7-4C70-A33D-27AC690A5AE9}"/>
                  </a:ext>
                </a:extLst>
              </p:cNvPr>
              <p:cNvSpPr/>
              <p:nvPr/>
            </p:nvSpPr>
            <p:spPr bwMode="auto">
              <a:xfrm>
                <a:off x="2819400" y="4788408"/>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tx1"/>
                    </a:solidFill>
                    <a:effectLst/>
                    <a:latin typeface="Times" pitchFamily="122" charset="0"/>
                  </a:rPr>
                  <a:t>son</a:t>
                </a:r>
              </a:p>
            </p:txBody>
          </p:sp>
          <p:sp>
            <p:nvSpPr>
              <p:cNvPr id="45" name="Rectangle 44">
                <a:extLst>
                  <a:ext uri="{FF2B5EF4-FFF2-40B4-BE49-F238E27FC236}">
                    <a16:creationId xmlns:a16="http://schemas.microsoft.com/office/drawing/2014/main" id="{66B11A41-D4A1-4DAE-8240-01DE363175AE}"/>
                  </a:ext>
                </a:extLst>
              </p:cNvPr>
              <p:cNvSpPr/>
              <p:nvPr/>
            </p:nvSpPr>
            <p:spPr bwMode="auto">
              <a:xfrm>
                <a:off x="2766060" y="2816352"/>
                <a:ext cx="102108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tx1"/>
                    </a:solidFill>
                    <a:effectLst/>
                    <a:latin typeface="Times" pitchFamily="122" charset="0"/>
                  </a:rPr>
                  <a:t>parent</a:t>
                </a:r>
              </a:p>
            </p:txBody>
          </p:sp>
          <p:sp>
            <p:nvSpPr>
              <p:cNvPr id="46" name="Rectangle 45">
                <a:extLst>
                  <a:ext uri="{FF2B5EF4-FFF2-40B4-BE49-F238E27FC236}">
                    <a16:creationId xmlns:a16="http://schemas.microsoft.com/office/drawing/2014/main" id="{ABD3564A-00B5-4068-B128-6A354501223D}"/>
                  </a:ext>
                </a:extLst>
              </p:cNvPr>
              <p:cNvSpPr/>
              <p:nvPr/>
            </p:nvSpPr>
            <p:spPr bwMode="auto">
              <a:xfrm>
                <a:off x="2069592" y="3806952"/>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cxnSp>
            <p:nvCxnSpPr>
              <p:cNvPr id="47" name="Straight Arrow Connector 46">
                <a:extLst>
                  <a:ext uri="{FF2B5EF4-FFF2-40B4-BE49-F238E27FC236}">
                    <a16:creationId xmlns:a16="http://schemas.microsoft.com/office/drawing/2014/main" id="{CBF6F0AB-E78F-4439-8B07-558AD91144F4}"/>
                  </a:ext>
                </a:extLst>
              </p:cNvPr>
              <p:cNvCxnSpPr>
                <a:cxnSpLocks/>
              </p:cNvCxnSpPr>
              <p:nvPr/>
            </p:nvCxnSpPr>
            <p:spPr bwMode="auto">
              <a:xfrm flipV="1">
                <a:off x="3276600" y="3273552"/>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nvGrpSpPr>
            <p:cNvPr id="34" name="Group 33">
              <a:extLst>
                <a:ext uri="{FF2B5EF4-FFF2-40B4-BE49-F238E27FC236}">
                  <a16:creationId xmlns:a16="http://schemas.microsoft.com/office/drawing/2014/main" id="{E0A39CEB-A954-4473-B7A7-CA66D0760D5B}"/>
                </a:ext>
              </a:extLst>
            </p:cNvPr>
            <p:cNvGrpSpPr/>
            <p:nvPr/>
          </p:nvGrpSpPr>
          <p:grpSpPr>
            <a:xfrm>
              <a:off x="4588509" y="2441448"/>
              <a:ext cx="1775711" cy="2429256"/>
              <a:chOff x="3669792" y="2819400"/>
              <a:chExt cx="1775711" cy="2429256"/>
            </a:xfrm>
          </p:grpSpPr>
          <p:sp>
            <p:nvSpPr>
              <p:cNvPr id="40" name="Rectangle 39">
                <a:extLst>
                  <a:ext uri="{FF2B5EF4-FFF2-40B4-BE49-F238E27FC236}">
                    <a16:creationId xmlns:a16="http://schemas.microsoft.com/office/drawing/2014/main" id="{027A7A7C-EDD0-4BB1-8A14-1C3508056031}"/>
                  </a:ext>
                </a:extLst>
              </p:cNvPr>
              <p:cNvSpPr/>
              <p:nvPr/>
            </p:nvSpPr>
            <p:spPr bwMode="auto">
              <a:xfrm>
                <a:off x="4419600" y="4791456"/>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tx1"/>
                    </a:solidFill>
                    <a:effectLst/>
                    <a:latin typeface="Times" pitchFamily="122" charset="0"/>
                  </a:rPr>
                  <a:t>son</a:t>
                </a:r>
              </a:p>
            </p:txBody>
          </p:sp>
          <p:sp>
            <p:nvSpPr>
              <p:cNvPr id="41" name="Rectangle 40">
                <a:extLst>
                  <a:ext uri="{FF2B5EF4-FFF2-40B4-BE49-F238E27FC236}">
                    <a16:creationId xmlns:a16="http://schemas.microsoft.com/office/drawing/2014/main" id="{3CB1275F-A180-4B99-9EA9-A1A58B1678B5}"/>
                  </a:ext>
                </a:extLst>
              </p:cNvPr>
              <p:cNvSpPr/>
              <p:nvPr/>
            </p:nvSpPr>
            <p:spPr bwMode="auto">
              <a:xfrm>
                <a:off x="4332733" y="2819400"/>
                <a:ext cx="111277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tx1"/>
                    </a:solidFill>
                    <a:effectLst/>
                    <a:latin typeface="Times" pitchFamily="122" charset="0"/>
                  </a:rPr>
                  <a:t>mother</a:t>
                </a:r>
              </a:p>
            </p:txBody>
          </p:sp>
          <p:sp>
            <p:nvSpPr>
              <p:cNvPr id="42" name="Rectangle 41">
                <a:extLst>
                  <a:ext uri="{FF2B5EF4-FFF2-40B4-BE49-F238E27FC236}">
                    <a16:creationId xmlns:a16="http://schemas.microsoft.com/office/drawing/2014/main" id="{D0D282A2-2F9C-4AC7-BFDE-21B558A6FC5E}"/>
                  </a:ext>
                </a:extLst>
              </p:cNvPr>
              <p:cNvSpPr/>
              <p:nvPr/>
            </p:nvSpPr>
            <p:spPr bwMode="auto">
              <a:xfrm>
                <a:off x="3669792" y="3806952"/>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cxnSp>
            <p:nvCxnSpPr>
              <p:cNvPr id="43" name="Straight Arrow Connector 42">
                <a:extLst>
                  <a:ext uri="{FF2B5EF4-FFF2-40B4-BE49-F238E27FC236}">
                    <a16:creationId xmlns:a16="http://schemas.microsoft.com/office/drawing/2014/main" id="{99386186-60EF-4143-918D-06046922128C}"/>
                  </a:ext>
                </a:extLst>
              </p:cNvPr>
              <p:cNvCxnSpPr>
                <a:cxnSpLocks/>
              </p:cNvCxnSpPr>
              <p:nvPr/>
            </p:nvCxnSpPr>
            <p:spPr bwMode="auto">
              <a:xfrm flipV="1">
                <a:off x="4876800" y="3276600"/>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nvGrpSpPr>
            <p:cNvPr id="35" name="Group 34">
              <a:extLst>
                <a:ext uri="{FF2B5EF4-FFF2-40B4-BE49-F238E27FC236}">
                  <a16:creationId xmlns:a16="http://schemas.microsoft.com/office/drawing/2014/main" id="{F37AE81C-953F-4057-927C-4B2289283155}"/>
                </a:ext>
              </a:extLst>
            </p:cNvPr>
            <p:cNvGrpSpPr/>
            <p:nvPr/>
          </p:nvGrpSpPr>
          <p:grpSpPr>
            <a:xfrm>
              <a:off x="6781800" y="2441448"/>
              <a:ext cx="1795272" cy="2429256"/>
              <a:chOff x="5422392" y="2819400"/>
              <a:chExt cx="1795272" cy="2429256"/>
            </a:xfrm>
          </p:grpSpPr>
          <p:sp>
            <p:nvSpPr>
              <p:cNvPr id="36" name="Rectangle 35">
                <a:extLst>
                  <a:ext uri="{FF2B5EF4-FFF2-40B4-BE49-F238E27FC236}">
                    <a16:creationId xmlns:a16="http://schemas.microsoft.com/office/drawing/2014/main" id="{EEBDA9F1-2221-4B45-80E2-22406D74A94E}"/>
                  </a:ext>
                </a:extLst>
              </p:cNvPr>
              <p:cNvSpPr/>
              <p:nvPr/>
            </p:nvSpPr>
            <p:spPr bwMode="auto">
              <a:xfrm>
                <a:off x="6172200" y="4791456"/>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tx1"/>
                    </a:solidFill>
                    <a:effectLst/>
                    <a:latin typeface="Times" pitchFamily="122" charset="0"/>
                  </a:rPr>
                  <a:t>John</a:t>
                </a:r>
              </a:p>
            </p:txBody>
          </p:sp>
          <p:sp>
            <p:nvSpPr>
              <p:cNvPr id="37" name="Rectangle 36">
                <a:extLst>
                  <a:ext uri="{FF2B5EF4-FFF2-40B4-BE49-F238E27FC236}">
                    <a16:creationId xmlns:a16="http://schemas.microsoft.com/office/drawing/2014/main" id="{842F7395-CB9D-4D97-9BEC-E52FFD5B2BA9}"/>
                  </a:ext>
                </a:extLst>
              </p:cNvPr>
              <p:cNvSpPr/>
              <p:nvPr/>
            </p:nvSpPr>
            <p:spPr bwMode="auto">
              <a:xfrm>
                <a:off x="6031992" y="2819400"/>
                <a:ext cx="1185672"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tx1"/>
                    </a:solidFill>
                    <a:effectLst/>
                    <a:latin typeface="Times" pitchFamily="122" charset="0"/>
                  </a:rPr>
                  <a:t>mother</a:t>
                </a:r>
              </a:p>
            </p:txBody>
          </p:sp>
          <p:sp>
            <p:nvSpPr>
              <p:cNvPr id="38" name="Rectangle 37">
                <a:extLst>
                  <a:ext uri="{FF2B5EF4-FFF2-40B4-BE49-F238E27FC236}">
                    <a16:creationId xmlns:a16="http://schemas.microsoft.com/office/drawing/2014/main" id="{F1F6298D-6E97-4A72-B5C7-F6BD74E07229}"/>
                  </a:ext>
                </a:extLst>
              </p:cNvPr>
              <p:cNvSpPr/>
              <p:nvPr/>
            </p:nvSpPr>
            <p:spPr bwMode="auto">
              <a:xfrm>
                <a:off x="5422392" y="3806952"/>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son of</a:t>
                </a:r>
              </a:p>
            </p:txBody>
          </p:sp>
          <p:cxnSp>
            <p:nvCxnSpPr>
              <p:cNvPr id="39" name="Straight Arrow Connector 38">
                <a:extLst>
                  <a:ext uri="{FF2B5EF4-FFF2-40B4-BE49-F238E27FC236}">
                    <a16:creationId xmlns:a16="http://schemas.microsoft.com/office/drawing/2014/main" id="{8D484F03-95F4-4770-9A7B-6288FE5519F0}"/>
                  </a:ext>
                </a:extLst>
              </p:cNvPr>
              <p:cNvCxnSpPr>
                <a:cxnSpLocks/>
              </p:cNvCxnSpPr>
              <p:nvPr/>
            </p:nvCxnSpPr>
            <p:spPr bwMode="auto">
              <a:xfrm flipV="1">
                <a:off x="6629400" y="3276600"/>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spTree>
    <p:extLst>
      <p:ext uri="{BB962C8B-B14F-4D97-AF65-F5344CB8AC3E}">
        <p14:creationId xmlns:p14="http://schemas.microsoft.com/office/powerpoint/2010/main" val="1873613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ACC3-56F7-4021-A276-56A938DC60F5}"/>
              </a:ext>
            </a:extLst>
          </p:cNvPr>
          <p:cNvSpPr>
            <a:spLocks noGrp="1"/>
          </p:cNvSpPr>
          <p:nvPr>
            <p:ph type="title"/>
          </p:nvPr>
        </p:nvSpPr>
        <p:spPr/>
        <p:txBody>
          <a:bodyPr/>
          <a:lstStyle/>
          <a:p>
            <a:r>
              <a:rPr lang="en-US" dirty="0"/>
              <a:t>Same graph structure </a:t>
            </a:r>
            <a:br>
              <a:rPr lang="en-US" dirty="0"/>
            </a:br>
            <a:r>
              <a:rPr lang="en-US" dirty="0"/>
              <a:t>Four distinct representations</a:t>
            </a:r>
          </a:p>
        </p:txBody>
      </p:sp>
      <p:sp>
        <p:nvSpPr>
          <p:cNvPr id="3" name="Content Placeholder 2">
            <a:extLst>
              <a:ext uri="{FF2B5EF4-FFF2-40B4-BE49-F238E27FC236}">
                <a16:creationId xmlns:a16="http://schemas.microsoft.com/office/drawing/2014/main" id="{19C5B5C6-F327-4944-8022-0063C9FB8B2D}"/>
              </a:ext>
            </a:extLst>
          </p:cNvPr>
          <p:cNvSpPr>
            <a:spLocks noGrp="1"/>
          </p:cNvSpPr>
          <p:nvPr>
            <p:ph idx="1"/>
          </p:nvPr>
        </p:nvSpPr>
        <p:spPr>
          <a:xfrm>
            <a:off x="228600" y="5334000"/>
            <a:ext cx="8686800" cy="1295400"/>
          </a:xfrm>
        </p:spPr>
        <p:txBody>
          <a:bodyPr/>
          <a:lstStyle/>
          <a:p>
            <a:pPr>
              <a:buFont typeface="Arial" panose="020B0604020202020204" pitchFamily="34" charset="0"/>
              <a:buChar char="•"/>
            </a:pPr>
            <a:r>
              <a:rPr lang="en-US" dirty="0">
                <a:solidFill>
                  <a:srgbClr val="FFFF00"/>
                </a:solidFill>
              </a:rPr>
              <a:t>Generic</a:t>
            </a:r>
            <a:r>
              <a:rPr lang="en-US" dirty="0"/>
              <a:t> versus </a:t>
            </a:r>
            <a:r>
              <a:rPr lang="en-US" dirty="0">
                <a:solidFill>
                  <a:srgbClr val="1FE115"/>
                </a:solidFill>
              </a:rPr>
              <a:t>specific</a:t>
            </a:r>
            <a:r>
              <a:rPr lang="en-US" dirty="0"/>
              <a:t> terms.</a:t>
            </a:r>
          </a:p>
          <a:p>
            <a:pPr>
              <a:buFont typeface="Arial" panose="020B0604020202020204" pitchFamily="34" charset="0"/>
              <a:buChar char="•"/>
            </a:pPr>
            <a:r>
              <a:rPr lang="en-US" dirty="0"/>
              <a:t>Implicit relationships between what nodes and vertices represent and between vertices.</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89EBA2D-E97F-4258-B21B-7988B22B92DA}"/>
              </a:ext>
            </a:extLst>
          </p:cNvPr>
          <p:cNvSpPr>
            <a:spLocks noGrp="1"/>
          </p:cNvSpPr>
          <p:nvPr>
            <p:ph type="sldNum" sz="quarter" idx="10"/>
          </p:nvPr>
        </p:nvSpPr>
        <p:spPr/>
        <p:txBody>
          <a:bodyPr/>
          <a:lstStyle/>
          <a:p>
            <a:fld id="{01EF93C7-D0AB-41D7-8C62-1F8A9E33AE23}" type="slidenum">
              <a:rPr lang="en-US" smtClean="0"/>
              <a:pPr/>
              <a:t>34</a:t>
            </a:fld>
            <a:endParaRPr lang="en-US"/>
          </a:p>
        </p:txBody>
      </p:sp>
      <p:grpSp>
        <p:nvGrpSpPr>
          <p:cNvPr id="30" name="Group 29">
            <a:extLst>
              <a:ext uri="{FF2B5EF4-FFF2-40B4-BE49-F238E27FC236}">
                <a16:creationId xmlns:a16="http://schemas.microsoft.com/office/drawing/2014/main" id="{1D9DCAC9-120A-4B40-A14A-DD06E8F00091}"/>
              </a:ext>
            </a:extLst>
          </p:cNvPr>
          <p:cNvGrpSpPr/>
          <p:nvPr/>
        </p:nvGrpSpPr>
        <p:grpSpPr>
          <a:xfrm>
            <a:off x="228600" y="2438400"/>
            <a:ext cx="8348472" cy="2441448"/>
            <a:chOff x="228600" y="2438400"/>
            <a:chExt cx="8348472" cy="2441448"/>
          </a:xfrm>
        </p:grpSpPr>
        <p:grpSp>
          <p:nvGrpSpPr>
            <p:cNvPr id="26" name="Group 25">
              <a:extLst>
                <a:ext uri="{FF2B5EF4-FFF2-40B4-BE49-F238E27FC236}">
                  <a16:creationId xmlns:a16="http://schemas.microsoft.com/office/drawing/2014/main" id="{E9CC1D06-E666-47C7-8138-5E5614D44D1B}"/>
                </a:ext>
              </a:extLst>
            </p:cNvPr>
            <p:cNvGrpSpPr/>
            <p:nvPr/>
          </p:nvGrpSpPr>
          <p:grpSpPr>
            <a:xfrm>
              <a:off x="228600" y="2441448"/>
              <a:ext cx="1690877" cy="2438400"/>
              <a:chOff x="328423" y="2819400"/>
              <a:chExt cx="1690877" cy="2438400"/>
            </a:xfrm>
          </p:grpSpPr>
          <p:sp>
            <p:nvSpPr>
              <p:cNvPr id="5" name="Rectangle 4">
                <a:extLst>
                  <a:ext uri="{FF2B5EF4-FFF2-40B4-BE49-F238E27FC236}">
                    <a16:creationId xmlns:a16="http://schemas.microsoft.com/office/drawing/2014/main" id="{ECDE74AF-666A-4535-852D-44A489DCF4BA}"/>
                  </a:ext>
                </a:extLst>
              </p:cNvPr>
              <p:cNvSpPr/>
              <p:nvPr/>
            </p:nvSpPr>
            <p:spPr bwMode="auto">
              <a:xfrm>
                <a:off x="1104900" y="4800600"/>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John</a:t>
                </a:r>
              </a:p>
            </p:txBody>
          </p:sp>
          <p:sp>
            <p:nvSpPr>
              <p:cNvPr id="6" name="Rectangle 5">
                <a:extLst>
                  <a:ext uri="{FF2B5EF4-FFF2-40B4-BE49-F238E27FC236}">
                    <a16:creationId xmlns:a16="http://schemas.microsoft.com/office/drawing/2014/main" id="{FA85F3F9-0A1D-48CA-99D8-EA9D19CAD125}"/>
                  </a:ext>
                </a:extLst>
              </p:cNvPr>
              <p:cNvSpPr/>
              <p:nvPr/>
            </p:nvSpPr>
            <p:spPr bwMode="auto">
              <a:xfrm>
                <a:off x="1104900" y="2819400"/>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Mary</a:t>
                </a:r>
              </a:p>
            </p:txBody>
          </p:sp>
          <p:cxnSp>
            <p:nvCxnSpPr>
              <p:cNvPr id="8" name="Straight Arrow Connector 7">
                <a:extLst>
                  <a:ext uri="{FF2B5EF4-FFF2-40B4-BE49-F238E27FC236}">
                    <a16:creationId xmlns:a16="http://schemas.microsoft.com/office/drawing/2014/main" id="{E2ED363B-790E-418E-8ADD-90185520E7B7}"/>
                  </a:ext>
                </a:extLst>
              </p:cNvPr>
              <p:cNvCxnSpPr/>
              <p:nvPr/>
            </p:nvCxnSpPr>
            <p:spPr bwMode="auto">
              <a:xfrm flipV="1">
                <a:off x="1562100" y="3276600"/>
                <a:ext cx="0" cy="1524000"/>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sp>
            <p:nvSpPr>
              <p:cNvPr id="9" name="Rectangle 8">
                <a:extLst>
                  <a:ext uri="{FF2B5EF4-FFF2-40B4-BE49-F238E27FC236}">
                    <a16:creationId xmlns:a16="http://schemas.microsoft.com/office/drawing/2014/main" id="{2F6B52B7-946C-431B-AD5A-3BD0B28FAB9D}"/>
                  </a:ext>
                </a:extLst>
              </p:cNvPr>
              <p:cNvSpPr/>
              <p:nvPr/>
            </p:nvSpPr>
            <p:spPr bwMode="auto">
              <a:xfrm>
                <a:off x="328423" y="3806952"/>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grpSp>
        <p:grpSp>
          <p:nvGrpSpPr>
            <p:cNvPr id="27" name="Group 26">
              <a:extLst>
                <a:ext uri="{FF2B5EF4-FFF2-40B4-BE49-F238E27FC236}">
                  <a16:creationId xmlns:a16="http://schemas.microsoft.com/office/drawing/2014/main" id="{85697BBE-DE0D-4D9F-B4B7-593610481A41}"/>
                </a:ext>
              </a:extLst>
            </p:cNvPr>
            <p:cNvGrpSpPr/>
            <p:nvPr/>
          </p:nvGrpSpPr>
          <p:grpSpPr>
            <a:xfrm>
              <a:off x="2395219" y="2438400"/>
              <a:ext cx="1717548" cy="2429256"/>
              <a:chOff x="2069592" y="2816352"/>
              <a:chExt cx="1717548" cy="2429256"/>
            </a:xfrm>
          </p:grpSpPr>
          <p:sp>
            <p:nvSpPr>
              <p:cNvPr id="10" name="Rectangle 9">
                <a:extLst>
                  <a:ext uri="{FF2B5EF4-FFF2-40B4-BE49-F238E27FC236}">
                    <a16:creationId xmlns:a16="http://schemas.microsoft.com/office/drawing/2014/main" id="{F560C65A-A2E8-4484-8B8B-68C6D0374B6F}"/>
                  </a:ext>
                </a:extLst>
              </p:cNvPr>
              <p:cNvSpPr/>
              <p:nvPr/>
            </p:nvSpPr>
            <p:spPr bwMode="auto">
              <a:xfrm>
                <a:off x="2819400" y="4788408"/>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son</a:t>
                </a:r>
              </a:p>
            </p:txBody>
          </p:sp>
          <p:sp>
            <p:nvSpPr>
              <p:cNvPr id="11" name="Rectangle 10">
                <a:extLst>
                  <a:ext uri="{FF2B5EF4-FFF2-40B4-BE49-F238E27FC236}">
                    <a16:creationId xmlns:a16="http://schemas.microsoft.com/office/drawing/2014/main" id="{774323A1-AA38-4129-A568-E6AD3A3714BF}"/>
                  </a:ext>
                </a:extLst>
              </p:cNvPr>
              <p:cNvSpPr/>
              <p:nvPr/>
            </p:nvSpPr>
            <p:spPr bwMode="auto">
              <a:xfrm>
                <a:off x="2766060" y="2816352"/>
                <a:ext cx="102108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parent</a:t>
                </a:r>
              </a:p>
            </p:txBody>
          </p:sp>
          <p:sp>
            <p:nvSpPr>
              <p:cNvPr id="12" name="Rectangle 11">
                <a:extLst>
                  <a:ext uri="{FF2B5EF4-FFF2-40B4-BE49-F238E27FC236}">
                    <a16:creationId xmlns:a16="http://schemas.microsoft.com/office/drawing/2014/main" id="{D9BD6E26-7DA0-4326-A1D4-0F9C1CA4318B}"/>
                  </a:ext>
                </a:extLst>
              </p:cNvPr>
              <p:cNvSpPr/>
              <p:nvPr/>
            </p:nvSpPr>
            <p:spPr bwMode="auto">
              <a:xfrm>
                <a:off x="2069592" y="3806952"/>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cxnSp>
            <p:nvCxnSpPr>
              <p:cNvPr id="15" name="Straight Arrow Connector 14">
                <a:extLst>
                  <a:ext uri="{FF2B5EF4-FFF2-40B4-BE49-F238E27FC236}">
                    <a16:creationId xmlns:a16="http://schemas.microsoft.com/office/drawing/2014/main" id="{A2C011C4-A71A-448B-BEE8-DDF6F6B577B3}"/>
                  </a:ext>
                </a:extLst>
              </p:cNvPr>
              <p:cNvCxnSpPr>
                <a:cxnSpLocks/>
              </p:cNvCxnSpPr>
              <p:nvPr/>
            </p:nvCxnSpPr>
            <p:spPr bwMode="auto">
              <a:xfrm flipV="1">
                <a:off x="3276600" y="3273552"/>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nvGrpSpPr>
            <p:cNvPr id="28" name="Group 27">
              <a:extLst>
                <a:ext uri="{FF2B5EF4-FFF2-40B4-BE49-F238E27FC236}">
                  <a16:creationId xmlns:a16="http://schemas.microsoft.com/office/drawing/2014/main" id="{635D03BC-82F0-4183-BBE8-A57FA3B78A8D}"/>
                </a:ext>
              </a:extLst>
            </p:cNvPr>
            <p:cNvGrpSpPr/>
            <p:nvPr/>
          </p:nvGrpSpPr>
          <p:grpSpPr>
            <a:xfrm>
              <a:off x="4588509" y="2441448"/>
              <a:ext cx="1775711" cy="2429256"/>
              <a:chOff x="3669792" y="2819400"/>
              <a:chExt cx="1775711" cy="2429256"/>
            </a:xfrm>
          </p:grpSpPr>
          <p:sp>
            <p:nvSpPr>
              <p:cNvPr id="18" name="Rectangle 17">
                <a:extLst>
                  <a:ext uri="{FF2B5EF4-FFF2-40B4-BE49-F238E27FC236}">
                    <a16:creationId xmlns:a16="http://schemas.microsoft.com/office/drawing/2014/main" id="{D35761D3-0D63-46F4-82F1-6BF96C3D7D84}"/>
                  </a:ext>
                </a:extLst>
              </p:cNvPr>
              <p:cNvSpPr/>
              <p:nvPr/>
            </p:nvSpPr>
            <p:spPr bwMode="auto">
              <a:xfrm>
                <a:off x="4419600" y="4791456"/>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son</a:t>
                </a:r>
              </a:p>
            </p:txBody>
          </p:sp>
          <p:sp>
            <p:nvSpPr>
              <p:cNvPr id="19" name="Rectangle 18">
                <a:extLst>
                  <a:ext uri="{FF2B5EF4-FFF2-40B4-BE49-F238E27FC236}">
                    <a16:creationId xmlns:a16="http://schemas.microsoft.com/office/drawing/2014/main" id="{C23C131C-5EC1-4C5C-9C3C-E78596774A54}"/>
                  </a:ext>
                </a:extLst>
              </p:cNvPr>
              <p:cNvSpPr/>
              <p:nvPr/>
            </p:nvSpPr>
            <p:spPr bwMode="auto">
              <a:xfrm>
                <a:off x="4332733" y="2819400"/>
                <a:ext cx="111277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mother</a:t>
                </a:r>
              </a:p>
            </p:txBody>
          </p:sp>
          <p:sp>
            <p:nvSpPr>
              <p:cNvPr id="20" name="Rectangle 19">
                <a:extLst>
                  <a:ext uri="{FF2B5EF4-FFF2-40B4-BE49-F238E27FC236}">
                    <a16:creationId xmlns:a16="http://schemas.microsoft.com/office/drawing/2014/main" id="{ADFFAA23-75C8-42F3-A582-C57E6A193079}"/>
                  </a:ext>
                </a:extLst>
              </p:cNvPr>
              <p:cNvSpPr/>
              <p:nvPr/>
            </p:nvSpPr>
            <p:spPr bwMode="auto">
              <a:xfrm>
                <a:off x="3669792" y="3806952"/>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cxnSp>
            <p:nvCxnSpPr>
              <p:cNvPr id="21" name="Straight Arrow Connector 20">
                <a:extLst>
                  <a:ext uri="{FF2B5EF4-FFF2-40B4-BE49-F238E27FC236}">
                    <a16:creationId xmlns:a16="http://schemas.microsoft.com/office/drawing/2014/main" id="{F9111D73-FE81-4DFD-9F19-03AC248D2A4F}"/>
                  </a:ext>
                </a:extLst>
              </p:cNvPr>
              <p:cNvCxnSpPr>
                <a:cxnSpLocks/>
              </p:cNvCxnSpPr>
              <p:nvPr/>
            </p:nvCxnSpPr>
            <p:spPr bwMode="auto">
              <a:xfrm flipV="1">
                <a:off x="4876800" y="3276600"/>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nvGrpSpPr>
            <p:cNvPr id="29" name="Group 28">
              <a:extLst>
                <a:ext uri="{FF2B5EF4-FFF2-40B4-BE49-F238E27FC236}">
                  <a16:creationId xmlns:a16="http://schemas.microsoft.com/office/drawing/2014/main" id="{B35DF87C-AC15-4546-8D88-58326FCBDDC3}"/>
                </a:ext>
              </a:extLst>
            </p:cNvPr>
            <p:cNvGrpSpPr/>
            <p:nvPr/>
          </p:nvGrpSpPr>
          <p:grpSpPr>
            <a:xfrm>
              <a:off x="6781800" y="2441448"/>
              <a:ext cx="1795272" cy="2429256"/>
              <a:chOff x="5422392" y="2819400"/>
              <a:chExt cx="1795272" cy="2429256"/>
            </a:xfrm>
          </p:grpSpPr>
          <p:sp>
            <p:nvSpPr>
              <p:cNvPr id="22" name="Rectangle 21">
                <a:extLst>
                  <a:ext uri="{FF2B5EF4-FFF2-40B4-BE49-F238E27FC236}">
                    <a16:creationId xmlns:a16="http://schemas.microsoft.com/office/drawing/2014/main" id="{FB383E7C-3EB3-4D44-ABE7-84FB3A618FC1}"/>
                  </a:ext>
                </a:extLst>
              </p:cNvPr>
              <p:cNvSpPr/>
              <p:nvPr/>
            </p:nvSpPr>
            <p:spPr bwMode="auto">
              <a:xfrm>
                <a:off x="6172200" y="4791456"/>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John</a:t>
                </a:r>
              </a:p>
            </p:txBody>
          </p:sp>
          <p:sp>
            <p:nvSpPr>
              <p:cNvPr id="23" name="Rectangle 22">
                <a:extLst>
                  <a:ext uri="{FF2B5EF4-FFF2-40B4-BE49-F238E27FC236}">
                    <a16:creationId xmlns:a16="http://schemas.microsoft.com/office/drawing/2014/main" id="{8504298D-F9EC-4D23-8B47-753600044B82}"/>
                  </a:ext>
                </a:extLst>
              </p:cNvPr>
              <p:cNvSpPr/>
              <p:nvPr/>
            </p:nvSpPr>
            <p:spPr bwMode="auto">
              <a:xfrm>
                <a:off x="6031992" y="2819400"/>
                <a:ext cx="1185672"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mother</a:t>
                </a:r>
              </a:p>
            </p:txBody>
          </p:sp>
          <p:sp>
            <p:nvSpPr>
              <p:cNvPr id="24" name="Rectangle 23">
                <a:extLst>
                  <a:ext uri="{FF2B5EF4-FFF2-40B4-BE49-F238E27FC236}">
                    <a16:creationId xmlns:a16="http://schemas.microsoft.com/office/drawing/2014/main" id="{D3FAB19A-17FB-4C8F-9800-981F9B1A5520}"/>
                  </a:ext>
                </a:extLst>
              </p:cNvPr>
              <p:cNvSpPr/>
              <p:nvPr/>
            </p:nvSpPr>
            <p:spPr bwMode="auto">
              <a:xfrm>
                <a:off x="5422392" y="3806952"/>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son of</a:t>
                </a:r>
              </a:p>
            </p:txBody>
          </p:sp>
          <p:cxnSp>
            <p:nvCxnSpPr>
              <p:cNvPr id="25" name="Straight Arrow Connector 24">
                <a:extLst>
                  <a:ext uri="{FF2B5EF4-FFF2-40B4-BE49-F238E27FC236}">
                    <a16:creationId xmlns:a16="http://schemas.microsoft.com/office/drawing/2014/main" id="{0346DD8D-CFA9-40C7-A220-66837E8B05D6}"/>
                  </a:ext>
                </a:extLst>
              </p:cNvPr>
              <p:cNvCxnSpPr>
                <a:cxnSpLocks/>
              </p:cNvCxnSpPr>
              <p:nvPr/>
            </p:nvCxnSpPr>
            <p:spPr bwMode="auto">
              <a:xfrm flipV="1">
                <a:off x="6629400" y="3276600"/>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spTree>
    <p:extLst>
      <p:ext uri="{BB962C8B-B14F-4D97-AF65-F5344CB8AC3E}">
        <p14:creationId xmlns:p14="http://schemas.microsoft.com/office/powerpoint/2010/main" val="3145346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ACC3-56F7-4021-A276-56A938DC60F5}"/>
              </a:ext>
            </a:extLst>
          </p:cNvPr>
          <p:cNvSpPr>
            <a:spLocks noGrp="1"/>
          </p:cNvSpPr>
          <p:nvPr>
            <p:ph type="title"/>
          </p:nvPr>
        </p:nvSpPr>
        <p:spPr>
          <a:xfrm>
            <a:off x="0" y="762000"/>
            <a:ext cx="9144000" cy="762000"/>
          </a:xfrm>
        </p:spPr>
        <p:txBody>
          <a:bodyPr/>
          <a:lstStyle/>
          <a:p>
            <a:r>
              <a:rPr lang="en-US" dirty="0"/>
              <a:t>The four representations in one graph</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a semantic network</a:t>
            </a:r>
          </a:p>
        </p:txBody>
      </p:sp>
      <p:sp>
        <p:nvSpPr>
          <p:cNvPr id="4" name="Slide Number Placeholder 3">
            <a:extLst>
              <a:ext uri="{FF2B5EF4-FFF2-40B4-BE49-F238E27FC236}">
                <a16:creationId xmlns:a16="http://schemas.microsoft.com/office/drawing/2014/main" id="{589EBA2D-E97F-4258-B21B-7988B22B92DA}"/>
              </a:ext>
            </a:extLst>
          </p:cNvPr>
          <p:cNvSpPr>
            <a:spLocks noGrp="1"/>
          </p:cNvSpPr>
          <p:nvPr>
            <p:ph type="sldNum" sz="quarter" idx="10"/>
          </p:nvPr>
        </p:nvSpPr>
        <p:spPr/>
        <p:txBody>
          <a:bodyPr/>
          <a:lstStyle/>
          <a:p>
            <a:fld id="{01EF93C7-D0AB-41D7-8C62-1F8A9E33AE23}" type="slidenum">
              <a:rPr lang="en-US" smtClean="0"/>
              <a:pPr/>
              <a:t>35</a:t>
            </a:fld>
            <a:endParaRPr lang="en-US"/>
          </a:p>
        </p:txBody>
      </p:sp>
      <p:grpSp>
        <p:nvGrpSpPr>
          <p:cNvPr id="30" name="Group 29">
            <a:extLst>
              <a:ext uri="{FF2B5EF4-FFF2-40B4-BE49-F238E27FC236}">
                <a16:creationId xmlns:a16="http://schemas.microsoft.com/office/drawing/2014/main" id="{1D9DCAC9-120A-4B40-A14A-DD06E8F00091}"/>
              </a:ext>
            </a:extLst>
          </p:cNvPr>
          <p:cNvGrpSpPr/>
          <p:nvPr/>
        </p:nvGrpSpPr>
        <p:grpSpPr>
          <a:xfrm>
            <a:off x="228600" y="2438400"/>
            <a:ext cx="7738872" cy="2441448"/>
            <a:chOff x="228600" y="2438400"/>
            <a:chExt cx="7738872" cy="2441448"/>
          </a:xfrm>
        </p:grpSpPr>
        <p:grpSp>
          <p:nvGrpSpPr>
            <p:cNvPr id="26" name="Group 25">
              <a:extLst>
                <a:ext uri="{FF2B5EF4-FFF2-40B4-BE49-F238E27FC236}">
                  <a16:creationId xmlns:a16="http://schemas.microsoft.com/office/drawing/2014/main" id="{E9CC1D06-E666-47C7-8138-5E5614D44D1B}"/>
                </a:ext>
              </a:extLst>
            </p:cNvPr>
            <p:cNvGrpSpPr/>
            <p:nvPr/>
          </p:nvGrpSpPr>
          <p:grpSpPr>
            <a:xfrm>
              <a:off x="228600" y="2441448"/>
              <a:ext cx="1690877" cy="2438400"/>
              <a:chOff x="328423" y="2819400"/>
              <a:chExt cx="1690877" cy="2438400"/>
            </a:xfrm>
          </p:grpSpPr>
          <p:sp>
            <p:nvSpPr>
              <p:cNvPr id="5" name="Rectangle 4">
                <a:extLst>
                  <a:ext uri="{FF2B5EF4-FFF2-40B4-BE49-F238E27FC236}">
                    <a16:creationId xmlns:a16="http://schemas.microsoft.com/office/drawing/2014/main" id="{ECDE74AF-666A-4535-852D-44A489DCF4BA}"/>
                  </a:ext>
                </a:extLst>
              </p:cNvPr>
              <p:cNvSpPr/>
              <p:nvPr/>
            </p:nvSpPr>
            <p:spPr bwMode="auto">
              <a:xfrm>
                <a:off x="1104900" y="4800600"/>
                <a:ext cx="914400" cy="457200"/>
              </a:xfrm>
              <a:prstGeom prst="rect">
                <a:avLst/>
              </a:prstGeom>
              <a:noFill/>
              <a:ln w="9525" cap="flat" cmpd="sng" algn="ctr">
                <a:solidFill>
                  <a:schemeClr val="bg1"/>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John</a:t>
                </a:r>
              </a:p>
            </p:txBody>
          </p:sp>
          <p:sp>
            <p:nvSpPr>
              <p:cNvPr id="6" name="Rectangle 5">
                <a:extLst>
                  <a:ext uri="{FF2B5EF4-FFF2-40B4-BE49-F238E27FC236}">
                    <a16:creationId xmlns:a16="http://schemas.microsoft.com/office/drawing/2014/main" id="{FA85F3F9-0A1D-48CA-99D8-EA9D19CAD125}"/>
                  </a:ext>
                </a:extLst>
              </p:cNvPr>
              <p:cNvSpPr/>
              <p:nvPr/>
            </p:nvSpPr>
            <p:spPr bwMode="auto">
              <a:xfrm>
                <a:off x="1104900" y="2819400"/>
                <a:ext cx="914400" cy="457200"/>
              </a:xfrm>
              <a:prstGeom prst="rect">
                <a:avLst/>
              </a:prstGeom>
              <a:noFill/>
              <a:ln w="9525" cap="flat" cmpd="sng" algn="ctr">
                <a:solidFill>
                  <a:schemeClr val="bg1"/>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Mary</a:t>
                </a:r>
              </a:p>
            </p:txBody>
          </p:sp>
          <p:cxnSp>
            <p:nvCxnSpPr>
              <p:cNvPr id="8" name="Straight Arrow Connector 7">
                <a:extLst>
                  <a:ext uri="{FF2B5EF4-FFF2-40B4-BE49-F238E27FC236}">
                    <a16:creationId xmlns:a16="http://schemas.microsoft.com/office/drawing/2014/main" id="{E2ED363B-790E-418E-8ADD-90185520E7B7}"/>
                  </a:ext>
                </a:extLst>
              </p:cNvPr>
              <p:cNvCxnSpPr/>
              <p:nvPr/>
            </p:nvCxnSpPr>
            <p:spPr bwMode="auto">
              <a:xfrm flipV="1">
                <a:off x="1562100" y="3276600"/>
                <a:ext cx="0" cy="1524000"/>
              </a:xfrm>
              <a:prstGeom prst="straightConnector1">
                <a:avLst/>
              </a:prstGeom>
              <a:solidFill>
                <a:schemeClr val="accent1"/>
              </a:solidFill>
              <a:ln w="28575" cap="flat" cmpd="sng" algn="ctr">
                <a:solidFill>
                  <a:schemeClr val="bg1"/>
                </a:solidFill>
                <a:prstDash val="solid"/>
                <a:round/>
                <a:headEnd type="none" w="lg" len="lg"/>
                <a:tailEnd type="triangle" w="lg" len="lg"/>
              </a:ln>
              <a:effectLst/>
            </p:spPr>
          </p:cxnSp>
          <p:sp>
            <p:nvSpPr>
              <p:cNvPr id="9" name="Rectangle 8">
                <a:extLst>
                  <a:ext uri="{FF2B5EF4-FFF2-40B4-BE49-F238E27FC236}">
                    <a16:creationId xmlns:a16="http://schemas.microsoft.com/office/drawing/2014/main" id="{2F6B52B7-946C-431B-AD5A-3BD0B28FAB9D}"/>
                  </a:ext>
                </a:extLst>
              </p:cNvPr>
              <p:cNvSpPr/>
              <p:nvPr/>
            </p:nvSpPr>
            <p:spPr bwMode="auto">
              <a:xfrm>
                <a:off x="328423" y="3806952"/>
                <a:ext cx="1185672" cy="457200"/>
              </a:xfrm>
              <a:prstGeom prst="rect">
                <a:avLst/>
              </a:prstGeom>
              <a:noFill/>
              <a:ln w="9525" cap="flat" cmpd="sng" algn="ctr">
                <a:no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grpSp>
        <p:grpSp>
          <p:nvGrpSpPr>
            <p:cNvPr id="27" name="Group 26">
              <a:extLst>
                <a:ext uri="{FF2B5EF4-FFF2-40B4-BE49-F238E27FC236}">
                  <a16:creationId xmlns:a16="http://schemas.microsoft.com/office/drawing/2014/main" id="{85697BBE-DE0D-4D9F-B4B7-593610481A41}"/>
                </a:ext>
              </a:extLst>
            </p:cNvPr>
            <p:cNvGrpSpPr/>
            <p:nvPr/>
          </p:nvGrpSpPr>
          <p:grpSpPr>
            <a:xfrm>
              <a:off x="2395219" y="2438400"/>
              <a:ext cx="1717548" cy="2429256"/>
              <a:chOff x="2069592" y="2816352"/>
              <a:chExt cx="1717548" cy="2429256"/>
            </a:xfrm>
          </p:grpSpPr>
          <p:sp>
            <p:nvSpPr>
              <p:cNvPr id="10" name="Rectangle 9">
                <a:extLst>
                  <a:ext uri="{FF2B5EF4-FFF2-40B4-BE49-F238E27FC236}">
                    <a16:creationId xmlns:a16="http://schemas.microsoft.com/office/drawing/2014/main" id="{F560C65A-A2E8-4484-8B8B-68C6D0374B6F}"/>
                  </a:ext>
                </a:extLst>
              </p:cNvPr>
              <p:cNvSpPr/>
              <p:nvPr/>
            </p:nvSpPr>
            <p:spPr bwMode="auto">
              <a:xfrm>
                <a:off x="2819400" y="4788408"/>
                <a:ext cx="914400" cy="457200"/>
              </a:xfrm>
              <a:prstGeom prst="rect">
                <a:avLst/>
              </a:prstGeom>
              <a:noFill/>
              <a:ln w="9525" cap="flat" cmpd="sng" algn="ctr">
                <a:solidFill>
                  <a:schemeClr val="bg1"/>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son</a:t>
                </a:r>
              </a:p>
            </p:txBody>
          </p:sp>
          <p:sp>
            <p:nvSpPr>
              <p:cNvPr id="11" name="Rectangle 10">
                <a:extLst>
                  <a:ext uri="{FF2B5EF4-FFF2-40B4-BE49-F238E27FC236}">
                    <a16:creationId xmlns:a16="http://schemas.microsoft.com/office/drawing/2014/main" id="{774323A1-AA38-4129-A568-E6AD3A3714BF}"/>
                  </a:ext>
                </a:extLst>
              </p:cNvPr>
              <p:cNvSpPr/>
              <p:nvPr/>
            </p:nvSpPr>
            <p:spPr bwMode="auto">
              <a:xfrm>
                <a:off x="2766060" y="2816352"/>
                <a:ext cx="1021080" cy="457200"/>
              </a:xfrm>
              <a:prstGeom prst="rect">
                <a:avLst/>
              </a:prstGeom>
              <a:noFill/>
              <a:ln w="9525" cap="flat" cmpd="sng" algn="ctr">
                <a:solidFill>
                  <a:schemeClr val="bg1"/>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parent</a:t>
                </a:r>
              </a:p>
            </p:txBody>
          </p:sp>
          <p:sp>
            <p:nvSpPr>
              <p:cNvPr id="12" name="Rectangle 11">
                <a:extLst>
                  <a:ext uri="{FF2B5EF4-FFF2-40B4-BE49-F238E27FC236}">
                    <a16:creationId xmlns:a16="http://schemas.microsoft.com/office/drawing/2014/main" id="{D9BD6E26-7DA0-4326-A1D4-0F9C1CA4318B}"/>
                  </a:ext>
                </a:extLst>
              </p:cNvPr>
              <p:cNvSpPr/>
              <p:nvPr/>
            </p:nvSpPr>
            <p:spPr bwMode="auto">
              <a:xfrm>
                <a:off x="2069592" y="3806952"/>
                <a:ext cx="1185672" cy="457200"/>
              </a:xfrm>
              <a:prstGeom prst="rect">
                <a:avLst/>
              </a:prstGeom>
              <a:noFill/>
              <a:ln w="9525" cap="flat" cmpd="sng" algn="ctr">
                <a:no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cxnSp>
            <p:nvCxnSpPr>
              <p:cNvPr id="15" name="Straight Arrow Connector 14">
                <a:extLst>
                  <a:ext uri="{FF2B5EF4-FFF2-40B4-BE49-F238E27FC236}">
                    <a16:creationId xmlns:a16="http://schemas.microsoft.com/office/drawing/2014/main" id="{A2C011C4-A71A-448B-BEE8-DDF6F6B577B3}"/>
                  </a:ext>
                </a:extLst>
              </p:cNvPr>
              <p:cNvCxnSpPr>
                <a:cxnSpLocks/>
              </p:cNvCxnSpPr>
              <p:nvPr/>
            </p:nvCxnSpPr>
            <p:spPr bwMode="auto">
              <a:xfrm flipV="1">
                <a:off x="3276600" y="3273552"/>
                <a:ext cx="0" cy="1514856"/>
              </a:xfrm>
              <a:prstGeom prst="straightConnector1">
                <a:avLst/>
              </a:prstGeom>
              <a:solidFill>
                <a:schemeClr val="accent1"/>
              </a:solidFill>
              <a:ln w="28575" cap="flat" cmpd="sng" algn="ctr">
                <a:solidFill>
                  <a:schemeClr val="bg1"/>
                </a:solidFill>
                <a:prstDash val="solid"/>
                <a:round/>
                <a:headEnd type="none" w="lg" len="lg"/>
                <a:tailEnd type="triangle" w="lg" len="lg"/>
              </a:ln>
              <a:effectLst/>
            </p:spPr>
          </p:cxnSp>
        </p:grpSp>
        <p:grpSp>
          <p:nvGrpSpPr>
            <p:cNvPr id="28" name="Group 27">
              <a:extLst>
                <a:ext uri="{FF2B5EF4-FFF2-40B4-BE49-F238E27FC236}">
                  <a16:creationId xmlns:a16="http://schemas.microsoft.com/office/drawing/2014/main" id="{635D03BC-82F0-4183-BBE8-A57FA3B78A8D}"/>
                </a:ext>
              </a:extLst>
            </p:cNvPr>
            <p:cNvGrpSpPr/>
            <p:nvPr/>
          </p:nvGrpSpPr>
          <p:grpSpPr>
            <a:xfrm>
              <a:off x="3602227" y="2441448"/>
              <a:ext cx="2761993" cy="1969008"/>
              <a:chOff x="2683510" y="2819400"/>
              <a:chExt cx="2761993" cy="1969008"/>
            </a:xfrm>
          </p:grpSpPr>
          <p:sp>
            <p:nvSpPr>
              <p:cNvPr id="19" name="Rectangle 18">
                <a:extLst>
                  <a:ext uri="{FF2B5EF4-FFF2-40B4-BE49-F238E27FC236}">
                    <a16:creationId xmlns:a16="http://schemas.microsoft.com/office/drawing/2014/main" id="{C23C131C-5EC1-4C5C-9C3C-E78596774A54}"/>
                  </a:ext>
                </a:extLst>
              </p:cNvPr>
              <p:cNvSpPr/>
              <p:nvPr/>
            </p:nvSpPr>
            <p:spPr bwMode="auto">
              <a:xfrm>
                <a:off x="4332733" y="2819400"/>
                <a:ext cx="1112770" cy="457200"/>
              </a:xfrm>
              <a:prstGeom prst="rect">
                <a:avLst/>
              </a:prstGeom>
              <a:noFill/>
              <a:ln w="9525" cap="flat" cmpd="sng" algn="ctr">
                <a:solidFill>
                  <a:schemeClr val="bg1"/>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mother</a:t>
                </a:r>
              </a:p>
            </p:txBody>
          </p:sp>
          <p:sp>
            <p:nvSpPr>
              <p:cNvPr id="20" name="Rectangle 19">
                <a:extLst>
                  <a:ext uri="{FF2B5EF4-FFF2-40B4-BE49-F238E27FC236}">
                    <a16:creationId xmlns:a16="http://schemas.microsoft.com/office/drawing/2014/main" id="{ADFFAA23-75C8-42F3-A582-C57E6A193079}"/>
                  </a:ext>
                </a:extLst>
              </p:cNvPr>
              <p:cNvSpPr/>
              <p:nvPr/>
            </p:nvSpPr>
            <p:spPr bwMode="auto">
              <a:xfrm>
                <a:off x="3669792" y="3806952"/>
                <a:ext cx="1185672" cy="457200"/>
              </a:xfrm>
              <a:prstGeom prst="rect">
                <a:avLst/>
              </a:prstGeom>
              <a:noFill/>
              <a:ln w="9525" cap="flat" cmpd="sng" algn="ctr">
                <a:no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cxnSp>
            <p:nvCxnSpPr>
              <p:cNvPr id="21" name="Straight Arrow Connector 20">
                <a:extLst>
                  <a:ext uri="{FF2B5EF4-FFF2-40B4-BE49-F238E27FC236}">
                    <a16:creationId xmlns:a16="http://schemas.microsoft.com/office/drawing/2014/main" id="{F9111D73-FE81-4DFD-9F19-03AC248D2A4F}"/>
                  </a:ext>
                </a:extLst>
              </p:cNvPr>
              <p:cNvCxnSpPr>
                <a:cxnSpLocks/>
                <a:stCxn id="10" idx="0"/>
                <a:endCxn id="19" idx="1"/>
              </p:cNvCxnSpPr>
              <p:nvPr/>
            </p:nvCxnSpPr>
            <p:spPr bwMode="auto">
              <a:xfrm flipV="1">
                <a:off x="2683510" y="3048000"/>
                <a:ext cx="1649223" cy="1740408"/>
              </a:xfrm>
              <a:prstGeom prst="straightConnector1">
                <a:avLst/>
              </a:prstGeom>
              <a:solidFill>
                <a:schemeClr val="accent1"/>
              </a:solidFill>
              <a:ln w="28575" cap="flat" cmpd="sng" algn="ctr">
                <a:solidFill>
                  <a:schemeClr val="bg1"/>
                </a:solidFill>
                <a:prstDash val="solid"/>
                <a:round/>
                <a:headEnd type="none" w="lg" len="lg"/>
                <a:tailEnd type="triangle" w="lg" len="lg"/>
              </a:ln>
              <a:effectLst/>
            </p:spPr>
          </p:cxnSp>
        </p:grpSp>
        <p:sp>
          <p:nvSpPr>
            <p:cNvPr id="24" name="Rectangle 23">
              <a:extLst>
                <a:ext uri="{FF2B5EF4-FFF2-40B4-BE49-F238E27FC236}">
                  <a16:creationId xmlns:a16="http://schemas.microsoft.com/office/drawing/2014/main" id="{D3FAB19A-17FB-4C8F-9800-981F9B1A5520}"/>
                </a:ext>
              </a:extLst>
            </p:cNvPr>
            <p:cNvSpPr/>
            <p:nvPr/>
          </p:nvSpPr>
          <p:spPr bwMode="auto">
            <a:xfrm>
              <a:off x="6781800" y="3429000"/>
              <a:ext cx="1185672" cy="457200"/>
            </a:xfrm>
            <a:prstGeom prst="rect">
              <a:avLst/>
            </a:prstGeom>
            <a:noFill/>
            <a:ln w="9525" cap="flat" cmpd="sng" algn="ctr">
              <a:no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son of</a:t>
              </a:r>
            </a:p>
          </p:txBody>
        </p:sp>
      </p:grpSp>
      <p:grpSp>
        <p:nvGrpSpPr>
          <p:cNvPr id="62" name="Group 61">
            <a:extLst>
              <a:ext uri="{FF2B5EF4-FFF2-40B4-BE49-F238E27FC236}">
                <a16:creationId xmlns:a16="http://schemas.microsoft.com/office/drawing/2014/main" id="{3E141703-77FE-4BFC-8DDB-60F741E3AB37}"/>
              </a:ext>
            </a:extLst>
          </p:cNvPr>
          <p:cNvGrpSpPr/>
          <p:nvPr/>
        </p:nvGrpSpPr>
        <p:grpSpPr>
          <a:xfrm>
            <a:off x="1919477" y="4152900"/>
            <a:ext cx="1225550" cy="498348"/>
            <a:chOff x="1919477" y="4152900"/>
            <a:chExt cx="1225550" cy="498348"/>
          </a:xfrm>
        </p:grpSpPr>
        <p:cxnSp>
          <p:nvCxnSpPr>
            <p:cNvPr id="31" name="Straight Arrow Connector 30">
              <a:extLst>
                <a:ext uri="{FF2B5EF4-FFF2-40B4-BE49-F238E27FC236}">
                  <a16:creationId xmlns:a16="http://schemas.microsoft.com/office/drawing/2014/main" id="{40154BD1-2304-4E5B-8307-C3ADADE160FC}"/>
                </a:ext>
              </a:extLst>
            </p:cNvPr>
            <p:cNvCxnSpPr>
              <a:cxnSpLocks/>
              <a:stCxn id="5" idx="3"/>
              <a:endCxn id="10" idx="1"/>
            </p:cNvCxnSpPr>
            <p:nvPr/>
          </p:nvCxnSpPr>
          <p:spPr bwMode="auto">
            <a:xfrm flipV="1">
              <a:off x="1919477" y="4639056"/>
              <a:ext cx="1225550" cy="12192"/>
            </a:xfrm>
            <a:prstGeom prst="straightConnector1">
              <a:avLst/>
            </a:prstGeom>
            <a:solidFill>
              <a:schemeClr val="accent1"/>
            </a:solidFill>
            <a:ln w="28575" cap="flat" cmpd="sng" algn="ctr">
              <a:solidFill>
                <a:schemeClr val="bg1"/>
              </a:solidFill>
              <a:prstDash val="dash"/>
              <a:round/>
              <a:headEnd type="none" w="lg" len="lg"/>
              <a:tailEnd type="triangle" w="lg" len="lg"/>
            </a:ln>
            <a:effectLst/>
          </p:spPr>
        </p:cxnSp>
        <p:sp>
          <p:nvSpPr>
            <p:cNvPr id="35" name="Rectangle 34">
              <a:extLst>
                <a:ext uri="{FF2B5EF4-FFF2-40B4-BE49-F238E27FC236}">
                  <a16:creationId xmlns:a16="http://schemas.microsoft.com/office/drawing/2014/main" id="{C94E532A-B1CF-4D56-AD59-67F6701D7B74}"/>
                </a:ext>
              </a:extLst>
            </p:cNvPr>
            <p:cNvSpPr/>
            <p:nvPr/>
          </p:nvSpPr>
          <p:spPr bwMode="auto">
            <a:xfrm>
              <a:off x="1924049" y="4152900"/>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400" b="0" dirty="0">
                  <a:solidFill>
                    <a:schemeClr val="bg1"/>
                  </a:solidFill>
                  <a:latin typeface="Times" pitchFamily="122" charset="0"/>
                </a:rPr>
                <a:t>i</a:t>
              </a:r>
              <a:r>
                <a:rPr kumimoji="0" lang="en-US" sz="2400" b="0" i="0" u="none" strike="noStrike" cap="none" normalizeH="0" baseline="0" dirty="0">
                  <a:solidFill>
                    <a:schemeClr val="bg1"/>
                  </a:solidFill>
                  <a:effectLst/>
                  <a:latin typeface="Times" pitchFamily="122" charset="0"/>
                </a:rPr>
                <a:t>s a</a:t>
              </a:r>
            </a:p>
          </p:txBody>
        </p:sp>
      </p:grpSp>
      <p:grpSp>
        <p:nvGrpSpPr>
          <p:cNvPr id="64" name="Group 63">
            <a:extLst>
              <a:ext uri="{FF2B5EF4-FFF2-40B4-BE49-F238E27FC236}">
                <a16:creationId xmlns:a16="http://schemas.microsoft.com/office/drawing/2014/main" id="{EB5EC086-FDBE-4270-AF13-DD6E9EA04F37}"/>
              </a:ext>
            </a:extLst>
          </p:cNvPr>
          <p:cNvGrpSpPr/>
          <p:nvPr/>
        </p:nvGrpSpPr>
        <p:grpSpPr>
          <a:xfrm>
            <a:off x="1864228" y="2205228"/>
            <a:ext cx="1227459" cy="464820"/>
            <a:chOff x="1864228" y="2205228"/>
            <a:chExt cx="1227459" cy="464820"/>
          </a:xfrm>
        </p:grpSpPr>
        <p:cxnSp>
          <p:nvCxnSpPr>
            <p:cNvPr id="32" name="Straight Arrow Connector 31">
              <a:extLst>
                <a:ext uri="{FF2B5EF4-FFF2-40B4-BE49-F238E27FC236}">
                  <a16:creationId xmlns:a16="http://schemas.microsoft.com/office/drawing/2014/main" id="{C109F7C3-C7DE-41A0-8BB3-44C2598A6FC4}"/>
                </a:ext>
              </a:extLst>
            </p:cNvPr>
            <p:cNvCxnSpPr>
              <a:cxnSpLocks/>
              <a:stCxn id="6" idx="3"/>
              <a:endCxn id="11" idx="1"/>
            </p:cNvCxnSpPr>
            <p:nvPr/>
          </p:nvCxnSpPr>
          <p:spPr bwMode="auto">
            <a:xfrm flipV="1">
              <a:off x="1919477" y="2667000"/>
              <a:ext cx="1172210" cy="3048"/>
            </a:xfrm>
            <a:prstGeom prst="straightConnector1">
              <a:avLst/>
            </a:prstGeom>
            <a:solidFill>
              <a:schemeClr val="accent1"/>
            </a:solidFill>
            <a:ln w="28575" cap="flat" cmpd="sng" algn="ctr">
              <a:solidFill>
                <a:schemeClr val="bg1"/>
              </a:solidFill>
              <a:prstDash val="dash"/>
              <a:round/>
              <a:headEnd type="none" w="lg" len="lg"/>
              <a:tailEnd type="triangle" w="lg" len="lg"/>
            </a:ln>
            <a:effectLst/>
          </p:spPr>
        </p:cxnSp>
        <p:sp>
          <p:nvSpPr>
            <p:cNvPr id="36" name="Rectangle 35">
              <a:extLst>
                <a:ext uri="{FF2B5EF4-FFF2-40B4-BE49-F238E27FC236}">
                  <a16:creationId xmlns:a16="http://schemas.microsoft.com/office/drawing/2014/main" id="{259D255B-9336-4840-906E-54A28FBE9586}"/>
                </a:ext>
              </a:extLst>
            </p:cNvPr>
            <p:cNvSpPr/>
            <p:nvPr/>
          </p:nvSpPr>
          <p:spPr bwMode="auto">
            <a:xfrm>
              <a:off x="1864228" y="2205228"/>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400" b="0" dirty="0">
                  <a:solidFill>
                    <a:schemeClr val="bg1"/>
                  </a:solidFill>
                  <a:latin typeface="Times" pitchFamily="122" charset="0"/>
                </a:rPr>
                <a:t>i</a:t>
              </a:r>
              <a:r>
                <a:rPr kumimoji="0" lang="en-US" sz="2400" b="0" i="0" u="none" strike="noStrike" cap="none" normalizeH="0" baseline="0" dirty="0">
                  <a:solidFill>
                    <a:schemeClr val="bg1"/>
                  </a:solidFill>
                  <a:effectLst/>
                  <a:latin typeface="Times" pitchFamily="122" charset="0"/>
                </a:rPr>
                <a:t>s a</a:t>
              </a:r>
            </a:p>
          </p:txBody>
        </p:sp>
      </p:grpSp>
      <p:grpSp>
        <p:nvGrpSpPr>
          <p:cNvPr id="61" name="Group 60">
            <a:extLst>
              <a:ext uri="{FF2B5EF4-FFF2-40B4-BE49-F238E27FC236}">
                <a16:creationId xmlns:a16="http://schemas.microsoft.com/office/drawing/2014/main" id="{3BE1F429-9ADF-4663-8E60-5BDA1350B746}"/>
              </a:ext>
            </a:extLst>
          </p:cNvPr>
          <p:cNvGrpSpPr/>
          <p:nvPr/>
        </p:nvGrpSpPr>
        <p:grpSpPr>
          <a:xfrm>
            <a:off x="4112767" y="2209800"/>
            <a:ext cx="1187705" cy="460248"/>
            <a:chOff x="4112767" y="2209800"/>
            <a:chExt cx="1187705" cy="460248"/>
          </a:xfrm>
        </p:grpSpPr>
        <p:cxnSp>
          <p:nvCxnSpPr>
            <p:cNvPr id="33" name="Straight Arrow Connector 32">
              <a:extLst>
                <a:ext uri="{FF2B5EF4-FFF2-40B4-BE49-F238E27FC236}">
                  <a16:creationId xmlns:a16="http://schemas.microsoft.com/office/drawing/2014/main" id="{53CC7993-540A-496E-AC5C-5B78A55220A4}"/>
                </a:ext>
              </a:extLst>
            </p:cNvPr>
            <p:cNvCxnSpPr>
              <a:cxnSpLocks/>
              <a:stCxn id="19" idx="1"/>
              <a:endCxn id="11" idx="3"/>
            </p:cNvCxnSpPr>
            <p:nvPr/>
          </p:nvCxnSpPr>
          <p:spPr bwMode="auto">
            <a:xfrm flipH="1" flipV="1">
              <a:off x="4112767" y="2667000"/>
              <a:ext cx="1138683" cy="3048"/>
            </a:xfrm>
            <a:prstGeom prst="straightConnector1">
              <a:avLst/>
            </a:prstGeom>
            <a:solidFill>
              <a:schemeClr val="accent1"/>
            </a:solidFill>
            <a:ln w="28575" cap="flat" cmpd="sng" algn="ctr">
              <a:solidFill>
                <a:schemeClr val="bg1"/>
              </a:solidFill>
              <a:prstDash val="dash"/>
              <a:round/>
              <a:headEnd type="none" w="lg" len="lg"/>
              <a:tailEnd type="triangle" w="lg" len="lg"/>
            </a:ln>
            <a:effectLst/>
          </p:spPr>
        </p:cxnSp>
        <p:sp>
          <p:nvSpPr>
            <p:cNvPr id="37" name="Rectangle 36">
              <a:extLst>
                <a:ext uri="{FF2B5EF4-FFF2-40B4-BE49-F238E27FC236}">
                  <a16:creationId xmlns:a16="http://schemas.microsoft.com/office/drawing/2014/main" id="{AE89F000-DEAA-4426-A4CF-AF519EB2FB82}"/>
                </a:ext>
              </a:extLst>
            </p:cNvPr>
            <p:cNvSpPr/>
            <p:nvPr/>
          </p:nvSpPr>
          <p:spPr bwMode="auto">
            <a:xfrm>
              <a:off x="4114800" y="2209800"/>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400" b="0" dirty="0">
                  <a:solidFill>
                    <a:schemeClr val="bg1"/>
                  </a:solidFill>
                  <a:latin typeface="Times" pitchFamily="122" charset="0"/>
                </a:rPr>
                <a:t>i</a:t>
              </a:r>
              <a:r>
                <a:rPr kumimoji="0" lang="en-US" sz="2400" b="0" i="0" u="none" strike="noStrike" cap="none" normalizeH="0" baseline="0" dirty="0">
                  <a:solidFill>
                    <a:schemeClr val="bg1"/>
                  </a:solidFill>
                  <a:effectLst/>
                  <a:latin typeface="Times" pitchFamily="122" charset="0"/>
                </a:rPr>
                <a:t>s a</a:t>
              </a:r>
            </a:p>
          </p:txBody>
        </p:sp>
      </p:grpSp>
      <p:cxnSp>
        <p:nvCxnSpPr>
          <p:cNvPr id="43" name="Connector: Elbow 42">
            <a:extLst>
              <a:ext uri="{FF2B5EF4-FFF2-40B4-BE49-F238E27FC236}">
                <a16:creationId xmlns:a16="http://schemas.microsoft.com/office/drawing/2014/main" id="{4BBD8942-EBC7-462F-B144-960F0BB3DB3D}"/>
              </a:ext>
            </a:extLst>
          </p:cNvPr>
          <p:cNvCxnSpPr>
            <a:cxnSpLocks/>
            <a:stCxn id="5" idx="2"/>
            <a:endCxn id="19" idx="3"/>
          </p:cNvCxnSpPr>
          <p:nvPr/>
        </p:nvCxnSpPr>
        <p:spPr bwMode="auto">
          <a:xfrm rot="5400000" flipH="1" flipV="1">
            <a:off x="2808348" y="1323976"/>
            <a:ext cx="2209800" cy="4901943"/>
          </a:xfrm>
          <a:prstGeom prst="bentConnector4">
            <a:avLst>
              <a:gd name="adj1" fmla="val -10345"/>
              <a:gd name="adj2" fmla="val 131525"/>
            </a:avLst>
          </a:prstGeom>
          <a:solidFill>
            <a:schemeClr val="accent1"/>
          </a:solidFill>
          <a:ln w="28575" cap="flat" cmpd="sng" algn="ctr">
            <a:solidFill>
              <a:schemeClr val="bg1"/>
            </a:solidFill>
            <a:prstDash val="solid"/>
            <a:round/>
            <a:headEnd type="none" w="med" len="med"/>
            <a:tailEnd type="triangle" w="lg" len="lg"/>
          </a:ln>
          <a:effectLst/>
        </p:spPr>
      </p:cxnSp>
      <p:grpSp>
        <p:nvGrpSpPr>
          <p:cNvPr id="63" name="Group 62">
            <a:extLst>
              <a:ext uri="{FF2B5EF4-FFF2-40B4-BE49-F238E27FC236}">
                <a16:creationId xmlns:a16="http://schemas.microsoft.com/office/drawing/2014/main" id="{36067DBB-63E1-4BA3-9967-DC801F7CD208}"/>
              </a:ext>
            </a:extLst>
          </p:cNvPr>
          <p:cNvGrpSpPr/>
          <p:nvPr/>
        </p:nvGrpSpPr>
        <p:grpSpPr>
          <a:xfrm>
            <a:off x="1468627" y="1828800"/>
            <a:ext cx="4345558" cy="618998"/>
            <a:chOff x="1468627" y="1828800"/>
            <a:chExt cx="4345558" cy="618998"/>
          </a:xfrm>
        </p:grpSpPr>
        <p:cxnSp>
          <p:nvCxnSpPr>
            <p:cNvPr id="46" name="Connector: Elbow 45">
              <a:extLst>
                <a:ext uri="{FF2B5EF4-FFF2-40B4-BE49-F238E27FC236}">
                  <a16:creationId xmlns:a16="http://schemas.microsoft.com/office/drawing/2014/main" id="{46354CB9-391D-4BCE-9281-F28266D8BBCE}"/>
                </a:ext>
              </a:extLst>
            </p:cNvPr>
            <p:cNvCxnSpPr>
              <a:cxnSpLocks/>
              <a:stCxn id="6" idx="0"/>
              <a:endCxn id="19" idx="0"/>
            </p:cNvCxnSpPr>
            <p:nvPr/>
          </p:nvCxnSpPr>
          <p:spPr bwMode="auto">
            <a:xfrm rot="5400000" flipH="1" flipV="1">
              <a:off x="3635056" y="268669"/>
              <a:ext cx="12700" cy="4345558"/>
            </a:xfrm>
            <a:prstGeom prst="bentConnector3">
              <a:avLst>
                <a:gd name="adj1" fmla="val 4608000"/>
              </a:avLst>
            </a:prstGeom>
            <a:solidFill>
              <a:schemeClr val="accent1"/>
            </a:solidFill>
            <a:ln w="28575" cap="flat" cmpd="sng" algn="ctr">
              <a:solidFill>
                <a:schemeClr val="bg1"/>
              </a:solidFill>
              <a:prstDash val="dash"/>
              <a:round/>
              <a:headEnd type="none" w="med" len="med"/>
              <a:tailEnd type="triangle" w="lg" len="lg"/>
            </a:ln>
            <a:effectLst/>
          </p:spPr>
        </p:cxnSp>
        <p:sp>
          <p:nvSpPr>
            <p:cNvPr id="50" name="Rectangle 49">
              <a:extLst>
                <a:ext uri="{FF2B5EF4-FFF2-40B4-BE49-F238E27FC236}">
                  <a16:creationId xmlns:a16="http://schemas.microsoft.com/office/drawing/2014/main" id="{27061DCC-B25B-4833-BA5E-A391F2C55F68}"/>
                </a:ext>
              </a:extLst>
            </p:cNvPr>
            <p:cNvSpPr/>
            <p:nvPr/>
          </p:nvSpPr>
          <p:spPr bwMode="auto">
            <a:xfrm>
              <a:off x="3157728" y="1828800"/>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400" b="0" dirty="0">
                  <a:solidFill>
                    <a:schemeClr val="bg1"/>
                  </a:solidFill>
                  <a:latin typeface="Times" pitchFamily="122" charset="0"/>
                </a:rPr>
                <a:t>i</a:t>
              </a:r>
              <a:r>
                <a:rPr kumimoji="0" lang="en-US" sz="2400" b="0" i="0" u="none" strike="noStrike" cap="none" normalizeH="0" baseline="0" dirty="0">
                  <a:solidFill>
                    <a:schemeClr val="bg1"/>
                  </a:solidFill>
                  <a:effectLst/>
                  <a:latin typeface="Times" pitchFamily="122" charset="0"/>
                </a:rPr>
                <a:t>s a</a:t>
              </a:r>
            </a:p>
          </p:txBody>
        </p:sp>
      </p:grpSp>
      <p:grpSp>
        <p:nvGrpSpPr>
          <p:cNvPr id="57" name="Group 56">
            <a:extLst>
              <a:ext uri="{FF2B5EF4-FFF2-40B4-BE49-F238E27FC236}">
                <a16:creationId xmlns:a16="http://schemas.microsoft.com/office/drawing/2014/main" id="{BF1A5CB1-263E-48F5-BFFB-DB261EE3DC44}"/>
              </a:ext>
            </a:extLst>
          </p:cNvPr>
          <p:cNvGrpSpPr/>
          <p:nvPr/>
        </p:nvGrpSpPr>
        <p:grpSpPr>
          <a:xfrm>
            <a:off x="4517651" y="3352800"/>
            <a:ext cx="3447789" cy="800100"/>
            <a:chOff x="4517651" y="3352800"/>
            <a:chExt cx="3447789" cy="800100"/>
          </a:xfrm>
        </p:grpSpPr>
        <p:sp>
          <p:nvSpPr>
            <p:cNvPr id="51" name="Oval 50">
              <a:extLst>
                <a:ext uri="{FF2B5EF4-FFF2-40B4-BE49-F238E27FC236}">
                  <a16:creationId xmlns:a16="http://schemas.microsoft.com/office/drawing/2014/main" id="{03E20D6B-1231-4619-9FF1-21BAC31092EB}"/>
                </a:ext>
              </a:extLst>
            </p:cNvPr>
            <p:cNvSpPr/>
            <p:nvPr/>
          </p:nvSpPr>
          <p:spPr bwMode="auto">
            <a:xfrm>
              <a:off x="4517651" y="3352800"/>
              <a:ext cx="1371594" cy="606553"/>
            </a:xfrm>
            <a:prstGeom prst="ellipse">
              <a:avLst/>
            </a:prstGeom>
            <a:noFill/>
            <a:ln w="381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2" name="Oval 51">
              <a:extLst>
                <a:ext uri="{FF2B5EF4-FFF2-40B4-BE49-F238E27FC236}">
                  <a16:creationId xmlns:a16="http://schemas.microsoft.com/office/drawing/2014/main" id="{A0102D2F-3B46-4DD1-9242-A6C42FC934BB}"/>
                </a:ext>
              </a:extLst>
            </p:cNvPr>
            <p:cNvSpPr/>
            <p:nvPr/>
          </p:nvSpPr>
          <p:spPr bwMode="auto">
            <a:xfrm>
              <a:off x="6593846" y="3357371"/>
              <a:ext cx="1371594" cy="606553"/>
            </a:xfrm>
            <a:prstGeom prst="ellipse">
              <a:avLst/>
            </a:prstGeom>
            <a:noFill/>
            <a:ln w="381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53" name="Straight Arrow Connector 52">
              <a:extLst>
                <a:ext uri="{FF2B5EF4-FFF2-40B4-BE49-F238E27FC236}">
                  <a16:creationId xmlns:a16="http://schemas.microsoft.com/office/drawing/2014/main" id="{BE70515D-0126-4189-AB10-DC575FC77ED1}"/>
                </a:ext>
              </a:extLst>
            </p:cNvPr>
            <p:cNvCxnSpPr>
              <a:cxnSpLocks/>
              <a:stCxn id="52" idx="2"/>
              <a:endCxn id="51" idx="6"/>
            </p:cNvCxnSpPr>
            <p:nvPr/>
          </p:nvCxnSpPr>
          <p:spPr bwMode="auto">
            <a:xfrm flipH="1" flipV="1">
              <a:off x="5889245" y="3656077"/>
              <a:ext cx="704601" cy="4571"/>
            </a:xfrm>
            <a:prstGeom prst="straightConnector1">
              <a:avLst/>
            </a:prstGeom>
            <a:solidFill>
              <a:schemeClr val="accent1"/>
            </a:solidFill>
            <a:ln w="28575" cap="flat" cmpd="sng" algn="ctr">
              <a:solidFill>
                <a:srgbClr val="FF6600"/>
              </a:solidFill>
              <a:prstDash val="solid"/>
              <a:round/>
              <a:headEnd type="none" w="lg" len="lg"/>
              <a:tailEnd type="triangle" w="lg" len="lg"/>
            </a:ln>
            <a:effectLst/>
          </p:spPr>
        </p:cxnSp>
        <p:sp>
          <p:nvSpPr>
            <p:cNvPr id="56" name="Rectangle 55">
              <a:extLst>
                <a:ext uri="{FF2B5EF4-FFF2-40B4-BE49-F238E27FC236}">
                  <a16:creationId xmlns:a16="http://schemas.microsoft.com/office/drawing/2014/main" id="{3D9ECFDB-C3D8-48FE-BFF7-5E8043ADC281}"/>
                </a:ext>
              </a:extLst>
            </p:cNvPr>
            <p:cNvSpPr/>
            <p:nvPr/>
          </p:nvSpPr>
          <p:spPr bwMode="auto">
            <a:xfrm>
              <a:off x="5694036" y="3695700"/>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400" b="0" dirty="0">
                  <a:solidFill>
                    <a:srgbClr val="FF6600"/>
                  </a:solidFill>
                  <a:latin typeface="Times" pitchFamily="122" charset="0"/>
                </a:rPr>
                <a:t>i</a:t>
              </a:r>
              <a:r>
                <a:rPr kumimoji="0" lang="en-US" sz="2400" b="0" i="0" u="none" strike="noStrike" cap="none" normalizeH="0" baseline="0" dirty="0">
                  <a:solidFill>
                    <a:srgbClr val="FF6600"/>
                  </a:solidFill>
                  <a:effectLst/>
                  <a:latin typeface="Times" pitchFamily="122" charset="0"/>
                </a:rPr>
                <a:t>s a?</a:t>
              </a:r>
            </a:p>
          </p:txBody>
        </p:sp>
      </p:grpSp>
      <p:grpSp>
        <p:nvGrpSpPr>
          <p:cNvPr id="60" name="Group 59">
            <a:extLst>
              <a:ext uri="{FF2B5EF4-FFF2-40B4-BE49-F238E27FC236}">
                <a16:creationId xmlns:a16="http://schemas.microsoft.com/office/drawing/2014/main" id="{EE71AC31-63E9-4063-8C71-FB8B612A1CCC}"/>
              </a:ext>
            </a:extLst>
          </p:cNvPr>
          <p:cNvGrpSpPr/>
          <p:nvPr/>
        </p:nvGrpSpPr>
        <p:grpSpPr>
          <a:xfrm>
            <a:off x="685800" y="2205228"/>
            <a:ext cx="5961767" cy="911352"/>
            <a:chOff x="685800" y="2205228"/>
            <a:chExt cx="5961767" cy="911352"/>
          </a:xfrm>
        </p:grpSpPr>
        <p:sp>
          <p:nvSpPr>
            <p:cNvPr id="58" name="Rectangle: Rounded Corners 57">
              <a:extLst>
                <a:ext uri="{FF2B5EF4-FFF2-40B4-BE49-F238E27FC236}">
                  <a16:creationId xmlns:a16="http://schemas.microsoft.com/office/drawing/2014/main" id="{F29359F7-417F-4D29-A9DC-D0D8FBB37DF1}"/>
                </a:ext>
              </a:extLst>
            </p:cNvPr>
            <p:cNvSpPr/>
            <p:nvPr/>
          </p:nvSpPr>
          <p:spPr bwMode="auto">
            <a:xfrm>
              <a:off x="685800" y="2205228"/>
              <a:ext cx="3733800" cy="911352"/>
            </a:xfrm>
            <a:prstGeom prst="round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9" name="Rectangle: Rounded Corners 58">
              <a:extLst>
                <a:ext uri="{FF2B5EF4-FFF2-40B4-BE49-F238E27FC236}">
                  <a16:creationId xmlns:a16="http://schemas.microsoft.com/office/drawing/2014/main" id="{4CCA5462-23C6-4E82-BC12-5964D1AE3B41}"/>
                </a:ext>
              </a:extLst>
            </p:cNvPr>
            <p:cNvSpPr/>
            <p:nvPr/>
          </p:nvSpPr>
          <p:spPr bwMode="auto">
            <a:xfrm>
              <a:off x="2913767" y="2293619"/>
              <a:ext cx="3733800" cy="722376"/>
            </a:xfrm>
            <a:prstGeom prst="round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309889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ACC3-56F7-4021-A276-56A938DC60F5}"/>
              </a:ext>
            </a:extLst>
          </p:cNvPr>
          <p:cNvSpPr>
            <a:spLocks noGrp="1"/>
          </p:cNvSpPr>
          <p:nvPr>
            <p:ph type="title"/>
          </p:nvPr>
        </p:nvSpPr>
        <p:spPr>
          <a:xfrm>
            <a:off x="228600" y="762000"/>
            <a:ext cx="5304155" cy="762000"/>
          </a:xfrm>
        </p:spPr>
        <p:txBody>
          <a:bodyPr/>
          <a:lstStyle/>
          <a:p>
            <a:r>
              <a:rPr lang="en-US" dirty="0"/>
              <a:t>Distinct structures </a:t>
            </a:r>
            <a:br>
              <a:rPr lang="en-US" dirty="0"/>
            </a:br>
            <a:r>
              <a:rPr lang="en-US" dirty="0"/>
              <a:t>Similar representations</a:t>
            </a:r>
          </a:p>
        </p:txBody>
      </p:sp>
      <p:sp>
        <p:nvSpPr>
          <p:cNvPr id="4" name="Slide Number Placeholder 3">
            <a:extLst>
              <a:ext uri="{FF2B5EF4-FFF2-40B4-BE49-F238E27FC236}">
                <a16:creationId xmlns:a16="http://schemas.microsoft.com/office/drawing/2014/main" id="{589EBA2D-E97F-4258-B21B-7988B22B92DA}"/>
              </a:ext>
            </a:extLst>
          </p:cNvPr>
          <p:cNvSpPr>
            <a:spLocks noGrp="1"/>
          </p:cNvSpPr>
          <p:nvPr>
            <p:ph type="sldNum" sz="quarter" idx="10"/>
          </p:nvPr>
        </p:nvSpPr>
        <p:spPr/>
        <p:txBody>
          <a:bodyPr/>
          <a:lstStyle/>
          <a:p>
            <a:fld id="{01EF93C7-D0AB-41D7-8C62-1F8A9E33AE23}" type="slidenum">
              <a:rPr lang="en-US" smtClean="0"/>
              <a:pPr/>
              <a:t>36</a:t>
            </a:fld>
            <a:endParaRPr lang="en-US"/>
          </a:p>
        </p:txBody>
      </p:sp>
      <p:sp>
        <p:nvSpPr>
          <p:cNvPr id="5" name="Rectangle 4">
            <a:extLst>
              <a:ext uri="{FF2B5EF4-FFF2-40B4-BE49-F238E27FC236}">
                <a16:creationId xmlns:a16="http://schemas.microsoft.com/office/drawing/2014/main" id="{ECDE74AF-666A-4535-852D-44A489DCF4BA}"/>
              </a:ext>
            </a:extLst>
          </p:cNvPr>
          <p:cNvSpPr/>
          <p:nvPr/>
        </p:nvSpPr>
        <p:spPr bwMode="auto">
          <a:xfrm>
            <a:off x="4848546" y="2284476"/>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John</a:t>
            </a:r>
          </a:p>
        </p:txBody>
      </p:sp>
      <p:sp>
        <p:nvSpPr>
          <p:cNvPr id="6" name="Rectangle 5">
            <a:extLst>
              <a:ext uri="{FF2B5EF4-FFF2-40B4-BE49-F238E27FC236}">
                <a16:creationId xmlns:a16="http://schemas.microsoft.com/office/drawing/2014/main" id="{FA85F3F9-0A1D-48CA-99D8-EA9D19CAD125}"/>
              </a:ext>
            </a:extLst>
          </p:cNvPr>
          <p:cNvSpPr/>
          <p:nvPr/>
        </p:nvSpPr>
        <p:spPr bwMode="auto">
          <a:xfrm>
            <a:off x="190347" y="2284476"/>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Mary</a:t>
            </a:r>
          </a:p>
        </p:txBody>
      </p:sp>
      <p:sp>
        <p:nvSpPr>
          <p:cNvPr id="10" name="Rectangle 9">
            <a:extLst>
              <a:ext uri="{FF2B5EF4-FFF2-40B4-BE49-F238E27FC236}">
                <a16:creationId xmlns:a16="http://schemas.microsoft.com/office/drawing/2014/main" id="{F560C65A-A2E8-4484-8B8B-68C6D0374B6F}"/>
              </a:ext>
            </a:extLst>
          </p:cNvPr>
          <p:cNvSpPr/>
          <p:nvPr/>
        </p:nvSpPr>
        <p:spPr bwMode="auto">
          <a:xfrm>
            <a:off x="6275295" y="2284476"/>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son</a:t>
            </a:r>
          </a:p>
        </p:txBody>
      </p:sp>
      <p:sp>
        <p:nvSpPr>
          <p:cNvPr id="11" name="Rectangle 10">
            <a:extLst>
              <a:ext uri="{FF2B5EF4-FFF2-40B4-BE49-F238E27FC236}">
                <a16:creationId xmlns:a16="http://schemas.microsoft.com/office/drawing/2014/main" id="{774323A1-AA38-4129-A568-E6AD3A3714BF}"/>
              </a:ext>
            </a:extLst>
          </p:cNvPr>
          <p:cNvSpPr/>
          <p:nvPr/>
        </p:nvSpPr>
        <p:spPr bwMode="auto">
          <a:xfrm>
            <a:off x="1617096" y="2284476"/>
            <a:ext cx="102108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parent</a:t>
            </a:r>
          </a:p>
        </p:txBody>
      </p:sp>
      <p:sp>
        <p:nvSpPr>
          <p:cNvPr id="12" name="Rectangle 11">
            <a:extLst>
              <a:ext uri="{FF2B5EF4-FFF2-40B4-BE49-F238E27FC236}">
                <a16:creationId xmlns:a16="http://schemas.microsoft.com/office/drawing/2014/main" id="{D9BD6E26-7DA0-4326-A1D4-0F9C1CA4318B}"/>
              </a:ext>
            </a:extLst>
          </p:cNvPr>
          <p:cNvSpPr/>
          <p:nvPr/>
        </p:nvSpPr>
        <p:spPr bwMode="auto">
          <a:xfrm>
            <a:off x="3150525" y="2284476"/>
            <a:ext cx="1185672"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child</a:t>
            </a:r>
          </a:p>
        </p:txBody>
      </p:sp>
      <p:sp>
        <p:nvSpPr>
          <p:cNvPr id="19" name="Rectangle 18">
            <a:extLst>
              <a:ext uri="{FF2B5EF4-FFF2-40B4-BE49-F238E27FC236}">
                <a16:creationId xmlns:a16="http://schemas.microsoft.com/office/drawing/2014/main" id="{C23C131C-5EC1-4C5C-9C3C-E78596774A54}"/>
              </a:ext>
            </a:extLst>
          </p:cNvPr>
          <p:cNvSpPr/>
          <p:nvPr/>
        </p:nvSpPr>
        <p:spPr bwMode="auto">
          <a:xfrm>
            <a:off x="7702046" y="2284476"/>
            <a:ext cx="111277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mother</a:t>
            </a:r>
          </a:p>
        </p:txBody>
      </p:sp>
      <p:sp>
        <p:nvSpPr>
          <p:cNvPr id="135" name="TextBox 134">
            <a:extLst>
              <a:ext uri="{FF2B5EF4-FFF2-40B4-BE49-F238E27FC236}">
                <a16:creationId xmlns:a16="http://schemas.microsoft.com/office/drawing/2014/main" id="{66232458-8D52-4F27-9CBD-6BF9CF8825DF}"/>
              </a:ext>
            </a:extLst>
          </p:cNvPr>
          <p:cNvSpPr txBox="1"/>
          <p:nvPr/>
        </p:nvSpPr>
        <p:spPr>
          <a:xfrm>
            <a:off x="6096000" y="603564"/>
            <a:ext cx="3048000" cy="1569660"/>
          </a:xfrm>
          <a:prstGeom prst="rect">
            <a:avLst/>
          </a:prstGeom>
          <a:noFill/>
        </p:spPr>
        <p:txBody>
          <a:bodyPr wrap="square" rtlCol="0">
            <a:spAutoFit/>
          </a:bodyPr>
          <a:lstStyle/>
          <a:p>
            <a:pPr algn="l"/>
            <a:r>
              <a:rPr lang="en-US" u="sng" dirty="0">
                <a:solidFill>
                  <a:schemeClr val="bg1"/>
                </a:solidFill>
              </a:rPr>
              <a:t>O</a:t>
            </a:r>
            <a:r>
              <a:rPr lang="en-US" b="0" dirty="0">
                <a:solidFill>
                  <a:schemeClr val="bg1"/>
                </a:solidFill>
              </a:rPr>
              <a:t>bject</a:t>
            </a:r>
          </a:p>
          <a:p>
            <a:pPr algn="l"/>
            <a:r>
              <a:rPr lang="en-US" u="sng" dirty="0">
                <a:solidFill>
                  <a:schemeClr val="bg1"/>
                </a:solidFill>
              </a:rPr>
              <a:t>A</a:t>
            </a:r>
            <a:r>
              <a:rPr lang="en-US" b="0" dirty="0">
                <a:solidFill>
                  <a:schemeClr val="bg1"/>
                </a:solidFill>
              </a:rPr>
              <a:t>ttribute - triples</a:t>
            </a:r>
          </a:p>
          <a:p>
            <a:pPr algn="l"/>
            <a:r>
              <a:rPr lang="en-US" u="sng" dirty="0">
                <a:solidFill>
                  <a:schemeClr val="bg1"/>
                </a:solidFill>
              </a:rPr>
              <a:t>V</a:t>
            </a:r>
            <a:r>
              <a:rPr lang="en-US" b="0" dirty="0">
                <a:solidFill>
                  <a:schemeClr val="bg1"/>
                </a:solidFill>
              </a:rPr>
              <a:t>alue</a:t>
            </a:r>
          </a:p>
        </p:txBody>
      </p:sp>
      <p:grpSp>
        <p:nvGrpSpPr>
          <p:cNvPr id="149" name="Group 148">
            <a:extLst>
              <a:ext uri="{FF2B5EF4-FFF2-40B4-BE49-F238E27FC236}">
                <a16:creationId xmlns:a16="http://schemas.microsoft.com/office/drawing/2014/main" id="{81C69FDA-9945-4FAF-A038-4DB62CD83ED1}"/>
              </a:ext>
            </a:extLst>
          </p:cNvPr>
          <p:cNvGrpSpPr/>
          <p:nvPr/>
        </p:nvGrpSpPr>
        <p:grpSpPr>
          <a:xfrm>
            <a:off x="381000" y="2741676"/>
            <a:ext cx="4924746" cy="4040124"/>
            <a:chOff x="381000" y="2741676"/>
            <a:chExt cx="4924746" cy="4040124"/>
          </a:xfrm>
        </p:grpSpPr>
        <p:cxnSp>
          <p:nvCxnSpPr>
            <p:cNvPr id="31" name="Straight Arrow Connector 30">
              <a:extLst>
                <a:ext uri="{FF2B5EF4-FFF2-40B4-BE49-F238E27FC236}">
                  <a16:creationId xmlns:a16="http://schemas.microsoft.com/office/drawing/2014/main" id="{05FC6A8F-C56A-443C-88D9-DA0A2C9554A3}"/>
                </a:ext>
              </a:extLst>
            </p:cNvPr>
            <p:cNvCxnSpPr>
              <a:cxnSpLocks/>
              <a:stCxn id="64" idx="0"/>
              <a:endCxn id="5" idx="2"/>
            </p:cNvCxnSpPr>
            <p:nvPr/>
          </p:nvCxnSpPr>
          <p:spPr bwMode="auto">
            <a:xfrm flipV="1">
              <a:off x="1276031" y="2741676"/>
              <a:ext cx="4029715" cy="2058924"/>
            </a:xfrm>
            <a:prstGeom prst="straightConnector1">
              <a:avLst/>
            </a:prstGeom>
            <a:solidFill>
              <a:schemeClr val="accent1"/>
            </a:solidFill>
            <a:ln w="28575" cap="flat" cmpd="sng" algn="ctr">
              <a:solidFill>
                <a:srgbClr val="FF6600"/>
              </a:solidFill>
              <a:prstDash val="solid"/>
              <a:round/>
              <a:headEnd type="none" w="lg" len="lg"/>
              <a:tailEnd type="triangle" w="lg" len="lg"/>
            </a:ln>
            <a:effectLst/>
          </p:spPr>
        </p:cxnSp>
        <p:cxnSp>
          <p:nvCxnSpPr>
            <p:cNvPr id="32" name="Straight Arrow Connector 31">
              <a:extLst>
                <a:ext uri="{FF2B5EF4-FFF2-40B4-BE49-F238E27FC236}">
                  <a16:creationId xmlns:a16="http://schemas.microsoft.com/office/drawing/2014/main" id="{984A0C04-0E4E-4D33-94F8-06E91B9EF01A}"/>
                </a:ext>
              </a:extLst>
            </p:cNvPr>
            <p:cNvCxnSpPr>
              <a:cxnSpLocks/>
              <a:stCxn id="64" idx="0"/>
              <a:endCxn id="12" idx="2"/>
            </p:cNvCxnSpPr>
            <p:nvPr/>
          </p:nvCxnSpPr>
          <p:spPr bwMode="auto">
            <a:xfrm flipV="1">
              <a:off x="1276031" y="2741676"/>
              <a:ext cx="2467330" cy="2058924"/>
            </a:xfrm>
            <a:prstGeom prst="straightConnector1">
              <a:avLst/>
            </a:prstGeom>
            <a:solidFill>
              <a:schemeClr val="accent1"/>
            </a:solidFill>
            <a:ln w="28575" cap="flat" cmpd="sng" algn="ctr">
              <a:solidFill>
                <a:srgbClr val="FF6600"/>
              </a:solidFill>
              <a:prstDash val="solid"/>
              <a:round/>
              <a:headEnd type="none" w="lg" len="lg"/>
              <a:tailEnd type="triangle" w="lg" len="lg"/>
            </a:ln>
            <a:effectLst/>
          </p:spPr>
        </p:cxnSp>
        <p:grpSp>
          <p:nvGrpSpPr>
            <p:cNvPr id="75" name="Group 74">
              <a:extLst>
                <a:ext uri="{FF2B5EF4-FFF2-40B4-BE49-F238E27FC236}">
                  <a16:creationId xmlns:a16="http://schemas.microsoft.com/office/drawing/2014/main" id="{95AB6562-E74B-42D8-94F0-87725FCB659A}"/>
                </a:ext>
              </a:extLst>
            </p:cNvPr>
            <p:cNvGrpSpPr/>
            <p:nvPr/>
          </p:nvGrpSpPr>
          <p:grpSpPr>
            <a:xfrm>
              <a:off x="381000" y="4800600"/>
              <a:ext cx="1790062" cy="1981200"/>
              <a:chOff x="381000" y="4800600"/>
              <a:chExt cx="1790062" cy="1981200"/>
            </a:xfrm>
          </p:grpSpPr>
          <p:sp>
            <p:nvSpPr>
              <p:cNvPr id="53" name="Rectangle 52">
                <a:extLst>
                  <a:ext uri="{FF2B5EF4-FFF2-40B4-BE49-F238E27FC236}">
                    <a16:creationId xmlns:a16="http://schemas.microsoft.com/office/drawing/2014/main" id="{005F6375-AEC6-477A-9B88-866E1647E14B}"/>
                  </a:ext>
                </a:extLst>
              </p:cNvPr>
              <p:cNvSpPr/>
              <p:nvPr/>
            </p:nvSpPr>
            <p:spPr bwMode="auto">
              <a:xfrm>
                <a:off x="1143000" y="6175248"/>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John</a:t>
                </a:r>
              </a:p>
            </p:txBody>
          </p:sp>
          <p:sp>
            <p:nvSpPr>
              <p:cNvPr id="54" name="Rectangle 53">
                <a:extLst>
                  <a:ext uri="{FF2B5EF4-FFF2-40B4-BE49-F238E27FC236}">
                    <a16:creationId xmlns:a16="http://schemas.microsoft.com/office/drawing/2014/main" id="{499D542E-F414-4BF8-816F-CEA07885D51F}"/>
                  </a:ext>
                </a:extLst>
              </p:cNvPr>
              <p:cNvSpPr/>
              <p:nvPr/>
            </p:nvSpPr>
            <p:spPr bwMode="auto">
              <a:xfrm>
                <a:off x="1143000" y="4953000"/>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Mary</a:t>
                </a:r>
              </a:p>
            </p:txBody>
          </p:sp>
          <p:cxnSp>
            <p:nvCxnSpPr>
              <p:cNvPr id="55" name="Straight Arrow Connector 54">
                <a:extLst>
                  <a:ext uri="{FF2B5EF4-FFF2-40B4-BE49-F238E27FC236}">
                    <a16:creationId xmlns:a16="http://schemas.microsoft.com/office/drawing/2014/main" id="{48A077B8-3276-49FC-A4AD-DDBBC06F9094}"/>
                  </a:ext>
                </a:extLst>
              </p:cNvPr>
              <p:cNvCxnSpPr>
                <a:cxnSpLocks/>
                <a:endCxn id="54" idx="2"/>
              </p:cNvCxnSpPr>
              <p:nvPr/>
            </p:nvCxnSpPr>
            <p:spPr bwMode="auto">
              <a:xfrm flipV="1">
                <a:off x="1600200" y="5410200"/>
                <a:ext cx="0" cy="765048"/>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sp>
            <p:nvSpPr>
              <p:cNvPr id="56" name="Rectangle 55">
                <a:extLst>
                  <a:ext uri="{FF2B5EF4-FFF2-40B4-BE49-F238E27FC236}">
                    <a16:creationId xmlns:a16="http://schemas.microsoft.com/office/drawing/2014/main" id="{2A076A91-D64B-4D77-BFB8-6DE1FDFE66E9}"/>
                  </a:ext>
                </a:extLst>
              </p:cNvPr>
              <p:cNvSpPr/>
              <p:nvPr/>
            </p:nvSpPr>
            <p:spPr bwMode="auto">
              <a:xfrm>
                <a:off x="414528" y="5486400"/>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sp>
            <p:nvSpPr>
              <p:cNvPr id="64" name="Rectangle 63">
                <a:extLst>
                  <a:ext uri="{FF2B5EF4-FFF2-40B4-BE49-F238E27FC236}">
                    <a16:creationId xmlns:a16="http://schemas.microsoft.com/office/drawing/2014/main" id="{7B3AC3E3-0238-4890-9DB7-49842290CF7D}"/>
                  </a:ext>
                </a:extLst>
              </p:cNvPr>
              <p:cNvSpPr/>
              <p:nvPr/>
            </p:nvSpPr>
            <p:spPr bwMode="auto">
              <a:xfrm>
                <a:off x="381000" y="4800600"/>
                <a:ext cx="1790062" cy="1981200"/>
              </a:xfrm>
              <a:prstGeom prst="rect">
                <a:avLst/>
              </a:prstGeom>
              <a:no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cxnSp>
          <p:nvCxnSpPr>
            <p:cNvPr id="72" name="Straight Arrow Connector 71">
              <a:extLst>
                <a:ext uri="{FF2B5EF4-FFF2-40B4-BE49-F238E27FC236}">
                  <a16:creationId xmlns:a16="http://schemas.microsoft.com/office/drawing/2014/main" id="{68D87449-4985-460F-B360-17CC11349CCE}"/>
                </a:ext>
              </a:extLst>
            </p:cNvPr>
            <p:cNvCxnSpPr>
              <a:cxnSpLocks/>
              <a:stCxn id="64" idx="0"/>
              <a:endCxn id="6" idx="2"/>
            </p:cNvCxnSpPr>
            <p:nvPr/>
          </p:nvCxnSpPr>
          <p:spPr bwMode="auto">
            <a:xfrm flipH="1" flipV="1">
              <a:off x="647547" y="2741676"/>
              <a:ext cx="628484" cy="2058924"/>
            </a:xfrm>
            <a:prstGeom prst="straightConnector1">
              <a:avLst/>
            </a:prstGeom>
            <a:solidFill>
              <a:schemeClr val="accent1"/>
            </a:solidFill>
            <a:ln w="28575" cap="flat" cmpd="sng" algn="ctr">
              <a:solidFill>
                <a:srgbClr val="FF6600"/>
              </a:solidFill>
              <a:prstDash val="solid"/>
              <a:round/>
              <a:headEnd type="none" w="lg" len="lg"/>
              <a:tailEnd type="triangle" w="lg" len="lg"/>
            </a:ln>
            <a:effectLst/>
          </p:spPr>
        </p:cxnSp>
        <p:sp>
          <p:nvSpPr>
            <p:cNvPr id="136" name="TextBox 135">
              <a:extLst>
                <a:ext uri="{FF2B5EF4-FFF2-40B4-BE49-F238E27FC236}">
                  <a16:creationId xmlns:a16="http://schemas.microsoft.com/office/drawing/2014/main" id="{FCC87E00-995C-4A20-B0D8-A577B6482E8F}"/>
                </a:ext>
              </a:extLst>
            </p:cNvPr>
            <p:cNvSpPr txBox="1"/>
            <p:nvPr/>
          </p:nvSpPr>
          <p:spPr>
            <a:xfrm>
              <a:off x="3710083" y="3439888"/>
              <a:ext cx="503664" cy="584775"/>
            </a:xfrm>
            <a:prstGeom prst="rect">
              <a:avLst/>
            </a:prstGeom>
            <a:noFill/>
          </p:spPr>
          <p:txBody>
            <a:bodyPr wrap="none" rtlCol="0">
              <a:spAutoFit/>
            </a:bodyPr>
            <a:lstStyle/>
            <a:p>
              <a:r>
                <a:rPr lang="en-US" dirty="0">
                  <a:solidFill>
                    <a:srgbClr val="FF6600"/>
                  </a:solidFill>
                </a:rPr>
                <a:t>O</a:t>
              </a:r>
            </a:p>
          </p:txBody>
        </p:sp>
        <p:sp>
          <p:nvSpPr>
            <p:cNvPr id="137" name="TextBox 136">
              <a:extLst>
                <a:ext uri="{FF2B5EF4-FFF2-40B4-BE49-F238E27FC236}">
                  <a16:creationId xmlns:a16="http://schemas.microsoft.com/office/drawing/2014/main" id="{6E3AF4C6-E5F1-42CA-BA0D-6DCC0296A29D}"/>
                </a:ext>
              </a:extLst>
            </p:cNvPr>
            <p:cNvSpPr txBox="1"/>
            <p:nvPr/>
          </p:nvSpPr>
          <p:spPr>
            <a:xfrm>
              <a:off x="1875266" y="3441853"/>
              <a:ext cx="481222" cy="584775"/>
            </a:xfrm>
            <a:prstGeom prst="rect">
              <a:avLst/>
            </a:prstGeom>
            <a:noFill/>
          </p:spPr>
          <p:txBody>
            <a:bodyPr wrap="none" rtlCol="0">
              <a:spAutoFit/>
            </a:bodyPr>
            <a:lstStyle/>
            <a:p>
              <a:r>
                <a:rPr lang="en-US" dirty="0">
                  <a:solidFill>
                    <a:srgbClr val="FF6600"/>
                  </a:solidFill>
                </a:rPr>
                <a:t>A</a:t>
              </a:r>
            </a:p>
          </p:txBody>
        </p:sp>
        <p:sp>
          <p:nvSpPr>
            <p:cNvPr id="138" name="TextBox 137">
              <a:extLst>
                <a:ext uri="{FF2B5EF4-FFF2-40B4-BE49-F238E27FC236}">
                  <a16:creationId xmlns:a16="http://schemas.microsoft.com/office/drawing/2014/main" id="{48A448D0-58B0-4C16-ADBB-02D5F3362028}"/>
                </a:ext>
              </a:extLst>
            </p:cNvPr>
            <p:cNvSpPr txBox="1"/>
            <p:nvPr/>
          </p:nvSpPr>
          <p:spPr>
            <a:xfrm>
              <a:off x="409624" y="3427476"/>
              <a:ext cx="481222" cy="584775"/>
            </a:xfrm>
            <a:prstGeom prst="rect">
              <a:avLst/>
            </a:prstGeom>
            <a:noFill/>
          </p:spPr>
          <p:txBody>
            <a:bodyPr wrap="none" rtlCol="0">
              <a:spAutoFit/>
            </a:bodyPr>
            <a:lstStyle/>
            <a:p>
              <a:r>
                <a:rPr lang="en-US" dirty="0">
                  <a:solidFill>
                    <a:srgbClr val="FF6600"/>
                  </a:solidFill>
                </a:rPr>
                <a:t>V</a:t>
              </a:r>
            </a:p>
          </p:txBody>
        </p:sp>
      </p:grpSp>
      <p:sp>
        <p:nvSpPr>
          <p:cNvPr id="139" name="Arrow: Right 138">
            <a:extLst>
              <a:ext uri="{FF2B5EF4-FFF2-40B4-BE49-F238E27FC236}">
                <a16:creationId xmlns:a16="http://schemas.microsoft.com/office/drawing/2014/main" id="{596E00FD-D457-4C71-8D2A-7B1A3FA35DDC}"/>
              </a:ext>
            </a:extLst>
          </p:cNvPr>
          <p:cNvSpPr/>
          <p:nvPr/>
        </p:nvSpPr>
        <p:spPr bwMode="auto">
          <a:xfrm>
            <a:off x="5251450" y="1219200"/>
            <a:ext cx="556385" cy="22707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50" name="Group 149">
            <a:extLst>
              <a:ext uri="{FF2B5EF4-FFF2-40B4-BE49-F238E27FC236}">
                <a16:creationId xmlns:a16="http://schemas.microsoft.com/office/drawing/2014/main" id="{AD660105-2E0E-4BC1-B807-93B0E243FD36}"/>
              </a:ext>
            </a:extLst>
          </p:cNvPr>
          <p:cNvGrpSpPr/>
          <p:nvPr/>
        </p:nvGrpSpPr>
        <p:grpSpPr>
          <a:xfrm>
            <a:off x="2127636" y="2741676"/>
            <a:ext cx="4604859" cy="4040124"/>
            <a:chOff x="2127636" y="2741676"/>
            <a:chExt cx="4604859" cy="4040124"/>
          </a:xfrm>
        </p:grpSpPr>
        <p:grpSp>
          <p:nvGrpSpPr>
            <p:cNvPr id="76" name="Group 75">
              <a:extLst>
                <a:ext uri="{FF2B5EF4-FFF2-40B4-BE49-F238E27FC236}">
                  <a16:creationId xmlns:a16="http://schemas.microsoft.com/office/drawing/2014/main" id="{9AC3B3AC-98D7-4F1F-B928-E68BEDB88045}"/>
                </a:ext>
              </a:extLst>
            </p:cNvPr>
            <p:cNvGrpSpPr/>
            <p:nvPr/>
          </p:nvGrpSpPr>
          <p:grpSpPr>
            <a:xfrm>
              <a:off x="2395219" y="4800600"/>
              <a:ext cx="1833243" cy="1981200"/>
              <a:chOff x="2395219" y="4800600"/>
              <a:chExt cx="1833243" cy="1981200"/>
            </a:xfrm>
          </p:grpSpPr>
          <p:sp>
            <p:nvSpPr>
              <p:cNvPr id="49" name="Rectangle 48">
                <a:extLst>
                  <a:ext uri="{FF2B5EF4-FFF2-40B4-BE49-F238E27FC236}">
                    <a16:creationId xmlns:a16="http://schemas.microsoft.com/office/drawing/2014/main" id="{F1F6A490-5237-4A0D-B735-D78C95FD6619}"/>
                  </a:ext>
                </a:extLst>
              </p:cNvPr>
              <p:cNvSpPr/>
              <p:nvPr/>
            </p:nvSpPr>
            <p:spPr bwMode="auto">
              <a:xfrm>
                <a:off x="3145027" y="6163056"/>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son</a:t>
                </a:r>
              </a:p>
            </p:txBody>
          </p:sp>
          <p:sp>
            <p:nvSpPr>
              <p:cNvPr id="50" name="Rectangle 49">
                <a:extLst>
                  <a:ext uri="{FF2B5EF4-FFF2-40B4-BE49-F238E27FC236}">
                    <a16:creationId xmlns:a16="http://schemas.microsoft.com/office/drawing/2014/main" id="{2133F348-26E9-47BD-B1DA-829D8EC49A1B}"/>
                  </a:ext>
                </a:extLst>
              </p:cNvPr>
              <p:cNvSpPr/>
              <p:nvPr/>
            </p:nvSpPr>
            <p:spPr bwMode="auto">
              <a:xfrm>
                <a:off x="3091687" y="4949952"/>
                <a:ext cx="102108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parent</a:t>
                </a:r>
              </a:p>
            </p:txBody>
          </p:sp>
          <p:sp>
            <p:nvSpPr>
              <p:cNvPr id="51" name="Rectangle 50">
                <a:extLst>
                  <a:ext uri="{FF2B5EF4-FFF2-40B4-BE49-F238E27FC236}">
                    <a16:creationId xmlns:a16="http://schemas.microsoft.com/office/drawing/2014/main" id="{BD4FF3D9-F691-494F-B2A4-5F6ED7E1660E}"/>
                  </a:ext>
                </a:extLst>
              </p:cNvPr>
              <p:cNvSpPr/>
              <p:nvPr/>
            </p:nvSpPr>
            <p:spPr bwMode="auto">
              <a:xfrm>
                <a:off x="2395219" y="5486400"/>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cxnSp>
            <p:nvCxnSpPr>
              <p:cNvPr id="52" name="Straight Arrow Connector 51">
                <a:extLst>
                  <a:ext uri="{FF2B5EF4-FFF2-40B4-BE49-F238E27FC236}">
                    <a16:creationId xmlns:a16="http://schemas.microsoft.com/office/drawing/2014/main" id="{3770CD4F-BEF9-41EC-AB5C-7CF1363941DC}"/>
                  </a:ext>
                </a:extLst>
              </p:cNvPr>
              <p:cNvCxnSpPr>
                <a:cxnSpLocks/>
                <a:endCxn id="50" idx="2"/>
              </p:cNvCxnSpPr>
              <p:nvPr/>
            </p:nvCxnSpPr>
            <p:spPr bwMode="auto">
              <a:xfrm flipV="1">
                <a:off x="3602227" y="5407152"/>
                <a:ext cx="0" cy="755904"/>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sp>
            <p:nvSpPr>
              <p:cNvPr id="65" name="Rectangle 64">
                <a:extLst>
                  <a:ext uri="{FF2B5EF4-FFF2-40B4-BE49-F238E27FC236}">
                    <a16:creationId xmlns:a16="http://schemas.microsoft.com/office/drawing/2014/main" id="{74B63F27-03EE-4EC3-A76F-C925E10649D2}"/>
                  </a:ext>
                </a:extLst>
              </p:cNvPr>
              <p:cNvSpPr/>
              <p:nvPr/>
            </p:nvSpPr>
            <p:spPr bwMode="auto">
              <a:xfrm>
                <a:off x="2438400" y="4800600"/>
                <a:ext cx="1790062" cy="1981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cxnSp>
          <p:nvCxnSpPr>
            <p:cNvPr id="79" name="Straight Arrow Connector 78">
              <a:extLst>
                <a:ext uri="{FF2B5EF4-FFF2-40B4-BE49-F238E27FC236}">
                  <a16:creationId xmlns:a16="http://schemas.microsoft.com/office/drawing/2014/main" id="{AAE49AE0-05C6-46BC-BF42-B386716378A5}"/>
                </a:ext>
              </a:extLst>
            </p:cNvPr>
            <p:cNvCxnSpPr>
              <a:cxnSpLocks/>
              <a:stCxn id="65" idx="0"/>
              <a:endCxn id="10" idx="2"/>
            </p:cNvCxnSpPr>
            <p:nvPr/>
          </p:nvCxnSpPr>
          <p:spPr bwMode="auto">
            <a:xfrm flipV="1">
              <a:off x="3333431" y="2741676"/>
              <a:ext cx="3399064" cy="2058924"/>
            </a:xfrm>
            <a:prstGeom prst="straightConnector1">
              <a:avLst/>
            </a:prstGeom>
            <a:solidFill>
              <a:schemeClr val="accent1"/>
            </a:solidFill>
            <a:ln w="28575" cap="flat" cmpd="sng" algn="ctr">
              <a:solidFill>
                <a:schemeClr val="bg1"/>
              </a:solidFill>
              <a:prstDash val="solid"/>
              <a:round/>
              <a:headEnd type="none" w="lg" len="lg"/>
              <a:tailEnd type="triangle" w="lg" len="lg"/>
            </a:ln>
            <a:effectLst/>
          </p:spPr>
        </p:cxnSp>
        <p:cxnSp>
          <p:nvCxnSpPr>
            <p:cNvPr id="82" name="Straight Arrow Connector 81">
              <a:extLst>
                <a:ext uri="{FF2B5EF4-FFF2-40B4-BE49-F238E27FC236}">
                  <a16:creationId xmlns:a16="http://schemas.microsoft.com/office/drawing/2014/main" id="{04105F8F-C7B0-4DDD-94AB-92A000A06881}"/>
                </a:ext>
              </a:extLst>
            </p:cNvPr>
            <p:cNvCxnSpPr>
              <a:cxnSpLocks/>
              <a:stCxn id="65" idx="0"/>
              <a:endCxn id="11" idx="2"/>
            </p:cNvCxnSpPr>
            <p:nvPr/>
          </p:nvCxnSpPr>
          <p:spPr bwMode="auto">
            <a:xfrm flipH="1" flipV="1">
              <a:off x="2127636" y="2741676"/>
              <a:ext cx="1205795" cy="2058924"/>
            </a:xfrm>
            <a:prstGeom prst="straightConnector1">
              <a:avLst/>
            </a:prstGeom>
            <a:solidFill>
              <a:schemeClr val="accent1"/>
            </a:solidFill>
            <a:ln w="28575" cap="flat" cmpd="sng" algn="ctr">
              <a:solidFill>
                <a:schemeClr val="bg1"/>
              </a:solidFill>
              <a:prstDash val="solid"/>
              <a:round/>
              <a:headEnd type="none" w="lg" len="lg"/>
              <a:tailEnd type="triangle" w="lg" len="lg"/>
            </a:ln>
            <a:effectLst/>
          </p:spPr>
        </p:cxnSp>
        <p:cxnSp>
          <p:nvCxnSpPr>
            <p:cNvPr id="85" name="Straight Arrow Connector 84">
              <a:extLst>
                <a:ext uri="{FF2B5EF4-FFF2-40B4-BE49-F238E27FC236}">
                  <a16:creationId xmlns:a16="http://schemas.microsoft.com/office/drawing/2014/main" id="{6B054C10-ED6E-445D-8E77-2DD1F6A8F029}"/>
                </a:ext>
              </a:extLst>
            </p:cNvPr>
            <p:cNvCxnSpPr>
              <a:cxnSpLocks/>
              <a:stCxn id="65" idx="0"/>
              <a:endCxn id="12" idx="2"/>
            </p:cNvCxnSpPr>
            <p:nvPr/>
          </p:nvCxnSpPr>
          <p:spPr bwMode="auto">
            <a:xfrm flipV="1">
              <a:off x="3333431" y="2741676"/>
              <a:ext cx="409930" cy="2058924"/>
            </a:xfrm>
            <a:prstGeom prst="straightConnector1">
              <a:avLst/>
            </a:prstGeom>
            <a:solidFill>
              <a:schemeClr val="accent1"/>
            </a:solidFill>
            <a:ln w="28575" cap="flat" cmpd="sng" algn="ctr">
              <a:solidFill>
                <a:schemeClr val="bg1"/>
              </a:solidFill>
              <a:prstDash val="solid"/>
              <a:round/>
              <a:headEnd type="none" w="lg" len="lg"/>
              <a:tailEnd type="triangle" w="lg" len="lg"/>
            </a:ln>
            <a:effectLst/>
          </p:spPr>
        </p:cxnSp>
        <p:sp>
          <p:nvSpPr>
            <p:cNvPr id="140" name="TextBox 139">
              <a:extLst>
                <a:ext uri="{FF2B5EF4-FFF2-40B4-BE49-F238E27FC236}">
                  <a16:creationId xmlns:a16="http://schemas.microsoft.com/office/drawing/2014/main" id="{9998E7CD-B579-4264-8456-1C3460EFA97D}"/>
                </a:ext>
              </a:extLst>
            </p:cNvPr>
            <p:cNvSpPr txBox="1"/>
            <p:nvPr/>
          </p:nvSpPr>
          <p:spPr>
            <a:xfrm>
              <a:off x="4191000" y="4061460"/>
              <a:ext cx="503664" cy="584775"/>
            </a:xfrm>
            <a:prstGeom prst="rect">
              <a:avLst/>
            </a:prstGeom>
            <a:noFill/>
          </p:spPr>
          <p:txBody>
            <a:bodyPr wrap="none" rtlCol="0">
              <a:spAutoFit/>
            </a:bodyPr>
            <a:lstStyle/>
            <a:p>
              <a:r>
                <a:rPr lang="en-US" dirty="0">
                  <a:solidFill>
                    <a:schemeClr val="bg1"/>
                  </a:solidFill>
                </a:rPr>
                <a:t>O</a:t>
              </a:r>
            </a:p>
          </p:txBody>
        </p:sp>
        <p:sp>
          <p:nvSpPr>
            <p:cNvPr id="141" name="TextBox 140">
              <a:extLst>
                <a:ext uri="{FF2B5EF4-FFF2-40B4-BE49-F238E27FC236}">
                  <a16:creationId xmlns:a16="http://schemas.microsoft.com/office/drawing/2014/main" id="{C7DD760E-D3DD-403E-ACA9-6FD0ABB22E4F}"/>
                </a:ext>
              </a:extLst>
            </p:cNvPr>
            <p:cNvSpPr txBox="1"/>
            <p:nvPr/>
          </p:nvSpPr>
          <p:spPr>
            <a:xfrm>
              <a:off x="3352800" y="4063425"/>
              <a:ext cx="481222" cy="584775"/>
            </a:xfrm>
            <a:prstGeom prst="rect">
              <a:avLst/>
            </a:prstGeom>
            <a:noFill/>
          </p:spPr>
          <p:txBody>
            <a:bodyPr wrap="none" rtlCol="0">
              <a:spAutoFit/>
            </a:bodyPr>
            <a:lstStyle/>
            <a:p>
              <a:r>
                <a:rPr lang="en-US" dirty="0">
                  <a:solidFill>
                    <a:schemeClr val="bg1"/>
                  </a:solidFill>
                </a:rPr>
                <a:t>A</a:t>
              </a:r>
            </a:p>
          </p:txBody>
        </p:sp>
        <p:sp>
          <p:nvSpPr>
            <p:cNvPr id="142" name="TextBox 141">
              <a:extLst>
                <a:ext uri="{FF2B5EF4-FFF2-40B4-BE49-F238E27FC236}">
                  <a16:creationId xmlns:a16="http://schemas.microsoft.com/office/drawing/2014/main" id="{BFD735D1-E239-4810-B33C-C86645AC1A2F}"/>
                </a:ext>
              </a:extLst>
            </p:cNvPr>
            <p:cNvSpPr txBox="1"/>
            <p:nvPr/>
          </p:nvSpPr>
          <p:spPr>
            <a:xfrm>
              <a:off x="2514600" y="4049048"/>
              <a:ext cx="481222" cy="584775"/>
            </a:xfrm>
            <a:prstGeom prst="rect">
              <a:avLst/>
            </a:prstGeom>
            <a:noFill/>
          </p:spPr>
          <p:txBody>
            <a:bodyPr wrap="none" rtlCol="0">
              <a:spAutoFit/>
            </a:bodyPr>
            <a:lstStyle/>
            <a:p>
              <a:r>
                <a:rPr lang="en-US" dirty="0">
                  <a:solidFill>
                    <a:schemeClr val="bg1"/>
                  </a:solidFill>
                </a:rPr>
                <a:t>V</a:t>
              </a:r>
            </a:p>
          </p:txBody>
        </p:sp>
      </p:grpSp>
      <p:grpSp>
        <p:nvGrpSpPr>
          <p:cNvPr id="151" name="Group 150">
            <a:extLst>
              <a:ext uri="{FF2B5EF4-FFF2-40B4-BE49-F238E27FC236}">
                <a16:creationId xmlns:a16="http://schemas.microsoft.com/office/drawing/2014/main" id="{984794BF-7791-4E31-8A8E-06D82B2A99A2}"/>
              </a:ext>
            </a:extLst>
          </p:cNvPr>
          <p:cNvGrpSpPr/>
          <p:nvPr/>
        </p:nvGrpSpPr>
        <p:grpSpPr>
          <a:xfrm>
            <a:off x="3743361" y="2741676"/>
            <a:ext cx="4515070" cy="4040124"/>
            <a:chOff x="3743361" y="2741676"/>
            <a:chExt cx="4515070" cy="4040124"/>
          </a:xfrm>
        </p:grpSpPr>
        <p:grpSp>
          <p:nvGrpSpPr>
            <p:cNvPr id="77" name="Group 76">
              <a:extLst>
                <a:ext uri="{FF2B5EF4-FFF2-40B4-BE49-F238E27FC236}">
                  <a16:creationId xmlns:a16="http://schemas.microsoft.com/office/drawing/2014/main" id="{ABE1583E-A5E9-4F1E-8C4C-C51DB74FF9EE}"/>
                </a:ext>
              </a:extLst>
            </p:cNvPr>
            <p:cNvGrpSpPr/>
            <p:nvPr/>
          </p:nvGrpSpPr>
          <p:grpSpPr>
            <a:xfrm>
              <a:off x="4588509" y="4800600"/>
              <a:ext cx="1888491" cy="1981200"/>
              <a:chOff x="4588509" y="4800600"/>
              <a:chExt cx="1888491" cy="1981200"/>
            </a:xfrm>
          </p:grpSpPr>
          <p:sp>
            <p:nvSpPr>
              <p:cNvPr id="45" name="Rectangle 44">
                <a:extLst>
                  <a:ext uri="{FF2B5EF4-FFF2-40B4-BE49-F238E27FC236}">
                    <a16:creationId xmlns:a16="http://schemas.microsoft.com/office/drawing/2014/main" id="{8E4129D2-BC1A-4670-A822-1E6CE64FB482}"/>
                  </a:ext>
                </a:extLst>
              </p:cNvPr>
              <p:cNvSpPr/>
              <p:nvPr/>
            </p:nvSpPr>
            <p:spPr bwMode="auto">
              <a:xfrm>
                <a:off x="5338317" y="6166104"/>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son</a:t>
                </a:r>
              </a:p>
            </p:txBody>
          </p:sp>
          <p:sp>
            <p:nvSpPr>
              <p:cNvPr id="46" name="Rectangle 45">
                <a:extLst>
                  <a:ext uri="{FF2B5EF4-FFF2-40B4-BE49-F238E27FC236}">
                    <a16:creationId xmlns:a16="http://schemas.microsoft.com/office/drawing/2014/main" id="{3CF960D1-3B86-419D-BF18-461B65BAAF8B}"/>
                  </a:ext>
                </a:extLst>
              </p:cNvPr>
              <p:cNvSpPr/>
              <p:nvPr/>
            </p:nvSpPr>
            <p:spPr bwMode="auto">
              <a:xfrm>
                <a:off x="5251450" y="4953000"/>
                <a:ext cx="111277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mother</a:t>
                </a:r>
              </a:p>
            </p:txBody>
          </p:sp>
          <p:sp>
            <p:nvSpPr>
              <p:cNvPr id="47" name="Rectangle 46">
                <a:extLst>
                  <a:ext uri="{FF2B5EF4-FFF2-40B4-BE49-F238E27FC236}">
                    <a16:creationId xmlns:a16="http://schemas.microsoft.com/office/drawing/2014/main" id="{E9E744B9-B00B-4D3F-A3E4-CA9BFC8F6D51}"/>
                  </a:ext>
                </a:extLst>
              </p:cNvPr>
              <p:cNvSpPr/>
              <p:nvPr/>
            </p:nvSpPr>
            <p:spPr bwMode="auto">
              <a:xfrm>
                <a:off x="4588509" y="5486400"/>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cxnSp>
            <p:nvCxnSpPr>
              <p:cNvPr id="48" name="Straight Arrow Connector 47">
                <a:extLst>
                  <a:ext uri="{FF2B5EF4-FFF2-40B4-BE49-F238E27FC236}">
                    <a16:creationId xmlns:a16="http://schemas.microsoft.com/office/drawing/2014/main" id="{43C051E5-5EE7-4A20-B7BC-2E890F1F73C3}"/>
                  </a:ext>
                </a:extLst>
              </p:cNvPr>
              <p:cNvCxnSpPr>
                <a:cxnSpLocks/>
                <a:endCxn id="46" idx="2"/>
              </p:cNvCxnSpPr>
              <p:nvPr/>
            </p:nvCxnSpPr>
            <p:spPr bwMode="auto">
              <a:xfrm flipV="1">
                <a:off x="5795517" y="5410200"/>
                <a:ext cx="12318" cy="755904"/>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sp>
            <p:nvSpPr>
              <p:cNvPr id="66" name="Rectangle 65">
                <a:extLst>
                  <a:ext uri="{FF2B5EF4-FFF2-40B4-BE49-F238E27FC236}">
                    <a16:creationId xmlns:a16="http://schemas.microsoft.com/office/drawing/2014/main" id="{CBA31E37-289D-40BC-92F2-06102400DBD0}"/>
                  </a:ext>
                </a:extLst>
              </p:cNvPr>
              <p:cNvSpPr/>
              <p:nvPr/>
            </p:nvSpPr>
            <p:spPr bwMode="auto">
              <a:xfrm>
                <a:off x="4588509" y="4800600"/>
                <a:ext cx="1888491" cy="1981200"/>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cxnSp>
          <p:nvCxnSpPr>
            <p:cNvPr id="88" name="Straight Arrow Connector 87">
              <a:extLst>
                <a:ext uri="{FF2B5EF4-FFF2-40B4-BE49-F238E27FC236}">
                  <a16:creationId xmlns:a16="http://schemas.microsoft.com/office/drawing/2014/main" id="{744FF67C-B210-402A-AD18-B69D43160A73}"/>
                </a:ext>
              </a:extLst>
            </p:cNvPr>
            <p:cNvCxnSpPr>
              <a:cxnSpLocks/>
              <a:stCxn id="66" idx="0"/>
              <a:endCxn id="10" idx="2"/>
            </p:cNvCxnSpPr>
            <p:nvPr/>
          </p:nvCxnSpPr>
          <p:spPr bwMode="auto">
            <a:xfrm flipV="1">
              <a:off x="5532755" y="2741676"/>
              <a:ext cx="1199740" cy="2058924"/>
            </a:xfrm>
            <a:prstGeom prst="straightConnector1">
              <a:avLst/>
            </a:prstGeom>
            <a:solidFill>
              <a:schemeClr val="accent1"/>
            </a:solidFill>
            <a:ln w="28575" cap="flat" cmpd="sng" algn="ctr">
              <a:solidFill>
                <a:srgbClr val="FFFF00"/>
              </a:solidFill>
              <a:prstDash val="solid"/>
              <a:round/>
              <a:headEnd type="none" w="lg" len="lg"/>
              <a:tailEnd type="triangle" w="lg" len="lg"/>
            </a:ln>
            <a:effectLst/>
          </p:spPr>
        </p:cxnSp>
        <p:cxnSp>
          <p:nvCxnSpPr>
            <p:cNvPr id="91" name="Straight Arrow Connector 90">
              <a:extLst>
                <a:ext uri="{FF2B5EF4-FFF2-40B4-BE49-F238E27FC236}">
                  <a16:creationId xmlns:a16="http://schemas.microsoft.com/office/drawing/2014/main" id="{303239C9-A6BD-4CED-870A-7DEB6961E5B2}"/>
                </a:ext>
              </a:extLst>
            </p:cNvPr>
            <p:cNvCxnSpPr>
              <a:cxnSpLocks/>
              <a:stCxn id="66" idx="0"/>
              <a:endCxn id="19" idx="2"/>
            </p:cNvCxnSpPr>
            <p:nvPr/>
          </p:nvCxnSpPr>
          <p:spPr bwMode="auto">
            <a:xfrm flipV="1">
              <a:off x="5532755" y="2741676"/>
              <a:ext cx="2725676" cy="2058924"/>
            </a:xfrm>
            <a:prstGeom prst="straightConnector1">
              <a:avLst/>
            </a:prstGeom>
            <a:solidFill>
              <a:schemeClr val="accent1"/>
            </a:solidFill>
            <a:ln w="28575" cap="flat" cmpd="sng" algn="ctr">
              <a:solidFill>
                <a:srgbClr val="FFFF00"/>
              </a:solidFill>
              <a:prstDash val="solid"/>
              <a:round/>
              <a:headEnd type="none" w="lg" len="lg"/>
              <a:tailEnd type="triangle" w="lg" len="lg"/>
            </a:ln>
            <a:effectLst/>
          </p:spPr>
        </p:cxnSp>
        <p:cxnSp>
          <p:nvCxnSpPr>
            <p:cNvPr id="94" name="Straight Arrow Connector 93">
              <a:extLst>
                <a:ext uri="{FF2B5EF4-FFF2-40B4-BE49-F238E27FC236}">
                  <a16:creationId xmlns:a16="http://schemas.microsoft.com/office/drawing/2014/main" id="{8B888E11-6932-4DEA-96AD-01054AF3B2FD}"/>
                </a:ext>
              </a:extLst>
            </p:cNvPr>
            <p:cNvCxnSpPr>
              <a:cxnSpLocks/>
              <a:stCxn id="66" idx="0"/>
              <a:endCxn id="12" idx="2"/>
            </p:cNvCxnSpPr>
            <p:nvPr/>
          </p:nvCxnSpPr>
          <p:spPr bwMode="auto">
            <a:xfrm flipH="1" flipV="1">
              <a:off x="3743361" y="2741676"/>
              <a:ext cx="1789394" cy="2058924"/>
            </a:xfrm>
            <a:prstGeom prst="straightConnector1">
              <a:avLst/>
            </a:prstGeom>
            <a:solidFill>
              <a:schemeClr val="accent1"/>
            </a:solidFill>
            <a:ln w="28575" cap="flat" cmpd="sng" algn="ctr">
              <a:solidFill>
                <a:srgbClr val="FFFF00"/>
              </a:solidFill>
              <a:prstDash val="solid"/>
              <a:round/>
              <a:headEnd type="none" w="lg" len="lg"/>
              <a:tailEnd type="triangle" w="lg" len="lg"/>
            </a:ln>
            <a:effectLst/>
          </p:spPr>
        </p:cxnSp>
        <p:sp>
          <p:nvSpPr>
            <p:cNvPr id="143" name="TextBox 142">
              <a:extLst>
                <a:ext uri="{FF2B5EF4-FFF2-40B4-BE49-F238E27FC236}">
                  <a16:creationId xmlns:a16="http://schemas.microsoft.com/office/drawing/2014/main" id="{75ADDD59-3213-4F99-BBE8-C84C63722BC2}"/>
                </a:ext>
              </a:extLst>
            </p:cNvPr>
            <p:cNvSpPr txBox="1"/>
            <p:nvPr/>
          </p:nvSpPr>
          <p:spPr>
            <a:xfrm>
              <a:off x="6351857" y="3263747"/>
              <a:ext cx="503664" cy="584775"/>
            </a:xfrm>
            <a:prstGeom prst="rect">
              <a:avLst/>
            </a:prstGeom>
            <a:noFill/>
          </p:spPr>
          <p:txBody>
            <a:bodyPr wrap="none" rtlCol="0">
              <a:spAutoFit/>
            </a:bodyPr>
            <a:lstStyle/>
            <a:p>
              <a:r>
                <a:rPr lang="en-US" dirty="0">
                  <a:solidFill>
                    <a:srgbClr val="FFFF00"/>
                  </a:solidFill>
                </a:rPr>
                <a:t>O</a:t>
              </a:r>
            </a:p>
          </p:txBody>
        </p:sp>
        <p:sp>
          <p:nvSpPr>
            <p:cNvPr id="144" name="TextBox 143">
              <a:extLst>
                <a:ext uri="{FF2B5EF4-FFF2-40B4-BE49-F238E27FC236}">
                  <a16:creationId xmlns:a16="http://schemas.microsoft.com/office/drawing/2014/main" id="{65FF4B1A-B0F8-43D3-B1BE-CF00826F1382}"/>
                </a:ext>
              </a:extLst>
            </p:cNvPr>
            <p:cNvSpPr txBox="1"/>
            <p:nvPr/>
          </p:nvSpPr>
          <p:spPr>
            <a:xfrm>
              <a:off x="4534392" y="3223260"/>
              <a:ext cx="481222" cy="584775"/>
            </a:xfrm>
            <a:prstGeom prst="rect">
              <a:avLst/>
            </a:prstGeom>
            <a:noFill/>
          </p:spPr>
          <p:txBody>
            <a:bodyPr wrap="none" rtlCol="0">
              <a:spAutoFit/>
            </a:bodyPr>
            <a:lstStyle/>
            <a:p>
              <a:r>
                <a:rPr lang="en-US" dirty="0">
                  <a:solidFill>
                    <a:srgbClr val="FFFF00"/>
                  </a:solidFill>
                </a:rPr>
                <a:t>A</a:t>
              </a:r>
            </a:p>
          </p:txBody>
        </p:sp>
        <p:sp>
          <p:nvSpPr>
            <p:cNvPr id="145" name="TextBox 144">
              <a:extLst>
                <a:ext uri="{FF2B5EF4-FFF2-40B4-BE49-F238E27FC236}">
                  <a16:creationId xmlns:a16="http://schemas.microsoft.com/office/drawing/2014/main" id="{37CB9FA4-1D58-49F0-BB04-D851552DABBE}"/>
                </a:ext>
              </a:extLst>
            </p:cNvPr>
            <p:cNvSpPr txBox="1"/>
            <p:nvPr/>
          </p:nvSpPr>
          <p:spPr>
            <a:xfrm>
              <a:off x="7367378" y="3276600"/>
              <a:ext cx="481222" cy="584775"/>
            </a:xfrm>
            <a:prstGeom prst="rect">
              <a:avLst/>
            </a:prstGeom>
            <a:noFill/>
          </p:spPr>
          <p:txBody>
            <a:bodyPr wrap="none" rtlCol="0">
              <a:spAutoFit/>
            </a:bodyPr>
            <a:lstStyle/>
            <a:p>
              <a:r>
                <a:rPr lang="en-US" dirty="0">
                  <a:solidFill>
                    <a:srgbClr val="FFFF00"/>
                  </a:solidFill>
                </a:rPr>
                <a:t>V</a:t>
              </a:r>
            </a:p>
          </p:txBody>
        </p:sp>
      </p:grpSp>
      <p:grpSp>
        <p:nvGrpSpPr>
          <p:cNvPr id="152" name="Group 151">
            <a:extLst>
              <a:ext uri="{FF2B5EF4-FFF2-40B4-BE49-F238E27FC236}">
                <a16:creationId xmlns:a16="http://schemas.microsoft.com/office/drawing/2014/main" id="{00F94862-A9F0-462F-A935-B8EC1E532761}"/>
              </a:ext>
            </a:extLst>
          </p:cNvPr>
          <p:cNvGrpSpPr/>
          <p:nvPr/>
        </p:nvGrpSpPr>
        <p:grpSpPr>
          <a:xfrm>
            <a:off x="5305746" y="2741676"/>
            <a:ext cx="3457254" cy="4040124"/>
            <a:chOff x="5305746" y="2741676"/>
            <a:chExt cx="3457254" cy="4040124"/>
          </a:xfrm>
        </p:grpSpPr>
        <p:grpSp>
          <p:nvGrpSpPr>
            <p:cNvPr id="78" name="Group 77">
              <a:extLst>
                <a:ext uri="{FF2B5EF4-FFF2-40B4-BE49-F238E27FC236}">
                  <a16:creationId xmlns:a16="http://schemas.microsoft.com/office/drawing/2014/main" id="{9FAA562D-091C-4465-A05A-8D64DA23C4FA}"/>
                </a:ext>
              </a:extLst>
            </p:cNvPr>
            <p:cNvGrpSpPr/>
            <p:nvPr/>
          </p:nvGrpSpPr>
          <p:grpSpPr>
            <a:xfrm>
              <a:off x="6781800" y="4800600"/>
              <a:ext cx="1981200" cy="1981200"/>
              <a:chOff x="6781800" y="4800600"/>
              <a:chExt cx="1981200" cy="1981200"/>
            </a:xfrm>
          </p:grpSpPr>
          <p:sp>
            <p:nvSpPr>
              <p:cNvPr id="41" name="Rectangle 40">
                <a:extLst>
                  <a:ext uri="{FF2B5EF4-FFF2-40B4-BE49-F238E27FC236}">
                    <a16:creationId xmlns:a16="http://schemas.microsoft.com/office/drawing/2014/main" id="{B11FE018-FA03-47EB-B720-8FC145A6EDAB}"/>
                  </a:ext>
                </a:extLst>
              </p:cNvPr>
              <p:cNvSpPr/>
              <p:nvPr/>
            </p:nvSpPr>
            <p:spPr bwMode="auto">
              <a:xfrm>
                <a:off x="7531608" y="6166104"/>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John</a:t>
                </a:r>
              </a:p>
            </p:txBody>
          </p:sp>
          <p:sp>
            <p:nvSpPr>
              <p:cNvPr id="42" name="Rectangle 41">
                <a:extLst>
                  <a:ext uri="{FF2B5EF4-FFF2-40B4-BE49-F238E27FC236}">
                    <a16:creationId xmlns:a16="http://schemas.microsoft.com/office/drawing/2014/main" id="{EDBF3387-E104-4762-B234-AFB6FA06EB88}"/>
                  </a:ext>
                </a:extLst>
              </p:cNvPr>
              <p:cNvSpPr/>
              <p:nvPr/>
            </p:nvSpPr>
            <p:spPr bwMode="auto">
              <a:xfrm>
                <a:off x="7391400" y="4953000"/>
                <a:ext cx="1185672"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mother</a:t>
                </a:r>
              </a:p>
            </p:txBody>
          </p:sp>
          <p:sp>
            <p:nvSpPr>
              <p:cNvPr id="43" name="Rectangle 42">
                <a:extLst>
                  <a:ext uri="{FF2B5EF4-FFF2-40B4-BE49-F238E27FC236}">
                    <a16:creationId xmlns:a16="http://schemas.microsoft.com/office/drawing/2014/main" id="{89F6D46D-A4B4-4D7A-AAF5-E4FBEA7DBD88}"/>
                  </a:ext>
                </a:extLst>
              </p:cNvPr>
              <p:cNvSpPr/>
              <p:nvPr/>
            </p:nvSpPr>
            <p:spPr bwMode="auto">
              <a:xfrm>
                <a:off x="6781800" y="5486400"/>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son of</a:t>
                </a:r>
              </a:p>
            </p:txBody>
          </p:sp>
          <p:cxnSp>
            <p:nvCxnSpPr>
              <p:cNvPr id="44" name="Straight Arrow Connector 43">
                <a:extLst>
                  <a:ext uri="{FF2B5EF4-FFF2-40B4-BE49-F238E27FC236}">
                    <a16:creationId xmlns:a16="http://schemas.microsoft.com/office/drawing/2014/main" id="{6F34496F-E2E3-4185-98D3-FBE4B6F67C19}"/>
                  </a:ext>
                </a:extLst>
              </p:cNvPr>
              <p:cNvCxnSpPr>
                <a:cxnSpLocks/>
                <a:endCxn id="42" idx="2"/>
              </p:cNvCxnSpPr>
              <p:nvPr/>
            </p:nvCxnSpPr>
            <p:spPr bwMode="auto">
              <a:xfrm flipH="1" flipV="1">
                <a:off x="7984236" y="5410200"/>
                <a:ext cx="4574" cy="755904"/>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sp>
            <p:nvSpPr>
              <p:cNvPr id="67" name="Rectangle 66">
                <a:extLst>
                  <a:ext uri="{FF2B5EF4-FFF2-40B4-BE49-F238E27FC236}">
                    <a16:creationId xmlns:a16="http://schemas.microsoft.com/office/drawing/2014/main" id="{05B40226-2C58-454B-A66F-87BA2E5B32DC}"/>
                  </a:ext>
                </a:extLst>
              </p:cNvPr>
              <p:cNvSpPr/>
              <p:nvPr/>
            </p:nvSpPr>
            <p:spPr bwMode="auto">
              <a:xfrm>
                <a:off x="6874509" y="4800600"/>
                <a:ext cx="1888491" cy="1981200"/>
              </a:xfrm>
              <a:prstGeom prst="rect">
                <a:avLst/>
              </a:prstGeom>
              <a:noFill/>
              <a:ln w="952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cxnSp>
          <p:nvCxnSpPr>
            <p:cNvPr id="97" name="Straight Arrow Connector 96">
              <a:extLst>
                <a:ext uri="{FF2B5EF4-FFF2-40B4-BE49-F238E27FC236}">
                  <a16:creationId xmlns:a16="http://schemas.microsoft.com/office/drawing/2014/main" id="{66AB7F77-52DA-4669-9B94-29CFA6190013}"/>
                </a:ext>
              </a:extLst>
            </p:cNvPr>
            <p:cNvCxnSpPr>
              <a:cxnSpLocks/>
              <a:stCxn id="67" idx="0"/>
              <a:endCxn id="5" idx="2"/>
            </p:cNvCxnSpPr>
            <p:nvPr/>
          </p:nvCxnSpPr>
          <p:spPr bwMode="auto">
            <a:xfrm flipH="1" flipV="1">
              <a:off x="5305746" y="2741676"/>
              <a:ext cx="2513009" cy="2058924"/>
            </a:xfrm>
            <a:prstGeom prst="straightConnector1">
              <a:avLst/>
            </a:prstGeom>
            <a:solidFill>
              <a:schemeClr val="accent1"/>
            </a:solidFill>
            <a:ln w="28575" cap="flat" cmpd="sng" algn="ctr">
              <a:solidFill>
                <a:srgbClr val="1FE115"/>
              </a:solidFill>
              <a:prstDash val="solid"/>
              <a:round/>
              <a:headEnd type="none" w="lg" len="lg"/>
              <a:tailEnd type="triangle" w="lg" len="lg"/>
            </a:ln>
            <a:effectLst/>
          </p:spPr>
        </p:cxnSp>
        <p:cxnSp>
          <p:nvCxnSpPr>
            <p:cNvPr id="100" name="Straight Arrow Connector 99">
              <a:extLst>
                <a:ext uri="{FF2B5EF4-FFF2-40B4-BE49-F238E27FC236}">
                  <a16:creationId xmlns:a16="http://schemas.microsoft.com/office/drawing/2014/main" id="{007D536A-F7A0-454C-9A8F-7A7355608ACE}"/>
                </a:ext>
              </a:extLst>
            </p:cNvPr>
            <p:cNvCxnSpPr>
              <a:cxnSpLocks/>
              <a:stCxn id="67" idx="0"/>
              <a:endCxn id="19" idx="2"/>
            </p:cNvCxnSpPr>
            <p:nvPr/>
          </p:nvCxnSpPr>
          <p:spPr bwMode="auto">
            <a:xfrm flipV="1">
              <a:off x="7818755" y="2741676"/>
              <a:ext cx="439676" cy="2058924"/>
            </a:xfrm>
            <a:prstGeom prst="straightConnector1">
              <a:avLst/>
            </a:prstGeom>
            <a:solidFill>
              <a:schemeClr val="accent1"/>
            </a:solidFill>
            <a:ln w="28575" cap="flat" cmpd="sng" algn="ctr">
              <a:solidFill>
                <a:srgbClr val="1FE115"/>
              </a:solidFill>
              <a:prstDash val="solid"/>
              <a:round/>
              <a:headEnd type="none" w="lg" len="lg"/>
              <a:tailEnd type="triangle" w="lg" len="lg"/>
            </a:ln>
            <a:effectLst/>
          </p:spPr>
        </p:cxnSp>
        <p:cxnSp>
          <p:nvCxnSpPr>
            <p:cNvPr id="103" name="Straight Arrow Connector 102">
              <a:extLst>
                <a:ext uri="{FF2B5EF4-FFF2-40B4-BE49-F238E27FC236}">
                  <a16:creationId xmlns:a16="http://schemas.microsoft.com/office/drawing/2014/main" id="{261177F7-AC02-47D0-A9B6-F3C280299656}"/>
                </a:ext>
              </a:extLst>
            </p:cNvPr>
            <p:cNvCxnSpPr>
              <a:cxnSpLocks/>
              <a:stCxn id="67" idx="0"/>
              <a:endCxn id="10" idx="2"/>
            </p:cNvCxnSpPr>
            <p:nvPr/>
          </p:nvCxnSpPr>
          <p:spPr bwMode="auto">
            <a:xfrm flipH="1" flipV="1">
              <a:off x="6732495" y="2741676"/>
              <a:ext cx="1086260" cy="2058924"/>
            </a:xfrm>
            <a:prstGeom prst="straightConnector1">
              <a:avLst/>
            </a:prstGeom>
            <a:solidFill>
              <a:schemeClr val="accent1"/>
            </a:solidFill>
            <a:ln w="28575" cap="flat" cmpd="sng" algn="ctr">
              <a:solidFill>
                <a:srgbClr val="1FE115"/>
              </a:solidFill>
              <a:prstDash val="solid"/>
              <a:round/>
              <a:headEnd type="none" w="lg" len="lg"/>
              <a:tailEnd type="triangle" w="lg" len="lg"/>
            </a:ln>
            <a:effectLst/>
          </p:spPr>
        </p:cxnSp>
        <p:sp>
          <p:nvSpPr>
            <p:cNvPr id="146" name="TextBox 145">
              <a:extLst>
                <a:ext uri="{FF2B5EF4-FFF2-40B4-BE49-F238E27FC236}">
                  <a16:creationId xmlns:a16="http://schemas.microsoft.com/office/drawing/2014/main" id="{8FA6264F-1C2B-4549-9E09-6EA223F82AB4}"/>
                </a:ext>
              </a:extLst>
            </p:cNvPr>
            <p:cNvSpPr txBox="1"/>
            <p:nvPr/>
          </p:nvSpPr>
          <p:spPr>
            <a:xfrm>
              <a:off x="6730441" y="4177725"/>
              <a:ext cx="503664" cy="584775"/>
            </a:xfrm>
            <a:prstGeom prst="rect">
              <a:avLst/>
            </a:prstGeom>
            <a:noFill/>
          </p:spPr>
          <p:txBody>
            <a:bodyPr wrap="none" rtlCol="0">
              <a:spAutoFit/>
            </a:bodyPr>
            <a:lstStyle/>
            <a:p>
              <a:r>
                <a:rPr lang="en-US" dirty="0">
                  <a:solidFill>
                    <a:srgbClr val="1FE115"/>
                  </a:solidFill>
                </a:rPr>
                <a:t>O</a:t>
              </a:r>
            </a:p>
          </p:txBody>
        </p:sp>
        <p:sp>
          <p:nvSpPr>
            <p:cNvPr id="147" name="TextBox 146">
              <a:extLst>
                <a:ext uri="{FF2B5EF4-FFF2-40B4-BE49-F238E27FC236}">
                  <a16:creationId xmlns:a16="http://schemas.microsoft.com/office/drawing/2014/main" id="{D7E93748-42EF-4A03-84F0-C63E8AB66BFC}"/>
                </a:ext>
              </a:extLst>
            </p:cNvPr>
            <p:cNvSpPr txBox="1"/>
            <p:nvPr/>
          </p:nvSpPr>
          <p:spPr>
            <a:xfrm>
              <a:off x="7484087" y="3740997"/>
              <a:ext cx="481222" cy="584775"/>
            </a:xfrm>
            <a:prstGeom prst="rect">
              <a:avLst/>
            </a:prstGeom>
            <a:noFill/>
          </p:spPr>
          <p:txBody>
            <a:bodyPr wrap="none" rtlCol="0">
              <a:spAutoFit/>
            </a:bodyPr>
            <a:lstStyle/>
            <a:p>
              <a:r>
                <a:rPr lang="en-US" dirty="0">
                  <a:solidFill>
                    <a:srgbClr val="1FE115"/>
                  </a:solidFill>
                </a:rPr>
                <a:t>A</a:t>
              </a:r>
            </a:p>
          </p:txBody>
        </p:sp>
        <p:sp>
          <p:nvSpPr>
            <p:cNvPr id="148" name="TextBox 147">
              <a:extLst>
                <a:ext uri="{FF2B5EF4-FFF2-40B4-BE49-F238E27FC236}">
                  <a16:creationId xmlns:a16="http://schemas.microsoft.com/office/drawing/2014/main" id="{26D62F7F-4ED6-47F7-8E15-E444D315853F}"/>
                </a:ext>
              </a:extLst>
            </p:cNvPr>
            <p:cNvSpPr txBox="1"/>
            <p:nvPr/>
          </p:nvSpPr>
          <p:spPr>
            <a:xfrm>
              <a:off x="7956728" y="4175980"/>
              <a:ext cx="481222" cy="584775"/>
            </a:xfrm>
            <a:prstGeom prst="rect">
              <a:avLst/>
            </a:prstGeom>
            <a:noFill/>
          </p:spPr>
          <p:txBody>
            <a:bodyPr wrap="none" rtlCol="0">
              <a:spAutoFit/>
            </a:bodyPr>
            <a:lstStyle/>
            <a:p>
              <a:r>
                <a:rPr lang="en-US" dirty="0">
                  <a:solidFill>
                    <a:srgbClr val="1FE115"/>
                  </a:solidFill>
                </a:rPr>
                <a:t>V</a:t>
              </a:r>
            </a:p>
          </p:txBody>
        </p:sp>
      </p:grpSp>
    </p:spTree>
    <p:extLst>
      <p:ext uri="{BB962C8B-B14F-4D97-AF65-F5344CB8AC3E}">
        <p14:creationId xmlns:p14="http://schemas.microsoft.com/office/powerpoint/2010/main" val="138765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54E03-1635-4BAE-9902-763DF8A6E8DF}"/>
              </a:ext>
            </a:extLst>
          </p:cNvPr>
          <p:cNvSpPr>
            <a:spLocks noGrp="1"/>
          </p:cNvSpPr>
          <p:nvPr>
            <p:ph type="title"/>
          </p:nvPr>
        </p:nvSpPr>
        <p:spPr/>
        <p:txBody>
          <a:bodyPr/>
          <a:lstStyle/>
          <a:p>
            <a:r>
              <a:rPr lang="en-US" dirty="0"/>
              <a:t>Some foundational papers</a:t>
            </a:r>
          </a:p>
        </p:txBody>
      </p:sp>
      <p:sp>
        <p:nvSpPr>
          <p:cNvPr id="3" name="Content Placeholder 2">
            <a:extLst>
              <a:ext uri="{FF2B5EF4-FFF2-40B4-BE49-F238E27FC236}">
                <a16:creationId xmlns:a16="http://schemas.microsoft.com/office/drawing/2014/main" id="{D4C7C7B7-F440-407A-8DF8-7BE5DB60E397}"/>
              </a:ext>
            </a:extLst>
          </p:cNvPr>
          <p:cNvSpPr>
            <a:spLocks noGrp="1"/>
          </p:cNvSpPr>
          <p:nvPr>
            <p:ph idx="1"/>
          </p:nvPr>
        </p:nvSpPr>
        <p:spPr/>
        <p:txBody>
          <a:bodyPr/>
          <a:lstStyle/>
          <a:p>
            <a:pPr>
              <a:buFont typeface="Arial" panose="020B0604020202020204" pitchFamily="34" charset="0"/>
              <a:buChar char="•"/>
            </a:pPr>
            <a:r>
              <a:rPr lang="en-US" sz="2300" dirty="0"/>
              <a:t>Woods, W.A., </a:t>
            </a:r>
            <a:r>
              <a:rPr lang="en-US" sz="2300" i="1" dirty="0">
                <a:solidFill>
                  <a:srgbClr val="FFFF00"/>
                </a:solidFill>
              </a:rPr>
              <a:t>What's in a link? </a:t>
            </a:r>
            <a:r>
              <a:rPr lang="en-US" sz="2300" i="1" dirty="0"/>
              <a:t>foundations for semantic </a:t>
            </a:r>
            <a:r>
              <a:rPr lang="en-US" sz="2300" i="1" dirty="0" err="1"/>
              <a:t>netowrks</a:t>
            </a:r>
            <a:r>
              <a:rPr lang="en-US" sz="2300" dirty="0"/>
              <a:t>. </a:t>
            </a:r>
            <a:r>
              <a:rPr lang="en-US" sz="2300" u="sng" dirty="0"/>
              <a:t>1975</a:t>
            </a:r>
            <a:r>
              <a:rPr lang="en-US" sz="2300" dirty="0"/>
              <a:t>, Cambridge, Mass.?: Bolt, Beranek and Newman. 70 p.</a:t>
            </a:r>
          </a:p>
          <a:p>
            <a:pPr>
              <a:buFont typeface="Arial" panose="020B0604020202020204" pitchFamily="34" charset="0"/>
              <a:buChar char="•"/>
            </a:pPr>
            <a:r>
              <a:rPr lang="en-US" sz="2300" dirty="0"/>
              <a:t>Brachman, R.J., </a:t>
            </a:r>
            <a:r>
              <a:rPr lang="en-US" sz="2300" i="1" dirty="0">
                <a:solidFill>
                  <a:srgbClr val="FFFF00"/>
                </a:solidFill>
              </a:rPr>
              <a:t>What's in a concept? </a:t>
            </a:r>
            <a:r>
              <a:rPr lang="en-US" sz="2300" i="1" dirty="0"/>
              <a:t>structural foundations for semantic networks</a:t>
            </a:r>
            <a:r>
              <a:rPr lang="en-US" sz="2300" dirty="0"/>
              <a:t>. </a:t>
            </a:r>
            <a:r>
              <a:rPr lang="en-US" sz="2300" u="sng" dirty="0"/>
              <a:t>1976</a:t>
            </a:r>
            <a:r>
              <a:rPr lang="en-US" sz="2300" dirty="0"/>
              <a:t>, Cambridge, Mass.?: Bolt, Beranek and Newman. 41 p.</a:t>
            </a:r>
          </a:p>
          <a:p>
            <a:endParaRPr lang="en-US" dirty="0"/>
          </a:p>
          <a:p>
            <a:pPr>
              <a:buFont typeface="Arial" panose="020B0604020202020204" pitchFamily="34" charset="0"/>
              <a:buChar char="•"/>
            </a:pPr>
            <a:r>
              <a:rPr lang="en-US" dirty="0"/>
              <a:t>Many ‘what’s in a …’ papers later, but none of them ‘foundational’ to the same extent.</a:t>
            </a:r>
          </a:p>
          <a:p>
            <a:pPr>
              <a:buFont typeface="Arial" panose="020B0604020202020204" pitchFamily="34" charset="0"/>
              <a:buChar char="•"/>
            </a:pPr>
            <a:endParaRPr lang="en-US" dirty="0"/>
          </a:p>
          <a:p>
            <a:pPr>
              <a:buFont typeface="Arial" panose="020B0604020202020204" pitchFamily="34" charset="0"/>
              <a:buChar char="•"/>
            </a:pPr>
            <a:r>
              <a:rPr lang="en-US" sz="3200" dirty="0"/>
              <a:t>Bottom line: much more organization is needed !!!</a:t>
            </a:r>
          </a:p>
        </p:txBody>
      </p:sp>
      <p:sp>
        <p:nvSpPr>
          <p:cNvPr id="4" name="Slide Number Placeholder 3">
            <a:extLst>
              <a:ext uri="{FF2B5EF4-FFF2-40B4-BE49-F238E27FC236}">
                <a16:creationId xmlns:a16="http://schemas.microsoft.com/office/drawing/2014/main" id="{70D45CF7-9D8E-4E79-9F8C-C6CC161A183C}"/>
              </a:ext>
            </a:extLst>
          </p:cNvPr>
          <p:cNvSpPr>
            <a:spLocks noGrp="1"/>
          </p:cNvSpPr>
          <p:nvPr>
            <p:ph type="sldNum" sz="quarter" idx="10"/>
          </p:nvPr>
        </p:nvSpPr>
        <p:spPr/>
        <p:txBody>
          <a:bodyPr/>
          <a:lstStyle/>
          <a:p>
            <a:fld id="{01EF93C7-D0AB-41D7-8C62-1F8A9E33AE23}" type="slidenum">
              <a:rPr lang="en-US" smtClean="0"/>
              <a:pPr/>
              <a:t>37</a:t>
            </a:fld>
            <a:endParaRPr lang="en-US"/>
          </a:p>
        </p:txBody>
      </p:sp>
    </p:spTree>
    <p:extLst>
      <p:ext uri="{BB962C8B-B14F-4D97-AF65-F5344CB8AC3E}">
        <p14:creationId xmlns:p14="http://schemas.microsoft.com/office/powerpoint/2010/main" val="829769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D76A8-F663-469C-AA25-7346F5707A66}"/>
              </a:ext>
            </a:extLst>
          </p:cNvPr>
          <p:cNvSpPr>
            <a:spLocks noGrp="1"/>
          </p:cNvSpPr>
          <p:nvPr>
            <p:ph type="title"/>
          </p:nvPr>
        </p:nvSpPr>
        <p:spPr>
          <a:xfrm>
            <a:off x="228600" y="457200"/>
            <a:ext cx="8686800" cy="762000"/>
          </a:xfrm>
        </p:spPr>
        <p:txBody>
          <a:bodyPr/>
          <a:lstStyle/>
          <a:p>
            <a:r>
              <a:rPr lang="en-US" sz="3200" dirty="0"/>
              <a:t>The main features provided by ontologies in support of biological and biomedical research</a:t>
            </a:r>
          </a:p>
        </p:txBody>
      </p:sp>
      <p:graphicFrame>
        <p:nvGraphicFramePr>
          <p:cNvPr id="5" name="Content Placeholder 4">
            <a:extLst>
              <a:ext uri="{FF2B5EF4-FFF2-40B4-BE49-F238E27FC236}">
                <a16:creationId xmlns:a16="http://schemas.microsoft.com/office/drawing/2014/main" id="{87F8E09D-A465-4A48-9F14-C2002C27BFCD}"/>
              </a:ext>
            </a:extLst>
          </p:cNvPr>
          <p:cNvGraphicFramePr>
            <a:graphicFrameLocks noGrp="1"/>
          </p:cNvGraphicFramePr>
          <p:nvPr>
            <p:ph idx="1"/>
            <p:extLst>
              <p:ext uri="{D42A27DB-BD31-4B8C-83A1-F6EECF244321}">
                <p14:modId xmlns:p14="http://schemas.microsoft.com/office/powerpoint/2010/main" val="555975323"/>
              </p:ext>
            </p:extLst>
          </p:nvPr>
        </p:nvGraphicFramePr>
        <p:xfrm>
          <a:off x="76200" y="1676400"/>
          <a:ext cx="8991600" cy="4419600"/>
        </p:xfrm>
        <a:graphic>
          <a:graphicData uri="http://schemas.openxmlformats.org/drawingml/2006/table">
            <a:tbl>
              <a:tblPr/>
              <a:tblGrid>
                <a:gridCol w="1996089">
                  <a:extLst>
                    <a:ext uri="{9D8B030D-6E8A-4147-A177-3AD203B41FA5}">
                      <a16:colId xmlns:a16="http://schemas.microsoft.com/office/drawing/2014/main" val="717194179"/>
                    </a:ext>
                  </a:extLst>
                </a:gridCol>
                <a:gridCol w="6995511">
                  <a:extLst>
                    <a:ext uri="{9D8B030D-6E8A-4147-A177-3AD203B41FA5}">
                      <a16:colId xmlns:a16="http://schemas.microsoft.com/office/drawing/2014/main" val="2003275147"/>
                    </a:ext>
                  </a:extLst>
                </a:gridCol>
              </a:tblGrid>
              <a:tr h="230372">
                <a:tc>
                  <a:txBody>
                    <a:bodyPr/>
                    <a:lstStyle/>
                    <a:p>
                      <a:pPr algn="l" fontAlgn="base"/>
                      <a:r>
                        <a:rPr lang="en-US" sz="1800" b="1">
                          <a:effectLst/>
                          <a:latin typeface="inherit"/>
                        </a:rPr>
                        <a:t>Ontology feature</a:t>
                      </a:r>
                    </a:p>
                  </a:txBody>
                  <a:tcPr marL="57593" marR="57593" marT="28797" marB="28797" anchor="ctr">
                    <a:lnL>
                      <a:noFill/>
                    </a:lnL>
                    <a:lnR>
                      <a:noFill/>
                    </a:lnR>
                    <a:lnT>
                      <a:noFill/>
                    </a:lnT>
                    <a:lnB w="9525" cap="flat" cmpd="sng" algn="ctr">
                      <a:solidFill>
                        <a:srgbClr val="CFD5E4"/>
                      </a:solidFill>
                      <a:prstDash val="solid"/>
                      <a:round/>
                      <a:headEnd type="none" w="med" len="med"/>
                      <a:tailEnd type="none" w="med" len="med"/>
                    </a:lnB>
                    <a:solidFill>
                      <a:srgbClr val="F2F5F9"/>
                    </a:solidFill>
                  </a:tcPr>
                </a:tc>
                <a:tc>
                  <a:txBody>
                    <a:bodyPr/>
                    <a:lstStyle/>
                    <a:p>
                      <a:pPr algn="l" fontAlgn="base"/>
                      <a:r>
                        <a:rPr lang="en-US" sz="1800" b="1">
                          <a:effectLst/>
                          <a:latin typeface="inherit"/>
                        </a:rPr>
                        <a:t>Utility in research</a:t>
                      </a:r>
                    </a:p>
                  </a:txBody>
                  <a:tcPr marL="57593" marR="57593" marT="28797" marB="28797" anchor="ctr">
                    <a:lnL>
                      <a:noFill/>
                    </a:lnL>
                    <a:lnR>
                      <a:noFill/>
                    </a:lnR>
                    <a:lnT>
                      <a:noFill/>
                    </a:lnT>
                    <a:lnB w="9525" cap="flat" cmpd="sng" algn="ctr">
                      <a:solidFill>
                        <a:srgbClr val="CFD5E4"/>
                      </a:solidFill>
                      <a:prstDash val="solid"/>
                      <a:round/>
                      <a:headEnd type="none" w="med" len="med"/>
                      <a:tailEnd type="none" w="med" len="med"/>
                    </a:lnB>
                    <a:solidFill>
                      <a:srgbClr val="F2F5F9"/>
                    </a:solidFill>
                  </a:tcPr>
                </a:tc>
                <a:extLst>
                  <a:ext uri="{0D108BD9-81ED-4DB2-BD59-A6C34878D82A}">
                    <a16:rowId xmlns:a16="http://schemas.microsoft.com/office/drawing/2014/main" val="2401239514"/>
                  </a:ext>
                </a:extLst>
              </a:tr>
              <a:tr h="1115886">
                <a:tc>
                  <a:txBody>
                    <a:bodyPr/>
                    <a:lstStyle/>
                    <a:p>
                      <a:pPr algn="l" fontAlgn="base"/>
                      <a:r>
                        <a:rPr lang="en-US" sz="1800" dirty="0">
                          <a:solidFill>
                            <a:srgbClr val="FF0000"/>
                          </a:solidFill>
                          <a:effectLst/>
                          <a:latin typeface="inherit"/>
                        </a:rPr>
                        <a:t>Classes</a:t>
                      </a:r>
                      <a:r>
                        <a:rPr lang="en-US" sz="1800" dirty="0">
                          <a:effectLst/>
                          <a:latin typeface="inherit"/>
                        </a:rPr>
                        <a:t> and relations </a:t>
                      </a:r>
                    </a:p>
                  </a:txBody>
                  <a:tcPr marL="57593" marR="57593" marT="28797" marB="28797"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AFAFA"/>
                    </a:solidFill>
                  </a:tcPr>
                </a:tc>
                <a:tc>
                  <a:txBody>
                    <a:bodyPr/>
                    <a:lstStyle/>
                    <a:p>
                      <a:pPr algn="l" fontAlgn="base"/>
                      <a:r>
                        <a:rPr lang="en-US" sz="1800" dirty="0">
                          <a:effectLst/>
                          <a:latin typeface="inherit"/>
                        </a:rPr>
                        <a:t>The use of standard identifiers for classes and relations in ontologies is what enables data integration across multiple databases because the same identifiers can be used across multiple, disconnected databases, files, or web sites. </a:t>
                      </a:r>
                    </a:p>
                  </a:txBody>
                  <a:tcPr marL="57593" marR="57593" marT="28797" marB="28797"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AFAFA"/>
                    </a:solidFill>
                  </a:tcPr>
                </a:tc>
                <a:extLst>
                  <a:ext uri="{0D108BD9-81ED-4DB2-BD59-A6C34878D82A}">
                    <a16:rowId xmlns:a16="http://schemas.microsoft.com/office/drawing/2014/main" val="4159140452"/>
                  </a:ext>
                </a:extLst>
              </a:tr>
              <a:tr h="799212">
                <a:tc>
                  <a:txBody>
                    <a:bodyPr/>
                    <a:lstStyle/>
                    <a:p>
                      <a:pPr algn="l" fontAlgn="base"/>
                      <a:r>
                        <a:rPr lang="en-US" sz="1800" dirty="0">
                          <a:effectLst/>
                          <a:latin typeface="inherit"/>
                        </a:rPr>
                        <a:t>Domain </a:t>
                      </a:r>
                      <a:r>
                        <a:rPr lang="en-US" sz="1800" dirty="0">
                          <a:solidFill>
                            <a:srgbClr val="FF0000"/>
                          </a:solidFill>
                          <a:effectLst/>
                          <a:latin typeface="inherit"/>
                        </a:rPr>
                        <a:t>vocabulary</a:t>
                      </a:r>
                      <a:r>
                        <a:rPr lang="en-US" sz="1800" dirty="0">
                          <a:effectLst/>
                          <a:latin typeface="inherit"/>
                        </a:rPr>
                        <a:t> </a:t>
                      </a:r>
                    </a:p>
                  </a:txBody>
                  <a:tcPr marL="57593" marR="57593" marT="28797" marB="28797"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AFAFA"/>
                    </a:solidFill>
                  </a:tcPr>
                </a:tc>
                <a:tc>
                  <a:txBody>
                    <a:bodyPr/>
                    <a:lstStyle/>
                    <a:p>
                      <a:pPr algn="l" fontAlgn="base"/>
                      <a:r>
                        <a:rPr lang="en-US" sz="1800">
                          <a:effectLst/>
                          <a:latin typeface="inherit"/>
                        </a:rPr>
                        <a:t>Through labels associated with classes and relations, ontologies provide a domain vocabulary that can be exploited for applications ranging from natural language processing, creation of user interfaces, etc. </a:t>
                      </a:r>
                    </a:p>
                  </a:txBody>
                  <a:tcPr marL="57593" marR="57593" marT="28797" marB="28797"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AFAFA"/>
                    </a:solidFill>
                  </a:tcPr>
                </a:tc>
                <a:extLst>
                  <a:ext uri="{0D108BD9-81ED-4DB2-BD59-A6C34878D82A}">
                    <a16:rowId xmlns:a16="http://schemas.microsoft.com/office/drawing/2014/main" val="4129210046"/>
                  </a:ext>
                </a:extLst>
              </a:tr>
              <a:tr h="1303722">
                <a:tc>
                  <a:txBody>
                    <a:bodyPr/>
                    <a:lstStyle/>
                    <a:p>
                      <a:pPr algn="l" fontAlgn="base"/>
                      <a:r>
                        <a:rPr lang="en-US" sz="1800">
                          <a:effectLst/>
                          <a:latin typeface="inherit"/>
                        </a:rPr>
                        <a:t>Metadata and descriptions </a:t>
                      </a:r>
                    </a:p>
                  </a:txBody>
                  <a:tcPr marL="57593" marR="57593" marT="28797" marB="28797"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AFAFA"/>
                    </a:solidFill>
                  </a:tcPr>
                </a:tc>
                <a:tc>
                  <a:txBody>
                    <a:bodyPr/>
                    <a:lstStyle/>
                    <a:p>
                      <a:pPr algn="l" fontAlgn="base"/>
                      <a:r>
                        <a:rPr lang="en-US" sz="1800">
                          <a:effectLst/>
                          <a:latin typeface="inherit"/>
                        </a:rPr>
                        <a:t>Textual definitions, descriptions, examples and further metadata associated with classes in ontologies are what enable domain experts to understand the precise meaning of class in the ontology. The definitions and related metadata should allow consistent understanding of the meaning of classes in ontologies. </a:t>
                      </a:r>
                    </a:p>
                  </a:txBody>
                  <a:tcPr marL="57593" marR="57593" marT="28797" marB="28797"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AFAFA"/>
                    </a:solidFill>
                  </a:tcPr>
                </a:tc>
                <a:extLst>
                  <a:ext uri="{0D108BD9-81ED-4DB2-BD59-A6C34878D82A}">
                    <a16:rowId xmlns:a16="http://schemas.microsoft.com/office/drawing/2014/main" val="2999463128"/>
                  </a:ext>
                </a:extLst>
              </a:tr>
              <a:tr h="623064">
                <a:tc>
                  <a:txBody>
                    <a:bodyPr/>
                    <a:lstStyle/>
                    <a:p>
                      <a:pPr algn="l" fontAlgn="base"/>
                      <a:r>
                        <a:rPr lang="en-US" sz="1800">
                          <a:effectLst/>
                          <a:latin typeface="inherit"/>
                        </a:rPr>
                        <a:t>Axioms and formal definitions </a:t>
                      </a:r>
                    </a:p>
                  </a:txBody>
                  <a:tcPr marL="57593" marR="57593" marT="28797" marB="28797"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AFAFA"/>
                    </a:solidFill>
                  </a:tcPr>
                </a:tc>
                <a:tc>
                  <a:txBody>
                    <a:bodyPr/>
                    <a:lstStyle/>
                    <a:p>
                      <a:pPr algn="l" fontAlgn="base"/>
                      <a:r>
                        <a:rPr lang="en-US" sz="1800" dirty="0">
                          <a:effectLst/>
                          <a:latin typeface="inherit"/>
                        </a:rPr>
                        <a:t>Formal definitions and axioms enable automated and computational access to (some parts of) the meaning of a class or relation. </a:t>
                      </a:r>
                    </a:p>
                  </a:txBody>
                  <a:tcPr marL="57593" marR="57593" marT="28797" marB="28797"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AFAFA"/>
                    </a:solidFill>
                  </a:tcPr>
                </a:tc>
                <a:extLst>
                  <a:ext uri="{0D108BD9-81ED-4DB2-BD59-A6C34878D82A}">
                    <a16:rowId xmlns:a16="http://schemas.microsoft.com/office/drawing/2014/main" val="3861104199"/>
                  </a:ext>
                </a:extLst>
              </a:tr>
            </a:tbl>
          </a:graphicData>
        </a:graphic>
      </p:graphicFrame>
      <p:sp>
        <p:nvSpPr>
          <p:cNvPr id="4" name="Slide Number Placeholder 3">
            <a:extLst>
              <a:ext uri="{FF2B5EF4-FFF2-40B4-BE49-F238E27FC236}">
                <a16:creationId xmlns:a16="http://schemas.microsoft.com/office/drawing/2014/main" id="{FDB298FA-BC8F-4F23-86A5-19C370E72900}"/>
              </a:ext>
            </a:extLst>
          </p:cNvPr>
          <p:cNvSpPr>
            <a:spLocks noGrp="1"/>
          </p:cNvSpPr>
          <p:nvPr>
            <p:ph type="sldNum" sz="quarter" idx="10"/>
          </p:nvPr>
        </p:nvSpPr>
        <p:spPr/>
        <p:txBody>
          <a:bodyPr/>
          <a:lstStyle/>
          <a:p>
            <a:fld id="{01EF93C7-D0AB-41D7-8C62-1F8A9E33AE23}" type="slidenum">
              <a:rPr lang="en-US" smtClean="0"/>
              <a:pPr/>
              <a:t>38</a:t>
            </a:fld>
            <a:endParaRPr lang="en-US"/>
          </a:p>
        </p:txBody>
      </p:sp>
      <p:sp>
        <p:nvSpPr>
          <p:cNvPr id="6" name="Rectangle 5">
            <a:extLst>
              <a:ext uri="{FF2B5EF4-FFF2-40B4-BE49-F238E27FC236}">
                <a16:creationId xmlns:a16="http://schemas.microsoft.com/office/drawing/2014/main" id="{41F186C5-3A7D-4454-A95B-81F0E31646D3}"/>
              </a:ext>
            </a:extLst>
          </p:cNvPr>
          <p:cNvSpPr/>
          <p:nvPr/>
        </p:nvSpPr>
        <p:spPr>
          <a:xfrm>
            <a:off x="1524000" y="6168802"/>
            <a:ext cx="7543800" cy="646331"/>
          </a:xfrm>
          <a:prstGeom prst="rect">
            <a:avLst/>
          </a:prstGeom>
        </p:spPr>
        <p:txBody>
          <a:bodyPr wrap="square">
            <a:spAutoFit/>
          </a:bodyPr>
          <a:lstStyle/>
          <a:p>
            <a:pPr algn="r"/>
            <a:r>
              <a:rPr lang="en-US" sz="1200" b="0" dirty="0">
                <a:solidFill>
                  <a:schemeClr val="bg1"/>
                </a:solidFill>
                <a:latin typeface="Arial" panose="020B0604020202020204" pitchFamily="34" charset="0"/>
              </a:rPr>
              <a:t>Table 1 from: The role of ontologies in biological and biomedical research: a functional perspective.</a:t>
            </a:r>
          </a:p>
          <a:p>
            <a:pPr algn="r"/>
            <a:r>
              <a:rPr lang="en-US" sz="1200" b="0" dirty="0">
                <a:solidFill>
                  <a:schemeClr val="bg1"/>
                </a:solidFill>
                <a:latin typeface="Arial" panose="020B0604020202020204" pitchFamily="34" charset="0"/>
              </a:rPr>
              <a:t>R </a:t>
            </a:r>
            <a:r>
              <a:rPr lang="en-US" sz="1200" b="0" dirty="0" err="1">
                <a:solidFill>
                  <a:schemeClr val="bg1"/>
                </a:solidFill>
                <a:latin typeface="Arial" panose="020B0604020202020204" pitchFamily="34" charset="0"/>
              </a:rPr>
              <a:t>Hoehndorf</a:t>
            </a:r>
            <a:r>
              <a:rPr lang="en-US" sz="1200" b="0" dirty="0">
                <a:solidFill>
                  <a:schemeClr val="bg1"/>
                </a:solidFill>
                <a:latin typeface="Arial" panose="020B0604020202020204" pitchFamily="34" charset="0"/>
              </a:rPr>
              <a:t>, PN Schofield, GV </a:t>
            </a:r>
            <a:r>
              <a:rPr lang="en-US" sz="1200" b="0" dirty="0" err="1">
                <a:solidFill>
                  <a:schemeClr val="bg1"/>
                </a:solidFill>
                <a:latin typeface="Arial" panose="020B0604020202020204" pitchFamily="34" charset="0"/>
              </a:rPr>
              <a:t>Gkoutos</a:t>
            </a:r>
            <a:endParaRPr lang="en-US" sz="1200" b="0" dirty="0">
              <a:solidFill>
                <a:schemeClr val="bg1"/>
              </a:solidFill>
              <a:latin typeface="Arial" panose="020B0604020202020204" pitchFamily="34" charset="0"/>
            </a:endParaRPr>
          </a:p>
          <a:p>
            <a:pPr algn="r"/>
            <a:r>
              <a:rPr lang="en-US" sz="1200" b="0" dirty="0">
                <a:solidFill>
                  <a:schemeClr val="bg1"/>
                </a:solidFill>
                <a:latin typeface="Arial" panose="020B0604020202020204" pitchFamily="34" charset="0"/>
              </a:rPr>
              <a:t>Briefings in bioinformatics 16 (6), 1069-1080</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313402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2411-006D-4552-B30F-D55EBA4FF770}"/>
              </a:ext>
            </a:extLst>
          </p:cNvPr>
          <p:cNvSpPr>
            <a:spLocks noGrp="1"/>
          </p:cNvSpPr>
          <p:nvPr>
            <p:ph type="title"/>
          </p:nvPr>
        </p:nvSpPr>
        <p:spPr/>
        <p:txBody>
          <a:bodyPr/>
          <a:lstStyle/>
          <a:p>
            <a:r>
              <a:rPr lang="en-US" dirty="0"/>
              <a:t>The ORe definition for ‘an ontology’</a:t>
            </a:r>
          </a:p>
        </p:txBody>
      </p:sp>
      <p:sp>
        <p:nvSpPr>
          <p:cNvPr id="3" name="Content Placeholder 2">
            <a:extLst>
              <a:ext uri="{FF2B5EF4-FFF2-40B4-BE49-F238E27FC236}">
                <a16:creationId xmlns:a16="http://schemas.microsoft.com/office/drawing/2014/main" id="{931DD48B-DBB5-4BC4-B74C-A0B9C797CC9A}"/>
              </a:ext>
            </a:extLst>
          </p:cNvPr>
          <p:cNvSpPr>
            <a:spLocks noGrp="1"/>
          </p:cNvSpPr>
          <p:nvPr>
            <p:ph idx="1"/>
          </p:nvPr>
        </p:nvSpPr>
        <p:spPr/>
        <p:txBody>
          <a:bodyPr/>
          <a:lstStyle/>
          <a:p>
            <a:pPr algn="ctr"/>
            <a:r>
              <a:rPr lang="en-US" sz="3200" dirty="0"/>
              <a:t>a </a:t>
            </a:r>
            <a:r>
              <a:rPr lang="en-US" sz="3200" dirty="0">
                <a:solidFill>
                  <a:srgbClr val="1FE115"/>
                </a:solidFill>
              </a:rPr>
              <a:t>representational artifact</a:t>
            </a:r>
            <a:r>
              <a:rPr lang="en-US" sz="3200" dirty="0"/>
              <a:t>, comprising a </a:t>
            </a:r>
            <a:r>
              <a:rPr lang="en-US" sz="3200" dirty="0">
                <a:solidFill>
                  <a:srgbClr val="FFFF00"/>
                </a:solidFill>
              </a:rPr>
              <a:t>taxonomy</a:t>
            </a:r>
            <a:r>
              <a:rPr lang="en-US" sz="3200" dirty="0"/>
              <a:t> as proper part, whose </a:t>
            </a:r>
            <a:r>
              <a:rPr lang="en-US" sz="3200" dirty="0">
                <a:solidFill>
                  <a:srgbClr val="1FE115"/>
                </a:solidFill>
              </a:rPr>
              <a:t>representational units </a:t>
            </a:r>
            <a:r>
              <a:rPr lang="en-US" sz="3200" dirty="0"/>
              <a:t>are </a:t>
            </a:r>
            <a:r>
              <a:rPr lang="en-US" sz="3200" dirty="0">
                <a:solidFill>
                  <a:srgbClr val="FFFF00"/>
                </a:solidFill>
              </a:rPr>
              <a:t>intended</a:t>
            </a:r>
            <a:r>
              <a:rPr lang="en-US" sz="3200" dirty="0"/>
              <a:t> to </a:t>
            </a:r>
            <a:r>
              <a:rPr lang="en-US" sz="3200" dirty="0">
                <a:solidFill>
                  <a:srgbClr val="FFFF00"/>
                </a:solidFill>
              </a:rPr>
              <a:t>designate</a:t>
            </a:r>
            <a:r>
              <a:rPr lang="en-US" sz="3200" dirty="0"/>
              <a:t> some combination of </a:t>
            </a:r>
            <a:r>
              <a:rPr lang="en-US" sz="3200" dirty="0">
                <a:solidFill>
                  <a:srgbClr val="FFFF00"/>
                </a:solidFill>
              </a:rPr>
              <a:t>universals</a:t>
            </a:r>
            <a:r>
              <a:rPr lang="en-US" sz="3200" dirty="0"/>
              <a:t>, </a:t>
            </a:r>
            <a:r>
              <a:rPr lang="en-US" sz="3200" dirty="0">
                <a:solidFill>
                  <a:srgbClr val="FFFF00"/>
                </a:solidFill>
              </a:rPr>
              <a:t>defined classes</a:t>
            </a:r>
            <a:r>
              <a:rPr lang="en-US" sz="3200" dirty="0"/>
              <a:t>, and certain </a:t>
            </a:r>
            <a:r>
              <a:rPr lang="en-US" sz="3200" dirty="0">
                <a:solidFill>
                  <a:srgbClr val="FFFF00"/>
                </a:solidFill>
              </a:rPr>
              <a:t>relations</a:t>
            </a:r>
            <a:r>
              <a:rPr lang="en-US" sz="3200" dirty="0"/>
              <a:t> between them.</a:t>
            </a:r>
          </a:p>
        </p:txBody>
      </p:sp>
      <p:sp>
        <p:nvSpPr>
          <p:cNvPr id="4" name="Slide Number Placeholder 3">
            <a:extLst>
              <a:ext uri="{FF2B5EF4-FFF2-40B4-BE49-F238E27FC236}">
                <a16:creationId xmlns:a16="http://schemas.microsoft.com/office/drawing/2014/main" id="{0C69F5EB-00F9-402A-B5BA-F4743AD12762}"/>
              </a:ext>
            </a:extLst>
          </p:cNvPr>
          <p:cNvSpPr>
            <a:spLocks noGrp="1"/>
          </p:cNvSpPr>
          <p:nvPr>
            <p:ph type="sldNum" sz="quarter" idx="10"/>
          </p:nvPr>
        </p:nvSpPr>
        <p:spPr/>
        <p:txBody>
          <a:bodyPr/>
          <a:lstStyle/>
          <a:p>
            <a:fld id="{01EF93C7-D0AB-41D7-8C62-1F8A9E33AE23}" type="slidenum">
              <a:rPr lang="en-US" smtClean="0"/>
              <a:pPr/>
              <a:t>39</a:t>
            </a:fld>
            <a:endParaRPr lang="en-US"/>
          </a:p>
        </p:txBody>
      </p:sp>
      <p:sp>
        <p:nvSpPr>
          <p:cNvPr id="5" name="Rectangle 4">
            <a:extLst>
              <a:ext uri="{FF2B5EF4-FFF2-40B4-BE49-F238E27FC236}">
                <a16:creationId xmlns:a16="http://schemas.microsoft.com/office/drawing/2014/main" id="{5F4BB9F9-DE68-49AC-B1EC-E72BDDFAFE92}"/>
              </a:ext>
            </a:extLst>
          </p:cNvPr>
          <p:cNvSpPr/>
          <p:nvPr/>
        </p:nvSpPr>
        <p:spPr>
          <a:xfrm>
            <a:off x="381000" y="5322417"/>
            <a:ext cx="8458200" cy="1169551"/>
          </a:xfrm>
          <a:prstGeom prst="rect">
            <a:avLst/>
          </a:prstGeom>
        </p:spPr>
        <p:txBody>
          <a:bodyPr wrap="square">
            <a:spAutoFit/>
          </a:bodyPr>
          <a:lstStyle/>
          <a:p>
            <a:pPr algn="r"/>
            <a:r>
              <a:rPr lang="en-US" sz="1400" b="0" dirty="0">
                <a:solidFill>
                  <a:schemeClr val="bg1"/>
                </a:solidFill>
                <a:latin typeface="Arial" panose="020B0604020202020204" pitchFamily="34" charset="0"/>
              </a:rPr>
              <a:t>Smith B, </a:t>
            </a:r>
            <a:r>
              <a:rPr lang="en-US" sz="1400" b="0" dirty="0" err="1">
                <a:solidFill>
                  <a:schemeClr val="bg1"/>
                </a:solidFill>
                <a:latin typeface="Arial" panose="020B0604020202020204" pitchFamily="34" charset="0"/>
              </a:rPr>
              <a:t>Kusnierczyk</a:t>
            </a:r>
            <a:r>
              <a:rPr lang="en-US" sz="1400" b="0" dirty="0">
                <a:solidFill>
                  <a:schemeClr val="bg1"/>
                </a:solidFill>
                <a:latin typeface="Arial" panose="020B0604020202020204" pitchFamily="34" charset="0"/>
              </a:rPr>
              <a:t> W, Schober D, Ceusters W. </a:t>
            </a:r>
          </a:p>
          <a:p>
            <a:pPr algn="r"/>
            <a:r>
              <a:rPr lang="en-US" sz="1400" b="0" dirty="0">
                <a:solidFill>
                  <a:schemeClr val="bg1"/>
                </a:solidFill>
                <a:latin typeface="Arial" panose="020B0604020202020204" pitchFamily="34" charset="0"/>
              </a:rPr>
              <a:t>Towards a Reference Terminology for Ontology Research and Development in the Biomedical Domain. </a:t>
            </a:r>
          </a:p>
          <a:p>
            <a:pPr algn="r"/>
            <a:r>
              <a:rPr lang="en-US" sz="1400" b="0" dirty="0">
                <a:solidFill>
                  <a:schemeClr val="bg1"/>
                </a:solidFill>
                <a:latin typeface="Arial" panose="020B0604020202020204" pitchFamily="34" charset="0"/>
              </a:rPr>
              <a:t>Proceedings of KR-MED 2006, Biomedical Ontology in Action, </a:t>
            </a:r>
          </a:p>
          <a:p>
            <a:pPr algn="r"/>
            <a:r>
              <a:rPr lang="en-US" sz="1400" b="0" dirty="0">
                <a:solidFill>
                  <a:schemeClr val="bg1"/>
                </a:solidFill>
                <a:latin typeface="Arial" panose="020B0604020202020204" pitchFamily="34" charset="0"/>
              </a:rPr>
              <a:t>November 8, 2006, Baltimore MD, USA.</a:t>
            </a:r>
          </a:p>
          <a:p>
            <a:pPr algn="r"/>
            <a:r>
              <a:rPr lang="en-US" sz="1400" b="0" dirty="0">
                <a:solidFill>
                  <a:schemeClr val="bg1"/>
                </a:solidFill>
              </a:rPr>
              <a:t>http://ontology.buffalo.edu/bfo/Terminology_for_Ontologies.pdf</a:t>
            </a:r>
          </a:p>
        </p:txBody>
      </p:sp>
      <p:sp>
        <p:nvSpPr>
          <p:cNvPr id="7" name="Rectangle 6">
            <a:extLst>
              <a:ext uri="{FF2B5EF4-FFF2-40B4-BE49-F238E27FC236}">
                <a16:creationId xmlns:a16="http://schemas.microsoft.com/office/drawing/2014/main" id="{A350068D-08AE-4343-92EC-2FD2A90A93DA}"/>
              </a:ext>
            </a:extLst>
          </p:cNvPr>
          <p:cNvSpPr/>
          <p:nvPr/>
        </p:nvSpPr>
        <p:spPr bwMode="auto">
          <a:xfrm>
            <a:off x="1752600" y="2209800"/>
            <a:ext cx="1868424" cy="5334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144420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p:txBody>
          <a:bodyPr/>
          <a:lstStyle/>
          <a:p>
            <a:pPr eaLnBrk="1" hangingPunct="1"/>
            <a:r>
              <a:rPr lang="en-US" altLang="en-US"/>
              <a:t>‘</a:t>
            </a:r>
            <a:r>
              <a:rPr lang="en-US" altLang="en-US" i="1"/>
              <a:t>Ontology</a:t>
            </a:r>
            <a:r>
              <a:rPr lang="en-US" altLang="en-US"/>
              <a:t>’</a:t>
            </a:r>
          </a:p>
        </p:txBody>
      </p:sp>
      <p:sp>
        <p:nvSpPr>
          <p:cNvPr id="49155" name="Rectangle 3"/>
          <p:cNvSpPr>
            <a:spLocks noGrp="1" noChangeArrowheads="1"/>
          </p:cNvSpPr>
          <p:nvPr>
            <p:ph idx="1"/>
          </p:nvPr>
        </p:nvSpPr>
        <p:spPr/>
        <p:txBody>
          <a:bodyPr/>
          <a:lstStyle/>
          <a:p>
            <a:pPr eaLnBrk="1" hangingPunct="1">
              <a:lnSpc>
                <a:spcPct val="90000"/>
              </a:lnSpc>
            </a:pPr>
            <a:r>
              <a:rPr lang="en-US" altLang="en-US" sz="2800"/>
              <a:t>In philosophy:</a:t>
            </a:r>
          </a:p>
          <a:p>
            <a:pPr lvl="1" eaLnBrk="1" hangingPunct="1">
              <a:lnSpc>
                <a:spcPct val="90000"/>
              </a:lnSpc>
            </a:pPr>
            <a:r>
              <a:rPr lang="en-US" altLang="en-US" sz="2400" b="1" i="1" u="sng">
                <a:solidFill>
                  <a:srgbClr val="FFFF00"/>
                </a:solidFill>
              </a:rPr>
              <a:t>Ontology</a:t>
            </a:r>
            <a:r>
              <a:rPr lang="en-US" altLang="en-US" sz="2400"/>
              <a:t> </a:t>
            </a:r>
            <a:r>
              <a:rPr lang="en-US" altLang="en-US" sz="1600"/>
              <a:t>(no plural)</a:t>
            </a:r>
            <a:r>
              <a:rPr lang="en-US" altLang="en-US" sz="2400"/>
              <a:t> is the study of what entities exist and how they relate to each other;</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630898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2FED-1C64-41ED-9B08-2FF9B50A40B5}"/>
              </a:ext>
            </a:extLst>
          </p:cNvPr>
          <p:cNvSpPr>
            <a:spLocks noGrp="1"/>
          </p:cNvSpPr>
          <p:nvPr>
            <p:ph type="title"/>
          </p:nvPr>
        </p:nvSpPr>
        <p:spPr/>
        <p:txBody>
          <a:bodyPr/>
          <a:lstStyle/>
          <a:p>
            <a:r>
              <a:rPr lang="en-US" dirty="0"/>
              <a:t>Taxonomic tree</a:t>
            </a:r>
          </a:p>
        </p:txBody>
      </p:sp>
      <p:sp>
        <p:nvSpPr>
          <p:cNvPr id="5" name="Content Placeholder 4">
            <a:extLst>
              <a:ext uri="{FF2B5EF4-FFF2-40B4-BE49-F238E27FC236}">
                <a16:creationId xmlns:a16="http://schemas.microsoft.com/office/drawing/2014/main" id="{AB462EF8-2257-4E5D-B5F1-920375613326}"/>
              </a:ext>
            </a:extLst>
          </p:cNvPr>
          <p:cNvSpPr>
            <a:spLocks noGrp="1"/>
          </p:cNvSpPr>
          <p:nvPr>
            <p:ph idx="1"/>
          </p:nvPr>
        </p:nvSpPr>
        <p:spPr>
          <a:xfrm>
            <a:off x="4384081" y="2819400"/>
            <a:ext cx="4607517" cy="3581400"/>
          </a:xfrm>
        </p:spPr>
        <p:txBody>
          <a:bodyPr/>
          <a:lstStyle/>
          <a:p>
            <a:pPr>
              <a:buFont typeface="Arial" panose="020B0604020202020204" pitchFamily="34" charset="0"/>
              <a:buChar char="•"/>
            </a:pPr>
            <a:r>
              <a:rPr lang="en-US" dirty="0"/>
              <a:t>All </a:t>
            </a:r>
            <a:r>
              <a:rPr lang="en-US" dirty="0">
                <a:solidFill>
                  <a:srgbClr val="FFFF00"/>
                </a:solidFill>
              </a:rPr>
              <a:t>nodes</a:t>
            </a:r>
            <a:r>
              <a:rPr lang="en-US" dirty="0"/>
              <a:t> represent groups (X, Y, …) the members of which have something (</a:t>
            </a:r>
            <a:r>
              <a:rPr lang="en-US" dirty="0" err="1"/>
              <a:t>S</a:t>
            </a:r>
            <a:r>
              <a:rPr lang="en-US" baseline="-25000" dirty="0" err="1"/>
              <a:t>x</a:t>
            </a:r>
            <a:r>
              <a:rPr lang="en-US" dirty="0"/>
              <a:t>, S</a:t>
            </a:r>
            <a:r>
              <a:rPr lang="en-US" baseline="-25000" dirty="0"/>
              <a:t>y</a:t>
            </a:r>
            <a:r>
              <a:rPr lang="en-US" dirty="0"/>
              <a:t>) similar in some way.</a:t>
            </a:r>
          </a:p>
          <a:p>
            <a:pPr>
              <a:buFont typeface="Arial" panose="020B0604020202020204" pitchFamily="34" charset="0"/>
              <a:buChar char="•"/>
            </a:pPr>
            <a:r>
              <a:rPr lang="en-US" dirty="0"/>
              <a:t>All </a:t>
            </a:r>
            <a:r>
              <a:rPr lang="en-US" dirty="0">
                <a:solidFill>
                  <a:srgbClr val="1FE115"/>
                </a:solidFill>
              </a:rPr>
              <a:t>edges</a:t>
            </a:r>
            <a:r>
              <a:rPr lang="en-US" dirty="0"/>
              <a:t> represent the </a:t>
            </a:r>
            <a:r>
              <a:rPr lang="en-US" b="1" i="1" dirty="0"/>
              <a:t>same</a:t>
            </a:r>
            <a:r>
              <a:rPr lang="en-US" dirty="0"/>
              <a:t> relation r which expresses some classificatory principle which is such that if X r Y holds, then the members of X have similarities </a:t>
            </a:r>
            <a:r>
              <a:rPr lang="en-US" dirty="0" err="1"/>
              <a:t>S</a:t>
            </a:r>
            <a:r>
              <a:rPr lang="en-US" baseline="-25000" dirty="0" err="1"/>
              <a:t>x</a:t>
            </a:r>
            <a:r>
              <a:rPr lang="en-US" baseline="-25000" dirty="0"/>
              <a:t> </a:t>
            </a:r>
            <a:r>
              <a:rPr lang="en-US" dirty="0"/>
              <a:t>and S</a:t>
            </a:r>
            <a:r>
              <a:rPr lang="en-US" baseline="-25000" dirty="0"/>
              <a:t>y</a:t>
            </a:r>
            <a:r>
              <a:rPr lang="en-US" dirty="0"/>
              <a:t>. </a:t>
            </a:r>
          </a:p>
        </p:txBody>
      </p:sp>
      <p:sp>
        <p:nvSpPr>
          <p:cNvPr id="4" name="Slide Number Placeholder 3">
            <a:extLst>
              <a:ext uri="{FF2B5EF4-FFF2-40B4-BE49-F238E27FC236}">
                <a16:creationId xmlns:a16="http://schemas.microsoft.com/office/drawing/2014/main" id="{42A3A52B-8046-4344-A985-F252E1BFCDFA}"/>
              </a:ext>
            </a:extLst>
          </p:cNvPr>
          <p:cNvSpPr>
            <a:spLocks noGrp="1"/>
          </p:cNvSpPr>
          <p:nvPr>
            <p:ph type="sldNum" sz="quarter" idx="10"/>
          </p:nvPr>
        </p:nvSpPr>
        <p:spPr/>
        <p:txBody>
          <a:bodyPr/>
          <a:lstStyle/>
          <a:p>
            <a:fld id="{01EF93C7-D0AB-41D7-8C62-1F8A9E33AE23}" type="slidenum">
              <a:rPr lang="en-US" smtClean="0"/>
              <a:pPr/>
              <a:t>40</a:t>
            </a:fld>
            <a:endParaRPr lang="en-US"/>
          </a:p>
        </p:txBody>
      </p:sp>
      <p:sp>
        <p:nvSpPr>
          <p:cNvPr id="6" name="TextBox 5">
            <a:extLst>
              <a:ext uri="{FF2B5EF4-FFF2-40B4-BE49-F238E27FC236}">
                <a16:creationId xmlns:a16="http://schemas.microsoft.com/office/drawing/2014/main" id="{B9B2A1DB-4D91-4C17-93AD-3991D4114D22}"/>
              </a:ext>
            </a:extLst>
          </p:cNvPr>
          <p:cNvSpPr txBox="1"/>
          <p:nvPr/>
        </p:nvSpPr>
        <p:spPr>
          <a:xfrm>
            <a:off x="4642320" y="1557307"/>
            <a:ext cx="481222" cy="584775"/>
          </a:xfrm>
          <a:prstGeom prst="rect">
            <a:avLst/>
          </a:prstGeom>
          <a:solidFill>
            <a:schemeClr val="accent1"/>
          </a:solidFill>
        </p:spPr>
        <p:txBody>
          <a:bodyPr wrap="none" rtlCol="0">
            <a:spAutoFit/>
          </a:bodyPr>
          <a:lstStyle/>
          <a:p>
            <a:r>
              <a:rPr lang="en-US" dirty="0"/>
              <a:t>A</a:t>
            </a:r>
          </a:p>
        </p:txBody>
      </p:sp>
      <p:sp>
        <p:nvSpPr>
          <p:cNvPr id="7" name="TextBox 6">
            <a:extLst>
              <a:ext uri="{FF2B5EF4-FFF2-40B4-BE49-F238E27FC236}">
                <a16:creationId xmlns:a16="http://schemas.microsoft.com/office/drawing/2014/main" id="{25DE6283-BC8A-4EF9-AEA2-FDE4D4E59749}"/>
              </a:ext>
            </a:extLst>
          </p:cNvPr>
          <p:cNvSpPr txBox="1"/>
          <p:nvPr/>
        </p:nvSpPr>
        <p:spPr>
          <a:xfrm>
            <a:off x="2736438" y="2667000"/>
            <a:ext cx="458780" cy="584775"/>
          </a:xfrm>
          <a:prstGeom prst="rect">
            <a:avLst/>
          </a:prstGeom>
          <a:solidFill>
            <a:schemeClr val="accent1"/>
          </a:solidFill>
        </p:spPr>
        <p:txBody>
          <a:bodyPr wrap="none" rtlCol="0">
            <a:spAutoFit/>
          </a:bodyPr>
          <a:lstStyle/>
          <a:p>
            <a:r>
              <a:rPr lang="en-US" dirty="0"/>
              <a:t>B</a:t>
            </a:r>
          </a:p>
        </p:txBody>
      </p:sp>
      <p:sp>
        <p:nvSpPr>
          <p:cNvPr id="9" name="TextBox 8">
            <a:extLst>
              <a:ext uri="{FF2B5EF4-FFF2-40B4-BE49-F238E27FC236}">
                <a16:creationId xmlns:a16="http://schemas.microsoft.com/office/drawing/2014/main" id="{A5A4C644-45DA-4C2C-A7DA-C2FB1486EB52}"/>
              </a:ext>
            </a:extLst>
          </p:cNvPr>
          <p:cNvSpPr txBox="1"/>
          <p:nvPr/>
        </p:nvSpPr>
        <p:spPr>
          <a:xfrm>
            <a:off x="1454201" y="3848252"/>
            <a:ext cx="481222" cy="584775"/>
          </a:xfrm>
          <a:prstGeom prst="rect">
            <a:avLst/>
          </a:prstGeom>
          <a:solidFill>
            <a:schemeClr val="accent1"/>
          </a:solidFill>
        </p:spPr>
        <p:txBody>
          <a:bodyPr wrap="none" rtlCol="0">
            <a:spAutoFit/>
          </a:bodyPr>
          <a:lstStyle/>
          <a:p>
            <a:r>
              <a:rPr lang="en-US" dirty="0"/>
              <a:t>D</a:t>
            </a:r>
          </a:p>
        </p:txBody>
      </p:sp>
      <p:sp>
        <p:nvSpPr>
          <p:cNvPr id="10" name="TextBox 9">
            <a:extLst>
              <a:ext uri="{FF2B5EF4-FFF2-40B4-BE49-F238E27FC236}">
                <a16:creationId xmlns:a16="http://schemas.microsoft.com/office/drawing/2014/main" id="{D86ABBB7-2437-41A7-93C4-BC4070DEDBAC}"/>
              </a:ext>
            </a:extLst>
          </p:cNvPr>
          <p:cNvSpPr txBox="1"/>
          <p:nvPr/>
        </p:nvSpPr>
        <p:spPr>
          <a:xfrm>
            <a:off x="3809725" y="3848252"/>
            <a:ext cx="458780" cy="584775"/>
          </a:xfrm>
          <a:prstGeom prst="rect">
            <a:avLst/>
          </a:prstGeom>
          <a:solidFill>
            <a:schemeClr val="accent1"/>
          </a:solidFill>
        </p:spPr>
        <p:txBody>
          <a:bodyPr wrap="none" rtlCol="0">
            <a:spAutoFit/>
          </a:bodyPr>
          <a:lstStyle/>
          <a:p>
            <a:r>
              <a:rPr lang="en-US" dirty="0"/>
              <a:t>E</a:t>
            </a:r>
          </a:p>
        </p:txBody>
      </p:sp>
      <p:sp>
        <p:nvSpPr>
          <p:cNvPr id="12" name="TextBox 11">
            <a:extLst>
              <a:ext uri="{FF2B5EF4-FFF2-40B4-BE49-F238E27FC236}">
                <a16:creationId xmlns:a16="http://schemas.microsoft.com/office/drawing/2014/main" id="{8D3D00B6-8AC5-40D8-8F3F-FAF7C6DE7D95}"/>
              </a:ext>
            </a:extLst>
          </p:cNvPr>
          <p:cNvSpPr txBox="1"/>
          <p:nvPr/>
        </p:nvSpPr>
        <p:spPr>
          <a:xfrm>
            <a:off x="522179" y="5178993"/>
            <a:ext cx="503664" cy="584775"/>
          </a:xfrm>
          <a:prstGeom prst="rect">
            <a:avLst/>
          </a:prstGeom>
          <a:solidFill>
            <a:schemeClr val="accent1"/>
          </a:solidFill>
        </p:spPr>
        <p:txBody>
          <a:bodyPr wrap="none" rtlCol="0">
            <a:spAutoFit/>
          </a:bodyPr>
          <a:lstStyle/>
          <a:p>
            <a:r>
              <a:rPr lang="en-US" dirty="0"/>
              <a:t>G</a:t>
            </a:r>
          </a:p>
        </p:txBody>
      </p:sp>
      <p:sp>
        <p:nvSpPr>
          <p:cNvPr id="13" name="TextBox 12">
            <a:extLst>
              <a:ext uri="{FF2B5EF4-FFF2-40B4-BE49-F238E27FC236}">
                <a16:creationId xmlns:a16="http://schemas.microsoft.com/office/drawing/2014/main" id="{B2C396E4-F046-4DCD-A62C-6EE05EC19D93}"/>
              </a:ext>
            </a:extLst>
          </p:cNvPr>
          <p:cNvSpPr txBox="1"/>
          <p:nvPr/>
        </p:nvSpPr>
        <p:spPr>
          <a:xfrm>
            <a:off x="2197789" y="5178993"/>
            <a:ext cx="503664" cy="584775"/>
          </a:xfrm>
          <a:prstGeom prst="rect">
            <a:avLst/>
          </a:prstGeom>
          <a:solidFill>
            <a:schemeClr val="accent1"/>
          </a:solidFill>
        </p:spPr>
        <p:txBody>
          <a:bodyPr wrap="none" rtlCol="0">
            <a:spAutoFit/>
          </a:bodyPr>
          <a:lstStyle/>
          <a:p>
            <a:r>
              <a:rPr lang="en-US" dirty="0"/>
              <a:t>H</a:t>
            </a:r>
          </a:p>
        </p:txBody>
      </p:sp>
      <p:sp>
        <p:nvSpPr>
          <p:cNvPr id="14" name="TextBox 13">
            <a:extLst>
              <a:ext uri="{FF2B5EF4-FFF2-40B4-BE49-F238E27FC236}">
                <a16:creationId xmlns:a16="http://schemas.microsoft.com/office/drawing/2014/main" id="{EF12951D-6D36-4B27-8A8A-B82F9525A7E3}"/>
              </a:ext>
            </a:extLst>
          </p:cNvPr>
          <p:cNvSpPr txBox="1"/>
          <p:nvPr/>
        </p:nvSpPr>
        <p:spPr>
          <a:xfrm>
            <a:off x="3866632" y="5178993"/>
            <a:ext cx="344966" cy="584775"/>
          </a:xfrm>
          <a:prstGeom prst="rect">
            <a:avLst/>
          </a:prstGeom>
          <a:solidFill>
            <a:schemeClr val="accent1"/>
          </a:solidFill>
        </p:spPr>
        <p:txBody>
          <a:bodyPr wrap="none" rtlCol="0">
            <a:spAutoFit/>
          </a:bodyPr>
          <a:lstStyle/>
          <a:p>
            <a:r>
              <a:rPr lang="en-US" dirty="0"/>
              <a:t>I</a:t>
            </a:r>
          </a:p>
        </p:txBody>
      </p:sp>
      <p:cxnSp>
        <p:nvCxnSpPr>
          <p:cNvPr id="19" name="Straight Arrow Connector 18">
            <a:extLst>
              <a:ext uri="{FF2B5EF4-FFF2-40B4-BE49-F238E27FC236}">
                <a16:creationId xmlns:a16="http://schemas.microsoft.com/office/drawing/2014/main" id="{E70CE850-F1EA-4276-BCFE-D72CD560B2E6}"/>
              </a:ext>
            </a:extLst>
          </p:cNvPr>
          <p:cNvCxnSpPr>
            <a:cxnSpLocks/>
            <a:stCxn id="7" idx="0"/>
            <a:endCxn id="6" idx="2"/>
          </p:cNvCxnSpPr>
          <p:nvPr/>
        </p:nvCxnSpPr>
        <p:spPr bwMode="auto">
          <a:xfrm flipV="1">
            <a:off x="2965828" y="2142082"/>
            <a:ext cx="1917103" cy="524918"/>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930B1161-D0AD-468F-8D6B-A0CFBB86E61B}"/>
              </a:ext>
            </a:extLst>
          </p:cNvPr>
          <p:cNvCxnSpPr>
            <a:cxnSpLocks/>
            <a:endCxn id="6" idx="2"/>
          </p:cNvCxnSpPr>
          <p:nvPr/>
        </p:nvCxnSpPr>
        <p:spPr bwMode="auto">
          <a:xfrm flipH="1" flipV="1">
            <a:off x="4882931" y="2142082"/>
            <a:ext cx="2088461" cy="486259"/>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4016372D-882F-49C6-B89B-F962F1F99507}"/>
              </a:ext>
            </a:extLst>
          </p:cNvPr>
          <p:cNvCxnSpPr>
            <a:cxnSpLocks/>
            <a:stCxn id="9" idx="0"/>
            <a:endCxn id="7" idx="2"/>
          </p:cNvCxnSpPr>
          <p:nvPr/>
        </p:nvCxnSpPr>
        <p:spPr bwMode="auto">
          <a:xfrm flipV="1">
            <a:off x="1694812" y="3251775"/>
            <a:ext cx="1271016" cy="59647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39967A02-7577-4FBD-BA19-B8F9DF2618B0}"/>
              </a:ext>
            </a:extLst>
          </p:cNvPr>
          <p:cNvCxnSpPr>
            <a:cxnSpLocks/>
            <a:stCxn id="10" idx="0"/>
            <a:endCxn id="7" idx="2"/>
          </p:cNvCxnSpPr>
          <p:nvPr/>
        </p:nvCxnSpPr>
        <p:spPr bwMode="auto">
          <a:xfrm flipH="1" flipV="1">
            <a:off x="2965828" y="3251775"/>
            <a:ext cx="1073287" cy="59647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62BC005B-526A-4038-ABA8-13D9E1CCF60B}"/>
              </a:ext>
            </a:extLst>
          </p:cNvPr>
          <p:cNvCxnSpPr>
            <a:cxnSpLocks/>
            <a:stCxn id="12" idx="0"/>
            <a:endCxn id="9" idx="2"/>
          </p:cNvCxnSpPr>
          <p:nvPr/>
        </p:nvCxnSpPr>
        <p:spPr bwMode="auto">
          <a:xfrm flipV="1">
            <a:off x="774011" y="4433027"/>
            <a:ext cx="920801"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865E7F58-CFC2-4174-83EF-96C518ACF7A4}"/>
              </a:ext>
            </a:extLst>
          </p:cNvPr>
          <p:cNvCxnSpPr>
            <a:cxnSpLocks/>
            <a:stCxn id="13" idx="0"/>
            <a:endCxn id="9" idx="2"/>
          </p:cNvCxnSpPr>
          <p:nvPr/>
        </p:nvCxnSpPr>
        <p:spPr bwMode="auto">
          <a:xfrm flipH="1" flipV="1">
            <a:off x="1694812" y="4433027"/>
            <a:ext cx="754809"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22C07256-BA99-4807-9DC6-5DAF328E99F2}"/>
              </a:ext>
            </a:extLst>
          </p:cNvPr>
          <p:cNvCxnSpPr>
            <a:cxnSpLocks/>
          </p:cNvCxnSpPr>
          <p:nvPr/>
        </p:nvCxnSpPr>
        <p:spPr bwMode="auto">
          <a:xfrm flipV="1">
            <a:off x="4039115" y="4483388"/>
            <a:ext cx="0" cy="695604"/>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3" name="TextBox 2">
            <a:extLst>
              <a:ext uri="{FF2B5EF4-FFF2-40B4-BE49-F238E27FC236}">
                <a16:creationId xmlns:a16="http://schemas.microsoft.com/office/drawing/2014/main" id="{9D769D24-E84E-4AE7-97BE-10E4F4196012}"/>
              </a:ext>
            </a:extLst>
          </p:cNvPr>
          <p:cNvSpPr txBox="1"/>
          <p:nvPr/>
        </p:nvSpPr>
        <p:spPr>
          <a:xfrm>
            <a:off x="7193715" y="2209800"/>
            <a:ext cx="595035" cy="584775"/>
          </a:xfrm>
          <a:prstGeom prst="rect">
            <a:avLst/>
          </a:prstGeom>
          <a:noFill/>
        </p:spPr>
        <p:txBody>
          <a:bodyPr wrap="none" rtlCol="0">
            <a:spAutoFit/>
          </a:bodyPr>
          <a:lstStyle/>
          <a:p>
            <a:r>
              <a:rPr lang="en-US" dirty="0">
                <a:solidFill>
                  <a:schemeClr val="bg1"/>
                </a:solidFill>
              </a:rPr>
              <a:t>…</a:t>
            </a:r>
          </a:p>
        </p:txBody>
      </p:sp>
    </p:spTree>
    <p:extLst>
      <p:ext uri="{BB962C8B-B14F-4D97-AF65-F5344CB8AC3E}">
        <p14:creationId xmlns:p14="http://schemas.microsoft.com/office/powerpoint/2010/main" val="2861048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2FED-1C64-41ED-9B08-2FF9B50A40B5}"/>
              </a:ext>
            </a:extLst>
          </p:cNvPr>
          <p:cNvSpPr>
            <a:spLocks noGrp="1"/>
          </p:cNvSpPr>
          <p:nvPr>
            <p:ph type="title"/>
          </p:nvPr>
        </p:nvSpPr>
        <p:spPr/>
        <p:txBody>
          <a:bodyPr/>
          <a:lstStyle/>
          <a:p>
            <a:r>
              <a:rPr lang="en-US" dirty="0"/>
              <a:t>Taxonomic tree as sets</a:t>
            </a:r>
          </a:p>
        </p:txBody>
      </p:sp>
      <p:sp>
        <p:nvSpPr>
          <p:cNvPr id="4" name="Slide Number Placeholder 3">
            <a:extLst>
              <a:ext uri="{FF2B5EF4-FFF2-40B4-BE49-F238E27FC236}">
                <a16:creationId xmlns:a16="http://schemas.microsoft.com/office/drawing/2014/main" id="{42A3A52B-8046-4344-A985-F252E1BFCDFA}"/>
              </a:ext>
            </a:extLst>
          </p:cNvPr>
          <p:cNvSpPr>
            <a:spLocks noGrp="1"/>
          </p:cNvSpPr>
          <p:nvPr>
            <p:ph type="sldNum" sz="quarter" idx="10"/>
          </p:nvPr>
        </p:nvSpPr>
        <p:spPr/>
        <p:txBody>
          <a:bodyPr/>
          <a:lstStyle/>
          <a:p>
            <a:fld id="{01EF93C7-D0AB-41D7-8C62-1F8A9E33AE23}" type="slidenum">
              <a:rPr lang="en-US" smtClean="0"/>
              <a:pPr/>
              <a:t>41</a:t>
            </a:fld>
            <a:endParaRPr lang="en-US"/>
          </a:p>
        </p:txBody>
      </p:sp>
      <p:sp>
        <p:nvSpPr>
          <p:cNvPr id="6" name="TextBox 5">
            <a:extLst>
              <a:ext uri="{FF2B5EF4-FFF2-40B4-BE49-F238E27FC236}">
                <a16:creationId xmlns:a16="http://schemas.microsoft.com/office/drawing/2014/main" id="{B9B2A1DB-4D91-4C17-93AD-3991D4114D22}"/>
              </a:ext>
            </a:extLst>
          </p:cNvPr>
          <p:cNvSpPr txBox="1"/>
          <p:nvPr/>
        </p:nvSpPr>
        <p:spPr>
          <a:xfrm>
            <a:off x="6013920" y="1557307"/>
            <a:ext cx="481222" cy="584775"/>
          </a:xfrm>
          <a:prstGeom prst="rect">
            <a:avLst/>
          </a:prstGeom>
          <a:solidFill>
            <a:schemeClr val="accent1"/>
          </a:solidFill>
        </p:spPr>
        <p:txBody>
          <a:bodyPr wrap="none" rtlCol="0">
            <a:spAutoFit/>
          </a:bodyPr>
          <a:lstStyle/>
          <a:p>
            <a:r>
              <a:rPr lang="en-US" dirty="0"/>
              <a:t>A</a:t>
            </a:r>
          </a:p>
        </p:txBody>
      </p:sp>
      <p:sp>
        <p:nvSpPr>
          <p:cNvPr id="7" name="TextBox 6">
            <a:extLst>
              <a:ext uri="{FF2B5EF4-FFF2-40B4-BE49-F238E27FC236}">
                <a16:creationId xmlns:a16="http://schemas.microsoft.com/office/drawing/2014/main" id="{25DE6283-BC8A-4EF9-AEA2-FDE4D4E59749}"/>
              </a:ext>
            </a:extLst>
          </p:cNvPr>
          <p:cNvSpPr txBox="1"/>
          <p:nvPr/>
        </p:nvSpPr>
        <p:spPr>
          <a:xfrm>
            <a:off x="4108038" y="2667000"/>
            <a:ext cx="458780" cy="584775"/>
          </a:xfrm>
          <a:prstGeom prst="rect">
            <a:avLst/>
          </a:prstGeom>
          <a:solidFill>
            <a:schemeClr val="accent1"/>
          </a:solidFill>
        </p:spPr>
        <p:txBody>
          <a:bodyPr wrap="none" rtlCol="0">
            <a:spAutoFit/>
          </a:bodyPr>
          <a:lstStyle/>
          <a:p>
            <a:r>
              <a:rPr lang="en-US" dirty="0"/>
              <a:t>B</a:t>
            </a:r>
          </a:p>
        </p:txBody>
      </p:sp>
      <p:sp>
        <p:nvSpPr>
          <p:cNvPr id="9" name="TextBox 8">
            <a:extLst>
              <a:ext uri="{FF2B5EF4-FFF2-40B4-BE49-F238E27FC236}">
                <a16:creationId xmlns:a16="http://schemas.microsoft.com/office/drawing/2014/main" id="{A5A4C644-45DA-4C2C-A7DA-C2FB1486EB52}"/>
              </a:ext>
            </a:extLst>
          </p:cNvPr>
          <p:cNvSpPr txBox="1"/>
          <p:nvPr/>
        </p:nvSpPr>
        <p:spPr>
          <a:xfrm>
            <a:off x="2825801" y="3848252"/>
            <a:ext cx="481222" cy="584775"/>
          </a:xfrm>
          <a:prstGeom prst="rect">
            <a:avLst/>
          </a:prstGeom>
          <a:solidFill>
            <a:schemeClr val="accent1"/>
          </a:solidFill>
        </p:spPr>
        <p:txBody>
          <a:bodyPr wrap="none" rtlCol="0">
            <a:spAutoFit/>
          </a:bodyPr>
          <a:lstStyle/>
          <a:p>
            <a:r>
              <a:rPr lang="en-US" dirty="0"/>
              <a:t>D</a:t>
            </a:r>
          </a:p>
        </p:txBody>
      </p:sp>
      <p:sp>
        <p:nvSpPr>
          <p:cNvPr id="10" name="TextBox 9">
            <a:extLst>
              <a:ext uri="{FF2B5EF4-FFF2-40B4-BE49-F238E27FC236}">
                <a16:creationId xmlns:a16="http://schemas.microsoft.com/office/drawing/2014/main" id="{D86ABBB7-2437-41A7-93C4-BC4070DEDBAC}"/>
              </a:ext>
            </a:extLst>
          </p:cNvPr>
          <p:cNvSpPr txBox="1"/>
          <p:nvPr/>
        </p:nvSpPr>
        <p:spPr>
          <a:xfrm>
            <a:off x="5181325" y="3848252"/>
            <a:ext cx="458780" cy="584775"/>
          </a:xfrm>
          <a:prstGeom prst="rect">
            <a:avLst/>
          </a:prstGeom>
          <a:solidFill>
            <a:schemeClr val="accent1"/>
          </a:solidFill>
        </p:spPr>
        <p:txBody>
          <a:bodyPr wrap="none" rtlCol="0">
            <a:spAutoFit/>
          </a:bodyPr>
          <a:lstStyle/>
          <a:p>
            <a:r>
              <a:rPr lang="en-US" dirty="0"/>
              <a:t>E</a:t>
            </a:r>
          </a:p>
        </p:txBody>
      </p:sp>
      <p:sp>
        <p:nvSpPr>
          <p:cNvPr id="12" name="TextBox 11">
            <a:extLst>
              <a:ext uri="{FF2B5EF4-FFF2-40B4-BE49-F238E27FC236}">
                <a16:creationId xmlns:a16="http://schemas.microsoft.com/office/drawing/2014/main" id="{8D3D00B6-8AC5-40D8-8F3F-FAF7C6DE7D95}"/>
              </a:ext>
            </a:extLst>
          </p:cNvPr>
          <p:cNvSpPr txBox="1"/>
          <p:nvPr/>
        </p:nvSpPr>
        <p:spPr>
          <a:xfrm>
            <a:off x="1893779" y="5178993"/>
            <a:ext cx="503664" cy="584775"/>
          </a:xfrm>
          <a:prstGeom prst="rect">
            <a:avLst/>
          </a:prstGeom>
          <a:solidFill>
            <a:schemeClr val="accent1"/>
          </a:solidFill>
        </p:spPr>
        <p:txBody>
          <a:bodyPr wrap="none" rtlCol="0">
            <a:spAutoFit/>
          </a:bodyPr>
          <a:lstStyle/>
          <a:p>
            <a:r>
              <a:rPr lang="en-US" dirty="0"/>
              <a:t>G</a:t>
            </a:r>
          </a:p>
        </p:txBody>
      </p:sp>
      <p:sp>
        <p:nvSpPr>
          <p:cNvPr id="13" name="TextBox 12">
            <a:extLst>
              <a:ext uri="{FF2B5EF4-FFF2-40B4-BE49-F238E27FC236}">
                <a16:creationId xmlns:a16="http://schemas.microsoft.com/office/drawing/2014/main" id="{B2C396E4-F046-4DCD-A62C-6EE05EC19D93}"/>
              </a:ext>
            </a:extLst>
          </p:cNvPr>
          <p:cNvSpPr txBox="1"/>
          <p:nvPr/>
        </p:nvSpPr>
        <p:spPr>
          <a:xfrm>
            <a:off x="3569389" y="5178993"/>
            <a:ext cx="503664" cy="584775"/>
          </a:xfrm>
          <a:prstGeom prst="rect">
            <a:avLst/>
          </a:prstGeom>
          <a:solidFill>
            <a:schemeClr val="accent1"/>
          </a:solidFill>
        </p:spPr>
        <p:txBody>
          <a:bodyPr wrap="none" rtlCol="0">
            <a:spAutoFit/>
          </a:bodyPr>
          <a:lstStyle/>
          <a:p>
            <a:r>
              <a:rPr lang="en-US" dirty="0"/>
              <a:t>H</a:t>
            </a:r>
          </a:p>
        </p:txBody>
      </p:sp>
      <p:sp>
        <p:nvSpPr>
          <p:cNvPr id="14" name="TextBox 13">
            <a:extLst>
              <a:ext uri="{FF2B5EF4-FFF2-40B4-BE49-F238E27FC236}">
                <a16:creationId xmlns:a16="http://schemas.microsoft.com/office/drawing/2014/main" id="{EF12951D-6D36-4B27-8A8A-B82F9525A7E3}"/>
              </a:ext>
            </a:extLst>
          </p:cNvPr>
          <p:cNvSpPr txBox="1"/>
          <p:nvPr/>
        </p:nvSpPr>
        <p:spPr>
          <a:xfrm>
            <a:off x="5238232" y="5178993"/>
            <a:ext cx="344966" cy="584775"/>
          </a:xfrm>
          <a:prstGeom prst="rect">
            <a:avLst/>
          </a:prstGeom>
          <a:solidFill>
            <a:schemeClr val="accent1"/>
          </a:solidFill>
        </p:spPr>
        <p:txBody>
          <a:bodyPr wrap="none" rtlCol="0">
            <a:spAutoFit/>
          </a:bodyPr>
          <a:lstStyle/>
          <a:p>
            <a:r>
              <a:rPr lang="en-US" dirty="0"/>
              <a:t>I</a:t>
            </a:r>
          </a:p>
        </p:txBody>
      </p:sp>
      <p:sp>
        <p:nvSpPr>
          <p:cNvPr id="16" name="Rectangle: Rounded Corners 15">
            <a:extLst>
              <a:ext uri="{FF2B5EF4-FFF2-40B4-BE49-F238E27FC236}">
                <a16:creationId xmlns:a16="http://schemas.microsoft.com/office/drawing/2014/main" id="{85F91D45-72B9-4278-BEF8-D0D3D2EB49F3}"/>
              </a:ext>
            </a:extLst>
          </p:cNvPr>
          <p:cNvSpPr/>
          <p:nvPr/>
        </p:nvSpPr>
        <p:spPr bwMode="auto">
          <a:xfrm>
            <a:off x="990600" y="1447800"/>
            <a:ext cx="6400800" cy="5181600"/>
          </a:xfrm>
          <a:prstGeom prst="round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7" name="Rectangle: Rounded Corners 26">
            <a:extLst>
              <a:ext uri="{FF2B5EF4-FFF2-40B4-BE49-F238E27FC236}">
                <a16:creationId xmlns:a16="http://schemas.microsoft.com/office/drawing/2014/main" id="{E97C2921-0718-493E-84D4-D3B845EA8E5F}"/>
              </a:ext>
            </a:extLst>
          </p:cNvPr>
          <p:cNvSpPr/>
          <p:nvPr/>
        </p:nvSpPr>
        <p:spPr bwMode="auto">
          <a:xfrm>
            <a:off x="1295400" y="2362200"/>
            <a:ext cx="5257800" cy="4129768"/>
          </a:xfrm>
          <a:prstGeom prst="round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8" name="Rectangle: Rounded Corners 27">
            <a:extLst>
              <a:ext uri="{FF2B5EF4-FFF2-40B4-BE49-F238E27FC236}">
                <a16:creationId xmlns:a16="http://schemas.microsoft.com/office/drawing/2014/main" id="{E4592EDC-48E2-432B-857A-4D917C103A2F}"/>
              </a:ext>
            </a:extLst>
          </p:cNvPr>
          <p:cNvSpPr/>
          <p:nvPr/>
        </p:nvSpPr>
        <p:spPr bwMode="auto">
          <a:xfrm>
            <a:off x="4829080" y="3581400"/>
            <a:ext cx="1184839" cy="2514600"/>
          </a:xfrm>
          <a:prstGeom prst="round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 name="Rectangle: Rounded Corners 28">
            <a:extLst>
              <a:ext uri="{FF2B5EF4-FFF2-40B4-BE49-F238E27FC236}">
                <a16:creationId xmlns:a16="http://schemas.microsoft.com/office/drawing/2014/main" id="{FB6379CD-69B6-43E6-8BEE-86903267B1CE}"/>
              </a:ext>
            </a:extLst>
          </p:cNvPr>
          <p:cNvSpPr/>
          <p:nvPr/>
        </p:nvSpPr>
        <p:spPr bwMode="auto">
          <a:xfrm>
            <a:off x="1524000" y="3581400"/>
            <a:ext cx="2765799" cy="2667000"/>
          </a:xfrm>
          <a:prstGeom prst="round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0" name="Rectangle: Rounded Corners 29">
            <a:extLst>
              <a:ext uri="{FF2B5EF4-FFF2-40B4-BE49-F238E27FC236}">
                <a16:creationId xmlns:a16="http://schemas.microsoft.com/office/drawing/2014/main" id="{38F9E5FE-3430-4356-A3C8-3C9B8F5384E3}"/>
              </a:ext>
            </a:extLst>
          </p:cNvPr>
          <p:cNvSpPr/>
          <p:nvPr/>
        </p:nvSpPr>
        <p:spPr bwMode="auto">
          <a:xfrm>
            <a:off x="4981481" y="4953000"/>
            <a:ext cx="809720" cy="990600"/>
          </a:xfrm>
          <a:prstGeom prst="round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 name="Rectangle: Rounded Corners 30">
            <a:extLst>
              <a:ext uri="{FF2B5EF4-FFF2-40B4-BE49-F238E27FC236}">
                <a16:creationId xmlns:a16="http://schemas.microsoft.com/office/drawing/2014/main" id="{ACBE7E21-534F-4307-89F4-ADCD25196B42}"/>
              </a:ext>
            </a:extLst>
          </p:cNvPr>
          <p:cNvSpPr/>
          <p:nvPr/>
        </p:nvSpPr>
        <p:spPr bwMode="auto">
          <a:xfrm>
            <a:off x="3381280" y="4953000"/>
            <a:ext cx="809720" cy="990600"/>
          </a:xfrm>
          <a:prstGeom prst="round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2" name="Rectangle: Rounded Corners 31">
            <a:extLst>
              <a:ext uri="{FF2B5EF4-FFF2-40B4-BE49-F238E27FC236}">
                <a16:creationId xmlns:a16="http://schemas.microsoft.com/office/drawing/2014/main" id="{CB873CDC-A46C-44EA-A040-5D3D33E736A4}"/>
              </a:ext>
            </a:extLst>
          </p:cNvPr>
          <p:cNvSpPr/>
          <p:nvPr/>
        </p:nvSpPr>
        <p:spPr bwMode="auto">
          <a:xfrm>
            <a:off x="1752600" y="4953000"/>
            <a:ext cx="809720" cy="990600"/>
          </a:xfrm>
          <a:prstGeom prst="round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561055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4C695-956C-467B-8452-97B605713B40}"/>
              </a:ext>
            </a:extLst>
          </p:cNvPr>
          <p:cNvSpPr>
            <a:spLocks noGrp="1"/>
          </p:cNvSpPr>
          <p:nvPr>
            <p:ph type="title"/>
          </p:nvPr>
        </p:nvSpPr>
        <p:spPr>
          <a:xfrm>
            <a:off x="228600" y="1447800"/>
            <a:ext cx="3733800" cy="76200"/>
          </a:xfrm>
        </p:spPr>
        <p:txBody>
          <a:bodyPr/>
          <a:lstStyle/>
          <a:p>
            <a:r>
              <a:rPr lang="en-US" dirty="0"/>
              <a:t>Is this graph a tree?</a:t>
            </a:r>
            <a:br>
              <a:rPr lang="en-US" dirty="0"/>
            </a:br>
            <a:br>
              <a:rPr lang="en-US" dirty="0"/>
            </a:br>
            <a:br>
              <a:rPr lang="en-US" dirty="0"/>
            </a:br>
            <a:r>
              <a:rPr lang="en-US" dirty="0"/>
              <a:t>Is this representation a taxonomy?</a:t>
            </a:r>
          </a:p>
        </p:txBody>
      </p:sp>
      <p:pic>
        <p:nvPicPr>
          <p:cNvPr id="5" name="Content Placeholder 4">
            <a:extLst>
              <a:ext uri="{FF2B5EF4-FFF2-40B4-BE49-F238E27FC236}">
                <a16:creationId xmlns:a16="http://schemas.microsoft.com/office/drawing/2014/main" id="{F5D03CE1-8EDF-4F68-A813-66652761F7BA}"/>
              </a:ext>
            </a:extLst>
          </p:cNvPr>
          <p:cNvPicPr>
            <a:picLocks noGrp="1" noChangeAspect="1"/>
          </p:cNvPicPr>
          <p:nvPr>
            <p:ph idx="1"/>
          </p:nvPr>
        </p:nvPicPr>
        <p:blipFill>
          <a:blip r:embed="rId2"/>
          <a:stretch>
            <a:fillRect/>
          </a:stretch>
        </p:blipFill>
        <p:spPr>
          <a:xfrm>
            <a:off x="4114801" y="609599"/>
            <a:ext cx="5029200" cy="6303843"/>
          </a:xfrm>
          <a:prstGeom prst="rect">
            <a:avLst/>
          </a:prstGeom>
        </p:spPr>
      </p:pic>
      <p:sp>
        <p:nvSpPr>
          <p:cNvPr id="4" name="Slide Number Placeholder 3">
            <a:extLst>
              <a:ext uri="{FF2B5EF4-FFF2-40B4-BE49-F238E27FC236}">
                <a16:creationId xmlns:a16="http://schemas.microsoft.com/office/drawing/2014/main" id="{875DC4F2-DD2A-4CA9-B292-6004DD7047BE}"/>
              </a:ext>
            </a:extLst>
          </p:cNvPr>
          <p:cNvSpPr>
            <a:spLocks noGrp="1"/>
          </p:cNvSpPr>
          <p:nvPr>
            <p:ph type="sldNum" sz="quarter" idx="10"/>
          </p:nvPr>
        </p:nvSpPr>
        <p:spPr/>
        <p:txBody>
          <a:bodyPr/>
          <a:lstStyle/>
          <a:p>
            <a:fld id="{01EF93C7-D0AB-41D7-8C62-1F8A9E33AE23}" type="slidenum">
              <a:rPr lang="en-US" smtClean="0"/>
              <a:pPr/>
              <a:t>42</a:t>
            </a:fld>
            <a:endParaRPr lang="en-US"/>
          </a:p>
        </p:txBody>
      </p:sp>
    </p:spTree>
    <p:extLst>
      <p:ext uri="{BB962C8B-B14F-4D97-AF65-F5344CB8AC3E}">
        <p14:creationId xmlns:p14="http://schemas.microsoft.com/office/powerpoint/2010/main" val="2656201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2FED-1C64-41ED-9B08-2FF9B50A40B5}"/>
              </a:ext>
            </a:extLst>
          </p:cNvPr>
          <p:cNvSpPr>
            <a:spLocks noGrp="1"/>
          </p:cNvSpPr>
          <p:nvPr>
            <p:ph type="title"/>
          </p:nvPr>
        </p:nvSpPr>
        <p:spPr>
          <a:xfrm>
            <a:off x="0" y="762000"/>
            <a:ext cx="9144000" cy="762000"/>
          </a:xfrm>
        </p:spPr>
        <p:txBody>
          <a:bodyPr/>
          <a:lstStyle/>
          <a:p>
            <a:r>
              <a:rPr lang="en-US" sz="3400" dirty="0"/>
              <a:t>Taxonomic tree with </a:t>
            </a:r>
            <a:r>
              <a:rPr lang="en-US" sz="3400" dirty="0">
                <a:solidFill>
                  <a:srgbClr val="1FE115"/>
                </a:solidFill>
              </a:rPr>
              <a:t>non-taxonomic relations</a:t>
            </a:r>
          </a:p>
        </p:txBody>
      </p:sp>
      <p:sp>
        <p:nvSpPr>
          <p:cNvPr id="4" name="Slide Number Placeholder 3">
            <a:extLst>
              <a:ext uri="{FF2B5EF4-FFF2-40B4-BE49-F238E27FC236}">
                <a16:creationId xmlns:a16="http://schemas.microsoft.com/office/drawing/2014/main" id="{42A3A52B-8046-4344-A985-F252E1BFCDFA}"/>
              </a:ext>
            </a:extLst>
          </p:cNvPr>
          <p:cNvSpPr>
            <a:spLocks noGrp="1"/>
          </p:cNvSpPr>
          <p:nvPr>
            <p:ph type="sldNum" sz="quarter" idx="10"/>
          </p:nvPr>
        </p:nvSpPr>
        <p:spPr/>
        <p:txBody>
          <a:bodyPr/>
          <a:lstStyle/>
          <a:p>
            <a:fld id="{01EF93C7-D0AB-41D7-8C62-1F8A9E33AE23}" type="slidenum">
              <a:rPr lang="en-US" smtClean="0"/>
              <a:pPr/>
              <a:t>43</a:t>
            </a:fld>
            <a:endParaRPr lang="en-US"/>
          </a:p>
        </p:txBody>
      </p:sp>
      <p:sp>
        <p:nvSpPr>
          <p:cNvPr id="6" name="TextBox 5">
            <a:extLst>
              <a:ext uri="{FF2B5EF4-FFF2-40B4-BE49-F238E27FC236}">
                <a16:creationId xmlns:a16="http://schemas.microsoft.com/office/drawing/2014/main" id="{B9B2A1DB-4D91-4C17-93AD-3991D4114D22}"/>
              </a:ext>
            </a:extLst>
          </p:cNvPr>
          <p:cNvSpPr txBox="1"/>
          <p:nvPr/>
        </p:nvSpPr>
        <p:spPr>
          <a:xfrm>
            <a:off x="4642320" y="1557307"/>
            <a:ext cx="481222" cy="584775"/>
          </a:xfrm>
          <a:prstGeom prst="rect">
            <a:avLst/>
          </a:prstGeom>
          <a:solidFill>
            <a:schemeClr val="accent1"/>
          </a:solidFill>
        </p:spPr>
        <p:txBody>
          <a:bodyPr wrap="none" rtlCol="0">
            <a:spAutoFit/>
          </a:bodyPr>
          <a:lstStyle/>
          <a:p>
            <a:r>
              <a:rPr lang="en-US" dirty="0"/>
              <a:t>A</a:t>
            </a:r>
          </a:p>
        </p:txBody>
      </p:sp>
      <p:sp>
        <p:nvSpPr>
          <p:cNvPr id="7" name="TextBox 6">
            <a:extLst>
              <a:ext uri="{FF2B5EF4-FFF2-40B4-BE49-F238E27FC236}">
                <a16:creationId xmlns:a16="http://schemas.microsoft.com/office/drawing/2014/main" id="{25DE6283-BC8A-4EF9-AEA2-FDE4D4E59749}"/>
              </a:ext>
            </a:extLst>
          </p:cNvPr>
          <p:cNvSpPr txBox="1"/>
          <p:nvPr/>
        </p:nvSpPr>
        <p:spPr>
          <a:xfrm>
            <a:off x="2736438" y="2667000"/>
            <a:ext cx="458780" cy="584775"/>
          </a:xfrm>
          <a:prstGeom prst="rect">
            <a:avLst/>
          </a:prstGeom>
          <a:solidFill>
            <a:schemeClr val="accent1"/>
          </a:solidFill>
        </p:spPr>
        <p:txBody>
          <a:bodyPr wrap="none" rtlCol="0">
            <a:spAutoFit/>
          </a:bodyPr>
          <a:lstStyle/>
          <a:p>
            <a:r>
              <a:rPr lang="en-US" dirty="0"/>
              <a:t>B</a:t>
            </a:r>
          </a:p>
        </p:txBody>
      </p:sp>
      <p:sp>
        <p:nvSpPr>
          <p:cNvPr id="8" name="TextBox 7">
            <a:extLst>
              <a:ext uri="{FF2B5EF4-FFF2-40B4-BE49-F238E27FC236}">
                <a16:creationId xmlns:a16="http://schemas.microsoft.com/office/drawing/2014/main" id="{28BE26A9-A6C5-425E-AAA4-54F0557FC3E2}"/>
              </a:ext>
            </a:extLst>
          </p:cNvPr>
          <p:cNvSpPr txBox="1"/>
          <p:nvPr/>
        </p:nvSpPr>
        <p:spPr>
          <a:xfrm>
            <a:off x="6730781" y="2628341"/>
            <a:ext cx="481222" cy="584775"/>
          </a:xfrm>
          <a:prstGeom prst="rect">
            <a:avLst/>
          </a:prstGeom>
          <a:solidFill>
            <a:schemeClr val="accent1"/>
          </a:solidFill>
        </p:spPr>
        <p:txBody>
          <a:bodyPr wrap="none" rtlCol="0">
            <a:spAutoFit/>
          </a:bodyPr>
          <a:lstStyle/>
          <a:p>
            <a:r>
              <a:rPr lang="en-US" dirty="0"/>
              <a:t>C</a:t>
            </a:r>
          </a:p>
        </p:txBody>
      </p:sp>
      <p:sp>
        <p:nvSpPr>
          <p:cNvPr id="9" name="TextBox 8">
            <a:extLst>
              <a:ext uri="{FF2B5EF4-FFF2-40B4-BE49-F238E27FC236}">
                <a16:creationId xmlns:a16="http://schemas.microsoft.com/office/drawing/2014/main" id="{A5A4C644-45DA-4C2C-A7DA-C2FB1486EB52}"/>
              </a:ext>
            </a:extLst>
          </p:cNvPr>
          <p:cNvSpPr txBox="1"/>
          <p:nvPr/>
        </p:nvSpPr>
        <p:spPr>
          <a:xfrm>
            <a:off x="1454201" y="3848252"/>
            <a:ext cx="481222" cy="584775"/>
          </a:xfrm>
          <a:prstGeom prst="rect">
            <a:avLst/>
          </a:prstGeom>
          <a:solidFill>
            <a:schemeClr val="accent1"/>
          </a:solidFill>
        </p:spPr>
        <p:txBody>
          <a:bodyPr wrap="none" rtlCol="0">
            <a:spAutoFit/>
          </a:bodyPr>
          <a:lstStyle/>
          <a:p>
            <a:r>
              <a:rPr lang="en-US" dirty="0"/>
              <a:t>D</a:t>
            </a:r>
          </a:p>
        </p:txBody>
      </p:sp>
      <p:sp>
        <p:nvSpPr>
          <p:cNvPr id="10" name="TextBox 9">
            <a:extLst>
              <a:ext uri="{FF2B5EF4-FFF2-40B4-BE49-F238E27FC236}">
                <a16:creationId xmlns:a16="http://schemas.microsoft.com/office/drawing/2014/main" id="{D86ABBB7-2437-41A7-93C4-BC4070DEDBAC}"/>
              </a:ext>
            </a:extLst>
          </p:cNvPr>
          <p:cNvSpPr txBox="1"/>
          <p:nvPr/>
        </p:nvSpPr>
        <p:spPr>
          <a:xfrm>
            <a:off x="3809725" y="3848252"/>
            <a:ext cx="458780" cy="584775"/>
          </a:xfrm>
          <a:prstGeom prst="rect">
            <a:avLst/>
          </a:prstGeom>
          <a:solidFill>
            <a:schemeClr val="accent1"/>
          </a:solidFill>
        </p:spPr>
        <p:txBody>
          <a:bodyPr wrap="none" rtlCol="0">
            <a:spAutoFit/>
          </a:bodyPr>
          <a:lstStyle/>
          <a:p>
            <a:r>
              <a:rPr lang="en-US" dirty="0"/>
              <a:t>E</a:t>
            </a:r>
          </a:p>
        </p:txBody>
      </p:sp>
      <p:sp>
        <p:nvSpPr>
          <p:cNvPr id="11" name="TextBox 10">
            <a:extLst>
              <a:ext uri="{FF2B5EF4-FFF2-40B4-BE49-F238E27FC236}">
                <a16:creationId xmlns:a16="http://schemas.microsoft.com/office/drawing/2014/main" id="{060D1B1D-3767-48DA-96C0-2CFCB5BAA408}"/>
              </a:ext>
            </a:extLst>
          </p:cNvPr>
          <p:cNvSpPr txBox="1"/>
          <p:nvPr/>
        </p:nvSpPr>
        <p:spPr>
          <a:xfrm>
            <a:off x="6754025" y="3848252"/>
            <a:ext cx="434734" cy="584775"/>
          </a:xfrm>
          <a:prstGeom prst="rect">
            <a:avLst/>
          </a:prstGeom>
          <a:solidFill>
            <a:schemeClr val="accent1"/>
          </a:solidFill>
        </p:spPr>
        <p:txBody>
          <a:bodyPr wrap="none" rtlCol="0">
            <a:spAutoFit/>
          </a:bodyPr>
          <a:lstStyle/>
          <a:p>
            <a:r>
              <a:rPr lang="en-US" dirty="0"/>
              <a:t>F</a:t>
            </a:r>
          </a:p>
        </p:txBody>
      </p:sp>
      <p:sp>
        <p:nvSpPr>
          <p:cNvPr id="12" name="TextBox 11">
            <a:extLst>
              <a:ext uri="{FF2B5EF4-FFF2-40B4-BE49-F238E27FC236}">
                <a16:creationId xmlns:a16="http://schemas.microsoft.com/office/drawing/2014/main" id="{8D3D00B6-8AC5-40D8-8F3F-FAF7C6DE7D95}"/>
              </a:ext>
            </a:extLst>
          </p:cNvPr>
          <p:cNvSpPr txBox="1"/>
          <p:nvPr/>
        </p:nvSpPr>
        <p:spPr>
          <a:xfrm>
            <a:off x="522179" y="5178993"/>
            <a:ext cx="503664" cy="584775"/>
          </a:xfrm>
          <a:prstGeom prst="rect">
            <a:avLst/>
          </a:prstGeom>
          <a:solidFill>
            <a:schemeClr val="accent1"/>
          </a:solidFill>
        </p:spPr>
        <p:txBody>
          <a:bodyPr wrap="none" rtlCol="0">
            <a:spAutoFit/>
          </a:bodyPr>
          <a:lstStyle/>
          <a:p>
            <a:r>
              <a:rPr lang="en-US" dirty="0"/>
              <a:t>G</a:t>
            </a:r>
          </a:p>
        </p:txBody>
      </p:sp>
      <p:sp>
        <p:nvSpPr>
          <p:cNvPr id="13" name="TextBox 12">
            <a:extLst>
              <a:ext uri="{FF2B5EF4-FFF2-40B4-BE49-F238E27FC236}">
                <a16:creationId xmlns:a16="http://schemas.microsoft.com/office/drawing/2014/main" id="{B2C396E4-F046-4DCD-A62C-6EE05EC19D93}"/>
              </a:ext>
            </a:extLst>
          </p:cNvPr>
          <p:cNvSpPr txBox="1"/>
          <p:nvPr/>
        </p:nvSpPr>
        <p:spPr>
          <a:xfrm>
            <a:off x="2197789" y="5178993"/>
            <a:ext cx="503664" cy="584775"/>
          </a:xfrm>
          <a:prstGeom prst="rect">
            <a:avLst/>
          </a:prstGeom>
          <a:solidFill>
            <a:schemeClr val="accent1"/>
          </a:solidFill>
        </p:spPr>
        <p:txBody>
          <a:bodyPr wrap="none" rtlCol="0">
            <a:spAutoFit/>
          </a:bodyPr>
          <a:lstStyle/>
          <a:p>
            <a:r>
              <a:rPr lang="en-US" dirty="0"/>
              <a:t>H</a:t>
            </a:r>
          </a:p>
        </p:txBody>
      </p:sp>
      <p:sp>
        <p:nvSpPr>
          <p:cNvPr id="14" name="TextBox 13">
            <a:extLst>
              <a:ext uri="{FF2B5EF4-FFF2-40B4-BE49-F238E27FC236}">
                <a16:creationId xmlns:a16="http://schemas.microsoft.com/office/drawing/2014/main" id="{EF12951D-6D36-4B27-8A8A-B82F9525A7E3}"/>
              </a:ext>
            </a:extLst>
          </p:cNvPr>
          <p:cNvSpPr txBox="1"/>
          <p:nvPr/>
        </p:nvSpPr>
        <p:spPr>
          <a:xfrm>
            <a:off x="3866632" y="5178993"/>
            <a:ext cx="344966" cy="584775"/>
          </a:xfrm>
          <a:prstGeom prst="rect">
            <a:avLst/>
          </a:prstGeom>
          <a:solidFill>
            <a:schemeClr val="accent1"/>
          </a:solidFill>
        </p:spPr>
        <p:txBody>
          <a:bodyPr wrap="none" rtlCol="0">
            <a:spAutoFit/>
          </a:bodyPr>
          <a:lstStyle/>
          <a:p>
            <a:r>
              <a:rPr lang="en-US" dirty="0"/>
              <a:t>I</a:t>
            </a:r>
          </a:p>
        </p:txBody>
      </p:sp>
      <p:sp>
        <p:nvSpPr>
          <p:cNvPr id="15" name="TextBox 14">
            <a:extLst>
              <a:ext uri="{FF2B5EF4-FFF2-40B4-BE49-F238E27FC236}">
                <a16:creationId xmlns:a16="http://schemas.microsoft.com/office/drawing/2014/main" id="{1222906D-10F4-40E5-A590-6D57F163E3AE}"/>
              </a:ext>
            </a:extLst>
          </p:cNvPr>
          <p:cNvSpPr txBox="1"/>
          <p:nvPr/>
        </p:nvSpPr>
        <p:spPr>
          <a:xfrm>
            <a:off x="5123542" y="5178993"/>
            <a:ext cx="389850" cy="584775"/>
          </a:xfrm>
          <a:prstGeom prst="rect">
            <a:avLst/>
          </a:prstGeom>
          <a:solidFill>
            <a:schemeClr val="accent1"/>
          </a:solidFill>
        </p:spPr>
        <p:txBody>
          <a:bodyPr wrap="none" rtlCol="0">
            <a:spAutoFit/>
          </a:bodyPr>
          <a:lstStyle/>
          <a:p>
            <a:r>
              <a:rPr lang="en-US" dirty="0"/>
              <a:t>J</a:t>
            </a:r>
          </a:p>
        </p:txBody>
      </p:sp>
      <p:sp>
        <p:nvSpPr>
          <p:cNvPr id="16" name="TextBox 15">
            <a:extLst>
              <a:ext uri="{FF2B5EF4-FFF2-40B4-BE49-F238E27FC236}">
                <a16:creationId xmlns:a16="http://schemas.microsoft.com/office/drawing/2014/main" id="{3F67D3AA-312B-4138-906F-1B498DC4F64D}"/>
              </a:ext>
            </a:extLst>
          </p:cNvPr>
          <p:cNvSpPr txBox="1"/>
          <p:nvPr/>
        </p:nvSpPr>
        <p:spPr>
          <a:xfrm>
            <a:off x="6719560" y="5178993"/>
            <a:ext cx="503664" cy="584775"/>
          </a:xfrm>
          <a:prstGeom prst="rect">
            <a:avLst/>
          </a:prstGeom>
          <a:solidFill>
            <a:schemeClr val="accent1"/>
          </a:solidFill>
        </p:spPr>
        <p:txBody>
          <a:bodyPr wrap="none" rtlCol="0">
            <a:spAutoFit/>
          </a:bodyPr>
          <a:lstStyle/>
          <a:p>
            <a:r>
              <a:rPr lang="en-US" dirty="0"/>
              <a:t>K</a:t>
            </a:r>
          </a:p>
        </p:txBody>
      </p:sp>
      <p:sp>
        <p:nvSpPr>
          <p:cNvPr id="17" name="TextBox 16">
            <a:extLst>
              <a:ext uri="{FF2B5EF4-FFF2-40B4-BE49-F238E27FC236}">
                <a16:creationId xmlns:a16="http://schemas.microsoft.com/office/drawing/2014/main" id="{8930861D-3110-42EE-84E1-161A76721CDC}"/>
              </a:ext>
            </a:extLst>
          </p:cNvPr>
          <p:cNvSpPr txBox="1"/>
          <p:nvPr/>
        </p:nvSpPr>
        <p:spPr>
          <a:xfrm>
            <a:off x="8199686" y="5178993"/>
            <a:ext cx="458780" cy="584775"/>
          </a:xfrm>
          <a:prstGeom prst="rect">
            <a:avLst/>
          </a:prstGeom>
          <a:solidFill>
            <a:schemeClr val="accent1"/>
          </a:solidFill>
        </p:spPr>
        <p:txBody>
          <a:bodyPr wrap="none" rtlCol="0">
            <a:spAutoFit/>
          </a:bodyPr>
          <a:lstStyle/>
          <a:p>
            <a:r>
              <a:rPr lang="en-US" dirty="0"/>
              <a:t>L</a:t>
            </a:r>
          </a:p>
        </p:txBody>
      </p:sp>
      <p:cxnSp>
        <p:nvCxnSpPr>
          <p:cNvPr id="19" name="Straight Arrow Connector 18">
            <a:extLst>
              <a:ext uri="{FF2B5EF4-FFF2-40B4-BE49-F238E27FC236}">
                <a16:creationId xmlns:a16="http://schemas.microsoft.com/office/drawing/2014/main" id="{E70CE850-F1EA-4276-BCFE-D72CD560B2E6}"/>
              </a:ext>
            </a:extLst>
          </p:cNvPr>
          <p:cNvCxnSpPr>
            <a:cxnSpLocks/>
            <a:stCxn id="7" idx="0"/>
            <a:endCxn id="6" idx="2"/>
          </p:cNvCxnSpPr>
          <p:nvPr/>
        </p:nvCxnSpPr>
        <p:spPr bwMode="auto">
          <a:xfrm flipV="1">
            <a:off x="2965828" y="2142082"/>
            <a:ext cx="1917103" cy="524918"/>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930B1161-D0AD-468F-8D6B-A0CFBB86E61B}"/>
              </a:ext>
            </a:extLst>
          </p:cNvPr>
          <p:cNvCxnSpPr>
            <a:cxnSpLocks/>
            <a:stCxn id="8" idx="0"/>
            <a:endCxn id="6" idx="2"/>
          </p:cNvCxnSpPr>
          <p:nvPr/>
        </p:nvCxnSpPr>
        <p:spPr bwMode="auto">
          <a:xfrm flipH="1" flipV="1">
            <a:off x="4882931" y="2142082"/>
            <a:ext cx="2088461" cy="486259"/>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4016372D-882F-49C6-B89B-F962F1F99507}"/>
              </a:ext>
            </a:extLst>
          </p:cNvPr>
          <p:cNvCxnSpPr>
            <a:cxnSpLocks/>
            <a:stCxn id="9" idx="0"/>
            <a:endCxn id="7" idx="2"/>
          </p:cNvCxnSpPr>
          <p:nvPr/>
        </p:nvCxnSpPr>
        <p:spPr bwMode="auto">
          <a:xfrm flipV="1">
            <a:off x="1694812" y="3251775"/>
            <a:ext cx="1271016" cy="59647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39967A02-7577-4FBD-BA19-B8F9DF2618B0}"/>
              </a:ext>
            </a:extLst>
          </p:cNvPr>
          <p:cNvCxnSpPr>
            <a:cxnSpLocks/>
            <a:stCxn id="10" idx="0"/>
            <a:endCxn id="7" idx="2"/>
          </p:cNvCxnSpPr>
          <p:nvPr/>
        </p:nvCxnSpPr>
        <p:spPr bwMode="auto">
          <a:xfrm flipH="1" flipV="1">
            <a:off x="2965828" y="3251775"/>
            <a:ext cx="1073287" cy="59647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9B074F62-E822-4538-BFB0-14EE17ADA610}"/>
              </a:ext>
            </a:extLst>
          </p:cNvPr>
          <p:cNvCxnSpPr>
            <a:cxnSpLocks/>
          </p:cNvCxnSpPr>
          <p:nvPr/>
        </p:nvCxnSpPr>
        <p:spPr bwMode="auto">
          <a:xfrm flipV="1">
            <a:off x="6971392" y="3213116"/>
            <a:ext cx="0" cy="58477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62BC005B-526A-4038-ABA8-13D9E1CCF60B}"/>
              </a:ext>
            </a:extLst>
          </p:cNvPr>
          <p:cNvCxnSpPr>
            <a:cxnSpLocks/>
            <a:stCxn id="12" idx="0"/>
            <a:endCxn id="9" idx="2"/>
          </p:cNvCxnSpPr>
          <p:nvPr/>
        </p:nvCxnSpPr>
        <p:spPr bwMode="auto">
          <a:xfrm flipV="1">
            <a:off x="774011" y="4433027"/>
            <a:ext cx="920801"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865E7F58-CFC2-4174-83EF-96C518ACF7A4}"/>
              </a:ext>
            </a:extLst>
          </p:cNvPr>
          <p:cNvCxnSpPr>
            <a:cxnSpLocks/>
            <a:stCxn id="13" idx="0"/>
            <a:endCxn id="9" idx="2"/>
          </p:cNvCxnSpPr>
          <p:nvPr/>
        </p:nvCxnSpPr>
        <p:spPr bwMode="auto">
          <a:xfrm flipH="1" flipV="1">
            <a:off x="1694812" y="4433027"/>
            <a:ext cx="754809"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22C07256-BA99-4807-9DC6-5DAF328E99F2}"/>
              </a:ext>
            </a:extLst>
          </p:cNvPr>
          <p:cNvCxnSpPr>
            <a:cxnSpLocks/>
          </p:cNvCxnSpPr>
          <p:nvPr/>
        </p:nvCxnSpPr>
        <p:spPr bwMode="auto">
          <a:xfrm flipV="1">
            <a:off x="4039115" y="4483388"/>
            <a:ext cx="0" cy="695604"/>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A89A029F-5F56-4DEB-A3B4-5DBAB0FF1ADD}"/>
              </a:ext>
            </a:extLst>
          </p:cNvPr>
          <p:cNvCxnSpPr>
            <a:cxnSpLocks/>
            <a:stCxn id="15" idx="0"/>
            <a:endCxn id="11" idx="2"/>
          </p:cNvCxnSpPr>
          <p:nvPr/>
        </p:nvCxnSpPr>
        <p:spPr bwMode="auto">
          <a:xfrm flipV="1">
            <a:off x="5318467" y="4433027"/>
            <a:ext cx="1652925"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AEE42074-6E63-478A-8C75-EF31A35939CD}"/>
              </a:ext>
            </a:extLst>
          </p:cNvPr>
          <p:cNvCxnSpPr>
            <a:cxnSpLocks/>
          </p:cNvCxnSpPr>
          <p:nvPr/>
        </p:nvCxnSpPr>
        <p:spPr bwMode="auto">
          <a:xfrm flipV="1">
            <a:off x="6971392" y="4382666"/>
            <a:ext cx="0" cy="79632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50" name="Straight Arrow Connector 49">
            <a:extLst>
              <a:ext uri="{FF2B5EF4-FFF2-40B4-BE49-F238E27FC236}">
                <a16:creationId xmlns:a16="http://schemas.microsoft.com/office/drawing/2014/main" id="{CC2571EC-32D4-45B4-91FF-6786E16D6D8D}"/>
              </a:ext>
            </a:extLst>
          </p:cNvPr>
          <p:cNvCxnSpPr>
            <a:cxnSpLocks/>
            <a:stCxn id="17" idx="0"/>
            <a:endCxn id="11" idx="2"/>
          </p:cNvCxnSpPr>
          <p:nvPr/>
        </p:nvCxnSpPr>
        <p:spPr bwMode="auto">
          <a:xfrm flipH="1" flipV="1">
            <a:off x="6971392" y="4433027"/>
            <a:ext cx="1457684"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3195E6B0-77D4-4DB1-88D5-BB8FC0CF9D3B}"/>
              </a:ext>
            </a:extLst>
          </p:cNvPr>
          <p:cNvCxnSpPr>
            <a:cxnSpLocks/>
          </p:cNvCxnSpPr>
          <p:nvPr/>
        </p:nvCxnSpPr>
        <p:spPr bwMode="auto">
          <a:xfrm>
            <a:off x="4268505" y="4140639"/>
            <a:ext cx="2485520" cy="0"/>
          </a:xfrm>
          <a:prstGeom prst="straightConnector1">
            <a:avLst/>
          </a:prstGeom>
          <a:solidFill>
            <a:schemeClr val="accent1"/>
          </a:solidFill>
          <a:ln w="28575" cap="flat" cmpd="sng" algn="ctr">
            <a:solidFill>
              <a:srgbClr val="1FE115"/>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F7A27ACA-1FB4-4469-8E10-4CEBAA819143}"/>
              </a:ext>
            </a:extLst>
          </p:cNvPr>
          <p:cNvCxnSpPr>
            <a:cxnSpLocks/>
          </p:cNvCxnSpPr>
          <p:nvPr/>
        </p:nvCxnSpPr>
        <p:spPr bwMode="auto">
          <a:xfrm>
            <a:off x="2701453" y="5471380"/>
            <a:ext cx="1165179" cy="0"/>
          </a:xfrm>
          <a:prstGeom prst="straightConnector1">
            <a:avLst/>
          </a:prstGeom>
          <a:solidFill>
            <a:schemeClr val="accent1"/>
          </a:solidFill>
          <a:ln w="28575" cap="flat" cmpd="sng" algn="ctr">
            <a:solidFill>
              <a:srgbClr val="1FE115"/>
            </a:solidFill>
            <a:prstDash val="solid"/>
            <a:round/>
            <a:headEnd type="none" w="med" len="med"/>
            <a:tailEnd type="triangle"/>
          </a:ln>
          <a:effectLst/>
        </p:spPr>
      </p:cxnSp>
    </p:spTree>
    <p:extLst>
      <p:ext uri="{BB962C8B-B14F-4D97-AF65-F5344CB8AC3E}">
        <p14:creationId xmlns:p14="http://schemas.microsoft.com/office/powerpoint/2010/main" val="683180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DFA3B-4C4E-4482-BD61-3ACB525AC6F3}"/>
              </a:ext>
            </a:extLst>
          </p:cNvPr>
          <p:cNvSpPr>
            <a:spLocks noGrp="1"/>
          </p:cNvSpPr>
          <p:nvPr>
            <p:ph type="title"/>
          </p:nvPr>
        </p:nvSpPr>
        <p:spPr/>
        <p:txBody>
          <a:bodyPr/>
          <a:lstStyle/>
          <a:p>
            <a:r>
              <a:rPr lang="en-US" dirty="0"/>
              <a:t>Double taxonomy: </a:t>
            </a:r>
            <a:r>
              <a:rPr lang="en-US" dirty="0" err="1"/>
              <a:t>isa</a:t>
            </a:r>
            <a:r>
              <a:rPr lang="en-US" dirty="0"/>
              <a:t> / part of</a:t>
            </a:r>
          </a:p>
        </p:txBody>
      </p:sp>
      <p:pic>
        <p:nvPicPr>
          <p:cNvPr id="5" name="Content Placeholder 4">
            <a:extLst>
              <a:ext uri="{FF2B5EF4-FFF2-40B4-BE49-F238E27FC236}">
                <a16:creationId xmlns:a16="http://schemas.microsoft.com/office/drawing/2014/main" id="{010AEE9C-CBED-481D-B31B-B960A1513764}"/>
              </a:ext>
            </a:extLst>
          </p:cNvPr>
          <p:cNvPicPr>
            <a:picLocks noGrp="1" noChangeAspect="1"/>
          </p:cNvPicPr>
          <p:nvPr>
            <p:ph idx="1"/>
          </p:nvPr>
        </p:nvPicPr>
        <p:blipFill>
          <a:blip r:embed="rId2"/>
          <a:stretch>
            <a:fillRect/>
          </a:stretch>
        </p:blipFill>
        <p:spPr>
          <a:xfrm>
            <a:off x="762000" y="1676400"/>
            <a:ext cx="5620271" cy="4953000"/>
          </a:xfrm>
          <a:prstGeom prst="rect">
            <a:avLst/>
          </a:prstGeom>
        </p:spPr>
      </p:pic>
      <p:sp>
        <p:nvSpPr>
          <p:cNvPr id="4" name="Slide Number Placeholder 3">
            <a:extLst>
              <a:ext uri="{FF2B5EF4-FFF2-40B4-BE49-F238E27FC236}">
                <a16:creationId xmlns:a16="http://schemas.microsoft.com/office/drawing/2014/main" id="{72A69AD2-26D2-42DC-B91E-D0447F9890A7}"/>
              </a:ext>
            </a:extLst>
          </p:cNvPr>
          <p:cNvSpPr>
            <a:spLocks noGrp="1"/>
          </p:cNvSpPr>
          <p:nvPr>
            <p:ph type="sldNum" sz="quarter" idx="10"/>
          </p:nvPr>
        </p:nvSpPr>
        <p:spPr/>
        <p:txBody>
          <a:bodyPr/>
          <a:lstStyle/>
          <a:p>
            <a:fld id="{01EF93C7-D0AB-41D7-8C62-1F8A9E33AE23}" type="slidenum">
              <a:rPr lang="en-US" smtClean="0"/>
              <a:pPr/>
              <a:t>44</a:t>
            </a:fld>
            <a:endParaRPr lang="en-US"/>
          </a:p>
        </p:txBody>
      </p:sp>
      <p:sp>
        <p:nvSpPr>
          <p:cNvPr id="6" name="Rectangle 5">
            <a:extLst>
              <a:ext uri="{FF2B5EF4-FFF2-40B4-BE49-F238E27FC236}">
                <a16:creationId xmlns:a16="http://schemas.microsoft.com/office/drawing/2014/main" id="{F264C07C-563D-4501-A28F-61DBC727DA58}"/>
              </a:ext>
            </a:extLst>
          </p:cNvPr>
          <p:cNvSpPr/>
          <p:nvPr/>
        </p:nvSpPr>
        <p:spPr>
          <a:xfrm>
            <a:off x="6934200" y="3305413"/>
            <a:ext cx="1905000" cy="3323987"/>
          </a:xfrm>
          <a:prstGeom prst="rect">
            <a:avLst/>
          </a:prstGeom>
        </p:spPr>
        <p:txBody>
          <a:bodyPr wrap="square">
            <a:spAutoFit/>
          </a:bodyPr>
          <a:lstStyle/>
          <a:p>
            <a:r>
              <a:rPr lang="en-US" sz="1400" b="0" dirty="0">
                <a:solidFill>
                  <a:schemeClr val="bg1"/>
                </a:solidFill>
                <a:latin typeface="Georgia" panose="02040502050405020303" pitchFamily="18" charset="0"/>
              </a:rPr>
              <a:t>Schulz, S., </a:t>
            </a:r>
            <a:r>
              <a:rPr lang="en-US" sz="1400" b="0" dirty="0" err="1">
                <a:solidFill>
                  <a:schemeClr val="bg1"/>
                </a:solidFill>
                <a:latin typeface="Georgia" panose="02040502050405020303" pitchFamily="18" charset="0"/>
              </a:rPr>
              <a:t>Romacker</a:t>
            </a:r>
            <a:r>
              <a:rPr lang="en-US" sz="1400" b="0" dirty="0">
                <a:solidFill>
                  <a:schemeClr val="bg1"/>
                </a:solidFill>
                <a:latin typeface="Georgia" panose="02040502050405020303" pitchFamily="18" charset="0"/>
              </a:rPr>
              <a:t>, M., Faggioli, G., Hahn, U.: </a:t>
            </a:r>
          </a:p>
          <a:p>
            <a:r>
              <a:rPr lang="en-US" sz="1400" b="0" dirty="0">
                <a:solidFill>
                  <a:schemeClr val="bg1"/>
                </a:solidFill>
                <a:latin typeface="Georgia" panose="02040502050405020303" pitchFamily="18" charset="0"/>
              </a:rPr>
              <a:t>From Knowledge Import to Knowledge Finishing: Automatic Acquisition and Semi-Automatic Refinement of Medical Knowledge. In: Proc. 12th Workshop on K.A. for KBS. SRDG Publications, Banff (1999)</a:t>
            </a:r>
            <a:endParaRPr lang="en-US" sz="1400" dirty="0">
              <a:solidFill>
                <a:schemeClr val="bg1"/>
              </a:solidFill>
            </a:endParaRPr>
          </a:p>
        </p:txBody>
      </p:sp>
    </p:spTree>
    <p:extLst>
      <p:ext uri="{BB962C8B-B14F-4D97-AF65-F5344CB8AC3E}">
        <p14:creationId xmlns:p14="http://schemas.microsoft.com/office/powerpoint/2010/main" val="42031144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05E99-2115-40E3-8632-38C451DF2AD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9306D50E-C93E-430D-A546-3ABFD03394F1}"/>
              </a:ext>
            </a:extLst>
          </p:cNvPr>
          <p:cNvSpPr>
            <a:spLocks noGrp="1"/>
          </p:cNvSpPr>
          <p:nvPr>
            <p:ph type="sldNum" sz="quarter" idx="10"/>
          </p:nvPr>
        </p:nvSpPr>
        <p:spPr/>
        <p:txBody>
          <a:bodyPr/>
          <a:lstStyle/>
          <a:p>
            <a:fld id="{01EF93C7-D0AB-41D7-8C62-1F8A9E33AE23}" type="slidenum">
              <a:rPr lang="en-US" smtClean="0"/>
              <a:pPr/>
              <a:t>45</a:t>
            </a:fld>
            <a:endParaRPr lang="en-US"/>
          </a:p>
        </p:txBody>
      </p:sp>
      <p:sp>
        <p:nvSpPr>
          <p:cNvPr id="5" name="Rectangle 4">
            <a:extLst>
              <a:ext uri="{FF2B5EF4-FFF2-40B4-BE49-F238E27FC236}">
                <a16:creationId xmlns:a16="http://schemas.microsoft.com/office/drawing/2014/main" id="{510A2D0D-882C-4B00-8D63-596EEFD03128}"/>
              </a:ext>
            </a:extLst>
          </p:cNvPr>
          <p:cNvSpPr/>
          <p:nvPr/>
        </p:nvSpPr>
        <p:spPr>
          <a:xfrm>
            <a:off x="76200" y="5903893"/>
            <a:ext cx="9067800" cy="954107"/>
          </a:xfrm>
          <a:prstGeom prst="rect">
            <a:avLst/>
          </a:prstGeom>
        </p:spPr>
        <p:txBody>
          <a:bodyPr wrap="square">
            <a:spAutoFit/>
          </a:bodyPr>
          <a:lstStyle/>
          <a:p>
            <a:pPr algn="r"/>
            <a:r>
              <a:rPr lang="en-US" sz="1400" b="0" dirty="0">
                <a:solidFill>
                  <a:schemeClr val="bg1"/>
                </a:solidFill>
              </a:rPr>
              <a:t>Hahn, U., Schulz, S., &amp; </a:t>
            </a:r>
            <a:r>
              <a:rPr lang="en-US" sz="1400" b="0" dirty="0" err="1">
                <a:solidFill>
                  <a:schemeClr val="bg1"/>
                </a:solidFill>
              </a:rPr>
              <a:t>Romacker</a:t>
            </a:r>
            <a:r>
              <a:rPr lang="en-US" sz="1400" b="0" dirty="0">
                <a:solidFill>
                  <a:schemeClr val="bg1"/>
                </a:solidFill>
              </a:rPr>
              <a:t>, M. (1999). Partonomic reasoning as taxonomic reasoning in medicine. </a:t>
            </a:r>
          </a:p>
          <a:p>
            <a:pPr algn="r"/>
            <a:r>
              <a:rPr lang="en-US" sz="1400" b="0" dirty="0">
                <a:solidFill>
                  <a:schemeClr val="bg1"/>
                </a:solidFill>
              </a:rPr>
              <a:t>In </a:t>
            </a:r>
            <a:r>
              <a:rPr lang="en-US" sz="1400" b="0" i="1" dirty="0">
                <a:solidFill>
                  <a:schemeClr val="bg1"/>
                </a:solidFill>
              </a:rPr>
              <a:t>AAAI’99/IAAI’99 – Proceedings of the 16th National Conference on Artificial Intelligence &amp; </a:t>
            </a:r>
          </a:p>
          <a:p>
            <a:pPr algn="r"/>
            <a:r>
              <a:rPr lang="en-US" sz="1400" b="0" i="1" dirty="0">
                <a:solidFill>
                  <a:schemeClr val="bg1"/>
                </a:solidFill>
              </a:rPr>
              <a:t>11th Innovative Applications of Artificial Intelligence Conference.</a:t>
            </a:r>
            <a:r>
              <a:rPr lang="en-US" sz="1400" b="0" dirty="0">
                <a:solidFill>
                  <a:schemeClr val="bg1"/>
                </a:solidFill>
              </a:rPr>
              <a:t>, pages 271–276.</a:t>
            </a:r>
          </a:p>
          <a:p>
            <a:pPr algn="r"/>
            <a:r>
              <a:rPr lang="en-US" sz="1400" b="0" dirty="0">
                <a:solidFill>
                  <a:schemeClr val="bg1"/>
                </a:solidFill>
              </a:rPr>
              <a:t>Orlando, Florida, July 18-22, 1999. Menlo Park, CA; Cambridge, MA: AAAI Press &amp; MIT Press.</a:t>
            </a:r>
            <a:endParaRPr lang="en-US" sz="1400" dirty="0">
              <a:solidFill>
                <a:schemeClr val="bg1"/>
              </a:solidFill>
            </a:endParaRPr>
          </a:p>
        </p:txBody>
      </p:sp>
      <p:pic>
        <p:nvPicPr>
          <p:cNvPr id="6" name="Picture 5">
            <a:extLst>
              <a:ext uri="{FF2B5EF4-FFF2-40B4-BE49-F238E27FC236}">
                <a16:creationId xmlns:a16="http://schemas.microsoft.com/office/drawing/2014/main" id="{D096CD8D-5964-4FA2-BC27-5D21AC94115A}"/>
              </a:ext>
            </a:extLst>
          </p:cNvPr>
          <p:cNvPicPr>
            <a:picLocks noChangeAspect="1"/>
          </p:cNvPicPr>
          <p:nvPr/>
        </p:nvPicPr>
        <p:blipFill>
          <a:blip r:embed="rId2"/>
          <a:stretch>
            <a:fillRect/>
          </a:stretch>
        </p:blipFill>
        <p:spPr>
          <a:xfrm>
            <a:off x="0" y="609600"/>
            <a:ext cx="9144000" cy="5318821"/>
          </a:xfrm>
          <a:prstGeom prst="rect">
            <a:avLst/>
          </a:prstGeom>
        </p:spPr>
      </p:pic>
    </p:spTree>
    <p:extLst>
      <p:ext uri="{BB962C8B-B14F-4D97-AF65-F5344CB8AC3E}">
        <p14:creationId xmlns:p14="http://schemas.microsoft.com/office/powerpoint/2010/main" val="1531701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3C4C-6662-466C-A141-EFC473FA2DB3}"/>
              </a:ext>
            </a:extLst>
          </p:cNvPr>
          <p:cNvSpPr>
            <a:spLocks noGrp="1"/>
          </p:cNvSpPr>
          <p:nvPr>
            <p:ph type="title"/>
          </p:nvPr>
        </p:nvSpPr>
        <p:spPr/>
        <p:txBody>
          <a:bodyPr/>
          <a:lstStyle/>
          <a:p>
            <a:r>
              <a:rPr lang="en-US" dirty="0"/>
              <a:t>SEP-triplets in SNOMED CT</a:t>
            </a:r>
          </a:p>
        </p:txBody>
      </p:sp>
      <p:sp>
        <p:nvSpPr>
          <p:cNvPr id="3" name="Content Placeholder 2">
            <a:extLst>
              <a:ext uri="{FF2B5EF4-FFF2-40B4-BE49-F238E27FC236}">
                <a16:creationId xmlns:a16="http://schemas.microsoft.com/office/drawing/2014/main" id="{29C6628B-32D2-4685-BF7D-F9F41E7AA7FC}"/>
              </a:ext>
            </a:extLst>
          </p:cNvPr>
          <p:cNvSpPr>
            <a:spLocks noGrp="1"/>
          </p:cNvSpPr>
          <p:nvPr>
            <p:ph idx="1"/>
          </p:nvPr>
        </p:nvSpPr>
        <p:spPr/>
        <p:txBody>
          <a:bodyPr/>
          <a:lstStyle/>
          <a:p>
            <a:r>
              <a:rPr lang="en-US" dirty="0">
                <a:hlinkClick r:id="rId2"/>
              </a:rPr>
              <a:t>https://browser.ihtsdotools.org/?perspective=full&amp;conceptId1=66754008&amp;edition=MAIN/2020-07-31&amp;release=&amp;languages=en#</a:t>
            </a:r>
            <a:endParaRPr lang="en-US" dirty="0"/>
          </a:p>
          <a:p>
            <a:endParaRPr lang="en-US" dirty="0"/>
          </a:p>
        </p:txBody>
      </p:sp>
      <p:sp>
        <p:nvSpPr>
          <p:cNvPr id="4" name="Slide Number Placeholder 3">
            <a:extLst>
              <a:ext uri="{FF2B5EF4-FFF2-40B4-BE49-F238E27FC236}">
                <a16:creationId xmlns:a16="http://schemas.microsoft.com/office/drawing/2014/main" id="{BA13F651-A8CC-4A59-A465-8FBF041E2D3A}"/>
              </a:ext>
            </a:extLst>
          </p:cNvPr>
          <p:cNvSpPr>
            <a:spLocks noGrp="1"/>
          </p:cNvSpPr>
          <p:nvPr>
            <p:ph type="sldNum" sz="quarter" idx="10"/>
          </p:nvPr>
        </p:nvSpPr>
        <p:spPr/>
        <p:txBody>
          <a:bodyPr/>
          <a:lstStyle/>
          <a:p>
            <a:fld id="{01EF93C7-D0AB-41D7-8C62-1F8A9E33AE23}" type="slidenum">
              <a:rPr lang="en-US" smtClean="0"/>
              <a:pPr/>
              <a:t>46</a:t>
            </a:fld>
            <a:endParaRPr lang="en-US"/>
          </a:p>
        </p:txBody>
      </p:sp>
    </p:spTree>
    <p:extLst>
      <p:ext uri="{BB962C8B-B14F-4D97-AF65-F5344CB8AC3E}">
        <p14:creationId xmlns:p14="http://schemas.microsoft.com/office/powerpoint/2010/main" val="8981423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408BE-A5FE-4798-9439-2671AFDFFFD3}"/>
              </a:ext>
            </a:extLst>
          </p:cNvPr>
          <p:cNvSpPr>
            <a:spLocks noGrp="1"/>
          </p:cNvSpPr>
          <p:nvPr>
            <p:ph type="title"/>
          </p:nvPr>
        </p:nvSpPr>
        <p:spPr/>
        <p:txBody>
          <a:bodyPr/>
          <a:lstStyle/>
          <a:p>
            <a:r>
              <a:rPr lang="en-US" dirty="0"/>
              <a:t>‘A realism-based ontology’</a:t>
            </a:r>
          </a:p>
        </p:txBody>
      </p:sp>
      <p:sp>
        <p:nvSpPr>
          <p:cNvPr id="3" name="Content Placeholder 2">
            <a:extLst>
              <a:ext uri="{FF2B5EF4-FFF2-40B4-BE49-F238E27FC236}">
                <a16:creationId xmlns:a16="http://schemas.microsoft.com/office/drawing/2014/main" id="{74233ECC-B5BF-45B3-A850-76D632B46BF2}"/>
              </a:ext>
            </a:extLst>
          </p:cNvPr>
          <p:cNvSpPr>
            <a:spLocks noGrp="1"/>
          </p:cNvSpPr>
          <p:nvPr>
            <p:ph idx="1"/>
          </p:nvPr>
        </p:nvSpPr>
        <p:spPr/>
        <p:txBody>
          <a:bodyPr/>
          <a:lstStyle/>
          <a:p>
            <a:pPr algn="ctr"/>
            <a:r>
              <a:rPr lang="en-US" dirty="0"/>
              <a:t>An </a:t>
            </a:r>
            <a:r>
              <a:rPr lang="en-US" dirty="0">
                <a:solidFill>
                  <a:srgbClr val="1FE115"/>
                </a:solidFill>
              </a:rPr>
              <a:t>ontology</a:t>
            </a:r>
            <a:r>
              <a:rPr lang="en-US" dirty="0"/>
              <a:t> built out of </a:t>
            </a:r>
            <a:r>
              <a:rPr lang="en-US" dirty="0">
                <a:solidFill>
                  <a:srgbClr val="FFFF00"/>
                </a:solidFill>
              </a:rPr>
              <a:t>terms</a:t>
            </a:r>
          </a:p>
          <a:p>
            <a:pPr algn="ctr"/>
            <a:r>
              <a:rPr lang="en-US" dirty="0"/>
              <a:t>which are </a:t>
            </a:r>
            <a:r>
              <a:rPr lang="en-US" dirty="0">
                <a:solidFill>
                  <a:srgbClr val="FFFF00"/>
                </a:solidFill>
              </a:rPr>
              <a:t>intended</a:t>
            </a:r>
            <a:r>
              <a:rPr lang="en-US" dirty="0"/>
              <a:t> to refer exclusively to </a:t>
            </a:r>
            <a:r>
              <a:rPr lang="en-US" dirty="0">
                <a:solidFill>
                  <a:srgbClr val="FFFF00"/>
                </a:solidFill>
              </a:rPr>
              <a:t>universals</a:t>
            </a:r>
            <a:r>
              <a:rPr lang="en-US" dirty="0"/>
              <a:t>,</a:t>
            </a:r>
          </a:p>
          <a:p>
            <a:pPr algn="ctr"/>
            <a:r>
              <a:rPr lang="en-US" dirty="0"/>
              <a:t>and corresponds to that part of the content of a</a:t>
            </a:r>
          </a:p>
          <a:p>
            <a:pPr algn="ctr"/>
            <a:r>
              <a:rPr lang="en-US" dirty="0"/>
              <a:t>scientific theory that is captured by its constituent</a:t>
            </a:r>
          </a:p>
          <a:p>
            <a:pPr algn="ctr"/>
            <a:r>
              <a:rPr lang="en-US" dirty="0">
                <a:solidFill>
                  <a:srgbClr val="FFFF00"/>
                </a:solidFill>
              </a:rPr>
              <a:t>general terms </a:t>
            </a:r>
            <a:r>
              <a:rPr lang="en-US" dirty="0"/>
              <a:t>and their interrelations.</a:t>
            </a:r>
          </a:p>
        </p:txBody>
      </p:sp>
      <p:sp>
        <p:nvSpPr>
          <p:cNvPr id="4" name="Slide Number Placeholder 3">
            <a:extLst>
              <a:ext uri="{FF2B5EF4-FFF2-40B4-BE49-F238E27FC236}">
                <a16:creationId xmlns:a16="http://schemas.microsoft.com/office/drawing/2014/main" id="{1B84835B-5016-408F-8AF0-C38F974D2D8C}"/>
              </a:ext>
            </a:extLst>
          </p:cNvPr>
          <p:cNvSpPr>
            <a:spLocks noGrp="1"/>
          </p:cNvSpPr>
          <p:nvPr>
            <p:ph type="sldNum" sz="quarter" idx="10"/>
          </p:nvPr>
        </p:nvSpPr>
        <p:spPr/>
        <p:txBody>
          <a:bodyPr/>
          <a:lstStyle/>
          <a:p>
            <a:fld id="{01EF93C7-D0AB-41D7-8C62-1F8A9E33AE23}" type="slidenum">
              <a:rPr lang="en-US" smtClean="0"/>
              <a:pPr/>
              <a:t>47</a:t>
            </a:fld>
            <a:endParaRPr lang="en-US"/>
          </a:p>
        </p:txBody>
      </p:sp>
      <p:sp>
        <p:nvSpPr>
          <p:cNvPr id="5" name="Rectangle 4">
            <a:extLst>
              <a:ext uri="{FF2B5EF4-FFF2-40B4-BE49-F238E27FC236}">
                <a16:creationId xmlns:a16="http://schemas.microsoft.com/office/drawing/2014/main" id="{B6C96B9A-3E11-4B1A-9F27-4E98B2B6FB75}"/>
              </a:ext>
            </a:extLst>
          </p:cNvPr>
          <p:cNvSpPr/>
          <p:nvPr/>
        </p:nvSpPr>
        <p:spPr>
          <a:xfrm>
            <a:off x="381000" y="5322417"/>
            <a:ext cx="8458200" cy="1169551"/>
          </a:xfrm>
          <a:prstGeom prst="rect">
            <a:avLst/>
          </a:prstGeom>
        </p:spPr>
        <p:txBody>
          <a:bodyPr wrap="square">
            <a:spAutoFit/>
          </a:bodyPr>
          <a:lstStyle/>
          <a:p>
            <a:pPr algn="r"/>
            <a:r>
              <a:rPr lang="en-US" sz="1400" b="0" dirty="0">
                <a:solidFill>
                  <a:schemeClr val="bg1"/>
                </a:solidFill>
                <a:latin typeface="Arial" panose="020B0604020202020204" pitchFamily="34" charset="0"/>
              </a:rPr>
              <a:t>Smith B, </a:t>
            </a:r>
            <a:r>
              <a:rPr lang="en-US" sz="1400" b="0" dirty="0" err="1">
                <a:solidFill>
                  <a:schemeClr val="bg1"/>
                </a:solidFill>
                <a:latin typeface="Arial" panose="020B0604020202020204" pitchFamily="34" charset="0"/>
              </a:rPr>
              <a:t>Kusnierczyk</a:t>
            </a:r>
            <a:r>
              <a:rPr lang="en-US" sz="1400" b="0" dirty="0">
                <a:solidFill>
                  <a:schemeClr val="bg1"/>
                </a:solidFill>
                <a:latin typeface="Arial" panose="020B0604020202020204" pitchFamily="34" charset="0"/>
              </a:rPr>
              <a:t> W, Schober D, Ceusters W. </a:t>
            </a:r>
          </a:p>
          <a:p>
            <a:pPr algn="r"/>
            <a:r>
              <a:rPr lang="en-US" sz="1400" b="0" dirty="0">
                <a:solidFill>
                  <a:schemeClr val="bg1"/>
                </a:solidFill>
                <a:latin typeface="Arial" panose="020B0604020202020204" pitchFamily="34" charset="0"/>
              </a:rPr>
              <a:t>Towards a Reference Terminology for Ontology Research and Development in the Biomedical Domain. </a:t>
            </a:r>
          </a:p>
          <a:p>
            <a:pPr algn="r"/>
            <a:r>
              <a:rPr lang="en-US" sz="1400" b="0" dirty="0">
                <a:solidFill>
                  <a:schemeClr val="bg1"/>
                </a:solidFill>
                <a:latin typeface="Arial" panose="020B0604020202020204" pitchFamily="34" charset="0"/>
              </a:rPr>
              <a:t>Proceedings of KR-MED 2006, Biomedical Ontology in Action, </a:t>
            </a:r>
          </a:p>
          <a:p>
            <a:pPr algn="r"/>
            <a:r>
              <a:rPr lang="en-US" sz="1400" b="0" dirty="0">
                <a:solidFill>
                  <a:schemeClr val="bg1"/>
                </a:solidFill>
                <a:latin typeface="Arial" panose="020B0604020202020204" pitchFamily="34" charset="0"/>
              </a:rPr>
              <a:t>November 8, 2006, Baltimore MD, USA.</a:t>
            </a:r>
          </a:p>
          <a:p>
            <a:pPr algn="r"/>
            <a:r>
              <a:rPr lang="en-US" sz="1400" b="0" dirty="0">
                <a:solidFill>
                  <a:schemeClr val="bg1"/>
                </a:solidFill>
              </a:rPr>
              <a:t>http://ontology.buffalo.edu/bfo/Terminology_for_Ontologies.pdf</a:t>
            </a:r>
          </a:p>
        </p:txBody>
      </p:sp>
      <p:sp>
        <p:nvSpPr>
          <p:cNvPr id="6" name="Rectangle 5">
            <a:extLst>
              <a:ext uri="{FF2B5EF4-FFF2-40B4-BE49-F238E27FC236}">
                <a16:creationId xmlns:a16="http://schemas.microsoft.com/office/drawing/2014/main" id="{BF6D8A05-3DF9-4B2E-AFFC-710A50598E72}"/>
              </a:ext>
            </a:extLst>
          </p:cNvPr>
          <p:cNvSpPr/>
          <p:nvPr/>
        </p:nvSpPr>
        <p:spPr bwMode="auto">
          <a:xfrm>
            <a:off x="5791200" y="1676400"/>
            <a:ext cx="914400" cy="4572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E1A8D31C-ACF9-4CFF-9756-423737451C1C}"/>
              </a:ext>
            </a:extLst>
          </p:cNvPr>
          <p:cNvSpPr/>
          <p:nvPr/>
        </p:nvSpPr>
        <p:spPr bwMode="auto">
          <a:xfrm>
            <a:off x="1828800" y="3499409"/>
            <a:ext cx="2057400" cy="4572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0075434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4BD04-4EE3-4FDF-AF77-5EFC4F44B200}"/>
              </a:ext>
            </a:extLst>
          </p:cNvPr>
          <p:cNvSpPr>
            <a:spLocks noGrp="1"/>
          </p:cNvSpPr>
          <p:nvPr>
            <p:ph type="title"/>
          </p:nvPr>
        </p:nvSpPr>
        <p:spPr/>
        <p:txBody>
          <a:bodyPr/>
          <a:lstStyle/>
          <a:p>
            <a:r>
              <a:rPr lang="en-US" dirty="0"/>
              <a:t>‘Term’</a:t>
            </a:r>
          </a:p>
        </p:txBody>
      </p:sp>
      <p:sp>
        <p:nvSpPr>
          <p:cNvPr id="3" name="Content Placeholder 2">
            <a:extLst>
              <a:ext uri="{FF2B5EF4-FFF2-40B4-BE49-F238E27FC236}">
                <a16:creationId xmlns:a16="http://schemas.microsoft.com/office/drawing/2014/main" id="{DF269BC3-E2F3-43ED-A9EE-16086E5B4A8C}"/>
              </a:ext>
            </a:extLst>
          </p:cNvPr>
          <p:cNvSpPr>
            <a:spLocks noGrp="1"/>
          </p:cNvSpPr>
          <p:nvPr>
            <p:ph idx="1"/>
          </p:nvPr>
        </p:nvSpPr>
        <p:spPr>
          <a:xfrm>
            <a:off x="228600" y="1905000"/>
            <a:ext cx="8686800" cy="4724400"/>
          </a:xfrm>
        </p:spPr>
        <p:txBody>
          <a:bodyPr/>
          <a:lstStyle/>
          <a:p>
            <a:r>
              <a:rPr lang="en-US" dirty="0"/>
              <a:t>General term		</a:t>
            </a:r>
            <a:r>
              <a:rPr lang="en-US" dirty="0">
                <a:sym typeface="Wingdings" panose="05000000000000000000" pitchFamily="2" charset="2"/>
              </a:rPr>
              <a:t> generic entities</a:t>
            </a:r>
          </a:p>
          <a:p>
            <a:endParaRPr lang="en-US" dirty="0">
              <a:sym typeface="Wingdings" panose="05000000000000000000" pitchFamily="2" charset="2"/>
            </a:endParaRPr>
          </a:p>
          <a:p>
            <a:r>
              <a:rPr lang="en-US" dirty="0">
                <a:sym typeface="Wingdings" panose="05000000000000000000" pitchFamily="2" charset="2"/>
              </a:rPr>
              <a:t>Specific term		 specific/particular/individual entities</a:t>
            </a:r>
          </a:p>
          <a:p>
            <a:endParaRPr lang="en-US" dirty="0">
              <a:sym typeface="Wingdings" panose="05000000000000000000" pitchFamily="2" charset="2"/>
            </a:endParaRPr>
          </a:p>
          <a:p>
            <a:endParaRPr lang="en-US" dirty="0">
              <a:sym typeface="Wingdings" panose="05000000000000000000" pitchFamily="2" charset="2"/>
            </a:endParaRPr>
          </a:p>
          <a:p>
            <a:r>
              <a:rPr lang="en-US" sz="2000" dirty="0">
                <a:hlinkClick r:id="rId2"/>
              </a:rPr>
              <a:t>https://browser.ihtsdotools.org/?perspective=full&amp;conceptId1=223369002&amp;edition=MAIN/2023-09-01&amp;release=&amp;languages=en</a:t>
            </a:r>
            <a:endParaRPr lang="en-US" sz="2000" dirty="0"/>
          </a:p>
          <a:p>
            <a:endParaRPr lang="en-US" sz="2000" dirty="0">
              <a:sym typeface="Wingdings" panose="05000000000000000000" pitchFamily="2" charset="2"/>
            </a:endParaRPr>
          </a:p>
          <a:p>
            <a:r>
              <a:rPr lang="en-US" sz="2000" dirty="0">
                <a:hlinkClick r:id="rId3"/>
              </a:rPr>
              <a:t>https://meshb.nlm.nih.gov/record/ui?ui=D005858</a:t>
            </a:r>
            <a:endParaRPr lang="en-US" sz="2000" dirty="0"/>
          </a:p>
          <a:p>
            <a:endParaRPr lang="en-US" sz="2000"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p>
        </p:txBody>
      </p:sp>
      <p:sp>
        <p:nvSpPr>
          <p:cNvPr id="4" name="Slide Number Placeholder 3">
            <a:extLst>
              <a:ext uri="{FF2B5EF4-FFF2-40B4-BE49-F238E27FC236}">
                <a16:creationId xmlns:a16="http://schemas.microsoft.com/office/drawing/2014/main" id="{BB04A92D-10CC-4CC1-A66A-FE0E30D40759}"/>
              </a:ext>
            </a:extLst>
          </p:cNvPr>
          <p:cNvSpPr>
            <a:spLocks noGrp="1"/>
          </p:cNvSpPr>
          <p:nvPr>
            <p:ph type="sldNum" sz="quarter" idx="10"/>
          </p:nvPr>
        </p:nvSpPr>
        <p:spPr/>
        <p:txBody>
          <a:bodyPr/>
          <a:lstStyle/>
          <a:p>
            <a:fld id="{01EF93C7-D0AB-41D7-8C62-1F8A9E33AE23}" type="slidenum">
              <a:rPr lang="en-US" smtClean="0"/>
              <a:pPr/>
              <a:t>48</a:t>
            </a:fld>
            <a:endParaRPr lang="en-US"/>
          </a:p>
        </p:txBody>
      </p:sp>
    </p:spTree>
    <p:extLst>
      <p:ext uri="{BB962C8B-B14F-4D97-AF65-F5344CB8AC3E}">
        <p14:creationId xmlns:p14="http://schemas.microsoft.com/office/powerpoint/2010/main" val="13378157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4EE8-2C6B-4A21-9D77-22FEE3E09FC3}"/>
              </a:ext>
            </a:extLst>
          </p:cNvPr>
          <p:cNvSpPr>
            <a:spLocks noGrp="1"/>
          </p:cNvSpPr>
          <p:nvPr>
            <p:ph type="title"/>
          </p:nvPr>
        </p:nvSpPr>
        <p:spPr/>
        <p:txBody>
          <a:bodyPr/>
          <a:lstStyle/>
          <a:p>
            <a:r>
              <a:rPr lang="en-US" dirty="0"/>
              <a:t>Specific or generic terms?</a:t>
            </a:r>
          </a:p>
        </p:txBody>
      </p:sp>
      <p:sp>
        <p:nvSpPr>
          <p:cNvPr id="3" name="Content Placeholder 2">
            <a:extLst>
              <a:ext uri="{FF2B5EF4-FFF2-40B4-BE49-F238E27FC236}">
                <a16:creationId xmlns:a16="http://schemas.microsoft.com/office/drawing/2014/main" id="{63FDE64D-B550-4F3E-A8FB-033853F2E157}"/>
              </a:ext>
            </a:extLst>
          </p:cNvPr>
          <p:cNvSpPr>
            <a:spLocks noGrp="1"/>
          </p:cNvSpPr>
          <p:nvPr>
            <p:ph idx="1"/>
          </p:nvPr>
        </p:nvSpPr>
        <p:spPr>
          <a:xfrm>
            <a:off x="228600" y="2057400"/>
            <a:ext cx="8686800" cy="4572000"/>
          </a:xfrm>
        </p:spPr>
        <p:txBody>
          <a:bodyPr/>
          <a:lstStyle/>
          <a:p>
            <a:r>
              <a:rPr lang="en-US" dirty="0"/>
              <a:t>Covid-19 is just one disease amongst so many.</a:t>
            </a:r>
          </a:p>
          <a:p>
            <a:endParaRPr lang="en-US" dirty="0"/>
          </a:p>
          <a:p>
            <a:r>
              <a:rPr lang="en-US" dirty="0"/>
              <a:t>John has Covid-19.</a:t>
            </a:r>
          </a:p>
          <a:p>
            <a:endParaRPr lang="en-US" dirty="0"/>
          </a:p>
          <a:p>
            <a:r>
              <a:rPr lang="en-US" dirty="0"/>
              <a:t>John’s Covid-19 evolves must worse than Mary’s Covid-19.</a:t>
            </a:r>
          </a:p>
          <a:p>
            <a:endParaRPr lang="en-US" dirty="0"/>
          </a:p>
        </p:txBody>
      </p:sp>
      <p:sp>
        <p:nvSpPr>
          <p:cNvPr id="4" name="Slide Number Placeholder 3">
            <a:extLst>
              <a:ext uri="{FF2B5EF4-FFF2-40B4-BE49-F238E27FC236}">
                <a16:creationId xmlns:a16="http://schemas.microsoft.com/office/drawing/2014/main" id="{BB3ADA16-E0E7-427C-956E-69FC949ACD88}"/>
              </a:ext>
            </a:extLst>
          </p:cNvPr>
          <p:cNvSpPr>
            <a:spLocks noGrp="1"/>
          </p:cNvSpPr>
          <p:nvPr>
            <p:ph type="sldNum" sz="quarter" idx="10"/>
          </p:nvPr>
        </p:nvSpPr>
        <p:spPr/>
        <p:txBody>
          <a:bodyPr/>
          <a:lstStyle/>
          <a:p>
            <a:fld id="{01EF93C7-D0AB-41D7-8C62-1F8A9E33AE23}" type="slidenum">
              <a:rPr lang="en-US" smtClean="0"/>
              <a:pPr/>
              <a:t>49</a:t>
            </a:fld>
            <a:endParaRPr lang="en-US"/>
          </a:p>
        </p:txBody>
      </p:sp>
    </p:spTree>
    <p:extLst>
      <p:ext uri="{BB962C8B-B14F-4D97-AF65-F5344CB8AC3E}">
        <p14:creationId xmlns:p14="http://schemas.microsoft.com/office/powerpoint/2010/main" val="1836634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Grp="1" noChangeArrowheads="1"/>
          </p:cNvSpPr>
          <p:nvPr>
            <p:ph type="title"/>
          </p:nvPr>
        </p:nvSpPr>
        <p:spPr/>
        <p:txBody>
          <a:bodyPr/>
          <a:lstStyle/>
          <a:p>
            <a:pPr eaLnBrk="1" hangingPunct="1"/>
            <a:r>
              <a:rPr lang="en-US" altLang="en-US"/>
              <a:t>‘</a:t>
            </a:r>
            <a:r>
              <a:rPr lang="en-US" altLang="en-US" i="1"/>
              <a:t>Ontology</a:t>
            </a:r>
            <a:r>
              <a:rPr lang="en-US" altLang="en-US"/>
              <a:t>’</a:t>
            </a:r>
          </a:p>
        </p:txBody>
      </p:sp>
      <p:sp>
        <p:nvSpPr>
          <p:cNvPr id="51203" name="Rectangle 3"/>
          <p:cNvSpPr>
            <a:spLocks noGrp="1" noChangeArrowheads="1"/>
          </p:cNvSpPr>
          <p:nvPr>
            <p:ph idx="1"/>
          </p:nvPr>
        </p:nvSpPr>
        <p:spPr/>
        <p:txBody>
          <a:bodyPr/>
          <a:lstStyle/>
          <a:p>
            <a:pPr eaLnBrk="1" hangingPunct="1">
              <a:lnSpc>
                <a:spcPct val="90000"/>
              </a:lnSpc>
            </a:pPr>
            <a:r>
              <a:rPr lang="en-US" altLang="en-US" sz="2800"/>
              <a:t>In philosophy:</a:t>
            </a:r>
          </a:p>
          <a:p>
            <a:pPr lvl="1" eaLnBrk="1" hangingPunct="1">
              <a:lnSpc>
                <a:spcPct val="90000"/>
              </a:lnSpc>
            </a:pPr>
            <a:r>
              <a:rPr lang="en-US" altLang="en-US" sz="2400" b="1" i="1" u="sng">
                <a:solidFill>
                  <a:srgbClr val="FFFF00"/>
                </a:solidFill>
              </a:rPr>
              <a:t>Ontology</a:t>
            </a:r>
            <a:r>
              <a:rPr lang="en-US" altLang="en-US" sz="2400"/>
              <a:t> </a:t>
            </a:r>
            <a:r>
              <a:rPr lang="en-US" altLang="en-US" sz="1600"/>
              <a:t>(no plural)</a:t>
            </a:r>
            <a:r>
              <a:rPr lang="en-US" altLang="en-US" sz="2400"/>
              <a:t> is the study of what entities exist and how they relate to each other;</a:t>
            </a:r>
          </a:p>
          <a:p>
            <a:pPr lvl="1" eaLnBrk="1" hangingPunct="1">
              <a:lnSpc>
                <a:spcPct val="90000"/>
              </a:lnSpc>
            </a:pPr>
            <a:r>
              <a:rPr lang="en-US" altLang="en-US" sz="2000"/>
              <a:t>by some philosophers taken to be synonymous with </a:t>
            </a:r>
            <a:r>
              <a:rPr lang="en-US" altLang="en-US" sz="2400"/>
              <a:t>‘</a:t>
            </a:r>
            <a:r>
              <a:rPr lang="en-US" altLang="en-US" sz="2400" b="1" i="1" u="sng">
                <a:solidFill>
                  <a:srgbClr val="00B050"/>
                </a:solidFill>
              </a:rPr>
              <a:t>metaphysics</a:t>
            </a:r>
            <a:r>
              <a:rPr lang="en-US" altLang="en-US" sz="2400"/>
              <a:t>’ </a:t>
            </a:r>
            <a:r>
              <a:rPr lang="en-US" altLang="en-US" sz="2000"/>
              <a:t>while others draw distinctions in many distinct ways</a:t>
            </a:r>
            <a:r>
              <a:rPr lang="en-US" altLang="en-US" sz="2400"/>
              <a:t> </a:t>
            </a:r>
            <a:r>
              <a:rPr lang="en-US" altLang="en-US" sz="1200"/>
              <a:t>(the distinctions being irrelevant for this talk)</a:t>
            </a:r>
            <a:r>
              <a:rPr lang="en-US" altLang="en-US" sz="2400"/>
              <a:t>, </a:t>
            </a:r>
            <a:r>
              <a:rPr lang="en-US" altLang="en-US" sz="2000"/>
              <a:t>but almost agreeing on the following classification:</a:t>
            </a:r>
          </a:p>
          <a:p>
            <a:pPr lvl="2" eaLnBrk="1" hangingPunct="1">
              <a:lnSpc>
                <a:spcPct val="90000"/>
              </a:lnSpc>
            </a:pPr>
            <a:r>
              <a:rPr lang="en-US" altLang="en-US" sz="2000">
                <a:solidFill>
                  <a:srgbClr val="00B050"/>
                </a:solidFill>
              </a:rPr>
              <a:t>metaphysics </a:t>
            </a:r>
            <a:r>
              <a:rPr lang="en-US" altLang="en-US" sz="2000">
                <a:solidFill>
                  <a:schemeClr val="bg1"/>
                </a:solidFill>
                <a:sym typeface="Wingdings" panose="05000000000000000000" pitchFamily="2" charset="2"/>
              </a:rPr>
              <a:t> studies ‘</a:t>
            </a:r>
            <a:r>
              <a:rPr lang="en-US" altLang="en-US" sz="2000" i="1">
                <a:solidFill>
                  <a:schemeClr val="bg1"/>
                </a:solidFill>
                <a:sym typeface="Wingdings" panose="05000000000000000000" pitchFamily="2" charset="2"/>
              </a:rPr>
              <a:t>how</a:t>
            </a:r>
            <a:r>
              <a:rPr lang="en-US" altLang="en-US" sz="2000">
                <a:solidFill>
                  <a:schemeClr val="bg1"/>
                </a:solidFill>
                <a:sym typeface="Wingdings" panose="05000000000000000000" pitchFamily="2" charset="2"/>
              </a:rPr>
              <a:t> is the world?’</a:t>
            </a:r>
            <a:endParaRPr lang="en-US" altLang="en-US" sz="2000">
              <a:solidFill>
                <a:schemeClr val="bg1"/>
              </a:solidFill>
            </a:endParaRPr>
          </a:p>
          <a:p>
            <a:pPr lvl="3" eaLnBrk="1" hangingPunct="1">
              <a:lnSpc>
                <a:spcPct val="90000"/>
              </a:lnSpc>
            </a:pPr>
            <a:r>
              <a:rPr lang="en-US" altLang="en-US" sz="1600">
                <a:solidFill>
                  <a:srgbClr val="00B050"/>
                </a:solidFill>
              </a:rPr>
              <a:t>general metaphysics </a:t>
            </a:r>
            <a:r>
              <a:rPr lang="en-US" altLang="en-US" sz="1600">
                <a:solidFill>
                  <a:schemeClr val="bg1"/>
                </a:solidFill>
                <a:sym typeface="Wingdings" panose="05000000000000000000" pitchFamily="2" charset="2"/>
              </a:rPr>
              <a:t> studies general principles and ‘laws’ about the world</a:t>
            </a:r>
            <a:endParaRPr lang="en-US" altLang="en-US" sz="1600">
              <a:solidFill>
                <a:schemeClr val="bg1"/>
              </a:solidFill>
            </a:endParaRPr>
          </a:p>
          <a:p>
            <a:pPr lvl="4" eaLnBrk="1" hangingPunct="1">
              <a:lnSpc>
                <a:spcPct val="90000"/>
              </a:lnSpc>
            </a:pPr>
            <a:r>
              <a:rPr lang="en-US" altLang="en-US" sz="1600">
                <a:solidFill>
                  <a:srgbClr val="FFFF00"/>
                </a:solidFill>
              </a:rPr>
              <a:t>ontology </a:t>
            </a:r>
            <a:r>
              <a:rPr lang="en-US" altLang="en-US" sz="1600">
                <a:solidFill>
                  <a:schemeClr val="bg1"/>
                </a:solidFill>
                <a:sym typeface="Wingdings" panose="05000000000000000000" pitchFamily="2" charset="2"/>
              </a:rPr>
              <a:t> studies what type of entities exist in the world</a:t>
            </a:r>
            <a:endParaRPr lang="en-US" altLang="en-US" sz="1600">
              <a:solidFill>
                <a:schemeClr val="bg1"/>
              </a:solidFill>
            </a:endParaRPr>
          </a:p>
          <a:p>
            <a:pPr lvl="3" eaLnBrk="1" hangingPunct="1">
              <a:lnSpc>
                <a:spcPct val="90000"/>
              </a:lnSpc>
            </a:pPr>
            <a:r>
              <a:rPr lang="en-US" altLang="en-US" sz="1600">
                <a:solidFill>
                  <a:srgbClr val="00B050"/>
                </a:solidFill>
              </a:rPr>
              <a:t>special metaphysics </a:t>
            </a:r>
            <a:r>
              <a:rPr lang="en-US" altLang="en-US" sz="1600">
                <a:solidFill>
                  <a:schemeClr val="bg1"/>
                </a:solidFill>
                <a:sym typeface="Wingdings" panose="05000000000000000000" pitchFamily="2" charset="2"/>
              </a:rPr>
              <a:t> focuses on specific principles and entities </a:t>
            </a:r>
            <a:endParaRPr lang="en-US" altLang="en-US" sz="1600">
              <a:solidFill>
                <a:schemeClr val="bg1"/>
              </a:solidFill>
            </a:endParaRPr>
          </a:p>
          <a:p>
            <a:pPr lvl="1" eaLnBrk="1" hangingPunct="1">
              <a:lnSpc>
                <a:spcPct val="90000"/>
              </a:lnSpc>
            </a:pPr>
            <a:r>
              <a:rPr lang="en-US" altLang="en-US" sz="2000"/>
              <a:t>distinct from ‘</a:t>
            </a:r>
            <a:r>
              <a:rPr lang="en-US" altLang="en-US" sz="2000" b="1" i="1" u="sng">
                <a:solidFill>
                  <a:srgbClr val="00B050"/>
                </a:solidFill>
              </a:rPr>
              <a:t>epistemology</a:t>
            </a:r>
            <a:r>
              <a:rPr lang="en-US" altLang="en-US" sz="2000"/>
              <a:t>’ which is the study of how we can come to know about what exists.</a:t>
            </a:r>
          </a:p>
          <a:p>
            <a:pPr lvl="1" eaLnBrk="1" hangingPunct="1">
              <a:lnSpc>
                <a:spcPct val="90000"/>
              </a:lnSpc>
            </a:pPr>
            <a:r>
              <a:rPr lang="en-US" altLang="en-US" sz="2000"/>
              <a:t>distinct from ‘</a:t>
            </a:r>
            <a:r>
              <a:rPr lang="en-US" altLang="en-US" sz="2000" b="1" i="1" u="sng">
                <a:solidFill>
                  <a:srgbClr val="00CC99"/>
                </a:solidFill>
              </a:rPr>
              <a:t>terminology</a:t>
            </a:r>
            <a:r>
              <a:rPr lang="en-US" altLang="en-US" sz="2000"/>
              <a:t>’ which is the study of what terms mean and how to name things.</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448777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FE0B-DC66-4DF7-B20E-B3CA5AA19991}"/>
              </a:ext>
            </a:extLst>
          </p:cNvPr>
          <p:cNvSpPr>
            <a:spLocks noGrp="1"/>
          </p:cNvSpPr>
          <p:nvPr>
            <p:ph type="title"/>
          </p:nvPr>
        </p:nvSpPr>
        <p:spPr>
          <a:xfrm>
            <a:off x="0" y="762000"/>
            <a:ext cx="9144000" cy="762000"/>
          </a:xfrm>
        </p:spPr>
        <p:txBody>
          <a:bodyPr/>
          <a:lstStyle/>
          <a:p>
            <a:r>
              <a:rPr lang="en-US" sz="3400" dirty="0"/>
              <a:t>One of the most ridiculous systems ever built.</a:t>
            </a:r>
          </a:p>
        </p:txBody>
      </p:sp>
      <p:sp>
        <p:nvSpPr>
          <p:cNvPr id="3" name="Content Placeholder 2">
            <a:extLst>
              <a:ext uri="{FF2B5EF4-FFF2-40B4-BE49-F238E27FC236}">
                <a16:creationId xmlns:a16="http://schemas.microsoft.com/office/drawing/2014/main" id="{4C1831AD-C5C7-4DE3-83C8-C4901F3F3B7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8E8C6B3-42C2-4E94-8AAB-BD694A84A113}"/>
              </a:ext>
            </a:extLst>
          </p:cNvPr>
          <p:cNvPicPr>
            <a:picLocks noChangeAspect="1"/>
          </p:cNvPicPr>
          <p:nvPr/>
        </p:nvPicPr>
        <p:blipFill>
          <a:blip r:embed="rId2"/>
          <a:stretch>
            <a:fillRect/>
          </a:stretch>
        </p:blipFill>
        <p:spPr>
          <a:xfrm>
            <a:off x="0" y="1676400"/>
            <a:ext cx="9144000" cy="5178552"/>
          </a:xfrm>
          <a:prstGeom prst="rect">
            <a:avLst/>
          </a:prstGeom>
        </p:spPr>
      </p:pic>
      <p:sp>
        <p:nvSpPr>
          <p:cNvPr id="4" name="Slide Number Placeholder 3">
            <a:extLst>
              <a:ext uri="{FF2B5EF4-FFF2-40B4-BE49-F238E27FC236}">
                <a16:creationId xmlns:a16="http://schemas.microsoft.com/office/drawing/2014/main" id="{D661F732-81A1-4DC1-8433-A83339AFBCBE}"/>
              </a:ext>
            </a:extLst>
          </p:cNvPr>
          <p:cNvSpPr>
            <a:spLocks noGrp="1"/>
          </p:cNvSpPr>
          <p:nvPr>
            <p:ph type="sldNum" sz="quarter" idx="10"/>
          </p:nvPr>
        </p:nvSpPr>
        <p:spPr/>
        <p:txBody>
          <a:bodyPr/>
          <a:lstStyle/>
          <a:p>
            <a:fld id="{01EF93C7-D0AB-41D7-8C62-1F8A9E33AE23}" type="slidenum">
              <a:rPr lang="en-US" smtClean="0">
                <a:solidFill>
                  <a:srgbClr val="000000"/>
                </a:solidFill>
              </a:rPr>
              <a:pPr/>
              <a:t>50</a:t>
            </a:fld>
            <a:endParaRPr lang="en-US">
              <a:solidFill>
                <a:srgbClr val="000000"/>
              </a:solidFill>
            </a:endParaRPr>
          </a:p>
        </p:txBody>
      </p:sp>
      <p:sp>
        <p:nvSpPr>
          <p:cNvPr id="6" name="Rectangle 5">
            <a:extLst>
              <a:ext uri="{FF2B5EF4-FFF2-40B4-BE49-F238E27FC236}">
                <a16:creationId xmlns:a16="http://schemas.microsoft.com/office/drawing/2014/main" id="{91CFCD29-CAB0-43FF-8EA8-ECE030909774}"/>
              </a:ext>
            </a:extLst>
          </p:cNvPr>
          <p:cNvSpPr/>
          <p:nvPr/>
        </p:nvSpPr>
        <p:spPr>
          <a:xfrm>
            <a:off x="3625539" y="6419088"/>
            <a:ext cx="2996591" cy="400110"/>
          </a:xfrm>
          <a:prstGeom prst="rect">
            <a:avLst/>
          </a:prstGeom>
        </p:spPr>
        <p:txBody>
          <a:bodyPr wrap="none">
            <a:spAutoFit/>
          </a:bodyPr>
          <a:lstStyle/>
          <a:p>
            <a:r>
              <a:rPr lang="en-US" sz="2000" dirty="0">
                <a:hlinkClick r:id="rId3"/>
              </a:rPr>
              <a:t>https://www.meddra.org/</a:t>
            </a:r>
            <a:r>
              <a:rPr lang="en-US" sz="2000" dirty="0"/>
              <a:t> </a:t>
            </a:r>
          </a:p>
        </p:txBody>
      </p:sp>
    </p:spTree>
    <p:extLst>
      <p:ext uri="{BB962C8B-B14F-4D97-AF65-F5344CB8AC3E}">
        <p14:creationId xmlns:p14="http://schemas.microsoft.com/office/powerpoint/2010/main" val="14447747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A7C5A-7789-4929-A435-33427B26A25F}"/>
              </a:ext>
            </a:extLst>
          </p:cNvPr>
          <p:cNvSpPr>
            <a:spLocks noGrp="1"/>
          </p:cNvSpPr>
          <p:nvPr>
            <p:ph type="title"/>
          </p:nvPr>
        </p:nvSpPr>
        <p:spPr>
          <a:xfrm>
            <a:off x="185928" y="534307"/>
            <a:ext cx="8686800" cy="762000"/>
          </a:xfrm>
        </p:spPr>
        <p:txBody>
          <a:bodyPr/>
          <a:lstStyle/>
          <a:p>
            <a:r>
              <a:rPr lang="en-US" dirty="0"/>
              <a:t>Slightly better: ‘MEDDRA ontology’</a:t>
            </a:r>
          </a:p>
        </p:txBody>
      </p:sp>
      <p:sp>
        <p:nvSpPr>
          <p:cNvPr id="3" name="Content Placeholder 2">
            <a:extLst>
              <a:ext uri="{FF2B5EF4-FFF2-40B4-BE49-F238E27FC236}">
                <a16:creationId xmlns:a16="http://schemas.microsoft.com/office/drawing/2014/main" id="{75679454-D57B-4F37-9E99-71E5DC7E107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1380F32-4AD7-443C-8776-C91E5828E5A0}"/>
              </a:ext>
            </a:extLst>
          </p:cNvPr>
          <p:cNvSpPr>
            <a:spLocks noGrp="1"/>
          </p:cNvSpPr>
          <p:nvPr>
            <p:ph type="sldNum" sz="quarter" idx="10"/>
          </p:nvPr>
        </p:nvSpPr>
        <p:spPr/>
        <p:txBody>
          <a:bodyPr/>
          <a:lstStyle/>
          <a:p>
            <a:fld id="{01EF93C7-D0AB-41D7-8C62-1F8A9E33AE23}" type="slidenum">
              <a:rPr lang="en-US" smtClean="0"/>
              <a:pPr/>
              <a:t>51</a:t>
            </a:fld>
            <a:endParaRPr lang="en-US"/>
          </a:p>
        </p:txBody>
      </p:sp>
      <p:pic>
        <p:nvPicPr>
          <p:cNvPr id="5" name="Picture 4">
            <a:extLst>
              <a:ext uri="{FF2B5EF4-FFF2-40B4-BE49-F238E27FC236}">
                <a16:creationId xmlns:a16="http://schemas.microsoft.com/office/drawing/2014/main" id="{84347008-319E-4421-9514-9F14B7499B0A}"/>
              </a:ext>
            </a:extLst>
          </p:cNvPr>
          <p:cNvPicPr>
            <a:picLocks noChangeAspect="1"/>
          </p:cNvPicPr>
          <p:nvPr/>
        </p:nvPicPr>
        <p:blipFill>
          <a:blip r:embed="rId2"/>
          <a:stretch>
            <a:fillRect/>
          </a:stretch>
        </p:blipFill>
        <p:spPr>
          <a:xfrm>
            <a:off x="0" y="1523999"/>
            <a:ext cx="9144000" cy="5333093"/>
          </a:xfrm>
          <a:prstGeom prst="rect">
            <a:avLst/>
          </a:prstGeom>
        </p:spPr>
      </p:pic>
      <p:sp>
        <p:nvSpPr>
          <p:cNvPr id="6" name="Rectangle 5">
            <a:extLst>
              <a:ext uri="{FF2B5EF4-FFF2-40B4-BE49-F238E27FC236}">
                <a16:creationId xmlns:a16="http://schemas.microsoft.com/office/drawing/2014/main" id="{3458BE9A-5D20-4282-B7C8-57D497486AC9}"/>
              </a:ext>
            </a:extLst>
          </p:cNvPr>
          <p:cNvSpPr/>
          <p:nvPr/>
        </p:nvSpPr>
        <p:spPr>
          <a:xfrm>
            <a:off x="2438400" y="1102376"/>
            <a:ext cx="4572000" cy="307777"/>
          </a:xfrm>
          <a:prstGeom prst="rect">
            <a:avLst/>
          </a:prstGeom>
        </p:spPr>
        <p:txBody>
          <a:bodyPr>
            <a:spAutoFit/>
          </a:bodyPr>
          <a:lstStyle/>
          <a:p>
            <a:r>
              <a:rPr lang="en-US" sz="1400" dirty="0">
                <a:solidFill>
                  <a:schemeClr val="bg1"/>
                </a:solidFill>
                <a:hlinkClick r:id="rId3"/>
              </a:rPr>
              <a:t>https://bioportal.bioontology.org/ontologies/MEDDRA/</a:t>
            </a:r>
            <a:r>
              <a:rPr lang="en-US" sz="1400" dirty="0">
                <a:solidFill>
                  <a:schemeClr val="bg1"/>
                </a:solidFill>
              </a:rPr>
              <a:t> </a:t>
            </a:r>
          </a:p>
        </p:txBody>
      </p:sp>
    </p:spTree>
    <p:extLst>
      <p:ext uri="{BB962C8B-B14F-4D97-AF65-F5344CB8AC3E}">
        <p14:creationId xmlns:p14="http://schemas.microsoft.com/office/powerpoint/2010/main" val="3562443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0"/>
            <a:ext cx="9144000" cy="762000"/>
          </a:xfrm>
        </p:spPr>
        <p:txBody>
          <a:bodyPr/>
          <a:lstStyle/>
          <a:p>
            <a:r>
              <a:rPr lang="en-US" sz="3400" dirty="0"/>
              <a:t>Adequate taxonomy design and classification</a:t>
            </a:r>
          </a:p>
        </p:txBody>
      </p:sp>
      <p:sp>
        <p:nvSpPr>
          <p:cNvPr id="5" name="Content Placeholder 4"/>
          <p:cNvSpPr>
            <a:spLocks noGrp="1"/>
          </p:cNvSpPr>
          <p:nvPr>
            <p:ph idx="1"/>
          </p:nvPr>
        </p:nvSpPr>
        <p:spPr>
          <a:xfrm>
            <a:off x="228600" y="1524000"/>
            <a:ext cx="8686800" cy="4953000"/>
          </a:xfrm>
        </p:spPr>
        <p:txBody>
          <a:bodyPr/>
          <a:lstStyle/>
          <a:p>
            <a:pPr marL="0" indent="0"/>
            <a:r>
              <a:rPr lang="en-US" sz="2200" b="1" u="sng" dirty="0"/>
              <a:t>Taxonomy design</a:t>
            </a:r>
            <a:r>
              <a:rPr lang="en-US" sz="2200" dirty="0"/>
              <a:t>:</a:t>
            </a:r>
          </a:p>
          <a:p>
            <a:pPr marL="457200" indent="-457200">
              <a:buFont typeface="+mj-lt"/>
              <a:buAutoNum type="arabicPeriod"/>
            </a:pPr>
            <a:r>
              <a:rPr lang="en-US" sz="2200" dirty="0"/>
              <a:t>Identify examples of </a:t>
            </a:r>
            <a:r>
              <a:rPr lang="en-US" sz="2200" dirty="0">
                <a:solidFill>
                  <a:srgbClr val="FFFF00"/>
                </a:solidFill>
              </a:rPr>
              <a:t>particulars </a:t>
            </a:r>
            <a:r>
              <a:rPr lang="en-US" sz="2200" dirty="0"/>
              <a:t>(‘individuals’, ‘things’, ‘entities’, …) you want to classify;</a:t>
            </a:r>
          </a:p>
          <a:p>
            <a:pPr marL="457200" indent="-457200">
              <a:buFont typeface="+mj-lt"/>
              <a:buAutoNum type="arabicPeriod"/>
            </a:pPr>
            <a:r>
              <a:rPr lang="en-US" sz="2200" dirty="0"/>
              <a:t>Identify the various </a:t>
            </a:r>
            <a:r>
              <a:rPr lang="en-US" sz="2200" dirty="0">
                <a:solidFill>
                  <a:srgbClr val="FFFF00"/>
                </a:solidFill>
              </a:rPr>
              <a:t>characteristics</a:t>
            </a:r>
            <a:r>
              <a:rPr lang="en-US" sz="2200" dirty="0"/>
              <a:t> that are possessed by (all or some of) these individual entities;</a:t>
            </a:r>
          </a:p>
          <a:p>
            <a:pPr marL="457200" indent="-457200">
              <a:buFont typeface="+mj-lt"/>
              <a:buAutoNum type="arabicPeriod"/>
            </a:pPr>
            <a:r>
              <a:rPr lang="en-US" sz="2200" dirty="0"/>
              <a:t>Identify groups (</a:t>
            </a:r>
            <a:r>
              <a:rPr lang="en-US" sz="2200" dirty="0">
                <a:solidFill>
                  <a:srgbClr val="FFFF00"/>
                </a:solidFill>
              </a:rPr>
              <a:t>classes</a:t>
            </a:r>
            <a:r>
              <a:rPr lang="en-US" sz="2200" dirty="0"/>
              <a:t>) on the basis of combinations of characteristics that co-occur;</a:t>
            </a:r>
          </a:p>
          <a:p>
            <a:pPr marL="457200" indent="-457200">
              <a:buFont typeface="+mj-lt"/>
              <a:buAutoNum type="arabicPeriod"/>
            </a:pPr>
            <a:r>
              <a:rPr lang="en-US" sz="2200" dirty="0"/>
              <a:t>Organize the groups </a:t>
            </a:r>
            <a:r>
              <a:rPr lang="en-US" sz="2200" dirty="0">
                <a:solidFill>
                  <a:srgbClr val="FFFF00"/>
                </a:solidFill>
              </a:rPr>
              <a:t>hierarchically</a:t>
            </a:r>
            <a:r>
              <a:rPr lang="en-US" sz="2200" dirty="0"/>
              <a:t> (‘parent-child’) so that characteristics that apply to a ‘parent’ (‘grandparent’,…) group apply to ALL groups beneath it;</a:t>
            </a:r>
          </a:p>
          <a:p>
            <a:pPr marL="457200" indent="-457200">
              <a:buFont typeface="+mj-lt"/>
              <a:buAutoNum type="arabicPeriod"/>
            </a:pPr>
            <a:r>
              <a:rPr lang="en-US" sz="2200" dirty="0"/>
              <a:t>Name the groups with </a:t>
            </a:r>
            <a:r>
              <a:rPr lang="en-US" sz="2200" dirty="0">
                <a:solidFill>
                  <a:srgbClr val="FFFF00"/>
                </a:solidFill>
              </a:rPr>
              <a:t>terms that have face value</a:t>
            </a:r>
            <a:r>
              <a:rPr lang="en-US" sz="2200" dirty="0"/>
              <a:t>.</a:t>
            </a:r>
          </a:p>
          <a:p>
            <a:pPr marL="0" indent="0"/>
            <a:r>
              <a:rPr lang="en-US" sz="2200" b="1" u="sng" dirty="0"/>
              <a:t>Classification</a:t>
            </a:r>
            <a:r>
              <a:rPr lang="en-US" sz="2200" dirty="0"/>
              <a:t>:</a:t>
            </a:r>
          </a:p>
          <a:p>
            <a:pPr marL="400050" indent="0"/>
            <a:r>
              <a:rPr lang="en-US" sz="2200" dirty="0">
                <a:solidFill>
                  <a:srgbClr val="FFFF00"/>
                </a:solidFill>
              </a:rPr>
              <a:t>Assign</a:t>
            </a:r>
            <a:r>
              <a:rPr lang="en-US" sz="2200" dirty="0"/>
              <a:t> individual entities to the groups that correspond with the combination of characteristics they exhibit.</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984490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Concept Analysis (FCA)</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Goal of FCA</a:t>
            </a:r>
            <a:r>
              <a:rPr lang="en-US" dirty="0"/>
              <a:t>: build lattice from data tables that represent binary relations between objects and attributes, thus tabulating pairs of the form ‘object g has attribute m’. </a:t>
            </a:r>
          </a:p>
          <a:p>
            <a:pPr>
              <a:buFont typeface="Arial" panose="020B0604020202020204" pitchFamily="34" charset="0"/>
              <a:buChar char="•"/>
            </a:pPr>
            <a:r>
              <a:rPr lang="en-US" dirty="0"/>
              <a:t>A formal concept is defined to be a pair (A, B), where </a:t>
            </a:r>
          </a:p>
          <a:p>
            <a:pPr lvl="1">
              <a:buFont typeface="Arial" panose="020B0604020202020204" pitchFamily="34" charset="0"/>
              <a:buChar char="•"/>
            </a:pPr>
            <a:r>
              <a:rPr lang="en-US" dirty="0"/>
              <a:t>A is a set of objects (called the </a:t>
            </a:r>
            <a:r>
              <a:rPr lang="en-US" i="1" dirty="0"/>
              <a:t>extent</a:t>
            </a:r>
            <a:r>
              <a:rPr lang="en-US" dirty="0"/>
              <a:t>) and </a:t>
            </a:r>
          </a:p>
          <a:p>
            <a:pPr lvl="1">
              <a:buFont typeface="Arial" panose="020B0604020202020204" pitchFamily="34" charset="0"/>
              <a:buChar char="•"/>
            </a:pPr>
            <a:r>
              <a:rPr lang="en-US" dirty="0"/>
              <a:t>B is a set of attributes (the </a:t>
            </a:r>
            <a:r>
              <a:rPr lang="en-US" i="1" dirty="0"/>
              <a:t>intent</a:t>
            </a:r>
            <a:r>
              <a:rPr lang="en-US" dirty="0"/>
              <a:t>) </a:t>
            </a:r>
          </a:p>
          <a:p>
            <a:pPr>
              <a:buFont typeface="Arial" panose="020B0604020202020204" pitchFamily="34" charset="0"/>
              <a:buChar char="•"/>
            </a:pPr>
            <a:r>
              <a:rPr lang="en-US" dirty="0"/>
              <a:t>such that</a:t>
            </a:r>
          </a:p>
          <a:p>
            <a:pPr lvl="1">
              <a:buFont typeface="Arial" panose="020B0604020202020204" pitchFamily="34" charset="0"/>
              <a:buChar char="•"/>
            </a:pPr>
            <a:r>
              <a:rPr lang="en-US" dirty="0"/>
              <a:t>the extent A consists of all objects that share the attributes in B, and dually</a:t>
            </a:r>
          </a:p>
          <a:p>
            <a:pPr lvl="1">
              <a:buFont typeface="Arial" panose="020B0604020202020204" pitchFamily="34" charset="0"/>
              <a:buChar char="•"/>
            </a:pPr>
            <a:r>
              <a:rPr lang="en-US" dirty="0"/>
              <a:t>the intent B consists of all attributes shared by the objects in A.</a:t>
            </a:r>
          </a:p>
          <a:p>
            <a:pPr>
              <a:buFont typeface="Arial" panose="020B0604020202020204" pitchFamily="34" charset="0"/>
              <a:buChar char="•"/>
            </a:pPr>
            <a:endParaRPr lang="en-US" dirty="0"/>
          </a:p>
        </p:txBody>
      </p:sp>
      <p:sp>
        <p:nvSpPr>
          <p:cNvPr id="4" name="Rectangle 3"/>
          <p:cNvSpPr/>
          <p:nvPr/>
        </p:nvSpPr>
        <p:spPr>
          <a:xfrm>
            <a:off x="4495800" y="6477000"/>
            <a:ext cx="4572000" cy="307777"/>
          </a:xfrm>
          <a:prstGeom prst="rect">
            <a:avLst/>
          </a:prstGeom>
        </p:spPr>
        <p:txBody>
          <a:bodyPr>
            <a:spAutoFit/>
          </a:bodyPr>
          <a:lstStyle/>
          <a:p>
            <a:pPr algn="r"/>
            <a:r>
              <a:rPr lang="en-US" sz="1400" b="0" dirty="0">
                <a:solidFill>
                  <a:schemeClr val="bg1"/>
                </a:solidFill>
              </a:rPr>
              <a:t>https://en.wikipedia.org/wiki/Formal_concept_analysis</a:t>
            </a:r>
          </a:p>
        </p:txBody>
      </p:sp>
      <p:sp>
        <p:nvSpPr>
          <p:cNvPr id="5" name="Slide Number Placeholder 1">
            <a:extLst>
              <a:ext uri="{FF2B5EF4-FFF2-40B4-BE49-F238E27FC236}">
                <a16:creationId xmlns:a16="http://schemas.microsoft.com/office/drawing/2014/main" id="{F75E6506-5FBB-40BA-BC64-AA3E566573EA}"/>
              </a:ext>
            </a:extLst>
          </p:cNvPr>
          <p:cNvSpPr>
            <a:spLocks noGrp="1"/>
          </p:cNvSpPr>
          <p:nvPr>
            <p:ph type="sldNum" sz="quarter" idx="10"/>
          </p:nvPr>
        </p:nvSpPr>
        <p:spPr>
          <a:xfrm>
            <a:off x="-76200" y="6491968"/>
            <a:ext cx="4572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9451676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763000" cy="762000"/>
          </a:xfrm>
        </p:spPr>
        <p:txBody>
          <a:bodyPr/>
          <a:lstStyle/>
          <a:p>
            <a:r>
              <a:rPr lang="en-US" dirty="0"/>
              <a:t>Easy example: FCA on the numbers 1 … 10</a:t>
            </a:r>
          </a:p>
        </p:txBody>
      </p:sp>
      <p:sp>
        <p:nvSpPr>
          <p:cNvPr id="4" name="Rectangle 3"/>
          <p:cNvSpPr/>
          <p:nvPr/>
        </p:nvSpPr>
        <p:spPr>
          <a:xfrm>
            <a:off x="4495800" y="6477000"/>
            <a:ext cx="4572000" cy="307777"/>
          </a:xfrm>
          <a:prstGeom prst="rect">
            <a:avLst/>
          </a:prstGeom>
        </p:spPr>
        <p:txBody>
          <a:bodyPr>
            <a:spAutoFit/>
          </a:bodyPr>
          <a:lstStyle/>
          <a:p>
            <a:pPr algn="r"/>
            <a:r>
              <a:rPr lang="en-US" sz="1400" b="0" dirty="0">
                <a:solidFill>
                  <a:schemeClr val="bg1"/>
                </a:solidFill>
              </a:rPr>
              <a:t>https://en.wikipedia.org/wiki/Formal_concept_analysis</a:t>
            </a:r>
          </a:p>
        </p:txBody>
      </p:sp>
      <p:pic>
        <p:nvPicPr>
          <p:cNvPr id="6" name="Content Placeholder 5"/>
          <p:cNvPicPr>
            <a:picLocks noGrp="1" noChangeAspect="1"/>
          </p:cNvPicPr>
          <p:nvPr>
            <p:ph idx="1"/>
          </p:nvPr>
        </p:nvPicPr>
        <p:blipFill>
          <a:blip r:embed="rId2"/>
          <a:stretch>
            <a:fillRect/>
          </a:stretch>
        </p:blipFill>
        <p:spPr>
          <a:xfrm>
            <a:off x="457200" y="1690687"/>
            <a:ext cx="4371975" cy="4619625"/>
          </a:xfrm>
          <a:prstGeom prst="rect">
            <a:avLst/>
          </a:prstGeom>
        </p:spPr>
      </p:pic>
      <p:sp>
        <p:nvSpPr>
          <p:cNvPr id="7" name="Rounded Rectangle 6"/>
          <p:cNvSpPr/>
          <p:nvPr/>
        </p:nvSpPr>
        <p:spPr bwMode="auto">
          <a:xfrm>
            <a:off x="838200" y="1690686"/>
            <a:ext cx="4114800" cy="519113"/>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5638800" y="1657854"/>
            <a:ext cx="1893468" cy="584775"/>
          </a:xfrm>
          <a:prstGeom prst="rect">
            <a:avLst/>
          </a:prstGeom>
          <a:noFill/>
          <a:ln w="28575">
            <a:solidFill>
              <a:srgbClr val="FFFF00"/>
            </a:solidFill>
          </a:ln>
        </p:spPr>
        <p:txBody>
          <a:bodyPr wrap="none" rtlCol="0">
            <a:spAutoFit/>
          </a:bodyPr>
          <a:lstStyle/>
          <a:p>
            <a:r>
              <a:rPr lang="en-US" dirty="0">
                <a:solidFill>
                  <a:srgbClr val="FFFF00"/>
                </a:solidFill>
              </a:rPr>
              <a:t>attributes</a:t>
            </a:r>
          </a:p>
        </p:txBody>
      </p:sp>
      <p:cxnSp>
        <p:nvCxnSpPr>
          <p:cNvPr id="10" name="Straight Arrow Connector 9"/>
          <p:cNvCxnSpPr>
            <a:stCxn id="7" idx="3"/>
            <a:endCxn id="8" idx="1"/>
          </p:cNvCxnSpPr>
          <p:nvPr/>
        </p:nvCxnSpPr>
        <p:spPr bwMode="auto">
          <a:xfrm flipV="1">
            <a:off x="4953000" y="1950242"/>
            <a:ext cx="685800" cy="1"/>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sp>
        <p:nvSpPr>
          <p:cNvPr id="12" name="Rounded Rectangle 11"/>
          <p:cNvSpPr/>
          <p:nvPr/>
        </p:nvSpPr>
        <p:spPr bwMode="auto">
          <a:xfrm>
            <a:off x="457200" y="2116928"/>
            <a:ext cx="457200" cy="4193384"/>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TextBox 12"/>
          <p:cNvSpPr txBox="1"/>
          <p:nvPr/>
        </p:nvSpPr>
        <p:spPr>
          <a:xfrm>
            <a:off x="6019800" y="3921234"/>
            <a:ext cx="1415772" cy="584775"/>
          </a:xfrm>
          <a:prstGeom prst="rect">
            <a:avLst/>
          </a:prstGeom>
          <a:solidFill>
            <a:schemeClr val="bg1"/>
          </a:solidFill>
          <a:ln w="28575">
            <a:solidFill>
              <a:srgbClr val="FF0000"/>
            </a:solidFill>
          </a:ln>
        </p:spPr>
        <p:txBody>
          <a:bodyPr wrap="none" rtlCol="0">
            <a:spAutoFit/>
          </a:bodyPr>
          <a:lstStyle/>
          <a:p>
            <a:r>
              <a:rPr lang="en-US" dirty="0">
                <a:solidFill>
                  <a:srgbClr val="FF0000"/>
                </a:solidFill>
              </a:rPr>
              <a:t>objects</a:t>
            </a:r>
          </a:p>
        </p:txBody>
      </p:sp>
      <p:cxnSp>
        <p:nvCxnSpPr>
          <p:cNvPr id="14" name="Straight Arrow Connector 13"/>
          <p:cNvCxnSpPr>
            <a:stCxn id="12" idx="3"/>
            <a:endCxn id="13" idx="1"/>
          </p:cNvCxnSpPr>
          <p:nvPr/>
        </p:nvCxnSpPr>
        <p:spPr bwMode="auto">
          <a:xfrm>
            <a:off x="914400" y="4213620"/>
            <a:ext cx="5105400" cy="2"/>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1" name="Slide Number Placeholder 1">
            <a:extLst>
              <a:ext uri="{FF2B5EF4-FFF2-40B4-BE49-F238E27FC236}">
                <a16:creationId xmlns:a16="http://schemas.microsoft.com/office/drawing/2014/main" id="{7C9AFEC5-1FFC-4AFB-8914-45C6A9A2BC18}"/>
              </a:ext>
            </a:extLst>
          </p:cNvPr>
          <p:cNvSpPr>
            <a:spLocks noGrp="1"/>
          </p:cNvSpPr>
          <p:nvPr>
            <p:ph type="sldNum" sz="quarter" idx="10"/>
          </p:nvPr>
        </p:nvSpPr>
        <p:spPr>
          <a:xfrm>
            <a:off x="-76200" y="6491968"/>
            <a:ext cx="4572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045404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FCA lattice on the numbers 1 … 10</a:t>
            </a:r>
          </a:p>
        </p:txBody>
      </p:sp>
      <p:sp>
        <p:nvSpPr>
          <p:cNvPr id="4" name="Rectangle 3"/>
          <p:cNvSpPr/>
          <p:nvPr/>
        </p:nvSpPr>
        <p:spPr>
          <a:xfrm>
            <a:off x="4495800" y="6477000"/>
            <a:ext cx="4572000" cy="307777"/>
          </a:xfrm>
          <a:prstGeom prst="rect">
            <a:avLst/>
          </a:prstGeom>
        </p:spPr>
        <p:txBody>
          <a:bodyPr>
            <a:spAutoFit/>
          </a:bodyPr>
          <a:lstStyle/>
          <a:p>
            <a:pPr algn="r"/>
            <a:r>
              <a:rPr lang="en-US" sz="1400" b="0" dirty="0">
                <a:solidFill>
                  <a:schemeClr val="bg1"/>
                </a:solidFill>
              </a:rPr>
              <a:t>https://en.wikipedia.org/wiki/Formal_concept_analysis</a:t>
            </a:r>
          </a:p>
        </p:txBody>
      </p:sp>
      <p:pic>
        <p:nvPicPr>
          <p:cNvPr id="6" name="Content Placeholder 5"/>
          <p:cNvPicPr>
            <a:picLocks noGrp="1" noChangeAspect="1"/>
          </p:cNvPicPr>
          <p:nvPr>
            <p:ph idx="1"/>
          </p:nvPr>
        </p:nvPicPr>
        <p:blipFill>
          <a:blip r:embed="rId2"/>
          <a:stretch>
            <a:fillRect/>
          </a:stretch>
        </p:blipFill>
        <p:spPr>
          <a:xfrm>
            <a:off x="228600" y="1891348"/>
            <a:ext cx="3231656" cy="341471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1900" y="1600200"/>
            <a:ext cx="5143500" cy="3810000"/>
          </a:xfrm>
          <a:prstGeom prst="rect">
            <a:avLst/>
          </a:prstGeom>
        </p:spPr>
      </p:pic>
      <p:sp>
        <p:nvSpPr>
          <p:cNvPr id="7" name="Slide Number Placeholder 1">
            <a:extLst>
              <a:ext uri="{FF2B5EF4-FFF2-40B4-BE49-F238E27FC236}">
                <a16:creationId xmlns:a16="http://schemas.microsoft.com/office/drawing/2014/main" id="{B8AB874B-4D7D-4A08-8CC5-A51CFBC21275}"/>
              </a:ext>
            </a:extLst>
          </p:cNvPr>
          <p:cNvSpPr>
            <a:spLocks noGrp="1"/>
          </p:cNvSpPr>
          <p:nvPr>
            <p:ph type="sldNum" sz="quarter" idx="10"/>
          </p:nvPr>
        </p:nvSpPr>
        <p:spPr>
          <a:xfrm>
            <a:off x="-76200" y="6491968"/>
            <a:ext cx="4572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328867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F49F3-BFC3-4A16-B208-E32D5903C129}"/>
              </a:ext>
            </a:extLst>
          </p:cNvPr>
          <p:cNvSpPr>
            <a:spLocks noGrp="1"/>
          </p:cNvSpPr>
          <p:nvPr>
            <p:ph type="title"/>
          </p:nvPr>
        </p:nvSpPr>
        <p:spPr/>
        <p:txBody>
          <a:bodyPr/>
          <a:lstStyle/>
          <a:p>
            <a:r>
              <a:rPr lang="en-US" dirty="0"/>
              <a:t>FCA on bodies of water</a:t>
            </a:r>
          </a:p>
        </p:txBody>
      </p:sp>
      <p:sp>
        <p:nvSpPr>
          <p:cNvPr id="3" name="Content Placeholder 2">
            <a:extLst>
              <a:ext uri="{FF2B5EF4-FFF2-40B4-BE49-F238E27FC236}">
                <a16:creationId xmlns:a16="http://schemas.microsoft.com/office/drawing/2014/main" id="{7AE001CC-4B35-4D6A-A14E-BCA33133F24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21E350F-DB1F-4526-A318-218CB8A97D2C}"/>
              </a:ext>
            </a:extLst>
          </p:cNvPr>
          <p:cNvSpPr>
            <a:spLocks noGrp="1"/>
          </p:cNvSpPr>
          <p:nvPr>
            <p:ph type="sldNum" sz="quarter" idx="10"/>
          </p:nvPr>
        </p:nvSpPr>
        <p:spPr/>
        <p:txBody>
          <a:bodyPr/>
          <a:lstStyle/>
          <a:p>
            <a:fld id="{01EF93C7-D0AB-41D7-8C62-1F8A9E33AE23}" type="slidenum">
              <a:rPr lang="en-US" smtClean="0"/>
              <a:pPr/>
              <a:t>56</a:t>
            </a:fld>
            <a:endParaRPr lang="en-US"/>
          </a:p>
        </p:txBody>
      </p:sp>
      <p:pic>
        <p:nvPicPr>
          <p:cNvPr id="5" name="Picture 4">
            <a:extLst>
              <a:ext uri="{FF2B5EF4-FFF2-40B4-BE49-F238E27FC236}">
                <a16:creationId xmlns:a16="http://schemas.microsoft.com/office/drawing/2014/main" id="{062920E7-A0F4-462F-91C8-BDD7B7AE9A15}"/>
              </a:ext>
            </a:extLst>
          </p:cNvPr>
          <p:cNvPicPr>
            <a:picLocks noChangeAspect="1"/>
          </p:cNvPicPr>
          <p:nvPr/>
        </p:nvPicPr>
        <p:blipFill>
          <a:blip r:embed="rId2"/>
          <a:stretch>
            <a:fillRect/>
          </a:stretch>
        </p:blipFill>
        <p:spPr>
          <a:xfrm>
            <a:off x="36577" y="1435965"/>
            <a:ext cx="5486400" cy="5393696"/>
          </a:xfrm>
          <a:prstGeom prst="rect">
            <a:avLst/>
          </a:prstGeom>
        </p:spPr>
      </p:pic>
      <p:pic>
        <p:nvPicPr>
          <p:cNvPr id="6" name="Picture 5">
            <a:extLst>
              <a:ext uri="{FF2B5EF4-FFF2-40B4-BE49-F238E27FC236}">
                <a16:creationId xmlns:a16="http://schemas.microsoft.com/office/drawing/2014/main" id="{C6819142-8920-4D3F-90D6-2F89167215BE}"/>
              </a:ext>
            </a:extLst>
          </p:cNvPr>
          <p:cNvPicPr>
            <a:picLocks noChangeAspect="1"/>
          </p:cNvPicPr>
          <p:nvPr/>
        </p:nvPicPr>
        <p:blipFill>
          <a:blip r:embed="rId3"/>
          <a:stretch>
            <a:fillRect/>
          </a:stretch>
        </p:blipFill>
        <p:spPr>
          <a:xfrm>
            <a:off x="5562602" y="1435965"/>
            <a:ext cx="3527136" cy="3962400"/>
          </a:xfrm>
          <a:prstGeom prst="rect">
            <a:avLst/>
          </a:prstGeom>
        </p:spPr>
      </p:pic>
      <p:sp>
        <p:nvSpPr>
          <p:cNvPr id="7" name="Rectangle 6">
            <a:extLst>
              <a:ext uri="{FF2B5EF4-FFF2-40B4-BE49-F238E27FC236}">
                <a16:creationId xmlns:a16="http://schemas.microsoft.com/office/drawing/2014/main" id="{2AFACFA2-246C-4C4A-82DC-965ABF1614A6}"/>
              </a:ext>
            </a:extLst>
          </p:cNvPr>
          <p:cNvSpPr/>
          <p:nvPr/>
        </p:nvSpPr>
        <p:spPr>
          <a:xfrm>
            <a:off x="5992670" y="5572780"/>
            <a:ext cx="2465530" cy="523220"/>
          </a:xfrm>
          <a:prstGeom prst="rect">
            <a:avLst/>
          </a:prstGeom>
        </p:spPr>
        <p:txBody>
          <a:bodyPr wrap="square">
            <a:spAutoFit/>
          </a:bodyPr>
          <a:lstStyle/>
          <a:p>
            <a:r>
              <a:rPr lang="en-US" sz="1400" dirty="0">
                <a:hlinkClick r:id="rId4"/>
              </a:rPr>
              <a:t>https://en.wikipedia.org/wiki/Formal_concept_analysis</a:t>
            </a:r>
            <a:r>
              <a:rPr lang="en-US" sz="1400" dirty="0"/>
              <a:t> </a:t>
            </a:r>
          </a:p>
        </p:txBody>
      </p:sp>
    </p:spTree>
    <p:extLst>
      <p:ext uri="{BB962C8B-B14F-4D97-AF65-F5344CB8AC3E}">
        <p14:creationId xmlns:p14="http://schemas.microsoft.com/office/powerpoint/2010/main" val="21820067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077200" cy="685800"/>
          </a:xfrm>
        </p:spPr>
        <p:txBody>
          <a:bodyPr/>
          <a:lstStyle/>
          <a:p>
            <a:pPr algn="ctr"/>
            <a:r>
              <a:rPr lang="en-US" dirty="0"/>
              <a:t>FCA for calculating </a:t>
            </a:r>
            <a:r>
              <a:rPr lang="en-US" b="1" i="1" u="sng" dirty="0"/>
              <a:t>valid</a:t>
            </a:r>
            <a:r>
              <a:rPr lang="en-US" dirty="0"/>
              <a:t> implications</a:t>
            </a:r>
          </a:p>
        </p:txBody>
      </p:sp>
      <p:pic>
        <p:nvPicPr>
          <p:cNvPr id="6" name="Content Placeholder 5"/>
          <p:cNvPicPr>
            <a:picLocks noGrp="1" noChangeAspect="1"/>
          </p:cNvPicPr>
          <p:nvPr>
            <p:ph sz="half" idx="1"/>
          </p:nvPr>
        </p:nvPicPr>
        <p:blipFill>
          <a:blip r:embed="rId2"/>
          <a:stretch>
            <a:fillRect/>
          </a:stretch>
        </p:blipFill>
        <p:spPr>
          <a:xfrm>
            <a:off x="304800" y="1676400"/>
            <a:ext cx="3966327" cy="4191000"/>
          </a:xfrm>
          <a:prstGeom prst="rect">
            <a:avLst/>
          </a:prstGeom>
        </p:spPr>
      </p:pic>
      <p:sp>
        <p:nvSpPr>
          <p:cNvPr id="5" name="Content Placeholder 4"/>
          <p:cNvSpPr>
            <a:spLocks noGrp="1"/>
          </p:cNvSpPr>
          <p:nvPr>
            <p:ph sz="half" idx="2"/>
          </p:nvPr>
        </p:nvSpPr>
        <p:spPr>
          <a:xfrm>
            <a:off x="4648200" y="1752600"/>
            <a:ext cx="4267200" cy="4114800"/>
          </a:xfrm>
        </p:spPr>
        <p:txBody>
          <a:bodyPr/>
          <a:lstStyle/>
          <a:p>
            <a:pPr marL="457200" indent="-457200">
              <a:buClrTx/>
              <a:buFont typeface="Arial" panose="020B0604020202020204" pitchFamily="34" charset="0"/>
              <a:buChar char="•"/>
            </a:pPr>
            <a:r>
              <a:rPr lang="en-US" dirty="0"/>
              <a:t>Whenever a number 1…10 is </a:t>
            </a:r>
            <a:r>
              <a:rPr lang="en-US" b="1" i="1" dirty="0"/>
              <a:t>odd</a:t>
            </a:r>
            <a:r>
              <a:rPr lang="en-US" dirty="0"/>
              <a:t>, it is </a:t>
            </a:r>
            <a:r>
              <a:rPr lang="en-US" b="1" i="1" dirty="0"/>
              <a:t>not even</a:t>
            </a:r>
            <a:r>
              <a:rPr lang="en-US" dirty="0"/>
              <a:t>, and vice versa</a:t>
            </a:r>
          </a:p>
        </p:txBody>
      </p:sp>
      <p:sp>
        <p:nvSpPr>
          <p:cNvPr id="4" name="Rectangle 3"/>
          <p:cNvSpPr/>
          <p:nvPr/>
        </p:nvSpPr>
        <p:spPr>
          <a:xfrm>
            <a:off x="4495800" y="6477000"/>
            <a:ext cx="4572000" cy="307777"/>
          </a:xfrm>
          <a:prstGeom prst="rect">
            <a:avLst/>
          </a:prstGeom>
        </p:spPr>
        <p:txBody>
          <a:bodyPr>
            <a:spAutoFit/>
          </a:bodyPr>
          <a:lstStyle/>
          <a:p>
            <a:pPr algn="r"/>
            <a:r>
              <a:rPr lang="en-US" sz="1400" b="0" dirty="0">
                <a:solidFill>
                  <a:schemeClr val="bg1"/>
                </a:solidFill>
              </a:rPr>
              <a:t>https://en.wikipedia.org/wiki/Formal_concept_analysis</a:t>
            </a:r>
          </a:p>
        </p:txBody>
      </p:sp>
      <p:sp>
        <p:nvSpPr>
          <p:cNvPr id="7" name="Rounded Rectangle 6"/>
          <p:cNvSpPr/>
          <p:nvPr/>
        </p:nvSpPr>
        <p:spPr bwMode="auto">
          <a:xfrm>
            <a:off x="1752600" y="1560908"/>
            <a:ext cx="1143000" cy="4382692"/>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Slide Number Placeholder 1">
            <a:extLst>
              <a:ext uri="{FF2B5EF4-FFF2-40B4-BE49-F238E27FC236}">
                <a16:creationId xmlns:a16="http://schemas.microsoft.com/office/drawing/2014/main" id="{B10734E0-FABA-46B7-85DB-52174ADBA4C1}"/>
              </a:ext>
            </a:extLst>
          </p:cNvPr>
          <p:cNvSpPr>
            <a:spLocks noGrp="1"/>
          </p:cNvSpPr>
          <p:nvPr>
            <p:ph type="sldNum" sz="quarter" idx="10"/>
          </p:nvPr>
        </p:nvSpPr>
        <p:spPr>
          <a:xfrm>
            <a:off x="-76200" y="6491968"/>
            <a:ext cx="4572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845653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077200" cy="685800"/>
          </a:xfrm>
        </p:spPr>
        <p:txBody>
          <a:bodyPr/>
          <a:lstStyle/>
          <a:p>
            <a:pPr algn="ctr"/>
            <a:r>
              <a:rPr lang="en-US" dirty="0"/>
              <a:t>FCA for calculating </a:t>
            </a:r>
            <a:r>
              <a:rPr lang="en-US" b="1" i="1" u="sng" dirty="0"/>
              <a:t>valid</a:t>
            </a:r>
            <a:r>
              <a:rPr lang="en-US" dirty="0"/>
              <a:t> implications</a:t>
            </a:r>
          </a:p>
        </p:txBody>
      </p:sp>
      <p:pic>
        <p:nvPicPr>
          <p:cNvPr id="6" name="Content Placeholder 5"/>
          <p:cNvPicPr>
            <a:picLocks noGrp="1" noChangeAspect="1"/>
          </p:cNvPicPr>
          <p:nvPr>
            <p:ph sz="half" idx="1"/>
          </p:nvPr>
        </p:nvPicPr>
        <p:blipFill>
          <a:blip r:embed="rId2"/>
          <a:stretch>
            <a:fillRect/>
          </a:stretch>
        </p:blipFill>
        <p:spPr>
          <a:xfrm>
            <a:off x="304800" y="1676400"/>
            <a:ext cx="3966327" cy="4191000"/>
          </a:xfrm>
          <a:prstGeom prst="rect">
            <a:avLst/>
          </a:prstGeom>
        </p:spPr>
      </p:pic>
      <p:sp>
        <p:nvSpPr>
          <p:cNvPr id="5" name="Content Placeholder 4"/>
          <p:cNvSpPr>
            <a:spLocks noGrp="1"/>
          </p:cNvSpPr>
          <p:nvPr>
            <p:ph sz="half" idx="2"/>
          </p:nvPr>
        </p:nvSpPr>
        <p:spPr>
          <a:xfrm>
            <a:off x="4648200" y="1752600"/>
            <a:ext cx="4267200" cy="4114800"/>
          </a:xfrm>
        </p:spPr>
        <p:txBody>
          <a:bodyPr/>
          <a:lstStyle/>
          <a:p>
            <a:pPr marL="457200" indent="-457200">
              <a:buClrTx/>
              <a:buFont typeface="Arial" panose="020B0604020202020204" pitchFamily="34" charset="0"/>
              <a:buChar char="•"/>
            </a:pPr>
            <a:r>
              <a:rPr lang="en-US" dirty="0"/>
              <a:t>Whenever a number 1…10 is </a:t>
            </a:r>
            <a:r>
              <a:rPr lang="en-US" b="1" i="1" dirty="0"/>
              <a:t>composite</a:t>
            </a:r>
            <a:r>
              <a:rPr lang="en-US" dirty="0"/>
              <a:t> and </a:t>
            </a:r>
            <a:r>
              <a:rPr lang="en-US" b="1" i="1" dirty="0"/>
              <a:t>odd</a:t>
            </a:r>
            <a:r>
              <a:rPr lang="en-US" dirty="0"/>
              <a:t>, it is </a:t>
            </a:r>
            <a:r>
              <a:rPr lang="en-US" b="1" i="1" dirty="0"/>
              <a:t>square</a:t>
            </a:r>
            <a:r>
              <a:rPr lang="en-US" dirty="0"/>
              <a:t>. </a:t>
            </a:r>
          </a:p>
        </p:txBody>
      </p:sp>
      <p:sp>
        <p:nvSpPr>
          <p:cNvPr id="4" name="Rectangle 3"/>
          <p:cNvSpPr/>
          <p:nvPr/>
        </p:nvSpPr>
        <p:spPr>
          <a:xfrm>
            <a:off x="4495800" y="6477000"/>
            <a:ext cx="4572000" cy="307777"/>
          </a:xfrm>
          <a:prstGeom prst="rect">
            <a:avLst/>
          </a:prstGeom>
        </p:spPr>
        <p:txBody>
          <a:bodyPr>
            <a:spAutoFit/>
          </a:bodyPr>
          <a:lstStyle/>
          <a:p>
            <a:pPr algn="r"/>
            <a:r>
              <a:rPr lang="en-US" sz="1400" b="0" dirty="0">
                <a:solidFill>
                  <a:schemeClr val="bg1"/>
                </a:solidFill>
              </a:rPr>
              <a:t>https://en.wikipedia.org/wiki/Formal_concept_analysis</a:t>
            </a:r>
          </a:p>
        </p:txBody>
      </p:sp>
      <p:sp>
        <p:nvSpPr>
          <p:cNvPr id="7" name="Rounded Rectangle 6"/>
          <p:cNvSpPr/>
          <p:nvPr/>
        </p:nvSpPr>
        <p:spPr bwMode="auto">
          <a:xfrm>
            <a:off x="304799" y="5105400"/>
            <a:ext cx="3966327" cy="381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Slide Number Placeholder 1">
            <a:extLst>
              <a:ext uri="{FF2B5EF4-FFF2-40B4-BE49-F238E27FC236}">
                <a16:creationId xmlns:a16="http://schemas.microsoft.com/office/drawing/2014/main" id="{8F273C09-AEBE-4621-8403-8B31F56B1BAD}"/>
              </a:ext>
            </a:extLst>
          </p:cNvPr>
          <p:cNvSpPr>
            <a:spLocks noGrp="1"/>
          </p:cNvSpPr>
          <p:nvPr>
            <p:ph type="sldNum" sz="quarter" idx="10"/>
          </p:nvPr>
        </p:nvSpPr>
        <p:spPr>
          <a:xfrm>
            <a:off x="-76200" y="6491968"/>
            <a:ext cx="4572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9364742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should NEVER FORGET !!!</a:t>
            </a:r>
            <a:br>
              <a:rPr lang="en-US" dirty="0"/>
            </a:br>
            <a:r>
              <a:rPr lang="en-US" dirty="0"/>
              <a:t>(major take home message)</a:t>
            </a:r>
          </a:p>
        </p:txBody>
      </p:sp>
      <p:sp>
        <p:nvSpPr>
          <p:cNvPr id="3" name="Content Placeholder 2"/>
          <p:cNvSpPr>
            <a:spLocks noGrp="1"/>
          </p:cNvSpPr>
          <p:nvPr>
            <p:ph idx="1"/>
          </p:nvPr>
        </p:nvSpPr>
        <p:spPr>
          <a:xfrm>
            <a:off x="228600" y="2209800"/>
            <a:ext cx="8686800" cy="4419600"/>
          </a:xfrm>
        </p:spPr>
        <p:txBody>
          <a:bodyPr/>
          <a:lstStyle/>
          <a:p>
            <a:pPr algn="ctr"/>
            <a:r>
              <a:rPr lang="en-US" sz="2800" dirty="0"/>
              <a:t>Crucial distinctions made in Ontological Realism</a:t>
            </a:r>
          </a:p>
          <a:p>
            <a:pPr marL="688975" indent="-688975">
              <a:buFont typeface="+mj-lt"/>
              <a:buAutoNum type="arabicPeriod"/>
            </a:pPr>
            <a:r>
              <a:rPr lang="en-US" sz="4800" dirty="0"/>
              <a:t>ontology </a:t>
            </a:r>
            <a:r>
              <a:rPr lang="en-US" sz="4800" dirty="0">
                <a:sym typeface="Wingdings" panose="05000000000000000000" pitchFamily="2" charset="2"/>
              </a:rPr>
              <a:t> ontologies</a:t>
            </a:r>
          </a:p>
          <a:p>
            <a:pPr marL="688975" indent="-688975">
              <a:buFont typeface="+mj-lt"/>
              <a:buAutoNum type="arabicPeriod"/>
            </a:pPr>
            <a:r>
              <a:rPr lang="en-US" sz="4800" dirty="0">
                <a:sym typeface="Wingdings" panose="05000000000000000000" pitchFamily="2" charset="2"/>
              </a:rPr>
              <a:t>reality  representation</a:t>
            </a:r>
          </a:p>
          <a:p>
            <a:pPr marL="688975" indent="-688975">
              <a:buFont typeface="+mj-lt"/>
              <a:buAutoNum type="arabicPeriod"/>
            </a:pPr>
            <a:r>
              <a:rPr lang="en-US" sz="4800" dirty="0">
                <a:sym typeface="Wingdings" panose="05000000000000000000" pitchFamily="2" charset="2"/>
              </a:rPr>
              <a:t> </a:t>
            </a:r>
          </a:p>
          <a:p>
            <a:pPr marL="688975" indent="-688975">
              <a:buFont typeface="+mj-lt"/>
              <a:buAutoNum type="arabicPeriod"/>
            </a:pPr>
            <a:r>
              <a:rPr lang="en-US" sz="4800" dirty="0">
                <a:sym typeface="Wingdings" panose="05000000000000000000" pitchFamily="2" charset="2"/>
              </a:rPr>
              <a:t> </a:t>
            </a:r>
            <a:endParaRPr lang="en-US" sz="4800" dirty="0"/>
          </a:p>
          <a:p>
            <a:pPr algn="ctr"/>
            <a:endParaRPr lang="en-US" dirty="0"/>
          </a:p>
          <a:p>
            <a:pPr algn="ct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75508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dirty="0"/>
              <a:t>Distinct questions of distinct types</a:t>
            </a:r>
          </a:p>
        </p:txBody>
      </p:sp>
      <p:sp>
        <p:nvSpPr>
          <p:cNvPr id="53251" name="Content Placeholder 2"/>
          <p:cNvSpPr>
            <a:spLocks noGrp="1"/>
          </p:cNvSpPr>
          <p:nvPr>
            <p:ph idx="1"/>
          </p:nvPr>
        </p:nvSpPr>
        <p:spPr/>
        <p:txBody>
          <a:bodyPr>
            <a:normAutofit/>
          </a:bodyPr>
          <a:lstStyle/>
          <a:p>
            <a:pPr>
              <a:defRPr/>
            </a:pPr>
            <a:r>
              <a:rPr lang="en-US" dirty="0">
                <a:solidFill>
                  <a:schemeClr val="bg1"/>
                </a:solidFill>
              </a:rPr>
              <a:t>Terminological: </a:t>
            </a:r>
          </a:p>
          <a:p>
            <a:pPr lvl="1">
              <a:defRPr/>
            </a:pPr>
            <a:r>
              <a:rPr lang="en-US" i="1" dirty="0">
                <a:solidFill>
                  <a:schemeClr val="bg1"/>
                </a:solidFill>
              </a:rPr>
              <a:t>what does ‘pain’ mean ?</a:t>
            </a:r>
          </a:p>
          <a:p>
            <a:pPr>
              <a:defRPr/>
            </a:pPr>
            <a:r>
              <a:rPr lang="en-US" dirty="0">
                <a:solidFill>
                  <a:schemeClr val="bg1"/>
                </a:solidFill>
              </a:rPr>
              <a:t>Metaphysical: </a:t>
            </a:r>
          </a:p>
          <a:p>
            <a:pPr lvl="1">
              <a:defRPr/>
            </a:pPr>
            <a:r>
              <a:rPr lang="en-US" i="1" dirty="0">
                <a:solidFill>
                  <a:schemeClr val="bg1"/>
                </a:solidFill>
              </a:rPr>
              <a:t>what have all pains in common in virtue of which they are pains?</a:t>
            </a:r>
          </a:p>
          <a:p>
            <a:pPr>
              <a:defRPr/>
            </a:pPr>
            <a:r>
              <a:rPr lang="en-US" dirty="0">
                <a:solidFill>
                  <a:schemeClr val="bg1"/>
                </a:solidFill>
              </a:rPr>
              <a:t>Ontological: </a:t>
            </a:r>
          </a:p>
          <a:p>
            <a:pPr lvl="1">
              <a:defRPr/>
            </a:pPr>
            <a:r>
              <a:rPr lang="en-US" i="1" dirty="0">
                <a:solidFill>
                  <a:schemeClr val="bg1"/>
                </a:solidFill>
              </a:rPr>
              <a:t>what type of entity is pain?</a:t>
            </a:r>
          </a:p>
          <a:p>
            <a:pPr>
              <a:defRPr/>
            </a:pPr>
            <a:r>
              <a:rPr lang="en-US" dirty="0">
                <a:solidFill>
                  <a:schemeClr val="bg1"/>
                </a:solidFill>
              </a:rPr>
              <a:t>Onto-terminological:</a:t>
            </a:r>
          </a:p>
          <a:p>
            <a:pPr lvl="1">
              <a:defRPr/>
            </a:pPr>
            <a:r>
              <a:rPr lang="en-US" i="1" dirty="0">
                <a:solidFill>
                  <a:schemeClr val="bg1"/>
                </a:solidFill>
              </a:rPr>
              <a:t>what, if anything at all, does ‘pain’ denote?</a:t>
            </a:r>
          </a:p>
          <a:p>
            <a:pPr>
              <a:defRPr/>
            </a:pPr>
            <a:r>
              <a:rPr lang="en-US" dirty="0">
                <a:solidFill>
                  <a:schemeClr val="bg1"/>
                </a:solidFill>
              </a:rPr>
              <a:t>Epistemological: </a:t>
            </a:r>
          </a:p>
          <a:p>
            <a:pPr lvl="1">
              <a:defRPr/>
            </a:pPr>
            <a:r>
              <a:rPr lang="en-US" i="1" dirty="0">
                <a:solidFill>
                  <a:schemeClr val="bg1"/>
                </a:solidFill>
              </a:rPr>
              <a:t>how can we find out whether something is pain?</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599638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dirty="0"/>
              <a:t>Realism-based Ontology (RBO)</a:t>
            </a:r>
          </a:p>
        </p:txBody>
      </p:sp>
      <p:sp>
        <p:nvSpPr>
          <p:cNvPr id="11267" name="Content Placeholder 23"/>
          <p:cNvSpPr>
            <a:spLocks noGrp="1"/>
          </p:cNvSpPr>
          <p:nvPr>
            <p:ph idx="1"/>
          </p:nvPr>
        </p:nvSpPr>
        <p:spPr>
          <a:xfrm>
            <a:off x="228600" y="3200400"/>
            <a:ext cx="2667000" cy="3167062"/>
          </a:xfrm>
        </p:spPr>
        <p:txBody>
          <a:bodyPr/>
          <a:lstStyle/>
          <a:p>
            <a:pPr marL="233363" indent="-233363"/>
            <a:r>
              <a:rPr lang="en-US" altLang="en-US" sz="2400" dirty="0">
                <a:solidFill>
                  <a:srgbClr val="FFFF00"/>
                </a:solidFill>
                <a:latin typeface="+mn-lt"/>
              </a:rPr>
              <a:t>Referents</a:t>
            </a:r>
          </a:p>
          <a:p>
            <a:pPr marL="401638" lvl="1" indent="-233363"/>
            <a:r>
              <a:rPr lang="en-US" altLang="en-US" sz="1600" dirty="0"/>
              <a:t>are (meta-) physically the way they are,</a:t>
            </a:r>
          </a:p>
          <a:p>
            <a:pPr marL="401638" lvl="1" indent="-233363"/>
            <a:r>
              <a:rPr lang="en-US" altLang="en-US" sz="1600" dirty="0"/>
              <a:t>relate to each other in an objective way,</a:t>
            </a:r>
          </a:p>
          <a:p>
            <a:pPr marL="401638" lvl="1" indent="-233363"/>
            <a:r>
              <a:rPr lang="en-US" altLang="en-US" sz="1600" dirty="0"/>
              <a:t>follow ‘laws of nature’.</a:t>
            </a:r>
          </a:p>
        </p:txBody>
      </p:sp>
      <p:sp>
        <p:nvSpPr>
          <p:cNvPr id="25" name="Content Placeholder 24"/>
          <p:cNvSpPr>
            <a:spLocks noGrp="1"/>
          </p:cNvSpPr>
          <p:nvPr>
            <p:ph sz="half" idx="4294967295"/>
          </p:nvPr>
        </p:nvSpPr>
        <p:spPr>
          <a:xfrm>
            <a:off x="5775325" y="3200400"/>
            <a:ext cx="3368675" cy="3282950"/>
          </a:xfrm>
          <a:prstGeom prst="rect">
            <a:avLst/>
          </a:prstGeom>
        </p:spPr>
        <p:txBody>
          <a:bodyPr/>
          <a:lstStyle/>
          <a:p>
            <a:pPr marL="569913" indent="-280988"/>
            <a:r>
              <a:rPr lang="en-US" altLang="en-US" sz="2400" dirty="0">
                <a:solidFill>
                  <a:srgbClr val="FFFF00"/>
                </a:solidFill>
              </a:rPr>
              <a:t>References</a:t>
            </a:r>
          </a:p>
          <a:p>
            <a:pPr marL="457200" lvl="1" indent="-223838"/>
            <a:r>
              <a:rPr lang="en-US" altLang="en-US" sz="1600" dirty="0"/>
              <a:t>follow, ideally, the syntactic-semantic conventions of some representation language,</a:t>
            </a:r>
          </a:p>
          <a:p>
            <a:pPr marL="457200" lvl="1" indent="-223838"/>
            <a:r>
              <a:rPr lang="en-US" altLang="en-US" sz="1600" dirty="0"/>
              <a:t>are restricted by the expressivity of that language,</a:t>
            </a:r>
          </a:p>
          <a:p>
            <a:pPr marL="457200" lvl="1" indent="-223838"/>
            <a:r>
              <a:rPr lang="en-US" altLang="en-US" sz="1600" dirty="0"/>
              <a:t>reference collections need to come, for correct interpretation, with documentation outside the representation.</a:t>
            </a:r>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grpSp>
      <p:sp>
        <p:nvSpPr>
          <p:cNvPr id="26" name="Content Placeholder 24"/>
          <p:cNvSpPr txBox="1">
            <a:spLocks/>
          </p:cNvSpPr>
          <p:nvPr/>
        </p:nvSpPr>
        <p:spPr bwMode="auto">
          <a:xfrm>
            <a:off x="2827338" y="3200400"/>
            <a:ext cx="3051175" cy="3282950"/>
          </a:xfrm>
          <a:prstGeom prst="rect">
            <a:avLst/>
          </a:prstGeom>
          <a:noFill/>
          <a:ln w="9525">
            <a:noFill/>
            <a:miter lim="800000"/>
            <a:headEnd/>
            <a:tailEnd/>
          </a:ln>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FF00"/>
                </a:solidFill>
                <a:effectLst/>
                <a:uLnTx/>
                <a:uFillTx/>
                <a:latin typeface="Georgia"/>
                <a:ea typeface="+mn-ea"/>
                <a:cs typeface="+mn-cs"/>
              </a:rPr>
              <a:t>Window on reality</a:t>
            </a:r>
          </a:p>
          <a:p>
            <a:pPr marL="401638" marR="0" lvl="1" indent="-233363"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solidFill>
                  <a:srgbClr val="EBE6FC"/>
                </a:solidFill>
                <a:effectLst/>
                <a:uLnTx/>
                <a:uFillTx/>
                <a:latin typeface="Georgia"/>
                <a:ea typeface="+mn-ea"/>
                <a:cs typeface="+mn-cs"/>
              </a:rPr>
              <a:t>restricted by:</a:t>
            </a:r>
          </a:p>
          <a:p>
            <a:pPr marL="401638" marR="0" lvl="1" indent="-233363" algn="l" defTabSz="914400" rtl="0" eaLnBrk="0" fontAlgn="base" latinLnBrk="0" hangingPunct="0">
              <a:lnSpc>
                <a:spcPct val="100000"/>
              </a:lnSpc>
              <a:spcBef>
                <a:spcPct val="20000"/>
              </a:spcBef>
              <a:spcAft>
                <a:spcPct val="0"/>
              </a:spcAft>
              <a:buClrTx/>
              <a:buSzTx/>
              <a:buFont typeface="Times New Roman" pitchFamily="18" charset="0"/>
              <a:buChar char="−"/>
              <a:tabLst/>
              <a:defRPr/>
            </a:pPr>
            <a:r>
              <a:rPr kumimoji="0" lang="en-US" sz="1600" b="0" i="0" u="none" strike="noStrike" kern="0" cap="none" spc="0" normalizeH="0" baseline="0" noProof="0" dirty="0">
                <a:ln>
                  <a:noFill/>
                </a:ln>
                <a:solidFill>
                  <a:srgbClr val="EBE6FC"/>
                </a:solidFill>
                <a:effectLst/>
                <a:uLnTx/>
                <a:uFillTx/>
                <a:latin typeface="Georgia"/>
                <a:ea typeface="+mn-ea"/>
                <a:cs typeface="+mn-cs"/>
              </a:rPr>
              <a:t>what is physically and technically observable,</a:t>
            </a:r>
          </a:p>
          <a:p>
            <a:pPr marL="401638" marR="0" lvl="1" indent="-233363" algn="l" defTabSz="914400" rtl="0" eaLnBrk="0" fontAlgn="base" latinLnBrk="0" hangingPunct="0">
              <a:lnSpc>
                <a:spcPct val="100000"/>
              </a:lnSpc>
              <a:spcBef>
                <a:spcPct val="20000"/>
              </a:spcBef>
              <a:spcAft>
                <a:spcPct val="0"/>
              </a:spcAft>
              <a:buClrTx/>
              <a:buSzTx/>
              <a:buFont typeface="Times New Roman" pitchFamily="18" charset="0"/>
              <a:buChar char="−"/>
              <a:tabLst/>
              <a:defRPr/>
            </a:pPr>
            <a:r>
              <a:rPr kumimoji="0" lang="en-US" sz="1600" b="0" i="0" u="none" strike="noStrike" kern="0" cap="none" spc="0" normalizeH="0" baseline="0" noProof="0" dirty="0">
                <a:ln>
                  <a:noFill/>
                </a:ln>
                <a:solidFill>
                  <a:srgbClr val="EBE6FC"/>
                </a:solidFill>
                <a:effectLst/>
                <a:uLnTx/>
                <a:uFillTx/>
                <a:latin typeface="Georgia"/>
                <a:ea typeface="+mn-ea"/>
                <a:cs typeface="+mn-cs"/>
              </a:rPr>
              <a:t>fit between what is measured and what we think is measured,</a:t>
            </a:r>
          </a:p>
          <a:p>
            <a:pPr marL="401638" marR="0" lvl="1" indent="-233363" algn="l" defTabSz="914400" rtl="0" eaLnBrk="0" fontAlgn="base" latinLnBrk="0" hangingPunct="0">
              <a:lnSpc>
                <a:spcPct val="100000"/>
              </a:lnSpc>
              <a:spcBef>
                <a:spcPct val="20000"/>
              </a:spcBef>
              <a:spcAft>
                <a:spcPct val="0"/>
              </a:spcAft>
              <a:buClrTx/>
              <a:buSzTx/>
              <a:buFont typeface="Times New Roman" pitchFamily="18" charset="0"/>
              <a:buChar char="−"/>
              <a:tabLst/>
              <a:defRPr/>
            </a:pPr>
            <a:r>
              <a:rPr kumimoji="0" lang="en-US" sz="1600" b="0" i="0" u="none" strike="noStrike" kern="0" cap="none" spc="0" normalizeH="0" baseline="0" noProof="0" dirty="0">
                <a:ln>
                  <a:noFill/>
                </a:ln>
                <a:solidFill>
                  <a:srgbClr val="EBE6FC"/>
                </a:solidFill>
                <a:effectLst/>
                <a:uLnTx/>
                <a:uFillTx/>
                <a:latin typeface="Georgia"/>
                <a:ea typeface="+mn-ea"/>
                <a:cs typeface="+mn-cs"/>
              </a:rPr>
              <a:t>fit between established knowledge and ‘laws of nature’.</a:t>
            </a:r>
          </a:p>
        </p:txBody>
      </p:sp>
      <p:sp>
        <p:nvSpPr>
          <p:cNvPr id="2" name="Slide Number Placeholder 1"/>
          <p:cNvSpPr>
            <a:spLocks noGrp="1"/>
          </p:cNvSpPr>
          <p:nvPr>
            <p:ph type="sldNum" sz="quarter" idx="429496729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13614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should NEVER FORGET !!!</a:t>
            </a:r>
            <a:br>
              <a:rPr lang="en-US" dirty="0"/>
            </a:br>
            <a:r>
              <a:rPr lang="en-US" dirty="0"/>
              <a:t>(major take home message)</a:t>
            </a:r>
          </a:p>
        </p:txBody>
      </p:sp>
      <p:sp>
        <p:nvSpPr>
          <p:cNvPr id="3" name="Content Placeholder 2"/>
          <p:cNvSpPr>
            <a:spLocks noGrp="1"/>
          </p:cNvSpPr>
          <p:nvPr>
            <p:ph idx="1"/>
          </p:nvPr>
        </p:nvSpPr>
        <p:spPr>
          <a:xfrm>
            <a:off x="228600" y="2209800"/>
            <a:ext cx="8686800" cy="4419600"/>
          </a:xfrm>
        </p:spPr>
        <p:txBody>
          <a:bodyPr/>
          <a:lstStyle/>
          <a:p>
            <a:pPr algn="ctr"/>
            <a:r>
              <a:rPr lang="en-US" sz="2800" dirty="0"/>
              <a:t>Crucial distinctions made in Ontological Realism</a:t>
            </a:r>
          </a:p>
          <a:p>
            <a:pPr marL="688975" indent="-688975">
              <a:buFont typeface="+mj-lt"/>
              <a:buAutoNum type="arabicPeriod"/>
            </a:pPr>
            <a:r>
              <a:rPr lang="en-US" sz="4800" dirty="0"/>
              <a:t>ontology </a:t>
            </a:r>
            <a:r>
              <a:rPr lang="en-US" sz="4800" dirty="0">
                <a:sym typeface="Wingdings" panose="05000000000000000000" pitchFamily="2" charset="2"/>
              </a:rPr>
              <a:t> ontologies</a:t>
            </a:r>
          </a:p>
          <a:p>
            <a:pPr marL="688975" indent="-688975">
              <a:buFont typeface="+mj-lt"/>
              <a:buAutoNum type="arabicPeriod"/>
            </a:pPr>
            <a:r>
              <a:rPr lang="en-US" sz="4800" dirty="0">
                <a:sym typeface="Wingdings" panose="05000000000000000000" pitchFamily="2" charset="2"/>
              </a:rPr>
              <a:t>reality  representation</a:t>
            </a:r>
          </a:p>
          <a:p>
            <a:pPr marL="688975" indent="-688975">
              <a:buFont typeface="+mj-lt"/>
              <a:buAutoNum type="arabicPeriod"/>
            </a:pPr>
            <a:r>
              <a:rPr lang="en-US" sz="4800" dirty="0">
                <a:sym typeface="Wingdings" panose="05000000000000000000" pitchFamily="2" charset="2"/>
              </a:rPr>
              <a:t>particulars  types</a:t>
            </a:r>
          </a:p>
          <a:p>
            <a:pPr marL="688975" indent="-688975">
              <a:buFont typeface="+mj-lt"/>
              <a:buAutoNum type="arabicPeriod"/>
            </a:pPr>
            <a:r>
              <a:rPr lang="en-US" sz="4800" dirty="0">
                <a:sym typeface="Wingdings" panose="05000000000000000000" pitchFamily="2" charset="2"/>
              </a:rPr>
              <a:t> </a:t>
            </a:r>
            <a:endParaRPr lang="en-US" sz="4800" dirty="0"/>
          </a:p>
          <a:p>
            <a:pPr algn="ctr"/>
            <a:endParaRPr lang="en-US" dirty="0"/>
          </a:p>
          <a:p>
            <a:pPr algn="ct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74714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2411-006D-4552-B30F-D55EBA4FF770}"/>
              </a:ext>
            </a:extLst>
          </p:cNvPr>
          <p:cNvSpPr>
            <a:spLocks noGrp="1"/>
          </p:cNvSpPr>
          <p:nvPr>
            <p:ph type="title"/>
          </p:nvPr>
        </p:nvSpPr>
        <p:spPr/>
        <p:txBody>
          <a:bodyPr/>
          <a:lstStyle/>
          <a:p>
            <a:r>
              <a:rPr lang="en-US" dirty="0"/>
              <a:t>‘An ontology’</a:t>
            </a:r>
          </a:p>
        </p:txBody>
      </p:sp>
      <p:sp>
        <p:nvSpPr>
          <p:cNvPr id="3" name="Content Placeholder 2">
            <a:extLst>
              <a:ext uri="{FF2B5EF4-FFF2-40B4-BE49-F238E27FC236}">
                <a16:creationId xmlns:a16="http://schemas.microsoft.com/office/drawing/2014/main" id="{931DD48B-DBB5-4BC4-B74C-A0B9C797CC9A}"/>
              </a:ext>
            </a:extLst>
          </p:cNvPr>
          <p:cNvSpPr>
            <a:spLocks noGrp="1"/>
          </p:cNvSpPr>
          <p:nvPr>
            <p:ph idx="1"/>
          </p:nvPr>
        </p:nvSpPr>
        <p:spPr/>
        <p:txBody>
          <a:bodyPr/>
          <a:lstStyle/>
          <a:p>
            <a:pPr algn="ctr"/>
            <a:r>
              <a:rPr lang="en-US" sz="3200" dirty="0"/>
              <a:t>a </a:t>
            </a:r>
            <a:r>
              <a:rPr lang="en-US" sz="3200" dirty="0">
                <a:solidFill>
                  <a:srgbClr val="1FE115"/>
                </a:solidFill>
              </a:rPr>
              <a:t>representational artifact</a:t>
            </a:r>
            <a:r>
              <a:rPr lang="en-US" sz="3200" dirty="0"/>
              <a:t>, comprising a </a:t>
            </a:r>
            <a:r>
              <a:rPr lang="en-US" sz="3200" dirty="0">
                <a:solidFill>
                  <a:srgbClr val="FFFF00"/>
                </a:solidFill>
              </a:rPr>
              <a:t>taxonomy</a:t>
            </a:r>
            <a:r>
              <a:rPr lang="en-US" sz="3200" dirty="0"/>
              <a:t> as proper part, whose </a:t>
            </a:r>
            <a:r>
              <a:rPr lang="en-US" sz="3200" dirty="0">
                <a:solidFill>
                  <a:srgbClr val="1FE115"/>
                </a:solidFill>
              </a:rPr>
              <a:t>representational units </a:t>
            </a:r>
            <a:r>
              <a:rPr lang="en-US" sz="3200" dirty="0"/>
              <a:t>are </a:t>
            </a:r>
            <a:r>
              <a:rPr lang="en-US" sz="3200" dirty="0">
                <a:solidFill>
                  <a:srgbClr val="FFFF00"/>
                </a:solidFill>
              </a:rPr>
              <a:t>intended</a:t>
            </a:r>
            <a:r>
              <a:rPr lang="en-US" sz="3200" dirty="0"/>
              <a:t> to </a:t>
            </a:r>
            <a:r>
              <a:rPr lang="en-US" sz="3200" dirty="0">
                <a:solidFill>
                  <a:srgbClr val="FFFF00"/>
                </a:solidFill>
              </a:rPr>
              <a:t>designate</a:t>
            </a:r>
            <a:r>
              <a:rPr lang="en-US" sz="3200" dirty="0"/>
              <a:t> some combination of </a:t>
            </a:r>
            <a:r>
              <a:rPr lang="en-US" sz="3200" dirty="0">
                <a:solidFill>
                  <a:srgbClr val="FFFF00"/>
                </a:solidFill>
              </a:rPr>
              <a:t>universals</a:t>
            </a:r>
            <a:r>
              <a:rPr lang="en-US" sz="3200" dirty="0"/>
              <a:t>, </a:t>
            </a:r>
            <a:r>
              <a:rPr lang="en-US" sz="3200" dirty="0">
                <a:solidFill>
                  <a:srgbClr val="FFFF00"/>
                </a:solidFill>
              </a:rPr>
              <a:t>defined classes</a:t>
            </a:r>
            <a:r>
              <a:rPr lang="en-US" sz="3200" dirty="0"/>
              <a:t>, and certain </a:t>
            </a:r>
            <a:r>
              <a:rPr lang="en-US" sz="3200" dirty="0">
                <a:solidFill>
                  <a:srgbClr val="FFFF00"/>
                </a:solidFill>
              </a:rPr>
              <a:t>relations</a:t>
            </a:r>
            <a:r>
              <a:rPr lang="en-US" sz="3200" dirty="0"/>
              <a:t> between them.</a:t>
            </a:r>
          </a:p>
        </p:txBody>
      </p:sp>
      <p:sp>
        <p:nvSpPr>
          <p:cNvPr id="4" name="Slide Number Placeholder 3">
            <a:extLst>
              <a:ext uri="{FF2B5EF4-FFF2-40B4-BE49-F238E27FC236}">
                <a16:creationId xmlns:a16="http://schemas.microsoft.com/office/drawing/2014/main" id="{0C69F5EB-00F9-402A-B5BA-F4743AD12762}"/>
              </a:ext>
            </a:extLst>
          </p:cNvPr>
          <p:cNvSpPr>
            <a:spLocks noGrp="1"/>
          </p:cNvSpPr>
          <p:nvPr>
            <p:ph type="sldNum" sz="quarter" idx="10"/>
          </p:nvPr>
        </p:nvSpPr>
        <p:spPr/>
        <p:txBody>
          <a:bodyPr/>
          <a:lstStyle/>
          <a:p>
            <a:fld id="{01EF93C7-D0AB-41D7-8C62-1F8A9E33AE23}" type="slidenum">
              <a:rPr lang="en-US" smtClean="0"/>
              <a:pPr/>
              <a:t>62</a:t>
            </a:fld>
            <a:endParaRPr lang="en-US"/>
          </a:p>
        </p:txBody>
      </p:sp>
      <p:sp>
        <p:nvSpPr>
          <p:cNvPr id="5" name="Rectangle 4">
            <a:extLst>
              <a:ext uri="{FF2B5EF4-FFF2-40B4-BE49-F238E27FC236}">
                <a16:creationId xmlns:a16="http://schemas.microsoft.com/office/drawing/2014/main" id="{5F4BB9F9-DE68-49AC-B1EC-E72BDDFAFE92}"/>
              </a:ext>
            </a:extLst>
          </p:cNvPr>
          <p:cNvSpPr/>
          <p:nvPr/>
        </p:nvSpPr>
        <p:spPr>
          <a:xfrm>
            <a:off x="381000" y="5322417"/>
            <a:ext cx="8458200" cy="1169551"/>
          </a:xfrm>
          <a:prstGeom prst="rect">
            <a:avLst/>
          </a:prstGeom>
        </p:spPr>
        <p:txBody>
          <a:bodyPr wrap="square">
            <a:spAutoFit/>
          </a:bodyPr>
          <a:lstStyle/>
          <a:p>
            <a:pPr algn="r"/>
            <a:r>
              <a:rPr lang="en-US" sz="1400" b="0" dirty="0">
                <a:solidFill>
                  <a:schemeClr val="bg1"/>
                </a:solidFill>
                <a:latin typeface="Arial" panose="020B0604020202020204" pitchFamily="34" charset="0"/>
              </a:rPr>
              <a:t>Smith B, </a:t>
            </a:r>
            <a:r>
              <a:rPr lang="en-US" sz="1400" b="0" dirty="0" err="1">
                <a:solidFill>
                  <a:schemeClr val="bg1"/>
                </a:solidFill>
                <a:latin typeface="Arial" panose="020B0604020202020204" pitchFamily="34" charset="0"/>
              </a:rPr>
              <a:t>Kusnierczyk</a:t>
            </a:r>
            <a:r>
              <a:rPr lang="en-US" sz="1400" b="0" dirty="0">
                <a:solidFill>
                  <a:schemeClr val="bg1"/>
                </a:solidFill>
                <a:latin typeface="Arial" panose="020B0604020202020204" pitchFamily="34" charset="0"/>
              </a:rPr>
              <a:t> W, Schober D, Ceusters W. </a:t>
            </a:r>
          </a:p>
          <a:p>
            <a:pPr algn="r"/>
            <a:r>
              <a:rPr lang="en-US" sz="1400" b="0" dirty="0">
                <a:solidFill>
                  <a:schemeClr val="bg1"/>
                </a:solidFill>
                <a:latin typeface="Arial" panose="020B0604020202020204" pitchFamily="34" charset="0"/>
              </a:rPr>
              <a:t>Towards a Reference Terminology for Ontology Research and Development in the Biomedical Domain. </a:t>
            </a:r>
          </a:p>
          <a:p>
            <a:pPr algn="r"/>
            <a:r>
              <a:rPr lang="en-US" sz="1400" b="0" dirty="0">
                <a:solidFill>
                  <a:schemeClr val="bg1"/>
                </a:solidFill>
                <a:latin typeface="Arial" panose="020B0604020202020204" pitchFamily="34" charset="0"/>
              </a:rPr>
              <a:t>Proceedings of KR-MED 2006, Biomedical Ontology in Action, </a:t>
            </a:r>
          </a:p>
          <a:p>
            <a:pPr algn="r"/>
            <a:r>
              <a:rPr lang="en-US" sz="1400" b="0" dirty="0">
                <a:solidFill>
                  <a:schemeClr val="bg1"/>
                </a:solidFill>
                <a:latin typeface="Arial" panose="020B0604020202020204" pitchFamily="34" charset="0"/>
              </a:rPr>
              <a:t>November 8, 2006, Baltimore MD, USA.</a:t>
            </a:r>
          </a:p>
          <a:p>
            <a:pPr algn="r"/>
            <a:r>
              <a:rPr lang="en-US" sz="1400" b="0" dirty="0">
                <a:solidFill>
                  <a:schemeClr val="bg1"/>
                </a:solidFill>
              </a:rPr>
              <a:t>http://ontology.buffalo.edu/bfo/Terminology_for_Ontologies.pdf</a:t>
            </a:r>
          </a:p>
        </p:txBody>
      </p:sp>
      <p:sp>
        <p:nvSpPr>
          <p:cNvPr id="6" name="Rectangle 5">
            <a:extLst>
              <a:ext uri="{FF2B5EF4-FFF2-40B4-BE49-F238E27FC236}">
                <a16:creationId xmlns:a16="http://schemas.microsoft.com/office/drawing/2014/main" id="{4A886E99-6FED-49EB-97E7-75CE522ABE87}"/>
              </a:ext>
            </a:extLst>
          </p:cNvPr>
          <p:cNvSpPr/>
          <p:nvPr/>
        </p:nvSpPr>
        <p:spPr bwMode="auto">
          <a:xfrm>
            <a:off x="6589776" y="3200400"/>
            <a:ext cx="1981200" cy="5334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98A1AC63-643D-44B9-837C-4EDF8C946D89}"/>
              </a:ext>
            </a:extLst>
          </p:cNvPr>
          <p:cNvSpPr/>
          <p:nvPr/>
        </p:nvSpPr>
        <p:spPr bwMode="auto">
          <a:xfrm>
            <a:off x="1219200" y="3646932"/>
            <a:ext cx="2895600" cy="5334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93248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‘concepts’</a:t>
            </a:r>
          </a:p>
          <a:p>
            <a:pPr>
              <a:buFont typeface="Arial" panose="020B0604020202020204" pitchFamily="34" charset="0"/>
              <a:buChar char="•"/>
            </a:pPr>
            <a:r>
              <a:rPr lang="en-US" dirty="0"/>
              <a:t>‘kinds’</a:t>
            </a:r>
          </a:p>
          <a:p>
            <a:pPr>
              <a:buFont typeface="Arial" panose="020B0604020202020204" pitchFamily="34" charset="0"/>
              <a:buChar char="•"/>
            </a:pPr>
            <a:r>
              <a:rPr lang="en-US" dirty="0"/>
              <a:t>‘universals’</a:t>
            </a:r>
          </a:p>
          <a:p>
            <a:pPr>
              <a:buFont typeface="Arial" panose="020B0604020202020204" pitchFamily="34" charset="0"/>
              <a:buChar char="•"/>
            </a:pPr>
            <a:r>
              <a:rPr lang="en-US" dirty="0"/>
              <a:t>‘categories’</a:t>
            </a:r>
          </a:p>
          <a:p>
            <a:pPr>
              <a:buFont typeface="Arial" panose="020B0604020202020204" pitchFamily="34" charset="0"/>
              <a:buChar char="•"/>
            </a:pPr>
            <a:r>
              <a:rPr lang="en-US" dirty="0"/>
              <a:t>‘classes’</a:t>
            </a:r>
          </a:p>
          <a:p>
            <a:pPr>
              <a:buFont typeface="Arial" panose="020B0604020202020204" pitchFamily="34" charset="0"/>
              <a:buChar char="•"/>
            </a:pPr>
            <a:r>
              <a:rPr lang="en-US" dirty="0"/>
              <a:t>‘prototypes’</a:t>
            </a:r>
          </a:p>
          <a:p>
            <a:pPr>
              <a:buFont typeface="Arial" panose="020B0604020202020204" pitchFamily="34" charset="0"/>
              <a:buChar char="•"/>
            </a:pPr>
            <a:r>
              <a:rPr lang="en-US" dirty="0"/>
              <a:t>…</a:t>
            </a:r>
          </a:p>
          <a:p>
            <a:pPr>
              <a:buFont typeface="Arial" panose="020B0604020202020204" pitchFamily="34" charset="0"/>
              <a:buChar char="•"/>
            </a:pPr>
            <a:endParaRPr lang="en-US" dirty="0"/>
          </a:p>
          <a:p>
            <a:pPr>
              <a:buFont typeface="Arial" panose="020B0604020202020204" pitchFamily="34" charset="0"/>
              <a:buChar char="•"/>
            </a:pPr>
            <a:r>
              <a:rPr lang="en-US" dirty="0"/>
              <a:t>In realism-based ontology:</a:t>
            </a:r>
          </a:p>
          <a:p>
            <a:pPr lvl="1">
              <a:buFont typeface="Arial" panose="020B0604020202020204" pitchFamily="34" charset="0"/>
              <a:buChar char="•"/>
            </a:pPr>
            <a:r>
              <a:rPr lang="en-US" dirty="0"/>
              <a:t>Universals:		human being</a:t>
            </a:r>
          </a:p>
          <a:p>
            <a:pPr lvl="1">
              <a:buFont typeface="Arial" panose="020B0604020202020204" pitchFamily="34" charset="0"/>
              <a:buChar char="•"/>
            </a:pPr>
            <a:r>
              <a:rPr lang="en-US" dirty="0"/>
              <a:t>Defined classes:	human being in Buffalo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703074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871D0-9F56-4A5F-804E-16B399B24E6D}"/>
              </a:ext>
            </a:extLst>
          </p:cNvPr>
          <p:cNvSpPr>
            <a:spLocks noGrp="1"/>
          </p:cNvSpPr>
          <p:nvPr>
            <p:ph type="title"/>
          </p:nvPr>
        </p:nvSpPr>
        <p:spPr/>
        <p:txBody>
          <a:bodyPr/>
          <a:lstStyle/>
          <a:p>
            <a:r>
              <a:rPr lang="en-US" dirty="0"/>
              <a:t>Types, universals, defined classes</a:t>
            </a:r>
          </a:p>
        </p:txBody>
      </p:sp>
      <p:sp>
        <p:nvSpPr>
          <p:cNvPr id="3" name="Content Placeholder 2">
            <a:extLst>
              <a:ext uri="{FF2B5EF4-FFF2-40B4-BE49-F238E27FC236}">
                <a16:creationId xmlns:a16="http://schemas.microsoft.com/office/drawing/2014/main" id="{AD15E692-8466-4F48-9362-2BC82D531C0A}"/>
              </a:ext>
            </a:extLst>
          </p:cNvPr>
          <p:cNvSpPr>
            <a:spLocks noGrp="1"/>
          </p:cNvSpPr>
          <p:nvPr>
            <p:ph idx="1"/>
          </p:nvPr>
        </p:nvSpPr>
        <p:spPr/>
        <p:txBody>
          <a:bodyPr/>
          <a:lstStyle/>
          <a:p>
            <a:r>
              <a:rPr lang="en-US" dirty="0"/>
              <a:t>  			Barry’s				My</a:t>
            </a:r>
          </a:p>
          <a:p>
            <a:r>
              <a:rPr lang="en-US" dirty="0"/>
              <a:t>		      terminology			    terminology</a:t>
            </a:r>
          </a:p>
        </p:txBody>
      </p:sp>
      <p:sp>
        <p:nvSpPr>
          <p:cNvPr id="4" name="Slide Number Placeholder 3">
            <a:extLst>
              <a:ext uri="{FF2B5EF4-FFF2-40B4-BE49-F238E27FC236}">
                <a16:creationId xmlns:a16="http://schemas.microsoft.com/office/drawing/2014/main" id="{E45C6339-0E75-45D0-BBFB-BDE77432CEFF}"/>
              </a:ext>
            </a:extLst>
          </p:cNvPr>
          <p:cNvSpPr>
            <a:spLocks noGrp="1"/>
          </p:cNvSpPr>
          <p:nvPr>
            <p:ph type="sldNum" sz="quarter" idx="10"/>
          </p:nvPr>
        </p:nvSpPr>
        <p:spPr/>
        <p:txBody>
          <a:bodyPr/>
          <a:lstStyle/>
          <a:p>
            <a:fld id="{01EF93C7-D0AB-41D7-8C62-1F8A9E33AE23}" type="slidenum">
              <a:rPr lang="en-US" smtClean="0"/>
              <a:pPr/>
              <a:t>64</a:t>
            </a:fld>
            <a:endParaRPr lang="en-US"/>
          </a:p>
        </p:txBody>
      </p:sp>
      <p:sp>
        <p:nvSpPr>
          <p:cNvPr id="5" name="TextBox 4">
            <a:extLst>
              <a:ext uri="{FF2B5EF4-FFF2-40B4-BE49-F238E27FC236}">
                <a16:creationId xmlns:a16="http://schemas.microsoft.com/office/drawing/2014/main" id="{AD98E655-A06C-4C60-8BBC-60516521E606}"/>
              </a:ext>
            </a:extLst>
          </p:cNvPr>
          <p:cNvSpPr txBox="1"/>
          <p:nvPr/>
        </p:nvSpPr>
        <p:spPr>
          <a:xfrm>
            <a:off x="1594657" y="3149025"/>
            <a:ext cx="1872629" cy="1077218"/>
          </a:xfrm>
          <a:prstGeom prst="rect">
            <a:avLst/>
          </a:prstGeom>
          <a:noFill/>
          <a:ln>
            <a:solidFill>
              <a:schemeClr val="bg1"/>
            </a:solidFill>
          </a:ln>
        </p:spPr>
        <p:txBody>
          <a:bodyPr wrap="none" rtlCol="0">
            <a:spAutoFit/>
          </a:bodyPr>
          <a:lstStyle/>
          <a:p>
            <a:r>
              <a:rPr lang="en-US" dirty="0">
                <a:solidFill>
                  <a:schemeClr val="bg1"/>
                </a:solidFill>
              </a:rPr>
              <a:t>Type</a:t>
            </a:r>
          </a:p>
          <a:p>
            <a:r>
              <a:rPr lang="en-US" dirty="0">
                <a:solidFill>
                  <a:schemeClr val="bg1"/>
                </a:solidFill>
              </a:rPr>
              <a:t>Universal</a:t>
            </a:r>
          </a:p>
        </p:txBody>
      </p:sp>
      <p:sp>
        <p:nvSpPr>
          <p:cNvPr id="6" name="TextBox 5">
            <a:extLst>
              <a:ext uri="{FF2B5EF4-FFF2-40B4-BE49-F238E27FC236}">
                <a16:creationId xmlns:a16="http://schemas.microsoft.com/office/drawing/2014/main" id="{F16B3EC3-95D8-4AD7-BD32-6BEFBC2A5A04}"/>
              </a:ext>
            </a:extLst>
          </p:cNvPr>
          <p:cNvSpPr txBox="1"/>
          <p:nvPr/>
        </p:nvSpPr>
        <p:spPr>
          <a:xfrm>
            <a:off x="1219200" y="4931658"/>
            <a:ext cx="2476961" cy="584775"/>
          </a:xfrm>
          <a:prstGeom prst="rect">
            <a:avLst/>
          </a:prstGeom>
          <a:noFill/>
          <a:ln>
            <a:solidFill>
              <a:schemeClr val="bg1"/>
            </a:solidFill>
          </a:ln>
        </p:spPr>
        <p:txBody>
          <a:bodyPr wrap="none" rtlCol="0">
            <a:spAutoFit/>
          </a:bodyPr>
          <a:lstStyle/>
          <a:p>
            <a:r>
              <a:rPr lang="en-US" dirty="0">
                <a:solidFill>
                  <a:schemeClr val="bg1"/>
                </a:solidFill>
              </a:rPr>
              <a:t>Defined class</a:t>
            </a:r>
          </a:p>
        </p:txBody>
      </p:sp>
      <p:cxnSp>
        <p:nvCxnSpPr>
          <p:cNvPr id="8" name="Straight Connector 7">
            <a:extLst>
              <a:ext uri="{FF2B5EF4-FFF2-40B4-BE49-F238E27FC236}">
                <a16:creationId xmlns:a16="http://schemas.microsoft.com/office/drawing/2014/main" id="{166540AE-A18B-497F-83F6-E6899F3AF6C4}"/>
              </a:ext>
            </a:extLst>
          </p:cNvPr>
          <p:cNvCxnSpPr>
            <a:stCxn id="3" idx="0"/>
            <a:endCxn id="3" idx="2"/>
          </p:cNvCxnSpPr>
          <p:nvPr/>
        </p:nvCxnSpPr>
        <p:spPr bwMode="auto">
          <a:xfrm>
            <a:off x="4572000" y="1676400"/>
            <a:ext cx="0" cy="495300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2730EF7A-C15B-40AF-95E4-985857E1CC02}"/>
              </a:ext>
            </a:extLst>
          </p:cNvPr>
          <p:cNvSpPr txBox="1"/>
          <p:nvPr/>
        </p:nvSpPr>
        <p:spPr>
          <a:xfrm>
            <a:off x="6395259" y="2856637"/>
            <a:ext cx="1043876" cy="584775"/>
          </a:xfrm>
          <a:prstGeom prst="rect">
            <a:avLst/>
          </a:prstGeom>
          <a:noFill/>
          <a:ln>
            <a:solidFill>
              <a:schemeClr val="bg1"/>
            </a:solidFill>
          </a:ln>
        </p:spPr>
        <p:txBody>
          <a:bodyPr wrap="none" rtlCol="0">
            <a:spAutoFit/>
          </a:bodyPr>
          <a:lstStyle/>
          <a:p>
            <a:r>
              <a:rPr lang="en-US" dirty="0">
                <a:solidFill>
                  <a:schemeClr val="bg1"/>
                </a:solidFill>
              </a:rPr>
              <a:t>Type</a:t>
            </a:r>
          </a:p>
        </p:txBody>
      </p:sp>
      <p:sp>
        <p:nvSpPr>
          <p:cNvPr id="10" name="TextBox 9">
            <a:extLst>
              <a:ext uri="{FF2B5EF4-FFF2-40B4-BE49-F238E27FC236}">
                <a16:creationId xmlns:a16="http://schemas.microsoft.com/office/drawing/2014/main" id="{9C0D133C-F651-4ADD-89ED-CE0E17BCF15D}"/>
              </a:ext>
            </a:extLst>
          </p:cNvPr>
          <p:cNvSpPr txBox="1"/>
          <p:nvPr/>
        </p:nvSpPr>
        <p:spPr>
          <a:xfrm>
            <a:off x="4757970" y="4596825"/>
            <a:ext cx="1872629" cy="584775"/>
          </a:xfrm>
          <a:prstGeom prst="rect">
            <a:avLst/>
          </a:prstGeom>
          <a:noFill/>
          <a:ln>
            <a:solidFill>
              <a:schemeClr val="bg1"/>
            </a:solidFill>
          </a:ln>
        </p:spPr>
        <p:txBody>
          <a:bodyPr wrap="none" rtlCol="0">
            <a:spAutoFit/>
          </a:bodyPr>
          <a:lstStyle/>
          <a:p>
            <a:r>
              <a:rPr lang="en-US" dirty="0">
                <a:solidFill>
                  <a:schemeClr val="bg1"/>
                </a:solidFill>
              </a:rPr>
              <a:t>Universal</a:t>
            </a:r>
          </a:p>
        </p:txBody>
      </p:sp>
      <p:sp>
        <p:nvSpPr>
          <p:cNvPr id="11" name="TextBox 10">
            <a:extLst>
              <a:ext uri="{FF2B5EF4-FFF2-40B4-BE49-F238E27FC236}">
                <a16:creationId xmlns:a16="http://schemas.microsoft.com/office/drawing/2014/main" id="{A6AD36B4-DF59-49DD-9D06-E8787BDE443E}"/>
              </a:ext>
            </a:extLst>
          </p:cNvPr>
          <p:cNvSpPr txBox="1"/>
          <p:nvPr/>
        </p:nvSpPr>
        <p:spPr>
          <a:xfrm>
            <a:off x="6528653" y="5587425"/>
            <a:ext cx="2476961" cy="584775"/>
          </a:xfrm>
          <a:prstGeom prst="rect">
            <a:avLst/>
          </a:prstGeom>
          <a:noFill/>
          <a:ln>
            <a:solidFill>
              <a:schemeClr val="bg1"/>
            </a:solidFill>
          </a:ln>
        </p:spPr>
        <p:txBody>
          <a:bodyPr wrap="none" rtlCol="0">
            <a:spAutoFit/>
          </a:bodyPr>
          <a:lstStyle/>
          <a:p>
            <a:r>
              <a:rPr lang="en-US" dirty="0">
                <a:solidFill>
                  <a:schemeClr val="bg1"/>
                </a:solidFill>
              </a:rPr>
              <a:t>Defined class</a:t>
            </a:r>
          </a:p>
        </p:txBody>
      </p:sp>
      <p:cxnSp>
        <p:nvCxnSpPr>
          <p:cNvPr id="13" name="Straight Arrow Connector 12">
            <a:extLst>
              <a:ext uri="{FF2B5EF4-FFF2-40B4-BE49-F238E27FC236}">
                <a16:creationId xmlns:a16="http://schemas.microsoft.com/office/drawing/2014/main" id="{81001D19-ACA0-4C29-BD00-1825A4DDC008}"/>
              </a:ext>
            </a:extLst>
          </p:cNvPr>
          <p:cNvCxnSpPr>
            <a:endCxn id="9" idx="2"/>
          </p:cNvCxnSpPr>
          <p:nvPr/>
        </p:nvCxnSpPr>
        <p:spPr bwMode="auto">
          <a:xfrm flipV="1">
            <a:off x="5694284" y="3441412"/>
            <a:ext cx="1222913" cy="1155413"/>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D311F373-9144-429A-A00C-9AB4291670C4}"/>
              </a:ext>
            </a:extLst>
          </p:cNvPr>
          <p:cNvCxnSpPr>
            <a:cxnSpLocks/>
            <a:stCxn id="11" idx="0"/>
            <a:endCxn id="9" idx="2"/>
          </p:cNvCxnSpPr>
          <p:nvPr/>
        </p:nvCxnSpPr>
        <p:spPr bwMode="auto">
          <a:xfrm flipH="1" flipV="1">
            <a:off x="6917197" y="3441412"/>
            <a:ext cx="849937" cy="2146013"/>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28450207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Commitment to universals</a:t>
            </a:r>
          </a:p>
        </p:txBody>
      </p:sp>
      <p:sp>
        <p:nvSpPr>
          <p:cNvPr id="3" name="Content Placeholder 2"/>
          <p:cNvSpPr>
            <a:spLocks noGrp="1"/>
          </p:cNvSpPr>
          <p:nvPr>
            <p:ph idx="1"/>
          </p:nvPr>
        </p:nvSpPr>
        <p:spPr/>
        <p:txBody>
          <a:bodyPr/>
          <a:lstStyle/>
          <a:p>
            <a:r>
              <a:rPr lang="en-US" dirty="0" err="1"/>
              <a:t>Nominalism</a:t>
            </a:r>
            <a:r>
              <a:rPr lang="en-US" dirty="0"/>
              <a:t>:</a:t>
            </a:r>
          </a:p>
          <a:p>
            <a:pPr lvl="1"/>
            <a:r>
              <a:rPr lang="en-US" sz="2400" dirty="0"/>
              <a:t>there are no generic entities in reality: there is no personhood, there are only individual persons.</a:t>
            </a:r>
          </a:p>
          <a:p>
            <a:r>
              <a:rPr lang="en-US" dirty="0"/>
              <a:t>Conceptualism:</a:t>
            </a:r>
          </a:p>
          <a:p>
            <a:pPr lvl="1"/>
            <a:r>
              <a:rPr lang="en-US" sz="2400" dirty="0"/>
              <a:t>generalizations are in our ‘minds’. </a:t>
            </a:r>
            <a:r>
              <a:rPr lang="en-US" dirty="0"/>
              <a:t>P</a:t>
            </a:r>
            <a:r>
              <a:rPr lang="en-US" sz="2400" dirty="0"/>
              <a:t>ersonhood is a concept construed in our ‘mind’ that allows us to reason about </a:t>
            </a:r>
            <a:r>
              <a:rPr lang="en-US" dirty="0"/>
              <a:t>persons without </a:t>
            </a:r>
            <a:r>
              <a:rPr lang="en-US" sz="2400" dirty="0"/>
              <a:t>any particular person in mind.</a:t>
            </a:r>
          </a:p>
          <a:p>
            <a:r>
              <a:rPr lang="en-US" dirty="0"/>
              <a:t>Realism:</a:t>
            </a:r>
          </a:p>
          <a:p>
            <a:pPr lvl="1"/>
            <a:r>
              <a:rPr lang="en-US" sz="2400" dirty="0"/>
              <a:t>generic entities do exist and are called ‘universals’. Each particular person is an instance of the universal we call ‘person’.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657423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t>Conceptualism versus Ontological Realism</a:t>
            </a:r>
          </a:p>
        </p:txBody>
      </p:sp>
      <p:grpSp>
        <p:nvGrpSpPr>
          <p:cNvPr id="2" name="Group 7"/>
          <p:cNvGrpSpPr>
            <a:grpSpLocks/>
          </p:cNvGrpSpPr>
          <p:nvPr/>
        </p:nvGrpSpPr>
        <p:grpSpPr bwMode="auto">
          <a:xfrm>
            <a:off x="203200" y="3025775"/>
            <a:ext cx="4125913" cy="2590800"/>
            <a:chOff x="2092504" y="3276600"/>
            <a:chExt cx="5334000" cy="2590800"/>
          </a:xfrm>
        </p:grpSpPr>
        <p:sp>
          <p:nvSpPr>
            <p:cNvPr id="32783" name="Isosceles Triangle 3"/>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sp>
          <p:nvSpPr>
            <p:cNvPr id="32784" name="TextBox 4"/>
            <p:cNvSpPr txBox="1">
              <a:spLocks noChangeArrowheads="1"/>
            </p:cNvSpPr>
            <p:nvPr/>
          </p:nvSpPr>
          <p:spPr bwMode="auto">
            <a:xfrm>
              <a:off x="2475531" y="5410200"/>
              <a:ext cx="785886" cy="33851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Times New Roman" pitchFamily="18" charset="0"/>
                  <a:ea typeface="+mn-ea"/>
                  <a:cs typeface="+mn-cs"/>
                </a:rPr>
                <a:t>term</a:t>
              </a:r>
            </a:p>
          </p:txBody>
        </p:sp>
        <p:sp>
          <p:nvSpPr>
            <p:cNvPr id="32785" name="TextBox 5"/>
            <p:cNvSpPr txBox="1">
              <a:spLocks noChangeArrowheads="1"/>
            </p:cNvSpPr>
            <p:nvPr/>
          </p:nvSpPr>
          <p:spPr bwMode="auto">
            <a:xfrm>
              <a:off x="4196927" y="3729335"/>
              <a:ext cx="1109193" cy="33851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Times New Roman" pitchFamily="18" charset="0"/>
                  <a:ea typeface="+mn-ea"/>
                  <a:cs typeface="+mn-cs"/>
                </a:rPr>
                <a:t>concept</a:t>
              </a:r>
            </a:p>
          </p:txBody>
        </p:sp>
        <p:sp>
          <p:nvSpPr>
            <p:cNvPr id="32786" name="TextBox 6"/>
            <p:cNvSpPr txBox="1">
              <a:spLocks noChangeArrowheads="1"/>
            </p:cNvSpPr>
            <p:nvPr/>
          </p:nvSpPr>
          <p:spPr bwMode="auto">
            <a:xfrm>
              <a:off x="5910560" y="5410200"/>
              <a:ext cx="1145171" cy="33851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Times New Roman" pitchFamily="18" charset="0"/>
                  <a:ea typeface="+mn-ea"/>
                  <a:cs typeface="+mn-cs"/>
                </a:rPr>
                <a:t>referent</a:t>
              </a:r>
            </a:p>
          </p:txBody>
        </p:sp>
      </p:grpSp>
      <p:grpSp>
        <p:nvGrpSpPr>
          <p:cNvPr id="3" name="Group 7"/>
          <p:cNvGrpSpPr>
            <a:grpSpLocks/>
          </p:cNvGrpSpPr>
          <p:nvPr/>
        </p:nvGrpSpPr>
        <p:grpSpPr bwMode="auto">
          <a:xfrm>
            <a:off x="4579938" y="3001963"/>
            <a:ext cx="4333875" cy="2717800"/>
            <a:chOff x="1823372" y="3276600"/>
            <a:chExt cx="5603132" cy="2718308"/>
          </a:xfrm>
        </p:grpSpPr>
        <p:sp>
          <p:nvSpPr>
            <p:cNvPr id="32779" name="Isosceles Triangle 3"/>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sp>
          <p:nvSpPr>
            <p:cNvPr id="32780" name="TextBox 4"/>
            <p:cNvSpPr txBox="1">
              <a:spLocks noChangeArrowheads="1"/>
            </p:cNvSpPr>
            <p:nvPr/>
          </p:nvSpPr>
          <p:spPr bwMode="auto">
            <a:xfrm>
              <a:off x="1823372" y="5410200"/>
              <a:ext cx="2090224" cy="584708"/>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Times New Roman" pitchFamily="18" charset="0"/>
                  <a:ea typeface="+mn-ea"/>
                  <a:cs typeface="+mn-cs"/>
                </a:rPr>
                <a:t>representational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Times New Roman" pitchFamily="18" charset="0"/>
                  <a:ea typeface="+mn-ea"/>
                  <a:cs typeface="+mn-cs"/>
                </a:rPr>
                <a:t>unit</a:t>
              </a:r>
            </a:p>
          </p:txBody>
        </p:sp>
        <p:sp>
          <p:nvSpPr>
            <p:cNvPr id="32781" name="TextBox 5"/>
            <p:cNvSpPr txBox="1">
              <a:spLocks noChangeArrowheads="1"/>
            </p:cNvSpPr>
            <p:nvPr/>
          </p:nvSpPr>
          <p:spPr bwMode="auto">
            <a:xfrm>
              <a:off x="4107813" y="3729335"/>
              <a:ext cx="1287426" cy="33851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Times New Roman" pitchFamily="18" charset="0"/>
                  <a:ea typeface="+mn-ea"/>
                  <a:cs typeface="+mn-cs"/>
                </a:rPr>
                <a:t>universal</a:t>
              </a:r>
            </a:p>
          </p:txBody>
        </p:sp>
        <p:sp>
          <p:nvSpPr>
            <p:cNvPr id="32782" name="TextBox 6"/>
            <p:cNvSpPr txBox="1">
              <a:spLocks noChangeArrowheads="1"/>
            </p:cNvSpPr>
            <p:nvPr/>
          </p:nvSpPr>
          <p:spPr bwMode="auto">
            <a:xfrm>
              <a:off x="5787621" y="5410200"/>
              <a:ext cx="1391051" cy="33851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Times New Roman" pitchFamily="18" charset="0"/>
                  <a:ea typeface="+mn-ea"/>
                  <a:cs typeface="+mn-cs"/>
                </a:rPr>
                <a:t>particular</a:t>
              </a:r>
            </a:p>
          </p:txBody>
        </p:sp>
      </p:grpSp>
      <p:cxnSp>
        <p:nvCxnSpPr>
          <p:cNvPr id="32773" name="Straight Connector 15"/>
          <p:cNvCxnSpPr>
            <a:cxnSpLocks noChangeShapeType="1"/>
          </p:cNvCxnSpPr>
          <p:nvPr/>
        </p:nvCxnSpPr>
        <p:spPr bwMode="auto">
          <a:xfrm>
            <a:off x="4478338" y="3219450"/>
            <a:ext cx="47625" cy="3349625"/>
          </a:xfrm>
          <a:prstGeom prst="line">
            <a:avLst/>
          </a:prstGeom>
          <a:noFill/>
          <a:ln w="9525" algn="ctr">
            <a:solidFill>
              <a:schemeClr val="bg1"/>
            </a:solidFill>
            <a:round/>
            <a:headEnd/>
            <a:tailEnd/>
          </a:ln>
        </p:spPr>
      </p:cxnSp>
      <p:sp>
        <p:nvSpPr>
          <p:cNvPr id="32774" name="TextBox 17"/>
          <p:cNvSpPr txBox="1">
            <a:spLocks noChangeArrowheads="1"/>
          </p:cNvSpPr>
          <p:nvPr/>
        </p:nvSpPr>
        <p:spPr bwMode="auto">
          <a:xfrm>
            <a:off x="769706" y="5991225"/>
            <a:ext cx="2805576" cy="58477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Conceptualism</a:t>
            </a:r>
          </a:p>
        </p:txBody>
      </p:sp>
      <p:sp>
        <p:nvSpPr>
          <p:cNvPr id="32775" name="TextBox 18"/>
          <p:cNvSpPr txBox="1">
            <a:spLocks noChangeArrowheads="1"/>
          </p:cNvSpPr>
          <p:nvPr/>
        </p:nvSpPr>
        <p:spPr bwMode="auto">
          <a:xfrm>
            <a:off x="4986406" y="5991225"/>
            <a:ext cx="3728906" cy="58477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Ontological Realism</a:t>
            </a:r>
          </a:p>
        </p:txBody>
      </p:sp>
      <p:sp>
        <p:nvSpPr>
          <p:cNvPr id="20" name="Oval 19"/>
          <p:cNvSpPr>
            <a:spLocks noChangeArrowheads="1"/>
          </p:cNvSpPr>
          <p:nvPr/>
        </p:nvSpPr>
        <p:spPr bwMode="auto">
          <a:xfrm>
            <a:off x="3116263" y="4805363"/>
            <a:ext cx="1296987" cy="1231900"/>
          </a:xfrm>
          <a:prstGeom prst="ellipse">
            <a:avLst/>
          </a:prstGeom>
          <a:solidFill>
            <a:srgbClr val="00B050">
              <a:alpha val="50195"/>
            </a:srgbClr>
          </a:solidFill>
          <a:ln w="9525" algn="ctr">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sp>
        <p:nvSpPr>
          <p:cNvPr id="22" name="Oval 21"/>
          <p:cNvSpPr>
            <a:spLocks noChangeArrowheads="1"/>
          </p:cNvSpPr>
          <p:nvPr/>
        </p:nvSpPr>
        <p:spPr bwMode="auto">
          <a:xfrm rot="2860830">
            <a:off x="5565775" y="3713163"/>
            <a:ext cx="3962400" cy="1231900"/>
          </a:xfrm>
          <a:prstGeom prst="ellipse">
            <a:avLst/>
          </a:prstGeom>
          <a:solidFill>
            <a:srgbClr val="00B050">
              <a:alpha val="50195"/>
            </a:srgbClr>
          </a:solidFill>
          <a:ln w="9525" algn="ctr">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sp>
        <p:nvSpPr>
          <p:cNvPr id="23" name="TextBox 22"/>
          <p:cNvSpPr txBox="1">
            <a:spLocks noChangeArrowheads="1"/>
          </p:cNvSpPr>
          <p:nvPr/>
        </p:nvSpPr>
        <p:spPr bwMode="auto">
          <a:xfrm>
            <a:off x="3160713" y="2484438"/>
            <a:ext cx="2546350" cy="461962"/>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33CC33"/>
                </a:solidFill>
                <a:effectLst/>
                <a:uLnTx/>
                <a:uFillTx/>
                <a:latin typeface="Times New Roman" pitchFamily="18" charset="0"/>
                <a:ea typeface="+mn-ea"/>
                <a:cs typeface="+mn-cs"/>
              </a:rPr>
              <a:t>First order reality</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104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bwMode="auto">
          <a:xfrm flipH="1">
            <a:off x="86360" y="3962400"/>
            <a:ext cx="898144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2" name="Title 1"/>
          <p:cNvSpPr>
            <a:spLocks noGrp="1"/>
          </p:cNvSpPr>
          <p:nvPr>
            <p:ph type="title"/>
          </p:nvPr>
        </p:nvSpPr>
        <p:spPr/>
        <p:txBody>
          <a:bodyPr/>
          <a:lstStyle/>
          <a:p>
            <a:r>
              <a:rPr lang="en-US" dirty="0"/>
              <a:t>Types versus particulars</a:t>
            </a:r>
          </a:p>
        </p:txBody>
      </p:sp>
      <p:graphicFrame>
        <p:nvGraphicFramePr>
          <p:cNvPr id="10" name="Table 9"/>
          <p:cNvGraphicFramePr>
            <a:graphicFrameLocks noGrp="1"/>
          </p:cNvGraphicFramePr>
          <p:nvPr>
            <p:extLst>
              <p:ext uri="{D42A27DB-BD31-4B8C-83A1-F6EECF244321}">
                <p14:modId xmlns:p14="http://schemas.microsoft.com/office/powerpoint/2010/main" val="1700767298"/>
              </p:ext>
            </p:extLst>
          </p:nvPr>
        </p:nvGraphicFramePr>
        <p:xfrm>
          <a:off x="76200" y="1752600"/>
          <a:ext cx="8991600" cy="4383566"/>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3311358">
                  <a:extLst>
                    <a:ext uri="{9D8B030D-6E8A-4147-A177-3AD203B41FA5}">
                      <a16:colId xmlns:a16="http://schemas.microsoft.com/office/drawing/2014/main" val="20001"/>
                    </a:ext>
                  </a:extLst>
                </a:gridCol>
                <a:gridCol w="3470442">
                  <a:extLst>
                    <a:ext uri="{9D8B030D-6E8A-4147-A177-3AD203B41FA5}">
                      <a16:colId xmlns:a16="http://schemas.microsoft.com/office/drawing/2014/main" val="20002"/>
                    </a:ext>
                  </a:extLst>
                </a:gridCol>
              </a:tblGrid>
              <a:tr h="536576">
                <a:tc>
                  <a:txBody>
                    <a:bodyPr/>
                    <a:lstStyle/>
                    <a:p>
                      <a:endParaRPr lang="en-US" sz="3200" dirty="0"/>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endParaRPr lang="en-US" sz="3200" dirty="0"/>
                    </a:p>
                  </a:txBody>
                  <a:tcP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endParaRPr lang="en-US" sz="3200"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92138">
                <a:tc>
                  <a:txBody>
                    <a:bodyPr/>
                    <a:lstStyle/>
                    <a:p>
                      <a:endParaRPr lang="en-US" sz="3200" dirty="0">
                        <a:solidFill>
                          <a:schemeClr val="bg1"/>
                        </a:solidFill>
                      </a:endParaRPr>
                    </a:p>
                    <a:p>
                      <a:r>
                        <a:rPr lang="en-US" sz="2400" b="1" dirty="0">
                          <a:solidFill>
                            <a:schemeClr val="bg1"/>
                          </a:solidFill>
                        </a:rPr>
                        <a:t>Universals</a:t>
                      </a:r>
                    </a:p>
                  </a:txBody>
                  <a:tcP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62286">
                <a:tc>
                  <a:txBody>
                    <a:bodyPr/>
                    <a:lstStyle/>
                    <a:p>
                      <a:endParaRPr lang="en-US" sz="2400" b="1" dirty="0">
                        <a:solidFill>
                          <a:schemeClr val="bg1"/>
                        </a:solidFill>
                      </a:endParaRPr>
                    </a:p>
                    <a:p>
                      <a:r>
                        <a:rPr lang="en-US" sz="2400" b="1" dirty="0">
                          <a:solidFill>
                            <a:schemeClr val="bg1"/>
                          </a:solidFill>
                        </a:rPr>
                        <a:t>Particulars</a:t>
                      </a:r>
                      <a:r>
                        <a:rPr lang="en-US" sz="3200" b="1" dirty="0">
                          <a:solidFill>
                            <a:schemeClr val="bg1"/>
                          </a:solidFill>
                        </a:rPr>
                        <a:t> </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endParaRPr lang="en-US" sz="2800" dirty="0">
                        <a:solidFill>
                          <a:schemeClr val="tx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26" name="Straight Connector 25"/>
          <p:cNvCxnSpPr/>
          <p:nvPr/>
        </p:nvCxnSpPr>
        <p:spPr bwMode="auto">
          <a:xfrm flipH="1">
            <a:off x="76200" y="2362200"/>
            <a:ext cx="8981440"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7" name="Straight Connector 6"/>
          <p:cNvCxnSpPr>
            <a:cxnSpLocks/>
          </p:cNvCxnSpPr>
          <p:nvPr/>
        </p:nvCxnSpPr>
        <p:spPr bwMode="auto">
          <a:xfrm>
            <a:off x="2292985" y="1752600"/>
            <a:ext cx="0" cy="4383566"/>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5" name="Rectangle 4"/>
          <p:cNvSpPr/>
          <p:nvPr/>
        </p:nvSpPr>
        <p:spPr>
          <a:xfrm>
            <a:off x="2200275" y="2313653"/>
            <a:ext cx="6771640" cy="156966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counterparts in reality of (some of)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the general terms used in the formulation of scientific theories </a:t>
            </a: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 name="Rectangle 5"/>
          <p:cNvSpPr/>
          <p:nvPr/>
        </p:nvSpPr>
        <p:spPr>
          <a:xfrm>
            <a:off x="2351267" y="4168544"/>
            <a:ext cx="6700923" cy="156966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concrete individual entities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(entities that exist in space and time and that exist only once)</a:t>
            </a: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12" name="Rectangle 11"/>
          <p:cNvSpPr/>
          <p:nvPr/>
        </p:nvSpPr>
        <p:spPr>
          <a:xfrm>
            <a:off x="86361" y="6520190"/>
            <a:ext cx="8981439" cy="261610"/>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Times New Roman" pitchFamily="18" charset="0"/>
                <a:ea typeface="+mn-ea"/>
                <a:cs typeface="+mn-cs"/>
              </a:rPr>
              <a:t>Smith B, Ceusters W. Ontological Realism as a Methodology for Coordinated Evolution of Scientific Ontologies. Applied Ontology, 2010;5(3-4):139-188. </a:t>
            </a: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80690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AutoShape 2"/>
          <p:cNvSpPr>
            <a:spLocks noGrp="1" noChangeArrowheads="1"/>
          </p:cNvSpPr>
          <p:nvPr>
            <p:ph type="title"/>
          </p:nvPr>
        </p:nvSpPr>
        <p:spPr/>
        <p:txBody>
          <a:bodyPr/>
          <a:lstStyle/>
          <a:p>
            <a:r>
              <a:rPr lang="en-US" dirty="0"/>
              <a:t>Types versus particulars</a:t>
            </a:r>
            <a:endParaRPr lang="en-US" altLang="en-US" dirty="0"/>
          </a:p>
        </p:txBody>
      </p:sp>
      <p:sp>
        <p:nvSpPr>
          <p:cNvPr id="75778" name="Slide Number Placeholder 3"/>
          <p:cNvSpPr>
            <a:spLocks noGrp="1"/>
          </p:cNvSpPr>
          <p:nvPr>
            <p:ph type="sldNum" sz="quarter" idx="10"/>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1ED6DE-7037-4ADB-82B3-159CF3002468}" type="slidenum">
              <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5780" name="Text Box 4"/>
          <p:cNvSpPr txBox="1">
            <a:spLocks noChangeArrowheads="1"/>
          </p:cNvSpPr>
          <p:nvPr/>
        </p:nvSpPr>
        <p:spPr bwMode="auto">
          <a:xfrm>
            <a:off x="3294063" y="5511800"/>
            <a:ext cx="2936875" cy="588963"/>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some particular</a:t>
            </a:r>
          </a:p>
        </p:txBody>
      </p:sp>
      <p:sp>
        <p:nvSpPr>
          <p:cNvPr id="75781" name="AutoShape 5"/>
          <p:cNvSpPr>
            <a:spLocks noChangeArrowheads="1"/>
          </p:cNvSpPr>
          <p:nvPr/>
        </p:nvSpPr>
        <p:spPr bwMode="auto">
          <a:xfrm>
            <a:off x="3770154" y="2463800"/>
            <a:ext cx="1984693" cy="646986"/>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some type</a:t>
            </a:r>
          </a:p>
        </p:txBody>
      </p:sp>
      <p:sp>
        <p:nvSpPr>
          <p:cNvPr id="75782" name="Text Box 6"/>
          <p:cNvSpPr txBox="1">
            <a:spLocks noChangeArrowheads="1"/>
          </p:cNvSpPr>
          <p:nvPr/>
        </p:nvSpPr>
        <p:spPr bwMode="auto">
          <a:xfrm>
            <a:off x="4733925" y="40640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a:r>
          </a:p>
        </p:txBody>
      </p:sp>
      <p:cxnSp>
        <p:nvCxnSpPr>
          <p:cNvPr id="75783" name="AutoShape 7"/>
          <p:cNvCxnSpPr>
            <a:cxnSpLocks noChangeShapeType="1"/>
            <a:stCxn id="75780" idx="0"/>
            <a:endCxn id="75781" idx="2"/>
          </p:cNvCxnSpPr>
          <p:nvPr/>
        </p:nvCxnSpPr>
        <p:spPr bwMode="auto">
          <a:xfrm flipV="1">
            <a:off x="4762501" y="3110786"/>
            <a:ext cx="0" cy="2401014"/>
          </a:xfrm>
          <a:prstGeom prst="straightConnector1">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75784" name="Rectangle 8"/>
          <p:cNvSpPr>
            <a:spLocks noChangeArrowheads="1"/>
          </p:cNvSpPr>
          <p:nvPr/>
        </p:nvSpPr>
        <p:spPr bwMode="auto">
          <a:xfrm>
            <a:off x="0" y="3987800"/>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75785" name="Group 9"/>
          <p:cNvGrpSpPr>
            <a:grpSpLocks/>
          </p:cNvGrpSpPr>
          <p:nvPr/>
        </p:nvGrpSpPr>
        <p:grpSpPr bwMode="auto">
          <a:xfrm>
            <a:off x="228600" y="4445000"/>
            <a:ext cx="1292225" cy="1770063"/>
            <a:chOff x="144" y="3120"/>
            <a:chExt cx="814" cy="1115"/>
          </a:xfrm>
        </p:grpSpPr>
        <p:sp>
          <p:nvSpPr>
            <p:cNvPr id="75788" name="Text Box 10"/>
            <p:cNvSpPr txBox="1">
              <a:spLocks noChangeArrowheads="1"/>
            </p:cNvSpPr>
            <p:nvPr/>
          </p:nvSpPr>
          <p:spPr bwMode="auto">
            <a:xfrm>
              <a:off x="144" y="3312"/>
              <a:ext cx="814"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entities on either site cannot ‘cross’ this boundary</a:t>
              </a:r>
            </a:p>
          </p:txBody>
        </p:sp>
        <p:sp>
          <p:nvSpPr>
            <p:cNvPr id="75789" name="Line 11"/>
            <p:cNvSpPr>
              <a:spLocks noChangeShapeType="1"/>
            </p:cNvSpPr>
            <p:nvPr/>
          </p:nvSpPr>
          <p:spPr bwMode="auto">
            <a:xfrm flipV="1">
              <a:off x="624" y="3120"/>
              <a:ext cx="288" cy="192"/>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grpSp>
      <p:sp>
        <p:nvSpPr>
          <p:cNvPr id="1949708" name="Text Box 12"/>
          <p:cNvSpPr txBox="1">
            <a:spLocks noChangeArrowheads="1"/>
          </p:cNvSpPr>
          <p:nvPr/>
        </p:nvSpPr>
        <p:spPr bwMode="auto">
          <a:xfrm>
            <a:off x="7086600" y="4673600"/>
            <a:ext cx="1524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every </a:t>
            </a:r>
            <a:r>
              <a:rPr kumimoji="0" lang="en-US" altLang="en-US" sz="1800" b="0" i="0" u="none" strike="noStrike" kern="1200" cap="none" spc="0" normalizeH="0" baseline="0" noProof="0" dirty="0">
                <a:ln>
                  <a:noFill/>
                </a:ln>
                <a:solidFill>
                  <a:srgbClr val="BBE0E3">
                    <a:lumMod val="75000"/>
                  </a:srgbClr>
                </a:solidFill>
                <a:effectLst/>
                <a:uLnTx/>
                <a:uFillTx/>
                <a:latin typeface="Times New Roman" panose="02020603050405020304" pitchFamily="18" charset="0"/>
                <a:ea typeface="+mn-ea"/>
                <a:cs typeface="+mn-cs"/>
              </a:rPr>
              <a:t>particular</a:t>
            </a:r>
            <a:r>
              <a:rPr kumimoji="0" lang="en-US" alt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is an instance of at least one </a:t>
            </a:r>
            <a:r>
              <a:rPr kumimoji="0" lang="en-US" altLang="en-US" sz="1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universal</a:t>
            </a:r>
          </a:p>
        </p:txBody>
      </p:sp>
      <p:sp>
        <p:nvSpPr>
          <p:cNvPr id="1949709" name="Text Box 13"/>
          <p:cNvSpPr txBox="1">
            <a:spLocks noChangeArrowheads="1"/>
          </p:cNvSpPr>
          <p:nvPr/>
        </p:nvSpPr>
        <p:spPr bwMode="auto">
          <a:xfrm>
            <a:off x="7162800" y="2235200"/>
            <a:ext cx="1524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for every </a:t>
            </a:r>
            <a:r>
              <a:rPr kumimoji="0" lang="en-US" altLang="en-US" sz="1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universal</a:t>
            </a:r>
            <a:r>
              <a:rPr kumimoji="0" lang="en-US" alt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there is or has been at least one </a:t>
            </a:r>
            <a:r>
              <a:rPr kumimoji="0" lang="en-US" altLang="en-US" sz="1800" b="0" i="0" u="none" strike="noStrike" kern="1200" cap="none" spc="0" normalizeH="0" baseline="0" noProof="0" dirty="0">
                <a:ln>
                  <a:noFill/>
                </a:ln>
                <a:solidFill>
                  <a:srgbClr val="BBE0E3">
                    <a:lumMod val="75000"/>
                  </a:srgbClr>
                </a:solidFill>
                <a:effectLst/>
                <a:uLnTx/>
                <a:uFillTx/>
                <a:latin typeface="Times New Roman" panose="02020603050405020304" pitchFamily="18" charset="0"/>
                <a:ea typeface="+mn-ea"/>
                <a:cs typeface="+mn-cs"/>
              </a:rPr>
              <a:t>instance</a:t>
            </a:r>
          </a:p>
        </p:txBody>
      </p:sp>
    </p:spTree>
    <p:extLst>
      <p:ext uri="{BB962C8B-B14F-4D97-AF65-F5344CB8AC3E}">
        <p14:creationId xmlns:p14="http://schemas.microsoft.com/office/powerpoint/2010/main" val="3306933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97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9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708" grpId="0"/>
      <p:bldP spid="194970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versus particulars</a:t>
            </a:r>
          </a:p>
        </p:txBody>
      </p:sp>
      <p:sp>
        <p:nvSpPr>
          <p:cNvPr id="269325" name="Rectangle 13">
            <a:hlinkClick r:id="rId2"/>
          </p:cNvPr>
          <p:cNvSpPr>
            <a:spLocks noChangeArrowheads="1"/>
          </p:cNvSpPr>
          <p:nvPr/>
        </p:nvSpPr>
        <p:spPr bwMode="auto">
          <a:xfrm>
            <a:off x="0" y="19050"/>
            <a:ext cx="681038" cy="0"/>
          </a:xfrm>
          <a:prstGeom prst="rect">
            <a:avLst/>
          </a:prstGeom>
          <a:noFill/>
          <a:ln w="9525">
            <a:noFill/>
            <a:miter lim="800000"/>
            <a:headEnd/>
            <a:tailEnd/>
          </a:ln>
          <a:effectLst/>
        </p:spPr>
        <p:txBody>
          <a:bodyPr vert="horz" wrap="square" lIns="11109" tIns="12696" rIns="11109" bIns="1269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pic>
        <p:nvPicPr>
          <p:cNvPr id="269314" name="Picture 2" descr="https://encrypted-tbn3.gstatic.com/images?q=tbn:ANd9GcTM-GIh25fYhqb2R2H0pZamjtqZC32MYyKcK9hPdMORwzrD7ATcvCXhhD62">
            <a:hlinkClick r:id="rId3"/>
          </p:cNvPr>
          <p:cNvPicPr>
            <a:picLocks noChangeAspect="1" noChangeArrowheads="1"/>
          </p:cNvPicPr>
          <p:nvPr/>
        </p:nvPicPr>
        <p:blipFill>
          <a:blip r:embed="rId4" cstate="print"/>
          <a:srcRect/>
          <a:stretch>
            <a:fillRect/>
          </a:stretch>
        </p:blipFill>
        <p:spPr bwMode="auto">
          <a:xfrm>
            <a:off x="381000" y="4619625"/>
            <a:ext cx="1152525" cy="1533525"/>
          </a:xfrm>
          <a:prstGeom prst="rect">
            <a:avLst/>
          </a:prstGeom>
          <a:noFill/>
        </p:spPr>
      </p:pic>
      <p:pic>
        <p:nvPicPr>
          <p:cNvPr id="269316" name="Picture 4" descr="https://encrypted-tbn1.gstatic.com/images?q=tbn:ANd9GcREsxmdyg7ikvB64eCQMTaZfXmFYQ45ue49r6dHMn72KqdM0E9vrH_O-Gg">
            <a:hlinkClick r:id="rId5"/>
          </p:cNvPr>
          <p:cNvPicPr>
            <a:picLocks noChangeAspect="1" noChangeArrowheads="1"/>
          </p:cNvPicPr>
          <p:nvPr/>
        </p:nvPicPr>
        <p:blipFill>
          <a:blip r:embed="rId6" cstate="print"/>
          <a:srcRect/>
          <a:stretch>
            <a:fillRect/>
          </a:stretch>
        </p:blipFill>
        <p:spPr bwMode="auto">
          <a:xfrm>
            <a:off x="2195512" y="4595812"/>
            <a:ext cx="1114425" cy="1581150"/>
          </a:xfrm>
          <a:prstGeom prst="rect">
            <a:avLst/>
          </a:prstGeom>
          <a:noFill/>
        </p:spPr>
      </p:pic>
      <p:pic>
        <p:nvPicPr>
          <p:cNvPr id="269318" name="Picture 6" descr="https://encrypted-tbn3.gstatic.com/images?q=tbn:ANd9GcREGJl3rKpefAnc50aGAh0v4K95nJIZrFDWotLNoKlGhj3GcV7U2HlACQXE">
            <a:hlinkClick r:id="rId7"/>
          </p:cNvPr>
          <p:cNvPicPr>
            <a:picLocks noChangeAspect="1" noChangeArrowheads="1"/>
          </p:cNvPicPr>
          <p:nvPr/>
        </p:nvPicPr>
        <p:blipFill>
          <a:blip r:embed="rId8" cstate="print"/>
          <a:srcRect/>
          <a:stretch>
            <a:fillRect/>
          </a:stretch>
        </p:blipFill>
        <p:spPr bwMode="auto">
          <a:xfrm>
            <a:off x="3971924" y="4572000"/>
            <a:ext cx="1085850" cy="1628775"/>
          </a:xfrm>
          <a:prstGeom prst="rect">
            <a:avLst/>
          </a:prstGeom>
          <a:noFill/>
        </p:spPr>
      </p:pic>
      <p:pic>
        <p:nvPicPr>
          <p:cNvPr id="269320" name="Picture 8" descr="https://encrypted-tbn2.gstatic.com/images?q=tbn:ANd9GcR2RsdemFj41FjhNR6d2koWQJoQHCSjFDadDc2ZY0fYAZ-NEIiaxbAkTas">
            <a:hlinkClick r:id="rId9"/>
          </p:cNvPr>
          <p:cNvPicPr>
            <a:picLocks noChangeAspect="1" noChangeArrowheads="1"/>
          </p:cNvPicPr>
          <p:nvPr/>
        </p:nvPicPr>
        <p:blipFill>
          <a:blip r:embed="rId10" cstate="print"/>
          <a:srcRect/>
          <a:stretch>
            <a:fillRect/>
          </a:stretch>
        </p:blipFill>
        <p:spPr bwMode="auto">
          <a:xfrm>
            <a:off x="5719762" y="4629150"/>
            <a:ext cx="1162050" cy="1514475"/>
          </a:xfrm>
          <a:prstGeom prst="rect">
            <a:avLst/>
          </a:prstGeom>
          <a:noFill/>
        </p:spPr>
      </p:pic>
      <p:pic>
        <p:nvPicPr>
          <p:cNvPr id="269322" name="Picture 10" descr="https://encrypted-tbn2.gstatic.com/images?q=tbn:ANd9GcR25xibVdlSSSW8NwWFWbLRPKZicAuGjcrQPZ1H0Hlc0OJUw_-4fuCxEyw">
            <a:hlinkClick r:id="rId11"/>
          </p:cNvPr>
          <p:cNvPicPr>
            <a:picLocks noChangeAspect="1" noChangeArrowheads="1"/>
          </p:cNvPicPr>
          <p:nvPr/>
        </p:nvPicPr>
        <p:blipFill>
          <a:blip r:embed="rId12" cstate="print"/>
          <a:srcRect/>
          <a:stretch>
            <a:fillRect/>
          </a:stretch>
        </p:blipFill>
        <p:spPr bwMode="auto">
          <a:xfrm>
            <a:off x="7543800" y="4600575"/>
            <a:ext cx="1123950" cy="1571625"/>
          </a:xfrm>
          <a:prstGeom prst="rect">
            <a:avLst/>
          </a:prstGeom>
          <a:noFill/>
        </p:spPr>
      </p:pic>
      <p:cxnSp>
        <p:nvCxnSpPr>
          <p:cNvPr id="12" name="Straight Arrow Connector 11"/>
          <p:cNvCxnSpPr>
            <a:stCxn id="269314" idx="0"/>
            <a:endCxn id="17" idx="2"/>
          </p:cNvCxnSpPr>
          <p:nvPr/>
        </p:nvCxnSpPr>
        <p:spPr bwMode="auto">
          <a:xfrm flipV="1">
            <a:off x="957263" y="2718375"/>
            <a:ext cx="3614384" cy="1901250"/>
          </a:xfrm>
          <a:prstGeom prst="straightConnector1">
            <a:avLst/>
          </a:prstGeom>
          <a:noFill/>
          <a:ln w="38100" cap="flat" cmpd="sng" algn="ctr">
            <a:solidFill>
              <a:schemeClr val="bg1"/>
            </a:solidFill>
            <a:prstDash val="solid"/>
            <a:round/>
            <a:headEnd type="none" w="med" len="med"/>
            <a:tailEnd type="arrow"/>
          </a:ln>
          <a:effectLst/>
        </p:spPr>
      </p:cxnSp>
      <p:cxnSp>
        <p:nvCxnSpPr>
          <p:cNvPr id="13" name="Straight Arrow Connector 12"/>
          <p:cNvCxnSpPr>
            <a:stCxn id="269316" idx="0"/>
            <a:endCxn id="17" idx="2"/>
          </p:cNvCxnSpPr>
          <p:nvPr/>
        </p:nvCxnSpPr>
        <p:spPr bwMode="auto">
          <a:xfrm flipV="1">
            <a:off x="2752725" y="2718375"/>
            <a:ext cx="1818922" cy="1877437"/>
          </a:xfrm>
          <a:prstGeom prst="straightConnector1">
            <a:avLst/>
          </a:prstGeom>
          <a:noFill/>
          <a:ln w="38100" cap="flat" cmpd="sng" algn="ctr">
            <a:solidFill>
              <a:schemeClr val="bg1"/>
            </a:solidFill>
            <a:prstDash val="solid"/>
            <a:round/>
            <a:headEnd type="none" w="med" len="med"/>
            <a:tailEnd type="arrow"/>
          </a:ln>
          <a:effectLst/>
        </p:spPr>
      </p:cxnSp>
      <p:cxnSp>
        <p:nvCxnSpPr>
          <p:cNvPr id="14" name="Straight Arrow Connector 13"/>
          <p:cNvCxnSpPr>
            <a:stCxn id="269318" idx="0"/>
            <a:endCxn id="17" idx="2"/>
          </p:cNvCxnSpPr>
          <p:nvPr/>
        </p:nvCxnSpPr>
        <p:spPr bwMode="auto">
          <a:xfrm flipV="1">
            <a:off x="4514849" y="2718375"/>
            <a:ext cx="56798" cy="1853625"/>
          </a:xfrm>
          <a:prstGeom prst="straightConnector1">
            <a:avLst/>
          </a:prstGeom>
          <a:noFill/>
          <a:ln w="38100" cap="flat" cmpd="sng" algn="ctr">
            <a:solidFill>
              <a:schemeClr val="bg1"/>
            </a:solidFill>
            <a:prstDash val="solid"/>
            <a:round/>
            <a:headEnd type="none" w="med" len="med"/>
            <a:tailEnd type="arrow"/>
          </a:ln>
          <a:effectLst/>
        </p:spPr>
      </p:cxnSp>
      <p:cxnSp>
        <p:nvCxnSpPr>
          <p:cNvPr id="15" name="Straight Arrow Connector 14"/>
          <p:cNvCxnSpPr>
            <a:stCxn id="269320" idx="0"/>
            <a:endCxn id="17" idx="2"/>
          </p:cNvCxnSpPr>
          <p:nvPr/>
        </p:nvCxnSpPr>
        <p:spPr bwMode="auto">
          <a:xfrm flipH="1" flipV="1">
            <a:off x="4571647" y="2718375"/>
            <a:ext cx="1729140" cy="1910775"/>
          </a:xfrm>
          <a:prstGeom prst="straightConnector1">
            <a:avLst/>
          </a:prstGeom>
          <a:noFill/>
          <a:ln w="38100" cap="flat" cmpd="sng" algn="ctr">
            <a:solidFill>
              <a:schemeClr val="bg1"/>
            </a:solidFill>
            <a:prstDash val="solid"/>
            <a:round/>
            <a:headEnd type="none" w="med" len="med"/>
            <a:tailEnd type="arrow"/>
          </a:ln>
          <a:effectLst/>
        </p:spPr>
      </p:cxnSp>
      <p:cxnSp>
        <p:nvCxnSpPr>
          <p:cNvPr id="16" name="Straight Arrow Connector 15"/>
          <p:cNvCxnSpPr>
            <a:stCxn id="269322" idx="0"/>
            <a:endCxn id="17" idx="2"/>
          </p:cNvCxnSpPr>
          <p:nvPr/>
        </p:nvCxnSpPr>
        <p:spPr bwMode="auto">
          <a:xfrm flipH="1" flipV="1">
            <a:off x="4571647" y="2718375"/>
            <a:ext cx="3534128" cy="1882200"/>
          </a:xfrm>
          <a:prstGeom prst="straightConnector1">
            <a:avLst/>
          </a:prstGeom>
          <a:noFill/>
          <a:ln w="38100" cap="flat" cmpd="sng" algn="ctr">
            <a:solidFill>
              <a:schemeClr val="bg1"/>
            </a:solidFill>
            <a:prstDash val="solid"/>
            <a:round/>
            <a:headEnd type="none" w="med" len="med"/>
            <a:tailEnd type="arrow"/>
          </a:ln>
          <a:effectLst/>
        </p:spPr>
      </p:cxnSp>
      <p:sp>
        <p:nvSpPr>
          <p:cNvPr id="17" name="TextBox 16"/>
          <p:cNvSpPr txBox="1"/>
          <p:nvPr/>
        </p:nvSpPr>
        <p:spPr>
          <a:xfrm>
            <a:off x="3289084" y="2133600"/>
            <a:ext cx="2565126"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Human being</a:t>
            </a:r>
          </a:p>
        </p:txBody>
      </p:sp>
      <p:sp>
        <p:nvSpPr>
          <p:cNvPr id="28" name="TextBox 27"/>
          <p:cNvSpPr txBox="1"/>
          <p:nvPr/>
        </p:nvSpPr>
        <p:spPr>
          <a:xfrm>
            <a:off x="522437" y="2869912"/>
            <a:ext cx="2680541"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FFFFFF"/>
                </a:solidFill>
                <a:effectLst/>
                <a:uLnTx/>
                <a:uFillTx/>
                <a:latin typeface="Times New Roman" pitchFamily="18" charset="0"/>
                <a:ea typeface="+mn-ea"/>
                <a:cs typeface="+mn-cs"/>
              </a:rPr>
              <a:t>instance of at t</a:t>
            </a:r>
          </a:p>
        </p:txBody>
      </p:sp>
      <p:cxnSp>
        <p:nvCxnSpPr>
          <p:cNvPr id="30" name="Straight Connector 29"/>
          <p:cNvCxnSpPr/>
          <p:nvPr/>
        </p:nvCxnSpPr>
        <p:spPr bwMode="auto">
          <a:xfrm>
            <a:off x="0" y="4191000"/>
            <a:ext cx="9144000" cy="0"/>
          </a:xfrm>
          <a:prstGeom prst="line">
            <a:avLst/>
          </a:prstGeom>
          <a:noFill/>
          <a:ln w="9525" cap="flat" cmpd="sng" algn="ctr">
            <a:solidFill>
              <a:schemeClr val="bg1"/>
            </a:solidFill>
            <a:prstDash val="solid"/>
            <a:round/>
            <a:headEnd type="none" w="med" len="med"/>
            <a:tailEnd type="none" w="med" len="med"/>
          </a:ln>
          <a:effectLst/>
        </p:spPr>
      </p:cxnSp>
      <p:sp>
        <p:nvSpPr>
          <p:cNvPr id="31" name="TextBox 30"/>
          <p:cNvSpPr txBox="1"/>
          <p:nvPr/>
        </p:nvSpPr>
        <p:spPr>
          <a:xfrm>
            <a:off x="3869883" y="6273225"/>
            <a:ext cx="139333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Times New Roman" pitchFamily="18" charset="0"/>
                <a:ea typeface="+mn-ea"/>
                <a:cs typeface="+mn-cs"/>
              </a:rPr>
              <a:t>particulars</a:t>
            </a: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33535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AutoShape 2"/>
          <p:cNvSpPr>
            <a:spLocks noGrp="1" noChangeArrowheads="1"/>
          </p:cNvSpPr>
          <p:nvPr>
            <p:ph type="title"/>
          </p:nvPr>
        </p:nvSpPr>
        <p:spPr/>
        <p:txBody>
          <a:bodyPr/>
          <a:lstStyle/>
          <a:p>
            <a:pPr eaLnBrk="1" hangingPunct="1"/>
            <a:r>
              <a:rPr lang="en-US" altLang="en-US"/>
              <a:t>The Terminology / Ontology divide</a:t>
            </a:r>
          </a:p>
        </p:txBody>
      </p:sp>
      <p:sp>
        <p:nvSpPr>
          <p:cNvPr id="1806339" name="Rectangle 3"/>
          <p:cNvSpPr>
            <a:spLocks noGrp="1" noChangeArrowheads="1"/>
          </p:cNvSpPr>
          <p:nvPr>
            <p:ph idx="1"/>
          </p:nvPr>
        </p:nvSpPr>
        <p:spPr/>
        <p:txBody>
          <a:bodyPr/>
          <a:lstStyle/>
          <a:p>
            <a:pPr eaLnBrk="1" hangingPunct="1"/>
            <a:r>
              <a:rPr lang="en-US" altLang="en-US" sz="2800" b="1" dirty="0"/>
              <a:t>Terminology:</a:t>
            </a:r>
          </a:p>
          <a:p>
            <a:pPr lvl="1" eaLnBrk="1" hangingPunct="1">
              <a:spcBef>
                <a:spcPct val="0"/>
              </a:spcBef>
            </a:pPr>
            <a:r>
              <a:rPr lang="en-US" altLang="en-US" sz="2400" dirty="0"/>
              <a:t>solves certain issues related to </a:t>
            </a:r>
            <a:r>
              <a:rPr lang="en-US" altLang="en-US" sz="2400" i="1" u="sng" dirty="0"/>
              <a:t>language use</a:t>
            </a:r>
            <a:r>
              <a:rPr lang="en-US" altLang="en-US" sz="2400" dirty="0"/>
              <a:t>, i.e. with respect to </a:t>
            </a:r>
            <a:r>
              <a:rPr lang="en-US" altLang="en-US" sz="2400" i="1" u="sng" dirty="0"/>
              <a:t>how</a:t>
            </a:r>
            <a:r>
              <a:rPr lang="en-US" altLang="en-US" sz="2400" dirty="0"/>
              <a:t> we talk about entities in reality (if any);</a:t>
            </a:r>
          </a:p>
          <a:p>
            <a:pPr lvl="2" eaLnBrk="1" hangingPunct="1"/>
            <a:r>
              <a:rPr lang="en-US" altLang="en-US" sz="2000" i="1" dirty="0"/>
              <a:t>Relations between terms / ‘concepts’</a:t>
            </a:r>
          </a:p>
          <a:p>
            <a:pPr lvl="1" eaLnBrk="1" hangingPunct="1"/>
            <a:r>
              <a:rPr lang="en-US" altLang="en-US" sz="2400" dirty="0"/>
              <a:t>does not provide an adequate means to represent independent of use </a:t>
            </a:r>
            <a:r>
              <a:rPr lang="en-US" altLang="en-US" sz="2400" i="1" u="sng" dirty="0"/>
              <a:t>what</a:t>
            </a:r>
            <a:r>
              <a:rPr lang="en-US" altLang="en-US" sz="2400" dirty="0"/>
              <a:t> we talk about, i.e. how reality is structured;</a:t>
            </a:r>
          </a:p>
          <a:p>
            <a:pPr lvl="2" eaLnBrk="1" hangingPunct="1"/>
            <a:r>
              <a:rPr lang="en-US" altLang="en-US" sz="2000" dirty="0"/>
              <a:t>Women, Fire and Dangerous Things (</a:t>
            </a:r>
            <a:r>
              <a:rPr lang="en-US" altLang="en-US" sz="2000" dirty="0" err="1"/>
              <a:t>Lakoff</a:t>
            </a:r>
            <a:r>
              <a:rPr lang="en-US" altLang="en-US" sz="2000" dirty="0"/>
              <a:t>).</a:t>
            </a:r>
          </a:p>
          <a:p>
            <a:pPr eaLnBrk="1" hangingPunct="1">
              <a:spcBef>
                <a:spcPct val="40000"/>
              </a:spcBef>
            </a:pPr>
            <a:r>
              <a:rPr lang="en-US" altLang="en-US" sz="2800" b="1" dirty="0"/>
              <a:t>Ontology </a:t>
            </a:r>
            <a:r>
              <a:rPr lang="en-US" altLang="en-US" sz="1600" b="1" dirty="0"/>
              <a:t>(of the right sort)</a:t>
            </a:r>
            <a:r>
              <a:rPr lang="en-US" altLang="en-US" sz="2800" b="1" dirty="0"/>
              <a:t>:</a:t>
            </a:r>
          </a:p>
          <a:p>
            <a:pPr lvl="1" eaLnBrk="1" hangingPunct="1">
              <a:spcBef>
                <a:spcPct val="0"/>
              </a:spcBef>
            </a:pPr>
            <a:r>
              <a:rPr lang="en-US" altLang="en-US" sz="2400" dirty="0"/>
              <a:t>Language and perception neutral view on reality.</a:t>
            </a:r>
          </a:p>
          <a:p>
            <a:pPr lvl="2" eaLnBrk="1" hangingPunct="1"/>
            <a:r>
              <a:rPr lang="en-US" altLang="en-US" sz="2000" i="1" dirty="0"/>
              <a:t>Relations between entities in first-order reality</a:t>
            </a:r>
          </a:p>
        </p:txBody>
      </p:sp>
      <p:sp>
        <p:nvSpPr>
          <p:cNvPr id="69634" name="Slide Number Placeholder 3"/>
          <p:cNvSpPr>
            <a:spLocks noGrp="1"/>
          </p:cNvSpPr>
          <p:nvPr>
            <p:ph type="sldNum" sz="quarter" idx="10"/>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06B0339-1E54-40A0-AF46-F600D4B26BBB}" type="slidenum">
              <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806340" name="Rectangle 4"/>
          <p:cNvSpPr>
            <a:spLocks noChangeArrowheads="1"/>
          </p:cNvSpPr>
          <p:nvPr/>
        </p:nvSpPr>
        <p:spPr bwMode="auto">
          <a:xfrm>
            <a:off x="914400" y="6172200"/>
            <a:ext cx="72056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This is the ‘</a:t>
            </a:r>
            <a:r>
              <a:rPr kumimoji="0" lang="en-US" altLang="en-US" sz="3200" b="1" i="1"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terminology / ontology divide</a:t>
            </a: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t>
            </a:r>
          </a:p>
        </p:txBody>
      </p:sp>
    </p:spTree>
    <p:extLst>
      <p:ext uri="{BB962C8B-B14F-4D97-AF65-F5344CB8AC3E}">
        <p14:creationId xmlns:p14="http://schemas.microsoft.com/office/powerpoint/2010/main" val="1858938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06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063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063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0633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063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0633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0633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06339">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06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6339" grpId="0" build="p"/>
      <p:bldP spid="180634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versus particulars</a:t>
            </a:r>
          </a:p>
        </p:txBody>
      </p:sp>
      <p:sp>
        <p:nvSpPr>
          <p:cNvPr id="269325" name="Rectangle 13">
            <a:hlinkClick r:id="rId2"/>
          </p:cNvPr>
          <p:cNvSpPr>
            <a:spLocks noChangeArrowheads="1"/>
          </p:cNvSpPr>
          <p:nvPr/>
        </p:nvSpPr>
        <p:spPr bwMode="auto">
          <a:xfrm>
            <a:off x="0" y="19050"/>
            <a:ext cx="681038" cy="0"/>
          </a:xfrm>
          <a:prstGeom prst="rect">
            <a:avLst/>
          </a:prstGeom>
          <a:noFill/>
          <a:ln w="9525">
            <a:noFill/>
            <a:miter lim="800000"/>
            <a:headEnd/>
            <a:tailEnd/>
          </a:ln>
          <a:effectLst/>
        </p:spPr>
        <p:txBody>
          <a:bodyPr vert="horz" wrap="square" lIns="11109" tIns="12696" rIns="11109" bIns="1269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pic>
        <p:nvPicPr>
          <p:cNvPr id="269314" name="Picture 2" descr="https://encrypted-tbn3.gstatic.com/images?q=tbn:ANd9GcTM-GIh25fYhqb2R2H0pZamjtqZC32MYyKcK9hPdMORwzrD7ATcvCXhhD62">
            <a:hlinkClick r:id="rId3"/>
          </p:cNvPr>
          <p:cNvPicPr>
            <a:picLocks noChangeAspect="1" noChangeArrowheads="1"/>
          </p:cNvPicPr>
          <p:nvPr/>
        </p:nvPicPr>
        <p:blipFill>
          <a:blip r:embed="rId4" cstate="print"/>
          <a:srcRect/>
          <a:stretch>
            <a:fillRect/>
          </a:stretch>
        </p:blipFill>
        <p:spPr bwMode="auto">
          <a:xfrm>
            <a:off x="381000" y="4619625"/>
            <a:ext cx="1152525" cy="1533525"/>
          </a:xfrm>
          <a:prstGeom prst="rect">
            <a:avLst/>
          </a:prstGeom>
          <a:noFill/>
        </p:spPr>
      </p:pic>
      <p:pic>
        <p:nvPicPr>
          <p:cNvPr id="269316" name="Picture 4" descr="https://encrypted-tbn1.gstatic.com/images?q=tbn:ANd9GcREsxmdyg7ikvB64eCQMTaZfXmFYQ45ue49r6dHMn72KqdM0E9vrH_O-Gg">
            <a:hlinkClick r:id="rId5"/>
          </p:cNvPr>
          <p:cNvPicPr>
            <a:picLocks noChangeAspect="1" noChangeArrowheads="1"/>
          </p:cNvPicPr>
          <p:nvPr/>
        </p:nvPicPr>
        <p:blipFill>
          <a:blip r:embed="rId6" cstate="print"/>
          <a:srcRect/>
          <a:stretch>
            <a:fillRect/>
          </a:stretch>
        </p:blipFill>
        <p:spPr bwMode="auto">
          <a:xfrm>
            <a:off x="2195512" y="4595812"/>
            <a:ext cx="1114425" cy="1581150"/>
          </a:xfrm>
          <a:prstGeom prst="rect">
            <a:avLst/>
          </a:prstGeom>
          <a:noFill/>
        </p:spPr>
      </p:pic>
      <p:pic>
        <p:nvPicPr>
          <p:cNvPr id="269318" name="Picture 6" descr="https://encrypted-tbn3.gstatic.com/images?q=tbn:ANd9GcREGJl3rKpefAnc50aGAh0v4K95nJIZrFDWotLNoKlGhj3GcV7U2HlACQXE">
            <a:hlinkClick r:id="rId7"/>
          </p:cNvPr>
          <p:cNvPicPr>
            <a:picLocks noChangeAspect="1" noChangeArrowheads="1"/>
          </p:cNvPicPr>
          <p:nvPr/>
        </p:nvPicPr>
        <p:blipFill>
          <a:blip r:embed="rId8" cstate="print"/>
          <a:srcRect/>
          <a:stretch>
            <a:fillRect/>
          </a:stretch>
        </p:blipFill>
        <p:spPr bwMode="auto">
          <a:xfrm>
            <a:off x="3971924" y="4572000"/>
            <a:ext cx="1085850" cy="1628775"/>
          </a:xfrm>
          <a:prstGeom prst="rect">
            <a:avLst/>
          </a:prstGeom>
          <a:noFill/>
        </p:spPr>
      </p:pic>
      <p:pic>
        <p:nvPicPr>
          <p:cNvPr id="269320" name="Picture 8" descr="https://encrypted-tbn2.gstatic.com/images?q=tbn:ANd9GcR2RsdemFj41FjhNR6d2koWQJoQHCSjFDadDc2ZY0fYAZ-NEIiaxbAkTas">
            <a:hlinkClick r:id="rId9"/>
          </p:cNvPr>
          <p:cNvPicPr>
            <a:picLocks noChangeAspect="1" noChangeArrowheads="1"/>
          </p:cNvPicPr>
          <p:nvPr/>
        </p:nvPicPr>
        <p:blipFill>
          <a:blip r:embed="rId10" cstate="print"/>
          <a:srcRect/>
          <a:stretch>
            <a:fillRect/>
          </a:stretch>
        </p:blipFill>
        <p:spPr bwMode="auto">
          <a:xfrm>
            <a:off x="5719762" y="4629150"/>
            <a:ext cx="1162050" cy="1514475"/>
          </a:xfrm>
          <a:prstGeom prst="rect">
            <a:avLst/>
          </a:prstGeom>
          <a:noFill/>
        </p:spPr>
      </p:pic>
      <p:pic>
        <p:nvPicPr>
          <p:cNvPr id="269322" name="Picture 10" descr="https://encrypted-tbn2.gstatic.com/images?q=tbn:ANd9GcR25xibVdlSSSW8NwWFWbLRPKZicAuGjcrQPZ1H0Hlc0OJUw_-4fuCxEyw">
            <a:hlinkClick r:id="rId11"/>
          </p:cNvPr>
          <p:cNvPicPr>
            <a:picLocks noChangeAspect="1" noChangeArrowheads="1"/>
          </p:cNvPicPr>
          <p:nvPr/>
        </p:nvPicPr>
        <p:blipFill>
          <a:blip r:embed="rId12" cstate="print"/>
          <a:srcRect/>
          <a:stretch>
            <a:fillRect/>
          </a:stretch>
        </p:blipFill>
        <p:spPr bwMode="auto">
          <a:xfrm>
            <a:off x="7543800" y="4600575"/>
            <a:ext cx="1123950" cy="1571625"/>
          </a:xfrm>
          <a:prstGeom prst="rect">
            <a:avLst/>
          </a:prstGeom>
          <a:noFill/>
        </p:spPr>
      </p:pic>
      <p:cxnSp>
        <p:nvCxnSpPr>
          <p:cNvPr id="12" name="Straight Arrow Connector 11"/>
          <p:cNvCxnSpPr>
            <a:stCxn id="269314" idx="0"/>
            <a:endCxn id="17" idx="2"/>
          </p:cNvCxnSpPr>
          <p:nvPr/>
        </p:nvCxnSpPr>
        <p:spPr bwMode="auto">
          <a:xfrm flipV="1">
            <a:off x="957263" y="2718375"/>
            <a:ext cx="3614384" cy="1901250"/>
          </a:xfrm>
          <a:prstGeom prst="straightConnector1">
            <a:avLst/>
          </a:prstGeom>
          <a:noFill/>
          <a:ln w="38100" cap="flat" cmpd="sng" algn="ctr">
            <a:solidFill>
              <a:schemeClr val="bg1"/>
            </a:solidFill>
            <a:prstDash val="solid"/>
            <a:round/>
            <a:headEnd type="none" w="med" len="med"/>
            <a:tailEnd type="arrow"/>
          </a:ln>
          <a:effectLst/>
        </p:spPr>
      </p:cxnSp>
      <p:cxnSp>
        <p:nvCxnSpPr>
          <p:cNvPr id="13" name="Straight Arrow Connector 12"/>
          <p:cNvCxnSpPr>
            <a:stCxn id="269316" idx="0"/>
            <a:endCxn id="17" idx="2"/>
          </p:cNvCxnSpPr>
          <p:nvPr/>
        </p:nvCxnSpPr>
        <p:spPr bwMode="auto">
          <a:xfrm flipV="1">
            <a:off x="2752725" y="2718375"/>
            <a:ext cx="1818922" cy="1877437"/>
          </a:xfrm>
          <a:prstGeom prst="straightConnector1">
            <a:avLst/>
          </a:prstGeom>
          <a:noFill/>
          <a:ln w="38100" cap="flat" cmpd="sng" algn="ctr">
            <a:solidFill>
              <a:schemeClr val="bg1"/>
            </a:solidFill>
            <a:prstDash val="solid"/>
            <a:round/>
            <a:headEnd type="none" w="med" len="med"/>
            <a:tailEnd type="arrow"/>
          </a:ln>
          <a:effectLst/>
        </p:spPr>
      </p:cxnSp>
      <p:cxnSp>
        <p:nvCxnSpPr>
          <p:cNvPr id="14" name="Straight Arrow Connector 13"/>
          <p:cNvCxnSpPr>
            <a:stCxn id="269318" idx="0"/>
            <a:endCxn id="17" idx="2"/>
          </p:cNvCxnSpPr>
          <p:nvPr/>
        </p:nvCxnSpPr>
        <p:spPr bwMode="auto">
          <a:xfrm flipV="1">
            <a:off x="4514849" y="2718375"/>
            <a:ext cx="56798" cy="1853625"/>
          </a:xfrm>
          <a:prstGeom prst="straightConnector1">
            <a:avLst/>
          </a:prstGeom>
          <a:noFill/>
          <a:ln w="38100" cap="flat" cmpd="sng" algn="ctr">
            <a:solidFill>
              <a:schemeClr val="bg1"/>
            </a:solidFill>
            <a:prstDash val="solid"/>
            <a:round/>
            <a:headEnd type="none" w="med" len="med"/>
            <a:tailEnd type="arrow"/>
          </a:ln>
          <a:effectLst/>
        </p:spPr>
      </p:cxnSp>
      <p:cxnSp>
        <p:nvCxnSpPr>
          <p:cNvPr id="15" name="Straight Arrow Connector 14"/>
          <p:cNvCxnSpPr>
            <a:stCxn id="269320" idx="0"/>
            <a:endCxn id="17" idx="2"/>
          </p:cNvCxnSpPr>
          <p:nvPr/>
        </p:nvCxnSpPr>
        <p:spPr bwMode="auto">
          <a:xfrm flipH="1" flipV="1">
            <a:off x="4571647" y="2718375"/>
            <a:ext cx="1729140" cy="1910775"/>
          </a:xfrm>
          <a:prstGeom prst="straightConnector1">
            <a:avLst/>
          </a:prstGeom>
          <a:noFill/>
          <a:ln w="38100" cap="flat" cmpd="sng" algn="ctr">
            <a:solidFill>
              <a:schemeClr val="bg1"/>
            </a:solidFill>
            <a:prstDash val="solid"/>
            <a:round/>
            <a:headEnd type="none" w="med" len="med"/>
            <a:tailEnd type="arrow"/>
          </a:ln>
          <a:effectLst/>
        </p:spPr>
      </p:cxnSp>
      <p:cxnSp>
        <p:nvCxnSpPr>
          <p:cNvPr id="16" name="Straight Arrow Connector 15"/>
          <p:cNvCxnSpPr>
            <a:stCxn id="269322" idx="0"/>
            <a:endCxn id="17" idx="2"/>
          </p:cNvCxnSpPr>
          <p:nvPr/>
        </p:nvCxnSpPr>
        <p:spPr bwMode="auto">
          <a:xfrm flipH="1" flipV="1">
            <a:off x="4571647" y="2718375"/>
            <a:ext cx="3534128" cy="1882200"/>
          </a:xfrm>
          <a:prstGeom prst="straightConnector1">
            <a:avLst/>
          </a:prstGeom>
          <a:noFill/>
          <a:ln w="38100" cap="flat" cmpd="sng" algn="ctr">
            <a:solidFill>
              <a:schemeClr val="bg1"/>
            </a:solidFill>
            <a:prstDash val="solid"/>
            <a:round/>
            <a:headEnd type="none" w="med" len="med"/>
            <a:tailEnd type="arrow"/>
          </a:ln>
          <a:effectLst/>
        </p:spPr>
      </p:cxnSp>
      <p:sp>
        <p:nvSpPr>
          <p:cNvPr id="17" name="TextBox 16"/>
          <p:cNvSpPr txBox="1"/>
          <p:nvPr/>
        </p:nvSpPr>
        <p:spPr>
          <a:xfrm>
            <a:off x="3442974" y="2133600"/>
            <a:ext cx="2257349"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Photograph</a:t>
            </a:r>
          </a:p>
        </p:txBody>
      </p:sp>
      <p:sp>
        <p:nvSpPr>
          <p:cNvPr id="28" name="TextBox 27"/>
          <p:cNvSpPr txBox="1"/>
          <p:nvPr/>
        </p:nvSpPr>
        <p:spPr>
          <a:xfrm>
            <a:off x="522437" y="2869912"/>
            <a:ext cx="2680541"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FFFFFF"/>
                </a:solidFill>
                <a:effectLst/>
                <a:uLnTx/>
                <a:uFillTx/>
                <a:latin typeface="Times New Roman" pitchFamily="18" charset="0"/>
                <a:ea typeface="+mn-ea"/>
                <a:cs typeface="+mn-cs"/>
              </a:rPr>
              <a:t>instance of at t</a:t>
            </a:r>
          </a:p>
        </p:txBody>
      </p:sp>
      <p:cxnSp>
        <p:nvCxnSpPr>
          <p:cNvPr id="30" name="Straight Connector 29"/>
          <p:cNvCxnSpPr/>
          <p:nvPr/>
        </p:nvCxnSpPr>
        <p:spPr bwMode="auto">
          <a:xfrm>
            <a:off x="0" y="4191000"/>
            <a:ext cx="9144000" cy="0"/>
          </a:xfrm>
          <a:prstGeom prst="line">
            <a:avLst/>
          </a:prstGeom>
          <a:noFill/>
          <a:ln w="9525" cap="flat" cmpd="sng" algn="ctr">
            <a:solidFill>
              <a:schemeClr val="bg1"/>
            </a:solidFill>
            <a:prstDash val="solid"/>
            <a:round/>
            <a:headEnd type="none" w="med" len="med"/>
            <a:tailEnd type="none" w="med" len="med"/>
          </a:ln>
          <a:effectLst/>
        </p:spPr>
      </p:cxnSp>
      <p:sp>
        <p:nvSpPr>
          <p:cNvPr id="31" name="TextBox 30"/>
          <p:cNvSpPr txBox="1"/>
          <p:nvPr/>
        </p:nvSpPr>
        <p:spPr>
          <a:xfrm>
            <a:off x="3869883" y="6273225"/>
            <a:ext cx="139333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Times New Roman" pitchFamily="18" charset="0"/>
                <a:ea typeface="+mn-ea"/>
                <a:cs typeface="+mn-cs"/>
              </a:rPr>
              <a:t>particulars</a:t>
            </a: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154350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Instances are the objects of classification …</a:t>
            </a:r>
          </a:p>
        </p:txBody>
      </p:sp>
      <p:sp>
        <p:nvSpPr>
          <p:cNvPr id="269325" name="Rectangle 13">
            <a:hlinkClick r:id="rId2"/>
          </p:cNvPr>
          <p:cNvSpPr>
            <a:spLocks noChangeArrowheads="1"/>
          </p:cNvSpPr>
          <p:nvPr/>
        </p:nvSpPr>
        <p:spPr bwMode="auto">
          <a:xfrm>
            <a:off x="0" y="19050"/>
            <a:ext cx="681038" cy="0"/>
          </a:xfrm>
          <a:prstGeom prst="rect">
            <a:avLst/>
          </a:prstGeom>
          <a:noFill/>
          <a:ln w="9525">
            <a:noFill/>
            <a:miter lim="800000"/>
            <a:headEnd/>
            <a:tailEnd/>
          </a:ln>
          <a:effectLst/>
        </p:spPr>
        <p:txBody>
          <a:bodyPr vert="horz" wrap="square" lIns="11109" tIns="12696" rIns="11109" bIns="1269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pic>
        <p:nvPicPr>
          <p:cNvPr id="269318" name="Picture 6" descr="https://encrypted-tbn3.gstatic.com/images?q=tbn:ANd9GcREGJl3rKpefAnc50aGAh0v4K95nJIZrFDWotLNoKlGhj3GcV7U2HlACQXE">
            <a:hlinkClick r:id="rId3"/>
          </p:cNvPr>
          <p:cNvPicPr>
            <a:picLocks noChangeAspect="1" noChangeArrowheads="1"/>
          </p:cNvPicPr>
          <p:nvPr/>
        </p:nvPicPr>
        <p:blipFill>
          <a:blip r:embed="rId4" cstate="print"/>
          <a:srcRect/>
          <a:stretch>
            <a:fillRect/>
          </a:stretch>
        </p:blipFill>
        <p:spPr bwMode="auto">
          <a:xfrm>
            <a:off x="3971924" y="4572000"/>
            <a:ext cx="1085850" cy="1628775"/>
          </a:xfrm>
          <a:prstGeom prst="rect">
            <a:avLst/>
          </a:prstGeom>
          <a:noFill/>
        </p:spPr>
      </p:pic>
      <p:cxnSp>
        <p:nvCxnSpPr>
          <p:cNvPr id="12" name="Straight Arrow Connector 11"/>
          <p:cNvCxnSpPr>
            <a:stCxn id="269318" idx="0"/>
            <a:endCxn id="18" idx="2"/>
          </p:cNvCxnSpPr>
          <p:nvPr/>
        </p:nvCxnSpPr>
        <p:spPr bwMode="auto">
          <a:xfrm flipH="1" flipV="1">
            <a:off x="3203887" y="2844463"/>
            <a:ext cx="1310962" cy="1727537"/>
          </a:xfrm>
          <a:prstGeom prst="straightConnector1">
            <a:avLst/>
          </a:prstGeom>
          <a:noFill/>
          <a:ln w="38100" cap="flat" cmpd="sng" algn="ctr">
            <a:solidFill>
              <a:schemeClr val="bg1"/>
            </a:solidFill>
            <a:prstDash val="solid"/>
            <a:round/>
            <a:headEnd type="none" w="med" len="med"/>
            <a:tailEnd type="arrow"/>
          </a:ln>
          <a:effectLst/>
        </p:spPr>
      </p:cxnSp>
      <p:cxnSp>
        <p:nvCxnSpPr>
          <p:cNvPr id="13" name="Straight Arrow Connector 12"/>
          <p:cNvCxnSpPr>
            <a:endCxn id="17" idx="2"/>
          </p:cNvCxnSpPr>
          <p:nvPr/>
        </p:nvCxnSpPr>
        <p:spPr bwMode="auto">
          <a:xfrm flipH="1" flipV="1">
            <a:off x="1706660" y="3550800"/>
            <a:ext cx="2801629" cy="1035488"/>
          </a:xfrm>
          <a:prstGeom prst="straightConnector1">
            <a:avLst/>
          </a:prstGeom>
          <a:noFill/>
          <a:ln w="38100" cap="flat" cmpd="sng" algn="ctr">
            <a:solidFill>
              <a:schemeClr val="bg1"/>
            </a:solidFill>
            <a:prstDash val="solid"/>
            <a:round/>
            <a:headEnd type="none" w="med" len="med"/>
            <a:tailEnd type="arrow"/>
          </a:ln>
          <a:effectLst/>
        </p:spPr>
      </p:cxnSp>
      <p:cxnSp>
        <p:nvCxnSpPr>
          <p:cNvPr id="14" name="Straight Arrow Connector 13"/>
          <p:cNvCxnSpPr>
            <a:stCxn id="269318" idx="0"/>
            <a:endCxn id="19" idx="2"/>
          </p:cNvCxnSpPr>
          <p:nvPr/>
        </p:nvCxnSpPr>
        <p:spPr bwMode="auto">
          <a:xfrm flipV="1">
            <a:off x="4514849" y="2259688"/>
            <a:ext cx="542926" cy="2312312"/>
          </a:xfrm>
          <a:prstGeom prst="straightConnector1">
            <a:avLst/>
          </a:prstGeom>
          <a:noFill/>
          <a:ln w="38100" cap="flat" cmpd="sng" algn="ctr">
            <a:solidFill>
              <a:schemeClr val="bg1"/>
            </a:solidFill>
            <a:prstDash val="solid"/>
            <a:round/>
            <a:headEnd type="none" w="med" len="med"/>
            <a:tailEnd type="arrow"/>
          </a:ln>
          <a:effectLst/>
        </p:spPr>
      </p:cxnSp>
      <p:cxnSp>
        <p:nvCxnSpPr>
          <p:cNvPr id="15" name="Straight Arrow Connector 14"/>
          <p:cNvCxnSpPr>
            <a:stCxn id="269318" idx="0"/>
            <a:endCxn id="20" idx="2"/>
          </p:cNvCxnSpPr>
          <p:nvPr/>
        </p:nvCxnSpPr>
        <p:spPr bwMode="auto">
          <a:xfrm flipV="1">
            <a:off x="4514849" y="1802198"/>
            <a:ext cx="2652112" cy="2769802"/>
          </a:xfrm>
          <a:prstGeom prst="straightConnector1">
            <a:avLst/>
          </a:prstGeom>
          <a:noFill/>
          <a:ln w="38100" cap="flat" cmpd="sng" algn="ctr">
            <a:solidFill>
              <a:schemeClr val="bg1"/>
            </a:solidFill>
            <a:prstDash val="solid"/>
            <a:round/>
            <a:headEnd type="none" w="med" len="med"/>
            <a:tailEnd type="arrow"/>
          </a:ln>
          <a:effectLst/>
        </p:spPr>
      </p:cxnSp>
      <p:sp>
        <p:nvSpPr>
          <p:cNvPr id="17" name="TextBox 16"/>
          <p:cNvSpPr txBox="1"/>
          <p:nvPr/>
        </p:nvSpPr>
        <p:spPr>
          <a:xfrm>
            <a:off x="424097" y="2966025"/>
            <a:ext cx="2565126"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Human being</a:t>
            </a:r>
          </a:p>
        </p:txBody>
      </p:sp>
      <p:cxnSp>
        <p:nvCxnSpPr>
          <p:cNvPr id="30" name="Straight Connector 29"/>
          <p:cNvCxnSpPr/>
          <p:nvPr/>
        </p:nvCxnSpPr>
        <p:spPr bwMode="auto">
          <a:xfrm>
            <a:off x="0" y="4191000"/>
            <a:ext cx="9144000" cy="0"/>
          </a:xfrm>
          <a:prstGeom prst="line">
            <a:avLst/>
          </a:prstGeom>
          <a:noFill/>
          <a:ln w="9525" cap="flat" cmpd="sng" algn="ctr">
            <a:solidFill>
              <a:schemeClr val="bg1"/>
            </a:solidFill>
            <a:prstDash val="solid"/>
            <a:round/>
            <a:headEnd type="none" w="med" len="med"/>
            <a:tailEnd type="none" w="med" len="med"/>
          </a:ln>
          <a:effectLst/>
        </p:spPr>
      </p:cxnSp>
      <p:sp>
        <p:nvSpPr>
          <p:cNvPr id="31" name="TextBox 30"/>
          <p:cNvSpPr txBox="1"/>
          <p:nvPr/>
        </p:nvSpPr>
        <p:spPr>
          <a:xfrm>
            <a:off x="3869883" y="6273225"/>
            <a:ext cx="139333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Times New Roman" pitchFamily="18" charset="0"/>
                <a:ea typeface="+mn-ea"/>
                <a:cs typeface="+mn-cs"/>
              </a:rPr>
              <a:t>particulars</a:t>
            </a:r>
          </a:p>
        </p:txBody>
      </p:sp>
      <p:sp>
        <p:nvSpPr>
          <p:cNvPr id="18" name="TextBox 17"/>
          <p:cNvSpPr txBox="1"/>
          <p:nvPr/>
        </p:nvSpPr>
        <p:spPr>
          <a:xfrm>
            <a:off x="2314060" y="2259688"/>
            <a:ext cx="177965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Mammal</a:t>
            </a:r>
          </a:p>
        </p:txBody>
      </p:sp>
      <p:sp>
        <p:nvSpPr>
          <p:cNvPr id="19" name="TextBox 18"/>
          <p:cNvSpPr txBox="1"/>
          <p:nvPr/>
        </p:nvSpPr>
        <p:spPr>
          <a:xfrm>
            <a:off x="4026499" y="1674913"/>
            <a:ext cx="206255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Vertebrate</a:t>
            </a:r>
          </a:p>
        </p:txBody>
      </p:sp>
      <p:sp>
        <p:nvSpPr>
          <p:cNvPr id="20" name="TextBox 19"/>
          <p:cNvSpPr txBox="1"/>
          <p:nvPr/>
        </p:nvSpPr>
        <p:spPr>
          <a:xfrm>
            <a:off x="6196983" y="1217423"/>
            <a:ext cx="1939955"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Organism</a:t>
            </a:r>
          </a:p>
        </p:txBody>
      </p:sp>
      <p:sp>
        <p:nvSpPr>
          <p:cNvPr id="27" name="TextBox 26"/>
          <p:cNvSpPr txBox="1"/>
          <p:nvPr/>
        </p:nvSpPr>
        <p:spPr>
          <a:xfrm>
            <a:off x="5263213" y="4148722"/>
            <a:ext cx="2680541"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FFFFFF"/>
                </a:solidFill>
                <a:effectLst/>
                <a:uLnTx/>
                <a:uFillTx/>
                <a:latin typeface="Times New Roman" pitchFamily="18" charset="0"/>
                <a:ea typeface="+mn-ea"/>
                <a:cs typeface="+mn-cs"/>
              </a:rPr>
              <a:t>instance of at t</a:t>
            </a:r>
          </a:p>
        </p:txBody>
      </p:sp>
      <p:cxnSp>
        <p:nvCxnSpPr>
          <p:cNvPr id="29" name="Straight Arrow Connector 28"/>
          <p:cNvCxnSpPr>
            <a:stCxn id="17" idx="0"/>
            <a:endCxn id="18" idx="1"/>
          </p:cNvCxnSpPr>
          <p:nvPr/>
        </p:nvCxnSpPr>
        <p:spPr bwMode="auto">
          <a:xfrm flipV="1">
            <a:off x="1706660" y="2552076"/>
            <a:ext cx="607400" cy="413949"/>
          </a:xfrm>
          <a:prstGeom prst="straightConnector1">
            <a:avLst/>
          </a:prstGeom>
          <a:noFill/>
          <a:ln w="38100" cap="flat" cmpd="sng" algn="ctr">
            <a:solidFill>
              <a:srgbClr val="FFFF00"/>
            </a:solidFill>
            <a:prstDash val="solid"/>
            <a:round/>
            <a:headEnd type="none" w="med" len="med"/>
            <a:tailEnd type="arrow"/>
          </a:ln>
          <a:effectLst/>
        </p:spPr>
      </p:cxnSp>
      <p:cxnSp>
        <p:nvCxnSpPr>
          <p:cNvPr id="32" name="Straight Arrow Connector 31"/>
          <p:cNvCxnSpPr>
            <a:stCxn id="18" idx="0"/>
            <a:endCxn id="19" idx="1"/>
          </p:cNvCxnSpPr>
          <p:nvPr/>
        </p:nvCxnSpPr>
        <p:spPr bwMode="auto">
          <a:xfrm flipV="1">
            <a:off x="3203887" y="1967301"/>
            <a:ext cx="822612" cy="292387"/>
          </a:xfrm>
          <a:prstGeom prst="straightConnector1">
            <a:avLst/>
          </a:prstGeom>
          <a:noFill/>
          <a:ln w="38100" cap="flat" cmpd="sng" algn="ctr">
            <a:solidFill>
              <a:srgbClr val="FFFF00"/>
            </a:solidFill>
            <a:prstDash val="solid"/>
            <a:round/>
            <a:headEnd type="none" w="med" len="med"/>
            <a:tailEnd type="arrow"/>
          </a:ln>
          <a:effectLst/>
        </p:spPr>
      </p:cxnSp>
      <p:cxnSp>
        <p:nvCxnSpPr>
          <p:cNvPr id="34" name="Straight Arrow Connector 33"/>
          <p:cNvCxnSpPr>
            <a:stCxn id="19" idx="0"/>
            <a:endCxn id="20" idx="1"/>
          </p:cNvCxnSpPr>
          <p:nvPr/>
        </p:nvCxnSpPr>
        <p:spPr bwMode="auto">
          <a:xfrm flipV="1">
            <a:off x="5057775" y="1509811"/>
            <a:ext cx="1139208" cy="165102"/>
          </a:xfrm>
          <a:prstGeom prst="straightConnector1">
            <a:avLst/>
          </a:prstGeom>
          <a:noFill/>
          <a:ln w="38100" cap="flat" cmpd="sng" algn="ctr">
            <a:solidFill>
              <a:srgbClr val="FFFF00"/>
            </a:solidFill>
            <a:prstDash val="solid"/>
            <a:round/>
            <a:headEnd type="none" w="med" len="med"/>
            <a:tailEnd type="arrow"/>
          </a:ln>
          <a:effectLst/>
        </p:spPr>
      </p:cxnSp>
      <p:sp>
        <p:nvSpPr>
          <p:cNvPr id="37" name="TextBox 36"/>
          <p:cNvSpPr txBox="1"/>
          <p:nvPr/>
        </p:nvSpPr>
        <p:spPr>
          <a:xfrm>
            <a:off x="1314834" y="2218153"/>
            <a:ext cx="66396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err="1">
                <a:ln>
                  <a:noFill/>
                </a:ln>
                <a:solidFill>
                  <a:srgbClr val="FFFF00"/>
                </a:solidFill>
                <a:effectLst/>
                <a:uLnTx/>
                <a:uFillTx/>
                <a:latin typeface="Times New Roman" pitchFamily="18" charset="0"/>
                <a:ea typeface="+mn-ea"/>
                <a:cs typeface="+mn-cs"/>
              </a:rPr>
              <a:t>isa</a:t>
            </a:r>
            <a:endParaRPr kumimoji="0" lang="en-US" sz="3200" b="1" i="1"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38" name="TextBox 37"/>
          <p:cNvSpPr txBox="1"/>
          <p:nvPr/>
        </p:nvSpPr>
        <p:spPr>
          <a:xfrm>
            <a:off x="2951229" y="1520250"/>
            <a:ext cx="66396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err="1">
                <a:ln>
                  <a:noFill/>
                </a:ln>
                <a:solidFill>
                  <a:srgbClr val="FFFF00"/>
                </a:solidFill>
                <a:effectLst/>
                <a:uLnTx/>
                <a:uFillTx/>
                <a:latin typeface="Times New Roman" pitchFamily="18" charset="0"/>
                <a:ea typeface="+mn-ea"/>
                <a:cs typeface="+mn-cs"/>
              </a:rPr>
              <a:t>isa</a:t>
            </a:r>
            <a:endParaRPr kumimoji="0" lang="en-US" sz="3200" b="1" i="1"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39" name="TextBox 38"/>
          <p:cNvSpPr txBox="1"/>
          <p:nvPr/>
        </p:nvSpPr>
        <p:spPr>
          <a:xfrm>
            <a:off x="5176941" y="1114523"/>
            <a:ext cx="66396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err="1">
                <a:ln>
                  <a:noFill/>
                </a:ln>
                <a:solidFill>
                  <a:srgbClr val="FFFF00"/>
                </a:solidFill>
                <a:effectLst/>
                <a:uLnTx/>
                <a:uFillTx/>
                <a:latin typeface="Times New Roman" pitchFamily="18" charset="0"/>
                <a:ea typeface="+mn-ea"/>
                <a:cs typeface="+mn-cs"/>
              </a:rPr>
              <a:t>isa</a:t>
            </a:r>
            <a:endParaRPr kumimoji="0" lang="en-US" sz="3200" b="1" i="1"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953368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Instances are the objects of classification …</a:t>
            </a:r>
          </a:p>
        </p:txBody>
      </p:sp>
      <p:sp>
        <p:nvSpPr>
          <p:cNvPr id="269325" name="Rectangle 13">
            <a:hlinkClick r:id="rId2"/>
          </p:cNvPr>
          <p:cNvSpPr>
            <a:spLocks noChangeArrowheads="1"/>
          </p:cNvSpPr>
          <p:nvPr/>
        </p:nvSpPr>
        <p:spPr bwMode="auto">
          <a:xfrm>
            <a:off x="0" y="19050"/>
            <a:ext cx="681038" cy="0"/>
          </a:xfrm>
          <a:prstGeom prst="rect">
            <a:avLst/>
          </a:prstGeom>
          <a:noFill/>
          <a:ln w="9525">
            <a:noFill/>
            <a:miter lim="800000"/>
            <a:headEnd/>
            <a:tailEnd/>
          </a:ln>
          <a:effectLst/>
        </p:spPr>
        <p:txBody>
          <a:bodyPr vert="horz" wrap="square" lIns="11109" tIns="12696" rIns="11109" bIns="1269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pic>
        <p:nvPicPr>
          <p:cNvPr id="269318" name="Picture 6" descr="https://encrypted-tbn3.gstatic.com/images?q=tbn:ANd9GcREGJl3rKpefAnc50aGAh0v4K95nJIZrFDWotLNoKlGhj3GcV7U2HlACQXE">
            <a:hlinkClick r:id="rId3"/>
          </p:cNvPr>
          <p:cNvPicPr>
            <a:picLocks noChangeAspect="1" noChangeArrowheads="1"/>
          </p:cNvPicPr>
          <p:nvPr/>
        </p:nvPicPr>
        <p:blipFill>
          <a:blip r:embed="rId4" cstate="print"/>
          <a:srcRect/>
          <a:stretch>
            <a:fillRect/>
          </a:stretch>
        </p:blipFill>
        <p:spPr bwMode="auto">
          <a:xfrm>
            <a:off x="3971924" y="4572000"/>
            <a:ext cx="1085850" cy="1628775"/>
          </a:xfrm>
          <a:prstGeom prst="rect">
            <a:avLst/>
          </a:prstGeom>
          <a:noFill/>
        </p:spPr>
      </p:pic>
      <p:cxnSp>
        <p:nvCxnSpPr>
          <p:cNvPr id="12" name="Straight Arrow Connector 11"/>
          <p:cNvCxnSpPr>
            <a:stCxn id="269318" idx="0"/>
            <a:endCxn id="18" idx="2"/>
          </p:cNvCxnSpPr>
          <p:nvPr/>
        </p:nvCxnSpPr>
        <p:spPr bwMode="auto">
          <a:xfrm flipH="1" flipV="1">
            <a:off x="3203887" y="2844463"/>
            <a:ext cx="1310962" cy="1727537"/>
          </a:xfrm>
          <a:prstGeom prst="straightConnector1">
            <a:avLst/>
          </a:prstGeom>
          <a:noFill/>
          <a:ln w="38100" cap="flat" cmpd="sng" algn="ctr">
            <a:solidFill>
              <a:schemeClr val="bg1"/>
            </a:solidFill>
            <a:prstDash val="solid"/>
            <a:round/>
            <a:headEnd type="none" w="med" len="med"/>
            <a:tailEnd type="arrow"/>
          </a:ln>
          <a:effectLst/>
        </p:spPr>
      </p:cxnSp>
      <p:cxnSp>
        <p:nvCxnSpPr>
          <p:cNvPr id="13" name="Straight Arrow Connector 12"/>
          <p:cNvCxnSpPr>
            <a:endCxn id="17" idx="2"/>
          </p:cNvCxnSpPr>
          <p:nvPr/>
        </p:nvCxnSpPr>
        <p:spPr bwMode="auto">
          <a:xfrm flipH="1" flipV="1">
            <a:off x="1706660" y="3550800"/>
            <a:ext cx="2801629" cy="1035488"/>
          </a:xfrm>
          <a:prstGeom prst="straightConnector1">
            <a:avLst/>
          </a:prstGeom>
          <a:noFill/>
          <a:ln w="38100" cap="flat" cmpd="sng" algn="ctr">
            <a:solidFill>
              <a:schemeClr val="bg1"/>
            </a:solidFill>
            <a:prstDash val="solid"/>
            <a:round/>
            <a:headEnd type="none" w="med" len="med"/>
            <a:tailEnd type="arrow"/>
          </a:ln>
          <a:effectLst/>
        </p:spPr>
      </p:cxnSp>
      <p:cxnSp>
        <p:nvCxnSpPr>
          <p:cNvPr id="14" name="Straight Arrow Connector 13"/>
          <p:cNvCxnSpPr>
            <a:stCxn id="269318" idx="0"/>
            <a:endCxn id="19" idx="2"/>
          </p:cNvCxnSpPr>
          <p:nvPr/>
        </p:nvCxnSpPr>
        <p:spPr bwMode="auto">
          <a:xfrm flipV="1">
            <a:off x="4514849" y="2259688"/>
            <a:ext cx="542926" cy="2312312"/>
          </a:xfrm>
          <a:prstGeom prst="straightConnector1">
            <a:avLst/>
          </a:prstGeom>
          <a:noFill/>
          <a:ln w="38100" cap="flat" cmpd="sng" algn="ctr">
            <a:solidFill>
              <a:schemeClr val="bg1"/>
            </a:solidFill>
            <a:prstDash val="solid"/>
            <a:round/>
            <a:headEnd type="none" w="med" len="med"/>
            <a:tailEnd type="arrow"/>
          </a:ln>
          <a:effectLst/>
        </p:spPr>
      </p:cxnSp>
      <p:cxnSp>
        <p:nvCxnSpPr>
          <p:cNvPr id="15" name="Straight Arrow Connector 14"/>
          <p:cNvCxnSpPr>
            <a:stCxn id="269318" idx="0"/>
            <a:endCxn id="20" idx="2"/>
          </p:cNvCxnSpPr>
          <p:nvPr/>
        </p:nvCxnSpPr>
        <p:spPr bwMode="auto">
          <a:xfrm flipV="1">
            <a:off x="4514849" y="1802198"/>
            <a:ext cx="2652112" cy="2769802"/>
          </a:xfrm>
          <a:prstGeom prst="straightConnector1">
            <a:avLst/>
          </a:prstGeom>
          <a:noFill/>
          <a:ln w="38100" cap="flat" cmpd="sng" algn="ctr">
            <a:solidFill>
              <a:schemeClr val="bg1"/>
            </a:solidFill>
            <a:prstDash val="solid"/>
            <a:round/>
            <a:headEnd type="none" w="med" len="med"/>
            <a:tailEnd type="arrow"/>
          </a:ln>
          <a:effectLst/>
        </p:spPr>
      </p:cxnSp>
      <p:sp>
        <p:nvSpPr>
          <p:cNvPr id="17" name="TextBox 16"/>
          <p:cNvSpPr txBox="1"/>
          <p:nvPr/>
        </p:nvSpPr>
        <p:spPr>
          <a:xfrm>
            <a:off x="424097" y="2966025"/>
            <a:ext cx="2565126"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Human being</a:t>
            </a:r>
          </a:p>
        </p:txBody>
      </p:sp>
      <p:cxnSp>
        <p:nvCxnSpPr>
          <p:cNvPr id="30" name="Straight Connector 29"/>
          <p:cNvCxnSpPr/>
          <p:nvPr/>
        </p:nvCxnSpPr>
        <p:spPr bwMode="auto">
          <a:xfrm>
            <a:off x="0" y="4191000"/>
            <a:ext cx="9144000" cy="0"/>
          </a:xfrm>
          <a:prstGeom prst="line">
            <a:avLst/>
          </a:prstGeom>
          <a:noFill/>
          <a:ln w="9525" cap="flat" cmpd="sng" algn="ctr">
            <a:solidFill>
              <a:schemeClr val="bg1"/>
            </a:solidFill>
            <a:prstDash val="solid"/>
            <a:round/>
            <a:headEnd type="none" w="med" len="med"/>
            <a:tailEnd type="none" w="med" len="med"/>
          </a:ln>
          <a:effectLst/>
        </p:spPr>
      </p:cxnSp>
      <p:sp>
        <p:nvSpPr>
          <p:cNvPr id="31" name="TextBox 30"/>
          <p:cNvSpPr txBox="1"/>
          <p:nvPr/>
        </p:nvSpPr>
        <p:spPr>
          <a:xfrm>
            <a:off x="3869883" y="6273225"/>
            <a:ext cx="139333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Times New Roman" pitchFamily="18" charset="0"/>
                <a:ea typeface="+mn-ea"/>
                <a:cs typeface="+mn-cs"/>
              </a:rPr>
              <a:t>particulars</a:t>
            </a:r>
          </a:p>
        </p:txBody>
      </p:sp>
      <p:sp>
        <p:nvSpPr>
          <p:cNvPr id="18" name="TextBox 17"/>
          <p:cNvSpPr txBox="1"/>
          <p:nvPr/>
        </p:nvSpPr>
        <p:spPr>
          <a:xfrm>
            <a:off x="2314060" y="2259688"/>
            <a:ext cx="177965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Mammal</a:t>
            </a:r>
          </a:p>
        </p:txBody>
      </p:sp>
      <p:sp>
        <p:nvSpPr>
          <p:cNvPr id="19" name="TextBox 18"/>
          <p:cNvSpPr txBox="1"/>
          <p:nvPr/>
        </p:nvSpPr>
        <p:spPr>
          <a:xfrm>
            <a:off x="4026499" y="1674913"/>
            <a:ext cx="206255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Vertebrate</a:t>
            </a:r>
          </a:p>
        </p:txBody>
      </p:sp>
      <p:sp>
        <p:nvSpPr>
          <p:cNvPr id="20" name="TextBox 19"/>
          <p:cNvSpPr txBox="1"/>
          <p:nvPr/>
        </p:nvSpPr>
        <p:spPr>
          <a:xfrm>
            <a:off x="6196983" y="1217423"/>
            <a:ext cx="1939955"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Organism</a:t>
            </a:r>
          </a:p>
        </p:txBody>
      </p:sp>
      <p:sp>
        <p:nvSpPr>
          <p:cNvPr id="27" name="TextBox 26"/>
          <p:cNvSpPr txBox="1"/>
          <p:nvPr/>
        </p:nvSpPr>
        <p:spPr>
          <a:xfrm>
            <a:off x="5263213" y="4148722"/>
            <a:ext cx="2680541"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FFFFFF"/>
                </a:solidFill>
                <a:effectLst/>
                <a:uLnTx/>
                <a:uFillTx/>
                <a:latin typeface="Times New Roman" pitchFamily="18" charset="0"/>
                <a:ea typeface="+mn-ea"/>
                <a:cs typeface="+mn-cs"/>
              </a:rPr>
              <a:t>instance of at t</a:t>
            </a:r>
          </a:p>
        </p:txBody>
      </p:sp>
      <p:cxnSp>
        <p:nvCxnSpPr>
          <p:cNvPr id="29" name="Straight Arrow Connector 28"/>
          <p:cNvCxnSpPr>
            <a:stCxn id="17" idx="0"/>
            <a:endCxn id="18" idx="1"/>
          </p:cNvCxnSpPr>
          <p:nvPr/>
        </p:nvCxnSpPr>
        <p:spPr bwMode="auto">
          <a:xfrm flipV="1">
            <a:off x="1706660" y="2552076"/>
            <a:ext cx="607400" cy="413949"/>
          </a:xfrm>
          <a:prstGeom prst="straightConnector1">
            <a:avLst/>
          </a:prstGeom>
          <a:noFill/>
          <a:ln w="38100" cap="flat" cmpd="sng" algn="ctr">
            <a:solidFill>
              <a:srgbClr val="FFFF00"/>
            </a:solidFill>
            <a:prstDash val="solid"/>
            <a:round/>
            <a:headEnd type="none" w="med" len="med"/>
            <a:tailEnd type="arrow"/>
          </a:ln>
          <a:effectLst/>
        </p:spPr>
      </p:cxnSp>
      <p:cxnSp>
        <p:nvCxnSpPr>
          <p:cNvPr id="32" name="Straight Arrow Connector 31"/>
          <p:cNvCxnSpPr>
            <a:stCxn id="18" idx="0"/>
            <a:endCxn id="19" idx="1"/>
          </p:cNvCxnSpPr>
          <p:nvPr/>
        </p:nvCxnSpPr>
        <p:spPr bwMode="auto">
          <a:xfrm flipV="1">
            <a:off x="3203887" y="1967301"/>
            <a:ext cx="822612" cy="292387"/>
          </a:xfrm>
          <a:prstGeom prst="straightConnector1">
            <a:avLst/>
          </a:prstGeom>
          <a:noFill/>
          <a:ln w="38100" cap="flat" cmpd="sng" algn="ctr">
            <a:solidFill>
              <a:srgbClr val="FFFF00"/>
            </a:solidFill>
            <a:prstDash val="solid"/>
            <a:round/>
            <a:headEnd type="none" w="med" len="med"/>
            <a:tailEnd type="arrow"/>
          </a:ln>
          <a:effectLst/>
        </p:spPr>
      </p:cxnSp>
      <p:cxnSp>
        <p:nvCxnSpPr>
          <p:cNvPr id="34" name="Straight Arrow Connector 33"/>
          <p:cNvCxnSpPr>
            <a:stCxn id="19" idx="0"/>
            <a:endCxn id="20" idx="1"/>
          </p:cNvCxnSpPr>
          <p:nvPr/>
        </p:nvCxnSpPr>
        <p:spPr bwMode="auto">
          <a:xfrm flipV="1">
            <a:off x="5057775" y="1509811"/>
            <a:ext cx="1139208" cy="165102"/>
          </a:xfrm>
          <a:prstGeom prst="straightConnector1">
            <a:avLst/>
          </a:prstGeom>
          <a:noFill/>
          <a:ln w="38100" cap="flat" cmpd="sng" algn="ctr">
            <a:solidFill>
              <a:srgbClr val="FFFF00"/>
            </a:solidFill>
            <a:prstDash val="solid"/>
            <a:round/>
            <a:headEnd type="none" w="med" len="med"/>
            <a:tailEnd type="arrow"/>
          </a:ln>
          <a:effectLst/>
        </p:spPr>
      </p:cxnSp>
      <p:sp>
        <p:nvSpPr>
          <p:cNvPr id="37" name="TextBox 36"/>
          <p:cNvSpPr txBox="1"/>
          <p:nvPr/>
        </p:nvSpPr>
        <p:spPr>
          <a:xfrm>
            <a:off x="1314834" y="2218153"/>
            <a:ext cx="66396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err="1">
                <a:ln>
                  <a:noFill/>
                </a:ln>
                <a:solidFill>
                  <a:srgbClr val="FFFF00"/>
                </a:solidFill>
                <a:effectLst/>
                <a:uLnTx/>
                <a:uFillTx/>
                <a:latin typeface="Times New Roman" pitchFamily="18" charset="0"/>
                <a:ea typeface="+mn-ea"/>
                <a:cs typeface="+mn-cs"/>
              </a:rPr>
              <a:t>isa</a:t>
            </a:r>
            <a:endParaRPr kumimoji="0" lang="en-US" sz="3200" b="1" i="1"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38" name="TextBox 37"/>
          <p:cNvSpPr txBox="1"/>
          <p:nvPr/>
        </p:nvSpPr>
        <p:spPr>
          <a:xfrm>
            <a:off x="2951229" y="1520250"/>
            <a:ext cx="66396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err="1">
                <a:ln>
                  <a:noFill/>
                </a:ln>
                <a:solidFill>
                  <a:srgbClr val="FFFF00"/>
                </a:solidFill>
                <a:effectLst/>
                <a:uLnTx/>
                <a:uFillTx/>
                <a:latin typeface="Times New Roman" pitchFamily="18" charset="0"/>
                <a:ea typeface="+mn-ea"/>
                <a:cs typeface="+mn-cs"/>
              </a:rPr>
              <a:t>isa</a:t>
            </a:r>
            <a:endParaRPr kumimoji="0" lang="en-US" sz="3200" b="1" i="1"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39" name="TextBox 38"/>
          <p:cNvSpPr txBox="1"/>
          <p:nvPr/>
        </p:nvSpPr>
        <p:spPr>
          <a:xfrm>
            <a:off x="5176941" y="1114523"/>
            <a:ext cx="66396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err="1">
                <a:ln>
                  <a:noFill/>
                </a:ln>
                <a:solidFill>
                  <a:srgbClr val="FFFF00"/>
                </a:solidFill>
                <a:effectLst/>
                <a:uLnTx/>
                <a:uFillTx/>
                <a:latin typeface="Times New Roman" pitchFamily="18" charset="0"/>
                <a:ea typeface="+mn-ea"/>
                <a:cs typeface="+mn-cs"/>
              </a:rPr>
              <a:t>isa</a:t>
            </a:r>
            <a:endParaRPr kumimoji="0" lang="en-US" sz="3200" b="1" i="1"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3" name="Oval 2"/>
          <p:cNvSpPr/>
          <p:nvPr/>
        </p:nvSpPr>
        <p:spPr bwMode="auto">
          <a:xfrm rot="1934683">
            <a:off x="528389" y="2003501"/>
            <a:ext cx="5200592" cy="3528628"/>
          </a:xfrm>
          <a:prstGeom prst="ellipse">
            <a:avLst/>
          </a:prstGeom>
          <a:no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grpSp>
        <p:nvGrpSpPr>
          <p:cNvPr id="6" name="Group 5"/>
          <p:cNvGrpSpPr/>
          <p:nvPr/>
        </p:nvGrpSpPr>
        <p:grpSpPr>
          <a:xfrm>
            <a:off x="1930148" y="2869495"/>
            <a:ext cx="1560104" cy="768661"/>
            <a:chOff x="1930148" y="2869495"/>
            <a:chExt cx="1560104" cy="768661"/>
          </a:xfrm>
          <a:solidFill>
            <a:srgbClr val="1FE115"/>
          </a:solidFill>
        </p:grpSpPr>
        <p:sp>
          <p:nvSpPr>
            <p:cNvPr id="5" name="Bent Arrow 4"/>
            <p:cNvSpPr/>
            <p:nvPr/>
          </p:nvSpPr>
          <p:spPr bwMode="auto">
            <a:xfrm rot="13306324">
              <a:off x="2112149" y="2869495"/>
              <a:ext cx="1378103" cy="551588"/>
            </a:xfrm>
            <a:prstGeom prst="bentArrow">
              <a:avLst/>
            </a:prstGeom>
            <a:grpFill/>
            <a:ln w="952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25" name="Bent Arrow 24"/>
            <p:cNvSpPr/>
            <p:nvPr/>
          </p:nvSpPr>
          <p:spPr bwMode="auto">
            <a:xfrm rot="13308581" flipV="1">
              <a:off x="1930148" y="3086568"/>
              <a:ext cx="1378103" cy="551588"/>
            </a:xfrm>
            <a:prstGeom prst="bentArrow">
              <a:avLst/>
            </a:prstGeom>
            <a:grpFill/>
            <a:ln w="952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gr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945843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should NEVER FORGET !!!</a:t>
            </a:r>
            <a:br>
              <a:rPr lang="en-US" dirty="0"/>
            </a:br>
            <a:r>
              <a:rPr lang="en-US" dirty="0"/>
              <a:t>(major take home message)</a:t>
            </a:r>
          </a:p>
        </p:txBody>
      </p:sp>
      <p:sp>
        <p:nvSpPr>
          <p:cNvPr id="3" name="Content Placeholder 2"/>
          <p:cNvSpPr>
            <a:spLocks noGrp="1"/>
          </p:cNvSpPr>
          <p:nvPr>
            <p:ph idx="1"/>
          </p:nvPr>
        </p:nvSpPr>
        <p:spPr>
          <a:xfrm>
            <a:off x="228600" y="2209800"/>
            <a:ext cx="8686800" cy="4419600"/>
          </a:xfrm>
        </p:spPr>
        <p:txBody>
          <a:bodyPr/>
          <a:lstStyle/>
          <a:p>
            <a:pPr algn="ctr"/>
            <a:r>
              <a:rPr lang="en-US" sz="2800" dirty="0"/>
              <a:t>Crucial distinctions made in Ontological Realism</a:t>
            </a:r>
          </a:p>
          <a:p>
            <a:pPr marL="688975" indent="-688975">
              <a:buFont typeface="+mj-lt"/>
              <a:buAutoNum type="arabicPeriod"/>
            </a:pPr>
            <a:r>
              <a:rPr lang="en-US" sz="4800" dirty="0"/>
              <a:t>ontology </a:t>
            </a:r>
            <a:r>
              <a:rPr lang="en-US" sz="4800" dirty="0">
                <a:sym typeface="Wingdings" panose="05000000000000000000" pitchFamily="2" charset="2"/>
              </a:rPr>
              <a:t> ontologies</a:t>
            </a:r>
          </a:p>
          <a:p>
            <a:pPr marL="688975" indent="-688975">
              <a:buFont typeface="+mj-lt"/>
              <a:buAutoNum type="arabicPeriod"/>
            </a:pPr>
            <a:r>
              <a:rPr lang="en-US" sz="4800" dirty="0">
                <a:sym typeface="Wingdings" panose="05000000000000000000" pitchFamily="2" charset="2"/>
              </a:rPr>
              <a:t>reality  representation</a:t>
            </a:r>
          </a:p>
          <a:p>
            <a:pPr marL="688975" indent="-688975">
              <a:buFont typeface="+mj-lt"/>
              <a:buAutoNum type="arabicPeriod"/>
            </a:pPr>
            <a:r>
              <a:rPr lang="en-US" sz="4800" dirty="0">
                <a:sym typeface="Wingdings" panose="05000000000000000000" pitchFamily="2" charset="2"/>
              </a:rPr>
              <a:t>particulars  types</a:t>
            </a:r>
          </a:p>
          <a:p>
            <a:pPr marL="688975" indent="-688975">
              <a:buFont typeface="+mj-lt"/>
              <a:buAutoNum type="arabicPeriod"/>
            </a:pPr>
            <a:r>
              <a:rPr lang="en-US" sz="4800" dirty="0">
                <a:sym typeface="Wingdings" panose="05000000000000000000" pitchFamily="2" charset="2"/>
              </a:rPr>
              <a:t>continuants  </a:t>
            </a:r>
            <a:r>
              <a:rPr lang="en-US" sz="4800" dirty="0" err="1">
                <a:sym typeface="Wingdings" panose="05000000000000000000" pitchFamily="2" charset="2"/>
              </a:rPr>
              <a:t>occurrents</a:t>
            </a:r>
            <a:endParaRPr lang="en-US" sz="4800" dirty="0"/>
          </a:p>
          <a:p>
            <a:pPr algn="ctr"/>
            <a:endParaRPr lang="en-US" dirty="0"/>
          </a:p>
          <a:p>
            <a:pPr algn="ct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515648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Continuants </a:t>
            </a:r>
            <a:r>
              <a:rPr lang="en-US" dirty="0">
                <a:sym typeface="Wingdings" panose="05000000000000000000" pitchFamily="2" charset="2"/>
              </a:rPr>
              <a:t> </a:t>
            </a:r>
            <a:r>
              <a:rPr lang="en-US" dirty="0" err="1">
                <a:sym typeface="Wingdings" panose="05000000000000000000" pitchFamily="2" charset="2"/>
              </a:rPr>
              <a:t>Occurrents</a:t>
            </a:r>
            <a:endParaRPr lang="en-US" dirty="0"/>
          </a:p>
        </p:txBody>
      </p:sp>
      <p:graphicFrame>
        <p:nvGraphicFramePr>
          <p:cNvPr id="10" name="Table 9"/>
          <p:cNvGraphicFramePr>
            <a:graphicFrameLocks noGrp="1"/>
          </p:cNvGraphicFramePr>
          <p:nvPr/>
        </p:nvGraphicFramePr>
        <p:xfrm>
          <a:off x="76200" y="1752600"/>
          <a:ext cx="8991600" cy="466344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3311358">
                  <a:extLst>
                    <a:ext uri="{9D8B030D-6E8A-4147-A177-3AD203B41FA5}">
                      <a16:colId xmlns:a16="http://schemas.microsoft.com/office/drawing/2014/main" val="20001"/>
                    </a:ext>
                  </a:extLst>
                </a:gridCol>
                <a:gridCol w="3470442">
                  <a:extLst>
                    <a:ext uri="{9D8B030D-6E8A-4147-A177-3AD203B41FA5}">
                      <a16:colId xmlns:a16="http://schemas.microsoft.com/office/drawing/2014/main" val="20002"/>
                    </a:ext>
                  </a:extLst>
                </a:gridCol>
              </a:tblGrid>
              <a:tr h="370840">
                <a:tc>
                  <a:txBody>
                    <a:bodyPr/>
                    <a:lstStyle/>
                    <a:p>
                      <a:endParaRPr lang="en-US" sz="3200"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a:t>Continuant</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err="1"/>
                        <a:t>Occurrent</a:t>
                      </a:r>
                      <a:endParaRPr lang="en-US" sz="3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sz="3200" dirty="0">
                        <a:solidFill>
                          <a:schemeClr val="bg1"/>
                        </a:solidFill>
                      </a:endParaRPr>
                    </a:p>
                    <a:p>
                      <a:endParaRPr lang="en-US" sz="3200" b="1"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b="1" dirty="0">
                        <a:solidFill>
                          <a:schemeClr val="bg1"/>
                        </a:solidFill>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endParaRPr lang="en-US" sz="28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26" name="Straight Connector 25"/>
          <p:cNvCxnSpPr/>
          <p:nvPr/>
        </p:nvCxnSpPr>
        <p:spPr bwMode="auto">
          <a:xfrm flipH="1">
            <a:off x="2321560" y="2362200"/>
            <a:ext cx="6736080"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27" name="Straight Connector 26"/>
          <p:cNvCxnSpPr/>
          <p:nvPr/>
        </p:nvCxnSpPr>
        <p:spPr bwMode="auto">
          <a:xfrm flipH="1">
            <a:off x="2283057" y="1752600"/>
            <a:ext cx="9928" cy="4663440"/>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32" name="TextBox 31"/>
          <p:cNvSpPr txBox="1"/>
          <p:nvPr/>
        </p:nvSpPr>
        <p:spPr>
          <a:xfrm>
            <a:off x="10270834" y="1295400"/>
            <a:ext cx="184731"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000066"/>
              </a:solidFill>
              <a:effectLst/>
              <a:uLnTx/>
              <a:uFillTx/>
              <a:latin typeface="Times New Roman" pitchFamily="18" charset="0"/>
              <a:ea typeface="+mn-ea"/>
              <a:cs typeface="+mn-cs"/>
            </a:endParaRPr>
          </a:p>
        </p:txBody>
      </p:sp>
      <p:sp>
        <p:nvSpPr>
          <p:cNvPr id="33" name="Rectangle 32"/>
          <p:cNvSpPr/>
          <p:nvPr/>
        </p:nvSpPr>
        <p:spPr>
          <a:xfrm>
            <a:off x="2343150" y="2644170"/>
            <a:ext cx="3124200" cy="255454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Entities that at any time they exist,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exist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sng" strike="noStrike" kern="1200" cap="none" spc="0" normalizeH="0" baseline="0" noProof="0" dirty="0">
                <a:ln>
                  <a:noFill/>
                </a:ln>
                <a:solidFill>
                  <a:srgbClr val="FFFFFF"/>
                </a:solidFill>
                <a:effectLst/>
                <a:uLnTx/>
                <a:uFillTx/>
                <a:latin typeface="Times New Roman" pitchFamily="18" charset="0"/>
                <a:ea typeface="+mn-ea"/>
                <a:cs typeface="+mn-cs"/>
              </a:rPr>
              <a:t>in total</a:t>
            </a:r>
            <a:endPar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34" name="Rectangle 33"/>
          <p:cNvSpPr/>
          <p:nvPr/>
        </p:nvSpPr>
        <p:spPr>
          <a:xfrm>
            <a:off x="5753100" y="2638425"/>
            <a:ext cx="3124200" cy="255454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Entities that at any time they exist,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exist only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sng" strike="noStrike" kern="1200" cap="none" spc="0" normalizeH="0" baseline="0" noProof="0" dirty="0">
                <a:ln>
                  <a:noFill/>
                </a:ln>
                <a:solidFill>
                  <a:srgbClr val="FFFFFF"/>
                </a:solidFill>
                <a:effectLst/>
                <a:uLnTx/>
                <a:uFillTx/>
                <a:latin typeface="Times New Roman" pitchFamily="18" charset="0"/>
                <a:ea typeface="+mn-ea"/>
                <a:cs typeface="+mn-cs"/>
              </a:rPr>
              <a:t>partially</a:t>
            </a:r>
            <a:endPar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35" name="Rectangle 34"/>
          <p:cNvSpPr/>
          <p:nvPr/>
        </p:nvSpPr>
        <p:spPr>
          <a:xfrm>
            <a:off x="86361" y="6520190"/>
            <a:ext cx="8981439" cy="261610"/>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Times New Roman" pitchFamily="18" charset="0"/>
                <a:ea typeface="+mn-ea"/>
                <a:cs typeface="+mn-cs"/>
              </a:rPr>
              <a:t>Smith B, Ceusters W. Ontological Realism as a Methodology for Coordinated Evolution of Scientific Ontologies. Applied Ontology, 2010;5(3-4):139-188. </a:t>
            </a: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339165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6324600" y="5334000"/>
            <a:ext cx="1981200" cy="9906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3" name="Rectangle 12"/>
          <p:cNvSpPr/>
          <p:nvPr/>
        </p:nvSpPr>
        <p:spPr bwMode="auto">
          <a:xfrm>
            <a:off x="2514600" y="5334000"/>
            <a:ext cx="2895600" cy="9906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2" name="Rounded Rectangle 11"/>
          <p:cNvSpPr/>
          <p:nvPr/>
        </p:nvSpPr>
        <p:spPr bwMode="auto">
          <a:xfrm>
            <a:off x="5867400" y="2667000"/>
            <a:ext cx="2895600" cy="8382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1" name="Rounded Rectangle 10"/>
          <p:cNvSpPr/>
          <p:nvPr/>
        </p:nvSpPr>
        <p:spPr bwMode="auto">
          <a:xfrm>
            <a:off x="2819400" y="2667000"/>
            <a:ext cx="2133600" cy="8382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2" name="Title 1"/>
          <p:cNvSpPr>
            <a:spLocks noGrp="1"/>
          </p:cNvSpPr>
          <p:nvPr>
            <p:ph type="title"/>
          </p:nvPr>
        </p:nvSpPr>
        <p:spPr/>
        <p:txBody>
          <a:bodyPr/>
          <a:lstStyle/>
          <a:p>
            <a:r>
              <a:rPr lang="en-US" dirty="0"/>
              <a:t>An ontological square</a:t>
            </a:r>
          </a:p>
        </p:txBody>
      </p:sp>
      <p:graphicFrame>
        <p:nvGraphicFramePr>
          <p:cNvPr id="10" name="Table 9"/>
          <p:cNvGraphicFramePr>
            <a:graphicFrameLocks noGrp="1"/>
          </p:cNvGraphicFramePr>
          <p:nvPr>
            <p:extLst/>
          </p:nvPr>
        </p:nvGraphicFramePr>
        <p:xfrm>
          <a:off x="76200" y="1752600"/>
          <a:ext cx="8991600" cy="466344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3311358">
                  <a:extLst>
                    <a:ext uri="{9D8B030D-6E8A-4147-A177-3AD203B41FA5}">
                      <a16:colId xmlns:a16="http://schemas.microsoft.com/office/drawing/2014/main" val="20001"/>
                    </a:ext>
                  </a:extLst>
                </a:gridCol>
                <a:gridCol w="3470442">
                  <a:extLst>
                    <a:ext uri="{9D8B030D-6E8A-4147-A177-3AD203B41FA5}">
                      <a16:colId xmlns:a16="http://schemas.microsoft.com/office/drawing/2014/main" val="20002"/>
                    </a:ext>
                  </a:extLst>
                </a:gridCol>
              </a:tblGrid>
              <a:tr h="370840">
                <a:tc>
                  <a:txBody>
                    <a:bodyPr/>
                    <a:lstStyle/>
                    <a:p>
                      <a:endParaRPr lang="en-US" sz="3200" dirty="0"/>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a:t>Continuant</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err="1"/>
                        <a:t>Occurrent</a:t>
                      </a:r>
                      <a:endParaRPr lang="en-US" sz="3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sz="3200" dirty="0">
                        <a:solidFill>
                          <a:schemeClr val="bg1"/>
                        </a:solidFill>
                      </a:endParaRPr>
                    </a:p>
                    <a:p>
                      <a:r>
                        <a:rPr lang="en-US" sz="3200" b="1" dirty="0">
                          <a:solidFill>
                            <a:schemeClr val="bg1"/>
                          </a:solidFill>
                        </a:rPr>
                        <a:t>Types</a:t>
                      </a:r>
                    </a:p>
                  </a:txBody>
                  <a:tcP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r>
                        <a:rPr lang="en-US" sz="3200" dirty="0">
                          <a:solidFill>
                            <a:schemeClr val="bg1"/>
                          </a:solidFill>
                        </a:rPr>
                        <a:t>Tooth</a:t>
                      </a:r>
                    </a:p>
                    <a:p>
                      <a:pPr algn="ctr"/>
                      <a:endParaRPr lang="en-US" sz="3200" dirty="0">
                        <a:solidFill>
                          <a:schemeClr val="bg1"/>
                        </a:solidFill>
                      </a:endParaRPr>
                    </a:p>
                    <a:p>
                      <a:pPr algn="ctr"/>
                      <a:endParaRPr lang="en-US" sz="32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r>
                        <a:rPr lang="en-US" sz="3200" dirty="0">
                          <a:solidFill>
                            <a:schemeClr val="bg1"/>
                          </a:solidFill>
                        </a:rPr>
                        <a:t>Teeth grinding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r>
                        <a:rPr lang="en-US" sz="2400" b="1" dirty="0">
                          <a:solidFill>
                            <a:schemeClr val="bg1"/>
                          </a:solidFill>
                        </a:rPr>
                        <a:t>Particulars</a:t>
                      </a:r>
                      <a:r>
                        <a:rPr lang="en-US" sz="3200" b="1" dirty="0">
                          <a:solidFill>
                            <a:schemeClr val="bg1"/>
                          </a:solidFill>
                        </a:rPr>
                        <a:t> </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r>
                        <a:rPr lang="en-US" sz="2800" dirty="0">
                          <a:solidFill>
                            <a:schemeClr val="tx1"/>
                          </a:solidFill>
                        </a:rPr>
                        <a:t>My left</a:t>
                      </a:r>
                      <a:r>
                        <a:rPr lang="en-US" sz="2800" baseline="0" dirty="0">
                          <a:solidFill>
                            <a:schemeClr val="tx1"/>
                          </a:solidFill>
                        </a:rPr>
                        <a:t> maxillary first molar</a:t>
                      </a:r>
                      <a:endParaRPr lang="en-US" sz="28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r>
                        <a:rPr lang="en-US" sz="2800" dirty="0">
                          <a:solidFill>
                            <a:schemeClr val="tx1"/>
                          </a:solidFill>
                        </a:rPr>
                        <a:t>My teeth</a:t>
                      </a:r>
                    </a:p>
                    <a:p>
                      <a:pPr algn="ctr"/>
                      <a:r>
                        <a:rPr lang="en-US" sz="2800" dirty="0">
                          <a:solidFill>
                            <a:schemeClr val="tx1"/>
                          </a:solidFill>
                        </a:rPr>
                        <a:t>grinding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26" name="Straight Connector 25"/>
          <p:cNvCxnSpPr/>
          <p:nvPr/>
        </p:nvCxnSpPr>
        <p:spPr bwMode="auto">
          <a:xfrm flipH="1">
            <a:off x="76200" y="2362200"/>
            <a:ext cx="8981440"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15" name="Straight Connector 14"/>
          <p:cNvCxnSpPr/>
          <p:nvPr/>
        </p:nvCxnSpPr>
        <p:spPr bwMode="auto">
          <a:xfrm flipH="1">
            <a:off x="86360" y="3962400"/>
            <a:ext cx="898144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flipH="1">
            <a:off x="2283057" y="1752600"/>
            <a:ext cx="9928" cy="4663440"/>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428282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6324600" y="5334000"/>
            <a:ext cx="1981200" cy="9906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3" name="Rectangle 12"/>
          <p:cNvSpPr/>
          <p:nvPr/>
        </p:nvSpPr>
        <p:spPr bwMode="auto">
          <a:xfrm>
            <a:off x="2514600" y="5334000"/>
            <a:ext cx="2895600" cy="9906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2" name="Rounded Rectangle 11"/>
          <p:cNvSpPr/>
          <p:nvPr/>
        </p:nvSpPr>
        <p:spPr bwMode="auto">
          <a:xfrm>
            <a:off x="5867400" y="2667000"/>
            <a:ext cx="2895600" cy="8382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1" name="Rounded Rectangle 10"/>
          <p:cNvSpPr/>
          <p:nvPr/>
        </p:nvSpPr>
        <p:spPr bwMode="auto">
          <a:xfrm>
            <a:off x="2819400" y="2667000"/>
            <a:ext cx="2133600" cy="8382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2" name="Title 1"/>
          <p:cNvSpPr>
            <a:spLocks noGrp="1"/>
          </p:cNvSpPr>
          <p:nvPr>
            <p:ph type="title"/>
          </p:nvPr>
        </p:nvSpPr>
        <p:spPr/>
        <p:txBody>
          <a:bodyPr/>
          <a:lstStyle/>
          <a:p>
            <a:r>
              <a:rPr lang="en-US" dirty="0"/>
              <a:t>An ontological square</a:t>
            </a:r>
          </a:p>
        </p:txBody>
      </p:sp>
      <p:graphicFrame>
        <p:nvGraphicFramePr>
          <p:cNvPr id="10" name="Table 9"/>
          <p:cNvGraphicFramePr>
            <a:graphicFrameLocks noGrp="1"/>
          </p:cNvGraphicFramePr>
          <p:nvPr/>
        </p:nvGraphicFramePr>
        <p:xfrm>
          <a:off x="76200" y="1752600"/>
          <a:ext cx="8991600" cy="466344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3311358">
                  <a:extLst>
                    <a:ext uri="{9D8B030D-6E8A-4147-A177-3AD203B41FA5}">
                      <a16:colId xmlns:a16="http://schemas.microsoft.com/office/drawing/2014/main" val="20001"/>
                    </a:ext>
                  </a:extLst>
                </a:gridCol>
                <a:gridCol w="3470442">
                  <a:extLst>
                    <a:ext uri="{9D8B030D-6E8A-4147-A177-3AD203B41FA5}">
                      <a16:colId xmlns:a16="http://schemas.microsoft.com/office/drawing/2014/main" val="20002"/>
                    </a:ext>
                  </a:extLst>
                </a:gridCol>
              </a:tblGrid>
              <a:tr h="370840">
                <a:tc>
                  <a:txBody>
                    <a:bodyPr/>
                    <a:lstStyle/>
                    <a:p>
                      <a:endParaRPr lang="en-US" sz="3200" dirty="0"/>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a:t>Continuant</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err="1"/>
                        <a:t>Occurrent</a:t>
                      </a:r>
                      <a:endParaRPr lang="en-US" sz="3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sz="3200" dirty="0">
                        <a:solidFill>
                          <a:schemeClr val="bg1"/>
                        </a:solidFill>
                      </a:endParaRPr>
                    </a:p>
                    <a:p>
                      <a:r>
                        <a:rPr lang="en-US" sz="3200" b="1" dirty="0">
                          <a:solidFill>
                            <a:schemeClr val="bg1"/>
                          </a:solidFill>
                        </a:rPr>
                        <a:t>Types</a:t>
                      </a:r>
                    </a:p>
                  </a:txBody>
                  <a:tcP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r>
                        <a:rPr lang="en-US" sz="3200" dirty="0">
                          <a:solidFill>
                            <a:schemeClr val="bg1"/>
                          </a:solidFill>
                        </a:rPr>
                        <a:t>Tooth</a:t>
                      </a:r>
                    </a:p>
                    <a:p>
                      <a:pPr algn="ctr"/>
                      <a:endParaRPr lang="en-US" sz="3200" dirty="0">
                        <a:solidFill>
                          <a:schemeClr val="bg1"/>
                        </a:solidFill>
                      </a:endParaRPr>
                    </a:p>
                    <a:p>
                      <a:pPr algn="ctr"/>
                      <a:endParaRPr lang="en-US" sz="32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r>
                        <a:rPr lang="en-US" sz="3200" dirty="0">
                          <a:solidFill>
                            <a:schemeClr val="bg1"/>
                          </a:solidFill>
                        </a:rPr>
                        <a:t>Teeth grinding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r>
                        <a:rPr lang="en-US" sz="2400" b="1" dirty="0">
                          <a:solidFill>
                            <a:schemeClr val="bg1"/>
                          </a:solidFill>
                        </a:rPr>
                        <a:t>Particulars</a:t>
                      </a:r>
                      <a:r>
                        <a:rPr lang="en-US" sz="3200" b="1" dirty="0">
                          <a:solidFill>
                            <a:schemeClr val="bg1"/>
                          </a:solidFill>
                        </a:rPr>
                        <a:t> </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r>
                        <a:rPr lang="en-US" sz="2800" dirty="0">
                          <a:solidFill>
                            <a:schemeClr val="tx1"/>
                          </a:solidFill>
                        </a:rPr>
                        <a:t>My left</a:t>
                      </a:r>
                      <a:r>
                        <a:rPr lang="en-US" sz="2800" baseline="0" dirty="0">
                          <a:solidFill>
                            <a:schemeClr val="tx1"/>
                          </a:solidFill>
                        </a:rPr>
                        <a:t> maxillary first molar</a:t>
                      </a:r>
                      <a:endParaRPr lang="en-US" sz="28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r>
                        <a:rPr lang="en-US" sz="2800" dirty="0">
                          <a:solidFill>
                            <a:schemeClr val="tx1"/>
                          </a:solidFill>
                        </a:rPr>
                        <a:t>My teeth</a:t>
                      </a:r>
                    </a:p>
                    <a:p>
                      <a:pPr algn="ctr"/>
                      <a:r>
                        <a:rPr lang="en-US" sz="2800" dirty="0">
                          <a:solidFill>
                            <a:schemeClr val="tx1"/>
                          </a:solidFill>
                        </a:rPr>
                        <a:t>grinding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16" name="Straight Arrow Connector 15"/>
          <p:cNvCxnSpPr/>
          <p:nvPr/>
        </p:nvCxnSpPr>
        <p:spPr bwMode="auto">
          <a:xfrm flipV="1">
            <a:off x="3962400" y="3505200"/>
            <a:ext cx="0" cy="182880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17" name="Straight Arrow Connector 16"/>
          <p:cNvCxnSpPr/>
          <p:nvPr/>
        </p:nvCxnSpPr>
        <p:spPr bwMode="auto">
          <a:xfrm flipV="1">
            <a:off x="7315200" y="3505200"/>
            <a:ext cx="0" cy="182880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18" name="TextBox 17"/>
          <p:cNvSpPr txBox="1"/>
          <p:nvPr/>
        </p:nvSpPr>
        <p:spPr>
          <a:xfrm>
            <a:off x="2341880" y="4028182"/>
            <a:ext cx="1770035" cy="107721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Instance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of </a:t>
            </a:r>
            <a:r>
              <a:rPr kumimoji="0" lang="en-US" sz="3200" b="1" i="1" u="sng" strike="noStrike" kern="1200" cap="none" spc="0" normalizeH="0" baseline="0" noProof="0" dirty="0">
                <a:ln>
                  <a:noFill/>
                </a:ln>
                <a:solidFill>
                  <a:srgbClr val="FFFFFF"/>
                </a:solidFill>
                <a:effectLst/>
                <a:uLnTx/>
                <a:uFillTx/>
                <a:latin typeface="Times New Roman" pitchFamily="18" charset="0"/>
                <a:ea typeface="+mn-ea"/>
                <a:cs typeface="+mn-cs"/>
              </a:rPr>
              <a:t>at t</a:t>
            </a:r>
          </a:p>
        </p:txBody>
      </p:sp>
      <p:sp>
        <p:nvSpPr>
          <p:cNvPr id="19" name="TextBox 18"/>
          <p:cNvSpPr txBox="1"/>
          <p:nvPr/>
        </p:nvSpPr>
        <p:spPr>
          <a:xfrm>
            <a:off x="5669476" y="4028182"/>
            <a:ext cx="1770035" cy="107721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Instance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of</a:t>
            </a:r>
          </a:p>
        </p:txBody>
      </p:sp>
      <p:cxnSp>
        <p:nvCxnSpPr>
          <p:cNvPr id="26" name="Straight Connector 25"/>
          <p:cNvCxnSpPr/>
          <p:nvPr/>
        </p:nvCxnSpPr>
        <p:spPr bwMode="auto">
          <a:xfrm flipH="1">
            <a:off x="76200" y="2362200"/>
            <a:ext cx="8981440"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15" name="Straight Connector 14"/>
          <p:cNvCxnSpPr/>
          <p:nvPr/>
        </p:nvCxnSpPr>
        <p:spPr bwMode="auto">
          <a:xfrm flipH="1">
            <a:off x="86360" y="3962400"/>
            <a:ext cx="898144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flipH="1">
            <a:off x="2283057" y="1752600"/>
            <a:ext cx="9928" cy="4663440"/>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0029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yet seemingly hard to grasp …</a:t>
            </a:r>
          </a:p>
        </p:txBody>
      </p:sp>
      <p:sp>
        <p:nvSpPr>
          <p:cNvPr id="3" name="Content Placeholder 2"/>
          <p:cNvSpPr>
            <a:spLocks noGrp="1"/>
          </p:cNvSpPr>
          <p:nvPr>
            <p:ph idx="1"/>
          </p:nvPr>
        </p:nvSpPr>
        <p:spPr/>
        <p:txBody>
          <a:bodyPr/>
          <a:lstStyle/>
          <a:p>
            <a:endParaRPr lang="en-US" dirty="0"/>
          </a:p>
        </p:txBody>
      </p:sp>
      <p:grpSp>
        <p:nvGrpSpPr>
          <p:cNvPr id="12" name="Group 11"/>
          <p:cNvGrpSpPr/>
          <p:nvPr/>
        </p:nvGrpSpPr>
        <p:grpSpPr>
          <a:xfrm>
            <a:off x="0" y="1524000"/>
            <a:ext cx="9144000" cy="1943273"/>
            <a:chOff x="0" y="2933527"/>
            <a:chExt cx="9144000" cy="1943273"/>
          </a:xfrm>
        </p:grpSpPr>
        <p:sp>
          <p:nvSpPr>
            <p:cNvPr id="11" name="Rectangle 10"/>
            <p:cNvSpPr/>
            <p:nvPr/>
          </p:nvSpPr>
          <p:spPr bwMode="auto">
            <a:xfrm>
              <a:off x="0" y="2933527"/>
              <a:ext cx="9144000" cy="194327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grpSp>
          <p:nvGrpSpPr>
            <p:cNvPr id="10" name="Group 9"/>
            <p:cNvGrpSpPr/>
            <p:nvPr/>
          </p:nvGrpSpPr>
          <p:grpSpPr>
            <a:xfrm>
              <a:off x="0" y="2933527"/>
              <a:ext cx="9144000" cy="1857548"/>
              <a:chOff x="0" y="2933527"/>
              <a:chExt cx="9144000" cy="1857548"/>
            </a:xfrm>
          </p:grpSpPr>
          <p:pic>
            <p:nvPicPr>
              <p:cNvPr id="4" name="Picture 3"/>
              <p:cNvPicPr>
                <a:picLocks noChangeAspect="1"/>
              </p:cNvPicPr>
              <p:nvPr/>
            </p:nvPicPr>
            <p:blipFill>
              <a:blip r:embed="rId2"/>
              <a:stretch>
                <a:fillRect/>
              </a:stretch>
            </p:blipFill>
            <p:spPr>
              <a:xfrm>
                <a:off x="0" y="2933527"/>
                <a:ext cx="9144000" cy="990946"/>
              </a:xfrm>
              <a:prstGeom prst="rect">
                <a:avLst/>
              </a:prstGeom>
            </p:spPr>
          </p:pic>
          <p:pic>
            <p:nvPicPr>
              <p:cNvPr id="5" name="Picture 4"/>
              <p:cNvPicPr>
                <a:picLocks noChangeAspect="1"/>
              </p:cNvPicPr>
              <p:nvPr/>
            </p:nvPicPr>
            <p:blipFill>
              <a:blip r:embed="rId3"/>
              <a:stretch>
                <a:fillRect/>
              </a:stretch>
            </p:blipFill>
            <p:spPr>
              <a:xfrm>
                <a:off x="4962525" y="3502561"/>
                <a:ext cx="2595562" cy="383639"/>
              </a:xfrm>
              <a:prstGeom prst="rect">
                <a:avLst/>
              </a:prstGeom>
            </p:spPr>
          </p:pic>
          <p:pic>
            <p:nvPicPr>
              <p:cNvPr id="6" name="Picture 5"/>
              <p:cNvPicPr>
                <a:picLocks noChangeAspect="1"/>
              </p:cNvPicPr>
              <p:nvPr/>
            </p:nvPicPr>
            <p:blipFill>
              <a:blip r:embed="rId4"/>
              <a:stretch>
                <a:fillRect/>
              </a:stretch>
            </p:blipFill>
            <p:spPr>
              <a:xfrm>
                <a:off x="304800" y="3924300"/>
                <a:ext cx="7048500" cy="335211"/>
              </a:xfrm>
              <a:prstGeom prst="rect">
                <a:avLst/>
              </a:prstGeom>
            </p:spPr>
          </p:pic>
          <p:pic>
            <p:nvPicPr>
              <p:cNvPr id="7" name="Picture 6"/>
              <p:cNvPicPr>
                <a:picLocks noChangeAspect="1"/>
              </p:cNvPicPr>
              <p:nvPr/>
            </p:nvPicPr>
            <p:blipFill>
              <a:blip r:embed="rId5"/>
              <a:stretch>
                <a:fillRect/>
              </a:stretch>
            </p:blipFill>
            <p:spPr>
              <a:xfrm>
                <a:off x="7331556" y="3929150"/>
                <a:ext cx="1431443" cy="298972"/>
              </a:xfrm>
              <a:prstGeom prst="rect">
                <a:avLst/>
              </a:prstGeom>
            </p:spPr>
          </p:pic>
          <p:pic>
            <p:nvPicPr>
              <p:cNvPr id="8" name="Picture 7"/>
              <p:cNvPicPr>
                <a:picLocks noChangeAspect="1"/>
              </p:cNvPicPr>
              <p:nvPr/>
            </p:nvPicPr>
            <p:blipFill>
              <a:blip r:embed="rId6"/>
              <a:stretch>
                <a:fillRect/>
              </a:stretch>
            </p:blipFill>
            <p:spPr>
              <a:xfrm>
                <a:off x="304800" y="4257675"/>
                <a:ext cx="6086475" cy="533400"/>
              </a:xfrm>
              <a:prstGeom prst="rect">
                <a:avLst/>
              </a:prstGeom>
            </p:spPr>
          </p:pic>
          <p:sp>
            <p:nvSpPr>
              <p:cNvPr id="9" name="TextBox 8"/>
              <p:cNvSpPr txBox="1"/>
              <p:nvPr/>
            </p:nvSpPr>
            <p:spPr>
              <a:xfrm>
                <a:off x="3228065" y="2959298"/>
                <a:ext cx="2783134" cy="29238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VGmdBU" panose="02000600000000000000" pitchFamily="2" charset="-128"/>
                    <a:ea typeface="AVGmdBU" panose="02000600000000000000" pitchFamily="2" charset="-128"/>
                    <a:cs typeface="+mn-cs"/>
                  </a:rPr>
                  <a:t>Methods </a:t>
                </a:r>
                <a:r>
                  <a:rPr kumimoji="0" lang="en-US" sz="1300" b="0" i="0" u="none" strike="noStrike" kern="1200" cap="none" spc="0" normalizeH="0" baseline="0" noProof="0" dirty="0" err="1">
                    <a:ln>
                      <a:noFill/>
                    </a:ln>
                    <a:solidFill>
                      <a:srgbClr val="000000"/>
                    </a:solidFill>
                    <a:effectLst/>
                    <a:uLnTx/>
                    <a:uFillTx/>
                    <a:latin typeface="AVGmdBU" panose="02000600000000000000" pitchFamily="2" charset="-128"/>
                    <a:ea typeface="AVGmdBU" panose="02000600000000000000" pitchFamily="2" charset="-128"/>
                    <a:cs typeface="+mn-cs"/>
                  </a:rPr>
                  <a:t>Inf</a:t>
                </a:r>
                <a:r>
                  <a:rPr kumimoji="0" lang="en-US" sz="1300" b="0" i="0" u="none" strike="noStrike" kern="1200" cap="none" spc="0" normalizeH="0" baseline="0" noProof="0" dirty="0">
                    <a:ln>
                      <a:noFill/>
                    </a:ln>
                    <a:solidFill>
                      <a:srgbClr val="000000"/>
                    </a:solidFill>
                    <a:effectLst/>
                    <a:uLnTx/>
                    <a:uFillTx/>
                    <a:latin typeface="AVGmdBU" panose="02000600000000000000" pitchFamily="2" charset="-128"/>
                    <a:ea typeface="AVGmdBU" panose="02000600000000000000" pitchFamily="2" charset="-128"/>
                    <a:cs typeface="+mn-cs"/>
                  </a:rPr>
                  <a:t> Med 2011; 50: 203-216</a:t>
                </a:r>
              </a:p>
            </p:txBody>
          </p:sp>
        </p:grpSp>
      </p:grpSp>
      <p:pic>
        <p:nvPicPr>
          <p:cNvPr id="13" name="Picture 12"/>
          <p:cNvPicPr>
            <a:picLocks noChangeAspect="1"/>
          </p:cNvPicPr>
          <p:nvPr/>
        </p:nvPicPr>
        <p:blipFill>
          <a:blip r:embed="rId7"/>
          <a:stretch>
            <a:fillRect/>
          </a:stretch>
        </p:blipFill>
        <p:spPr>
          <a:xfrm>
            <a:off x="0" y="3460938"/>
            <a:ext cx="9191632" cy="3375546"/>
          </a:xfrm>
          <a:prstGeom prst="rect">
            <a:avLst/>
          </a:prstGeom>
        </p:spPr>
      </p:pic>
      <p:sp>
        <p:nvSpPr>
          <p:cNvPr id="15" name="Rectangle 14"/>
          <p:cNvSpPr/>
          <p:nvPr/>
        </p:nvSpPr>
        <p:spPr bwMode="auto">
          <a:xfrm>
            <a:off x="0" y="3460938"/>
            <a:ext cx="1981200" cy="64867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grpSp>
        <p:nvGrpSpPr>
          <p:cNvPr id="17" name="Group 16"/>
          <p:cNvGrpSpPr/>
          <p:nvPr/>
        </p:nvGrpSpPr>
        <p:grpSpPr>
          <a:xfrm>
            <a:off x="63213" y="3471319"/>
            <a:ext cx="1841787" cy="529896"/>
            <a:chOff x="63213" y="3604669"/>
            <a:chExt cx="1841787" cy="529896"/>
          </a:xfrm>
        </p:grpSpPr>
        <p:sp>
          <p:nvSpPr>
            <p:cNvPr id="14" name="TextBox 13"/>
            <p:cNvSpPr txBox="1"/>
            <p:nvPr/>
          </p:nvSpPr>
          <p:spPr>
            <a:xfrm>
              <a:off x="63213" y="3604669"/>
              <a:ext cx="1354858"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mn-cs"/>
                </a:rPr>
                <a:t>Page 205</a:t>
              </a:r>
            </a:p>
          </p:txBody>
        </p:sp>
        <p:sp>
          <p:nvSpPr>
            <p:cNvPr id="16" name="Right Arrow 15"/>
            <p:cNvSpPr/>
            <p:nvPr/>
          </p:nvSpPr>
          <p:spPr bwMode="auto">
            <a:xfrm>
              <a:off x="152400" y="4023890"/>
              <a:ext cx="1752600" cy="110675"/>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grpSp>
      <p:sp>
        <p:nvSpPr>
          <p:cNvPr id="18" name="Slide Number Placeholder 17"/>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836858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could the distinction account for it ?</a:t>
            </a:r>
          </a:p>
        </p:txBody>
      </p:sp>
      <p:graphicFrame>
        <p:nvGraphicFramePr>
          <p:cNvPr id="10" name="Table 9"/>
          <p:cNvGraphicFramePr>
            <a:graphicFrameLocks noGrp="1"/>
          </p:cNvGraphicFramePr>
          <p:nvPr>
            <p:extLst/>
          </p:nvPr>
        </p:nvGraphicFramePr>
        <p:xfrm>
          <a:off x="2771774" y="1752600"/>
          <a:ext cx="6296025" cy="4907280"/>
        </p:xfrm>
        <a:graphic>
          <a:graphicData uri="http://schemas.openxmlformats.org/drawingml/2006/table">
            <a:tbl>
              <a:tblPr firstRow="1" bandRow="1">
                <a:tableStyleId>{5C22544A-7EE6-4342-B048-85BDC9FD1C3A}</a:tableStyleId>
              </a:tblPr>
              <a:tblGrid>
                <a:gridCol w="3019426">
                  <a:extLst>
                    <a:ext uri="{9D8B030D-6E8A-4147-A177-3AD203B41FA5}">
                      <a16:colId xmlns:a16="http://schemas.microsoft.com/office/drawing/2014/main" val="20000"/>
                    </a:ext>
                  </a:extLst>
                </a:gridCol>
                <a:gridCol w="3276599">
                  <a:extLst>
                    <a:ext uri="{9D8B030D-6E8A-4147-A177-3AD203B41FA5}">
                      <a16:colId xmlns:a16="http://schemas.microsoft.com/office/drawing/2014/main" val="20001"/>
                    </a:ext>
                  </a:extLst>
                </a:gridCol>
              </a:tblGrid>
              <a:tr h="370840">
                <a:tc>
                  <a:txBody>
                    <a:bodyPr/>
                    <a:lstStyle/>
                    <a:p>
                      <a:pPr algn="ctr"/>
                      <a:r>
                        <a:rPr lang="en-US" sz="3200" dirty="0"/>
                        <a:t>Continuant</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err="1"/>
                        <a:t>Occurrent</a:t>
                      </a:r>
                      <a:endParaRPr lang="en-US" sz="3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p>
                      <a:pPr algn="ctr"/>
                      <a:endParaRPr lang="en-US" sz="1600" dirty="0">
                        <a:solidFill>
                          <a:schemeClr val="bg1"/>
                        </a:solidFill>
                      </a:endParaRPr>
                    </a:p>
                    <a:p>
                      <a:pPr algn="ctr"/>
                      <a:endParaRPr lang="en-US" sz="32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endParaRPr lang="en-US" sz="28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26" name="Straight Connector 25"/>
          <p:cNvCxnSpPr/>
          <p:nvPr/>
        </p:nvCxnSpPr>
        <p:spPr bwMode="auto">
          <a:xfrm flipH="1">
            <a:off x="2771774" y="2362200"/>
            <a:ext cx="6285866"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flipH="1">
            <a:off x="2771774" y="1752600"/>
            <a:ext cx="1" cy="609600"/>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21" name="Rounded Rectangle 20"/>
          <p:cNvSpPr/>
          <p:nvPr/>
        </p:nvSpPr>
        <p:spPr bwMode="auto">
          <a:xfrm>
            <a:off x="6498748" y="4953000"/>
            <a:ext cx="2097088" cy="1192529"/>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pitchFamily="122" charset="0"/>
                <a:ea typeface="+mn-ea"/>
                <a:cs typeface="+mn-cs"/>
              </a:rPr>
              <a:t>Reversible Process</a:t>
            </a:r>
          </a:p>
        </p:txBody>
      </p:sp>
      <p:sp>
        <p:nvSpPr>
          <p:cNvPr id="22" name="Rounded Rectangle 21"/>
          <p:cNvSpPr/>
          <p:nvPr/>
        </p:nvSpPr>
        <p:spPr bwMode="auto">
          <a:xfrm>
            <a:off x="6400800" y="2748973"/>
            <a:ext cx="2195036" cy="1230629"/>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pitchFamily="122" charset="0"/>
                <a:ea typeface="+mn-ea"/>
                <a:cs typeface="+mn-cs"/>
              </a:rPr>
              <a:t>Irreversible Process</a:t>
            </a:r>
          </a:p>
        </p:txBody>
      </p:sp>
      <p:sp>
        <p:nvSpPr>
          <p:cNvPr id="5" name="Rectangle 4"/>
          <p:cNvSpPr/>
          <p:nvPr/>
        </p:nvSpPr>
        <p:spPr>
          <a:xfrm>
            <a:off x="320198" y="2748973"/>
            <a:ext cx="5166201" cy="255454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FFFFFF"/>
                </a:solidFill>
                <a:effectLst/>
                <a:uLnTx/>
                <a:uFillTx/>
                <a:latin typeface="Minion-Regular"/>
                <a:ea typeface="+mn-ea"/>
                <a:cs typeface="+mn-cs"/>
              </a:rPr>
              <a:t>‘the distinction between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FFFFFF"/>
                </a:solidFill>
                <a:effectLst/>
                <a:uLnTx/>
                <a:uFillTx/>
                <a:latin typeface="Minion-Regular"/>
                <a:ea typeface="+mn-ea"/>
                <a:cs typeface="+mn-cs"/>
              </a:rPr>
              <a:t>continuants and </a:t>
            </a:r>
            <a:r>
              <a:rPr kumimoji="0" lang="en-US" sz="3200" b="0" i="1" u="none" strike="noStrike" kern="1200" cap="none" spc="0" normalizeH="0" baseline="0" noProof="0" dirty="0" err="1">
                <a:ln>
                  <a:noFill/>
                </a:ln>
                <a:solidFill>
                  <a:srgbClr val="FFFFFF"/>
                </a:solidFill>
                <a:effectLst/>
                <a:uLnTx/>
                <a:uFillTx/>
                <a:latin typeface="Minion-Regular"/>
                <a:ea typeface="+mn-ea"/>
                <a:cs typeface="+mn-cs"/>
              </a:rPr>
              <a:t>occurrents</a:t>
            </a:r>
            <a:r>
              <a:rPr kumimoji="0" lang="en-US" sz="3200" b="0" i="1" u="none" strike="noStrike" kern="1200" cap="none" spc="0" normalizeH="0" baseline="0" noProof="0" dirty="0">
                <a:ln>
                  <a:noFill/>
                </a:ln>
                <a:solidFill>
                  <a:srgbClr val="FFFFFF"/>
                </a:solidFill>
                <a:effectLst/>
                <a:uLnTx/>
                <a:uFillTx/>
                <a:latin typeface="Minion-Regular"/>
                <a:ea typeface="+mn-ea"/>
                <a:cs typeface="+mn-cs"/>
              </a:rPr>
              <a:t> does not account for the contrast between reversible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FFFFFF"/>
                </a:solidFill>
                <a:effectLst/>
                <a:uLnTx/>
                <a:uFillTx/>
                <a:latin typeface="Minion-Regular"/>
                <a:ea typeface="+mn-ea"/>
                <a:cs typeface="+mn-cs"/>
              </a:rPr>
              <a:t>and irreversible processes’</a:t>
            </a:r>
            <a:endParaRPr kumimoji="0" lang="en-US" sz="3200" b="1" i="1"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7" name="Rectangle 6"/>
          <p:cNvSpPr/>
          <p:nvPr/>
        </p:nvSpPr>
        <p:spPr>
          <a:xfrm>
            <a:off x="152400" y="5422106"/>
            <a:ext cx="5410200" cy="954107"/>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err="1">
                <a:ln>
                  <a:noFill/>
                </a:ln>
                <a:solidFill>
                  <a:srgbClr val="FFFFFF"/>
                </a:solidFill>
                <a:effectLst/>
                <a:uLnTx/>
                <a:uFillTx/>
                <a:latin typeface="Times New Roman" pitchFamily="18" charset="0"/>
                <a:ea typeface="Times New Roman" panose="02020603050405020304" pitchFamily="18" charset="0"/>
                <a:cs typeface="+mn-cs"/>
              </a:rPr>
              <a:t>Maojo</a:t>
            </a:r>
            <a:r>
              <a:rPr kumimoji="0" lang="en-US" sz="1400" b="1"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 V, Crespo J, Garcia-</a:t>
            </a:r>
            <a:r>
              <a:rPr kumimoji="0" lang="en-US" sz="1400" b="1" i="0" u="none" strike="noStrike" kern="1200" cap="none" spc="0" normalizeH="0" baseline="0" noProof="0" dirty="0" err="1">
                <a:ln>
                  <a:noFill/>
                </a:ln>
                <a:solidFill>
                  <a:srgbClr val="FFFFFF"/>
                </a:solidFill>
                <a:effectLst/>
                <a:uLnTx/>
                <a:uFillTx/>
                <a:latin typeface="Times New Roman" pitchFamily="18" charset="0"/>
                <a:ea typeface="Times New Roman" panose="02020603050405020304" pitchFamily="18" charset="0"/>
                <a:cs typeface="+mn-cs"/>
              </a:rPr>
              <a:t>Remesal</a:t>
            </a:r>
            <a:r>
              <a:rPr kumimoji="0" lang="en-US" sz="1400" b="1"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 M, de la </a:t>
            </a:r>
            <a:r>
              <a:rPr kumimoji="0" lang="en-US" sz="1400" b="1" i="0" u="none" strike="noStrike" kern="1200" cap="none" spc="0" normalizeH="0" baseline="0" noProof="0" dirty="0" err="1">
                <a:ln>
                  <a:noFill/>
                </a:ln>
                <a:solidFill>
                  <a:srgbClr val="FFFFFF"/>
                </a:solidFill>
                <a:effectLst/>
                <a:uLnTx/>
                <a:uFillTx/>
                <a:latin typeface="Times New Roman" pitchFamily="18" charset="0"/>
                <a:ea typeface="Times New Roman" panose="02020603050405020304" pitchFamily="18" charset="0"/>
                <a:cs typeface="+mn-cs"/>
              </a:rPr>
              <a:t>Iglesia</a:t>
            </a:r>
            <a:r>
              <a:rPr kumimoji="0" lang="en-US" sz="1400" b="1"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 D, Pérez-Rey D, </a:t>
            </a:r>
            <a:r>
              <a:rPr kumimoji="0" lang="en-US" sz="1400" b="1" i="0" u="none" strike="noStrike" kern="1200" cap="none" spc="0" normalizeH="0" baseline="0" noProof="0" dirty="0" err="1">
                <a:ln>
                  <a:noFill/>
                </a:ln>
                <a:solidFill>
                  <a:srgbClr val="FFFFFF"/>
                </a:solidFill>
                <a:effectLst/>
                <a:uLnTx/>
                <a:uFillTx/>
                <a:latin typeface="Times New Roman" pitchFamily="18" charset="0"/>
                <a:ea typeface="Times New Roman" panose="02020603050405020304" pitchFamily="18" charset="0"/>
                <a:cs typeface="+mn-cs"/>
              </a:rPr>
              <a:t>Kulikowski</a:t>
            </a:r>
            <a:r>
              <a:rPr kumimoji="0" lang="en-US" sz="1400" b="1"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 C.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Biomedical Ontologies: Toward scientific debate.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Methods Inf Med 2011; 50 (3):203-216. </a:t>
            </a:r>
            <a:endParaRPr kumimoji="0" lang="en-US" sz="14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658474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AutoShape 5"/>
          <p:cNvSpPr>
            <a:spLocks noGrp="1" noChangeArrowheads="1"/>
          </p:cNvSpPr>
          <p:nvPr>
            <p:ph type="title"/>
          </p:nvPr>
        </p:nvSpPr>
        <p:spPr/>
        <p:txBody>
          <a:bodyPr/>
          <a:lstStyle/>
          <a:p>
            <a:pPr eaLnBrk="1" hangingPunct="1"/>
            <a:r>
              <a:rPr lang="en-US" altLang="en-US"/>
              <a:t>The importance of temporal indexing</a:t>
            </a:r>
          </a:p>
        </p:txBody>
      </p:sp>
      <p:sp>
        <p:nvSpPr>
          <p:cNvPr id="79874" name="Slide Number Placeholder 3"/>
          <p:cNvSpPr>
            <a:spLocks noGrp="1"/>
          </p:cNvSpPr>
          <p:nvPr>
            <p:ph type="sldNum" sz="quarter" idx="10"/>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5BD212-9BAB-4A1C-A7B0-274D4E897E43}" type="slidenum">
              <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9875" name="Text Box 2"/>
          <p:cNvSpPr txBox="1">
            <a:spLocks noChangeArrowheads="1"/>
          </p:cNvSpPr>
          <p:nvPr/>
        </p:nvSpPr>
        <p:spPr bwMode="auto">
          <a:xfrm>
            <a:off x="3562350" y="4648200"/>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t</a:t>
            </a:r>
            <a:r>
              <a:rPr kumimoji="0" lang="en-US" altLang="en-US" sz="1800" b="1" i="0" u="none" strike="noStrike" kern="1200" cap="none" spc="0" normalizeH="0" baseline="-25000" noProof="0">
                <a:ln>
                  <a:noFill/>
                </a:ln>
                <a:solidFill>
                  <a:srgbClr val="FFFF00"/>
                </a:solidFill>
                <a:effectLst/>
                <a:uLnTx/>
                <a:uFillTx/>
                <a:latin typeface="Times New Roman" panose="02020603050405020304" pitchFamily="18" charset="0"/>
                <a:ea typeface="+mn-ea"/>
                <a:cs typeface="+mn-cs"/>
              </a:rPr>
              <a:t>2</a:t>
            </a:r>
          </a:p>
        </p:txBody>
      </p:sp>
      <p:sp>
        <p:nvSpPr>
          <p:cNvPr id="79876" name="Text Box 3"/>
          <p:cNvSpPr txBox="1">
            <a:spLocks noChangeArrowheads="1"/>
          </p:cNvSpPr>
          <p:nvPr/>
        </p:nvSpPr>
        <p:spPr bwMode="auto">
          <a:xfrm>
            <a:off x="7162800" y="4738688"/>
            <a:ext cx="1695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t</a:t>
            </a:r>
            <a:r>
              <a:rPr kumimoji="0" lang="en-US" altLang="en-US" sz="1800" b="1" i="0" u="none" strike="noStrike" kern="1200" cap="none" spc="0" normalizeH="0" baseline="-25000" noProof="0">
                <a:ln>
                  <a:noFill/>
                </a:ln>
                <a:solidFill>
                  <a:srgbClr val="FFFF00"/>
                </a:solidFill>
                <a:effectLst/>
                <a:uLnTx/>
                <a:uFillTx/>
                <a:latin typeface="Times New Roman" panose="02020603050405020304" pitchFamily="18" charset="0"/>
                <a:ea typeface="+mn-ea"/>
                <a:cs typeface="+mn-cs"/>
              </a:rPr>
              <a:t>1</a:t>
            </a:r>
          </a:p>
        </p:txBody>
      </p:sp>
      <p:sp>
        <p:nvSpPr>
          <p:cNvPr id="79877" name="Text Box 4"/>
          <p:cNvSpPr txBox="1">
            <a:spLocks noChangeArrowheads="1"/>
          </p:cNvSpPr>
          <p:nvPr/>
        </p:nvSpPr>
        <p:spPr bwMode="auto">
          <a:xfrm>
            <a:off x="7162800" y="4410075"/>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t</a:t>
            </a:r>
            <a:r>
              <a:rPr kumimoji="0" lang="en-US" altLang="en-US" sz="1800" b="1" i="0" u="none" strike="noStrike" kern="1200" cap="none" spc="0" normalizeH="0" baseline="-25000" noProof="0">
                <a:ln>
                  <a:noFill/>
                </a:ln>
                <a:solidFill>
                  <a:srgbClr val="FFFF00"/>
                </a:solidFill>
                <a:effectLst/>
                <a:uLnTx/>
                <a:uFillTx/>
                <a:latin typeface="Times New Roman" panose="02020603050405020304" pitchFamily="18" charset="0"/>
                <a:ea typeface="+mn-ea"/>
                <a:cs typeface="+mn-cs"/>
              </a:rPr>
              <a:t>2</a:t>
            </a:r>
          </a:p>
        </p:txBody>
      </p:sp>
      <p:sp>
        <p:nvSpPr>
          <p:cNvPr id="79879" name="Text Box 6"/>
          <p:cNvSpPr txBox="1">
            <a:spLocks noChangeArrowheads="1"/>
          </p:cNvSpPr>
          <p:nvPr/>
        </p:nvSpPr>
        <p:spPr bwMode="auto">
          <a:xfrm>
            <a:off x="5715000" y="5943600"/>
            <a:ext cx="2655888" cy="528638"/>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this-1’s stomach</a:t>
            </a:r>
          </a:p>
        </p:txBody>
      </p:sp>
      <p:sp>
        <p:nvSpPr>
          <p:cNvPr id="79880" name="AutoShape 7"/>
          <p:cNvSpPr>
            <a:spLocks noChangeArrowheads="1"/>
          </p:cNvSpPr>
          <p:nvPr/>
        </p:nvSpPr>
        <p:spPr bwMode="auto">
          <a:xfrm>
            <a:off x="1122363" y="2757488"/>
            <a:ext cx="1314450" cy="1047750"/>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benign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tumor</a:t>
            </a:r>
          </a:p>
        </p:txBody>
      </p:sp>
      <p:sp>
        <p:nvSpPr>
          <p:cNvPr id="79881" name="Text Box 8"/>
          <p:cNvSpPr txBox="1">
            <a:spLocks noChangeArrowheads="1"/>
          </p:cNvSpPr>
          <p:nvPr/>
        </p:nvSpPr>
        <p:spPr bwMode="auto">
          <a:xfrm>
            <a:off x="371475" y="4645025"/>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t</a:t>
            </a:r>
            <a:r>
              <a:rPr kumimoji="0" lang="en-US" altLang="en-US" sz="1800" b="1" i="0" u="none" strike="noStrike" kern="1200" cap="none" spc="0" normalizeH="0" baseline="-25000" noProof="0">
                <a:ln>
                  <a:noFill/>
                </a:ln>
                <a:solidFill>
                  <a:srgbClr val="FFFF00"/>
                </a:solidFill>
                <a:effectLst/>
                <a:uLnTx/>
                <a:uFillTx/>
                <a:latin typeface="Times New Roman" panose="02020603050405020304" pitchFamily="18" charset="0"/>
                <a:ea typeface="+mn-ea"/>
                <a:cs typeface="+mn-cs"/>
              </a:rPr>
              <a:t>1</a:t>
            </a:r>
          </a:p>
        </p:txBody>
      </p:sp>
      <p:cxnSp>
        <p:nvCxnSpPr>
          <p:cNvPr id="79882" name="AutoShape 9"/>
          <p:cNvCxnSpPr>
            <a:cxnSpLocks noChangeShapeType="1"/>
            <a:stCxn id="79879" idx="0"/>
            <a:endCxn id="79888" idx="2"/>
          </p:cNvCxnSpPr>
          <p:nvPr/>
        </p:nvCxnSpPr>
        <p:spPr bwMode="auto">
          <a:xfrm flipV="1">
            <a:off x="7043738" y="3622675"/>
            <a:ext cx="33337" cy="2320925"/>
          </a:xfrm>
          <a:prstGeom prst="straightConnector1">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79883" name="Rectangle 10"/>
          <p:cNvSpPr>
            <a:spLocks noChangeArrowheads="1"/>
          </p:cNvSpPr>
          <p:nvPr/>
        </p:nvSpPr>
        <p:spPr bwMode="auto">
          <a:xfrm>
            <a:off x="0" y="4495800"/>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9884" name="Text Box 11"/>
          <p:cNvSpPr txBox="1">
            <a:spLocks noChangeArrowheads="1"/>
          </p:cNvSpPr>
          <p:nvPr/>
        </p:nvSpPr>
        <p:spPr bwMode="auto">
          <a:xfrm>
            <a:off x="2286000" y="5943600"/>
            <a:ext cx="1044575" cy="528638"/>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this-4</a:t>
            </a:r>
          </a:p>
        </p:txBody>
      </p:sp>
      <p:sp>
        <p:nvSpPr>
          <p:cNvPr id="79885" name="AutoShape 12"/>
          <p:cNvSpPr>
            <a:spLocks noChangeArrowheads="1"/>
          </p:cNvSpPr>
          <p:nvPr/>
        </p:nvSpPr>
        <p:spPr bwMode="auto">
          <a:xfrm>
            <a:off x="3200400" y="2755900"/>
            <a:ext cx="1828800" cy="1047750"/>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malignant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tumor</a:t>
            </a:r>
          </a:p>
        </p:txBody>
      </p:sp>
      <p:cxnSp>
        <p:nvCxnSpPr>
          <p:cNvPr id="79886" name="AutoShape 13"/>
          <p:cNvCxnSpPr>
            <a:cxnSpLocks noChangeShapeType="1"/>
            <a:stCxn id="79884" idx="0"/>
            <a:endCxn id="79885" idx="2"/>
          </p:cNvCxnSpPr>
          <p:nvPr/>
        </p:nvCxnSpPr>
        <p:spPr bwMode="auto">
          <a:xfrm flipV="1">
            <a:off x="2808288" y="3803650"/>
            <a:ext cx="1306512" cy="2139950"/>
          </a:xfrm>
          <a:prstGeom prst="straightConnector1">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79887" name="Text Box 14"/>
          <p:cNvSpPr txBox="1">
            <a:spLocks noChangeArrowheads="1"/>
          </p:cNvSpPr>
          <p:nvPr/>
        </p:nvSpPr>
        <p:spPr bwMode="auto">
          <a:xfrm>
            <a:off x="3886200" y="5715000"/>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3300"/>
                </a:solidFill>
                <a:effectLst/>
                <a:uLnTx/>
                <a:uFillTx/>
                <a:latin typeface="Times New Roman" panose="02020603050405020304" pitchFamily="18" charset="0"/>
                <a:ea typeface="+mn-ea"/>
                <a:cs typeface="+mn-cs"/>
              </a:rPr>
              <a:t>partOf </a:t>
            </a:r>
            <a:r>
              <a:rPr kumimoji="0" lang="en-US" altLang="en-US" sz="1800" b="1" i="0" u="none" strike="noStrike" kern="1200" cap="none" spc="0" normalizeH="0" baseline="0" noProof="0">
                <a:ln>
                  <a:noFill/>
                </a:ln>
                <a:solidFill>
                  <a:srgbClr val="FF3300"/>
                </a:solidFill>
                <a:effectLst/>
                <a:uLnTx/>
                <a:uFillTx/>
                <a:latin typeface="Times New Roman" panose="02020603050405020304" pitchFamily="18" charset="0"/>
                <a:ea typeface="+mn-ea"/>
                <a:cs typeface="+mn-cs"/>
              </a:rPr>
              <a:t>at t</a:t>
            </a:r>
            <a:r>
              <a:rPr kumimoji="0" lang="en-US" altLang="en-US" sz="1800" b="1" i="0" u="none" strike="noStrike" kern="1200" cap="none" spc="0" normalizeH="0" baseline="-25000" noProof="0">
                <a:ln>
                  <a:noFill/>
                </a:ln>
                <a:solidFill>
                  <a:srgbClr val="FF3300"/>
                </a:solidFill>
                <a:effectLst/>
                <a:uLnTx/>
                <a:uFillTx/>
                <a:latin typeface="Times New Roman" panose="02020603050405020304" pitchFamily="18" charset="0"/>
                <a:ea typeface="+mn-ea"/>
                <a:cs typeface="+mn-cs"/>
              </a:rPr>
              <a:t>1</a:t>
            </a:r>
          </a:p>
        </p:txBody>
      </p:sp>
      <p:sp>
        <p:nvSpPr>
          <p:cNvPr id="79888" name="AutoShape 15"/>
          <p:cNvSpPr>
            <a:spLocks noChangeArrowheads="1"/>
          </p:cNvSpPr>
          <p:nvPr/>
        </p:nvSpPr>
        <p:spPr bwMode="auto">
          <a:xfrm>
            <a:off x="6324600" y="3048000"/>
            <a:ext cx="1504950" cy="574675"/>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stomach</a:t>
            </a:r>
          </a:p>
        </p:txBody>
      </p:sp>
      <p:cxnSp>
        <p:nvCxnSpPr>
          <p:cNvPr id="79889" name="AutoShape 16"/>
          <p:cNvCxnSpPr>
            <a:cxnSpLocks noChangeShapeType="1"/>
            <a:stCxn id="79884" idx="3"/>
            <a:endCxn id="79879" idx="1"/>
          </p:cNvCxnSpPr>
          <p:nvPr/>
        </p:nvCxnSpPr>
        <p:spPr bwMode="auto">
          <a:xfrm>
            <a:off x="3330575" y="6208713"/>
            <a:ext cx="2384425" cy="0"/>
          </a:xfrm>
          <a:prstGeom prst="straightConnector1">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79890" name="Text Box 17"/>
          <p:cNvSpPr txBox="1">
            <a:spLocks noChangeArrowheads="1"/>
          </p:cNvSpPr>
          <p:nvPr/>
        </p:nvSpPr>
        <p:spPr bwMode="auto">
          <a:xfrm>
            <a:off x="3886200" y="6324600"/>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3300"/>
                </a:solidFill>
                <a:effectLst/>
                <a:uLnTx/>
                <a:uFillTx/>
                <a:latin typeface="Times New Roman" panose="02020603050405020304" pitchFamily="18" charset="0"/>
                <a:ea typeface="+mn-ea"/>
                <a:cs typeface="+mn-cs"/>
              </a:rPr>
              <a:t>partOf </a:t>
            </a:r>
            <a:r>
              <a:rPr kumimoji="0" lang="en-US" altLang="en-US" sz="1800" b="1" i="0" u="none" strike="noStrike" kern="1200" cap="none" spc="0" normalizeH="0" baseline="0" noProof="0">
                <a:ln>
                  <a:noFill/>
                </a:ln>
                <a:solidFill>
                  <a:srgbClr val="FF3300"/>
                </a:solidFill>
                <a:effectLst/>
                <a:uLnTx/>
                <a:uFillTx/>
                <a:latin typeface="Times New Roman" panose="02020603050405020304" pitchFamily="18" charset="0"/>
                <a:ea typeface="+mn-ea"/>
                <a:cs typeface="+mn-cs"/>
              </a:rPr>
              <a:t>at t</a:t>
            </a:r>
            <a:r>
              <a:rPr kumimoji="0" lang="en-US" altLang="en-US" sz="1800" b="1" i="0" u="none" strike="noStrike" kern="1200" cap="none" spc="0" normalizeH="0" baseline="-25000" noProof="0">
                <a:ln>
                  <a:noFill/>
                </a:ln>
                <a:solidFill>
                  <a:srgbClr val="FF3300"/>
                </a:solidFill>
                <a:effectLst/>
                <a:uLnTx/>
                <a:uFillTx/>
                <a:latin typeface="Times New Roman" panose="02020603050405020304" pitchFamily="18" charset="0"/>
                <a:ea typeface="+mn-ea"/>
                <a:cs typeface="+mn-cs"/>
              </a:rPr>
              <a:t>2</a:t>
            </a:r>
          </a:p>
        </p:txBody>
      </p:sp>
      <p:cxnSp>
        <p:nvCxnSpPr>
          <p:cNvPr id="79891" name="AutoShape 18"/>
          <p:cNvCxnSpPr>
            <a:cxnSpLocks noChangeShapeType="1"/>
            <a:stCxn id="79884" idx="0"/>
            <a:endCxn id="79880" idx="2"/>
          </p:cNvCxnSpPr>
          <p:nvPr/>
        </p:nvCxnSpPr>
        <p:spPr bwMode="auto">
          <a:xfrm flipH="1" flipV="1">
            <a:off x="1779588" y="3805238"/>
            <a:ext cx="1028700" cy="2138362"/>
          </a:xfrm>
          <a:prstGeom prst="straightConnector1">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24860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Grp="1" noChangeArrowheads="1"/>
          </p:cNvSpPr>
          <p:nvPr>
            <p:ph type="title"/>
          </p:nvPr>
        </p:nvSpPr>
        <p:spPr/>
        <p:txBody>
          <a:bodyPr/>
          <a:lstStyle/>
          <a:p>
            <a:pPr eaLnBrk="1" hangingPunct="1"/>
            <a:r>
              <a:rPr lang="en-US" altLang="en-US"/>
              <a:t>Unfortunately, ‘</a:t>
            </a:r>
            <a:r>
              <a:rPr lang="en-US" altLang="en-US" i="1"/>
              <a:t>ontology</a:t>
            </a:r>
            <a:r>
              <a:rPr lang="en-US" altLang="en-US"/>
              <a:t>’ denotes ambiguously</a:t>
            </a:r>
          </a:p>
        </p:txBody>
      </p:sp>
      <p:sp>
        <p:nvSpPr>
          <p:cNvPr id="54275" name="Rectangle 3"/>
          <p:cNvSpPr>
            <a:spLocks noGrp="1" noChangeArrowheads="1"/>
          </p:cNvSpPr>
          <p:nvPr>
            <p:ph idx="1"/>
          </p:nvPr>
        </p:nvSpPr>
        <p:spPr/>
        <p:txBody>
          <a:bodyPr/>
          <a:lstStyle/>
          <a:p>
            <a:pPr eaLnBrk="1" hangingPunct="1">
              <a:lnSpc>
                <a:spcPct val="90000"/>
              </a:lnSpc>
            </a:pPr>
            <a:r>
              <a:rPr lang="en-US" altLang="en-US" sz="2800" dirty="0"/>
              <a:t>In philosophy:</a:t>
            </a:r>
          </a:p>
          <a:p>
            <a:pPr lvl="1" eaLnBrk="1" hangingPunct="1">
              <a:lnSpc>
                <a:spcPct val="90000"/>
              </a:lnSpc>
            </a:pPr>
            <a:r>
              <a:rPr lang="en-US" altLang="en-US" sz="2400" b="1" i="1" u="sng" dirty="0">
                <a:solidFill>
                  <a:srgbClr val="FFFF00"/>
                </a:solidFill>
              </a:rPr>
              <a:t>Ontology</a:t>
            </a:r>
            <a:r>
              <a:rPr lang="en-US" altLang="en-US" sz="2400" dirty="0"/>
              <a:t> </a:t>
            </a:r>
            <a:r>
              <a:rPr lang="en-US" altLang="en-US" sz="1600" dirty="0"/>
              <a:t>(no plural)</a:t>
            </a:r>
            <a:r>
              <a:rPr lang="en-US" altLang="en-US" sz="2400" dirty="0"/>
              <a:t> is the study of what entities exist and how they relate to each other;</a:t>
            </a:r>
          </a:p>
          <a:p>
            <a:pPr eaLnBrk="1" hangingPunct="1">
              <a:lnSpc>
                <a:spcPct val="90000"/>
              </a:lnSpc>
            </a:pPr>
            <a:endParaRPr lang="en-US" altLang="en-US" sz="2800" dirty="0"/>
          </a:p>
          <a:p>
            <a:pPr eaLnBrk="1" hangingPunct="1">
              <a:lnSpc>
                <a:spcPct val="90000"/>
              </a:lnSpc>
            </a:pPr>
            <a:r>
              <a:rPr lang="en-US" altLang="en-US" sz="2800" dirty="0"/>
              <a:t>In computer science and many biomedical informatics applications:</a:t>
            </a:r>
          </a:p>
          <a:p>
            <a:pPr lvl="1" eaLnBrk="1" hangingPunct="1">
              <a:lnSpc>
                <a:spcPct val="90000"/>
              </a:lnSpc>
            </a:pPr>
            <a:r>
              <a:rPr lang="en-US" altLang="en-US" sz="2400" b="1" i="1" u="sng" dirty="0">
                <a:solidFill>
                  <a:schemeClr val="accent1"/>
                </a:solidFill>
              </a:rPr>
              <a:t>An ontology</a:t>
            </a:r>
            <a:r>
              <a:rPr lang="en-US" altLang="en-US" sz="2400" dirty="0"/>
              <a:t> </a:t>
            </a:r>
            <a:r>
              <a:rPr lang="en-US" altLang="en-US" sz="1600" dirty="0"/>
              <a:t>(plural: </a:t>
            </a:r>
            <a:r>
              <a:rPr lang="en-US" altLang="en-US" sz="1600" i="1" dirty="0"/>
              <a:t>ontologies</a:t>
            </a:r>
            <a:r>
              <a:rPr lang="en-US" altLang="en-US" sz="1600" dirty="0"/>
              <a:t>)</a:t>
            </a:r>
            <a:r>
              <a:rPr lang="en-US" altLang="en-US" sz="2400" dirty="0"/>
              <a:t> is a shared and agreed upon </a:t>
            </a:r>
            <a:r>
              <a:rPr lang="en-US" altLang="en-US" sz="2400" b="1" i="1" dirty="0">
                <a:solidFill>
                  <a:srgbClr val="FFC000"/>
                </a:solidFill>
              </a:rPr>
              <a:t>conceptualization</a:t>
            </a:r>
            <a:r>
              <a:rPr lang="en-US" altLang="en-US" sz="2400" dirty="0"/>
              <a:t> of a domain.</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3" name="Rectangle 2">
            <a:extLst>
              <a:ext uri="{FF2B5EF4-FFF2-40B4-BE49-F238E27FC236}">
                <a16:creationId xmlns:a16="http://schemas.microsoft.com/office/drawing/2014/main" id="{3698B320-FEA0-493B-A7DD-E6D8C7BD1FB5}"/>
              </a:ext>
            </a:extLst>
          </p:cNvPr>
          <p:cNvSpPr/>
          <p:nvPr/>
        </p:nvSpPr>
        <p:spPr>
          <a:xfrm>
            <a:off x="4114800" y="5029200"/>
            <a:ext cx="4572000" cy="523220"/>
          </a:xfrm>
          <a:prstGeom prst="rect">
            <a:avLst/>
          </a:prstGeom>
        </p:spPr>
        <p:txBody>
          <a:bodyPr>
            <a:spAutoFit/>
          </a:bodyPr>
          <a:lstStyle/>
          <a:p>
            <a:pPr algn="r"/>
            <a:r>
              <a:rPr lang="en-US" sz="1400" b="0" dirty="0">
                <a:solidFill>
                  <a:schemeClr val="bg1"/>
                </a:solidFill>
              </a:rPr>
              <a:t>T. R. Gruber. A Translation Approach to Portable Ontologies. Knowledge Acquisition, 5(2):199–220, 1993.</a:t>
            </a:r>
          </a:p>
        </p:txBody>
      </p:sp>
    </p:spTree>
    <p:extLst>
      <p:ext uri="{BB962C8B-B14F-4D97-AF65-F5344CB8AC3E}">
        <p14:creationId xmlns:p14="http://schemas.microsoft.com/office/powerpoint/2010/main" val="37351146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AutoShape 5"/>
          <p:cNvSpPr>
            <a:spLocks noGrp="1" noChangeArrowheads="1"/>
          </p:cNvSpPr>
          <p:nvPr>
            <p:ph type="title"/>
          </p:nvPr>
        </p:nvSpPr>
        <p:spPr/>
        <p:txBody>
          <a:bodyPr/>
          <a:lstStyle/>
          <a:p>
            <a:pPr eaLnBrk="1" hangingPunct="1"/>
            <a:r>
              <a:rPr lang="en-US" altLang="en-US"/>
              <a:t>The importance of temporal indexing</a:t>
            </a:r>
          </a:p>
        </p:txBody>
      </p:sp>
      <p:sp>
        <p:nvSpPr>
          <p:cNvPr id="79874" name="Slide Number Placeholder 3"/>
          <p:cNvSpPr>
            <a:spLocks noGrp="1"/>
          </p:cNvSpPr>
          <p:nvPr>
            <p:ph type="sldNum" sz="quarter" idx="10"/>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5BD212-9BAB-4A1C-A7B0-274D4E897E43}" type="slidenum">
              <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9875" name="Text Box 2"/>
          <p:cNvSpPr txBox="1">
            <a:spLocks noChangeArrowheads="1"/>
          </p:cNvSpPr>
          <p:nvPr/>
        </p:nvSpPr>
        <p:spPr bwMode="auto">
          <a:xfrm>
            <a:off x="3562350" y="4648200"/>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t</a:t>
            </a:r>
            <a:r>
              <a:rPr kumimoji="0" lang="en-US" altLang="en-US" sz="1800" b="1" i="0" u="none" strike="noStrike" kern="1200" cap="none" spc="0" normalizeH="0" baseline="-25000" noProof="0">
                <a:ln>
                  <a:noFill/>
                </a:ln>
                <a:solidFill>
                  <a:srgbClr val="FFFF00"/>
                </a:solidFill>
                <a:effectLst/>
                <a:uLnTx/>
                <a:uFillTx/>
                <a:latin typeface="Times New Roman" panose="02020603050405020304" pitchFamily="18" charset="0"/>
                <a:ea typeface="+mn-ea"/>
                <a:cs typeface="+mn-cs"/>
              </a:rPr>
              <a:t>2</a:t>
            </a:r>
          </a:p>
        </p:txBody>
      </p:sp>
      <p:sp>
        <p:nvSpPr>
          <p:cNvPr id="79876" name="Text Box 3"/>
          <p:cNvSpPr txBox="1">
            <a:spLocks noChangeArrowheads="1"/>
          </p:cNvSpPr>
          <p:nvPr/>
        </p:nvSpPr>
        <p:spPr bwMode="auto">
          <a:xfrm>
            <a:off x="7162800" y="4738688"/>
            <a:ext cx="1695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t</a:t>
            </a:r>
            <a:r>
              <a:rPr kumimoji="0" lang="en-US" altLang="en-US" sz="1800" b="1" i="0" u="none" strike="noStrike" kern="1200" cap="none" spc="0" normalizeH="0" baseline="-25000" noProof="0">
                <a:ln>
                  <a:noFill/>
                </a:ln>
                <a:solidFill>
                  <a:srgbClr val="FFFF00"/>
                </a:solidFill>
                <a:effectLst/>
                <a:uLnTx/>
                <a:uFillTx/>
                <a:latin typeface="Times New Roman" panose="02020603050405020304" pitchFamily="18" charset="0"/>
                <a:ea typeface="+mn-ea"/>
                <a:cs typeface="+mn-cs"/>
              </a:rPr>
              <a:t>1</a:t>
            </a:r>
          </a:p>
        </p:txBody>
      </p:sp>
      <p:sp>
        <p:nvSpPr>
          <p:cNvPr id="79877" name="Text Box 4"/>
          <p:cNvSpPr txBox="1">
            <a:spLocks noChangeArrowheads="1"/>
          </p:cNvSpPr>
          <p:nvPr/>
        </p:nvSpPr>
        <p:spPr bwMode="auto">
          <a:xfrm>
            <a:off x="7162800" y="4410075"/>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t</a:t>
            </a:r>
            <a:r>
              <a:rPr kumimoji="0" lang="en-US" altLang="en-US" sz="1800" b="1" i="0" u="none" strike="noStrike" kern="1200" cap="none" spc="0" normalizeH="0" baseline="-25000" noProof="0">
                <a:ln>
                  <a:noFill/>
                </a:ln>
                <a:solidFill>
                  <a:srgbClr val="FFFF00"/>
                </a:solidFill>
                <a:effectLst/>
                <a:uLnTx/>
                <a:uFillTx/>
                <a:latin typeface="Times New Roman" panose="02020603050405020304" pitchFamily="18" charset="0"/>
                <a:ea typeface="+mn-ea"/>
                <a:cs typeface="+mn-cs"/>
              </a:rPr>
              <a:t>2</a:t>
            </a:r>
          </a:p>
        </p:txBody>
      </p:sp>
      <p:sp>
        <p:nvSpPr>
          <p:cNvPr id="79879" name="Text Box 6"/>
          <p:cNvSpPr txBox="1">
            <a:spLocks noChangeArrowheads="1"/>
          </p:cNvSpPr>
          <p:nvPr/>
        </p:nvSpPr>
        <p:spPr bwMode="auto">
          <a:xfrm>
            <a:off x="5715794" y="5795962"/>
            <a:ext cx="2655888" cy="528638"/>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this-1’s stomach</a:t>
            </a:r>
          </a:p>
        </p:txBody>
      </p:sp>
      <p:sp>
        <p:nvSpPr>
          <p:cNvPr id="79880" name="AutoShape 7"/>
          <p:cNvSpPr>
            <a:spLocks noChangeArrowheads="1"/>
          </p:cNvSpPr>
          <p:nvPr/>
        </p:nvSpPr>
        <p:spPr bwMode="auto">
          <a:xfrm>
            <a:off x="742950" y="2757488"/>
            <a:ext cx="1314450" cy="1047750"/>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benign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tumor</a:t>
            </a:r>
          </a:p>
        </p:txBody>
      </p:sp>
      <p:sp>
        <p:nvSpPr>
          <p:cNvPr id="79881" name="Text Box 8"/>
          <p:cNvSpPr txBox="1">
            <a:spLocks noChangeArrowheads="1"/>
          </p:cNvSpPr>
          <p:nvPr/>
        </p:nvSpPr>
        <p:spPr bwMode="auto">
          <a:xfrm>
            <a:off x="371475" y="4645025"/>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t</a:t>
            </a:r>
            <a:r>
              <a:rPr kumimoji="0" lang="en-US" altLang="en-US" sz="1800" b="1" i="0" u="none" strike="noStrike" kern="1200" cap="none" spc="0" normalizeH="0" baseline="-25000" noProof="0">
                <a:ln>
                  <a:noFill/>
                </a:ln>
                <a:solidFill>
                  <a:srgbClr val="FFFF00"/>
                </a:solidFill>
                <a:effectLst/>
                <a:uLnTx/>
                <a:uFillTx/>
                <a:latin typeface="Times New Roman" panose="02020603050405020304" pitchFamily="18" charset="0"/>
                <a:ea typeface="+mn-ea"/>
                <a:cs typeface="+mn-cs"/>
              </a:rPr>
              <a:t>1</a:t>
            </a:r>
          </a:p>
        </p:txBody>
      </p:sp>
      <p:cxnSp>
        <p:nvCxnSpPr>
          <p:cNvPr id="79882" name="AutoShape 9"/>
          <p:cNvCxnSpPr>
            <a:cxnSpLocks noChangeShapeType="1"/>
            <a:stCxn id="79879" idx="0"/>
            <a:endCxn id="79888" idx="2"/>
          </p:cNvCxnSpPr>
          <p:nvPr/>
        </p:nvCxnSpPr>
        <p:spPr bwMode="auto">
          <a:xfrm flipV="1">
            <a:off x="7043738" y="3622675"/>
            <a:ext cx="0" cy="2173287"/>
          </a:xfrm>
          <a:prstGeom prst="straightConnector1">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79883" name="Rectangle 10"/>
          <p:cNvSpPr>
            <a:spLocks noChangeArrowheads="1"/>
          </p:cNvSpPr>
          <p:nvPr/>
        </p:nvSpPr>
        <p:spPr bwMode="auto">
          <a:xfrm>
            <a:off x="0" y="4495800"/>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9884" name="Text Box 11"/>
          <p:cNvSpPr txBox="1">
            <a:spLocks noChangeArrowheads="1"/>
          </p:cNvSpPr>
          <p:nvPr/>
        </p:nvSpPr>
        <p:spPr bwMode="auto">
          <a:xfrm>
            <a:off x="877888" y="5334000"/>
            <a:ext cx="1044575" cy="528638"/>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this-4</a:t>
            </a:r>
          </a:p>
        </p:txBody>
      </p:sp>
      <p:sp>
        <p:nvSpPr>
          <p:cNvPr id="79885" name="AutoShape 12"/>
          <p:cNvSpPr>
            <a:spLocks noChangeArrowheads="1"/>
          </p:cNvSpPr>
          <p:nvPr/>
        </p:nvSpPr>
        <p:spPr bwMode="auto">
          <a:xfrm>
            <a:off x="3200400" y="2755900"/>
            <a:ext cx="1828800" cy="1047750"/>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malignant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tumor</a:t>
            </a:r>
          </a:p>
        </p:txBody>
      </p:sp>
      <p:cxnSp>
        <p:nvCxnSpPr>
          <p:cNvPr id="79886" name="AutoShape 13"/>
          <p:cNvCxnSpPr>
            <a:cxnSpLocks noChangeShapeType="1"/>
            <a:stCxn id="20" idx="0"/>
            <a:endCxn id="79885" idx="2"/>
          </p:cNvCxnSpPr>
          <p:nvPr/>
        </p:nvCxnSpPr>
        <p:spPr bwMode="auto">
          <a:xfrm flipH="1" flipV="1">
            <a:off x="4114800" y="3803650"/>
            <a:ext cx="1" cy="2328069"/>
          </a:xfrm>
          <a:prstGeom prst="straightConnector1">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79887" name="Text Box 14"/>
          <p:cNvSpPr txBox="1">
            <a:spLocks noChangeArrowheads="1"/>
          </p:cNvSpPr>
          <p:nvPr/>
        </p:nvSpPr>
        <p:spPr bwMode="auto">
          <a:xfrm>
            <a:off x="2332038" y="5279232"/>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partOf</a:t>
            </a:r>
            <a:r>
              <a:rPr kumimoji="0" lang="en-US" altLang="en-US" sz="18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altLang="en-US" sz="1800" b="1"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at t</a:t>
            </a:r>
            <a:r>
              <a:rPr kumimoji="0" lang="en-US" altLang="en-US" sz="1800" b="1" i="0" u="none" strike="noStrike" kern="1200" cap="none" spc="0" normalizeH="0" baseline="-25000" noProof="0" dirty="0">
                <a:ln>
                  <a:noFill/>
                </a:ln>
                <a:solidFill>
                  <a:srgbClr val="FF3300"/>
                </a:solidFill>
                <a:effectLst/>
                <a:uLnTx/>
                <a:uFillTx/>
                <a:latin typeface="Times New Roman" panose="02020603050405020304" pitchFamily="18" charset="0"/>
                <a:ea typeface="+mn-ea"/>
                <a:cs typeface="+mn-cs"/>
              </a:rPr>
              <a:t>1</a:t>
            </a:r>
          </a:p>
        </p:txBody>
      </p:sp>
      <p:sp>
        <p:nvSpPr>
          <p:cNvPr id="79888" name="AutoShape 15"/>
          <p:cNvSpPr>
            <a:spLocks noChangeArrowheads="1"/>
          </p:cNvSpPr>
          <p:nvPr/>
        </p:nvSpPr>
        <p:spPr bwMode="auto">
          <a:xfrm>
            <a:off x="6291263" y="3048000"/>
            <a:ext cx="1504950" cy="574675"/>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stomach</a:t>
            </a:r>
          </a:p>
        </p:txBody>
      </p:sp>
      <p:cxnSp>
        <p:nvCxnSpPr>
          <p:cNvPr id="79889" name="AutoShape 16"/>
          <p:cNvCxnSpPr>
            <a:cxnSpLocks noChangeShapeType="1"/>
            <a:stCxn id="79884" idx="3"/>
            <a:endCxn id="79879" idx="1"/>
          </p:cNvCxnSpPr>
          <p:nvPr/>
        </p:nvCxnSpPr>
        <p:spPr bwMode="auto">
          <a:xfrm>
            <a:off x="1922463" y="5598319"/>
            <a:ext cx="3793331" cy="461962"/>
          </a:xfrm>
          <a:prstGeom prst="straightConnector1">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79890" name="Text Box 17"/>
          <p:cNvSpPr txBox="1">
            <a:spLocks noChangeArrowheads="1"/>
          </p:cNvSpPr>
          <p:nvPr/>
        </p:nvSpPr>
        <p:spPr bwMode="auto">
          <a:xfrm>
            <a:off x="4876800" y="6408737"/>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partOf</a:t>
            </a:r>
            <a:r>
              <a:rPr kumimoji="0" lang="en-US" altLang="en-US" sz="18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altLang="en-US" sz="1800" b="1"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at t</a:t>
            </a:r>
            <a:r>
              <a:rPr kumimoji="0" lang="en-US" altLang="en-US" sz="1800" b="1" i="0" u="none" strike="noStrike" kern="1200" cap="none" spc="0" normalizeH="0" baseline="-25000" noProof="0" dirty="0">
                <a:ln>
                  <a:noFill/>
                </a:ln>
                <a:solidFill>
                  <a:srgbClr val="FF3300"/>
                </a:solidFill>
                <a:effectLst/>
                <a:uLnTx/>
                <a:uFillTx/>
                <a:latin typeface="Times New Roman" panose="02020603050405020304" pitchFamily="18" charset="0"/>
                <a:ea typeface="+mn-ea"/>
                <a:cs typeface="+mn-cs"/>
              </a:rPr>
              <a:t>2</a:t>
            </a:r>
          </a:p>
        </p:txBody>
      </p:sp>
      <p:cxnSp>
        <p:nvCxnSpPr>
          <p:cNvPr id="79891" name="AutoShape 18"/>
          <p:cNvCxnSpPr>
            <a:cxnSpLocks noChangeShapeType="1"/>
          </p:cNvCxnSpPr>
          <p:nvPr/>
        </p:nvCxnSpPr>
        <p:spPr bwMode="auto">
          <a:xfrm flipH="1" flipV="1">
            <a:off x="1400175" y="3805238"/>
            <a:ext cx="1" cy="1747837"/>
          </a:xfrm>
          <a:prstGeom prst="straightConnector1">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20" name="Text Box 11"/>
          <p:cNvSpPr txBox="1">
            <a:spLocks noChangeArrowheads="1"/>
          </p:cNvSpPr>
          <p:nvPr/>
        </p:nvSpPr>
        <p:spPr bwMode="auto">
          <a:xfrm>
            <a:off x="3592862" y="6131719"/>
            <a:ext cx="1043877" cy="523220"/>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this-5</a:t>
            </a:r>
          </a:p>
        </p:txBody>
      </p:sp>
      <p:cxnSp>
        <p:nvCxnSpPr>
          <p:cNvPr id="29" name="AutoShape 16"/>
          <p:cNvCxnSpPr>
            <a:cxnSpLocks noChangeShapeType="1"/>
            <a:stCxn id="20" idx="3"/>
            <a:endCxn id="79879" idx="1"/>
          </p:cNvCxnSpPr>
          <p:nvPr/>
        </p:nvCxnSpPr>
        <p:spPr bwMode="auto">
          <a:xfrm flipV="1">
            <a:off x="4636739" y="6060281"/>
            <a:ext cx="1079055" cy="333048"/>
          </a:xfrm>
          <a:prstGeom prst="straightConnector1">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628472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B3EF8E-780E-43CC-BA9C-B026BE40A1E6}" type="slidenum">
              <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nvGrpSpPr>
          <p:cNvPr id="2" name="Group 2"/>
          <p:cNvGrpSpPr>
            <a:grpSpLocks/>
          </p:cNvGrpSpPr>
          <p:nvPr/>
        </p:nvGrpSpPr>
        <p:grpSpPr bwMode="auto">
          <a:xfrm>
            <a:off x="5943600" y="1219200"/>
            <a:ext cx="2362200" cy="2209800"/>
            <a:chOff x="3744" y="768"/>
            <a:chExt cx="1488" cy="1392"/>
          </a:xfrm>
        </p:grpSpPr>
        <p:sp>
          <p:nvSpPr>
            <p:cNvPr id="84000" name="Rectangle 3"/>
            <p:cNvSpPr>
              <a:spLocks noChangeArrowheads="1"/>
            </p:cNvSpPr>
            <p:nvPr/>
          </p:nvSpPr>
          <p:spPr bwMode="auto">
            <a:xfrm>
              <a:off x="3744" y="768"/>
              <a:ext cx="1488" cy="13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84001" name="Object 4"/>
            <p:cNvGraphicFramePr>
              <a:graphicFrameLocks noChangeAspect="1"/>
            </p:cNvGraphicFramePr>
            <p:nvPr/>
          </p:nvGraphicFramePr>
          <p:xfrm>
            <a:off x="3936" y="864"/>
            <a:ext cx="1140" cy="1110"/>
          </p:xfrm>
          <a:graphic>
            <a:graphicData uri="http://schemas.openxmlformats.org/presentationml/2006/ole">
              <mc:AlternateContent xmlns:mc="http://schemas.openxmlformats.org/markup-compatibility/2006">
                <mc:Choice xmlns:v="urn:schemas-microsoft-com:vml" Requires="v">
                  <p:oleObj spid="_x0000_s6570" name="Photo Editor-foto" r:id="rId4" imgW="5447619" imgH="5304762" progId="MSPhotoEd.3">
                    <p:embed/>
                  </p:oleObj>
                </mc:Choice>
                <mc:Fallback>
                  <p:oleObj name="Photo Editor-foto" r:id="rId4" imgW="5447619" imgH="5304762" progId="MSPhotoEd.3">
                    <p:embed/>
                    <p:pic>
                      <p:nvPicPr>
                        <p:cNvPr id="8400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 y="864"/>
                          <a:ext cx="1140" cy="111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 name="Group 5"/>
          <p:cNvGrpSpPr>
            <a:grpSpLocks/>
          </p:cNvGrpSpPr>
          <p:nvPr/>
        </p:nvGrpSpPr>
        <p:grpSpPr bwMode="auto">
          <a:xfrm>
            <a:off x="3276600" y="1219200"/>
            <a:ext cx="2362200" cy="2209800"/>
            <a:chOff x="2064" y="768"/>
            <a:chExt cx="1488" cy="1392"/>
          </a:xfrm>
        </p:grpSpPr>
        <p:sp>
          <p:nvSpPr>
            <p:cNvPr id="83998" name="Rectangle 6"/>
            <p:cNvSpPr>
              <a:spLocks noChangeArrowheads="1"/>
            </p:cNvSpPr>
            <p:nvPr/>
          </p:nvSpPr>
          <p:spPr bwMode="auto">
            <a:xfrm>
              <a:off x="2064" y="768"/>
              <a:ext cx="1488" cy="13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endParaRPr>
            </a:p>
          </p:txBody>
        </p:sp>
        <p:graphicFrame>
          <p:nvGraphicFramePr>
            <p:cNvPr id="83999" name="Object 7"/>
            <p:cNvGraphicFramePr>
              <a:graphicFrameLocks noChangeAspect="1"/>
            </p:cNvGraphicFramePr>
            <p:nvPr/>
          </p:nvGraphicFramePr>
          <p:xfrm>
            <a:off x="2208" y="864"/>
            <a:ext cx="1200" cy="1146"/>
          </p:xfrm>
          <a:graphic>
            <a:graphicData uri="http://schemas.openxmlformats.org/presentationml/2006/ole">
              <mc:AlternateContent xmlns:mc="http://schemas.openxmlformats.org/markup-compatibility/2006">
                <mc:Choice xmlns:v="urn:schemas-microsoft-com:vml" Requires="v">
                  <p:oleObj spid="_x0000_s6571" name="Photo Editor-foto" r:id="rId6" imgW="6428571" imgH="6133333" progId="MSPhotoEd.3">
                    <p:embed/>
                  </p:oleObj>
                </mc:Choice>
                <mc:Fallback>
                  <p:oleObj name="Photo Editor-foto" r:id="rId6" imgW="6428571" imgH="6133333" progId="MSPhotoEd.3">
                    <p:embed/>
                    <p:pic>
                      <p:nvPicPr>
                        <p:cNvPr id="83999"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8" y="864"/>
                          <a:ext cx="1200" cy="114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83973" name="AutoShape 8"/>
          <p:cNvSpPr>
            <a:spLocks noGrp="1" noChangeArrowheads="1"/>
          </p:cNvSpPr>
          <p:nvPr>
            <p:ph type="title"/>
          </p:nvPr>
        </p:nvSpPr>
        <p:spPr>
          <a:xfrm>
            <a:off x="309563" y="461963"/>
            <a:ext cx="8434387" cy="631825"/>
          </a:xfrm>
        </p:spPr>
        <p:txBody>
          <a:bodyPr/>
          <a:lstStyle/>
          <a:p>
            <a:pPr eaLnBrk="1" hangingPunct="1"/>
            <a:r>
              <a:rPr lang="nl-BE" altLang="en-US"/>
              <a:t>Continuants preserve identity while changing</a:t>
            </a:r>
            <a:endParaRPr lang="nl-NL" altLang="en-US"/>
          </a:p>
        </p:txBody>
      </p:sp>
      <p:grpSp>
        <p:nvGrpSpPr>
          <p:cNvPr id="4" name="Group 9"/>
          <p:cNvGrpSpPr>
            <a:grpSpLocks/>
          </p:cNvGrpSpPr>
          <p:nvPr/>
        </p:nvGrpSpPr>
        <p:grpSpPr bwMode="auto">
          <a:xfrm>
            <a:off x="1981200" y="4114800"/>
            <a:ext cx="6324600" cy="2524125"/>
            <a:chOff x="1248" y="2592"/>
            <a:chExt cx="3984" cy="1590"/>
          </a:xfrm>
        </p:grpSpPr>
        <p:grpSp>
          <p:nvGrpSpPr>
            <p:cNvPr id="83989" name="Group 10"/>
            <p:cNvGrpSpPr>
              <a:grpSpLocks/>
            </p:cNvGrpSpPr>
            <p:nvPr/>
          </p:nvGrpSpPr>
          <p:grpSpPr bwMode="auto">
            <a:xfrm>
              <a:off x="2064" y="2592"/>
              <a:ext cx="1488" cy="1392"/>
              <a:chOff x="2064" y="2592"/>
              <a:chExt cx="1488" cy="1392"/>
            </a:xfrm>
          </p:grpSpPr>
          <p:sp>
            <p:nvSpPr>
              <p:cNvPr id="83996" name="Rectangle 11"/>
              <p:cNvSpPr>
                <a:spLocks noChangeArrowheads="1"/>
              </p:cNvSpPr>
              <p:nvPr/>
            </p:nvSpPr>
            <p:spPr bwMode="auto">
              <a:xfrm>
                <a:off x="2064" y="2592"/>
                <a:ext cx="1488" cy="13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83997" name="Object 12"/>
              <p:cNvGraphicFramePr>
                <a:graphicFrameLocks noChangeAspect="1"/>
              </p:cNvGraphicFramePr>
              <p:nvPr/>
            </p:nvGraphicFramePr>
            <p:xfrm>
              <a:off x="2208" y="2688"/>
              <a:ext cx="1200" cy="1124"/>
            </p:xfrm>
            <a:graphic>
              <a:graphicData uri="http://schemas.openxmlformats.org/presentationml/2006/ole">
                <mc:AlternateContent xmlns:mc="http://schemas.openxmlformats.org/markup-compatibility/2006">
                  <mc:Choice xmlns:v="urn:schemas-microsoft-com:vml" Requires="v">
                    <p:oleObj spid="_x0000_s6572" name="Photo Editor-foto" r:id="rId8" imgW="1352381" imgH="1267002" progId="MSPhotoEd.3">
                      <p:embed/>
                    </p:oleObj>
                  </mc:Choice>
                  <mc:Fallback>
                    <p:oleObj name="Photo Editor-foto" r:id="rId8" imgW="1352381" imgH="1267002" progId="MSPhotoEd.3">
                      <p:embed/>
                      <p:pic>
                        <p:nvPicPr>
                          <p:cNvPr id="83997"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8" y="2688"/>
                            <a:ext cx="1200" cy="112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83990" name="Group 13"/>
            <p:cNvGrpSpPr>
              <a:grpSpLocks/>
            </p:cNvGrpSpPr>
            <p:nvPr/>
          </p:nvGrpSpPr>
          <p:grpSpPr bwMode="auto">
            <a:xfrm>
              <a:off x="3744" y="2592"/>
              <a:ext cx="1488" cy="1392"/>
              <a:chOff x="3744" y="2592"/>
              <a:chExt cx="1488" cy="1392"/>
            </a:xfrm>
          </p:grpSpPr>
          <p:sp>
            <p:nvSpPr>
              <p:cNvPr id="83994" name="Rectangle 14"/>
              <p:cNvSpPr>
                <a:spLocks noChangeArrowheads="1"/>
              </p:cNvSpPr>
              <p:nvPr/>
            </p:nvSpPr>
            <p:spPr bwMode="auto">
              <a:xfrm>
                <a:off x="3744" y="2592"/>
                <a:ext cx="1488" cy="13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83995" name="Object 15"/>
              <p:cNvGraphicFramePr>
                <a:graphicFrameLocks noChangeAspect="1"/>
              </p:cNvGraphicFramePr>
              <p:nvPr/>
            </p:nvGraphicFramePr>
            <p:xfrm>
              <a:off x="3883" y="2688"/>
              <a:ext cx="1200" cy="1148"/>
            </p:xfrm>
            <a:graphic>
              <a:graphicData uri="http://schemas.openxmlformats.org/presentationml/2006/ole">
                <mc:AlternateContent xmlns:mc="http://schemas.openxmlformats.org/markup-compatibility/2006">
                  <mc:Choice xmlns:v="urn:schemas-microsoft-com:vml" Requires="v">
                    <p:oleObj spid="_x0000_s6573" name="Photo Editor-foto" r:id="rId10" imgW="1324160" imgH="1267002" progId="MSPhotoEd.3">
                      <p:embed/>
                    </p:oleObj>
                  </mc:Choice>
                  <mc:Fallback>
                    <p:oleObj name="Photo Editor-foto" r:id="rId10" imgW="1324160" imgH="1267002" progId="MSPhotoEd.3">
                      <p:embed/>
                      <p:pic>
                        <p:nvPicPr>
                          <p:cNvPr id="83995"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3" y="2688"/>
                            <a:ext cx="1200" cy="114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83991" name="Text Box 16"/>
            <p:cNvSpPr txBox="1">
              <a:spLocks noChangeArrowheads="1"/>
            </p:cNvSpPr>
            <p:nvPr/>
          </p:nvSpPr>
          <p:spPr bwMode="auto">
            <a:xfrm>
              <a:off x="2352" y="3888"/>
              <a:ext cx="984" cy="294"/>
            </a:xfrm>
            <a:prstGeom prst="rect">
              <a:avLst/>
            </a:prstGeom>
            <a:solidFill>
              <a:srgbClr val="FFFF00"/>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caterpillar</a:t>
              </a:r>
              <a:endParaRPr kumimoji="0" lang="nl-NL"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endParaRPr>
            </a:p>
          </p:txBody>
        </p:sp>
        <p:sp>
          <p:nvSpPr>
            <p:cNvPr id="83992" name="Text Box 17"/>
            <p:cNvSpPr txBox="1">
              <a:spLocks noChangeArrowheads="1"/>
            </p:cNvSpPr>
            <p:nvPr/>
          </p:nvSpPr>
          <p:spPr bwMode="auto">
            <a:xfrm>
              <a:off x="4128" y="3888"/>
              <a:ext cx="937" cy="294"/>
            </a:xfrm>
            <a:prstGeom prst="rect">
              <a:avLst/>
            </a:prstGeom>
            <a:solidFill>
              <a:srgbClr val="FFFF00"/>
            </a:solidFill>
            <a:ln w="9525">
              <a:solidFill>
                <a:schemeClr val="bg1"/>
              </a:solidFill>
              <a:miter lim="800000"/>
              <a:headEnd/>
              <a:tailEnd/>
            </a:ln>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butterfly</a:t>
              </a:r>
              <a:endParaRPr kumimoji="0" lang="nl-NL"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endParaRPr>
            </a:p>
          </p:txBody>
        </p:sp>
        <p:sp>
          <p:nvSpPr>
            <p:cNvPr id="83993" name="Text Box 18"/>
            <p:cNvSpPr txBox="1">
              <a:spLocks noChangeArrowheads="1"/>
            </p:cNvSpPr>
            <p:nvPr/>
          </p:nvSpPr>
          <p:spPr bwMode="auto">
            <a:xfrm>
              <a:off x="1248" y="3072"/>
              <a:ext cx="687" cy="294"/>
            </a:xfrm>
            <a:prstGeom prst="rect">
              <a:avLst/>
            </a:prstGeom>
            <a:solidFill>
              <a:srgbClr val="FFFF00"/>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animal</a:t>
              </a:r>
              <a:endParaRPr kumimoji="0" lang="nl-NL"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endParaRPr>
            </a:p>
          </p:txBody>
        </p:sp>
      </p:grpSp>
      <p:grpSp>
        <p:nvGrpSpPr>
          <p:cNvPr id="7" name="Group 19"/>
          <p:cNvGrpSpPr>
            <a:grpSpLocks/>
          </p:cNvGrpSpPr>
          <p:nvPr/>
        </p:nvGrpSpPr>
        <p:grpSpPr bwMode="auto">
          <a:xfrm>
            <a:off x="304800" y="2133600"/>
            <a:ext cx="8458200" cy="2203450"/>
            <a:chOff x="192" y="1344"/>
            <a:chExt cx="5328" cy="1388"/>
          </a:xfrm>
        </p:grpSpPr>
        <p:sp>
          <p:nvSpPr>
            <p:cNvPr id="83985" name="Line 20"/>
            <p:cNvSpPr>
              <a:spLocks noChangeShapeType="1"/>
            </p:cNvSpPr>
            <p:nvPr/>
          </p:nvSpPr>
          <p:spPr bwMode="auto">
            <a:xfrm>
              <a:off x="1968" y="2496"/>
              <a:ext cx="3552" cy="0"/>
            </a:xfrm>
            <a:prstGeom prst="line">
              <a:avLst/>
            </a:prstGeom>
            <a:noFill/>
            <a:ln w="76200">
              <a:solidFill>
                <a:srgbClr val="0099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sp>
          <p:nvSpPr>
            <p:cNvPr id="83986" name="Text Box 21"/>
            <p:cNvSpPr txBox="1">
              <a:spLocks noChangeArrowheads="1"/>
            </p:cNvSpPr>
            <p:nvPr/>
          </p:nvSpPr>
          <p:spPr bwMode="auto">
            <a:xfrm>
              <a:off x="5232" y="1940"/>
              <a:ext cx="22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4000" b="1" i="0" u="none" strike="noStrike" kern="1200" cap="none" spc="0" normalizeH="0" baseline="0" noProof="0">
                  <a:ln>
                    <a:noFill/>
                  </a:ln>
                  <a:solidFill>
                    <a:srgbClr val="0099FF"/>
                  </a:solidFill>
                  <a:effectLst/>
                  <a:uLnTx/>
                  <a:uFillTx/>
                  <a:latin typeface="Times New Roman" panose="02020603050405020304" pitchFamily="18" charset="0"/>
                  <a:ea typeface="+mn-ea"/>
                  <a:cs typeface="Times New Roman" panose="02020603050405020304" pitchFamily="18" charset="0"/>
                </a:rPr>
                <a:t>t</a:t>
              </a:r>
              <a:endParaRPr kumimoji="0" lang="nl-NL" altLang="en-US" sz="4000" b="1" i="0" u="none" strike="noStrike" kern="1200" cap="none" spc="0" normalizeH="0" baseline="0" noProof="0">
                <a:ln>
                  <a:noFill/>
                </a:ln>
                <a:solidFill>
                  <a:srgbClr val="0099FF"/>
                </a:solidFill>
                <a:effectLst/>
                <a:uLnTx/>
                <a:uFillTx/>
                <a:latin typeface="Times New Roman" panose="02020603050405020304" pitchFamily="18" charset="0"/>
                <a:ea typeface="+mn-ea"/>
                <a:cs typeface="Times New Roman" panose="02020603050405020304" pitchFamily="18" charset="0"/>
              </a:endParaRPr>
            </a:p>
          </p:txBody>
        </p:sp>
        <p:sp>
          <p:nvSpPr>
            <p:cNvPr id="83987" name="Text Box 22"/>
            <p:cNvSpPr txBox="1">
              <a:spLocks noChangeArrowheads="1"/>
            </p:cNvSpPr>
            <p:nvPr/>
          </p:nvSpPr>
          <p:spPr bwMode="auto">
            <a:xfrm>
              <a:off x="1248" y="1344"/>
              <a:ext cx="699" cy="524"/>
            </a:xfrm>
            <a:prstGeom prst="rect">
              <a:avLst/>
            </a:prstGeom>
            <a:solidFill>
              <a:srgbClr val="FFFF00"/>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human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 being</a:t>
              </a:r>
              <a:endParaRPr kumimoji="0" lang="nl-NL"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endParaRPr>
            </a:p>
          </p:txBody>
        </p:sp>
        <p:sp>
          <p:nvSpPr>
            <p:cNvPr id="83988" name="Text Box 23"/>
            <p:cNvSpPr txBox="1">
              <a:spLocks noChangeArrowheads="1"/>
            </p:cNvSpPr>
            <p:nvPr/>
          </p:nvSpPr>
          <p:spPr bwMode="auto">
            <a:xfrm>
              <a:off x="192" y="2208"/>
              <a:ext cx="814" cy="524"/>
            </a:xfrm>
            <a:prstGeom prst="rect">
              <a:avLst/>
            </a:prstGeom>
            <a:solidFill>
              <a:srgbClr val="FFFF00"/>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living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creature</a:t>
              </a:r>
              <a:endParaRPr kumimoji="0" lang="nl-NL"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endParaRPr>
            </a:p>
          </p:txBody>
        </p:sp>
      </p:grpSp>
      <p:grpSp>
        <p:nvGrpSpPr>
          <p:cNvPr id="8" name="Group 24"/>
          <p:cNvGrpSpPr>
            <a:grpSpLocks/>
          </p:cNvGrpSpPr>
          <p:nvPr/>
        </p:nvGrpSpPr>
        <p:grpSpPr bwMode="auto">
          <a:xfrm>
            <a:off x="2819400" y="3124200"/>
            <a:ext cx="2132013" cy="869950"/>
            <a:chOff x="1776" y="1968"/>
            <a:chExt cx="1343" cy="548"/>
          </a:xfrm>
        </p:grpSpPr>
        <p:sp>
          <p:nvSpPr>
            <p:cNvPr id="83981" name="Text Box 25"/>
            <p:cNvSpPr txBox="1">
              <a:spLocks noChangeArrowheads="1"/>
            </p:cNvSpPr>
            <p:nvPr/>
          </p:nvSpPr>
          <p:spPr bwMode="auto">
            <a:xfrm>
              <a:off x="2064" y="1968"/>
              <a:ext cx="3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me</a:t>
              </a:r>
            </a:p>
          </p:txBody>
        </p:sp>
        <p:grpSp>
          <p:nvGrpSpPr>
            <p:cNvPr id="83982" name="Group 26"/>
            <p:cNvGrpSpPr>
              <a:grpSpLocks/>
            </p:cNvGrpSpPr>
            <p:nvPr/>
          </p:nvGrpSpPr>
          <p:grpSpPr bwMode="auto">
            <a:xfrm>
              <a:off x="1776" y="2064"/>
              <a:ext cx="1343" cy="452"/>
              <a:chOff x="1776" y="2064"/>
              <a:chExt cx="1343" cy="452"/>
            </a:xfrm>
          </p:grpSpPr>
          <p:sp>
            <p:nvSpPr>
              <p:cNvPr id="83983" name="Text Box 27"/>
              <p:cNvSpPr txBox="1">
                <a:spLocks noChangeArrowheads="1"/>
              </p:cNvSpPr>
              <p:nvPr/>
            </p:nvSpPr>
            <p:spPr bwMode="auto">
              <a:xfrm>
                <a:off x="2592" y="2064"/>
                <a:ext cx="527" cy="294"/>
              </a:xfrm>
              <a:prstGeom prst="rect">
                <a:avLst/>
              </a:prstGeom>
              <a:solidFill>
                <a:srgbClr val="FFFF00"/>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child</a:t>
                </a:r>
                <a:endParaRPr kumimoji="0" lang="nl-NL"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endParaRPr>
              </a:p>
            </p:txBody>
          </p:sp>
          <p:sp>
            <p:nvSpPr>
              <p:cNvPr id="83984" name="Text Box 28"/>
              <p:cNvSpPr txBox="1">
                <a:spLocks noChangeArrowheads="1"/>
              </p:cNvSpPr>
              <p:nvPr/>
            </p:nvSpPr>
            <p:spPr bwMode="auto">
              <a:xfrm>
                <a:off x="1776" y="2112"/>
                <a:ext cx="84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Instance-of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in 1960  </a:t>
                </a:r>
              </a:p>
            </p:txBody>
          </p:sp>
        </p:grpSp>
      </p:grpSp>
      <p:grpSp>
        <p:nvGrpSpPr>
          <p:cNvPr id="10" name="Group 29"/>
          <p:cNvGrpSpPr>
            <a:grpSpLocks/>
          </p:cNvGrpSpPr>
          <p:nvPr/>
        </p:nvGrpSpPr>
        <p:grpSpPr bwMode="auto">
          <a:xfrm>
            <a:off x="5638800" y="3124200"/>
            <a:ext cx="2090738" cy="869950"/>
            <a:chOff x="3552" y="1968"/>
            <a:chExt cx="1317" cy="548"/>
          </a:xfrm>
        </p:grpSpPr>
        <p:sp>
          <p:nvSpPr>
            <p:cNvPr id="83978" name="Text Box 30"/>
            <p:cNvSpPr txBox="1">
              <a:spLocks noChangeArrowheads="1"/>
            </p:cNvSpPr>
            <p:nvPr/>
          </p:nvSpPr>
          <p:spPr bwMode="auto">
            <a:xfrm>
              <a:off x="4320" y="2064"/>
              <a:ext cx="549" cy="294"/>
            </a:xfrm>
            <a:prstGeom prst="rect">
              <a:avLst/>
            </a:prstGeom>
            <a:solidFill>
              <a:srgbClr val="FFFF00"/>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adult</a:t>
              </a:r>
              <a:endParaRPr kumimoji="0" lang="nl-NL"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endParaRPr>
            </a:p>
          </p:txBody>
        </p:sp>
        <p:sp>
          <p:nvSpPr>
            <p:cNvPr id="83979" name="Text Box 31"/>
            <p:cNvSpPr txBox="1">
              <a:spLocks noChangeArrowheads="1"/>
            </p:cNvSpPr>
            <p:nvPr/>
          </p:nvSpPr>
          <p:spPr bwMode="auto">
            <a:xfrm>
              <a:off x="3744" y="1968"/>
              <a:ext cx="3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me</a:t>
              </a:r>
            </a:p>
          </p:txBody>
        </p:sp>
        <p:sp>
          <p:nvSpPr>
            <p:cNvPr id="83980" name="Text Box 32"/>
            <p:cNvSpPr txBox="1">
              <a:spLocks noChangeArrowheads="1"/>
            </p:cNvSpPr>
            <p:nvPr/>
          </p:nvSpPr>
          <p:spPr bwMode="auto">
            <a:xfrm>
              <a:off x="3552" y="2112"/>
              <a:ext cx="84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Instance-of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since 1980  </a:t>
              </a:r>
            </a:p>
          </p:txBody>
        </p:sp>
      </p:grpSp>
    </p:spTree>
    <p:extLst>
      <p:ext uri="{BB962C8B-B14F-4D97-AF65-F5344CB8AC3E}">
        <p14:creationId xmlns:p14="http://schemas.microsoft.com/office/powerpoint/2010/main" val="3274093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FEF0AA8F-0E5E-4273-BDA9-A2F291228863}"/>
              </a:ext>
            </a:extLst>
          </p:cNvPr>
          <p:cNvSpPr>
            <a:spLocks noGrp="1" noChangeArrowheads="1"/>
          </p:cNvSpPr>
          <p:nvPr>
            <p:ph type="title"/>
          </p:nvPr>
        </p:nvSpPr>
        <p:spPr/>
        <p:txBody>
          <a:bodyPr/>
          <a:lstStyle/>
          <a:p>
            <a:r>
              <a:rPr lang="en-US" altLang="en-US" i="1" dirty="0"/>
              <a:t>A </a:t>
            </a:r>
            <a:r>
              <a:rPr lang="en-US" altLang="en-US" i="1" dirty="0" err="1"/>
              <a:t>is_a</a:t>
            </a:r>
            <a:r>
              <a:rPr lang="en-US" altLang="en-US" i="1" dirty="0"/>
              <a:t> B</a:t>
            </a:r>
            <a:r>
              <a:rPr lang="en-US" altLang="en-US" dirty="0"/>
              <a:t> in BFO</a:t>
            </a:r>
          </a:p>
        </p:txBody>
      </p:sp>
      <p:sp>
        <p:nvSpPr>
          <p:cNvPr id="400387" name="Rectangle 3">
            <a:extLst>
              <a:ext uri="{FF2B5EF4-FFF2-40B4-BE49-F238E27FC236}">
                <a16:creationId xmlns:a16="http://schemas.microsoft.com/office/drawing/2014/main" id="{A9DD4483-4CA4-4B45-9F23-A901B46CF574}"/>
              </a:ext>
            </a:extLst>
          </p:cNvPr>
          <p:cNvSpPr>
            <a:spLocks noGrp="1" noChangeArrowheads="1"/>
          </p:cNvSpPr>
          <p:nvPr>
            <p:ph idx="1"/>
          </p:nvPr>
        </p:nvSpPr>
        <p:spPr/>
        <p:txBody>
          <a:bodyPr/>
          <a:lstStyle/>
          <a:p>
            <a:pPr marL="609600" indent="-609600">
              <a:buFont typeface="Arial" panose="020B0604020202020204" pitchFamily="34" charset="0"/>
              <a:buChar char="•"/>
            </a:pPr>
            <a:r>
              <a:rPr lang="en-US" altLang="en-US" sz="2800" i="1" dirty="0"/>
              <a:t>A </a:t>
            </a:r>
            <a:r>
              <a:rPr lang="en-US" altLang="en-US" sz="2800" i="1" dirty="0" err="1"/>
              <a:t>is_a</a:t>
            </a:r>
            <a:r>
              <a:rPr lang="en-US" altLang="en-US" sz="2800" i="1" dirty="0"/>
              <a:t> B </a:t>
            </a:r>
            <a:r>
              <a:rPr lang="en-US" altLang="en-US" sz="2800" dirty="0"/>
              <a:t>=def. </a:t>
            </a:r>
            <a:endParaRPr lang="en-US" altLang="en-US" sz="2800" i="1" dirty="0"/>
          </a:p>
          <a:p>
            <a:pPr marL="609600" indent="-609600">
              <a:buFont typeface="Arial" panose="020B0604020202020204" pitchFamily="34" charset="0"/>
              <a:buChar char="•"/>
            </a:pPr>
            <a:endParaRPr lang="en-US" altLang="en-US" sz="2800" i="1" dirty="0"/>
          </a:p>
          <a:p>
            <a:pPr marL="1009650" lvl="1" indent="-609600">
              <a:buFont typeface="Arial" panose="020B0604020202020204" pitchFamily="34" charset="0"/>
              <a:buChar char="•"/>
            </a:pPr>
            <a:r>
              <a:rPr lang="en-US" altLang="en-US" sz="2800" i="1" dirty="0"/>
              <a:t>A </a:t>
            </a:r>
            <a:r>
              <a:rPr lang="en-US" altLang="en-US" sz="2800" dirty="0"/>
              <a:t>and </a:t>
            </a:r>
            <a:r>
              <a:rPr lang="en-US" altLang="en-US" sz="2800" i="1" dirty="0"/>
              <a:t>B </a:t>
            </a:r>
            <a:r>
              <a:rPr lang="en-US" altLang="en-US" sz="2800" dirty="0"/>
              <a:t>are names of universals (natural kinds, types) in reality or of defined classes</a:t>
            </a:r>
          </a:p>
          <a:p>
            <a:pPr marL="1009650" lvl="1" indent="-609600">
              <a:buFont typeface="Arial" panose="020B0604020202020204" pitchFamily="34" charset="0"/>
              <a:buChar char="•"/>
            </a:pPr>
            <a:r>
              <a:rPr lang="en-US" altLang="en-US" sz="2800" dirty="0"/>
              <a:t>all instances of </a:t>
            </a:r>
            <a:r>
              <a:rPr lang="en-US" altLang="en-US" sz="2800" i="1" dirty="0"/>
              <a:t>A </a:t>
            </a:r>
            <a:r>
              <a:rPr lang="en-US" altLang="en-US" sz="2800" dirty="0"/>
              <a:t>are as a matter of science also instances of B</a:t>
            </a:r>
          </a:p>
          <a:p>
            <a:pPr marL="1009650" lvl="1" indent="-609600">
              <a:buFont typeface="Arial" panose="020B0604020202020204" pitchFamily="34" charset="0"/>
              <a:buChar char="•"/>
            </a:pPr>
            <a:r>
              <a:rPr lang="en-US" altLang="en-US" sz="2800" dirty="0"/>
              <a:t>for all times </a:t>
            </a:r>
            <a:r>
              <a:rPr lang="en-US" altLang="en-US" sz="2800" i="1" dirty="0"/>
              <a:t>t, </a:t>
            </a:r>
            <a:r>
              <a:rPr lang="en-US" altLang="en-US" sz="2800" dirty="0"/>
              <a:t>all instances of </a:t>
            </a:r>
            <a:r>
              <a:rPr lang="en-US" altLang="en-US" sz="2800" i="1" dirty="0"/>
              <a:t>A </a:t>
            </a:r>
            <a:r>
              <a:rPr lang="en-US" altLang="en-US" sz="2800" dirty="0"/>
              <a:t>at </a:t>
            </a:r>
            <a:r>
              <a:rPr lang="en-US" altLang="en-US" sz="2800" i="1" dirty="0"/>
              <a:t>t </a:t>
            </a:r>
            <a:r>
              <a:rPr lang="en-US" altLang="en-US" sz="2800" dirty="0"/>
              <a:t>are as a matter of science also instances of B at </a:t>
            </a:r>
            <a:r>
              <a:rPr lang="en-US" altLang="en-US" sz="2800" i="1" dirty="0"/>
              <a:t>t</a:t>
            </a:r>
            <a:endParaRPr lang="en-US" altLang="en-US" sz="2800" dirty="0"/>
          </a:p>
          <a:p>
            <a:pPr marL="609600" indent="-609600">
              <a:buFont typeface="Arial" panose="020B0604020202020204" pitchFamily="34" charset="0"/>
              <a:buChar char="•"/>
            </a:pPr>
            <a:endParaRPr lang="en-US" altLang="en-US" sz="2800" dirty="0"/>
          </a:p>
        </p:txBody>
      </p:sp>
      <p:sp>
        <p:nvSpPr>
          <p:cNvPr id="2" name="Slide Number Placeholder 1">
            <a:extLst>
              <a:ext uri="{FF2B5EF4-FFF2-40B4-BE49-F238E27FC236}">
                <a16:creationId xmlns:a16="http://schemas.microsoft.com/office/drawing/2014/main" id="{556FD4F9-5B31-4008-9CF2-B46A390F81F2}"/>
              </a:ext>
            </a:extLst>
          </p:cNvPr>
          <p:cNvSpPr>
            <a:spLocks noGrp="1"/>
          </p:cNvSpPr>
          <p:nvPr>
            <p:ph type="sldNum" sz="quarter" idx="10"/>
          </p:nvPr>
        </p:nvSpPr>
        <p:spPr/>
        <p:txBody>
          <a:bodyPr/>
          <a:lstStyle/>
          <a:p>
            <a:fld id="{320C5896-E886-4A6D-91DF-5DA15D67BC2A}" type="slidenum">
              <a:rPr lang="en-US" altLang="en-US" smtClean="0"/>
              <a:pPr/>
              <a:t>82</a:t>
            </a:fld>
            <a:endParaRPr lang="en-US" altLang="en-US"/>
          </a:p>
        </p:txBody>
      </p:sp>
    </p:spTree>
    <p:extLst>
      <p:ext uri="{BB962C8B-B14F-4D97-AF65-F5344CB8AC3E}">
        <p14:creationId xmlns:p14="http://schemas.microsoft.com/office/powerpoint/2010/main" val="2421474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0387">
                                            <p:txEl>
                                              <p:pRg st="3" end="3"/>
                                            </p:txEl>
                                          </p:spTgt>
                                        </p:tgtEl>
                                        <p:attrNameLst>
                                          <p:attrName>style.visibility</p:attrName>
                                        </p:attrNameLst>
                                      </p:cBhvr>
                                      <p:to>
                                        <p:strVal val="visible"/>
                                      </p:to>
                                    </p:set>
                                    <p:animEffect transition="in" filter="wipe(up)">
                                      <p:cBhvr>
                                        <p:cTn id="7" dur="500"/>
                                        <p:tgtEl>
                                          <p:spTgt spid="400387">
                                            <p:txEl>
                                              <p:pRg st="3" end="3"/>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00387">
                                            <p:txEl>
                                              <p:pRg st="4" end="4"/>
                                            </p:txEl>
                                          </p:spTgt>
                                        </p:tgtEl>
                                        <p:attrNameLst>
                                          <p:attrName>style.visibility</p:attrName>
                                        </p:attrNameLst>
                                      </p:cBhvr>
                                      <p:to>
                                        <p:strVal val="visible"/>
                                      </p:to>
                                    </p:set>
                                    <p:animEffect transition="in" filter="wipe(up)">
                                      <p:cBhvr>
                                        <p:cTn id="10" dur="500"/>
                                        <p:tgtEl>
                                          <p:spTgt spid="400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7"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BFO definition for </a:t>
            </a:r>
            <a:r>
              <a:rPr lang="en-US" dirty="0" err="1"/>
              <a:t>is_a</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t>
            </a:r>
            <a:r>
              <a:rPr lang="en-US" dirty="0" err="1"/>
              <a:t>is_a</a:t>
            </a:r>
            <a:r>
              <a:rPr lang="en-US" dirty="0"/>
              <a:t> relation is the subtype or </a:t>
            </a:r>
            <a:r>
              <a:rPr lang="en-US" dirty="0" err="1"/>
              <a:t>subuniversal</a:t>
            </a:r>
            <a:r>
              <a:rPr lang="en-US" dirty="0"/>
              <a:t> relation between universals or types. </a:t>
            </a:r>
          </a:p>
          <a:p>
            <a:pPr>
              <a:buFont typeface="Arial" panose="020B0604020202020204" pitchFamily="34" charset="0"/>
              <a:buChar char="•"/>
            </a:pPr>
            <a:endParaRPr lang="en-US" dirty="0"/>
          </a:p>
          <a:p>
            <a:pPr lvl="1">
              <a:buFont typeface="Arial" panose="020B0604020202020204" pitchFamily="34" charset="0"/>
              <a:buChar char="•"/>
            </a:pPr>
            <a:r>
              <a:rPr lang="en-US" dirty="0"/>
              <a:t>C </a:t>
            </a:r>
            <a:r>
              <a:rPr lang="en-US" dirty="0" err="1"/>
              <a:t>is_a</a:t>
            </a:r>
            <a:r>
              <a:rPr lang="en-US" dirty="0"/>
              <a:t> C1 =def.:</a:t>
            </a:r>
          </a:p>
          <a:p>
            <a:pPr lvl="2">
              <a:buFont typeface="Arial" panose="020B0604020202020204" pitchFamily="34" charset="0"/>
              <a:buChar char="•"/>
            </a:pPr>
            <a:r>
              <a:rPr lang="en-US" dirty="0"/>
              <a:t>C and C1  are continuant universals, and </a:t>
            </a:r>
          </a:p>
          <a:p>
            <a:pPr lvl="2">
              <a:buFont typeface="Arial" panose="020B0604020202020204" pitchFamily="34" charset="0"/>
              <a:buChar char="•"/>
            </a:pPr>
            <a:r>
              <a:rPr lang="en-US" dirty="0"/>
              <a:t>for all c, t, if c </a:t>
            </a:r>
            <a:r>
              <a:rPr lang="en-US" dirty="0" err="1"/>
              <a:t>instance_of</a:t>
            </a:r>
            <a:r>
              <a:rPr lang="en-US" dirty="0"/>
              <a:t> C at t then c </a:t>
            </a:r>
            <a:r>
              <a:rPr lang="en-US" dirty="0" err="1"/>
              <a:t>instance_of</a:t>
            </a:r>
            <a:r>
              <a:rPr lang="en-US" dirty="0"/>
              <a:t> C1 at t</a:t>
            </a:r>
          </a:p>
          <a:p>
            <a:pPr lvl="1">
              <a:buFont typeface="Arial" panose="020B0604020202020204" pitchFamily="34" charset="0"/>
              <a:buChar char="•"/>
            </a:pPr>
            <a:endParaRPr lang="en-US" dirty="0"/>
          </a:p>
          <a:p>
            <a:pPr lvl="1">
              <a:buFont typeface="Arial" panose="020B0604020202020204" pitchFamily="34" charset="0"/>
              <a:buChar char="•"/>
            </a:pPr>
            <a:r>
              <a:rPr lang="en-US" dirty="0"/>
              <a:t>P </a:t>
            </a:r>
            <a:r>
              <a:rPr lang="en-US" dirty="0" err="1"/>
              <a:t>is_a</a:t>
            </a:r>
            <a:r>
              <a:rPr lang="en-US" dirty="0"/>
              <a:t> P1 =def.:</a:t>
            </a:r>
          </a:p>
          <a:p>
            <a:pPr lvl="2">
              <a:buFont typeface="Arial" panose="020B0604020202020204" pitchFamily="34" charset="0"/>
              <a:buChar char="•"/>
            </a:pPr>
            <a:r>
              <a:rPr lang="en-US" dirty="0"/>
              <a:t>P and P1  are </a:t>
            </a:r>
            <a:r>
              <a:rPr lang="en-US" dirty="0" err="1"/>
              <a:t>occurrent</a:t>
            </a:r>
            <a:r>
              <a:rPr lang="en-US" dirty="0"/>
              <a:t> universals, and </a:t>
            </a:r>
          </a:p>
          <a:p>
            <a:pPr lvl="2">
              <a:buFont typeface="Arial" panose="020B0604020202020204" pitchFamily="34" charset="0"/>
              <a:buChar char="•"/>
            </a:pPr>
            <a:r>
              <a:rPr lang="en-US" dirty="0"/>
              <a:t>for all p, if p </a:t>
            </a:r>
            <a:r>
              <a:rPr lang="en-US" dirty="0" err="1"/>
              <a:t>instance_of</a:t>
            </a:r>
            <a:r>
              <a:rPr lang="en-US" dirty="0"/>
              <a:t> P then p </a:t>
            </a:r>
            <a:r>
              <a:rPr lang="en-US" dirty="0" err="1"/>
              <a:t>instance_of</a:t>
            </a:r>
            <a:r>
              <a:rPr lang="en-US" dirty="0"/>
              <a:t> P1</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3470ABE-6A45-4D1C-9D9E-FC879E2F39C3}" type="slidenum">
              <a:rPr lang="en-US" smtClean="0"/>
              <a:pPr/>
              <a:t>83</a:t>
            </a:fld>
            <a:endParaRPr lang="en-US"/>
          </a:p>
        </p:txBody>
      </p:sp>
    </p:spTree>
    <p:extLst>
      <p:ext uri="{BB962C8B-B14F-4D97-AF65-F5344CB8AC3E}">
        <p14:creationId xmlns:p14="http://schemas.microsoft.com/office/powerpoint/2010/main" val="15196826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 with RDFS / OWL</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AXIOM SCHEMA: class description </a:t>
            </a:r>
            <a:r>
              <a:rPr lang="en-US" dirty="0" err="1"/>
              <a:t>rdfs:subClassOf</a:t>
            </a:r>
            <a:r>
              <a:rPr lang="en-US" dirty="0"/>
              <a:t> class description </a:t>
            </a:r>
          </a:p>
          <a:p>
            <a:pPr>
              <a:buFont typeface="Arial" panose="020B0604020202020204" pitchFamily="34" charset="0"/>
              <a:buChar char="•"/>
            </a:pPr>
            <a:r>
              <a:rPr lang="en-US" dirty="0"/>
              <a:t>The </a:t>
            </a:r>
            <a:r>
              <a:rPr lang="en-US" dirty="0" err="1"/>
              <a:t>rdfs:subClassOf</a:t>
            </a:r>
            <a:r>
              <a:rPr lang="en-US" dirty="0"/>
              <a:t> construct is defined as part of RDF Schema [RDF Vocabulary]. Its meaning in OWL is exactly the same: if the class description C1 is defined as a subclass of class description C2, then the set of individuals in the class extension of C1 should be a subset of the set of individuals in the class extension of C2. </a:t>
            </a:r>
          </a:p>
          <a:p>
            <a:pPr>
              <a:buFont typeface="Arial" panose="020B0604020202020204" pitchFamily="34" charset="0"/>
              <a:buChar char="•"/>
            </a:pPr>
            <a:r>
              <a:rPr lang="en-US" dirty="0"/>
              <a:t>Differences with BFO:</a:t>
            </a:r>
          </a:p>
          <a:p>
            <a:pPr lvl="1">
              <a:buFont typeface="Arial" panose="020B0604020202020204" pitchFamily="34" charset="0"/>
              <a:buChar char="•"/>
            </a:pPr>
            <a:r>
              <a:rPr lang="en-US" dirty="0" err="1"/>
              <a:t>subClass</a:t>
            </a:r>
            <a:r>
              <a:rPr lang="en-US" dirty="0"/>
              <a:t> is primitive, being a subset is a consequence</a:t>
            </a:r>
          </a:p>
          <a:p>
            <a:pPr lvl="1">
              <a:buFont typeface="Arial" panose="020B0604020202020204" pitchFamily="34" charset="0"/>
              <a:buChar char="•"/>
            </a:pPr>
            <a:r>
              <a:rPr lang="en-US" dirty="0"/>
              <a:t>You just have to declare it </a:t>
            </a:r>
            <a:r>
              <a:rPr lang="en-US" dirty="0">
                <a:sym typeface="Wingdings" panose="05000000000000000000" pitchFamily="2" charset="2"/>
              </a:rPr>
              <a:t> how do you want the domain to be, not how the domain is!</a:t>
            </a:r>
          </a:p>
          <a:p>
            <a:pPr lvl="1">
              <a:buFont typeface="Arial" panose="020B0604020202020204" pitchFamily="34" charset="0"/>
              <a:buChar char="•"/>
            </a:pPr>
            <a:r>
              <a:rPr lang="en-US" dirty="0">
                <a:sym typeface="Wingdings" panose="05000000000000000000" pitchFamily="2" charset="2"/>
              </a:rPr>
              <a:t>No time indexing.</a:t>
            </a:r>
            <a:endParaRPr lang="en-US" dirty="0"/>
          </a:p>
        </p:txBody>
      </p:sp>
      <p:sp>
        <p:nvSpPr>
          <p:cNvPr id="4" name="Slide Number Placeholder 3"/>
          <p:cNvSpPr>
            <a:spLocks noGrp="1"/>
          </p:cNvSpPr>
          <p:nvPr>
            <p:ph type="sldNum" sz="quarter" idx="10"/>
          </p:nvPr>
        </p:nvSpPr>
        <p:spPr/>
        <p:txBody>
          <a:bodyPr/>
          <a:lstStyle/>
          <a:p>
            <a:fld id="{93470ABE-6A45-4D1C-9D9E-FC879E2F39C3}" type="slidenum">
              <a:rPr lang="en-US" smtClean="0"/>
              <a:pPr/>
              <a:t>84</a:t>
            </a:fld>
            <a:endParaRPr lang="en-US"/>
          </a:p>
        </p:txBody>
      </p:sp>
    </p:spTree>
    <p:extLst>
      <p:ext uri="{BB962C8B-B14F-4D97-AF65-F5344CB8AC3E}">
        <p14:creationId xmlns:p14="http://schemas.microsoft.com/office/powerpoint/2010/main" val="30693888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654B-1E59-4C72-9763-6DC5D6E3C85C}"/>
              </a:ext>
            </a:extLst>
          </p:cNvPr>
          <p:cNvSpPr>
            <a:spLocks noGrp="1"/>
          </p:cNvSpPr>
          <p:nvPr>
            <p:ph type="title"/>
          </p:nvPr>
        </p:nvSpPr>
        <p:spPr/>
        <p:txBody>
          <a:bodyPr/>
          <a:lstStyle/>
          <a:p>
            <a:r>
              <a:rPr lang="en-US" dirty="0"/>
              <a:t>Subtype relation / subset relation</a:t>
            </a:r>
            <a:br>
              <a:rPr lang="en-US" dirty="0"/>
            </a:br>
            <a:r>
              <a:rPr lang="en-US" dirty="0"/>
              <a:t>BFO 			OWL</a:t>
            </a:r>
          </a:p>
        </p:txBody>
      </p:sp>
      <p:sp>
        <p:nvSpPr>
          <p:cNvPr id="3" name="Content Placeholder 2">
            <a:extLst>
              <a:ext uri="{FF2B5EF4-FFF2-40B4-BE49-F238E27FC236}">
                <a16:creationId xmlns:a16="http://schemas.microsoft.com/office/drawing/2014/main" id="{D771F9B8-AC28-468D-976B-02AD8F98C0C1}"/>
              </a:ext>
            </a:extLst>
          </p:cNvPr>
          <p:cNvSpPr>
            <a:spLocks noGrp="1"/>
          </p:cNvSpPr>
          <p:nvPr>
            <p:ph idx="1"/>
          </p:nvPr>
        </p:nvSpPr>
        <p:spPr>
          <a:xfrm>
            <a:off x="228600" y="2133600"/>
            <a:ext cx="8686800" cy="4495800"/>
          </a:xfrm>
        </p:spPr>
        <p:txBody>
          <a:bodyPr/>
          <a:lstStyle/>
          <a:p>
            <a:pPr>
              <a:buFont typeface="Arial" panose="020B0604020202020204" pitchFamily="34" charset="0"/>
              <a:buChar char="•"/>
            </a:pPr>
            <a:r>
              <a:rPr lang="en-US" sz="2000" dirty="0"/>
              <a:t>BFO subtyping builds on mereology: </a:t>
            </a:r>
          </a:p>
          <a:p>
            <a:pPr lvl="1">
              <a:spcAft>
                <a:spcPts val="1200"/>
              </a:spcAft>
              <a:buFont typeface="Arial" panose="020B0604020202020204" pitchFamily="34" charset="0"/>
              <a:buChar char="•"/>
            </a:pPr>
            <a:r>
              <a:rPr lang="en-US" sz="2000" dirty="0"/>
              <a:t>‘</a:t>
            </a:r>
            <a:r>
              <a:rPr lang="en-US" sz="2000" i="1" dirty="0"/>
              <a:t>mereology is simply an attempt to lay down the general principles underlying the </a:t>
            </a:r>
            <a:r>
              <a:rPr lang="en-US" sz="2000" i="1" dirty="0">
                <a:solidFill>
                  <a:srgbClr val="FFFF00"/>
                </a:solidFill>
              </a:rPr>
              <a:t>relationships between an entity and its constituent parts</a:t>
            </a:r>
            <a:r>
              <a:rPr lang="en-US" sz="2000" i="1" dirty="0"/>
              <a:t>, whatever the nature of the entity</a:t>
            </a:r>
            <a:r>
              <a:rPr lang="en-US" sz="2000" dirty="0"/>
              <a:t>’.</a:t>
            </a:r>
          </a:p>
          <a:p>
            <a:pPr>
              <a:buFont typeface="Arial" panose="020B0604020202020204" pitchFamily="34" charset="0"/>
              <a:buChar char="•"/>
            </a:pPr>
            <a:r>
              <a:rPr lang="en-US" sz="2000" dirty="0"/>
              <a:t>OWL’s </a:t>
            </a:r>
            <a:r>
              <a:rPr lang="en-US" sz="2000" dirty="0" err="1"/>
              <a:t>subclassing</a:t>
            </a:r>
            <a:r>
              <a:rPr lang="en-US" sz="2000" dirty="0"/>
              <a:t> builds on set theory:</a:t>
            </a:r>
          </a:p>
          <a:p>
            <a:pPr lvl="1">
              <a:spcAft>
                <a:spcPts val="1200"/>
              </a:spcAft>
              <a:buFont typeface="Arial" panose="020B0604020202020204" pitchFamily="34" charset="0"/>
              <a:buChar char="•"/>
            </a:pPr>
            <a:r>
              <a:rPr lang="en-US" sz="2000" dirty="0"/>
              <a:t>‘</a:t>
            </a:r>
            <a:r>
              <a:rPr lang="en-US" sz="2000" i="1" dirty="0"/>
              <a:t>set theory is an attempt to lay down the principles underlying the </a:t>
            </a:r>
            <a:r>
              <a:rPr lang="en-US" sz="2000" i="1" dirty="0">
                <a:solidFill>
                  <a:srgbClr val="FFFF00"/>
                </a:solidFill>
              </a:rPr>
              <a:t>relationships between a set and its members</a:t>
            </a:r>
            <a:r>
              <a:rPr lang="en-US" sz="2000" dirty="0"/>
              <a:t>’. </a:t>
            </a:r>
          </a:p>
          <a:p>
            <a:pPr>
              <a:buFont typeface="Arial" panose="020B0604020202020204" pitchFamily="34" charset="0"/>
              <a:buChar char="•"/>
            </a:pPr>
            <a:r>
              <a:rPr lang="en-US" sz="2000" dirty="0"/>
              <a:t>‘</a:t>
            </a:r>
            <a:r>
              <a:rPr lang="en-US" sz="2000" i="1" dirty="0"/>
              <a:t>Unlike set theory, mereology is not committed to the existence of </a:t>
            </a:r>
            <a:r>
              <a:rPr lang="en-US" sz="2000" i="1" dirty="0" err="1"/>
              <a:t>abstracta</a:t>
            </a:r>
            <a:r>
              <a:rPr lang="en-US" sz="2000" i="1" dirty="0"/>
              <a:t>: the whole can be as concrete as the parts. But mereology carries no </a:t>
            </a:r>
            <a:r>
              <a:rPr lang="en-US" sz="2000" i="1" dirty="0" err="1"/>
              <a:t>nominalistic</a:t>
            </a:r>
            <a:r>
              <a:rPr lang="en-US" sz="2000" i="1" dirty="0"/>
              <a:t> commitment to </a:t>
            </a:r>
            <a:r>
              <a:rPr lang="en-US" sz="2000" i="1" dirty="0" err="1"/>
              <a:t>concreta</a:t>
            </a:r>
            <a:r>
              <a:rPr lang="en-US" sz="2000" i="1" dirty="0"/>
              <a:t> either: the parts can be as abstract as the whole</a:t>
            </a:r>
            <a:r>
              <a:rPr lang="en-US" sz="2000" dirty="0"/>
              <a:t>’.</a:t>
            </a:r>
          </a:p>
        </p:txBody>
      </p:sp>
      <p:sp>
        <p:nvSpPr>
          <p:cNvPr id="4" name="Slide Number Placeholder 3">
            <a:extLst>
              <a:ext uri="{FF2B5EF4-FFF2-40B4-BE49-F238E27FC236}">
                <a16:creationId xmlns:a16="http://schemas.microsoft.com/office/drawing/2014/main" id="{E67FF755-A80E-48F2-B966-0A23A4756135}"/>
              </a:ext>
            </a:extLst>
          </p:cNvPr>
          <p:cNvSpPr>
            <a:spLocks noGrp="1"/>
          </p:cNvSpPr>
          <p:nvPr>
            <p:ph type="sldNum" sz="quarter" idx="10"/>
          </p:nvPr>
        </p:nvSpPr>
        <p:spPr/>
        <p:txBody>
          <a:bodyPr/>
          <a:lstStyle/>
          <a:p>
            <a:fld id="{01EF93C7-D0AB-41D7-8C62-1F8A9E33AE23}" type="slidenum">
              <a:rPr lang="en-US" smtClean="0"/>
              <a:pPr/>
              <a:t>85</a:t>
            </a:fld>
            <a:endParaRPr lang="en-US"/>
          </a:p>
        </p:txBody>
      </p:sp>
      <p:sp>
        <p:nvSpPr>
          <p:cNvPr id="5" name="Rectangle 4">
            <a:extLst>
              <a:ext uri="{FF2B5EF4-FFF2-40B4-BE49-F238E27FC236}">
                <a16:creationId xmlns:a16="http://schemas.microsoft.com/office/drawing/2014/main" id="{2839BC34-BD5D-48DD-B59D-605D970B42B7}"/>
              </a:ext>
            </a:extLst>
          </p:cNvPr>
          <p:cNvSpPr/>
          <p:nvPr/>
        </p:nvSpPr>
        <p:spPr>
          <a:xfrm>
            <a:off x="838200" y="6230358"/>
            <a:ext cx="8229600" cy="523220"/>
          </a:xfrm>
          <a:prstGeom prst="rect">
            <a:avLst/>
          </a:prstGeom>
        </p:spPr>
        <p:txBody>
          <a:bodyPr wrap="square">
            <a:spAutoFit/>
          </a:bodyPr>
          <a:lstStyle/>
          <a:p>
            <a:pPr algn="r"/>
            <a:r>
              <a:rPr lang="en-US" sz="1400" b="0" dirty="0" err="1">
                <a:solidFill>
                  <a:schemeClr val="bg1"/>
                </a:solidFill>
                <a:latin typeface="Source Sans Pro" panose="020B0503030403020204" pitchFamily="34" charset="0"/>
              </a:rPr>
              <a:t>Varzi</a:t>
            </a:r>
            <a:r>
              <a:rPr lang="en-US" sz="1400" b="0" dirty="0">
                <a:solidFill>
                  <a:schemeClr val="bg1"/>
                </a:solidFill>
                <a:latin typeface="Source Sans Pro" panose="020B0503030403020204" pitchFamily="34" charset="0"/>
              </a:rPr>
              <a:t>, Achille, "Mereology", </a:t>
            </a:r>
            <a:r>
              <a:rPr lang="en-US" sz="1400" b="0" i="1" dirty="0">
                <a:solidFill>
                  <a:schemeClr val="bg1"/>
                </a:solidFill>
                <a:latin typeface="Source Sans Pro" panose="020B0503030403020204" pitchFamily="34" charset="0"/>
              </a:rPr>
              <a:t>The Stanford Encyclopedia of Philosophy </a:t>
            </a:r>
            <a:r>
              <a:rPr lang="en-US" sz="1400" b="0" dirty="0">
                <a:solidFill>
                  <a:schemeClr val="bg1"/>
                </a:solidFill>
                <a:latin typeface="Source Sans Pro" panose="020B0503030403020204" pitchFamily="34" charset="0"/>
              </a:rPr>
              <a:t>(Spring 2019 Edition), Edward N. </a:t>
            </a:r>
            <a:r>
              <a:rPr lang="en-US" sz="1400" b="0" dirty="0" err="1">
                <a:solidFill>
                  <a:schemeClr val="bg1"/>
                </a:solidFill>
                <a:latin typeface="Source Sans Pro" panose="020B0503030403020204" pitchFamily="34" charset="0"/>
              </a:rPr>
              <a:t>Zalta</a:t>
            </a:r>
            <a:r>
              <a:rPr lang="en-US" sz="1400" b="0" dirty="0">
                <a:solidFill>
                  <a:schemeClr val="bg1"/>
                </a:solidFill>
                <a:latin typeface="Source Sans Pro" panose="020B0503030403020204" pitchFamily="34" charset="0"/>
              </a:rPr>
              <a:t> (ed.), https://plato.stanford.edu/archives/spr2019/entries/mereology/</a:t>
            </a:r>
            <a:endParaRPr lang="en-US" sz="1400" dirty="0">
              <a:solidFill>
                <a:schemeClr val="bg1"/>
              </a:solidFill>
            </a:endParaRPr>
          </a:p>
        </p:txBody>
      </p:sp>
    </p:spTree>
    <p:extLst>
      <p:ext uri="{BB962C8B-B14F-4D97-AF65-F5344CB8AC3E}">
        <p14:creationId xmlns:p14="http://schemas.microsoft.com/office/powerpoint/2010/main" val="7663928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62000"/>
          </a:xfrm>
        </p:spPr>
        <p:txBody>
          <a:bodyPr/>
          <a:lstStyle/>
          <a:p>
            <a:r>
              <a:rPr lang="en-US" dirty="0"/>
              <a:t>Early goals of Biomedical Ontology in</a:t>
            </a:r>
            <a:br>
              <a:rPr lang="en-US" dirty="0"/>
            </a:br>
            <a:r>
              <a:rPr lang="en-US" dirty="0"/>
              <a:t>Healthcare Information Technology </a:t>
            </a:r>
            <a:r>
              <a:rPr lang="en-US" sz="2800" dirty="0"/>
              <a:t>(HIT)</a:t>
            </a:r>
          </a:p>
        </p:txBody>
      </p:sp>
      <p:sp>
        <p:nvSpPr>
          <p:cNvPr id="3" name="Content Placeholder 2"/>
          <p:cNvSpPr>
            <a:spLocks noGrp="1"/>
          </p:cNvSpPr>
          <p:nvPr>
            <p:ph idx="1"/>
          </p:nvPr>
        </p:nvSpPr>
        <p:spPr>
          <a:xfrm>
            <a:off x="228600" y="1905000"/>
            <a:ext cx="8915400" cy="4572000"/>
          </a:xfrm>
        </p:spPr>
        <p:txBody>
          <a:bodyPr/>
          <a:lstStyle/>
          <a:p>
            <a:pPr marL="571500" indent="-571500">
              <a:buFont typeface="Arial" panose="020B0604020202020204" pitchFamily="34" charset="0"/>
              <a:buChar char="•"/>
            </a:pPr>
            <a:endParaRPr lang="en-US" dirty="0"/>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supporting the creation and use of adequate biomedical </a:t>
            </a:r>
            <a:r>
              <a:rPr lang="en-US" dirty="0">
                <a:solidFill>
                  <a:srgbClr val="FFFF00"/>
                </a:solidFill>
              </a:rPr>
              <a:t>terminology</a:t>
            </a:r>
            <a:r>
              <a:rPr lang="en-US" dirty="0"/>
              <a:t>.</a:t>
            </a:r>
          </a:p>
          <a:p>
            <a:pPr marL="571500" indent="-571500">
              <a:buFont typeface="Arial" panose="020B0604020202020204" pitchFamily="34" charset="0"/>
              <a:buChar char="•"/>
            </a:pPr>
            <a:r>
              <a:rPr lang="en-US" dirty="0"/>
              <a:t>supporting the creation of adequate coding and </a:t>
            </a:r>
            <a:r>
              <a:rPr lang="en-US" dirty="0">
                <a:solidFill>
                  <a:srgbClr val="FFFF00"/>
                </a:solidFill>
              </a:rPr>
              <a:t>classification systems</a:t>
            </a:r>
            <a:r>
              <a:rPr lang="en-US" dirty="0"/>
              <a:t>.</a:t>
            </a:r>
          </a:p>
          <a:p>
            <a:pPr marL="1147763" indent="-1147763">
              <a:buFont typeface="Arial" panose="020B0604020202020204" pitchFamily="34" charset="0"/>
              <a:buChar char="•"/>
            </a:pPr>
            <a:endParaRPr lang="en-US" dirty="0"/>
          </a:p>
        </p:txBody>
      </p:sp>
      <p:sp>
        <p:nvSpPr>
          <p:cNvPr id="5" name="Slide Number Placeholder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953855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62000"/>
          </a:xfrm>
        </p:spPr>
        <p:txBody>
          <a:bodyPr/>
          <a:lstStyle/>
          <a:p>
            <a:r>
              <a:rPr lang="en-US" dirty="0"/>
              <a:t>Goals of Biomedical Ontology in</a:t>
            </a:r>
            <a:br>
              <a:rPr lang="en-US" dirty="0"/>
            </a:br>
            <a:r>
              <a:rPr lang="en-US" dirty="0"/>
              <a:t>Healthcare Information Technology </a:t>
            </a:r>
            <a:r>
              <a:rPr lang="en-US" sz="2800" dirty="0"/>
              <a:t>(HIT)</a:t>
            </a:r>
          </a:p>
        </p:txBody>
      </p:sp>
      <p:sp>
        <p:nvSpPr>
          <p:cNvPr id="3" name="Content Placeholder 2"/>
          <p:cNvSpPr>
            <a:spLocks noGrp="1"/>
          </p:cNvSpPr>
          <p:nvPr>
            <p:ph idx="1"/>
          </p:nvPr>
        </p:nvSpPr>
        <p:spPr>
          <a:xfrm>
            <a:off x="228600" y="1905000"/>
            <a:ext cx="8915400" cy="4572000"/>
          </a:xfrm>
        </p:spPr>
        <p:txBody>
          <a:bodyPr/>
          <a:lstStyle/>
          <a:p>
            <a:pPr marL="571500" indent="-571500">
              <a:buFont typeface="Arial" panose="020B0604020202020204" pitchFamily="34" charset="0"/>
              <a:buChar char="•"/>
            </a:pPr>
            <a:endParaRPr lang="en-US" dirty="0"/>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supporting the creation and use of adequate biomedical </a:t>
            </a:r>
            <a:r>
              <a:rPr lang="en-US" dirty="0">
                <a:solidFill>
                  <a:srgbClr val="FFFF00"/>
                </a:solidFill>
              </a:rPr>
              <a:t>terminology</a:t>
            </a:r>
            <a:r>
              <a:rPr lang="en-US" dirty="0"/>
              <a:t>.</a:t>
            </a:r>
          </a:p>
          <a:p>
            <a:pPr marL="571500" indent="-571500">
              <a:buFont typeface="Arial" panose="020B0604020202020204" pitchFamily="34" charset="0"/>
              <a:buChar char="•"/>
            </a:pPr>
            <a:r>
              <a:rPr lang="en-US" dirty="0"/>
              <a:t>supporting the creation of adequate coding and </a:t>
            </a:r>
            <a:r>
              <a:rPr lang="en-US" dirty="0">
                <a:solidFill>
                  <a:srgbClr val="FFFF00"/>
                </a:solidFill>
              </a:rPr>
              <a:t>classification systems</a:t>
            </a:r>
            <a:r>
              <a:rPr lang="en-US" dirty="0"/>
              <a:t>.</a:t>
            </a:r>
          </a:p>
          <a:p>
            <a:pPr marL="571500" indent="-571500">
              <a:buFont typeface="Arial" panose="020B0604020202020204" pitchFamily="34" charset="0"/>
              <a:buChar char="•"/>
            </a:pPr>
            <a:r>
              <a:rPr lang="en-US" dirty="0"/>
              <a:t>solving the </a:t>
            </a:r>
            <a:r>
              <a:rPr lang="en-US" dirty="0">
                <a:solidFill>
                  <a:srgbClr val="FFFF00"/>
                </a:solidFill>
              </a:rPr>
              <a:t>semantic interoperability </a:t>
            </a:r>
            <a:r>
              <a:rPr lang="en-US" dirty="0"/>
              <a:t>problem for heterogeneous biomedical information systems.</a:t>
            </a:r>
          </a:p>
          <a:p>
            <a:pPr marL="571500" indent="-571500">
              <a:buFont typeface="Arial" panose="020B0604020202020204" pitchFamily="34" charset="0"/>
              <a:buChar char="•"/>
            </a:pPr>
            <a:r>
              <a:rPr lang="en-US" dirty="0"/>
              <a:t>improving biomedical </a:t>
            </a:r>
            <a:r>
              <a:rPr lang="en-US" dirty="0">
                <a:solidFill>
                  <a:srgbClr val="FFFF00"/>
                </a:solidFill>
              </a:rPr>
              <a:t>decision support </a:t>
            </a:r>
            <a:r>
              <a:rPr lang="en-US" dirty="0"/>
              <a:t>applications.</a:t>
            </a:r>
          </a:p>
          <a:p>
            <a:pPr marL="1147763" indent="-1147763">
              <a:buFont typeface="Arial" panose="020B0604020202020204" pitchFamily="34" charset="0"/>
              <a:buChar char="•"/>
            </a:pPr>
            <a:endParaRPr lang="en-US" dirty="0"/>
          </a:p>
          <a:p>
            <a:pPr marL="1147763" indent="-1147763">
              <a:buFont typeface="Arial" panose="020B0604020202020204" pitchFamily="34" charset="0"/>
              <a:buChar char="•"/>
            </a:pPr>
            <a:endParaRPr lang="en-US" dirty="0"/>
          </a:p>
        </p:txBody>
      </p:sp>
      <p:sp>
        <p:nvSpPr>
          <p:cNvPr id="5" name="Slide Number Placeholder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145670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62000"/>
          </a:xfrm>
        </p:spPr>
        <p:txBody>
          <a:bodyPr/>
          <a:lstStyle/>
          <a:p>
            <a:r>
              <a:rPr lang="en-US" dirty="0"/>
              <a:t>Additional Goals of </a:t>
            </a:r>
            <a:r>
              <a:rPr lang="en-US" b="1" u="sng" dirty="0">
                <a:solidFill>
                  <a:srgbClr val="92D050"/>
                </a:solidFill>
              </a:rPr>
              <a:t>Realism-based</a:t>
            </a:r>
            <a:r>
              <a:rPr lang="en-US" dirty="0"/>
              <a:t> Biomedical Ontology in HIT</a:t>
            </a:r>
          </a:p>
        </p:txBody>
      </p:sp>
      <p:sp>
        <p:nvSpPr>
          <p:cNvPr id="3" name="Content Placeholder 2"/>
          <p:cNvSpPr>
            <a:spLocks noGrp="1"/>
          </p:cNvSpPr>
          <p:nvPr>
            <p:ph idx="1"/>
          </p:nvPr>
        </p:nvSpPr>
        <p:spPr>
          <a:xfrm>
            <a:off x="228600" y="1905000"/>
            <a:ext cx="8915400" cy="4572000"/>
          </a:xfrm>
        </p:spPr>
        <p:txBody>
          <a:bodyPr/>
          <a:lstStyle/>
          <a:p>
            <a:pPr marL="571500" indent="-571500">
              <a:buFont typeface="Arial" panose="020B0604020202020204" pitchFamily="34" charset="0"/>
              <a:buChar char="•"/>
            </a:pPr>
            <a:r>
              <a:rPr lang="en-US" dirty="0"/>
              <a:t>supporting the identification of what sorts of </a:t>
            </a:r>
            <a:r>
              <a:rPr lang="en-US" dirty="0">
                <a:solidFill>
                  <a:srgbClr val="FFFF00"/>
                </a:solidFill>
              </a:rPr>
              <a:t>biomedical entities</a:t>
            </a:r>
            <a:r>
              <a:rPr lang="en-US" dirty="0"/>
              <a:t> exist, how they relate to each other and how they are best represented.</a:t>
            </a:r>
          </a:p>
          <a:p>
            <a:pPr marL="571500" indent="-571500">
              <a:buFont typeface="Arial" panose="020B0604020202020204" pitchFamily="34" charset="0"/>
              <a:buChar char="•"/>
            </a:pPr>
            <a:r>
              <a:rPr lang="en-US" dirty="0"/>
              <a:t>supporting the creation and use of adequate biomedical </a:t>
            </a:r>
            <a:r>
              <a:rPr lang="en-US" dirty="0">
                <a:solidFill>
                  <a:srgbClr val="FFFF00"/>
                </a:solidFill>
              </a:rPr>
              <a:t>terminology</a:t>
            </a:r>
            <a:r>
              <a:rPr lang="en-US" dirty="0"/>
              <a:t>.</a:t>
            </a:r>
          </a:p>
          <a:p>
            <a:pPr marL="571500" indent="-571500">
              <a:buFont typeface="Arial" panose="020B0604020202020204" pitchFamily="34" charset="0"/>
              <a:buChar char="•"/>
            </a:pPr>
            <a:r>
              <a:rPr lang="en-US" dirty="0"/>
              <a:t>supporting the creation of adequate coding and </a:t>
            </a:r>
            <a:r>
              <a:rPr lang="en-US" dirty="0">
                <a:solidFill>
                  <a:srgbClr val="FFFF00"/>
                </a:solidFill>
              </a:rPr>
              <a:t>classification systems</a:t>
            </a:r>
            <a:r>
              <a:rPr lang="en-US" dirty="0"/>
              <a:t>.</a:t>
            </a:r>
          </a:p>
          <a:p>
            <a:pPr marL="571500" indent="-571500">
              <a:buFont typeface="Arial" panose="020B0604020202020204" pitchFamily="34" charset="0"/>
              <a:buChar char="•"/>
            </a:pPr>
            <a:r>
              <a:rPr lang="en-US" dirty="0"/>
              <a:t>solving the </a:t>
            </a:r>
            <a:r>
              <a:rPr lang="en-US" dirty="0">
                <a:solidFill>
                  <a:srgbClr val="FFFF00"/>
                </a:solidFill>
              </a:rPr>
              <a:t>semantic interoperability </a:t>
            </a:r>
            <a:r>
              <a:rPr lang="en-US" dirty="0"/>
              <a:t>problem for heterogeneous biomedical information systems.</a:t>
            </a:r>
          </a:p>
          <a:p>
            <a:pPr marL="571500" indent="-571500">
              <a:buFont typeface="Arial" panose="020B0604020202020204" pitchFamily="34" charset="0"/>
              <a:buChar char="•"/>
            </a:pPr>
            <a:r>
              <a:rPr lang="en-US" dirty="0"/>
              <a:t>improving biomedical </a:t>
            </a:r>
            <a:r>
              <a:rPr lang="en-US" dirty="0">
                <a:solidFill>
                  <a:srgbClr val="FFFF00"/>
                </a:solidFill>
              </a:rPr>
              <a:t>decision support </a:t>
            </a:r>
            <a:r>
              <a:rPr lang="en-US" dirty="0"/>
              <a:t>applications.</a:t>
            </a:r>
          </a:p>
          <a:p>
            <a:pPr marL="571500" indent="-571500">
              <a:buFont typeface="Arial" panose="020B0604020202020204" pitchFamily="34" charset="0"/>
              <a:buChar char="•"/>
            </a:pPr>
            <a:r>
              <a:rPr lang="en-US" dirty="0"/>
              <a:t>assisting in the </a:t>
            </a:r>
            <a:r>
              <a:rPr lang="en-US" dirty="0">
                <a:solidFill>
                  <a:srgbClr val="FFFF00"/>
                </a:solidFill>
              </a:rPr>
              <a:t>education</a:t>
            </a:r>
            <a:r>
              <a:rPr lang="en-US" dirty="0"/>
              <a:t> of healthcare workers.</a:t>
            </a:r>
          </a:p>
          <a:p>
            <a:pPr marL="571500" indent="-571500">
              <a:buFont typeface="Arial" panose="020B0604020202020204" pitchFamily="34" charset="0"/>
              <a:buChar char="•"/>
            </a:pPr>
            <a:r>
              <a:rPr lang="en-US" dirty="0"/>
              <a:t>…</a:t>
            </a:r>
          </a:p>
          <a:p>
            <a:pPr marL="1147763" indent="-1147763">
              <a:buFont typeface="Arial" panose="020B0604020202020204" pitchFamily="34" charset="0"/>
              <a:buChar char="•"/>
            </a:pPr>
            <a:endParaRPr lang="en-US" dirty="0"/>
          </a:p>
          <a:p>
            <a:pPr marL="1147763" indent="-1147763">
              <a:buFont typeface="Arial" panose="020B0604020202020204" pitchFamily="34" charset="0"/>
              <a:buChar char="•"/>
            </a:pPr>
            <a:endParaRPr lang="en-US" dirty="0"/>
          </a:p>
        </p:txBody>
      </p:sp>
      <p:sp>
        <p:nvSpPr>
          <p:cNvPr id="4" name="Rectangle 3"/>
          <p:cNvSpPr/>
          <p:nvPr/>
        </p:nvSpPr>
        <p:spPr bwMode="auto">
          <a:xfrm>
            <a:off x="228600" y="1905000"/>
            <a:ext cx="8763000" cy="11430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5" name="Rectangle 4"/>
          <p:cNvSpPr/>
          <p:nvPr/>
        </p:nvSpPr>
        <p:spPr bwMode="auto">
          <a:xfrm>
            <a:off x="228600" y="5943599"/>
            <a:ext cx="8763000" cy="550985"/>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6" name="Slide Number Placeholder 5"/>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97003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should NEVER FORGET !!!</a:t>
            </a:r>
            <a:br>
              <a:rPr lang="en-US" dirty="0"/>
            </a:br>
            <a:r>
              <a:rPr lang="en-US" dirty="0"/>
              <a:t>(major take home message)</a:t>
            </a:r>
          </a:p>
        </p:txBody>
      </p:sp>
      <p:sp>
        <p:nvSpPr>
          <p:cNvPr id="3" name="Content Placeholder 2"/>
          <p:cNvSpPr>
            <a:spLocks noGrp="1"/>
          </p:cNvSpPr>
          <p:nvPr>
            <p:ph idx="1"/>
          </p:nvPr>
        </p:nvSpPr>
        <p:spPr>
          <a:xfrm>
            <a:off x="228600" y="2209800"/>
            <a:ext cx="8686800" cy="4419600"/>
          </a:xfrm>
        </p:spPr>
        <p:txBody>
          <a:bodyPr/>
          <a:lstStyle/>
          <a:p>
            <a:pPr algn="ctr"/>
            <a:r>
              <a:rPr lang="en-US" sz="2800" dirty="0"/>
              <a:t>Crucial distinctions made in Ontological Realism</a:t>
            </a:r>
          </a:p>
          <a:p>
            <a:pPr marL="688975" indent="-688975">
              <a:buFont typeface="+mj-lt"/>
              <a:buAutoNum type="arabicPeriod"/>
            </a:pPr>
            <a:r>
              <a:rPr lang="en-US" sz="4800" dirty="0"/>
              <a:t>ontology </a:t>
            </a:r>
            <a:r>
              <a:rPr lang="en-US" sz="4800" dirty="0">
                <a:sym typeface="Wingdings" panose="05000000000000000000" pitchFamily="2" charset="2"/>
              </a:rPr>
              <a:t> ontologies</a:t>
            </a:r>
          </a:p>
          <a:p>
            <a:pPr marL="688975" indent="-688975">
              <a:buFont typeface="+mj-lt"/>
              <a:buAutoNum type="arabicPeriod"/>
            </a:pPr>
            <a:r>
              <a:rPr lang="en-US" sz="4800" dirty="0">
                <a:sym typeface="Wingdings" panose="05000000000000000000" pitchFamily="2" charset="2"/>
              </a:rPr>
              <a:t> </a:t>
            </a:r>
          </a:p>
          <a:p>
            <a:pPr marL="688975" indent="-688975">
              <a:buFont typeface="+mj-lt"/>
              <a:buAutoNum type="arabicPeriod"/>
            </a:pPr>
            <a:r>
              <a:rPr lang="en-US" sz="4800" dirty="0">
                <a:sym typeface="Wingdings" panose="05000000000000000000" pitchFamily="2" charset="2"/>
              </a:rPr>
              <a:t> </a:t>
            </a:r>
          </a:p>
          <a:p>
            <a:pPr marL="688975" indent="-688975">
              <a:buFont typeface="+mj-lt"/>
              <a:buAutoNum type="arabicPeriod"/>
            </a:pPr>
            <a:r>
              <a:rPr lang="en-US" sz="4800" dirty="0">
                <a:sym typeface="Wingdings" panose="05000000000000000000" pitchFamily="2" charset="2"/>
              </a:rPr>
              <a:t> </a:t>
            </a:r>
            <a:endParaRPr lang="en-US" sz="4800" dirty="0"/>
          </a:p>
          <a:p>
            <a:pPr algn="ctr"/>
            <a:endParaRPr lang="en-US" dirty="0"/>
          </a:p>
          <a:p>
            <a:pPr algn="ct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97253158"/>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37707</TotalTime>
  <Words>4780</Words>
  <Application>Microsoft Office PowerPoint</Application>
  <PresentationFormat>On-screen Show (4:3)</PresentationFormat>
  <Paragraphs>880</Paragraphs>
  <Slides>88</Slides>
  <Notes>12</Notes>
  <HiddenSlides>0</HiddenSlides>
  <MMClips>0</MMClips>
  <ScaleCrop>false</ScaleCrop>
  <HeadingPairs>
    <vt:vector size="8" baseType="variant">
      <vt:variant>
        <vt:lpstr>Fonts Used</vt:lpstr>
      </vt:variant>
      <vt:variant>
        <vt:i4>15</vt:i4>
      </vt:variant>
      <vt:variant>
        <vt:lpstr>Theme</vt:lpstr>
      </vt:variant>
      <vt:variant>
        <vt:i4>2</vt:i4>
      </vt:variant>
      <vt:variant>
        <vt:lpstr>Embedded OLE Servers</vt:lpstr>
      </vt:variant>
      <vt:variant>
        <vt:i4>1</vt:i4>
      </vt:variant>
      <vt:variant>
        <vt:lpstr>Slide Titles</vt:lpstr>
      </vt:variant>
      <vt:variant>
        <vt:i4>88</vt:i4>
      </vt:variant>
    </vt:vector>
  </HeadingPairs>
  <TitlesOfParts>
    <vt:vector size="106" baseType="lpstr">
      <vt:lpstr>Batang</vt:lpstr>
      <vt:lpstr>ＭＳ 明朝</vt:lpstr>
      <vt:lpstr>ＭＳ Ｐゴシック</vt:lpstr>
      <vt:lpstr>Arial</vt:lpstr>
      <vt:lpstr>AVGmdBU</vt:lpstr>
      <vt:lpstr>Georgia</vt:lpstr>
      <vt:lpstr>inherit</vt:lpstr>
      <vt:lpstr>Minion-Regular</vt:lpstr>
      <vt:lpstr>Roboto</vt:lpstr>
      <vt:lpstr>Source Sans Pro</vt:lpstr>
      <vt:lpstr>Times</vt:lpstr>
      <vt:lpstr>Times New Roman</vt:lpstr>
      <vt:lpstr>Trebuchet MS</vt:lpstr>
      <vt:lpstr>Verdana</vt:lpstr>
      <vt:lpstr>Wingdings</vt:lpstr>
      <vt:lpstr>2014-Indianapolis</vt:lpstr>
      <vt:lpstr>1_2014-Indianapolis</vt:lpstr>
      <vt:lpstr>Photo Editor-foto</vt:lpstr>
      <vt:lpstr>BMI508 – Fall 2023 Introduction to Biomedical Ontology  Class 2 – Sept 6, 2023 What is an ontology?   </vt:lpstr>
      <vt:lpstr>Assignment</vt:lpstr>
      <vt:lpstr>Required reading pre-class </vt:lpstr>
      <vt:lpstr>‘Ontology’</vt:lpstr>
      <vt:lpstr>‘Ontology’</vt:lpstr>
      <vt:lpstr>Distinct questions of distinct types</vt:lpstr>
      <vt:lpstr>The Terminology / Ontology divide</vt:lpstr>
      <vt:lpstr>Unfortunately, ‘ontology’ denotes ambiguously</vt:lpstr>
      <vt:lpstr>What you should NEVER FORGET !!! (major take home message)</vt:lpstr>
      <vt:lpstr>Computer science approach to ontology</vt:lpstr>
      <vt:lpstr>Ontology authoring tools</vt:lpstr>
      <vt:lpstr>Most popular (and abused) OAT</vt:lpstr>
      <vt:lpstr>Reasoners in Protégé </vt:lpstr>
      <vt:lpstr>SNOMED CT-reasoner</vt:lpstr>
      <vt:lpstr>Computer science approach to ontology</vt:lpstr>
      <vt:lpstr>Semantic applications</vt:lpstr>
      <vt:lpstr>Semantic search examples</vt:lpstr>
      <vt:lpstr>Computer science approach to ontology</vt:lpstr>
      <vt:lpstr>Consistent reasoning with nonsensical representations</vt:lpstr>
      <vt:lpstr>Correction</vt:lpstr>
      <vt:lpstr>Specific philosophical approach to ontology</vt:lpstr>
      <vt:lpstr>The ORe definition for ‘an ontology’</vt:lpstr>
      <vt:lpstr>The ORe definition of ‘a taxonomy’</vt:lpstr>
      <vt:lpstr>PowerPoint Presentation</vt:lpstr>
      <vt:lpstr>Graph theoretical structure</vt:lpstr>
      <vt:lpstr>Directed Graph: edges are arrows</vt:lpstr>
      <vt:lpstr>Directed Cyclic Graph</vt:lpstr>
      <vt:lpstr>Graph theoretical structure: tree</vt:lpstr>
      <vt:lpstr>Labelled graphs  ‘semantic networks’</vt:lpstr>
      <vt:lpstr>Labelled graphs</vt:lpstr>
      <vt:lpstr>UMLS Semantic Network ™</vt:lpstr>
      <vt:lpstr>Same graph structure  </vt:lpstr>
      <vt:lpstr>Same graph structure  Four distinct representations</vt:lpstr>
      <vt:lpstr>Same graph structure  Four distinct representations</vt:lpstr>
      <vt:lpstr>The four representations in one graph         a semantic network</vt:lpstr>
      <vt:lpstr>Distinct structures  Similar representations</vt:lpstr>
      <vt:lpstr>Some foundational papers</vt:lpstr>
      <vt:lpstr>The main features provided by ontologies in support of biological and biomedical research</vt:lpstr>
      <vt:lpstr>The ORe definition for ‘an ontology’</vt:lpstr>
      <vt:lpstr>Taxonomic tree</vt:lpstr>
      <vt:lpstr>Taxonomic tree as sets</vt:lpstr>
      <vt:lpstr>Is this graph a tree?   Is this representation a taxonomy?</vt:lpstr>
      <vt:lpstr>Taxonomic tree with non-taxonomic relations</vt:lpstr>
      <vt:lpstr>Double taxonomy: isa / part of</vt:lpstr>
      <vt:lpstr>PowerPoint Presentation</vt:lpstr>
      <vt:lpstr>SEP-triplets in SNOMED CT</vt:lpstr>
      <vt:lpstr>‘A realism-based ontology’</vt:lpstr>
      <vt:lpstr>‘Term’</vt:lpstr>
      <vt:lpstr>Specific or generic terms?</vt:lpstr>
      <vt:lpstr>One of the most ridiculous systems ever built.</vt:lpstr>
      <vt:lpstr>Slightly better: ‘MEDDRA ontology’</vt:lpstr>
      <vt:lpstr>Adequate taxonomy design and classification</vt:lpstr>
      <vt:lpstr>Formal Concept Analysis (FCA)</vt:lpstr>
      <vt:lpstr>Easy example: FCA on the numbers 1 … 10</vt:lpstr>
      <vt:lpstr>FCA lattice on the numbers 1 … 10</vt:lpstr>
      <vt:lpstr>FCA on bodies of water</vt:lpstr>
      <vt:lpstr>FCA for calculating valid implications</vt:lpstr>
      <vt:lpstr>FCA for calculating valid implications</vt:lpstr>
      <vt:lpstr>What you should NEVER FORGET !!! (major take home message)</vt:lpstr>
      <vt:lpstr>Realism-based Ontology (RBO)</vt:lpstr>
      <vt:lpstr>What you should NEVER FORGET !!! (major take home message)</vt:lpstr>
      <vt:lpstr>‘An ontology’</vt:lpstr>
      <vt:lpstr>‘Types’</vt:lpstr>
      <vt:lpstr>Types, universals, defined classes</vt:lpstr>
      <vt:lpstr>Commitment to universals</vt:lpstr>
      <vt:lpstr>Conceptualism versus Ontological Realism</vt:lpstr>
      <vt:lpstr>Types versus particulars</vt:lpstr>
      <vt:lpstr>Types versus particulars</vt:lpstr>
      <vt:lpstr>Types versus particulars</vt:lpstr>
      <vt:lpstr>Types versus particulars</vt:lpstr>
      <vt:lpstr>Instances are the objects of classification …</vt:lpstr>
      <vt:lpstr>Instances are the objects of classification …</vt:lpstr>
      <vt:lpstr>What you should NEVER FORGET !!! (major take home message)</vt:lpstr>
      <vt:lpstr>Continuants  Occurrents</vt:lpstr>
      <vt:lpstr>An ontological square</vt:lpstr>
      <vt:lpstr>An ontological square</vt:lpstr>
      <vt:lpstr>Simple, yet seemingly hard to grasp …</vt:lpstr>
      <vt:lpstr>How could the distinction account for it ?</vt:lpstr>
      <vt:lpstr>The importance of temporal indexing</vt:lpstr>
      <vt:lpstr>The importance of temporal indexing</vt:lpstr>
      <vt:lpstr>Continuants preserve identity while changing</vt:lpstr>
      <vt:lpstr>A is_a B in BFO</vt:lpstr>
      <vt:lpstr>Formal BFO definition for is_a</vt:lpstr>
      <vt:lpstr>Compare with RDFS / OWL</vt:lpstr>
      <vt:lpstr>Subtype relation / subset relation BFO    OWL</vt:lpstr>
      <vt:lpstr>Early goals of Biomedical Ontology in Healthcare Information Technology (HIT)</vt:lpstr>
      <vt:lpstr>Goals of Biomedical Ontology in Healthcare Information Technology (HIT)</vt:lpstr>
      <vt:lpstr>Additional Goals of Realism-based Biomedical Ontology in HIT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1476</cp:revision>
  <dcterms:created xsi:type="dcterms:W3CDTF">1601-01-01T00:00:00Z</dcterms:created>
  <dcterms:modified xsi:type="dcterms:W3CDTF">2023-09-06T18:13:04Z</dcterms:modified>
</cp:coreProperties>
</file>