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12"/>
  </p:notesMasterIdLst>
  <p:handoutMasterIdLst>
    <p:handoutMasterId r:id="rId13"/>
  </p:handoutMasterIdLst>
  <p:sldIdLst>
    <p:sldId id="1369" r:id="rId3"/>
    <p:sldId id="1677" r:id="rId4"/>
    <p:sldId id="1678" r:id="rId5"/>
    <p:sldId id="1679" r:id="rId6"/>
    <p:sldId id="1676" r:id="rId7"/>
    <p:sldId id="1675" r:id="rId8"/>
    <p:sldId id="1680" r:id="rId9"/>
    <p:sldId id="1681" r:id="rId10"/>
    <p:sldId id="1682" r:id="rId1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AE600"/>
    <a:srgbClr val="000000"/>
    <a:srgbClr val="1FE115"/>
    <a:srgbClr val="FF0000"/>
    <a:srgbClr val="00359E"/>
    <a:srgbClr val="92D050"/>
    <a:srgbClr val="DE6A22"/>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105" d="100"/>
          <a:sy n="105"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40"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41"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13 – Dec 2, 2020</a:t>
            </a:r>
            <a:br>
              <a:rPr lang="en-US" sz="4400" dirty="0"/>
            </a:br>
            <a:r>
              <a:rPr lang="en-US" sz="4400" dirty="0"/>
              <a:t>Axioms in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FDF-7D7B-4D8B-AF9A-3B70B40A72EC}"/>
              </a:ext>
            </a:extLst>
          </p:cNvPr>
          <p:cNvSpPr>
            <a:spLocks noGrp="1"/>
          </p:cNvSpPr>
          <p:nvPr>
            <p:ph type="title"/>
          </p:nvPr>
        </p:nvSpPr>
        <p:spPr/>
        <p:txBody>
          <a:bodyPr/>
          <a:lstStyle/>
          <a:p>
            <a:r>
              <a:rPr lang="en-US" dirty="0"/>
              <a:t>Basic BFO building blocks</a:t>
            </a:r>
          </a:p>
        </p:txBody>
      </p:sp>
      <p:sp>
        <p:nvSpPr>
          <p:cNvPr id="3" name="Content Placeholder 2">
            <a:extLst>
              <a:ext uri="{FF2B5EF4-FFF2-40B4-BE49-F238E27FC236}">
                <a16:creationId xmlns:a16="http://schemas.microsoft.com/office/drawing/2014/main" id="{F5C8E05C-0186-4B9A-93F8-1DC1405A2A6B}"/>
              </a:ext>
            </a:extLst>
          </p:cNvPr>
          <p:cNvSpPr>
            <a:spLocks noGrp="1"/>
          </p:cNvSpPr>
          <p:nvPr>
            <p:ph idx="1"/>
          </p:nvPr>
        </p:nvSpPr>
        <p:spPr/>
        <p:txBody>
          <a:bodyPr/>
          <a:lstStyle/>
          <a:p>
            <a:pPr>
              <a:buFont typeface="Arial" panose="020B0604020202020204" pitchFamily="34" charset="0"/>
              <a:buChar char="•"/>
            </a:pPr>
            <a:r>
              <a:rPr lang="en-US" dirty="0"/>
              <a:t>BFO consists of terms and relational expressions:</a:t>
            </a:r>
          </a:p>
          <a:p>
            <a:pPr lvl="2">
              <a:buFont typeface="Arial" panose="020B0604020202020204" pitchFamily="34" charset="0"/>
              <a:buChar char="•"/>
            </a:pPr>
            <a:r>
              <a:rPr lang="en-US" dirty="0"/>
              <a:t>terms: ‘continuant’, ‘occurrent’, ‘instance of at’, ‘</a:t>
            </a:r>
            <a:r>
              <a:rPr lang="en-US" dirty="0" err="1"/>
              <a:t>isa</a:t>
            </a:r>
            <a:r>
              <a:rPr lang="en-US" dirty="0"/>
              <a:t>’, …</a:t>
            </a:r>
          </a:p>
          <a:p>
            <a:pPr lvl="2">
              <a:buFont typeface="Arial" panose="020B0604020202020204" pitchFamily="34" charset="0"/>
              <a:buChar char="•"/>
            </a:pPr>
            <a:r>
              <a:rPr lang="en-US" dirty="0"/>
              <a:t>relational expressions: ‘a instance of A at t’,  ‘A </a:t>
            </a:r>
            <a:r>
              <a:rPr lang="en-US" dirty="0" err="1"/>
              <a:t>isa</a:t>
            </a:r>
            <a:r>
              <a:rPr lang="en-US" dirty="0"/>
              <a:t> B’, …</a:t>
            </a:r>
          </a:p>
          <a:p>
            <a:pPr lvl="2">
              <a:buFont typeface="Arial" panose="020B0604020202020204" pitchFamily="34" charset="0"/>
              <a:buChar char="•"/>
            </a:pPr>
            <a:endParaRPr lang="en-US" dirty="0"/>
          </a:p>
          <a:p>
            <a:pPr>
              <a:buFont typeface="Arial" panose="020B0604020202020204" pitchFamily="34" charset="0"/>
              <a:buChar char="•"/>
            </a:pPr>
            <a:r>
              <a:rPr lang="en-US" dirty="0"/>
              <a:t>Both terms and relational expressions can be primitive (syn: elucidated), or defined:</a:t>
            </a:r>
          </a:p>
          <a:p>
            <a:pPr lvl="2">
              <a:buFont typeface="Arial" panose="020B0604020202020204" pitchFamily="34" charset="0"/>
              <a:buChar char="•"/>
            </a:pPr>
            <a:r>
              <a:rPr lang="en-US" b="1" dirty="0"/>
              <a:t>defined</a:t>
            </a:r>
            <a:r>
              <a:rPr lang="en-US" dirty="0"/>
              <a:t>: when described by a statement satisfying both (1) built out of logically more primitive terns and (2) expressing individually necessary and jointly sufficient conditions for an entity to fall under the designated type, or for a relation to hold.</a:t>
            </a:r>
          </a:p>
          <a:p>
            <a:pPr lvl="2">
              <a:buFont typeface="Arial" panose="020B0604020202020204" pitchFamily="34" charset="0"/>
              <a:buChar char="•"/>
            </a:pPr>
            <a:r>
              <a:rPr lang="en-US" b="1" dirty="0"/>
              <a:t>primitive</a:t>
            </a:r>
            <a:r>
              <a:rPr lang="en-US" dirty="0"/>
              <a:t>: when they are so basic to our understanding of reality that there is no way of defining them in a noncircular fashion, or when only necessary conditions are specified.</a:t>
            </a:r>
          </a:p>
        </p:txBody>
      </p:sp>
      <p:sp>
        <p:nvSpPr>
          <p:cNvPr id="4" name="Slide Number Placeholder 3">
            <a:extLst>
              <a:ext uri="{FF2B5EF4-FFF2-40B4-BE49-F238E27FC236}">
                <a16:creationId xmlns:a16="http://schemas.microsoft.com/office/drawing/2014/main" id="{1818C96A-FBC5-4D9D-A953-27AEF0B5AE2B}"/>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3744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1DE5-EAAE-4E48-9057-924AFF416D5F}"/>
              </a:ext>
            </a:extLst>
          </p:cNvPr>
          <p:cNvSpPr>
            <a:spLocks noGrp="1"/>
          </p:cNvSpPr>
          <p:nvPr>
            <p:ph type="title"/>
          </p:nvPr>
        </p:nvSpPr>
        <p:spPr/>
        <p:txBody>
          <a:bodyPr/>
          <a:lstStyle/>
          <a:p>
            <a:r>
              <a:rPr lang="en-US" dirty="0"/>
              <a:t>Term examples</a:t>
            </a:r>
          </a:p>
        </p:txBody>
      </p:sp>
      <p:sp>
        <p:nvSpPr>
          <p:cNvPr id="3" name="Content Placeholder 2">
            <a:extLst>
              <a:ext uri="{FF2B5EF4-FFF2-40B4-BE49-F238E27FC236}">
                <a16:creationId xmlns:a16="http://schemas.microsoft.com/office/drawing/2014/main" id="{3479DB42-7819-476E-8CDC-5A77B0EF5680}"/>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i="1" dirty="0"/>
              <a:t>Entity: (elucidation) </a:t>
            </a:r>
            <a:r>
              <a:rPr lang="en-US" dirty="0"/>
              <a:t>anything that exists or has existed or will exist.</a:t>
            </a:r>
            <a:endParaRPr lang="en-US" i="1" dirty="0"/>
          </a:p>
          <a:p>
            <a:pPr lvl="1">
              <a:buFont typeface="Arial" panose="020B0604020202020204" pitchFamily="34" charset="0"/>
              <a:buChar char="•"/>
            </a:pPr>
            <a:r>
              <a:rPr lang="en-US" i="1" dirty="0"/>
              <a:t>Continuant: (elucidation) </a:t>
            </a:r>
            <a:r>
              <a:rPr lang="en-US" dirty="0"/>
              <a:t>an </a:t>
            </a:r>
            <a:r>
              <a:rPr lang="en-US" i="1" dirty="0"/>
              <a:t>entity </a:t>
            </a:r>
            <a:r>
              <a:rPr lang="en-US" dirty="0"/>
              <a:t>that persists, endures, or continues to exist through time while maintaining its identity.</a:t>
            </a:r>
          </a:p>
          <a:p>
            <a:pPr>
              <a:buFont typeface="Arial" panose="020B0604020202020204" pitchFamily="34" charset="0"/>
              <a:buChar char="•"/>
            </a:pPr>
            <a:endParaRPr lang="en-US" dirty="0"/>
          </a:p>
          <a:p>
            <a:pPr>
              <a:buFont typeface="Arial" panose="020B0604020202020204" pitchFamily="34" charset="0"/>
              <a:buChar char="•"/>
            </a:pPr>
            <a:r>
              <a:rPr lang="en-US" i="1" dirty="0"/>
              <a:t>Defined</a:t>
            </a:r>
            <a:r>
              <a:rPr lang="en-US" dirty="0"/>
              <a:t>:</a:t>
            </a:r>
          </a:p>
          <a:p>
            <a:pPr lvl="1">
              <a:buFont typeface="Arial" panose="020B0604020202020204" pitchFamily="34" charset="0"/>
              <a:buChar char="•"/>
            </a:pPr>
            <a:r>
              <a:rPr lang="en-US" i="1" dirty="0"/>
              <a:t>b </a:t>
            </a:r>
            <a:r>
              <a:rPr lang="en-US" dirty="0"/>
              <a:t>is an </a:t>
            </a:r>
            <a:r>
              <a:rPr lang="en-US" i="1" dirty="0"/>
              <a:t>independent continuant </a:t>
            </a:r>
            <a:r>
              <a:rPr lang="en-US" dirty="0"/>
              <a:t>=Def. </a:t>
            </a:r>
            <a:r>
              <a:rPr lang="en-US" i="1" dirty="0"/>
              <a:t>b </a:t>
            </a:r>
            <a:r>
              <a:rPr lang="en-US" dirty="0"/>
              <a:t>is a </a:t>
            </a:r>
            <a:r>
              <a:rPr lang="en-US" i="1" dirty="0"/>
              <a:t>continuant </a:t>
            </a:r>
            <a:r>
              <a:rPr lang="en-US" dirty="0"/>
              <a:t>which is such that there is no </a:t>
            </a:r>
            <a:r>
              <a:rPr lang="en-US" i="1" dirty="0"/>
              <a:t>c </a:t>
            </a:r>
            <a:r>
              <a:rPr lang="en-US" dirty="0"/>
              <a:t>such that </a:t>
            </a:r>
            <a:r>
              <a:rPr lang="en-US" i="1" dirty="0"/>
              <a:t>b </a:t>
            </a:r>
            <a:r>
              <a:rPr lang="en-US" b="1" dirty="0"/>
              <a:t>s‐depends on </a:t>
            </a:r>
            <a:r>
              <a:rPr lang="en-US" i="1" dirty="0"/>
              <a:t>c </a:t>
            </a:r>
            <a:r>
              <a:rPr lang="en-US" dirty="0"/>
              <a:t>and no </a:t>
            </a:r>
            <a:r>
              <a:rPr lang="en-US" i="1" dirty="0"/>
              <a:t>c </a:t>
            </a:r>
            <a:r>
              <a:rPr lang="en-US" dirty="0"/>
              <a:t>such that </a:t>
            </a:r>
            <a:r>
              <a:rPr lang="en-US" i="1" dirty="0"/>
              <a:t>b </a:t>
            </a:r>
            <a:r>
              <a:rPr lang="en-US" b="1" dirty="0"/>
              <a:t>g‐depends on </a:t>
            </a:r>
            <a:r>
              <a:rPr lang="en-US" i="1" dirty="0"/>
              <a:t>c.</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2B3EEEB-3DBB-4104-A096-F22421519146}"/>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24449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3757-73E7-4196-986D-AD7DDAD793DC}"/>
              </a:ext>
            </a:extLst>
          </p:cNvPr>
          <p:cNvSpPr>
            <a:spLocks noGrp="1"/>
          </p:cNvSpPr>
          <p:nvPr>
            <p:ph type="title"/>
          </p:nvPr>
        </p:nvSpPr>
        <p:spPr/>
        <p:txBody>
          <a:bodyPr/>
          <a:lstStyle/>
          <a:p>
            <a:r>
              <a:rPr lang="en-US" dirty="0"/>
              <a:t>Relational expression examples</a:t>
            </a:r>
          </a:p>
        </p:txBody>
      </p:sp>
      <p:sp>
        <p:nvSpPr>
          <p:cNvPr id="3" name="Content Placeholder 2">
            <a:extLst>
              <a:ext uri="{FF2B5EF4-FFF2-40B4-BE49-F238E27FC236}">
                <a16:creationId xmlns:a16="http://schemas.microsoft.com/office/drawing/2014/main" id="{5F94AFC2-A9F8-4EB0-AF96-FC7DE7C04889}"/>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dirty="0"/>
              <a:t>Elucidation: </a:t>
            </a:r>
            <a:r>
              <a:rPr lang="en-US" i="1" dirty="0"/>
              <a:t>b </a:t>
            </a:r>
            <a:r>
              <a:rPr lang="en-US" b="1" dirty="0"/>
              <a:t>continuant part of </a:t>
            </a:r>
            <a:r>
              <a:rPr lang="en-US" i="1" dirty="0"/>
              <a:t>c </a:t>
            </a:r>
            <a:r>
              <a:rPr lang="en-US" b="1" dirty="0"/>
              <a:t>at </a:t>
            </a:r>
            <a:r>
              <a:rPr lang="en-US" i="1" dirty="0"/>
              <a:t>t </a:t>
            </a:r>
            <a:r>
              <a:rPr lang="en-US" dirty="0"/>
              <a:t>means: </a:t>
            </a:r>
            <a:r>
              <a:rPr lang="en-US" i="1" dirty="0"/>
              <a:t>b </a:t>
            </a:r>
            <a:r>
              <a:rPr lang="en-US" dirty="0"/>
              <a:t>and </a:t>
            </a:r>
            <a:r>
              <a:rPr lang="en-US" i="1" dirty="0"/>
              <a:t>c </a:t>
            </a:r>
            <a:r>
              <a:rPr lang="en-US" dirty="0"/>
              <a:t>are </a:t>
            </a:r>
            <a:r>
              <a:rPr lang="en-US" i="1" dirty="0"/>
              <a:t>continuants </a:t>
            </a:r>
            <a:r>
              <a:rPr lang="en-US" dirty="0"/>
              <a:t>&amp; </a:t>
            </a:r>
            <a:r>
              <a:rPr lang="en-US" i="1" dirty="0"/>
              <a:t>b </a:t>
            </a:r>
            <a:r>
              <a:rPr lang="en-US" dirty="0"/>
              <a:t>is a part of </a:t>
            </a:r>
            <a:r>
              <a:rPr lang="en-US" i="1" dirty="0"/>
              <a:t>c </a:t>
            </a:r>
            <a:r>
              <a:rPr lang="en-US" dirty="0"/>
              <a:t>at </a:t>
            </a:r>
            <a:r>
              <a:rPr lang="en-US" i="1" dirty="0"/>
              <a:t>t</a:t>
            </a:r>
          </a:p>
          <a:p>
            <a:pPr>
              <a:buFont typeface="Arial" panose="020B0604020202020204" pitchFamily="34" charset="0"/>
              <a:buChar char="•"/>
            </a:pPr>
            <a:endParaRPr lang="en-US" i="1" dirty="0"/>
          </a:p>
          <a:p>
            <a:pPr>
              <a:buFont typeface="Arial" panose="020B0604020202020204" pitchFamily="34" charset="0"/>
              <a:buChar char="•"/>
            </a:pPr>
            <a:r>
              <a:rPr lang="en-US" i="1" dirty="0"/>
              <a:t>Defined:</a:t>
            </a:r>
          </a:p>
          <a:p>
            <a:pPr lvl="1">
              <a:buFont typeface="Arial" panose="020B0604020202020204" pitchFamily="34" charset="0"/>
              <a:buChar char="•"/>
            </a:pPr>
            <a:r>
              <a:rPr lang="en-US" i="1" dirty="0"/>
              <a:t>A </a:t>
            </a:r>
            <a:r>
              <a:rPr lang="en-US" b="1" i="1" dirty="0"/>
              <a:t>is a </a:t>
            </a:r>
            <a:r>
              <a:rPr lang="en-US" i="1" dirty="0"/>
              <a:t>B </a:t>
            </a:r>
            <a:r>
              <a:rPr lang="en-US" dirty="0"/>
              <a:t>=Def. </a:t>
            </a:r>
          </a:p>
          <a:p>
            <a:pPr lvl="2">
              <a:buFont typeface="Arial" panose="020B0604020202020204" pitchFamily="34" charset="0"/>
              <a:buChar char="•"/>
            </a:pPr>
            <a:r>
              <a:rPr lang="en-US" dirty="0"/>
              <a:t>for all </a:t>
            </a:r>
            <a:r>
              <a:rPr lang="en-US" i="1" dirty="0"/>
              <a:t>x</a:t>
            </a:r>
            <a:r>
              <a:rPr lang="en-US" dirty="0"/>
              <a:t>, </a:t>
            </a:r>
            <a:r>
              <a:rPr lang="en-US" i="1" dirty="0"/>
              <a:t>t</a:t>
            </a:r>
            <a:r>
              <a:rPr lang="en-US" dirty="0"/>
              <a:t>, if </a:t>
            </a:r>
            <a:r>
              <a:rPr lang="en-US" i="1" dirty="0"/>
              <a:t>x </a:t>
            </a:r>
            <a:r>
              <a:rPr lang="en-US" dirty="0"/>
              <a:t>is an </a:t>
            </a:r>
            <a:r>
              <a:rPr lang="en-US" b="1" dirty="0"/>
              <a:t>instance of </a:t>
            </a:r>
            <a:r>
              <a:rPr lang="en-US" i="1" dirty="0"/>
              <a:t>A </a:t>
            </a:r>
            <a:r>
              <a:rPr lang="en-US" b="1" dirty="0"/>
              <a:t>at </a:t>
            </a:r>
            <a:r>
              <a:rPr lang="en-US" i="1" dirty="0"/>
              <a:t>t </a:t>
            </a:r>
            <a:r>
              <a:rPr lang="en-US" dirty="0"/>
              <a:t>then </a:t>
            </a:r>
            <a:r>
              <a:rPr lang="en-US" i="1" dirty="0"/>
              <a:t>x </a:t>
            </a:r>
            <a:r>
              <a:rPr lang="en-US" dirty="0"/>
              <a:t>is an </a:t>
            </a:r>
            <a:r>
              <a:rPr lang="en-US" b="1" dirty="0"/>
              <a:t>instance of </a:t>
            </a:r>
            <a:r>
              <a:rPr lang="en-US" i="1" dirty="0"/>
              <a:t>B </a:t>
            </a:r>
            <a:r>
              <a:rPr lang="en-US" b="1" dirty="0"/>
              <a:t>at </a:t>
            </a:r>
            <a:r>
              <a:rPr lang="en-US" i="1" dirty="0"/>
              <a:t>t</a:t>
            </a:r>
          </a:p>
          <a:p>
            <a:pPr lvl="1">
              <a:buFont typeface="Arial" panose="020B0604020202020204" pitchFamily="34" charset="0"/>
              <a:buChar char="•"/>
            </a:pPr>
            <a:r>
              <a:rPr lang="en-US" i="1" dirty="0"/>
              <a:t>b </a:t>
            </a:r>
            <a:r>
              <a:rPr lang="en-US" b="1" dirty="0"/>
              <a:t>has continuant part </a:t>
            </a:r>
            <a:r>
              <a:rPr lang="en-US" i="1" dirty="0"/>
              <a:t>c </a:t>
            </a:r>
            <a:r>
              <a:rPr lang="en-US" b="1" dirty="0"/>
              <a:t>at </a:t>
            </a:r>
            <a:r>
              <a:rPr lang="en-US" i="1" dirty="0"/>
              <a:t>t </a:t>
            </a:r>
            <a:r>
              <a:rPr lang="en-US" dirty="0"/>
              <a:t>=Def. </a:t>
            </a:r>
          </a:p>
          <a:p>
            <a:pPr lvl="2">
              <a:buFont typeface="Arial" panose="020B0604020202020204" pitchFamily="34" charset="0"/>
              <a:buChar char="•"/>
            </a:pPr>
            <a:r>
              <a:rPr lang="en-US" i="1" dirty="0"/>
              <a:t>b </a:t>
            </a:r>
            <a:r>
              <a:rPr lang="en-US" dirty="0"/>
              <a:t>and </a:t>
            </a:r>
            <a:r>
              <a:rPr lang="en-US" i="1" dirty="0"/>
              <a:t>c </a:t>
            </a:r>
            <a:r>
              <a:rPr lang="en-US" dirty="0"/>
              <a:t>are </a:t>
            </a:r>
            <a:r>
              <a:rPr lang="en-US" i="1" dirty="0"/>
              <a:t>continuants </a:t>
            </a:r>
            <a:r>
              <a:rPr lang="en-US" dirty="0"/>
              <a:t>&amp; </a:t>
            </a:r>
            <a:r>
              <a:rPr lang="en-US" i="1" dirty="0"/>
              <a:t>b </a:t>
            </a:r>
            <a:r>
              <a:rPr lang="en-US" dirty="0"/>
              <a:t>is a </a:t>
            </a:r>
            <a:r>
              <a:rPr lang="en-US" b="1" dirty="0"/>
              <a:t>continuant part of </a:t>
            </a:r>
            <a:r>
              <a:rPr lang="en-US" i="1" dirty="0"/>
              <a:t>c </a:t>
            </a:r>
            <a:r>
              <a:rPr lang="en-US" b="1" dirty="0"/>
              <a:t>at </a:t>
            </a:r>
            <a:r>
              <a:rPr lang="en-US" i="1" dirty="0"/>
              <a:t>t</a:t>
            </a:r>
            <a:endParaRPr lang="en-US" dirty="0"/>
          </a:p>
        </p:txBody>
      </p:sp>
      <p:sp>
        <p:nvSpPr>
          <p:cNvPr id="4" name="Slide Number Placeholder 3">
            <a:extLst>
              <a:ext uri="{FF2B5EF4-FFF2-40B4-BE49-F238E27FC236}">
                <a16:creationId xmlns:a16="http://schemas.microsoft.com/office/drawing/2014/main" id="{4A495F9E-0737-4AB9-B7A2-DBF2879C9B0A}"/>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1849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E8C19-AABB-483A-A398-62D0EC713CEC}"/>
              </a:ext>
            </a:extLst>
          </p:cNvPr>
          <p:cNvSpPr>
            <a:spLocks noGrp="1"/>
          </p:cNvSpPr>
          <p:nvPr>
            <p:ph type="title"/>
          </p:nvPr>
        </p:nvSpPr>
        <p:spPr/>
        <p:txBody>
          <a:bodyPr/>
          <a:lstStyle/>
          <a:p>
            <a:r>
              <a:rPr lang="en-US" dirty="0"/>
              <a:t>Axioms</a:t>
            </a:r>
          </a:p>
        </p:txBody>
      </p:sp>
      <p:sp>
        <p:nvSpPr>
          <p:cNvPr id="5" name="Content Placeholder 4">
            <a:extLst>
              <a:ext uri="{FF2B5EF4-FFF2-40B4-BE49-F238E27FC236}">
                <a16:creationId xmlns:a16="http://schemas.microsoft.com/office/drawing/2014/main" id="{1E78C1DB-C128-4AD1-A261-FC186BE2B175}"/>
              </a:ext>
            </a:extLst>
          </p:cNvPr>
          <p:cNvSpPr>
            <a:spLocks noGrp="1"/>
          </p:cNvSpPr>
          <p:nvPr>
            <p:ph idx="1"/>
          </p:nvPr>
        </p:nvSpPr>
        <p:spPr/>
        <p:txBody>
          <a:bodyPr/>
          <a:lstStyle/>
          <a:p>
            <a:pPr>
              <a:buFont typeface="Arial" panose="020B0604020202020204" pitchFamily="34" charset="0"/>
              <a:buChar char="•"/>
            </a:pPr>
            <a:r>
              <a:rPr lang="en-US" dirty="0"/>
              <a:t>Expressions built out of already defined or elucidated terms or expressions stating that something else is also the case, either because:</a:t>
            </a:r>
          </a:p>
          <a:p>
            <a:pPr lvl="1">
              <a:buFont typeface="Arial" panose="020B0604020202020204" pitchFamily="34" charset="0"/>
              <a:buChar char="•"/>
            </a:pPr>
            <a:r>
              <a:rPr lang="en-US" dirty="0"/>
              <a:t>it is true, but not provable, or</a:t>
            </a:r>
          </a:p>
          <a:p>
            <a:pPr lvl="1">
              <a:buFont typeface="Arial" panose="020B0604020202020204" pitchFamily="34" charset="0"/>
              <a:buChar char="•"/>
            </a:pPr>
            <a:r>
              <a:rPr lang="en-US" dirty="0"/>
              <a:t>it is ‘enforced’, e.g. by further restricting the meaning of terms, or the logical consequences of relations.</a:t>
            </a:r>
          </a:p>
          <a:p>
            <a:pPr lvl="1">
              <a:buFont typeface="Arial" panose="020B0604020202020204" pitchFamily="34" charset="0"/>
              <a:buChar char="•"/>
            </a:pPr>
            <a:endParaRPr lang="en-US" dirty="0"/>
          </a:p>
          <a:p>
            <a:pPr marL="457200" lvl="1" indent="-457200" algn="ctr">
              <a:buNone/>
            </a:pPr>
            <a:r>
              <a:rPr lang="en-US" sz="3600" dirty="0">
                <a:latin typeface="+mj-lt"/>
              </a:rPr>
              <a:t>Theorems</a:t>
            </a:r>
          </a:p>
          <a:p>
            <a:pPr>
              <a:buFont typeface="Arial" panose="020B0604020202020204" pitchFamily="34" charset="0"/>
              <a:buChar char="•"/>
            </a:pPr>
            <a:r>
              <a:rPr lang="en-US" dirty="0"/>
              <a:t>Expressions built out of already defined or elucidated terms or expressions stating that something logically provably is the case.</a:t>
            </a:r>
          </a:p>
        </p:txBody>
      </p:sp>
    </p:spTree>
    <p:extLst>
      <p:ext uri="{BB962C8B-B14F-4D97-AF65-F5344CB8AC3E}">
        <p14:creationId xmlns:p14="http://schemas.microsoft.com/office/powerpoint/2010/main" val="36286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1AB9-098E-4322-AC44-556CA3911529}"/>
              </a:ext>
            </a:extLst>
          </p:cNvPr>
          <p:cNvSpPr>
            <a:spLocks noGrp="1"/>
          </p:cNvSpPr>
          <p:nvPr>
            <p:ph type="title"/>
          </p:nvPr>
        </p:nvSpPr>
        <p:spPr/>
        <p:txBody>
          <a:bodyPr/>
          <a:lstStyle/>
          <a:p>
            <a:r>
              <a:rPr lang="en-US" dirty="0"/>
              <a:t>Continuant axioms</a:t>
            </a:r>
          </a:p>
        </p:txBody>
      </p:sp>
      <p:sp>
        <p:nvSpPr>
          <p:cNvPr id="3" name="Content Placeholder 2">
            <a:extLst>
              <a:ext uri="{FF2B5EF4-FFF2-40B4-BE49-F238E27FC236}">
                <a16:creationId xmlns:a16="http://schemas.microsoft.com/office/drawing/2014/main" id="{6D30B984-20D6-4A0A-8AEF-A0782C9652A1}"/>
              </a:ext>
            </a:extLst>
          </p:cNvPr>
          <p:cNvSpPr>
            <a:spLocks noGrp="1"/>
          </p:cNvSpPr>
          <p:nvPr>
            <p:ph idx="1"/>
          </p:nvPr>
        </p:nvSpPr>
        <p:spPr/>
        <p:txBody>
          <a:bodyPr/>
          <a:lstStyle/>
          <a:p>
            <a:pPr marL="0" indent="0">
              <a:spcBef>
                <a:spcPts val="0"/>
              </a:spcBef>
            </a:pPr>
            <a:r>
              <a:rPr lang="en-US" dirty="0"/>
              <a:t>If: </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c </a:t>
            </a:r>
            <a:r>
              <a:rPr lang="en-US" dirty="0"/>
              <a:t>and some</a:t>
            </a:r>
            <a:r>
              <a:rPr lang="en-US" i="1" dirty="0"/>
              <a:t> t</a:t>
            </a:r>
            <a:r>
              <a:rPr lang="en-US" dirty="0"/>
              <a:t>, </a:t>
            </a:r>
            <a:r>
              <a:rPr lang="en-US" i="1" dirty="0"/>
              <a:t>c </a:t>
            </a:r>
            <a:r>
              <a:rPr lang="en-US" b="1" dirty="0" err="1"/>
              <a:t>continuant_part</a:t>
            </a:r>
            <a:r>
              <a:rPr lang="en-US" dirty="0"/>
              <a:t> of</a:t>
            </a:r>
            <a:r>
              <a:rPr lang="en-US" b="1" dirty="0"/>
              <a:t> </a:t>
            </a:r>
            <a:r>
              <a:rPr lang="en-US" i="1" dirty="0"/>
              <a:t>b</a:t>
            </a:r>
            <a:r>
              <a:rPr lang="en-US" b="1" i="1" dirty="0"/>
              <a:t> </a:t>
            </a:r>
            <a:r>
              <a:rPr lang="en-US" b="1" dirty="0"/>
              <a:t>at</a:t>
            </a:r>
            <a:r>
              <a:rPr lang="en-US" i="1" dirty="0"/>
              <a:t> t, </a:t>
            </a:r>
            <a:r>
              <a:rPr lang="en-US" dirty="0"/>
              <a:t>then:</a:t>
            </a:r>
          </a:p>
          <a:p>
            <a:pPr marL="0" indent="0">
              <a:spcBef>
                <a:spcPts val="0"/>
              </a:spcBef>
            </a:pPr>
            <a:r>
              <a:rPr lang="en-US" dirty="0"/>
              <a:t>	 </a:t>
            </a:r>
            <a:r>
              <a:rPr lang="en-US" i="1" dirty="0"/>
              <a:t>c </a:t>
            </a:r>
            <a:r>
              <a:rPr lang="en-US" dirty="0"/>
              <a:t>is a </a:t>
            </a:r>
            <a:r>
              <a:rPr lang="en-US" i="1" dirty="0"/>
              <a:t>continuant.</a:t>
            </a:r>
            <a:r>
              <a:rPr lang="en-US" dirty="0"/>
              <a:t> </a:t>
            </a:r>
            <a:endParaRPr lang="en-US" i="1" dirty="0"/>
          </a:p>
          <a:p>
            <a:pPr marL="0" indent="0">
              <a:spcBef>
                <a:spcPts val="0"/>
              </a:spcBef>
            </a:pPr>
            <a:endParaRPr lang="en-US" dirty="0"/>
          </a:p>
          <a:p>
            <a:pPr marL="0" indent="0">
              <a:spcBef>
                <a:spcPts val="0"/>
              </a:spcBef>
            </a:pPr>
            <a:r>
              <a:rPr lang="en-US" dirty="0"/>
              <a:t>If:</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t</a:t>
            </a:r>
            <a:r>
              <a:rPr lang="en-US" dirty="0"/>
              <a:t>, </a:t>
            </a:r>
            <a:r>
              <a:rPr lang="en-US" i="1" dirty="0"/>
              <a:t>c </a:t>
            </a:r>
            <a:r>
              <a:rPr lang="en-US" b="1" dirty="0" err="1"/>
              <a:t>has_continuant_part</a:t>
            </a:r>
            <a:r>
              <a:rPr lang="en-US" dirty="0"/>
              <a:t> </a:t>
            </a:r>
            <a:r>
              <a:rPr lang="en-US" i="1" dirty="0"/>
              <a:t>b</a:t>
            </a:r>
            <a:r>
              <a:rPr lang="en-US" b="1" i="1" dirty="0"/>
              <a:t> </a:t>
            </a:r>
            <a:r>
              <a:rPr lang="en-US" b="1" dirty="0"/>
              <a:t>at</a:t>
            </a:r>
            <a:r>
              <a:rPr lang="en-US" i="1" dirty="0"/>
              <a:t> t, </a:t>
            </a:r>
          </a:p>
          <a:p>
            <a:pPr marL="0" indent="0">
              <a:spcBef>
                <a:spcPts val="0"/>
              </a:spcBef>
            </a:pPr>
            <a:r>
              <a:rPr lang="en-US" dirty="0"/>
              <a:t>Then:</a:t>
            </a:r>
          </a:p>
          <a:p>
            <a:pPr marL="0" indent="0">
              <a:spcBef>
                <a:spcPts val="0"/>
              </a:spcBef>
            </a:pPr>
            <a:r>
              <a:rPr lang="en-US" dirty="0"/>
              <a:t>	</a:t>
            </a:r>
            <a:r>
              <a:rPr lang="en-US" i="1" dirty="0"/>
              <a:t>c </a:t>
            </a:r>
            <a:r>
              <a:rPr lang="en-US" dirty="0"/>
              <a:t>is a </a:t>
            </a:r>
            <a:r>
              <a:rPr lang="en-US" i="1" dirty="0"/>
              <a:t>continuant.</a:t>
            </a:r>
            <a:endParaRPr lang="en-US" dirty="0"/>
          </a:p>
          <a:p>
            <a:pPr marL="0" indent="0"/>
            <a:endParaRPr lang="en-US" dirty="0"/>
          </a:p>
        </p:txBody>
      </p:sp>
      <p:sp>
        <p:nvSpPr>
          <p:cNvPr id="4" name="Slide Number Placeholder 3">
            <a:extLst>
              <a:ext uri="{FF2B5EF4-FFF2-40B4-BE49-F238E27FC236}">
                <a16:creationId xmlns:a16="http://schemas.microsoft.com/office/drawing/2014/main" id="{47A2E58B-7EC9-49D5-9D5B-1ECA6BB74EEB}"/>
              </a:ext>
            </a:extLst>
          </p:cNvPr>
          <p:cNvSpPr>
            <a:spLocks noGrp="1"/>
          </p:cNvSpPr>
          <p:nvPr>
            <p:ph type="sldNum" sz="quarter" idx="10"/>
          </p:nvPr>
        </p:nvSpPr>
        <p:spPr/>
        <p:txBody>
          <a:bodyPr/>
          <a:lstStyle/>
          <a:p>
            <a:fld id="{01EF93C7-D0AB-41D7-8C62-1F8A9E33AE23}" type="slidenum">
              <a:rPr lang="en-US" smtClean="0"/>
              <a:pPr/>
              <a:t>6</a:t>
            </a:fld>
            <a:endParaRPr lang="en-US"/>
          </a:p>
        </p:txBody>
      </p:sp>
      <p:sp>
        <p:nvSpPr>
          <p:cNvPr id="5" name="Rectangle 4">
            <a:extLst>
              <a:ext uri="{FF2B5EF4-FFF2-40B4-BE49-F238E27FC236}">
                <a16:creationId xmlns:a16="http://schemas.microsoft.com/office/drawing/2014/main" id="{DBE93884-C891-4A81-9971-5BF9CEEB795D}"/>
              </a:ext>
            </a:extLst>
          </p:cNvPr>
          <p:cNvSpPr/>
          <p:nvPr/>
        </p:nvSpPr>
        <p:spPr bwMode="auto">
          <a:xfrm>
            <a:off x="152400" y="1676400"/>
            <a:ext cx="8839200" cy="48768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Connector 6">
            <a:extLst>
              <a:ext uri="{FF2B5EF4-FFF2-40B4-BE49-F238E27FC236}">
                <a16:creationId xmlns:a16="http://schemas.microsoft.com/office/drawing/2014/main" id="{81B3A4B1-B6C9-4DA7-A824-03385C5AB7EF}"/>
              </a:ext>
            </a:extLst>
          </p:cNvPr>
          <p:cNvCxnSpPr>
            <a:stCxn id="5" idx="1"/>
            <a:endCxn id="5" idx="3"/>
          </p:cNvCxnSpPr>
          <p:nvPr/>
        </p:nvCxnSpPr>
        <p:spPr bwMode="auto">
          <a:xfrm>
            <a:off x="152400" y="4114800"/>
            <a:ext cx="88392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9636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761-AD5F-4AF8-9247-E3CE72B3E07A}"/>
              </a:ext>
            </a:extLst>
          </p:cNvPr>
          <p:cNvSpPr>
            <a:spLocks noGrp="1"/>
          </p:cNvSpPr>
          <p:nvPr>
            <p:ph type="title"/>
          </p:nvPr>
        </p:nvSpPr>
        <p:spPr/>
        <p:txBody>
          <a:bodyPr/>
          <a:lstStyle/>
          <a:p>
            <a:r>
              <a:rPr lang="en-US" dirty="0"/>
              <a:t>Continuant-part axioms</a:t>
            </a:r>
          </a:p>
        </p:txBody>
      </p:sp>
      <p:sp>
        <p:nvSpPr>
          <p:cNvPr id="3" name="Content Placeholder 2">
            <a:extLst>
              <a:ext uri="{FF2B5EF4-FFF2-40B4-BE49-F238E27FC236}">
                <a16:creationId xmlns:a16="http://schemas.microsoft.com/office/drawing/2014/main" id="{0FC50AEC-58F7-4B99-BAEF-D261A64AC046}"/>
              </a:ext>
            </a:extLst>
          </p:cNvPr>
          <p:cNvSpPr>
            <a:spLocks noGrp="1"/>
          </p:cNvSpPr>
          <p:nvPr>
            <p:ph idx="1"/>
          </p:nvPr>
        </p:nvSpPr>
        <p:spPr/>
        <p:txBody>
          <a:bodyPr/>
          <a:lstStyle/>
          <a:p>
            <a:pPr>
              <a:buFont typeface="Arial" panose="020B0604020202020204" pitchFamily="34" charset="0"/>
              <a:buChar char="•"/>
            </a:pPr>
            <a:r>
              <a:rPr lang="en-US" dirty="0">
                <a:latin typeface="+mj-lt"/>
              </a:rPr>
              <a:t>Elucidation: </a:t>
            </a:r>
            <a:r>
              <a:rPr lang="en-US" i="1" dirty="0">
                <a:latin typeface="+mj-lt"/>
              </a:rPr>
              <a:t>b </a:t>
            </a:r>
            <a:r>
              <a:rPr lang="en-US" b="1" dirty="0" err="1">
                <a:latin typeface="+mj-lt"/>
              </a:rPr>
              <a:t>continuant_part_of</a:t>
            </a:r>
            <a:r>
              <a:rPr lang="en-US" b="1" dirty="0">
                <a:latin typeface="+mj-lt"/>
              </a:rPr>
              <a:t> </a:t>
            </a:r>
            <a:r>
              <a:rPr lang="en-US" i="1" dirty="0">
                <a:latin typeface="+mj-lt"/>
              </a:rPr>
              <a:t>c </a:t>
            </a:r>
            <a:r>
              <a:rPr lang="en-US" b="1" dirty="0">
                <a:latin typeface="+mj-lt"/>
              </a:rPr>
              <a:t>at </a:t>
            </a:r>
            <a:r>
              <a:rPr lang="en-US" i="1" dirty="0">
                <a:latin typeface="+mj-lt"/>
              </a:rPr>
              <a:t>t </a:t>
            </a:r>
            <a:r>
              <a:rPr lang="en-US" dirty="0">
                <a:latin typeface="+mj-lt"/>
              </a:rPr>
              <a:t>=Def. </a:t>
            </a:r>
            <a:r>
              <a:rPr lang="en-US" i="1" dirty="0">
                <a:latin typeface="+mj-lt"/>
              </a:rPr>
              <a:t>b </a:t>
            </a:r>
            <a:r>
              <a:rPr lang="en-US" dirty="0">
                <a:latin typeface="+mj-lt"/>
              </a:rPr>
              <a:t>is a part of </a:t>
            </a:r>
            <a:r>
              <a:rPr lang="en-US" i="1" dirty="0">
                <a:latin typeface="+mj-lt"/>
              </a:rPr>
              <a:t>c </a:t>
            </a:r>
            <a:r>
              <a:rPr lang="en-US" dirty="0">
                <a:latin typeface="+mj-lt"/>
              </a:rPr>
              <a:t>at </a:t>
            </a:r>
            <a:r>
              <a:rPr lang="en-US" i="1" dirty="0">
                <a:latin typeface="+mj-lt"/>
              </a:rPr>
              <a:t>t </a:t>
            </a:r>
            <a:r>
              <a:rPr lang="en-US" dirty="0">
                <a:latin typeface="+mj-lt"/>
              </a:rPr>
              <a:t>&amp; </a:t>
            </a:r>
            <a:r>
              <a:rPr lang="en-US" i="1" dirty="0">
                <a:latin typeface="+mj-lt"/>
              </a:rPr>
              <a:t>t </a:t>
            </a:r>
            <a:r>
              <a:rPr lang="en-US" dirty="0">
                <a:latin typeface="+mj-lt"/>
              </a:rPr>
              <a:t>is a time &amp; </a:t>
            </a:r>
            <a:r>
              <a:rPr lang="en-US" i="1" dirty="0">
                <a:latin typeface="+mj-lt"/>
              </a:rPr>
              <a:t>b </a:t>
            </a:r>
            <a:r>
              <a:rPr lang="en-US" dirty="0">
                <a:latin typeface="+mj-lt"/>
              </a:rPr>
              <a:t>and </a:t>
            </a:r>
            <a:r>
              <a:rPr lang="en-US" i="1" dirty="0">
                <a:latin typeface="+mj-lt"/>
              </a:rPr>
              <a:t>c </a:t>
            </a:r>
            <a:r>
              <a:rPr lang="en-US" dirty="0">
                <a:latin typeface="+mj-lt"/>
              </a:rPr>
              <a:t>are continuants .</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Axioms:</a:t>
            </a:r>
          </a:p>
          <a:p>
            <a:pPr lvl="1">
              <a:buFont typeface="Arial" panose="020B0604020202020204" pitchFamily="34" charset="0"/>
              <a:buChar char="•"/>
            </a:pPr>
            <a:r>
              <a:rPr lang="en-US" dirty="0" err="1">
                <a:latin typeface="+mj-lt"/>
              </a:rPr>
              <a:t>continuant_part_of</a:t>
            </a:r>
            <a:r>
              <a:rPr lang="en-US" dirty="0">
                <a:latin typeface="+mj-lt"/>
              </a:rPr>
              <a:t> is antisymmetric. </a:t>
            </a:r>
          </a:p>
          <a:p>
            <a:pPr lvl="1">
              <a:buFont typeface="Arial" panose="020B0604020202020204" pitchFamily="34" charset="0"/>
              <a:buChar char="•"/>
            </a:pPr>
            <a:r>
              <a:rPr lang="en-US" dirty="0" err="1">
                <a:latin typeface="+mj-lt"/>
              </a:rPr>
              <a:t>continuant_part_of</a:t>
            </a:r>
            <a:r>
              <a:rPr lang="en-US" dirty="0">
                <a:latin typeface="+mj-lt"/>
              </a:rPr>
              <a:t> is transitive.</a:t>
            </a:r>
          </a:p>
          <a:p>
            <a:pPr lvl="1">
              <a:buFont typeface="Arial" panose="020B0604020202020204" pitchFamily="34" charset="0"/>
              <a:buChar char="•"/>
            </a:pPr>
            <a:r>
              <a:rPr lang="en-US" dirty="0" err="1">
                <a:latin typeface="+mj-lt"/>
              </a:rPr>
              <a:t>continuant_part_of</a:t>
            </a:r>
            <a:r>
              <a:rPr lang="en-US" dirty="0">
                <a:latin typeface="+mj-lt"/>
              </a:rPr>
              <a:t> satisfies weak supplementation.</a:t>
            </a:r>
          </a:p>
          <a:p>
            <a:pPr lvl="1">
              <a:buFont typeface="Arial" panose="020B0604020202020204" pitchFamily="34" charset="0"/>
              <a:buChar char="•"/>
            </a:pPr>
            <a:r>
              <a:rPr lang="en-US" dirty="0" err="1">
                <a:latin typeface="+mj-lt"/>
              </a:rPr>
              <a:t>continuant_part_of</a:t>
            </a:r>
            <a:r>
              <a:rPr lang="en-US" dirty="0">
                <a:latin typeface="+mj-lt"/>
              </a:rPr>
              <a:t> satisfies unique product.</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Theorem: </a:t>
            </a:r>
          </a:p>
          <a:p>
            <a:pPr lvl="1">
              <a:buFont typeface="Arial" panose="020B0604020202020204" pitchFamily="34" charset="0"/>
              <a:buChar char="•"/>
            </a:pPr>
            <a:r>
              <a:rPr lang="en-US" dirty="0" err="1">
                <a:latin typeface="+mj-lt"/>
              </a:rPr>
              <a:t>continuant_part_of</a:t>
            </a:r>
            <a:r>
              <a:rPr lang="en-US" dirty="0">
                <a:latin typeface="+mj-lt"/>
              </a:rPr>
              <a:t> is reflexive.</a:t>
            </a:r>
          </a:p>
        </p:txBody>
      </p:sp>
      <p:sp>
        <p:nvSpPr>
          <p:cNvPr id="4" name="Slide Number Placeholder 3">
            <a:extLst>
              <a:ext uri="{FF2B5EF4-FFF2-40B4-BE49-F238E27FC236}">
                <a16:creationId xmlns:a16="http://schemas.microsoft.com/office/drawing/2014/main" id="{94E372F8-0096-49DC-9003-A4501A6F54BE}"/>
              </a:ext>
            </a:extLst>
          </p:cNvPr>
          <p:cNvSpPr>
            <a:spLocks noGrp="1"/>
          </p:cNvSpPr>
          <p:nvPr>
            <p:ph type="sldNum" sz="quarter" idx="10"/>
          </p:nvPr>
        </p:nvSpPr>
        <p:spPr/>
        <p:txBody>
          <a:bodyPr/>
          <a:lstStyle/>
          <a:p>
            <a:fld id="{01EF93C7-D0AB-41D7-8C62-1F8A9E33AE23}" type="slidenum">
              <a:rPr lang="en-US" smtClean="0"/>
              <a:pPr/>
              <a:t>7</a:t>
            </a:fld>
            <a:endParaRPr lang="en-US"/>
          </a:p>
        </p:txBody>
      </p:sp>
    </p:spTree>
    <p:extLst>
      <p:ext uri="{BB962C8B-B14F-4D97-AF65-F5344CB8AC3E}">
        <p14:creationId xmlns:p14="http://schemas.microsoft.com/office/powerpoint/2010/main" val="47750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0FB2-99DA-4161-8D12-D4FA97A7E3CF}"/>
              </a:ext>
            </a:extLst>
          </p:cNvPr>
          <p:cNvSpPr>
            <a:spLocks noGrp="1"/>
          </p:cNvSpPr>
          <p:nvPr>
            <p:ph type="title"/>
          </p:nvPr>
        </p:nvSpPr>
        <p:spPr/>
        <p:txBody>
          <a:bodyPr/>
          <a:lstStyle/>
          <a:p>
            <a:r>
              <a:rPr lang="en-US" dirty="0"/>
              <a:t>E.g. weak supplementation</a:t>
            </a:r>
          </a:p>
        </p:txBody>
      </p:sp>
      <p:sp>
        <p:nvSpPr>
          <p:cNvPr id="3" name="Content Placeholder 2">
            <a:extLst>
              <a:ext uri="{FF2B5EF4-FFF2-40B4-BE49-F238E27FC236}">
                <a16:creationId xmlns:a16="http://schemas.microsoft.com/office/drawing/2014/main" id="{F7B4D5A7-D36D-4B56-B786-89C526E9DA67}"/>
              </a:ext>
            </a:extLst>
          </p:cNvPr>
          <p:cNvSpPr>
            <a:spLocks noGrp="1"/>
          </p:cNvSpPr>
          <p:nvPr>
            <p:ph idx="1"/>
          </p:nvPr>
        </p:nvSpPr>
        <p:spPr>
          <a:xfrm>
            <a:off x="228600" y="1676400"/>
            <a:ext cx="7522610" cy="4953000"/>
          </a:xfrm>
        </p:spPr>
        <p:txBody>
          <a:bodyPr/>
          <a:lstStyle/>
          <a:p>
            <a:r>
              <a:rPr lang="en-US" dirty="0">
                <a:latin typeface="+mj-lt"/>
              </a:rPr>
              <a:t>If 		</a:t>
            </a:r>
            <a:r>
              <a:rPr lang="en-US" i="1" dirty="0">
                <a:latin typeface="+mj-lt"/>
              </a:rPr>
              <a:t>x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not </a:t>
            </a:r>
            <a:r>
              <a:rPr lang="en-US" i="1" dirty="0">
                <a:latin typeface="+mj-lt"/>
              </a:rPr>
              <a:t>x </a:t>
            </a:r>
            <a:r>
              <a:rPr lang="en-US" dirty="0">
                <a:latin typeface="+mj-lt"/>
              </a:rPr>
              <a:t>= </a:t>
            </a:r>
            <a:r>
              <a:rPr lang="en-US" i="1" dirty="0">
                <a:latin typeface="+mj-lt"/>
              </a:rPr>
              <a:t>y</a:t>
            </a:r>
            <a:r>
              <a:rPr lang="en-US" dirty="0">
                <a:latin typeface="+mj-lt"/>
              </a:rPr>
              <a:t>, </a:t>
            </a:r>
          </a:p>
          <a:p>
            <a:endParaRPr lang="en-US" dirty="0">
              <a:latin typeface="+mj-lt"/>
            </a:endParaRPr>
          </a:p>
          <a:p>
            <a:r>
              <a:rPr lang="en-US" dirty="0">
                <a:latin typeface="+mj-lt"/>
              </a:rPr>
              <a:t>	then there is some </a:t>
            </a:r>
            <a:r>
              <a:rPr lang="en-US" i="1" dirty="0">
                <a:latin typeface="+mj-lt"/>
              </a:rPr>
              <a:t>z </a:t>
            </a:r>
            <a:r>
              <a:rPr lang="en-US" dirty="0">
                <a:latin typeface="+mj-lt"/>
              </a:rPr>
              <a:t>such that </a:t>
            </a:r>
          </a:p>
          <a:p>
            <a:r>
              <a:rPr lang="en-US" dirty="0">
                <a:latin typeface="+mj-lt"/>
              </a:rPr>
              <a:t>		(   </a:t>
            </a:r>
            <a:r>
              <a:rPr lang="en-US" i="1" dirty="0">
                <a:latin typeface="+mj-lt"/>
              </a:rPr>
              <a:t>z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there is no </a:t>
            </a:r>
            <a:r>
              <a:rPr lang="en-US" i="1" dirty="0">
                <a:latin typeface="+mj-lt"/>
              </a:rPr>
              <a:t>w </a:t>
            </a:r>
          </a:p>
          <a:p>
            <a:r>
              <a:rPr lang="en-US" i="1" dirty="0">
                <a:latin typeface="+mj-lt"/>
              </a:rPr>
              <a:t>			</a:t>
            </a:r>
            <a:r>
              <a:rPr lang="en-US" dirty="0">
                <a:latin typeface="+mj-lt"/>
              </a:rPr>
              <a:t>(  </a:t>
            </a:r>
            <a:r>
              <a:rPr lang="en-US" i="1" dirty="0">
                <a:latin typeface="+mj-lt"/>
              </a:rPr>
              <a:t>w </a:t>
            </a:r>
            <a:r>
              <a:rPr lang="en-US" b="1" dirty="0" err="1">
                <a:latin typeface="+mj-lt"/>
              </a:rPr>
              <a:t>continuant_part_of</a:t>
            </a:r>
            <a:r>
              <a:rPr lang="en-US" b="1" dirty="0">
                <a:latin typeface="+mj-lt"/>
              </a:rPr>
              <a:t> </a:t>
            </a:r>
            <a:r>
              <a:rPr lang="en-US" i="1" dirty="0">
                <a:latin typeface="+mj-lt"/>
              </a:rPr>
              <a:t>z </a:t>
            </a:r>
            <a:r>
              <a:rPr lang="en-US" b="1" dirty="0"/>
              <a:t>at </a:t>
            </a:r>
            <a:r>
              <a:rPr lang="en-US" i="1" dirty="0"/>
              <a:t>t</a:t>
            </a:r>
            <a:endParaRPr lang="en-US" i="1" dirty="0">
              <a:latin typeface="+mj-lt"/>
            </a:endParaRPr>
          </a:p>
          <a:p>
            <a:r>
              <a:rPr lang="en-US" i="1" dirty="0">
                <a:latin typeface="+mj-lt"/>
              </a:rPr>
              <a:t>			</a:t>
            </a:r>
            <a:r>
              <a:rPr lang="en-US" dirty="0">
                <a:latin typeface="+mj-lt"/>
              </a:rPr>
              <a:t>&amp; </a:t>
            </a:r>
            <a:r>
              <a:rPr lang="en-US" i="1" dirty="0">
                <a:latin typeface="+mj-lt"/>
              </a:rPr>
              <a:t>w </a:t>
            </a:r>
            <a:r>
              <a:rPr lang="en-US" b="1" dirty="0" err="1">
                <a:latin typeface="+mj-lt"/>
              </a:rPr>
              <a:t>continuant_part_of</a:t>
            </a:r>
            <a:r>
              <a:rPr lang="en-US" b="1" dirty="0">
                <a:latin typeface="+mj-lt"/>
              </a:rPr>
              <a:t> </a:t>
            </a:r>
            <a:r>
              <a:rPr lang="en-US" i="1" dirty="0">
                <a:latin typeface="+mj-lt"/>
              </a:rPr>
              <a:t>x </a:t>
            </a:r>
            <a:r>
              <a:rPr lang="en-US" b="1" dirty="0">
                <a:latin typeface="+mj-lt"/>
              </a:rPr>
              <a:t>at </a:t>
            </a:r>
            <a:r>
              <a:rPr lang="en-US" i="1" dirty="0">
                <a:latin typeface="+mj-lt"/>
              </a:rPr>
              <a:t>t</a:t>
            </a:r>
            <a:r>
              <a:rPr lang="en-US" dirty="0">
                <a:latin typeface="+mj-lt"/>
              </a:rPr>
              <a:t>)).</a:t>
            </a:r>
          </a:p>
        </p:txBody>
      </p:sp>
      <p:sp>
        <p:nvSpPr>
          <p:cNvPr id="4" name="Slide Number Placeholder 3">
            <a:extLst>
              <a:ext uri="{FF2B5EF4-FFF2-40B4-BE49-F238E27FC236}">
                <a16:creationId xmlns:a16="http://schemas.microsoft.com/office/drawing/2014/main" id="{A93C351C-C6C2-41DB-A380-CE975B52E7B2}"/>
              </a:ext>
            </a:extLst>
          </p:cNvPr>
          <p:cNvSpPr>
            <a:spLocks noGrp="1"/>
          </p:cNvSpPr>
          <p:nvPr>
            <p:ph type="sldNum" sz="quarter" idx="10"/>
          </p:nvPr>
        </p:nvSpPr>
        <p:spPr/>
        <p:txBody>
          <a:bodyPr/>
          <a:lstStyle/>
          <a:p>
            <a:fld id="{01EF93C7-D0AB-41D7-8C62-1F8A9E33AE23}" type="slidenum">
              <a:rPr lang="en-US" smtClean="0"/>
              <a:pPr/>
              <a:t>8</a:t>
            </a:fld>
            <a:endParaRPr lang="en-US"/>
          </a:p>
        </p:txBody>
      </p:sp>
      <p:sp>
        <p:nvSpPr>
          <p:cNvPr id="5" name="Oval 4">
            <a:extLst>
              <a:ext uri="{FF2B5EF4-FFF2-40B4-BE49-F238E27FC236}">
                <a16:creationId xmlns:a16="http://schemas.microsoft.com/office/drawing/2014/main" id="{914464D8-A1EF-46FC-A03F-91CEEDEDF1CD}"/>
              </a:ext>
            </a:extLst>
          </p:cNvPr>
          <p:cNvSpPr/>
          <p:nvPr/>
        </p:nvSpPr>
        <p:spPr bwMode="auto">
          <a:xfrm>
            <a:off x="6705600" y="1524000"/>
            <a:ext cx="2014874" cy="30099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F6A3DBAF-2450-4084-A462-96AD3F491479}"/>
              </a:ext>
            </a:extLst>
          </p:cNvPr>
          <p:cNvSpPr/>
          <p:nvPr/>
        </p:nvSpPr>
        <p:spPr bwMode="auto">
          <a:xfrm>
            <a:off x="7277099" y="2667000"/>
            <a:ext cx="1033125" cy="14859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A5A7515B-C2B8-4FA4-96B8-5300F7242772}"/>
              </a:ext>
            </a:extLst>
          </p:cNvPr>
          <p:cNvSpPr txBox="1"/>
          <p:nvPr/>
        </p:nvSpPr>
        <p:spPr>
          <a:xfrm>
            <a:off x="7751210" y="3410933"/>
            <a:ext cx="389851" cy="584775"/>
          </a:xfrm>
          <a:prstGeom prst="rect">
            <a:avLst/>
          </a:prstGeom>
          <a:noFill/>
        </p:spPr>
        <p:txBody>
          <a:bodyPr wrap="none" rtlCol="0">
            <a:spAutoFit/>
          </a:bodyPr>
          <a:lstStyle/>
          <a:p>
            <a:r>
              <a:rPr lang="en-US" b="0" dirty="0">
                <a:solidFill>
                  <a:schemeClr val="bg1"/>
                </a:solidFill>
              </a:rPr>
              <a:t>x</a:t>
            </a:r>
          </a:p>
        </p:txBody>
      </p:sp>
      <p:sp>
        <p:nvSpPr>
          <p:cNvPr id="8" name="TextBox 7">
            <a:extLst>
              <a:ext uri="{FF2B5EF4-FFF2-40B4-BE49-F238E27FC236}">
                <a16:creationId xmlns:a16="http://schemas.microsoft.com/office/drawing/2014/main" id="{080252C7-1590-4B89-99FB-90C6239710FC}"/>
              </a:ext>
            </a:extLst>
          </p:cNvPr>
          <p:cNvSpPr txBox="1"/>
          <p:nvPr/>
        </p:nvSpPr>
        <p:spPr>
          <a:xfrm>
            <a:off x="8035508" y="1805940"/>
            <a:ext cx="389850" cy="584775"/>
          </a:xfrm>
          <a:prstGeom prst="rect">
            <a:avLst/>
          </a:prstGeom>
          <a:noFill/>
        </p:spPr>
        <p:txBody>
          <a:bodyPr wrap="none" rtlCol="0">
            <a:spAutoFit/>
          </a:bodyPr>
          <a:lstStyle/>
          <a:p>
            <a:r>
              <a:rPr lang="en-US" b="0" dirty="0">
                <a:solidFill>
                  <a:schemeClr val="bg1"/>
                </a:solidFill>
              </a:rPr>
              <a:t>y</a:t>
            </a:r>
          </a:p>
        </p:txBody>
      </p:sp>
      <p:sp>
        <p:nvSpPr>
          <p:cNvPr id="9" name="Oval 8">
            <a:extLst>
              <a:ext uri="{FF2B5EF4-FFF2-40B4-BE49-F238E27FC236}">
                <a16:creationId xmlns:a16="http://schemas.microsoft.com/office/drawing/2014/main" id="{4AE96FA9-4EC0-4C25-9E16-AD6C30C14027}"/>
              </a:ext>
            </a:extLst>
          </p:cNvPr>
          <p:cNvSpPr/>
          <p:nvPr/>
        </p:nvSpPr>
        <p:spPr bwMode="auto">
          <a:xfrm>
            <a:off x="7397811" y="2861155"/>
            <a:ext cx="571501" cy="584775"/>
          </a:xfrm>
          <a:prstGeom prst="ellipse">
            <a:avLst/>
          </a:prstGeom>
          <a:solidFill>
            <a:srgbClr val="FF66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0ACFE2CD-856F-4627-8232-122EE6D9D30B}"/>
              </a:ext>
            </a:extLst>
          </p:cNvPr>
          <p:cNvSpPr/>
          <p:nvPr/>
        </p:nvSpPr>
        <p:spPr bwMode="auto">
          <a:xfrm>
            <a:off x="7153948" y="1800064"/>
            <a:ext cx="571501" cy="584775"/>
          </a:xfrm>
          <a:prstGeom prst="ellipse">
            <a:avLst/>
          </a:prstGeom>
          <a:solidFill>
            <a:srgbClr val="AAE6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10EEF0F6-5F33-47BC-A7D1-260B152B3DEC}"/>
              </a:ext>
            </a:extLst>
          </p:cNvPr>
          <p:cNvSpPr txBox="1"/>
          <p:nvPr/>
        </p:nvSpPr>
        <p:spPr>
          <a:xfrm>
            <a:off x="7187866" y="1721368"/>
            <a:ext cx="503663" cy="584775"/>
          </a:xfrm>
          <a:prstGeom prst="rect">
            <a:avLst/>
          </a:prstGeom>
          <a:noFill/>
        </p:spPr>
        <p:txBody>
          <a:bodyPr wrap="none" rtlCol="0">
            <a:spAutoFit/>
          </a:bodyPr>
          <a:lstStyle/>
          <a:p>
            <a:r>
              <a:rPr lang="en-US" b="0" dirty="0">
                <a:solidFill>
                  <a:schemeClr val="bg1"/>
                </a:solidFill>
              </a:rPr>
              <a:t>z</a:t>
            </a:r>
            <a:r>
              <a:rPr lang="en-US" b="0" baseline="-25000" dirty="0">
                <a:solidFill>
                  <a:schemeClr val="bg1"/>
                </a:solidFill>
              </a:rPr>
              <a:t>1</a:t>
            </a:r>
          </a:p>
        </p:txBody>
      </p:sp>
      <p:sp>
        <p:nvSpPr>
          <p:cNvPr id="12" name="Rectangle 11">
            <a:extLst>
              <a:ext uri="{FF2B5EF4-FFF2-40B4-BE49-F238E27FC236}">
                <a16:creationId xmlns:a16="http://schemas.microsoft.com/office/drawing/2014/main" id="{A3DC73BF-01B4-4337-861A-E5F81DE94DAC}"/>
              </a:ext>
            </a:extLst>
          </p:cNvPr>
          <p:cNvSpPr/>
          <p:nvPr/>
        </p:nvSpPr>
        <p:spPr>
          <a:xfrm>
            <a:off x="7421136" y="2768025"/>
            <a:ext cx="503664" cy="584775"/>
          </a:xfrm>
          <a:prstGeom prst="rect">
            <a:avLst/>
          </a:prstGeom>
        </p:spPr>
        <p:txBody>
          <a:bodyPr wrap="none">
            <a:spAutoFit/>
          </a:bodyPr>
          <a:lstStyle/>
          <a:p>
            <a:r>
              <a:rPr lang="en-US" b="0" dirty="0">
                <a:solidFill>
                  <a:schemeClr val="bg1"/>
                </a:solidFill>
              </a:rPr>
              <a:t>z</a:t>
            </a:r>
            <a:r>
              <a:rPr lang="en-US" b="0" baseline="-25000" dirty="0">
                <a:solidFill>
                  <a:schemeClr val="bg1"/>
                </a:solidFill>
              </a:rPr>
              <a:t>2</a:t>
            </a:r>
            <a:endParaRPr lang="en-US" dirty="0"/>
          </a:p>
        </p:txBody>
      </p:sp>
    </p:spTree>
    <p:extLst>
      <p:ext uri="{BB962C8B-B14F-4D97-AF65-F5344CB8AC3E}">
        <p14:creationId xmlns:p14="http://schemas.microsoft.com/office/powerpoint/2010/main" val="218107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A0A8-77EF-4EC8-AB5B-5CB8A269FA5C}"/>
              </a:ext>
            </a:extLst>
          </p:cNvPr>
          <p:cNvSpPr>
            <a:spLocks noGrp="1"/>
          </p:cNvSpPr>
          <p:nvPr>
            <p:ph type="title"/>
          </p:nvPr>
        </p:nvSpPr>
        <p:spPr/>
        <p:txBody>
          <a:bodyPr/>
          <a:lstStyle/>
          <a:p>
            <a:r>
              <a:rPr lang="en-US" dirty="0"/>
              <a:t>Axioms between different entity types</a:t>
            </a:r>
          </a:p>
        </p:txBody>
      </p:sp>
      <p:sp>
        <p:nvSpPr>
          <p:cNvPr id="3" name="Content Placeholder 2">
            <a:extLst>
              <a:ext uri="{FF2B5EF4-FFF2-40B4-BE49-F238E27FC236}">
                <a16:creationId xmlns:a16="http://schemas.microsoft.com/office/drawing/2014/main" id="{FC2BA59C-A25B-4078-8FC8-F0CA5C2B4E2D}"/>
              </a:ext>
            </a:extLst>
          </p:cNvPr>
          <p:cNvSpPr>
            <a:spLocks noGrp="1"/>
          </p:cNvSpPr>
          <p:nvPr>
            <p:ph idx="1"/>
          </p:nvPr>
        </p:nvSpPr>
        <p:spPr/>
        <p:txBody>
          <a:bodyPr/>
          <a:lstStyle/>
          <a:p>
            <a:pPr>
              <a:buFont typeface="Arial" panose="020B0604020202020204" pitchFamily="34" charset="0"/>
              <a:buChar char="•"/>
            </a:pPr>
            <a:r>
              <a:rPr lang="en-US" dirty="0"/>
              <a:t>If x instance of Continuant at t</a:t>
            </a:r>
          </a:p>
          <a:p>
            <a:pPr lvl="1">
              <a:buFont typeface="Arial" panose="020B0604020202020204" pitchFamily="34" charset="0"/>
              <a:buChar char="•"/>
            </a:pPr>
            <a:r>
              <a:rPr lang="en-US" dirty="0"/>
              <a:t>then not (x instance of Occurrent at t).</a:t>
            </a:r>
          </a:p>
          <a:p>
            <a:pPr lvl="1">
              <a:buFont typeface="Arial" panose="020B0604020202020204" pitchFamily="34" charset="0"/>
              <a:buChar char="•"/>
            </a:pPr>
            <a:endParaRPr lang="en-US" dirty="0"/>
          </a:p>
          <a:p>
            <a:pPr>
              <a:buFont typeface="Arial" panose="020B0604020202020204" pitchFamily="34" charset="0"/>
              <a:buChar char="•"/>
            </a:pPr>
            <a:r>
              <a:rPr lang="en-US" dirty="0"/>
              <a:t>At every time a specific dependent s participates in a process p there’s a part of that time, during which there’s an independent continuant that s </a:t>
            </a:r>
            <a:r>
              <a:rPr lang="en-US" dirty="0" err="1"/>
              <a:t>s</a:t>
            </a:r>
            <a:r>
              <a:rPr lang="en-US" dirty="0"/>
              <a:t> depends on, and that participates in p at that time.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E463BA-4828-46A0-91D8-B7726CFC32BE}"/>
              </a:ext>
            </a:extLst>
          </p:cNvPr>
          <p:cNvSpPr>
            <a:spLocks noGrp="1"/>
          </p:cNvSpPr>
          <p:nvPr>
            <p:ph type="sldNum" sz="quarter" idx="10"/>
          </p:nvPr>
        </p:nvSpPr>
        <p:spPr/>
        <p:txBody>
          <a:bodyPr/>
          <a:lstStyle/>
          <a:p>
            <a:fld id="{01EF93C7-D0AB-41D7-8C62-1F8A9E33AE23}" type="slidenum">
              <a:rPr lang="en-US" smtClean="0"/>
              <a:pPr/>
              <a:t>9</a:t>
            </a:fld>
            <a:endParaRPr lang="en-US"/>
          </a:p>
        </p:txBody>
      </p:sp>
    </p:spTree>
    <p:extLst>
      <p:ext uri="{BB962C8B-B14F-4D97-AF65-F5344CB8AC3E}">
        <p14:creationId xmlns:p14="http://schemas.microsoft.com/office/powerpoint/2010/main" val="27317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37818</TotalTime>
  <Words>747</Words>
  <Application>Microsoft Office PowerPoint</Application>
  <PresentationFormat>On-screen Show (4:3)</PresentationFormat>
  <Paragraphs>85</Paragraphs>
  <Slides>9</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1" baseType="lpstr">
      <vt:lpstr>Batang</vt:lpstr>
      <vt:lpstr>ＭＳ 明朝</vt:lpstr>
      <vt:lpstr>ＭＳ Ｐゴシック</vt:lpstr>
      <vt:lpstr>Arial</vt:lpstr>
      <vt:lpstr>Georgia</vt:lpstr>
      <vt:lpstr>Times</vt:lpstr>
      <vt:lpstr>Times New Roman</vt:lpstr>
      <vt:lpstr>Trebuchet MS</vt:lpstr>
      <vt:lpstr>Verdana</vt:lpstr>
      <vt:lpstr>2014-Indianapolis</vt:lpstr>
      <vt:lpstr>1_2014-Indianapolis</vt:lpstr>
      <vt:lpstr>Photo Editor-foto</vt:lpstr>
      <vt:lpstr>BMI508 – Fall 2020 Introduction to Biomedical Ontology  Class 13 – Dec 2, 2020 Axioms in ontologies   </vt:lpstr>
      <vt:lpstr>Basic BFO building blocks</vt:lpstr>
      <vt:lpstr>Term examples</vt:lpstr>
      <vt:lpstr>Relational expression examples</vt:lpstr>
      <vt:lpstr>Axioms</vt:lpstr>
      <vt:lpstr>Continuant axioms</vt:lpstr>
      <vt:lpstr>Continuant-part axioms</vt:lpstr>
      <vt:lpstr>E.g. weak supplementation</vt:lpstr>
      <vt:lpstr>Axioms between different entity 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1497</cp:revision>
  <dcterms:created xsi:type="dcterms:W3CDTF">1601-01-01T00:00:00Z</dcterms:created>
  <dcterms:modified xsi:type="dcterms:W3CDTF">2020-12-02T02:19:18Z</dcterms:modified>
</cp:coreProperties>
</file>