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1"/>
  </p:notesMasterIdLst>
  <p:sldIdLst>
    <p:sldId id="1369" r:id="rId2"/>
    <p:sldId id="748" r:id="rId3"/>
    <p:sldId id="758" r:id="rId4"/>
    <p:sldId id="1370" r:id="rId5"/>
    <p:sldId id="1372" r:id="rId6"/>
    <p:sldId id="1371" r:id="rId7"/>
    <p:sldId id="757" r:id="rId8"/>
    <p:sldId id="765" r:id="rId9"/>
    <p:sldId id="750" r:id="rId10"/>
    <p:sldId id="751" r:id="rId11"/>
    <p:sldId id="752" r:id="rId12"/>
    <p:sldId id="753" r:id="rId13"/>
    <p:sldId id="754" r:id="rId14"/>
    <p:sldId id="755" r:id="rId15"/>
    <p:sldId id="756" r:id="rId16"/>
    <p:sldId id="766" r:id="rId17"/>
    <p:sldId id="706" r:id="rId18"/>
    <p:sldId id="707" r:id="rId19"/>
    <p:sldId id="708" r:id="rId20"/>
    <p:sldId id="709" r:id="rId21"/>
    <p:sldId id="747" r:id="rId22"/>
    <p:sldId id="711" r:id="rId23"/>
    <p:sldId id="712" r:id="rId24"/>
    <p:sldId id="713" r:id="rId25"/>
    <p:sldId id="714" r:id="rId26"/>
    <p:sldId id="715" r:id="rId27"/>
    <p:sldId id="716" r:id="rId28"/>
    <p:sldId id="717" r:id="rId29"/>
    <p:sldId id="718" r:id="rId30"/>
    <p:sldId id="719" r:id="rId31"/>
    <p:sldId id="720" r:id="rId32"/>
    <p:sldId id="721" r:id="rId33"/>
    <p:sldId id="722" r:id="rId34"/>
    <p:sldId id="723" r:id="rId35"/>
    <p:sldId id="724" r:id="rId36"/>
    <p:sldId id="725" r:id="rId37"/>
    <p:sldId id="726" r:id="rId38"/>
    <p:sldId id="727" r:id="rId39"/>
    <p:sldId id="728" r:id="rId40"/>
    <p:sldId id="729" r:id="rId41"/>
    <p:sldId id="730" r:id="rId42"/>
    <p:sldId id="731" r:id="rId43"/>
    <p:sldId id="732" r:id="rId44"/>
    <p:sldId id="733" r:id="rId45"/>
    <p:sldId id="734" r:id="rId46"/>
    <p:sldId id="735" r:id="rId47"/>
    <p:sldId id="736" r:id="rId48"/>
    <p:sldId id="737" r:id="rId49"/>
    <p:sldId id="738" r:id="rId50"/>
    <p:sldId id="739" r:id="rId51"/>
    <p:sldId id="740" r:id="rId52"/>
    <p:sldId id="741" r:id="rId53"/>
    <p:sldId id="742" r:id="rId54"/>
    <p:sldId id="743" r:id="rId55"/>
    <p:sldId id="744" r:id="rId56"/>
    <p:sldId id="745" r:id="rId57"/>
    <p:sldId id="746" r:id="rId58"/>
    <p:sldId id="1373" r:id="rId59"/>
    <p:sldId id="1374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CD63F"/>
    <a:srgbClr val="F6D5A8"/>
    <a:srgbClr val="BBE0E3"/>
    <a:srgbClr val="E59C00"/>
    <a:srgbClr val="000D26"/>
    <a:srgbClr val="D5C139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60"/>
  </p:normalViewPr>
  <p:slideViewPr>
    <p:cSldViewPr>
      <p:cViewPr varScale="1">
        <p:scale>
          <a:sx n="105" d="100"/>
          <a:sy n="105" d="100"/>
        </p:scale>
        <p:origin x="17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86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AAD61-6DAD-4AB3-A7DC-855B509D5D40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3E3DF-FB59-4075-B972-C0DFEE45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4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3674D-E59F-4C2D-95C3-E10A2321074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07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7C537-BB9A-4A2C-846B-3E749A80E6BE}" type="slidenum">
              <a:rPr lang="en-US"/>
              <a:pPr/>
              <a:t>18</a:t>
            </a:fld>
            <a:endParaRPr lang="en-US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81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56888E-D4D7-4C62-80EC-EA628B4660D4}" type="slidenum">
              <a:rPr lang="en-US"/>
              <a:pPr/>
              <a:t>19</a:t>
            </a:fld>
            <a:endParaRPr lang="en-US"/>
          </a:p>
        </p:txBody>
      </p:sp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4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345958-E668-4464-9CE6-A3532C1F9894}" type="slidenum">
              <a:rPr lang="en-US"/>
              <a:pPr/>
              <a:t>20</a:t>
            </a:fld>
            <a:endParaRPr lang="en-US"/>
          </a:p>
        </p:txBody>
      </p:sp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858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2A4B-DFDF-454E-AB55-8DA4F43A363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73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2A4B-DFDF-454E-AB55-8DA4F43A363F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3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046A2-F9EE-4DCE-AFA2-38E8BB6B30E9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70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2835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84245-D33F-49CC-A795-FA1F9AD85194}" type="slidenum">
              <a:rPr lang="en-US"/>
              <a:pPr/>
              <a:t>40</a:t>
            </a:fld>
            <a:endParaRPr lang="en-US"/>
          </a:p>
        </p:txBody>
      </p:sp>
      <p:sp>
        <p:nvSpPr>
          <p:cNvPr id="70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0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EE2A4B-DFDF-454E-AB55-8DA4F43A363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5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 userDrawn="1"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 userDrawn="1"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 userDrawn="1"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 userDrawn="1"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14BF38A-3DFB-480B-8D89-0595D30524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793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 userDrawn="1"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 Placeholder 5"/>
          <p:cNvSpPr txBox="1">
            <a:spLocks/>
          </p:cNvSpPr>
          <p:nvPr userDrawn="1"/>
        </p:nvSpPr>
        <p:spPr>
          <a:xfrm>
            <a:off x="23004" y="6553200"/>
            <a:ext cx="357996" cy="228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defRPr sz="1400">
                <a:solidFill>
                  <a:schemeClr val="bg1"/>
                </a:solidFill>
                <a:latin typeface="+mn-lt"/>
                <a:ea typeface="ＭＳ Ｐゴシック" pitchFamily="122" charset="-128"/>
                <a:cs typeface="ＭＳ Ｐゴシック" pitchFamily="12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charset="0"/>
              <a:buChar char="•"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charset="0"/>
              <a:buChar char="•"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fld id="{973D82C6-82F5-438A-90AD-EA868AC8D099}" type="slidenum">
              <a:rPr lang="en-US" sz="1000" kern="0" smtClean="0"/>
              <a:pPr/>
              <a:t>‹#›</a:t>
            </a:fld>
            <a:endParaRPr lang="en-US" sz="1000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8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9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al.archives-ouvertes.fr/hal-01274199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png"/><Relationship Id="rId4" Type="http://schemas.openxmlformats.org/officeDocument/2006/relationships/image" Target="../media/image1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7.png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8.png"/><Relationship Id="rId4" Type="http://schemas.openxmlformats.org/officeDocument/2006/relationships/image" Target="../media/image14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4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8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2.png"/><Relationship Id="rId4" Type="http://schemas.openxmlformats.org/officeDocument/2006/relationships/image" Target="../media/image14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3.png"/><Relationship Id="rId4" Type="http://schemas.openxmlformats.org/officeDocument/2006/relationships/image" Target="../media/image14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4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ontology.buffalo.edu/bfo/Ontology_Matching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080" y="1600200"/>
            <a:ext cx="8991600" cy="1066800"/>
          </a:xfrm>
          <a:ln/>
        </p:spPr>
        <p:txBody>
          <a:bodyPr/>
          <a:lstStyle/>
          <a:p>
            <a:pPr>
              <a:tabLst>
                <a:tab pos="5376863" algn="l"/>
              </a:tabLst>
            </a:pPr>
            <a:r>
              <a:rPr lang="en-US" sz="2400" dirty="0"/>
              <a:t>BMI508 – Fall 2020</a:t>
            </a:r>
            <a:br>
              <a:rPr lang="en-US" sz="2400" dirty="0"/>
            </a:br>
            <a:r>
              <a:rPr lang="en-US" sz="2400" dirty="0"/>
              <a:t>Introduction to Biomedical Ontology</a:t>
            </a:r>
            <a:br>
              <a:rPr lang="en-US" sz="4400" dirty="0"/>
            </a:br>
            <a:br>
              <a:rPr lang="en-US" sz="1600" dirty="0"/>
            </a:br>
            <a:r>
              <a:rPr lang="en-US" sz="3200" dirty="0"/>
              <a:t>Class 10 – Nov 4, 2020</a:t>
            </a:r>
            <a:br>
              <a:rPr lang="en-US" sz="4400" dirty="0"/>
            </a:br>
            <a:r>
              <a:rPr lang="en-US" sz="4400" dirty="0"/>
              <a:t>Evaluation of Ontologies</a:t>
            </a:r>
            <a:br>
              <a:rPr lang="en-US" sz="4400" dirty="0"/>
            </a:br>
            <a:br>
              <a:rPr lang="en-US" dirty="0"/>
            </a:br>
            <a:br>
              <a:rPr lang="en-US" dirty="0"/>
            </a:b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29200"/>
            <a:ext cx="9144000" cy="16002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defTabSz="566738">
              <a:lnSpc>
                <a:spcPct val="80000"/>
              </a:lnSpc>
            </a:pPr>
            <a:r>
              <a:rPr lang="en-GB" altLang="ja-JP" sz="2800" b="1" dirty="0">
                <a:ea typeface="ＭＳ 明朝" panose="02020609040205080304" pitchFamily="49" charset="-128"/>
              </a:rPr>
              <a:t>Werner CEUSTERS</a:t>
            </a:r>
            <a:r>
              <a:rPr lang="en-GB" altLang="ja-JP" sz="2800" b="1" baseline="30000" dirty="0">
                <a:ea typeface="ＭＳ 明朝" panose="02020609040205080304" pitchFamily="49" charset="-128"/>
              </a:rPr>
              <a:t>1,2</a:t>
            </a:r>
            <a:endParaRPr lang="en-US" altLang="ja-JP" sz="1800" i="1" baseline="30000" dirty="0">
              <a:ea typeface="ＭＳ 明朝" panose="02020609040205080304" pitchFamily="49" charset="-128"/>
            </a:endParaRPr>
          </a:p>
          <a:p>
            <a:pPr defTabSz="566738"/>
            <a:r>
              <a:rPr lang="en-GB" sz="1800" i="1" baseline="30000" dirty="0"/>
              <a:t>1</a:t>
            </a:r>
            <a:r>
              <a:rPr lang="en-GB" sz="1800" i="1" dirty="0"/>
              <a:t> Department of Biomedical Informatics, University at Buffalo, USA</a:t>
            </a:r>
          </a:p>
          <a:p>
            <a:pPr defTabSz="566738"/>
            <a:r>
              <a:rPr lang="en-GB" sz="1800" i="1" baseline="30000" dirty="0"/>
              <a:t>2</a:t>
            </a:r>
            <a:r>
              <a:rPr lang="en-GB" sz="1800" i="1" dirty="0"/>
              <a:t> Department of Psychiatry, University at Buffalo, USA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-152400" y="609600"/>
            <a:ext cx="9296400" cy="466726"/>
            <a:chOff x="-152400" y="609600"/>
            <a:chExt cx="9296400" cy="466726"/>
          </a:xfrm>
        </p:grpSpPr>
        <p:sp>
          <p:nvSpPr>
            <p:cNvPr id="6" name="Rectangle 5"/>
            <p:cNvSpPr/>
            <p:nvPr/>
          </p:nvSpPr>
          <p:spPr bwMode="auto">
            <a:xfrm>
              <a:off x="5562600" y="609600"/>
              <a:ext cx="3581400" cy="46672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pic>
          <p:nvPicPr>
            <p:cNvPr id="7" name="Picture 6" descr="Jacobs School of Medicine and Biomedical Sciences 1-line locku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2400" y="609600"/>
              <a:ext cx="6477000" cy="466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6295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levels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 flipV="1">
            <a:off x="914400" y="2666999"/>
            <a:ext cx="143720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91753"/>
              </p:ext>
            </p:extLst>
          </p:nvPr>
        </p:nvGraphicFramePr>
        <p:xfrm>
          <a:off x="145394" y="1524000"/>
          <a:ext cx="8770006" cy="4745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Picture" r:id="rId3" imgW="5493863" imgH="3166541" progId="Word.Picture.8">
                  <p:embed/>
                </p:oleObj>
              </mc:Choice>
              <mc:Fallback>
                <p:oleObj name="Picture" r:id="rId3" imgW="5493863" imgH="3166541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94" y="1524000"/>
                        <a:ext cx="8770006" cy="47455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310189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formal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Soundness: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any expression that can be derived from the knowledge base (KB) of the ontology and its instances is logically implied by that KB,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Completeness: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any expression that is logically implied by the KB can be derived,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Decidability: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being both sound and complete;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Formal</a:t>
            </a:r>
            <a:r>
              <a:rPr lang="en-US" dirty="0"/>
              <a:t> </a:t>
            </a:r>
            <a:r>
              <a:rPr lang="en-US" i="1" dirty="0"/>
              <a:t>complexity: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time of execution, space of memory needed to compute an answer;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tractability: problems can be solved by </a:t>
            </a:r>
            <a:r>
              <a:rPr lang="en-US" sz="2000" b="1" dirty="0"/>
              <a:t>computer</a:t>
            </a:r>
            <a:r>
              <a:rPr lang="en-US" sz="2000" dirty="0"/>
              <a:t> algorithms that run in polynomial time;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Consistency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if contradictions can be proven from a given proposition, then the theory is inconsistent). </a:t>
            </a:r>
          </a:p>
        </p:txBody>
      </p:sp>
    </p:spTree>
    <p:extLst>
      <p:ext uri="{BB962C8B-B14F-4D97-AF65-F5344CB8AC3E}">
        <p14:creationId xmlns:p14="http://schemas.microsoft.com/office/powerpoint/2010/main" val="301479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in graph-based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Semantic distance (SD):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measures how closely two nodes are topologically related in a graph;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/>
              <a:t>semantic similarity (SS):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captures to what extent two nodes might represent the same entity in reality.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should SD and SS of the following two nodes relate to each other?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‘fractured arm’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‘arm fracture’</a:t>
            </a:r>
          </a:p>
        </p:txBody>
      </p:sp>
    </p:spTree>
    <p:extLst>
      <p:ext uri="{BB962C8B-B14F-4D97-AF65-F5344CB8AC3E}">
        <p14:creationId xmlns:p14="http://schemas.microsoft.com/office/powerpoint/2010/main" val="249803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Relatedness of SS and SD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node representing a “fractured arm” should have a very short semantic distance from one referring to an “arm fracture”;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Yet the semantic similarity would still be low: a fracture cannot </a:t>
            </a:r>
            <a:r>
              <a:rPr lang="en-US" i="1" dirty="0"/>
              <a:t>be</a:t>
            </a:r>
            <a:r>
              <a:rPr lang="en-US" dirty="0"/>
              <a:t> an arm.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It is now a measure of a high-quality ontology that it should be possible to compute the semantic distance of post-coordinated terms such as “patient-WITH-arm fracture” and “patient-WITH-fractured arm” as being minimal, and the semantic similarity as being maximal.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2618875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Acceptable techniques for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evaluation with respect to the use of an ontology in an application,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evaluation with respect to domain data sources,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assessment by humans against a set of criteria,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natural language evaluation techniques,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a gold standard,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use of reality itself as a benchmark.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97734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dirty="0"/>
              <a:t>A Fragment of (is-a) Relation in WordNet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407"/>
            <a:ext cx="9144000" cy="5342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60960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+mj-lt"/>
              </a:rPr>
              <a:t>Joe </a:t>
            </a:r>
            <a:r>
              <a:rPr lang="en-US" sz="1000" dirty="0" err="1">
                <a:latin typeface="+mj-lt"/>
              </a:rPr>
              <a:t>Raad</a:t>
            </a:r>
            <a:r>
              <a:rPr lang="en-US" sz="1000" dirty="0">
                <a:latin typeface="+mj-lt"/>
              </a:rPr>
              <a:t>, Christophe Cruz. </a:t>
            </a:r>
            <a:r>
              <a:rPr lang="en-US" sz="1000" b="1" dirty="0">
                <a:latin typeface="+mj-lt"/>
              </a:rPr>
              <a:t>A Survey on Ontology Evaluation Methods. HAL Id: hal-01274199. </a:t>
            </a:r>
            <a:r>
              <a:rPr lang="en-US" sz="1000" b="1" dirty="0">
                <a:latin typeface="+mj-lt"/>
                <a:hlinkClick r:id="rId3"/>
              </a:rPr>
              <a:t>https://hal.archives-ouvertes.fr/hal-01274199</a:t>
            </a:r>
            <a:r>
              <a:rPr lang="en-US" sz="1000" b="1" dirty="0">
                <a:latin typeface="+mj-lt"/>
              </a:rPr>
              <a:t>. Submitted on 1 Feb 2018</a:t>
            </a:r>
          </a:p>
        </p:txBody>
      </p:sp>
    </p:spTree>
    <p:extLst>
      <p:ext uri="{BB962C8B-B14F-4D97-AF65-F5344CB8AC3E}">
        <p14:creationId xmlns:p14="http://schemas.microsoft.com/office/powerpoint/2010/main" val="3323256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ass-backward mainstream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8864"/>
            <a:ext cx="9144000" cy="5299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16118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NimbusRomNo9L-ReguItal"/>
              </a:rPr>
              <a:t>H. </a:t>
            </a:r>
            <a:r>
              <a:rPr lang="en-US" sz="900" dirty="0" err="1">
                <a:latin typeface="NimbusRomNo9L-ReguItal"/>
              </a:rPr>
              <a:t>Hlomani</a:t>
            </a:r>
            <a:r>
              <a:rPr lang="en-US" sz="900" dirty="0">
                <a:latin typeface="NimbusRomNo9L-ReguItal"/>
              </a:rPr>
              <a:t>, and Deborah Stacey / Approaches, methods, metrics, measures, and subjectivity in ontology evaluation: A survey. IOS Press 2014</a:t>
            </a:r>
            <a:endParaRPr lang="en-US" sz="9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228600" y="1346354"/>
            <a:ext cx="4372945" cy="3301846"/>
            <a:chOff x="228600" y="1346354"/>
            <a:chExt cx="4372945" cy="3301846"/>
          </a:xfrm>
        </p:grpSpPr>
        <p:grpSp>
          <p:nvGrpSpPr>
            <p:cNvPr id="9" name="Group 8"/>
            <p:cNvGrpSpPr/>
            <p:nvPr/>
          </p:nvGrpSpPr>
          <p:grpSpPr>
            <a:xfrm>
              <a:off x="228600" y="2895600"/>
              <a:ext cx="2590800" cy="1752600"/>
              <a:chOff x="228600" y="2895600"/>
              <a:chExt cx="2590800" cy="1752600"/>
            </a:xfrm>
          </p:grpSpPr>
          <p:sp>
            <p:nvSpPr>
              <p:cNvPr id="6" name="Cloud Callout 5"/>
              <p:cNvSpPr/>
              <p:nvPr/>
            </p:nvSpPr>
            <p:spPr bwMode="auto">
              <a:xfrm>
                <a:off x="228600" y="2895600"/>
                <a:ext cx="2590800" cy="1752600"/>
              </a:xfrm>
              <a:prstGeom prst="cloudCallout">
                <a:avLst>
                  <a:gd name="adj1" fmla="val -11289"/>
                  <a:gd name="adj2" fmla="val -10493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914400" y="3276600"/>
                <a:ext cx="609600" cy="381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609600" y="3121867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 bwMode="auto">
            <a:xfrm>
              <a:off x="1934545" y="1371600"/>
              <a:ext cx="2667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Down Arrow 11"/>
            <p:cNvSpPr/>
            <p:nvPr/>
          </p:nvSpPr>
          <p:spPr bwMode="auto">
            <a:xfrm rot="1916815">
              <a:off x="2139115" y="1346354"/>
              <a:ext cx="217083" cy="1531602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0470" y="1556652"/>
            <a:ext cx="3048000" cy="4876800"/>
            <a:chOff x="6010470" y="1556652"/>
            <a:chExt cx="3048000" cy="4876800"/>
          </a:xfrm>
        </p:grpSpPr>
        <p:sp>
          <p:nvSpPr>
            <p:cNvPr id="14" name="Cloud Callout 13"/>
            <p:cNvSpPr/>
            <p:nvPr/>
          </p:nvSpPr>
          <p:spPr bwMode="auto">
            <a:xfrm>
              <a:off x="6010470" y="1556652"/>
              <a:ext cx="3048000" cy="4876800"/>
            </a:xfrm>
            <a:prstGeom prst="cloudCallout">
              <a:avLst>
                <a:gd name="adj1" fmla="val -15017"/>
                <a:gd name="adj2" fmla="val 9503"/>
              </a:avLst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6148873" y="4105469"/>
              <a:ext cx="1129005" cy="1324947"/>
            </a:xfrm>
            <a:custGeom>
              <a:avLst/>
              <a:gdLst>
                <a:gd name="connsiteX0" fmla="*/ 139960 w 1129005"/>
                <a:gd name="connsiteY0" fmla="*/ 643813 h 1324947"/>
                <a:gd name="connsiteX1" fmla="*/ 1007707 w 1129005"/>
                <a:gd name="connsiteY1" fmla="*/ 0 h 1324947"/>
                <a:gd name="connsiteX2" fmla="*/ 1129005 w 1129005"/>
                <a:gd name="connsiteY2" fmla="*/ 513184 h 1324947"/>
                <a:gd name="connsiteX3" fmla="*/ 559837 w 1129005"/>
                <a:gd name="connsiteY3" fmla="*/ 1296955 h 1324947"/>
                <a:gd name="connsiteX4" fmla="*/ 223935 w 1129005"/>
                <a:gd name="connsiteY4" fmla="*/ 1324947 h 1324947"/>
                <a:gd name="connsiteX5" fmla="*/ 37323 w 1129005"/>
                <a:gd name="connsiteY5" fmla="*/ 1110343 h 1324947"/>
                <a:gd name="connsiteX6" fmla="*/ 0 w 1129005"/>
                <a:gd name="connsiteY6" fmla="*/ 755780 h 1324947"/>
                <a:gd name="connsiteX7" fmla="*/ 177282 w 1129005"/>
                <a:gd name="connsiteY7" fmla="*/ 587829 h 1324947"/>
                <a:gd name="connsiteX8" fmla="*/ 139960 w 1129005"/>
                <a:gd name="connsiteY8" fmla="*/ 643813 h 132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9005" h="1324947">
                  <a:moveTo>
                    <a:pt x="139960" y="643813"/>
                  </a:moveTo>
                  <a:lnTo>
                    <a:pt x="1007707" y="0"/>
                  </a:lnTo>
                  <a:lnTo>
                    <a:pt x="1129005" y="513184"/>
                  </a:lnTo>
                  <a:lnTo>
                    <a:pt x="559837" y="1296955"/>
                  </a:lnTo>
                  <a:lnTo>
                    <a:pt x="223935" y="1324947"/>
                  </a:lnTo>
                  <a:lnTo>
                    <a:pt x="37323" y="1110343"/>
                  </a:lnTo>
                  <a:lnTo>
                    <a:pt x="0" y="755780"/>
                  </a:lnTo>
                  <a:lnTo>
                    <a:pt x="177282" y="587829"/>
                  </a:lnTo>
                  <a:lnTo>
                    <a:pt x="139960" y="643813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35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2. A close relation with Realism-based ontology change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“optimal” ontology (1)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 err="1"/>
              <a:t>Because</a:t>
            </a:r>
            <a:r>
              <a:rPr lang="nl-NL" sz="2800" dirty="0"/>
              <a:t> </a:t>
            </a:r>
            <a:r>
              <a:rPr lang="nl-NL" sz="2800" dirty="0" err="1"/>
              <a:t>ontologies</a:t>
            </a:r>
            <a:r>
              <a:rPr lang="nl-NL" sz="2800" dirty="0"/>
              <a:t>, as </a:t>
            </a:r>
            <a:r>
              <a:rPr lang="nl-NL" sz="2800" dirty="0" err="1"/>
              <a:t>conceived</a:t>
            </a:r>
            <a:r>
              <a:rPr lang="nl-NL" sz="2800" dirty="0"/>
              <a:t> on realist </a:t>
            </a:r>
            <a:r>
              <a:rPr lang="nl-NL" sz="2800" dirty="0" err="1"/>
              <a:t>terms</a:t>
            </a:r>
            <a:r>
              <a:rPr lang="nl-NL" sz="2800" dirty="0"/>
              <a:t>, </a:t>
            </a:r>
          </a:p>
          <a:p>
            <a:pPr lvl="1"/>
            <a:r>
              <a:rPr lang="nl-NL" sz="2400" dirty="0"/>
              <a:t>are </a:t>
            </a:r>
            <a:r>
              <a:rPr lang="nl-NL" sz="2400" dirty="0" err="1"/>
              <a:t>artifacts</a:t>
            </a:r>
            <a:r>
              <a:rPr lang="nl-NL" sz="2400" dirty="0"/>
              <a:t> </a:t>
            </a:r>
            <a:r>
              <a:rPr lang="nl-NL" sz="2400" dirty="0" err="1"/>
              <a:t>created</a:t>
            </a:r>
            <a:r>
              <a:rPr lang="nl-NL" sz="2400" dirty="0"/>
              <a:t> </a:t>
            </a:r>
            <a:r>
              <a:rPr lang="nl-NL" sz="2400" dirty="0" err="1"/>
              <a:t>for</a:t>
            </a:r>
            <a:r>
              <a:rPr lang="nl-NL" sz="2400" dirty="0"/>
              <a:t> </a:t>
            </a:r>
            <a:r>
              <a:rPr lang="nl-NL" sz="2400" dirty="0" err="1"/>
              <a:t>some</a:t>
            </a:r>
            <a:r>
              <a:rPr lang="nl-NL" sz="2400" dirty="0"/>
              <a:t> </a:t>
            </a:r>
            <a:r>
              <a:rPr lang="nl-NL" sz="2400" b="1" u="sng" dirty="0" err="1"/>
              <a:t>purpose</a:t>
            </a:r>
            <a:r>
              <a:rPr lang="nl-NL" sz="2400" dirty="0"/>
              <a:t> (e.g. </a:t>
            </a:r>
            <a:r>
              <a:rPr lang="nl-NL" sz="2400" dirty="0" err="1"/>
              <a:t>to</a:t>
            </a:r>
            <a:r>
              <a:rPr lang="nl-NL" sz="2400" dirty="0"/>
              <a:t> serve as </a:t>
            </a:r>
            <a:r>
              <a:rPr lang="nl-NL" sz="2400" dirty="0" err="1"/>
              <a:t>controlled</a:t>
            </a:r>
            <a:r>
              <a:rPr lang="nl-NL" sz="2400" dirty="0"/>
              <a:t> </a:t>
            </a:r>
            <a:r>
              <a:rPr lang="nl-NL" sz="2400" dirty="0" err="1"/>
              <a:t>vocabulary</a:t>
            </a:r>
            <a:r>
              <a:rPr lang="nl-NL" sz="2400" dirty="0"/>
              <a:t>, or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provide</a:t>
            </a:r>
            <a:r>
              <a:rPr lang="nl-NL" sz="2400" dirty="0"/>
              <a:t> domain </a:t>
            </a:r>
            <a:r>
              <a:rPr lang="nl-NL" sz="2400" dirty="0" err="1"/>
              <a:t>knowledge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a software </a:t>
            </a:r>
            <a:r>
              <a:rPr lang="nl-NL" sz="2400" dirty="0" err="1"/>
              <a:t>application</a:t>
            </a:r>
            <a:r>
              <a:rPr lang="nl-NL" sz="2400" dirty="0"/>
              <a:t>), </a:t>
            </a:r>
          </a:p>
          <a:p>
            <a:pPr lvl="1"/>
            <a:r>
              <a:rPr lang="nl-NL" sz="2400" dirty="0"/>
              <a:t>are at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same</a:t>
            </a:r>
            <a:r>
              <a:rPr lang="nl-NL" sz="2400" dirty="0"/>
              <a:t> time </a:t>
            </a:r>
            <a:r>
              <a:rPr lang="nl-NL" sz="2400" dirty="0" err="1"/>
              <a:t>intended</a:t>
            </a:r>
            <a:r>
              <a:rPr lang="nl-NL" sz="2400" dirty="0"/>
              <a:t>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b="1" u="sng" dirty="0" err="1"/>
              <a:t>mirror</a:t>
            </a:r>
            <a:r>
              <a:rPr lang="nl-NL" sz="2400" b="1" u="sng" dirty="0"/>
              <a:t> </a:t>
            </a:r>
            <a:r>
              <a:rPr lang="nl-NL" sz="2400" b="1" u="sng" dirty="0" err="1"/>
              <a:t>reality</a:t>
            </a:r>
            <a:r>
              <a:rPr lang="nl-NL" sz="2400" b="1" u="sng" dirty="0"/>
              <a:t>,</a:t>
            </a:r>
            <a:r>
              <a:rPr lang="nl-NL" sz="2400" dirty="0"/>
              <a:t> </a:t>
            </a:r>
          </a:p>
          <a:p>
            <a:pPr lvl="1"/>
            <a:r>
              <a:rPr lang="nl-NL" sz="2400" dirty="0" err="1"/>
              <a:t>should</a:t>
            </a:r>
            <a:r>
              <a:rPr lang="nl-NL" sz="2400" dirty="0"/>
              <a:t> </a:t>
            </a:r>
            <a:r>
              <a:rPr lang="nl-NL" sz="2400" dirty="0" err="1"/>
              <a:t>allow</a:t>
            </a:r>
            <a:r>
              <a:rPr lang="nl-NL" sz="2400" dirty="0"/>
              <a:t> </a:t>
            </a:r>
            <a:r>
              <a:rPr lang="nl-NL" sz="2400" b="1" u="sng" dirty="0" err="1"/>
              <a:t>reasoning</a:t>
            </a:r>
            <a:r>
              <a:rPr lang="nl-NL" sz="2400" b="1" u="sng" dirty="0"/>
              <a:t> </a:t>
            </a:r>
            <a:r>
              <a:rPr lang="nl-NL" sz="2400" b="1" u="sng" dirty="0" err="1"/>
              <a:t>which</a:t>
            </a:r>
            <a:r>
              <a:rPr lang="nl-NL" sz="2400" b="1" u="sng" dirty="0"/>
              <a:t> is </a:t>
            </a:r>
            <a:r>
              <a:rPr lang="nl-NL" sz="2400" b="1" u="sng" dirty="0" err="1"/>
              <a:t>efficient</a:t>
            </a:r>
            <a:r>
              <a:rPr lang="nl-NL" sz="2400" dirty="0"/>
              <a:t> </a:t>
            </a:r>
            <a:r>
              <a:rPr lang="nl-NL" sz="2400" dirty="0" err="1"/>
              <a:t>from</a:t>
            </a:r>
            <a:r>
              <a:rPr lang="nl-NL" sz="2400" dirty="0"/>
              <a:t> a </a:t>
            </a:r>
            <a:r>
              <a:rPr lang="nl-NL" sz="2400" dirty="0" err="1"/>
              <a:t>computational</a:t>
            </a:r>
            <a:r>
              <a:rPr lang="nl-NL" sz="2400" dirty="0"/>
              <a:t> point of view, </a:t>
            </a:r>
          </a:p>
          <a:p>
            <a:r>
              <a:rPr lang="nl-NL" sz="2800" dirty="0"/>
              <a:t>we </a:t>
            </a:r>
            <a:r>
              <a:rPr lang="nl-NL" sz="2800" dirty="0" err="1"/>
              <a:t>argue</a:t>
            </a:r>
            <a:r>
              <a:rPr lang="nl-NL" sz="2800" dirty="0"/>
              <a:t> </a:t>
            </a:r>
            <a:r>
              <a:rPr lang="nl-NL" sz="2800" dirty="0" err="1"/>
              <a:t>that</a:t>
            </a:r>
            <a:r>
              <a:rPr lang="nl-NL" sz="2800" dirty="0"/>
              <a:t> </a:t>
            </a:r>
            <a:r>
              <a:rPr lang="nl-NL" sz="2800" b="1" dirty="0" err="1"/>
              <a:t>an</a:t>
            </a:r>
            <a:r>
              <a:rPr lang="nl-NL" sz="2800" b="1" dirty="0"/>
              <a:t> </a:t>
            </a:r>
            <a:r>
              <a:rPr lang="nl-NL" sz="2800" b="1" dirty="0" err="1"/>
              <a:t>optimal</a:t>
            </a:r>
            <a:r>
              <a:rPr lang="nl-NL" sz="2800" b="1" dirty="0"/>
              <a:t> </a:t>
            </a:r>
            <a:r>
              <a:rPr lang="nl-NL" sz="2800" b="1" dirty="0" err="1"/>
              <a:t>ontology</a:t>
            </a:r>
            <a:r>
              <a:rPr lang="nl-NL" sz="2800" b="1" dirty="0"/>
              <a:t> </a:t>
            </a:r>
            <a:r>
              <a:rPr lang="nl-NL" sz="2800" b="1" dirty="0" err="1"/>
              <a:t>should</a:t>
            </a:r>
            <a:r>
              <a:rPr lang="nl-NL" sz="2800" b="1" dirty="0"/>
              <a:t> </a:t>
            </a:r>
            <a:r>
              <a:rPr lang="nl-NL" sz="2800" b="1" dirty="0" err="1"/>
              <a:t>constitute</a:t>
            </a:r>
            <a:r>
              <a:rPr lang="nl-NL" sz="2800" b="1" dirty="0"/>
              <a:t> a </a:t>
            </a:r>
            <a:r>
              <a:rPr lang="nl-NL" sz="2800" b="1" dirty="0" err="1"/>
              <a:t>representation</a:t>
            </a:r>
            <a:r>
              <a:rPr lang="nl-NL" sz="2800" b="1" dirty="0"/>
              <a:t> of </a:t>
            </a:r>
            <a:r>
              <a:rPr lang="nl-NL" sz="2800" b="1" i="1" dirty="0" err="1"/>
              <a:t>all</a:t>
            </a:r>
            <a:r>
              <a:rPr lang="nl-NL" sz="2800" b="1" i="1" dirty="0"/>
              <a:t> </a:t>
            </a:r>
            <a:r>
              <a:rPr lang="nl-NL" sz="2800" b="1" i="1" dirty="0" err="1"/>
              <a:t>and</a:t>
            </a:r>
            <a:r>
              <a:rPr lang="nl-NL" sz="2800" b="1" i="1" dirty="0"/>
              <a:t> </a:t>
            </a:r>
            <a:r>
              <a:rPr lang="nl-NL" sz="2800" b="1" i="1" dirty="0" err="1"/>
              <a:t>only</a:t>
            </a:r>
            <a:r>
              <a:rPr lang="nl-NL" sz="2800" b="1" i="1" dirty="0"/>
              <a:t> </a:t>
            </a:r>
            <a:r>
              <a:rPr lang="nl-NL" sz="2800" b="1" i="1" dirty="0" err="1"/>
              <a:t>those</a:t>
            </a:r>
            <a:r>
              <a:rPr lang="nl-NL" sz="2800" b="1" i="1" dirty="0"/>
              <a:t> </a:t>
            </a:r>
            <a:r>
              <a:rPr lang="nl-NL" sz="2800" b="1" i="1" dirty="0" err="1"/>
              <a:t>portions</a:t>
            </a:r>
            <a:r>
              <a:rPr lang="nl-NL" sz="2800" b="1" i="1" dirty="0"/>
              <a:t> of </a:t>
            </a:r>
            <a:r>
              <a:rPr lang="nl-NL" sz="2800" b="1" i="1" dirty="0" err="1"/>
              <a:t>reality</a:t>
            </a:r>
            <a:r>
              <a:rPr lang="nl-NL" sz="2800" b="1" i="1" dirty="0"/>
              <a:t> </a:t>
            </a:r>
            <a:r>
              <a:rPr lang="nl-NL" sz="2800" b="1" i="1" dirty="0" err="1"/>
              <a:t>that</a:t>
            </a:r>
            <a:r>
              <a:rPr lang="nl-NL" sz="2800" b="1" i="1" dirty="0"/>
              <a:t> are relevant </a:t>
            </a:r>
            <a:r>
              <a:rPr lang="nl-NL" sz="2800" b="1" i="1" dirty="0" err="1"/>
              <a:t>for</a:t>
            </a:r>
            <a:r>
              <a:rPr lang="nl-NL" sz="2800" b="1" i="1" dirty="0"/>
              <a:t> </a:t>
            </a:r>
            <a:r>
              <a:rPr lang="nl-NL" sz="2800" b="1" i="1" dirty="0" err="1"/>
              <a:t>its</a:t>
            </a:r>
            <a:r>
              <a:rPr lang="nl-NL" sz="2800" b="1" i="1" dirty="0"/>
              <a:t> </a:t>
            </a:r>
            <a:r>
              <a:rPr lang="nl-NL" sz="2800" b="1" i="1" dirty="0" err="1"/>
              <a:t>purpose</a:t>
            </a:r>
            <a:r>
              <a:rPr lang="nl-NL" sz="2800" dirty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19813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“optimal” ontology (2)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Each</a:t>
            </a:r>
            <a:r>
              <a:rPr lang="nl-NL" dirty="0"/>
              <a:t> term in </a:t>
            </a:r>
            <a:r>
              <a:rPr lang="nl-NL" dirty="0" err="1"/>
              <a:t>such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designate</a:t>
            </a:r>
            <a:r>
              <a:rPr lang="nl-NL" dirty="0"/>
              <a:t>: </a:t>
            </a:r>
          </a:p>
          <a:p>
            <a:pPr lvl="1"/>
            <a:r>
              <a:rPr lang="nl-NL" dirty="0"/>
              <a:t>(1) a single </a:t>
            </a:r>
            <a:r>
              <a:rPr lang="nl-NL" dirty="0" err="1"/>
              <a:t>portion</a:t>
            </a:r>
            <a:r>
              <a:rPr lang="nl-NL" dirty="0"/>
              <a:t> of </a:t>
            </a:r>
            <a:r>
              <a:rPr lang="nl-NL" dirty="0" err="1"/>
              <a:t>reality</a:t>
            </a:r>
            <a:r>
              <a:rPr lang="nl-NL" dirty="0"/>
              <a:t> (POR), </a:t>
            </a:r>
            <a:r>
              <a:rPr lang="nl-NL" dirty="0" err="1"/>
              <a:t>which</a:t>
            </a:r>
            <a:r>
              <a:rPr lang="nl-NL" dirty="0"/>
              <a:t> is </a:t>
            </a:r>
          </a:p>
          <a:p>
            <a:pPr lvl="1"/>
            <a:r>
              <a:rPr lang="nl-NL" dirty="0"/>
              <a:t>(2) relevant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purposes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such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(3)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authors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 </a:t>
            </a:r>
            <a:r>
              <a:rPr lang="nl-NL" dirty="0" err="1"/>
              <a:t>intended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term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designate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POR, </a:t>
            </a:r>
            <a:r>
              <a:rPr lang="nl-NL" dirty="0" err="1"/>
              <a:t>and</a:t>
            </a:r>
            <a:endParaRPr lang="nl-NL" dirty="0"/>
          </a:p>
          <a:p>
            <a:pPr lvl="1"/>
            <a:r>
              <a:rPr lang="nl-NL" dirty="0"/>
              <a:t>(4) </a:t>
            </a:r>
            <a:r>
              <a:rPr lang="nl-NL" dirty="0" err="1"/>
              <a:t>there</a:t>
            </a:r>
            <a:r>
              <a:rPr lang="nl-NL" dirty="0"/>
              <a:t> </a:t>
            </a:r>
            <a:r>
              <a:rPr lang="nl-NL" dirty="0" err="1"/>
              <a:t>would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no </a:t>
            </a:r>
            <a:r>
              <a:rPr lang="nl-NL" dirty="0" err="1"/>
              <a:t>PORs</a:t>
            </a:r>
            <a:r>
              <a:rPr lang="nl-NL" dirty="0"/>
              <a:t> </a:t>
            </a:r>
            <a:r>
              <a:rPr lang="nl-NL" dirty="0" err="1"/>
              <a:t>objectively</a:t>
            </a:r>
            <a:r>
              <a:rPr lang="nl-NL" dirty="0"/>
              <a:t> relevant </a:t>
            </a:r>
            <a:r>
              <a:rPr lang="nl-NL" dirty="0" err="1"/>
              <a:t>to</a:t>
            </a:r>
            <a:r>
              <a:rPr lang="nl-NL" dirty="0"/>
              <a:t> these </a:t>
            </a:r>
            <a:r>
              <a:rPr lang="nl-NL" dirty="0" err="1"/>
              <a:t>purposes</a:t>
            </a:r>
            <a:r>
              <a:rPr lang="nl-NL" dirty="0"/>
              <a:t> </a:t>
            </a:r>
            <a:r>
              <a:rPr lang="nl-NL" dirty="0" err="1"/>
              <a:t>that</a:t>
            </a:r>
            <a:r>
              <a:rPr lang="nl-NL" dirty="0"/>
              <a:t> are </a:t>
            </a:r>
            <a:r>
              <a:rPr lang="nl-NL" dirty="0" err="1"/>
              <a:t>not</a:t>
            </a:r>
            <a:r>
              <a:rPr lang="nl-NL" dirty="0"/>
              <a:t> </a:t>
            </a:r>
            <a:r>
              <a:rPr lang="nl-NL" dirty="0" err="1"/>
              <a:t>referred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ontology</a:t>
            </a:r>
            <a:r>
              <a:rPr lang="nl-NL" dirty="0"/>
              <a:t>.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1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1. Essentials of Ontology 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10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things may go wrong …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Root cause errors: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i="1" u="sng" dirty="0"/>
              <a:t>assertion errors</a:t>
            </a:r>
            <a:r>
              <a:rPr lang="en-US" sz="2200" b="1" u="sng" dirty="0"/>
              <a:t>:</a:t>
            </a:r>
            <a:r>
              <a:rPr lang="en-US" sz="2200" dirty="0"/>
              <a:t> ontology developers may be in error as to what is the case in their target domain;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i="1" u="sng" dirty="0"/>
              <a:t>relevance errors</a:t>
            </a:r>
            <a:r>
              <a:rPr lang="en-US" sz="2200" b="1" u="sng" dirty="0"/>
              <a:t>:</a:t>
            </a:r>
            <a:r>
              <a:rPr lang="en-US" sz="2200" dirty="0"/>
              <a:t> they may be in error as to what is objectively relevant to a given purpose;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b="1" i="1" u="sng" dirty="0"/>
              <a:t>encoding errors</a:t>
            </a:r>
            <a:r>
              <a:rPr lang="en-US" sz="2200" b="1" u="sng" dirty="0"/>
              <a:t>:</a:t>
            </a:r>
            <a:r>
              <a:rPr lang="en-US" sz="2200" dirty="0"/>
              <a:t> they may not successfully encode their underlying cognitive representations, so that particular representational units fail to point to the intended PORs.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u="sng" dirty="0"/>
              <a:t>Mismatches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Unjustified presence or absence of RUs,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Redundancies:		&gt;1 RU	</a:t>
            </a:r>
            <a:r>
              <a:rPr lang="en-US" dirty="0">
                <a:sym typeface="Wingdings" panose="05000000000000000000" pitchFamily="2" charset="2"/>
              </a:rPr>
              <a:t>  1 POR</a:t>
            </a:r>
            <a:r>
              <a:rPr lang="en-US" dirty="0"/>
              <a:t>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Ambiguities:  		1 RU  	</a:t>
            </a:r>
            <a:r>
              <a:rPr lang="en-US" dirty="0">
                <a:sym typeface="Wingdings" panose="05000000000000000000" pitchFamily="2" charset="2"/>
              </a:rPr>
              <a:t>  &gt;1 POR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49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204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 – reality correspondence types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676400"/>
          <a:ext cx="8686804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8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50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95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2600" y="2760472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Reality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OE: Objective existence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OE: Objective relevance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5"/>
            <a:r>
              <a:rPr lang="en-US" b="1" u="sng" dirty="0">
                <a:solidFill>
                  <a:schemeClr val="bg1"/>
                </a:solidFill>
              </a:rPr>
              <a:t>Representation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lvl="6"/>
            <a:r>
              <a:rPr lang="en-US" dirty="0">
                <a:solidFill>
                  <a:schemeClr val="bg1"/>
                </a:solidFill>
              </a:rPr>
              <a:t>BE: Author’s belief in existence</a:t>
            </a:r>
          </a:p>
          <a:p>
            <a:pPr lvl="6"/>
            <a:r>
              <a:rPr lang="en-US" dirty="0">
                <a:solidFill>
                  <a:schemeClr val="bg1"/>
                </a:solidFill>
              </a:rPr>
              <a:t>BR: Author’s belief in relevance</a:t>
            </a:r>
          </a:p>
          <a:p>
            <a:pPr lvl="5"/>
            <a:endParaRPr lang="en-US" dirty="0">
              <a:solidFill>
                <a:schemeClr val="bg1"/>
              </a:solidFill>
            </a:endParaRPr>
          </a:p>
          <a:p>
            <a:pPr lvl="7"/>
            <a:r>
              <a:rPr lang="en-US" dirty="0">
                <a:solidFill>
                  <a:schemeClr val="bg1"/>
                </a:solidFill>
              </a:rPr>
              <a:t>IE: Author’s intended encoding</a:t>
            </a:r>
          </a:p>
          <a:p>
            <a:pPr lvl="7"/>
            <a:r>
              <a:rPr lang="en-US" dirty="0">
                <a:solidFill>
                  <a:schemeClr val="bg1"/>
                </a:solidFill>
              </a:rPr>
              <a:t>TR: Type of reference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953000"/>
            <a:ext cx="3810000" cy="1828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marL="168275" indent="-168275"/>
            <a:r>
              <a:rPr lang="en-US" sz="1000" kern="0" dirty="0"/>
              <a:t>Ceusters W, Smith B. </a:t>
            </a:r>
            <a:r>
              <a:rPr lang="en-US" sz="1000" b="1" i="1" kern="0" dirty="0"/>
              <a:t>A Realism-Based Approach to the Evolution of Biomedical Ontologies</a:t>
            </a:r>
            <a:r>
              <a:rPr lang="en-US" sz="1000" kern="0" dirty="0"/>
              <a:t>. Proceedings of AMIA 2006, Washington DC, 2006;:121-125.</a:t>
            </a:r>
          </a:p>
          <a:p>
            <a:pPr marL="168275" indent="-168275"/>
            <a:r>
              <a:rPr lang="en-US" sz="1000" kern="0" dirty="0"/>
              <a:t>Ceusters W. </a:t>
            </a:r>
            <a:r>
              <a:rPr lang="en-US" sz="1000" b="1" i="1" kern="0" dirty="0"/>
              <a:t>Applying Evolutionary Terminology Auditing to the Gene Ontology</a:t>
            </a:r>
            <a:r>
              <a:rPr lang="en-US" sz="1000" kern="0" dirty="0"/>
              <a:t>. Journal of Biomedical Informatics 2009;42:518–529.</a:t>
            </a:r>
          </a:p>
          <a:p>
            <a:pPr marL="168275" indent="-168275"/>
            <a:r>
              <a:rPr lang="en-US" sz="1000" kern="0" dirty="0" err="1"/>
              <a:t>Seppãlã</a:t>
            </a:r>
            <a:r>
              <a:rPr lang="en-US" sz="1000" kern="0" dirty="0"/>
              <a:t> S, Smith B, Ceusters W. </a:t>
            </a:r>
            <a:r>
              <a:rPr lang="en-US" sz="1000" b="1" i="1" kern="0" dirty="0"/>
              <a:t>Applying the realism-based ontology versioning method for tracking changes in the Basic Formal Ontology</a:t>
            </a:r>
            <a:r>
              <a:rPr lang="en-US" sz="1000" kern="0" dirty="0"/>
              <a:t>. Formal Ontology in Information Systems. Proceedings of the Eight International Conference (FOIS 2014), Amsterdam: IOS Press, 2014;:227-240.</a:t>
            </a:r>
          </a:p>
        </p:txBody>
      </p:sp>
    </p:spTree>
    <p:extLst>
      <p:ext uri="{BB962C8B-B14F-4D97-AF65-F5344CB8AC3E}">
        <p14:creationId xmlns:p14="http://schemas.microsoft.com/office/powerpoint/2010/main" val="2176556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1566396"/>
          <a:ext cx="1600202" cy="526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561108" y="1566396"/>
            <a:ext cx="304800" cy="5263896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914400" y="2057400"/>
            <a:ext cx="5181600" cy="3103562"/>
          </a:xfrm>
          <a:prstGeom prst="leftArrowCallout">
            <a:avLst>
              <a:gd name="adj1" fmla="val 10517"/>
              <a:gd name="adj2" fmla="val 11279"/>
              <a:gd name="adj3" fmla="val 25000"/>
              <a:gd name="adj4" fmla="val 76271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Configuration types</a:t>
            </a:r>
          </a:p>
          <a:p>
            <a:pPr marL="533400" lvl="2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P</a:t>
            </a:r>
            <a:r>
              <a:rPr lang="en-GB" sz="2000" dirty="0">
                <a:solidFill>
                  <a:schemeClr val="tx1"/>
                </a:solidFill>
              </a:rPr>
              <a:t>: present in the ontology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P+</a:t>
            </a:r>
            <a:r>
              <a:rPr lang="en-GB" sz="2000" dirty="0">
                <a:solidFill>
                  <a:schemeClr val="tx1"/>
                </a:solidFill>
              </a:rPr>
              <a:t>: justifiably present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P–</a:t>
            </a:r>
            <a:r>
              <a:rPr lang="en-GB" sz="2000" dirty="0">
                <a:solidFill>
                  <a:schemeClr val="tx1"/>
                </a:solidFill>
              </a:rPr>
              <a:t>: unjustifiably present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2">
              <a:lnSpc>
                <a:spcPct val="120000"/>
              </a:lnSpc>
            </a:pPr>
            <a:endParaRPr lang="en-GB" sz="2000" b="1" dirty="0">
              <a:solidFill>
                <a:schemeClr val="tx1"/>
              </a:solidFill>
            </a:endParaRPr>
          </a:p>
          <a:p>
            <a:pPr marL="533400" lvl="2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A</a:t>
            </a:r>
            <a:r>
              <a:rPr lang="en-GB" sz="2000" dirty="0">
                <a:solidFill>
                  <a:schemeClr val="tx1"/>
                </a:solidFill>
              </a:rPr>
              <a:t>: absent from the ontology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A+</a:t>
            </a:r>
            <a:r>
              <a:rPr lang="en-GB" sz="2000" dirty="0">
                <a:solidFill>
                  <a:schemeClr val="tx1"/>
                </a:solidFill>
              </a:rPr>
              <a:t>: justifiably absent</a:t>
            </a:r>
            <a:endParaRPr lang="fr-CH" sz="2000" dirty="0">
              <a:solidFill>
                <a:schemeClr val="tx1"/>
              </a:solidFill>
            </a:endParaRPr>
          </a:p>
          <a:p>
            <a:pPr marL="533400" lvl="3">
              <a:lnSpc>
                <a:spcPct val="120000"/>
              </a:lnSpc>
            </a:pPr>
            <a:r>
              <a:rPr lang="en-GB" sz="2000" b="1" dirty="0">
                <a:solidFill>
                  <a:schemeClr val="tx1"/>
                </a:solidFill>
              </a:rPr>
              <a:t>	A–</a:t>
            </a:r>
            <a:r>
              <a:rPr lang="en-GB" sz="2000" dirty="0">
                <a:solidFill>
                  <a:schemeClr val="tx1"/>
                </a:solidFill>
              </a:rPr>
              <a:t>: unjustifiably absent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69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Callout 2"/>
          <p:cNvSpPr/>
          <p:nvPr/>
        </p:nvSpPr>
        <p:spPr bwMode="auto">
          <a:xfrm>
            <a:off x="3636818" y="1594103"/>
            <a:ext cx="1371600" cy="1447800"/>
          </a:xfrm>
          <a:prstGeom prst="up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95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566396"/>
          <a:ext cx="1600202" cy="5263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762000" y="1566396"/>
            <a:ext cx="304800" cy="5263896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1066800" y="2078038"/>
            <a:ext cx="5181600" cy="3103562"/>
          </a:xfrm>
          <a:prstGeom prst="leftArrowCallout">
            <a:avLst>
              <a:gd name="adj1" fmla="val 10517"/>
              <a:gd name="adj2" fmla="val 11279"/>
              <a:gd name="adj3" fmla="val 25000"/>
              <a:gd name="adj4" fmla="val 76271"/>
            </a:avLst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algn="ctr">
              <a:lnSpc>
                <a:spcPct val="120000"/>
              </a:lnSpc>
            </a:pPr>
            <a:r>
              <a:rPr lang="en-US" sz="2400" b="1" dirty="0">
                <a:solidFill>
                  <a:schemeClr val="tx1"/>
                </a:solidFill>
              </a:rPr>
              <a:t>Configuration types</a:t>
            </a:r>
          </a:p>
          <a:p>
            <a:pPr marL="266700" algn="ctr">
              <a:lnSpc>
                <a:spcPct val="12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marL="533400" lvl="2">
              <a:lnSpc>
                <a:spcPct val="120000"/>
              </a:lnSpc>
            </a:pPr>
            <a:r>
              <a:rPr lang="en-US" sz="2000" dirty="0">
                <a:solidFill>
                  <a:schemeClr val="tx1"/>
                </a:solidFill>
              </a:rPr>
              <a:t>1+4+12+5=</a:t>
            </a:r>
            <a:r>
              <a:rPr lang="en-US" sz="2000" b="1" dirty="0">
                <a:solidFill>
                  <a:schemeClr val="tx1"/>
                </a:solidFill>
              </a:rPr>
              <a:t>22</a:t>
            </a:r>
            <a:r>
              <a:rPr lang="en-US" sz="2000" dirty="0">
                <a:solidFill>
                  <a:schemeClr val="tx1"/>
                </a:solidFill>
              </a:rPr>
              <a:t> possible configurations based on (</a:t>
            </a:r>
            <a:r>
              <a:rPr lang="en-US" sz="2000" dirty="0" err="1">
                <a:solidFill>
                  <a:schemeClr val="tx1"/>
                </a:solidFill>
              </a:rPr>
              <a:t>mis</a:t>
            </a:r>
            <a:r>
              <a:rPr lang="en-US" sz="2000" dirty="0">
                <a:solidFill>
                  <a:schemeClr val="tx1"/>
                </a:solidFill>
              </a:rPr>
              <a:t>)matches between reality, beliefs, and encodings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838036" y="611912"/>
            <a:ext cx="6696364" cy="990600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96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P-6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P-9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P-12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A-3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   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76800" y="2002572"/>
            <a:ext cx="4038600" cy="4093428"/>
          </a:xfrm>
          <a:prstGeom prst="rect">
            <a:avLst/>
          </a:prstGeom>
          <a:solidFill>
            <a:srgbClr val="BBE0E3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n-US" altLang="en-US" sz="2000" b="1" u="sng" dirty="0"/>
              <a:t> OE/BE value pairs</a:t>
            </a:r>
          </a:p>
          <a:p>
            <a:pPr marL="738188" indent="-738188" algn="l"/>
            <a:r>
              <a:rPr lang="en-US" altLang="en-US" sz="2000" dirty="0"/>
              <a:t>Y/Y:    correct assertion of the existence of a POR; </a:t>
            </a:r>
          </a:p>
          <a:p>
            <a:pPr marL="738188" indent="-738188" algn="l"/>
            <a:r>
              <a:rPr lang="en-US" altLang="en-US" sz="2000" dirty="0"/>
              <a:t>Y/N:    lack of awareness of a POR,  reflecting an assertion error; </a:t>
            </a:r>
          </a:p>
          <a:p>
            <a:pPr marL="738188" indent="-738188" algn="l"/>
            <a:r>
              <a:rPr lang="en-US" altLang="en-US" sz="2000" dirty="0"/>
              <a:t>N/N:    correct assertion that some putative POR does not exist;</a:t>
            </a:r>
          </a:p>
          <a:p>
            <a:pPr marL="738188" indent="-738188" algn="l"/>
            <a:r>
              <a:rPr lang="en-US" altLang="en-US" sz="2000" dirty="0"/>
              <a:t>N/Y:    the false belief that some  putative POR exists;</a:t>
            </a:r>
          </a:p>
          <a:p>
            <a:pPr marL="738188" indent="-738188" algn="l"/>
            <a:r>
              <a:rPr lang="en-US" altLang="en-US" sz="2000" dirty="0"/>
              <a:t>Y/NC: not considering that some POR exists;</a:t>
            </a:r>
          </a:p>
          <a:p>
            <a:pPr marL="738188" indent="-738188"/>
            <a:r>
              <a:rPr lang="en-US" altLang="en-US" sz="2000" dirty="0"/>
              <a:t>N/NC: not considering that some putative POR does not exist.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784927" y="990600"/>
            <a:ext cx="762000" cy="5860473"/>
          </a:xfrm>
          <a:prstGeom prst="roundRect">
            <a:avLst/>
          </a:prstGeom>
          <a:solidFill>
            <a:srgbClr val="BBE0E3">
              <a:alpha val="50196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038600" y="997527"/>
            <a:ext cx="762000" cy="5860473"/>
          </a:xfrm>
          <a:prstGeom prst="roundRect">
            <a:avLst/>
          </a:prstGeom>
          <a:solidFill>
            <a:srgbClr val="BBE0E3">
              <a:alpha val="50196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12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9773" y="4242062"/>
            <a:ext cx="8229600" cy="2031325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‘</a:t>
            </a:r>
            <a:r>
              <a:rPr lang="en-US" sz="1800" b="1" u="sng" dirty="0" err="1"/>
              <a:t>na</a:t>
            </a:r>
            <a:r>
              <a:rPr lang="en-US" sz="1800" b="1" u="sng" dirty="0"/>
              <a:t>’ = not applicable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If there is no POR of a specific sort, relevance is not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If an author does not believe in some POR, believed relevance is not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If an author did not consider (‘</a:t>
            </a:r>
            <a:r>
              <a:rPr lang="en-US" sz="1800" dirty="0" err="1"/>
              <a:t>nc</a:t>
            </a:r>
            <a:r>
              <a:rPr lang="en-US" sz="1800" dirty="0"/>
              <a:t>’) existence of some POR, believed relevance is not applicable.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If believed relevance is either negative or not applicable, encoding is not applicable.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454426" y="2173121"/>
            <a:ext cx="2355574" cy="1332079"/>
            <a:chOff x="1454426" y="2173121"/>
            <a:chExt cx="2355574" cy="1332079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1905000" y="2514600"/>
              <a:ext cx="1905000" cy="9906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" name="10-Point Star 11"/>
            <p:cNvSpPr/>
            <p:nvPr/>
          </p:nvSpPr>
          <p:spPr bwMode="auto">
            <a:xfrm>
              <a:off x="1454426" y="2173121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05200" y="1560311"/>
            <a:ext cx="2514600" cy="497089"/>
            <a:chOff x="3505200" y="1560311"/>
            <a:chExt cx="2514600" cy="497089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4038600" y="1828800"/>
              <a:ext cx="1981200" cy="2286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3" name="10-Point Star 12"/>
            <p:cNvSpPr/>
            <p:nvPr/>
          </p:nvSpPr>
          <p:spPr bwMode="auto">
            <a:xfrm>
              <a:off x="3505200" y="1560311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2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038600" y="2286000"/>
            <a:ext cx="1981200" cy="1021047"/>
            <a:chOff x="4038600" y="2286000"/>
            <a:chExt cx="1981200" cy="1021047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4038600" y="2286000"/>
              <a:ext cx="1981200" cy="502222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4" name="10-Point Star 13"/>
            <p:cNvSpPr/>
            <p:nvPr/>
          </p:nvSpPr>
          <p:spPr bwMode="auto">
            <a:xfrm>
              <a:off x="4248978" y="2827748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9200" y="1521132"/>
            <a:ext cx="3913909" cy="1374469"/>
            <a:chOff x="5029200" y="1521132"/>
            <a:chExt cx="3913909" cy="1374469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5029200" y="1752601"/>
              <a:ext cx="3429000" cy="1143000"/>
            </a:xfrm>
            <a:prstGeom prst="roundRect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5" name="10-Point Star 14"/>
            <p:cNvSpPr/>
            <p:nvPr/>
          </p:nvSpPr>
          <p:spPr bwMode="auto">
            <a:xfrm>
              <a:off x="8485909" y="1521132"/>
              <a:ext cx="457200" cy="479299"/>
            </a:xfrm>
            <a:prstGeom prst="star10">
              <a:avLst>
                <a:gd name="adj" fmla="val 45242"/>
                <a:gd name="hf" fmla="val 105146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07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70282" y="2438400"/>
            <a:ext cx="5302827" cy="2308324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Modes of reference: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7696200" y="1524000"/>
            <a:ext cx="762000" cy="4190999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90800" y="2891028"/>
          <a:ext cx="464819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faithful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reference to correct referent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no referent exist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reference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to wrong referent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redundant reference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: ambiguous reference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29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Evolutionary quality assessment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91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6363977"/>
            <a:ext cx="2133598" cy="369332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Magnitude of error</a:t>
            </a:r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8686798" y="710184"/>
            <a:ext cx="457201" cy="60198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9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24000"/>
            <a:ext cx="9159551" cy="5334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Accessed Nov 26,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685800" y="1219200"/>
            <a:ext cx="4724400" cy="2057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057400" y="2667000"/>
            <a:ext cx="1447800" cy="381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04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/>
              <a:t>Error basis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2743200"/>
            <a:ext cx="9067803" cy="28956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828800"/>
            <a:ext cx="9067803" cy="9144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2362200"/>
            <a:ext cx="304800" cy="22098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18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/>
              <a:t>Error basis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5638800"/>
            <a:ext cx="9067803" cy="1191492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579425"/>
            <a:ext cx="9067803" cy="26323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1752598"/>
            <a:ext cx="304800" cy="4267201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84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/>
              <a:t>Error basis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2761671"/>
            <a:ext cx="9067803" cy="228601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794170"/>
            <a:ext cx="9067803" cy="26323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1981200"/>
            <a:ext cx="304800" cy="7620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40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0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</a:t>
                      </a: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943600" y="13855"/>
            <a:ext cx="3105728" cy="762000"/>
          </a:xfrm>
        </p:spPr>
        <p:txBody>
          <a:bodyPr/>
          <a:lstStyle/>
          <a:p>
            <a:r>
              <a:rPr lang="en-US" dirty="0"/>
              <a:t>Error basis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38098" y="5370944"/>
            <a:ext cx="9067803" cy="277092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098" y="1801115"/>
            <a:ext cx="9067803" cy="26323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4846780" y="2064344"/>
            <a:ext cx="304800" cy="3306598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4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‘Simple snapshot’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95600"/>
            <a:ext cx="8686800" cy="3733800"/>
          </a:xfrm>
        </p:spPr>
        <p:txBody>
          <a:bodyPr/>
          <a:lstStyle/>
          <a:p>
            <a:pPr marL="684213" indent="-684213">
              <a:buAutoNum type="arabicParenBoth"/>
            </a:pPr>
            <a:r>
              <a:rPr lang="en-US" sz="2800" dirty="0"/>
              <a:t>a change in reality will not immediately lead to a change in the ontology authors’ understanding thereof and, </a:t>
            </a:r>
          </a:p>
          <a:p>
            <a:pPr marL="684213" indent="-684213">
              <a:buAutoNum type="arabicParenBoth"/>
            </a:pPr>
            <a:r>
              <a:rPr lang="en-US" sz="2800" dirty="0"/>
              <a:t>if an encoding change is introduced, e.g. by making some syntactic correction to an existing term, then this does not result in a term which wrongly refers.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3904" y="1676400"/>
            <a:ext cx="5056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What happens from t1 </a:t>
            </a:r>
            <a:r>
              <a:rPr lang="en-US" sz="3200" dirty="0">
                <a:solidFill>
                  <a:schemeClr val="bg1"/>
                </a:solidFill>
                <a:sym typeface="Wingdings" panose="05000000000000000000" pitchFamily="2" charset="2"/>
              </a:rPr>
              <a:t> t2 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62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nl-BE" dirty="0" err="1"/>
              <a:t>Effects</a:t>
            </a:r>
            <a:r>
              <a:rPr lang="nl-BE" dirty="0"/>
              <a:t> of </a:t>
            </a:r>
            <a:r>
              <a:rPr lang="nl-BE" dirty="0" err="1"/>
              <a:t>various</a:t>
            </a:r>
            <a:r>
              <a:rPr lang="nl-BE" dirty="0"/>
              <a:t> </a:t>
            </a:r>
            <a:r>
              <a:rPr lang="nl-BE" dirty="0" err="1"/>
              <a:t>sorts</a:t>
            </a:r>
            <a:r>
              <a:rPr lang="nl-BE" dirty="0"/>
              <a:t> of ‘snapshot’ changes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76200" y="1524000"/>
            <a:ext cx="8991600" cy="4800600"/>
            <a:chOff x="76200" y="1524000"/>
            <a:chExt cx="8991600" cy="4800600"/>
          </a:xfrm>
        </p:grpSpPr>
        <p:grpSp>
          <p:nvGrpSpPr>
            <p:cNvPr id="16" name="Group 15"/>
            <p:cNvGrpSpPr/>
            <p:nvPr/>
          </p:nvGrpSpPr>
          <p:grpSpPr>
            <a:xfrm>
              <a:off x="76200" y="1524000"/>
              <a:ext cx="8991600" cy="4800600"/>
              <a:chOff x="76200" y="1524000"/>
              <a:chExt cx="8991600" cy="4800600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6200" y="1524000"/>
                <a:ext cx="8991600" cy="48006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152400" y="1600200"/>
              <a:ext cx="4343400" cy="4572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0" name="Photo Editor-foto" r:id="rId3" imgW="4277322" imgH="3847619" progId="MSPhotoEd.3">
                      <p:embed/>
                    </p:oleObj>
                  </mc:Choice>
                  <mc:Fallback>
                    <p:oleObj name="Photo Editor-foto" r:id="rId3" imgW="4277322" imgH="3847619" progId="MSPhotoEd.3">
                      <p:embed/>
                      <p:pic>
                        <p:nvPicPr>
                          <p:cNvPr id="4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2400" y="1600200"/>
                            <a:ext cx="4343400" cy="45720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9618" y="1648692"/>
                <a:ext cx="4495800" cy="4066308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/>
            </p:nvCxnSpPr>
            <p:spPr bwMode="auto">
              <a:xfrm flipH="1" flipV="1">
                <a:off x="4449618" y="1685636"/>
                <a:ext cx="9238" cy="4468092"/>
              </a:xfrm>
              <a:prstGeom prst="line">
                <a:avLst/>
              </a:prstGeom>
              <a:solidFill>
                <a:schemeClr val="accent1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" name="Rectangle 16"/>
            <p:cNvSpPr/>
            <p:nvPr/>
          </p:nvSpPr>
          <p:spPr bwMode="auto">
            <a:xfrm>
              <a:off x="228600" y="1685636"/>
              <a:ext cx="457200" cy="4468092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484254" y="1702849"/>
              <a:ext cx="466344" cy="3959352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11198" y="1704108"/>
              <a:ext cx="3701476" cy="505692"/>
            </a:xfrm>
            <a:prstGeom prst="rect">
              <a:avLst/>
            </a:prstGeom>
            <a:solidFill>
              <a:srgbClr val="66FF3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973688" y="1687947"/>
              <a:ext cx="3941711" cy="505692"/>
            </a:xfrm>
            <a:prstGeom prst="rect">
              <a:avLst/>
            </a:prstGeom>
            <a:solidFill>
              <a:srgbClr val="66FF3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6284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eaLnBrk="1" hangingPunct="1"/>
            <a:r>
              <a:rPr lang="nl-BE" dirty="0" err="1"/>
              <a:t>Effects</a:t>
            </a:r>
            <a:r>
              <a:rPr lang="nl-BE" dirty="0"/>
              <a:t> of </a:t>
            </a:r>
            <a:r>
              <a:rPr lang="nl-BE" dirty="0" err="1"/>
              <a:t>various</a:t>
            </a:r>
            <a:r>
              <a:rPr lang="nl-BE" dirty="0"/>
              <a:t> </a:t>
            </a:r>
            <a:r>
              <a:rPr lang="nl-BE" dirty="0" err="1"/>
              <a:t>sorts</a:t>
            </a:r>
            <a:r>
              <a:rPr lang="nl-BE" dirty="0"/>
              <a:t> of ‘snapshot’ changes</a:t>
            </a:r>
            <a:endParaRPr lang="en-US" dirty="0"/>
          </a:p>
        </p:txBody>
      </p:sp>
      <p:sp>
        <p:nvSpPr>
          <p:cNvPr id="3088" name="Rectangle 15"/>
          <p:cNvSpPr>
            <a:spLocks noChangeArrowheads="1"/>
          </p:cNvSpPr>
          <p:nvPr/>
        </p:nvSpPr>
        <p:spPr bwMode="auto">
          <a:xfrm>
            <a:off x="-1990725" y="5865813"/>
            <a:ext cx="146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/>
          </p:nvPr>
        </p:nvGraphicFramePr>
        <p:xfrm>
          <a:off x="152399" y="1486733"/>
          <a:ext cx="4897585" cy="506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Photo Editor-foto" r:id="rId4" imgW="4277322" imgH="3847619" progId="MSPhotoEd.3">
                  <p:embed/>
                </p:oleObj>
              </mc:Choice>
              <mc:Fallback>
                <p:oleObj name="Photo Editor-foto" r:id="rId4" imgW="4277322" imgH="3847619" progId="MSPhotoEd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" y="1486733"/>
                        <a:ext cx="4897585" cy="5066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39800" y="2167516"/>
            <a:ext cx="7911417" cy="4327956"/>
            <a:chOff x="939800" y="2167516"/>
            <a:chExt cx="7911417" cy="4327956"/>
          </a:xfrm>
        </p:grpSpPr>
        <p:sp>
          <p:nvSpPr>
            <p:cNvPr id="3077" name="Rectangle 4"/>
            <p:cNvSpPr>
              <a:spLocks noChangeArrowheads="1"/>
            </p:cNvSpPr>
            <p:nvPr/>
          </p:nvSpPr>
          <p:spPr bwMode="auto">
            <a:xfrm>
              <a:off x="2754313" y="562133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8" name="Rectangle 5"/>
            <p:cNvSpPr>
              <a:spLocks noChangeArrowheads="1"/>
            </p:cNvSpPr>
            <p:nvPr/>
          </p:nvSpPr>
          <p:spPr bwMode="auto">
            <a:xfrm>
              <a:off x="3481388" y="562133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Rectangle 8"/>
            <p:cNvSpPr>
              <a:spLocks noChangeArrowheads="1"/>
            </p:cNvSpPr>
            <p:nvPr/>
          </p:nvSpPr>
          <p:spPr bwMode="auto">
            <a:xfrm>
              <a:off x="939800" y="5856288"/>
              <a:ext cx="7938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Rectangle 9"/>
            <p:cNvSpPr>
              <a:spLocks noChangeArrowheads="1"/>
            </p:cNvSpPr>
            <p:nvPr/>
          </p:nvSpPr>
          <p:spPr bwMode="auto">
            <a:xfrm>
              <a:off x="2754313" y="5630863"/>
              <a:ext cx="9525" cy="2254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2754313" y="585628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Rectangle 11"/>
            <p:cNvSpPr>
              <a:spLocks noChangeArrowheads="1"/>
            </p:cNvSpPr>
            <p:nvPr/>
          </p:nvSpPr>
          <p:spPr bwMode="auto">
            <a:xfrm>
              <a:off x="3111500" y="585628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Rectangle 12"/>
            <p:cNvSpPr>
              <a:spLocks noChangeArrowheads="1"/>
            </p:cNvSpPr>
            <p:nvPr/>
          </p:nvSpPr>
          <p:spPr bwMode="auto">
            <a:xfrm>
              <a:off x="3481388" y="5630863"/>
              <a:ext cx="9525" cy="2254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Rectangle 13"/>
            <p:cNvSpPr>
              <a:spLocks noChangeArrowheads="1"/>
            </p:cNvSpPr>
            <p:nvPr/>
          </p:nvSpPr>
          <p:spPr bwMode="auto">
            <a:xfrm>
              <a:off x="3481388" y="5856288"/>
              <a:ext cx="9525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Rectangle 14"/>
            <p:cNvSpPr>
              <a:spLocks noChangeArrowheads="1"/>
            </p:cNvSpPr>
            <p:nvPr/>
          </p:nvSpPr>
          <p:spPr bwMode="auto">
            <a:xfrm>
              <a:off x="3795713" y="5856288"/>
              <a:ext cx="7937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Rectangle 16"/>
            <p:cNvSpPr>
              <a:spLocks noChangeArrowheads="1"/>
            </p:cNvSpPr>
            <p:nvPr/>
          </p:nvSpPr>
          <p:spPr bwMode="auto">
            <a:xfrm>
              <a:off x="4549776" y="4079875"/>
              <a:ext cx="7938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Rectangle 35"/>
            <p:cNvSpPr>
              <a:spLocks noChangeArrowheads="1"/>
            </p:cNvSpPr>
            <p:nvPr/>
          </p:nvSpPr>
          <p:spPr bwMode="auto">
            <a:xfrm>
              <a:off x="4549776" y="4497388"/>
              <a:ext cx="7938" cy="952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285817" y="2167516"/>
              <a:ext cx="3565400" cy="461665"/>
            </a:xfrm>
            <a:prstGeom prst="rect">
              <a:avLst/>
            </a:prstGeom>
            <a:solidFill>
              <a:srgbClr val="BBE0E3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Change in error magnitude 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2192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20574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28956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38100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572000" y="24384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1219200" y="29718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2895600" y="29718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12192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0574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8956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810000" y="3542144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12192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8956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38100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4572000" y="408478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12192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8956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8100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4572000" y="4627416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2192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28956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38100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4572000" y="51816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12192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20574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8956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38100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4572000" y="5715000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2192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20574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8956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8100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4572000" y="6266872"/>
              <a:ext cx="304800" cy="228600"/>
            </a:xfrm>
            <a:prstGeom prst="rect">
              <a:avLst/>
            </a:prstGeom>
            <a:solidFill>
              <a:srgbClr val="BBE0E3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42308" y="2992744"/>
            <a:ext cx="4027708" cy="861127"/>
            <a:chOff x="2542308" y="2992744"/>
            <a:chExt cx="4027708" cy="861127"/>
          </a:xfrm>
        </p:grpSpPr>
        <p:sp>
          <p:nvSpPr>
            <p:cNvPr id="29" name="TextBox 28"/>
            <p:cNvSpPr txBox="1"/>
            <p:nvPr/>
          </p:nvSpPr>
          <p:spPr>
            <a:xfrm>
              <a:off x="5292102" y="3392206"/>
              <a:ext cx="1277914" cy="461665"/>
            </a:xfrm>
            <a:prstGeom prst="rect">
              <a:avLst/>
            </a:prstGeom>
            <a:solidFill>
              <a:srgbClr val="B9FFA3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Addition</a:t>
              </a: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2542308" y="2992744"/>
              <a:ext cx="249238" cy="248782"/>
            </a:xfrm>
            <a:prstGeom prst="rect">
              <a:avLst/>
            </a:prstGeom>
            <a:solidFill>
              <a:srgbClr val="66FF33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387222" y="3531198"/>
              <a:ext cx="249238" cy="248782"/>
            </a:xfrm>
            <a:prstGeom prst="rect">
              <a:avLst/>
            </a:prstGeom>
            <a:solidFill>
              <a:srgbClr val="66FF33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23836" y="2456872"/>
            <a:ext cx="4087858" cy="4020128"/>
            <a:chOff x="2523836" y="2456872"/>
            <a:chExt cx="4087858" cy="4020128"/>
          </a:xfrm>
        </p:grpSpPr>
        <p:sp>
          <p:nvSpPr>
            <p:cNvPr id="30" name="TextBox 29"/>
            <p:cNvSpPr txBox="1"/>
            <p:nvPr/>
          </p:nvSpPr>
          <p:spPr>
            <a:xfrm>
              <a:off x="5292102" y="4002356"/>
              <a:ext cx="1319592" cy="461665"/>
            </a:xfrm>
            <a:prstGeom prst="rect">
              <a:avLst/>
            </a:prstGeom>
            <a:solidFill>
              <a:srgbClr val="CC99FF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Deletion </a:t>
              </a: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535148" y="4064598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3412621" y="4078219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3389744" y="2456872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546640" y="2456872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2523836" y="4609546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401309" y="4623167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2542308" y="5152182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3419781" y="5165803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99" name="Rectangle 98"/>
            <p:cNvSpPr/>
            <p:nvPr/>
          </p:nvSpPr>
          <p:spPr bwMode="auto">
            <a:xfrm>
              <a:off x="2533072" y="5701742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3410545" y="5715363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2537696" y="6228218"/>
              <a:ext cx="249238" cy="248782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415169" y="6241839"/>
              <a:ext cx="226580" cy="226165"/>
            </a:xfrm>
            <a:prstGeom prst="rect">
              <a:avLst/>
            </a:prstGeom>
            <a:solidFill>
              <a:srgbClr val="CC99FF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16592" y="2465142"/>
            <a:ext cx="3716938" cy="4011858"/>
            <a:chOff x="4216592" y="2465142"/>
            <a:chExt cx="3716938" cy="4011858"/>
          </a:xfrm>
        </p:grpSpPr>
        <p:sp>
          <p:nvSpPr>
            <p:cNvPr id="31" name="TextBox 30"/>
            <p:cNvSpPr txBox="1"/>
            <p:nvPr/>
          </p:nvSpPr>
          <p:spPr>
            <a:xfrm>
              <a:off x="5289858" y="4608975"/>
              <a:ext cx="2643672" cy="46166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Change in encoding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245984" y="2465142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4230110" y="4059462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4241384" y="4624107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4226359" y="5163490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4239941" y="5732377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4216592" y="6250835"/>
              <a:ext cx="226580" cy="226165"/>
            </a:xfrm>
            <a:prstGeom prst="rect">
              <a:avLst/>
            </a:prstGeom>
            <a:solidFill>
              <a:srgbClr val="FFFF00">
                <a:alpha val="49804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2438400"/>
            <a:ext cx="8051948" cy="4362450"/>
            <a:chOff x="228600" y="2438400"/>
            <a:chExt cx="8051948" cy="4362450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" y="2438400"/>
              <a:ext cx="8051948" cy="4362450"/>
              <a:chOff x="228600" y="2438400"/>
              <a:chExt cx="8051948" cy="4362450"/>
            </a:xfrm>
          </p:grpSpPr>
          <p:sp>
            <p:nvSpPr>
              <p:cNvPr id="3076" name="Rectangle 3"/>
              <p:cNvSpPr>
                <a:spLocks noChangeArrowheads="1"/>
              </p:cNvSpPr>
              <p:nvPr/>
            </p:nvSpPr>
            <p:spPr bwMode="auto">
              <a:xfrm>
                <a:off x="582613" y="562133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Rectangle 6"/>
              <p:cNvSpPr>
                <a:spLocks noChangeArrowheads="1"/>
              </p:cNvSpPr>
              <p:nvPr/>
            </p:nvSpPr>
            <p:spPr bwMode="auto">
              <a:xfrm>
                <a:off x="582613" y="5630863"/>
                <a:ext cx="7937" cy="2254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Rectangle 7"/>
              <p:cNvSpPr>
                <a:spLocks noChangeArrowheads="1"/>
              </p:cNvSpPr>
              <p:nvPr/>
            </p:nvSpPr>
            <p:spPr bwMode="auto">
              <a:xfrm>
                <a:off x="582613" y="585628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TextBox 53"/>
              <p:cNvSpPr txBox="1">
                <a:spLocks noChangeArrowheads="1"/>
              </p:cNvSpPr>
              <p:nvPr/>
            </p:nvSpPr>
            <p:spPr bwMode="auto">
              <a:xfrm>
                <a:off x="228600" y="6400800"/>
                <a:ext cx="4413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85817" y="2779861"/>
                <a:ext cx="2994731" cy="461665"/>
              </a:xfrm>
              <a:prstGeom prst="rect">
                <a:avLst/>
              </a:prstGeom>
              <a:solidFill>
                <a:srgbClr val="FFA3A3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 change in ontology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800100" y="41148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676400" y="24384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00100" y="3021300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86792" y="3551525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810492" y="4627416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808180" y="51816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798944" y="573116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789708" y="6266872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676400" y="6286499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676400" y="5751944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514600" y="3562928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 bwMode="auto">
            <a:xfrm>
              <a:off x="814964" y="2453767"/>
              <a:ext cx="304800" cy="2286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28800" y="2831868"/>
            <a:ext cx="6410070" cy="3223104"/>
            <a:chOff x="1828800" y="2831868"/>
            <a:chExt cx="6410070" cy="3223104"/>
          </a:xfrm>
        </p:grpSpPr>
        <p:sp>
          <p:nvSpPr>
            <p:cNvPr id="12" name="&quot;No&quot; Symbol 11"/>
            <p:cNvSpPr/>
            <p:nvPr/>
          </p:nvSpPr>
          <p:spPr bwMode="auto">
            <a:xfrm>
              <a:off x="1839192" y="2837599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4" name="&quot;No&quot; Symbol 113"/>
            <p:cNvSpPr/>
            <p:nvPr/>
          </p:nvSpPr>
          <p:spPr bwMode="auto">
            <a:xfrm>
              <a:off x="1828800" y="3950750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5" name="&quot;No&quot; Symbol 114"/>
            <p:cNvSpPr/>
            <p:nvPr/>
          </p:nvSpPr>
          <p:spPr bwMode="auto">
            <a:xfrm>
              <a:off x="1828800" y="4466735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6" name="&quot;No&quot; Symbol 115"/>
            <p:cNvSpPr/>
            <p:nvPr/>
          </p:nvSpPr>
          <p:spPr bwMode="auto">
            <a:xfrm>
              <a:off x="1828800" y="5008123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7" name="&quot;No&quot; Symbol 116"/>
            <p:cNvSpPr/>
            <p:nvPr/>
          </p:nvSpPr>
          <p:spPr bwMode="auto">
            <a:xfrm>
              <a:off x="3541715" y="2831868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8" name="&quot;No&quot; Symbol 117"/>
            <p:cNvSpPr/>
            <p:nvPr/>
          </p:nvSpPr>
          <p:spPr bwMode="auto">
            <a:xfrm>
              <a:off x="4418161" y="2837152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19" name="&quot;No&quot; Symbol 118"/>
            <p:cNvSpPr/>
            <p:nvPr/>
          </p:nvSpPr>
          <p:spPr bwMode="auto">
            <a:xfrm>
              <a:off x="4418161" y="3375060"/>
              <a:ext cx="306239" cy="306239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285817" y="5223975"/>
              <a:ext cx="2953053" cy="83099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No snapshot transition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possible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6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dirty="0" err="1"/>
              <a:t>Effects</a:t>
            </a:r>
            <a:r>
              <a:rPr lang="nl-BE" dirty="0"/>
              <a:t> of </a:t>
            </a:r>
            <a:r>
              <a:rPr lang="nl-BE" dirty="0" err="1"/>
              <a:t>various</a:t>
            </a:r>
            <a:r>
              <a:rPr lang="nl-BE" dirty="0"/>
              <a:t> </a:t>
            </a:r>
            <a:r>
              <a:rPr lang="nl-BE" dirty="0" err="1"/>
              <a:t>sorts</a:t>
            </a:r>
            <a:r>
              <a:rPr lang="nl-BE" dirty="0"/>
              <a:t> of changes</a:t>
            </a:r>
            <a:endParaRPr lang="en-US" dirty="0"/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>
          <a:xfrm>
            <a:off x="5049985" y="2057400"/>
            <a:ext cx="3900487" cy="4648200"/>
          </a:xfrm>
        </p:spPr>
        <p:txBody>
          <a:bodyPr/>
          <a:lstStyle/>
          <a:p>
            <a:pPr eaLnBrk="1" hangingPunct="1"/>
            <a:r>
              <a:rPr lang="en-US" sz="2000" dirty="0"/>
              <a:t>When something faithfully represented at t ceases to be faithful at t+1, leaving the ontology unchanged causes a P+1 to become a P-1.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When something faithfully represented at t is not believed to be faithful anymore at t+1 while in fact it still is, removing the representational element causes a P+1 to become a A-2.</a:t>
            </a:r>
          </a:p>
          <a:p>
            <a:pPr eaLnBrk="1" hangingPunct="1"/>
            <a:endParaRPr lang="en-US" sz="2000" dirty="0"/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82613" y="5621338"/>
            <a:ext cx="79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754313" y="562133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3481388" y="562133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82613" y="5630863"/>
            <a:ext cx="7937" cy="225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82613" y="5856288"/>
            <a:ext cx="79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939800" y="5856288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2754313" y="5630863"/>
            <a:ext cx="9525" cy="225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2754313" y="58562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3111500" y="58562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3481388" y="5630863"/>
            <a:ext cx="9525" cy="2254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3481388" y="5856288"/>
            <a:ext cx="9525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3795713" y="5856288"/>
            <a:ext cx="7937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8" name="Rectangle 15"/>
          <p:cNvSpPr>
            <a:spLocks noChangeArrowheads="1"/>
          </p:cNvSpPr>
          <p:nvPr/>
        </p:nvSpPr>
        <p:spPr bwMode="auto">
          <a:xfrm>
            <a:off x="-1990725" y="5865813"/>
            <a:ext cx="146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sp>
        <p:nvSpPr>
          <p:cNvPr id="3089" name="Rectangle 16"/>
          <p:cNvSpPr>
            <a:spLocks noChangeArrowheads="1"/>
          </p:cNvSpPr>
          <p:nvPr/>
        </p:nvSpPr>
        <p:spPr bwMode="auto">
          <a:xfrm>
            <a:off x="4549776" y="4079875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0" name="Rectangle 35"/>
          <p:cNvSpPr>
            <a:spLocks noChangeArrowheads="1"/>
          </p:cNvSpPr>
          <p:nvPr/>
        </p:nvSpPr>
        <p:spPr bwMode="auto">
          <a:xfrm>
            <a:off x="4549776" y="4497388"/>
            <a:ext cx="7938" cy="95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52400" y="1981200"/>
          <a:ext cx="44196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Photo Editor-foto" r:id="rId4" imgW="4277322" imgH="3847619" progId="MSPhotoEd.3">
                  <p:embed/>
                </p:oleObj>
              </mc:Choice>
              <mc:Fallback>
                <p:oleObj name="Photo Editor-foto" r:id="rId4" imgW="4277322" imgH="3847619" progId="MSPhotoEd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4419600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Box 53"/>
          <p:cNvSpPr txBox="1">
            <a:spLocks noChangeArrowheads="1"/>
          </p:cNvSpPr>
          <p:nvPr/>
        </p:nvSpPr>
        <p:spPr bwMode="auto">
          <a:xfrm>
            <a:off x="228600" y="6400800"/>
            <a:ext cx="441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685800" y="2057400"/>
            <a:ext cx="8229600" cy="1828800"/>
            <a:chOff x="685800" y="2057400"/>
            <a:chExt cx="8229600" cy="1828799"/>
          </a:xfrm>
        </p:grpSpPr>
        <p:sp>
          <p:nvSpPr>
            <p:cNvPr id="3097" name="Rectangle 56"/>
            <p:cNvSpPr>
              <a:spLocks noChangeArrowheads="1"/>
            </p:cNvSpPr>
            <p:nvPr/>
          </p:nvSpPr>
          <p:spPr bwMode="auto">
            <a:xfrm>
              <a:off x="5029200" y="2057400"/>
              <a:ext cx="3886200" cy="1828799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098" name="Rectangle 55"/>
            <p:cNvSpPr>
              <a:spLocks noChangeArrowheads="1"/>
            </p:cNvSpPr>
            <p:nvPr/>
          </p:nvSpPr>
          <p:spPr bwMode="auto">
            <a:xfrm>
              <a:off x="685800" y="2362201"/>
              <a:ext cx="762000" cy="685800"/>
            </a:xfrm>
            <a:prstGeom prst="rect">
              <a:avLst/>
            </a:prstGeom>
            <a:solidFill>
              <a:srgbClr val="FFFF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2209800" y="2362200"/>
            <a:ext cx="6705600" cy="4191000"/>
            <a:chOff x="2209800" y="2362201"/>
            <a:chExt cx="6705600" cy="4190999"/>
          </a:xfrm>
        </p:grpSpPr>
        <p:sp>
          <p:nvSpPr>
            <p:cNvPr id="3095" name="Rectangle 58"/>
            <p:cNvSpPr>
              <a:spLocks noChangeArrowheads="1"/>
            </p:cNvSpPr>
            <p:nvPr/>
          </p:nvSpPr>
          <p:spPr bwMode="auto">
            <a:xfrm>
              <a:off x="5029200" y="3962400"/>
              <a:ext cx="3886200" cy="25908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096" name="Rectangle 57"/>
            <p:cNvSpPr>
              <a:spLocks noChangeArrowheads="1"/>
            </p:cNvSpPr>
            <p:nvPr/>
          </p:nvSpPr>
          <p:spPr bwMode="auto">
            <a:xfrm>
              <a:off x="2209800" y="2362201"/>
              <a:ext cx="762000" cy="685800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235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Updating is an </a:t>
            </a:r>
            <a:r>
              <a:rPr lang="en-US" altLang="en-US" i="1" u="sng"/>
              <a:t>active</a:t>
            </a:r>
            <a:r>
              <a:rPr lang="en-US" altLang="en-US"/>
              <a:t> process</a:t>
            </a:r>
          </a:p>
        </p:txBody>
      </p:sp>
      <p:sp>
        <p:nvSpPr>
          <p:cNvPr id="70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/>
              <a:t>authors assume in good faith that: </a:t>
            </a:r>
          </a:p>
          <a:p>
            <a:pPr lvl="1">
              <a:spcBef>
                <a:spcPts val="400"/>
              </a:spcBef>
            </a:pPr>
            <a:r>
              <a:rPr lang="en-GB" altLang="en-US" sz="2400" dirty="0"/>
              <a:t>all included representational units are of the P+1 type, and, </a:t>
            </a:r>
          </a:p>
          <a:p>
            <a:pPr lvl="1">
              <a:spcBef>
                <a:spcPts val="400"/>
              </a:spcBef>
            </a:pPr>
            <a:r>
              <a:rPr lang="en-GB" altLang="en-US" sz="2400" dirty="0"/>
              <a:t>all they are aware of, but not included, of A+1 or A+2.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800" dirty="0"/>
              <a:t>If they become aware of a mistake, they make a change under the assumption that their changes are also towards the P+1, A+1, or A+2 cases.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/>
              <a:t>Thus at that time, they know:</a:t>
            </a:r>
          </a:p>
          <a:p>
            <a:pPr marL="85725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of what configuration type the previous entry must have been under the belief what the current configuration is, and,</a:t>
            </a:r>
          </a:p>
          <a:p>
            <a:pPr marL="857250" lvl="1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the reason for the change. </a:t>
            </a:r>
          </a:p>
        </p:txBody>
      </p:sp>
    </p:spTree>
    <p:extLst>
      <p:ext uri="{BB962C8B-B14F-4D97-AF65-F5344CB8AC3E}">
        <p14:creationId xmlns:p14="http://schemas.microsoft.com/office/powerpoint/2010/main" val="91773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246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2" y="609600"/>
          <a:ext cx="9144003" cy="62209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0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65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2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7744">
                <a:tc rowSpan="3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configuration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reality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representation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-679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ME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authors' belief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encoding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7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OR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>
                          <a:solidFill>
                            <a:schemeClr val="tx1"/>
                          </a:solidFill>
                          <a:effectLst/>
                        </a:rPr>
                        <a:t>BE</a:t>
                      </a:r>
                      <a:endParaRPr lang="en-US" sz="157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BR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IE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TR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(1)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(6)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(7)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b="1" dirty="0">
                          <a:solidFill>
                            <a:schemeClr val="tx1"/>
                          </a:solidFill>
                          <a:effectLst/>
                        </a:rPr>
                        <a:t>(8)</a:t>
                      </a:r>
                      <a:endParaRPr lang="en-US" sz="157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A+4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P-3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R-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P-6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R+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P-7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¬R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P-8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R–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P-9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P-10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R++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P-11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P-12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Ra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A-2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A-3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A-4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37744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A-5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NC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 err="1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685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7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57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0" marR="0" marT="0" marB="0" anchor="ctr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9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64514" y="4339119"/>
            <a:ext cx="6667500" cy="1754326"/>
          </a:xfrm>
          <a:prstGeom prst="rect">
            <a:avLst/>
          </a:prstGeom>
          <a:solidFill>
            <a:srgbClr val="BBE0E3"/>
          </a:solidFill>
          <a:ln w="28575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u="sng" dirty="0"/>
              <a:t>Evolution example:</a:t>
            </a:r>
          </a:p>
          <a:p>
            <a:endParaRPr lang="en-US" sz="1800" dirty="0"/>
          </a:p>
          <a:p>
            <a:r>
              <a:rPr lang="en-US" sz="1800" dirty="0"/>
              <a:t>The </a:t>
            </a:r>
            <a:r>
              <a:rPr lang="en-US" sz="1800" dirty="0" err="1"/>
              <a:t>Higg’s</a:t>
            </a:r>
            <a:r>
              <a:rPr lang="en-US" sz="1800" dirty="0"/>
              <a:t> boson was discovered and added to the ontology:  </a:t>
            </a:r>
          </a:p>
          <a:p>
            <a:endParaRPr lang="en-US" sz="1800" dirty="0"/>
          </a:p>
          <a:p>
            <a:r>
              <a:rPr lang="en-US" sz="1800" dirty="0"/>
              <a:t>A-5 </a:t>
            </a:r>
            <a:r>
              <a:rPr lang="en-US" sz="1800" dirty="0">
                <a:sym typeface="Wingdings" panose="05000000000000000000" pitchFamily="2" charset="2"/>
              </a:rPr>
              <a:t> P+1</a:t>
            </a:r>
            <a:r>
              <a:rPr lang="en-US" sz="1800" dirty="0"/>
              <a:t>    </a:t>
            </a:r>
            <a:r>
              <a:rPr lang="en-US" sz="1800" dirty="0">
                <a:sym typeface="Wingdings" panose="05000000000000000000" pitchFamily="2" charset="2"/>
              </a:rPr>
              <a:t> quality improvement of +1</a:t>
            </a:r>
            <a:r>
              <a:rPr lang="en-US" sz="1800" dirty="0"/>
              <a:t> </a:t>
            </a:r>
          </a:p>
          <a:p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102463" y="1526309"/>
            <a:ext cx="8939071" cy="304800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8728" y="6553200"/>
            <a:ext cx="8939071" cy="304800"/>
          </a:xfrm>
          <a:prstGeom prst="roundRect">
            <a:avLst/>
          </a:prstGeom>
          <a:solidFill>
            <a:srgbClr val="BBE0E3">
              <a:alpha val="40000"/>
            </a:srgb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flipV="1">
            <a:off x="304800" y="1831108"/>
            <a:ext cx="152400" cy="4722091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89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287FC-200D-4459-8327-3D2B8F511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Accessed Oct 31,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E8CA6-68B1-4A23-BF73-896697D19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13A126-C395-46E2-855F-AFC3A0679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1"/>
            <a:ext cx="9125964" cy="50292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EBD4D94-746A-4156-AE8C-4ECC808DF80A}"/>
              </a:ext>
            </a:extLst>
          </p:cNvPr>
          <p:cNvSpPr/>
          <p:nvPr/>
        </p:nvSpPr>
        <p:spPr bwMode="auto">
          <a:xfrm>
            <a:off x="762000" y="1676400"/>
            <a:ext cx="4724400" cy="2057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7F17D-6C9E-4E73-82A3-F6A738341DEC}"/>
              </a:ext>
            </a:extLst>
          </p:cNvPr>
          <p:cNvSpPr/>
          <p:nvPr/>
        </p:nvSpPr>
        <p:spPr bwMode="auto">
          <a:xfrm>
            <a:off x="2133600" y="3124200"/>
            <a:ext cx="1447800" cy="3810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165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leads to a calculus …</a:t>
            </a:r>
          </a:p>
        </p:txBody>
      </p:sp>
      <p:sp>
        <p:nvSpPr>
          <p:cNvPr id="70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NOT:</a:t>
            </a:r>
          </a:p>
          <a:p>
            <a:pPr lvl="1"/>
            <a:r>
              <a:rPr lang="en-GB" sz="3200" dirty="0"/>
              <a:t>to demonstrate how good an individual version of an ontology is, </a:t>
            </a:r>
          </a:p>
          <a:p>
            <a:r>
              <a:rPr lang="en-GB" b="1" dirty="0"/>
              <a:t>But rather</a:t>
            </a:r>
          </a:p>
          <a:p>
            <a:pPr lvl="1"/>
            <a:r>
              <a:rPr lang="en-GB" sz="3200" dirty="0"/>
              <a:t>to measure how much it improved (hopefully) as compared to its predecessors</a:t>
            </a:r>
            <a:r>
              <a:rPr lang="en-GB" dirty="0"/>
              <a:t>.</a:t>
            </a:r>
          </a:p>
          <a:p>
            <a:r>
              <a:rPr lang="en-US" b="1" dirty="0"/>
              <a:t>Principle</a:t>
            </a:r>
            <a:r>
              <a:rPr lang="en-US" dirty="0"/>
              <a:t>: recursive belief revision.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6119336"/>
            <a:ext cx="601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Applying Evolutionary Terminology Auditing to SNOMED CT. In American Medical Informatics Association 2010 Annual Symposium (AMIA 2010) Proceedings, Washington DC, November 13-17, 2010:96-100.</a:t>
            </a:r>
          </a:p>
        </p:txBody>
      </p:sp>
    </p:spTree>
    <p:extLst>
      <p:ext uri="{BB962C8B-B14F-4D97-AF65-F5344CB8AC3E}">
        <p14:creationId xmlns:p14="http://schemas.microsoft.com/office/powerpoint/2010/main" val="24820082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2"/>
          <p:cNvSpPr>
            <a:spLocks noGrp="1" noChangeArrowheads="1"/>
          </p:cNvSpPr>
          <p:nvPr>
            <p:ph type="title"/>
          </p:nvPr>
        </p:nvSpPr>
        <p:spPr>
          <a:xfrm>
            <a:off x="5338694" y="1524000"/>
            <a:ext cx="3729106" cy="762000"/>
          </a:xfrm>
        </p:spPr>
        <p:txBody>
          <a:bodyPr/>
          <a:lstStyle/>
          <a:p>
            <a:pPr eaLnBrk="1" hangingPunct="1"/>
            <a:r>
              <a:rPr lang="nl-BE" dirty="0" err="1"/>
              <a:t>However</a:t>
            </a:r>
            <a:r>
              <a:rPr lang="nl-BE" dirty="0"/>
              <a:t>:</a:t>
            </a:r>
            <a:br>
              <a:rPr lang="nl-BE" dirty="0"/>
            </a:br>
            <a:br>
              <a:rPr lang="nl-BE" dirty="0"/>
            </a:br>
            <a:r>
              <a:rPr lang="nl-BE" dirty="0" err="1"/>
              <a:t>unnoticed</a:t>
            </a:r>
            <a:r>
              <a:rPr lang="nl-BE" dirty="0"/>
              <a:t> changes in </a:t>
            </a:r>
            <a:r>
              <a:rPr lang="nl-BE" dirty="0" err="1"/>
              <a:t>reality</a:t>
            </a:r>
            <a:r>
              <a:rPr lang="nl-BE" dirty="0"/>
              <a:t> do </a:t>
            </a:r>
            <a:r>
              <a:rPr lang="nl-BE" dirty="0" err="1"/>
              <a:t>not</a:t>
            </a:r>
            <a:r>
              <a:rPr lang="nl-BE" dirty="0"/>
              <a:t> lead </a:t>
            </a:r>
            <a:r>
              <a:rPr lang="nl-BE" dirty="0" err="1"/>
              <a:t>to</a:t>
            </a:r>
            <a:r>
              <a:rPr lang="nl-BE" dirty="0"/>
              <a:t> updates!</a:t>
            </a:r>
            <a:endParaRPr lang="en-US" dirty="0"/>
          </a:p>
        </p:txBody>
      </p:sp>
      <p:sp>
        <p:nvSpPr>
          <p:cNvPr id="3088" name="Rectangle 15"/>
          <p:cNvSpPr>
            <a:spLocks noChangeArrowheads="1"/>
          </p:cNvSpPr>
          <p:nvPr/>
        </p:nvSpPr>
        <p:spPr bwMode="auto">
          <a:xfrm>
            <a:off x="-1990725" y="5865813"/>
            <a:ext cx="1460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>
                <a:solidFill>
                  <a:srgbClr val="000000"/>
                </a:solidFill>
              </a:rPr>
              <a:t> </a:t>
            </a:r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/>
          </p:nvPr>
        </p:nvGraphicFramePr>
        <p:xfrm>
          <a:off x="228599" y="1143000"/>
          <a:ext cx="4897585" cy="5066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Photo Editor-foto" r:id="rId4" imgW="4277322" imgH="3847619" progId="MSPhotoEd.3">
                  <p:embed/>
                </p:oleObj>
              </mc:Choice>
              <mc:Fallback>
                <p:oleObj name="Photo Editor-foto" r:id="rId4" imgW="4277322" imgH="3847619" progId="MSPhotoEd.3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9" y="1143000"/>
                        <a:ext cx="4897585" cy="50664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04800" y="2094667"/>
            <a:ext cx="8051948" cy="4362450"/>
            <a:chOff x="228600" y="2438400"/>
            <a:chExt cx="8051948" cy="4362450"/>
          </a:xfrm>
        </p:grpSpPr>
        <p:grpSp>
          <p:nvGrpSpPr>
            <p:cNvPr id="7" name="Group 6"/>
            <p:cNvGrpSpPr/>
            <p:nvPr/>
          </p:nvGrpSpPr>
          <p:grpSpPr>
            <a:xfrm>
              <a:off x="228600" y="2438400"/>
              <a:ext cx="8051948" cy="4362450"/>
              <a:chOff x="228600" y="2438400"/>
              <a:chExt cx="8051948" cy="4362450"/>
            </a:xfrm>
          </p:grpSpPr>
          <p:sp>
            <p:nvSpPr>
              <p:cNvPr id="3076" name="Rectangle 3"/>
              <p:cNvSpPr>
                <a:spLocks noChangeArrowheads="1"/>
              </p:cNvSpPr>
              <p:nvPr/>
            </p:nvSpPr>
            <p:spPr bwMode="auto">
              <a:xfrm>
                <a:off x="582613" y="562133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Rectangle 6"/>
              <p:cNvSpPr>
                <a:spLocks noChangeArrowheads="1"/>
              </p:cNvSpPr>
              <p:nvPr/>
            </p:nvSpPr>
            <p:spPr bwMode="auto">
              <a:xfrm>
                <a:off x="582613" y="5630863"/>
                <a:ext cx="7937" cy="2254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Rectangle 7"/>
              <p:cNvSpPr>
                <a:spLocks noChangeArrowheads="1"/>
              </p:cNvSpPr>
              <p:nvPr/>
            </p:nvSpPr>
            <p:spPr bwMode="auto">
              <a:xfrm>
                <a:off x="582613" y="5856288"/>
                <a:ext cx="7937" cy="952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TextBox 53"/>
              <p:cNvSpPr txBox="1">
                <a:spLocks noChangeArrowheads="1"/>
              </p:cNvSpPr>
              <p:nvPr/>
            </p:nvSpPr>
            <p:spPr bwMode="auto">
              <a:xfrm>
                <a:off x="228600" y="6400800"/>
                <a:ext cx="441325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</a:rPr>
                  <a:t>…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285817" y="6054268"/>
                <a:ext cx="2994731" cy="461665"/>
              </a:xfrm>
              <a:prstGeom prst="rect">
                <a:avLst/>
              </a:prstGeom>
              <a:solidFill>
                <a:srgbClr val="FFA3A3"/>
              </a:solidFill>
              <a:ln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 change in ontology</a:t>
                </a: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800100" y="41148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676400" y="24384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800100" y="3021300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86792" y="3551525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810492" y="4627416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808180" y="518160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798944" y="5731160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789708" y="6266872"/>
                <a:ext cx="304800" cy="228600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676400" y="6286499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676400" y="5751944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514600" y="3562928"/>
                <a:ext cx="304800" cy="207818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22" charset="0"/>
                </a:endParaRPr>
              </a:p>
            </p:txBody>
          </p:sp>
        </p:grpSp>
        <p:sp>
          <p:nvSpPr>
            <p:cNvPr id="111" name="Rectangle 110"/>
            <p:cNvSpPr/>
            <p:nvPr/>
          </p:nvSpPr>
          <p:spPr bwMode="auto">
            <a:xfrm>
              <a:off x="814964" y="2453767"/>
              <a:ext cx="304800" cy="228600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058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6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</p:spTree>
    <p:extLst>
      <p:ext uri="{BB962C8B-B14F-4D97-AF65-F5344CB8AC3E}">
        <p14:creationId xmlns:p14="http://schemas.microsoft.com/office/powerpoint/2010/main" val="4045342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20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1505528" y="2514600"/>
            <a:ext cx="685800" cy="685800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9600" y="4086866"/>
            <a:ext cx="685800" cy="685800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3445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Quality of a Representational Unit: 5 – </a:t>
            </a:r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baseline="-25000" dirty="0" err="1">
                <a:solidFill>
                  <a:schemeClr val="bg1"/>
                </a:solidFill>
              </a:rPr>
              <a:t>i</a:t>
            </a:r>
            <a:r>
              <a:rPr lang="en-US" baseline="-2500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5 is the maximal magnitude of error, thus        0 ≤  ( 5 – </a:t>
            </a:r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baseline="-25000" dirty="0" err="1">
                <a:solidFill>
                  <a:schemeClr val="bg1"/>
                </a:solidFill>
              </a:rPr>
              <a:t>i</a:t>
            </a:r>
            <a:r>
              <a:rPr lang="en-US" baseline="-25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) ≤  5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886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4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1982354" y="4152900"/>
            <a:ext cx="685800" cy="685800"/>
          </a:xfrm>
          <a:prstGeom prst="ellipse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13445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 unjustified absences have an error magnitude of 1 </a:t>
            </a:r>
            <a:endParaRPr lang="en-US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757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8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80120" y="2027380"/>
            <a:ext cx="3117875" cy="18288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13445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sum of the qualities of the RUs, each quality being: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5 for faithful RUs,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(5 – error magnitude) for deviant </a:t>
            </a:r>
            <a:r>
              <a:rPr lang="en-US" dirty="0" err="1">
                <a:solidFill>
                  <a:schemeClr val="bg1"/>
                </a:solidFill>
              </a:rPr>
              <a:t>RUs.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363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2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13445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quality of the ontology decreases through: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Error magnitude of unjustified presences,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Number of unjustified absences.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057401" y="2438400"/>
            <a:ext cx="1066800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600200" y="4000726"/>
            <a:ext cx="1567873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514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Quality of a representation w.r.t. reality</a:t>
            </a:r>
          </a:p>
        </p:txBody>
      </p:sp>
      <p:sp>
        <p:nvSpPr>
          <p:cNvPr id="4100" name="Content Placeholder 8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953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n</a:t>
            </a:r>
            <a:r>
              <a:rPr lang="en-US" dirty="0"/>
              <a:t>: 	number of 	representational elements 	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/>
              <a:t>m</a:t>
            </a:r>
            <a:r>
              <a:rPr lang="en-US" dirty="0"/>
              <a:t>: 	number of unjustified 	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b="1" i="1" dirty="0" err="1"/>
              <a:t>e</a:t>
            </a:r>
            <a:r>
              <a:rPr lang="en-US" b="1" i="1" baseline="-25000" dirty="0" err="1"/>
              <a:t>i</a:t>
            </a:r>
            <a:r>
              <a:rPr lang="en-US" dirty="0"/>
              <a:t>: 	magnitude of the error, if 	any, for the </a:t>
            </a:r>
            <a:r>
              <a:rPr lang="en-US" b="1" i="1" dirty="0" err="1"/>
              <a:t>i</a:t>
            </a:r>
            <a:r>
              <a:rPr lang="en-US" sz="1000" b="1" i="1" dirty="0"/>
              <a:t> </a:t>
            </a:r>
            <a:r>
              <a:rPr lang="en-US" baseline="30000" dirty="0" err="1"/>
              <a:t>th</a:t>
            </a:r>
            <a:r>
              <a:rPr lang="en-US" dirty="0"/>
              <a:t> 	representational element</a:t>
            </a:r>
          </a:p>
        </p:txBody>
      </p:sp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2436" y="1747299"/>
            <a:ext cx="3521364" cy="3281901"/>
            <a:chOff x="228600" y="2971800"/>
            <a:chExt cx="3200400" cy="2895600"/>
          </a:xfrm>
        </p:grpSpPr>
        <p:sp>
          <p:nvSpPr>
            <p:cNvPr id="4103" name="Rectangle 6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4098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4098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2133600" y="633478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Ceusters</a:t>
            </a:r>
            <a:r>
              <a:rPr lang="en-US" sz="1400" dirty="0">
                <a:solidFill>
                  <a:schemeClr val="bg1"/>
                </a:solidFill>
              </a:rPr>
              <a:t> W.  Applying Evolutionary Terminology Auditing to the Gene Ontology.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Journal of Biomedical Informatics 2009;42:518–529.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13445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Ideal case: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e</a:t>
            </a:r>
            <a:r>
              <a:rPr lang="en-US" baseline="-25000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is 0 for all RUs, thus                = 5n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Number of unjustified absences = 0, thus 4m = 0.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464541"/>
            <a:ext cx="896322" cy="55245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 bwMode="auto">
          <a:xfrm>
            <a:off x="7086600" y="5486400"/>
            <a:ext cx="152400" cy="838200"/>
          </a:xfrm>
          <a:prstGeom prst="rightBrace">
            <a:avLst>
              <a:gd name="adj1" fmla="val 35000"/>
              <a:gd name="adj2" fmla="val 50000"/>
            </a:avLst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7231" y="5464541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5n</a:t>
            </a:r>
          </a:p>
          <a:p>
            <a:r>
              <a:rPr lang="en-US" dirty="0">
                <a:solidFill>
                  <a:schemeClr val="bg1"/>
                </a:solidFill>
              </a:rPr>
              <a:t>5n</a:t>
            </a:r>
          </a:p>
        </p:txBody>
      </p:sp>
      <p:cxnSp>
        <p:nvCxnSpPr>
          <p:cNvPr id="7" name="Straight Connector 6"/>
          <p:cNvCxnSpPr>
            <a:stCxn id="5" idx="1"/>
            <a:endCxn id="5" idx="3"/>
          </p:cNvCxnSpPr>
          <p:nvPr/>
        </p:nvCxnSpPr>
        <p:spPr bwMode="auto">
          <a:xfrm>
            <a:off x="7477231" y="5880040"/>
            <a:ext cx="49244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8045874" y="5622662"/>
            <a:ext cx="588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= 1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380120" y="1929027"/>
            <a:ext cx="1753480" cy="1945562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88818" y="4047320"/>
            <a:ext cx="1066800" cy="914400"/>
          </a:xfrm>
          <a:prstGeom prst="roundRect">
            <a:avLst/>
          </a:prstGeom>
          <a:solidFill>
            <a:srgbClr val="FF00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778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0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733800" y="1752600"/>
            <a:ext cx="1676400" cy="47244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410200" y="1752600"/>
            <a:ext cx="1752600" cy="47244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372632"/>
            <a:ext cx="5434171" cy="5256767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3938588" y="5691689"/>
            <a:ext cx="2530764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n</a:t>
            </a:r>
            <a:r>
              <a:rPr lang="en-US" sz="1000" kern="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m</a:t>
            </a:r>
            <a:r>
              <a:rPr lang="en-US" sz="1000" kern="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 err="1"/>
              <a:t>e</a:t>
            </a:r>
            <a:r>
              <a:rPr lang="en-US" sz="1000" b="1" i="1" kern="0" baseline="-25000" dirty="0" err="1"/>
              <a:t>i</a:t>
            </a:r>
            <a:r>
              <a:rPr lang="en-US" sz="1000" kern="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kern="0" dirty="0"/>
              <a:t>	for the </a:t>
            </a:r>
            <a:r>
              <a:rPr lang="en-US" sz="1000" b="1" i="1" kern="0" dirty="0" err="1"/>
              <a:t>i</a:t>
            </a:r>
            <a:r>
              <a:rPr lang="en-US" sz="1000" b="1" i="1" kern="0" dirty="0"/>
              <a:t> </a:t>
            </a:r>
            <a:r>
              <a:rPr lang="en-US" sz="1000" kern="0" baseline="30000" dirty="0" err="1"/>
              <a:t>th</a:t>
            </a:r>
            <a:r>
              <a:rPr lang="en-US" sz="1000" kern="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28059123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64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2473" y="1371600"/>
            <a:ext cx="3810000" cy="5504872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5470236" y="5691689"/>
            <a:ext cx="2530764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n</a:t>
            </a:r>
            <a:r>
              <a:rPr lang="en-US" sz="1000" kern="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m</a:t>
            </a:r>
            <a:r>
              <a:rPr lang="en-US" sz="1000" kern="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 err="1"/>
              <a:t>e</a:t>
            </a:r>
            <a:r>
              <a:rPr lang="en-US" sz="1000" b="1" i="1" kern="0" baseline="-25000" dirty="0" err="1"/>
              <a:t>i</a:t>
            </a:r>
            <a:r>
              <a:rPr lang="en-US" sz="1000" kern="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kern="0" dirty="0"/>
              <a:t>	for the </a:t>
            </a:r>
            <a:r>
              <a:rPr lang="en-US" sz="1000" b="1" i="1" kern="0" dirty="0" err="1"/>
              <a:t>i</a:t>
            </a:r>
            <a:r>
              <a:rPr lang="en-US" sz="1000" b="1" i="1" kern="0" dirty="0"/>
              <a:t> </a:t>
            </a:r>
            <a:r>
              <a:rPr lang="en-US" sz="1000" kern="0" baseline="30000" dirty="0" err="1"/>
              <a:t>th</a:t>
            </a:r>
            <a:r>
              <a:rPr lang="en-US" sz="1000" kern="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265025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7AE53-B726-4226-B380-7A811A523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ABD3B-BA8F-40B8-BEE3-9D4262451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E4B91-6F46-41C6-9013-311634762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320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8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1438428"/>
            <a:ext cx="1981200" cy="5419572"/>
          </a:xfrm>
          <a:prstGeom prst="rect">
            <a:avLst/>
          </a:prstGeom>
        </p:spPr>
      </p:pic>
      <p:sp>
        <p:nvSpPr>
          <p:cNvPr id="11" name="Content Placeholder 8"/>
          <p:cNvSpPr txBox="1">
            <a:spLocks/>
          </p:cNvSpPr>
          <p:nvPr/>
        </p:nvSpPr>
        <p:spPr>
          <a:xfrm>
            <a:off x="457200" y="6485213"/>
            <a:ext cx="8888432" cy="2103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n</a:t>
            </a:r>
            <a:r>
              <a:rPr lang="en-US" sz="1000" kern="0" dirty="0"/>
              <a:t>: 	number of RUs in the ontology          </a:t>
            </a:r>
            <a:r>
              <a:rPr lang="en-US" sz="1000" b="1" i="1" kern="0" dirty="0"/>
              <a:t>m</a:t>
            </a:r>
            <a:r>
              <a:rPr lang="en-US" sz="1000" kern="0" dirty="0"/>
              <a:t>: 	number of unjustified absences                   </a:t>
            </a:r>
            <a:r>
              <a:rPr lang="en-US" sz="1000" b="1" i="1" kern="0" dirty="0" err="1"/>
              <a:t>e</a:t>
            </a:r>
            <a:r>
              <a:rPr lang="en-US" sz="1000" b="1" i="1" kern="0" baseline="-25000" dirty="0" err="1"/>
              <a:t>i</a:t>
            </a:r>
            <a:r>
              <a:rPr lang="en-US" sz="1000" kern="0" dirty="0"/>
              <a:t>: 	magnitude of the error, if any,	for the </a:t>
            </a:r>
            <a:r>
              <a:rPr lang="en-US" sz="1000" b="1" i="1" kern="0" dirty="0" err="1"/>
              <a:t>i</a:t>
            </a:r>
            <a:r>
              <a:rPr lang="en-US" sz="1000" b="1" i="1" kern="0" dirty="0"/>
              <a:t> </a:t>
            </a:r>
            <a:r>
              <a:rPr lang="en-US" sz="1000" kern="0" baseline="30000" dirty="0" err="1"/>
              <a:t>th</a:t>
            </a:r>
            <a:r>
              <a:rPr lang="en-US" sz="1000" kern="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9046005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Comparing quality of ontologies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766888"/>
          <a:ext cx="8844024" cy="4690398"/>
        </p:xfrm>
        <a:graphic>
          <a:graphicData uri="http://schemas.openxmlformats.org/drawingml/2006/table">
            <a:tbl>
              <a:tblPr/>
              <a:tblGrid>
                <a:gridCol w="2133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2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Reality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Ontology 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RU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Config</a:t>
                      </a: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Error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0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584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    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 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((7*5)+(1*2))/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=0.84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((7*5)+(1*4))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=0.90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8*5/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((8*5)+(0*4))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=1.00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34636" marR="34636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347788" y="5738813"/>
            <a:ext cx="914400" cy="685800"/>
            <a:chOff x="228600" y="2971800"/>
            <a:chExt cx="3200400" cy="2895600"/>
          </a:xfrm>
        </p:grpSpPr>
        <p:sp>
          <p:nvSpPr>
            <p:cNvPr id="524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381000" y="3048000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12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512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8000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Content Placeholder 8"/>
          <p:cNvSpPr txBox="1">
            <a:spLocks/>
          </p:cNvSpPr>
          <p:nvPr/>
        </p:nvSpPr>
        <p:spPr>
          <a:xfrm>
            <a:off x="457200" y="6485213"/>
            <a:ext cx="8888432" cy="2103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n</a:t>
            </a:r>
            <a:r>
              <a:rPr lang="en-US" sz="1000" kern="0" dirty="0"/>
              <a:t>: 	number of RUs in the ontology          </a:t>
            </a:r>
            <a:r>
              <a:rPr lang="en-US" sz="1000" b="1" i="1" kern="0" dirty="0"/>
              <a:t>m</a:t>
            </a:r>
            <a:r>
              <a:rPr lang="en-US" sz="1000" kern="0" dirty="0"/>
              <a:t>: 	number of unjustified absences                   </a:t>
            </a:r>
            <a:r>
              <a:rPr lang="en-US" sz="1000" b="1" i="1" kern="0" dirty="0" err="1"/>
              <a:t>e</a:t>
            </a:r>
            <a:r>
              <a:rPr lang="en-US" sz="1000" b="1" i="1" kern="0" baseline="-25000" dirty="0" err="1"/>
              <a:t>i</a:t>
            </a:r>
            <a:r>
              <a:rPr lang="en-US" sz="1000" kern="0" dirty="0"/>
              <a:t>: 	magnitude of the error, if any,	for the </a:t>
            </a:r>
            <a:r>
              <a:rPr lang="en-US" sz="1000" b="1" i="1" kern="0" dirty="0" err="1"/>
              <a:t>i</a:t>
            </a:r>
            <a:r>
              <a:rPr lang="en-US" sz="1000" b="1" i="1" kern="0" dirty="0"/>
              <a:t> </a:t>
            </a:r>
            <a:r>
              <a:rPr lang="en-US" sz="1000" kern="0" baseline="30000" dirty="0" err="1"/>
              <a:t>th</a:t>
            </a:r>
            <a:r>
              <a:rPr lang="en-US" sz="1000" kern="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3592738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t1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1260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334644"/>
            <a:ext cx="5029200" cy="5379860"/>
          </a:xfrm>
          <a:prstGeom prst="rect">
            <a:avLst/>
          </a:prstGeom>
        </p:spPr>
      </p:pic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209800" y="6019800"/>
            <a:ext cx="914400" cy="685800"/>
            <a:chOff x="228600" y="2971800"/>
            <a:chExt cx="3200400" cy="289560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2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6" name="Equation" r:id="rId4" imgW="647640" imgH="609480" progId="Equation.3">
                    <p:embed/>
                  </p:oleObj>
                </mc:Choice>
                <mc:Fallback>
                  <p:oleObj name="Equation" r:id="rId4" imgW="647640" imgH="609480" progId="Equation.3">
                    <p:embed/>
                    <p:pic>
                      <p:nvPicPr>
                        <p:cNvPr id="1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/>
          <p:cNvSpPr/>
          <p:nvPr/>
        </p:nvSpPr>
        <p:spPr>
          <a:xfrm>
            <a:off x="3251906" y="5867400"/>
            <a:ext cx="851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4" name="Straight Connector 13"/>
          <p:cNvCxnSpPr>
            <a:stCxn id="9" idx="1"/>
          </p:cNvCxnSpPr>
          <p:nvPr/>
        </p:nvCxnSpPr>
        <p:spPr bwMode="auto">
          <a:xfrm flipV="1">
            <a:off x="3251906" y="6282898"/>
            <a:ext cx="851515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Content Placeholder 8"/>
          <p:cNvSpPr>
            <a:spLocks noGrp="1"/>
          </p:cNvSpPr>
          <p:nvPr>
            <p:ph idx="1"/>
          </p:nvPr>
        </p:nvSpPr>
        <p:spPr>
          <a:xfrm>
            <a:off x="4343400" y="5943600"/>
            <a:ext cx="2893291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n</a:t>
            </a:r>
            <a:r>
              <a:rPr lang="en-US" sz="100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m</a:t>
            </a:r>
            <a:r>
              <a:rPr lang="en-US" sz="100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/>
              <a:t>e</a:t>
            </a:r>
            <a:r>
              <a:rPr lang="en-US" sz="1000" b="1" i="1" baseline="-25000" dirty="0" err="1"/>
              <a:t>i</a:t>
            </a:r>
            <a:r>
              <a:rPr lang="en-US" sz="100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/>
              <a:t>	for the </a:t>
            </a:r>
            <a:r>
              <a:rPr lang="en-US" sz="1000" b="1" i="1" dirty="0" err="1"/>
              <a:t>i</a:t>
            </a:r>
            <a:r>
              <a:rPr lang="en-US" sz="1000" b="1" i="1" dirty="0"/>
              <a:t> </a:t>
            </a:r>
            <a:r>
              <a:rPr lang="en-US" sz="1000" baseline="30000" dirty="0" err="1"/>
              <a:t>th</a:t>
            </a:r>
            <a:r>
              <a:rPr lang="en-US" sz="100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1258683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56144"/>
            <a:ext cx="3049898" cy="541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609437"/>
            <a:ext cx="990599" cy="433502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15377" y="2410692"/>
            <a:ext cx="2667000" cy="3443282"/>
          </a:xfrm>
        </p:spPr>
        <p:txBody>
          <a:bodyPr/>
          <a:lstStyle/>
          <a:p>
            <a:pPr marL="0" indent="0" algn="ctr"/>
            <a:r>
              <a:rPr lang="en-US" dirty="0"/>
              <a:t>What must you believe at t2 about ontology version V1, in light of what you believe to be the case in reality at t2?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5606" y="2213013"/>
            <a:ext cx="12089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4191000" y="6019800"/>
            <a:ext cx="914400" cy="685800"/>
            <a:chOff x="228600" y="2971800"/>
            <a:chExt cx="3200400" cy="2895600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2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0" name="Equation" r:id="rId5" imgW="647640" imgH="609480" progId="Equation.3">
                    <p:embed/>
                  </p:oleObj>
                </mc:Choice>
                <mc:Fallback>
                  <p:oleObj name="Equation" r:id="rId5" imgW="647640" imgH="609480" progId="Equation.3">
                    <p:embed/>
                    <p:pic>
                      <p:nvPicPr>
                        <p:cNvPr id="12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Rectangle 12"/>
          <p:cNvSpPr/>
          <p:nvPr/>
        </p:nvSpPr>
        <p:spPr>
          <a:xfrm>
            <a:off x="5233106" y="5867400"/>
            <a:ext cx="8515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(7*5)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(7*5)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4" name="Straight Connector 13"/>
          <p:cNvCxnSpPr>
            <a:stCxn id="13" idx="1"/>
          </p:cNvCxnSpPr>
          <p:nvPr/>
        </p:nvCxnSpPr>
        <p:spPr bwMode="auto">
          <a:xfrm flipV="1">
            <a:off x="5233106" y="6282898"/>
            <a:ext cx="851515" cy="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ounded Rectangle 14"/>
          <p:cNvSpPr/>
          <p:nvPr/>
        </p:nvSpPr>
        <p:spPr bwMode="auto">
          <a:xfrm>
            <a:off x="5123872" y="4315692"/>
            <a:ext cx="957582" cy="381000"/>
          </a:xfrm>
          <a:prstGeom prst="roundRect">
            <a:avLst/>
          </a:prstGeom>
          <a:noFill/>
          <a:ln w="3810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Content Placeholder 8"/>
          <p:cNvSpPr txBox="1">
            <a:spLocks/>
          </p:cNvSpPr>
          <p:nvPr/>
        </p:nvSpPr>
        <p:spPr>
          <a:xfrm>
            <a:off x="212436" y="6019374"/>
            <a:ext cx="5105400" cy="762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n</a:t>
            </a:r>
            <a:r>
              <a:rPr lang="en-US" sz="1000" kern="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/>
              <a:t>m</a:t>
            </a:r>
            <a:r>
              <a:rPr lang="en-US" sz="1000" kern="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kern="0" dirty="0" err="1"/>
              <a:t>e</a:t>
            </a:r>
            <a:r>
              <a:rPr lang="en-US" sz="1000" b="1" i="1" kern="0" baseline="-25000" dirty="0" err="1"/>
              <a:t>i</a:t>
            </a:r>
            <a:r>
              <a:rPr lang="en-US" sz="1000" kern="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kern="0" dirty="0"/>
              <a:t>	for the </a:t>
            </a:r>
            <a:r>
              <a:rPr lang="en-US" sz="1000" b="1" i="1" kern="0" dirty="0" err="1"/>
              <a:t>i</a:t>
            </a:r>
            <a:r>
              <a:rPr lang="en-US" sz="1000" b="1" i="1" kern="0" dirty="0"/>
              <a:t> </a:t>
            </a:r>
            <a:r>
              <a:rPr lang="en-US" sz="1000" kern="0" baseline="30000" dirty="0" err="1"/>
              <a:t>th</a:t>
            </a:r>
            <a:r>
              <a:rPr lang="en-US" sz="1000" kern="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183087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91492"/>
            <a:ext cx="3049898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609437"/>
            <a:ext cx="990599" cy="433502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4191000" y="4315692"/>
            <a:ext cx="8382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830779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4" name="Equation" r:id="rId5" imgW="647640" imgH="609480" progId="Equation.3">
                    <p:embed/>
                  </p:oleObj>
                </mc:Choice>
                <mc:Fallback>
                  <p:oleObj name="Equation" r:id="rId5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3872885" y="5867400"/>
            <a:ext cx="1845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(7*5) + (1*2)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      (8*5)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3872885" y="6282899"/>
            <a:ext cx="184537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n</a:t>
            </a:r>
            <a:r>
              <a:rPr lang="en-US" sz="100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m</a:t>
            </a:r>
            <a:r>
              <a:rPr lang="en-US" sz="100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/>
              <a:t>e</a:t>
            </a:r>
            <a:r>
              <a:rPr lang="en-US" sz="1000" b="1" i="1" baseline="-25000" dirty="0" err="1"/>
              <a:t>i</a:t>
            </a:r>
            <a:r>
              <a:rPr lang="en-US" sz="100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/>
              <a:t>	for the </a:t>
            </a:r>
            <a:r>
              <a:rPr lang="en-US" sz="1000" b="1" i="1" dirty="0" err="1"/>
              <a:t>i</a:t>
            </a:r>
            <a:r>
              <a:rPr lang="en-US" sz="1000" b="1" i="1" dirty="0"/>
              <a:t> </a:t>
            </a:r>
            <a:r>
              <a:rPr lang="en-US" sz="1000" baseline="30000" dirty="0" err="1"/>
              <a:t>th</a:t>
            </a:r>
            <a:r>
              <a:rPr lang="en-US" sz="1000" dirty="0"/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295811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7021035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8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8063141" y="5867400"/>
            <a:ext cx="928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8063141" y="6282899"/>
            <a:ext cx="928459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n</a:t>
            </a:r>
            <a:r>
              <a:rPr lang="en-US" sz="100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m</a:t>
            </a:r>
            <a:r>
              <a:rPr lang="en-US" sz="100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/>
              <a:t>e</a:t>
            </a:r>
            <a:r>
              <a:rPr lang="en-US" sz="1000" b="1" i="1" baseline="-25000" dirty="0" err="1"/>
              <a:t>i</a:t>
            </a:r>
            <a:r>
              <a:rPr lang="en-US" sz="100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/>
              <a:t>	for the </a:t>
            </a:r>
            <a:r>
              <a:rPr lang="en-US" sz="1000" b="1" i="1" dirty="0" err="1"/>
              <a:t>i</a:t>
            </a:r>
            <a:r>
              <a:rPr lang="en-US" sz="1000" b="1" i="1" dirty="0"/>
              <a:t> </a:t>
            </a:r>
            <a:r>
              <a:rPr lang="en-US" sz="1000" baseline="30000" dirty="0" err="1"/>
              <a:t>th</a:t>
            </a:r>
            <a:r>
              <a:rPr lang="en-US" sz="1000" dirty="0"/>
              <a:t> RU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600200"/>
            <a:ext cx="1905001" cy="4344257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 bwMode="auto">
          <a:xfrm>
            <a:off x="7083050" y="1572492"/>
            <a:ext cx="0" cy="437196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934200" y="2226867"/>
            <a:ext cx="12089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328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7123544" y="5315528"/>
            <a:ext cx="8382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5638800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32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6680906" y="5867400"/>
            <a:ext cx="1845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      (7*5)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(7*5) + (1*4)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6680906" y="6282899"/>
            <a:ext cx="1845377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n</a:t>
            </a:r>
            <a:r>
              <a:rPr lang="en-US" sz="100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m</a:t>
            </a:r>
            <a:r>
              <a:rPr lang="en-US" sz="100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/>
              <a:t>e</a:t>
            </a:r>
            <a:r>
              <a:rPr lang="en-US" sz="1000" b="1" i="1" baseline="-25000" dirty="0" err="1"/>
              <a:t>i</a:t>
            </a:r>
            <a:r>
              <a:rPr lang="en-US" sz="100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/>
              <a:t>	for the </a:t>
            </a:r>
            <a:r>
              <a:rPr lang="en-US" sz="1000" b="1" i="1" dirty="0" err="1"/>
              <a:t>i</a:t>
            </a:r>
            <a:r>
              <a:rPr lang="en-US" sz="1000" b="1" i="1" dirty="0"/>
              <a:t> </a:t>
            </a:r>
            <a:r>
              <a:rPr lang="en-US" sz="1000" baseline="30000" dirty="0" err="1"/>
              <a:t>th</a:t>
            </a:r>
            <a:r>
              <a:rPr lang="en-US" sz="1000" dirty="0"/>
              <a:t> RU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5236" y="1599984"/>
            <a:ext cx="981364" cy="43444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80544" y="2226867"/>
            <a:ext cx="12089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2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pPr eaLnBrk="1" hangingPunct="1"/>
            <a:r>
              <a:rPr lang="en-US" dirty="0"/>
              <a:t>Comparing consecutive versions: t3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28600" y="1343892"/>
          <a:ext cx="8686795" cy="4600565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09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12402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Time t3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40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V2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05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E.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animal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24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fish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mammals are animals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273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fish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P-1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84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animals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5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whales are mammals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A-2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P+1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13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SCORE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0.93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0.84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0.90</a:t>
                      </a:r>
                      <a:endParaRPr lang="en-US" sz="160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1.00</a:t>
                      </a:r>
                      <a:endParaRPr lang="en-US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3751" marR="237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 bwMode="auto">
          <a:xfrm>
            <a:off x="6096000" y="5315528"/>
            <a:ext cx="9906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4732517" y="6019800"/>
            <a:ext cx="914400" cy="685800"/>
            <a:chOff x="228600" y="2971800"/>
            <a:chExt cx="3200400" cy="2895600"/>
          </a:xfrm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28600" y="2971800"/>
              <a:ext cx="3200400" cy="2895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3" name="Object 1"/>
            <p:cNvGraphicFramePr>
              <a:graphicFrameLocks noChangeAspect="1"/>
            </p:cNvGraphicFramePr>
            <p:nvPr/>
          </p:nvGraphicFramePr>
          <p:xfrm>
            <a:off x="381000" y="3047998"/>
            <a:ext cx="2833688" cy="266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6" name="Equation" r:id="rId3" imgW="647640" imgH="609480" progId="Equation.3">
                    <p:embed/>
                  </p:oleObj>
                </mc:Choice>
                <mc:Fallback>
                  <p:oleObj name="Equation" r:id="rId3" imgW="647640" imgH="609480" progId="Equation.3">
                    <p:embed/>
                    <p:pic>
                      <p:nvPicPr>
                        <p:cNvPr id="13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3047998"/>
                          <a:ext cx="2833688" cy="2667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Rectangle 13"/>
          <p:cNvSpPr/>
          <p:nvPr/>
        </p:nvSpPr>
        <p:spPr>
          <a:xfrm>
            <a:off x="5774623" y="5867400"/>
            <a:ext cx="1922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(7*5) + (1*2)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  <a:latin typeface="Times New Roman"/>
                <a:ea typeface="Times New Roman"/>
              </a:rPr>
              <a:t>(8*5) + (1*4)</a:t>
            </a:r>
            <a:endParaRPr lang="en-US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cxnSp>
        <p:nvCxnSpPr>
          <p:cNvPr id="15" name="Straight Connector 14"/>
          <p:cNvCxnSpPr>
            <a:stCxn id="14" idx="1"/>
            <a:endCxn id="14" idx="3"/>
          </p:cNvCxnSpPr>
          <p:nvPr/>
        </p:nvCxnSpPr>
        <p:spPr bwMode="auto">
          <a:xfrm>
            <a:off x="5774623" y="6282899"/>
            <a:ext cx="192232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12436" y="6019374"/>
            <a:ext cx="5105400" cy="762000"/>
          </a:xfrm>
        </p:spPr>
        <p:txBody>
          <a:bodyPr/>
          <a:lstStyle/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n</a:t>
            </a:r>
            <a:r>
              <a:rPr lang="en-US" sz="1000" dirty="0"/>
              <a:t>: 	number of RUs in the ontology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/>
              <a:t>m</a:t>
            </a:r>
            <a:r>
              <a:rPr lang="en-US" sz="1000" dirty="0"/>
              <a:t>: 	number of unjustified absences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b="1" i="1" dirty="0" err="1"/>
              <a:t>e</a:t>
            </a:r>
            <a:r>
              <a:rPr lang="en-US" sz="1000" b="1" i="1" baseline="-25000" dirty="0" err="1"/>
              <a:t>i</a:t>
            </a:r>
            <a:r>
              <a:rPr lang="en-US" sz="1000" dirty="0"/>
              <a:t>: 	magnitude of the error, if any, </a:t>
            </a:r>
          </a:p>
          <a:p>
            <a:pPr eaLnBrk="1" hangingPunct="1">
              <a:tabLst>
                <a:tab pos="914400" algn="l"/>
              </a:tabLst>
            </a:pPr>
            <a:r>
              <a:rPr lang="en-US" sz="1000" dirty="0"/>
              <a:t>	for the </a:t>
            </a:r>
            <a:r>
              <a:rPr lang="en-US" sz="1000" b="1" i="1" dirty="0" err="1"/>
              <a:t>i</a:t>
            </a:r>
            <a:r>
              <a:rPr lang="en-US" sz="1000" b="1" i="1" dirty="0"/>
              <a:t> </a:t>
            </a:r>
            <a:r>
              <a:rPr lang="en-US" sz="1000" baseline="30000" dirty="0" err="1"/>
              <a:t>th</a:t>
            </a:r>
            <a:r>
              <a:rPr lang="en-US" sz="1000" dirty="0"/>
              <a:t> RU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100624" y="4313380"/>
            <a:ext cx="990600" cy="3810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4365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D085-DA73-418D-89D5-A29DD97A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D5D0E-339B-4945-BCDC-E2D40B47C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A8</a:t>
            </a:r>
            <a:r>
              <a:rPr lang="en-US" dirty="0"/>
              <a:t>: You have now 5 versions of your ontology, each one the result of </a:t>
            </a:r>
            <a:r>
              <a:rPr lang="en-US" b="1" dirty="0"/>
              <a:t>A3</a:t>
            </a:r>
            <a:r>
              <a:rPr lang="en-US" dirty="0"/>
              <a:t>, </a:t>
            </a:r>
            <a:r>
              <a:rPr lang="en-US" b="1" dirty="0"/>
              <a:t>A4</a:t>
            </a:r>
            <a:r>
              <a:rPr lang="en-US" dirty="0"/>
              <a:t>, </a:t>
            </a:r>
            <a:r>
              <a:rPr lang="en-US" b="1" dirty="0"/>
              <a:t>A5</a:t>
            </a:r>
            <a:r>
              <a:rPr lang="en-US" dirty="0"/>
              <a:t>, </a:t>
            </a:r>
            <a:r>
              <a:rPr lang="en-US" b="1" dirty="0"/>
              <a:t>A6 </a:t>
            </a:r>
            <a:r>
              <a:rPr lang="en-US" dirty="0"/>
              <a:t>and </a:t>
            </a:r>
            <a:r>
              <a:rPr lang="en-US" b="1" dirty="0"/>
              <a:t>A7 </a:t>
            </a:r>
            <a:r>
              <a:rPr lang="en-US" dirty="0"/>
              <a:t>resp. Apply for five terms in your ontology V5 the change analysis as discussed in </a:t>
            </a:r>
            <a:r>
              <a:rPr lang="en-US" b="1" dirty="0"/>
              <a:t>C9 </a:t>
            </a:r>
            <a:r>
              <a:rPr lang="en-US" dirty="0"/>
              <a:t>and </a:t>
            </a:r>
            <a:r>
              <a:rPr lang="en-US" b="1" dirty="0"/>
              <a:t>C10</a:t>
            </a:r>
            <a:r>
              <a:rPr lang="en-US" dirty="0"/>
              <a:t>, using the whales scenario as example. The five terms must have at least once undergone some change by either deletion in total or by entering in a different relation with other terms. These changed relations need to be included as well, but do not count as terms.</a:t>
            </a:r>
          </a:p>
          <a:p>
            <a:endParaRPr lang="en-US" dirty="0"/>
          </a:p>
          <a:p>
            <a:r>
              <a:rPr lang="en-US" dirty="0"/>
              <a:t>Send your work in a Word doc to </a:t>
            </a:r>
            <a:r>
              <a:rPr lang="en-US" b="1" dirty="0"/>
              <a:t>wceusters@gmail.com</a:t>
            </a:r>
            <a:r>
              <a:rPr lang="en-US" dirty="0"/>
              <a:t>. Name of the file: ‘BMI508-A8-[your name].docx’ </a:t>
            </a:r>
          </a:p>
          <a:p>
            <a:endParaRPr lang="en-US" dirty="0"/>
          </a:p>
          <a:p>
            <a:r>
              <a:rPr lang="en-US" dirty="0"/>
              <a:t>Due date: Nov 9 – noon. </a:t>
            </a:r>
          </a:p>
        </p:txBody>
      </p:sp>
    </p:spTree>
    <p:extLst>
      <p:ext uri="{BB962C8B-B14F-4D97-AF65-F5344CB8AC3E}">
        <p14:creationId xmlns:p14="http://schemas.microsoft.com/office/powerpoint/2010/main" val="31846267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050FD-6D4E-4284-8A2E-BE38C08C6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77D70-A440-4CAC-8BEA-C235BBF68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Ceusters, W., </a:t>
            </a:r>
            <a:r>
              <a:rPr lang="en-US" i="1" dirty="0"/>
              <a:t>Towards a realism-based metric for quality assurance in ontology matching</a:t>
            </a:r>
            <a:r>
              <a:rPr lang="en-US" dirty="0"/>
              <a:t>. Frontiers in Artificial Intelligence and Applications. Vol. 150. 2006. 321-332. [9] </a:t>
            </a:r>
          </a:p>
          <a:p>
            <a:r>
              <a:rPr lang="en-US" dirty="0">
                <a:hlinkClick r:id="rId2"/>
              </a:rPr>
              <a:t>http://ontology.buffalo.edu/bfo/Ontology_Matching.pdf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798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323B2-D30A-4549-866A-19146C72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AACF-EB49-4042-AA9B-FA59DC245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908E9-394D-4CEE-8B8C-01989DC88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5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Ontology Quality Dimensions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42900" y="2209800"/>
          <a:ext cx="8458200" cy="2251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Accuracy/validity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Redundancy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Cohesiveness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Naturalness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Complexity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Precision/completeness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Semantic consistency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Verifiability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Structural consistency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Volatility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Currency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</a:rPr>
                        <a:t>Authority</a:t>
                      </a:r>
                      <a:endParaRPr lang="en-US" sz="2400" b="0" i="1" u="none" strike="noStrike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60695" y="5751493"/>
            <a:ext cx="4807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</a:rPr>
              <a:t>Besiki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Stvilia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A model for ontology quality evaluation.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i="1" dirty="0">
                <a:solidFill>
                  <a:schemeClr val="bg1"/>
                </a:solidFill>
              </a:rPr>
              <a:t>First Monday</a:t>
            </a:r>
            <a:r>
              <a:rPr lang="en-US" sz="1400" dirty="0">
                <a:solidFill>
                  <a:schemeClr val="bg1"/>
                </a:solidFill>
              </a:rPr>
              <a:t>, Volume 12 Number 12 - 3 December 2007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http://firstmonday.org/ojs/index.php/fm/article/view/2043/1905</a:t>
            </a:r>
          </a:p>
        </p:txBody>
      </p:sp>
    </p:spTree>
    <p:extLst>
      <p:ext uri="{BB962C8B-B14F-4D97-AF65-F5344CB8AC3E}">
        <p14:creationId xmlns:p14="http://schemas.microsoft.com/office/powerpoint/2010/main" val="11192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1" y="634449"/>
            <a:ext cx="9131559" cy="62297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0" y="63600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latin typeface="NimbusRomNo9L-ReguItal"/>
              </a:rPr>
              <a:t>H. </a:t>
            </a:r>
            <a:r>
              <a:rPr lang="en-US" sz="900" dirty="0" err="1">
                <a:latin typeface="NimbusRomNo9L-ReguItal"/>
              </a:rPr>
              <a:t>Hlomani</a:t>
            </a:r>
            <a:r>
              <a:rPr lang="en-US" sz="900" dirty="0">
                <a:latin typeface="NimbusRomNo9L-ReguItal"/>
              </a:rPr>
              <a:t>, and Deborah Stacey / Approaches, methods, metrics, measures, and subjectivity in ontology evaluation: A survey. IOS Press 2014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2520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criteria to use 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Adequacy of content: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richness, complexity and granularity of the coverage of a particular domain;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Relevance to purpose: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use cases, scenarios, requirements, applications, and data sources it was developed to address;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Formal properties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consistency and completeness of the ontology and the representation language in which it is modeled;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adherence to some specific upper ontology;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kinds of reasoning methods that can be invoked on the ontology;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Underlying philosophical theory about reality.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6396335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Obrst</a:t>
            </a:r>
            <a:r>
              <a:rPr lang="en-US" sz="1200" dirty="0">
                <a:solidFill>
                  <a:schemeClr val="bg1"/>
                </a:solidFill>
              </a:rPr>
              <a:t> L, Ceusters W, Mani I, Ray S, Smith B. The Evaluation of Ontologies: toward Improved Semantic Interoperability. In: Baker, Christopher J.O.; Cheung, Kei-Hoi (Eds.) Semantic Web: Revolutionizing Knowledge Discovery in the Life Sciences. Springer, Heidelberg, 2007;:139-58. </a:t>
            </a:r>
          </a:p>
        </p:txBody>
      </p:sp>
    </p:spTree>
    <p:extLst>
      <p:ext uri="{BB962C8B-B14F-4D97-AF65-F5344CB8AC3E}">
        <p14:creationId xmlns:p14="http://schemas.microsoft.com/office/powerpoint/2010/main" val="228225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6848</TotalTime>
  <Words>7537</Words>
  <Application>Microsoft Office PowerPoint</Application>
  <PresentationFormat>On-screen Show (4:3)</PresentationFormat>
  <Paragraphs>3171</Paragraphs>
  <Slides>59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76" baseType="lpstr">
      <vt:lpstr>Batang</vt:lpstr>
      <vt:lpstr>ＭＳ 明朝</vt:lpstr>
      <vt:lpstr>ＭＳ 明朝</vt:lpstr>
      <vt:lpstr>ＭＳ Ｐゴシック</vt:lpstr>
      <vt:lpstr>Arial</vt:lpstr>
      <vt:lpstr>Calibri</vt:lpstr>
      <vt:lpstr>Georgia</vt:lpstr>
      <vt:lpstr>NimbusRomNo9L-ReguItal</vt:lpstr>
      <vt:lpstr>Times</vt:lpstr>
      <vt:lpstr>Times New Roman</vt:lpstr>
      <vt:lpstr>Trebuchet MS</vt:lpstr>
      <vt:lpstr>Verdana</vt:lpstr>
      <vt:lpstr>Wingdings</vt:lpstr>
      <vt:lpstr>Office Theme</vt:lpstr>
      <vt:lpstr>Photo Editor-foto</vt:lpstr>
      <vt:lpstr>Picture</vt:lpstr>
      <vt:lpstr>Equation</vt:lpstr>
      <vt:lpstr>BMI508 – Fall 2020 Introduction to Biomedical Ontology  Class 10 – Nov 4, 2020 Evaluation of Ontologies   </vt:lpstr>
      <vt:lpstr>1. Essentials of Ontology Evaluation</vt:lpstr>
      <vt:lpstr>Accessed Nov 26, 2018</vt:lpstr>
      <vt:lpstr>Accessed Oct 31, 2020</vt:lpstr>
      <vt:lpstr>PowerPoint Presentation</vt:lpstr>
      <vt:lpstr>PowerPoint Presentation</vt:lpstr>
      <vt:lpstr>Some Ontology Quality Dimensions</vt:lpstr>
      <vt:lpstr>PowerPoint Presentation</vt:lpstr>
      <vt:lpstr>What criteria to use ?</vt:lpstr>
      <vt:lpstr>Three levels</vt:lpstr>
      <vt:lpstr>Some formal properties</vt:lpstr>
      <vt:lpstr>Measures in graph-based representations</vt:lpstr>
      <vt:lpstr>Relatedness of SS and SD</vt:lpstr>
      <vt:lpstr>Acceptable techniques for evaluation</vt:lpstr>
      <vt:lpstr>A Fragment of (is-a) Relation in WordNet</vt:lpstr>
      <vt:lpstr>The ass-backward mainstream idea</vt:lpstr>
      <vt:lpstr>2. A close relation with Realism-based ontology change management</vt:lpstr>
      <vt:lpstr>An “optimal” ontology (1)</vt:lpstr>
      <vt:lpstr>An “optimal” ontology (2)</vt:lpstr>
      <vt:lpstr>But things may go wrong …</vt:lpstr>
      <vt:lpstr>PowerPoint Presentation</vt:lpstr>
      <vt:lpstr>RU – reality correspondence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Evolutionary quality assessment</vt:lpstr>
      <vt:lpstr>PowerPoint Presentation</vt:lpstr>
      <vt:lpstr>Error basis</vt:lpstr>
      <vt:lpstr>Error basis</vt:lpstr>
      <vt:lpstr>Error basis</vt:lpstr>
      <vt:lpstr>Error basis</vt:lpstr>
      <vt:lpstr>‘Simple snapshot’ changes</vt:lpstr>
      <vt:lpstr>Effects of various sorts of ‘snapshot’ changes</vt:lpstr>
      <vt:lpstr>Effects of various sorts of ‘snapshot’ changes</vt:lpstr>
      <vt:lpstr>Effects of various sorts of changes</vt:lpstr>
      <vt:lpstr>Updating is an active process</vt:lpstr>
      <vt:lpstr>PowerPoint Presentation</vt:lpstr>
      <vt:lpstr>This leads to a calculus …</vt:lpstr>
      <vt:lpstr>However:  unnoticed changes in reality do not lead to updates!</vt:lpstr>
      <vt:lpstr>Quality of a representation w.r.t. reality</vt:lpstr>
      <vt:lpstr>Quality of a representation w.r.t. reality</vt:lpstr>
      <vt:lpstr>Quality of a representation w.r.t. reality</vt:lpstr>
      <vt:lpstr>Quality of a representation w.r.t. reality</vt:lpstr>
      <vt:lpstr>Quality of a representation w.r.t. reality</vt:lpstr>
      <vt:lpstr>Quality of a representation w.r.t. reality</vt:lpstr>
      <vt:lpstr>Comparing quality of ontologies</vt:lpstr>
      <vt:lpstr>Comparing quality of ontologies</vt:lpstr>
      <vt:lpstr>Comparing quality of ontologies</vt:lpstr>
      <vt:lpstr>Comparing quality of ontologies</vt:lpstr>
      <vt:lpstr>Comparing consecutive versions: t1</vt:lpstr>
      <vt:lpstr>Comparing consecutive versions: t2</vt:lpstr>
      <vt:lpstr>Comparing consecutive versions: t2</vt:lpstr>
      <vt:lpstr>Comparing consecutive versions: t3</vt:lpstr>
      <vt:lpstr>Comparing consecutive versions: t3</vt:lpstr>
      <vt:lpstr>Comparing consecutive versions: t3</vt:lpstr>
      <vt:lpstr>Assignment</vt:lpstr>
      <vt:lpstr>Required reading</vt:lpstr>
    </vt:vector>
  </TitlesOfParts>
  <Company>SUNY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Ceusters</cp:lastModifiedBy>
  <cp:revision>427</cp:revision>
  <dcterms:created xsi:type="dcterms:W3CDTF">2011-06-07T20:07:59Z</dcterms:created>
  <dcterms:modified xsi:type="dcterms:W3CDTF">2020-10-31T20:27:18Z</dcterms:modified>
</cp:coreProperties>
</file>