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30" r:id="rId2"/>
  </p:sldMasterIdLst>
  <p:notesMasterIdLst>
    <p:notesMasterId r:id="rId59"/>
  </p:notesMasterIdLst>
  <p:sldIdLst>
    <p:sldId id="705" r:id="rId3"/>
    <p:sldId id="740" r:id="rId4"/>
    <p:sldId id="741" r:id="rId5"/>
    <p:sldId id="742" r:id="rId6"/>
    <p:sldId id="743" r:id="rId7"/>
    <p:sldId id="744" r:id="rId8"/>
    <p:sldId id="745" r:id="rId9"/>
    <p:sldId id="746" r:id="rId10"/>
    <p:sldId id="747" r:id="rId11"/>
    <p:sldId id="748" r:id="rId12"/>
    <p:sldId id="749" r:id="rId13"/>
    <p:sldId id="750" r:id="rId14"/>
    <p:sldId id="751" r:id="rId15"/>
    <p:sldId id="752" r:id="rId16"/>
    <p:sldId id="753" r:id="rId17"/>
    <p:sldId id="754" r:id="rId18"/>
    <p:sldId id="755" r:id="rId19"/>
    <p:sldId id="756" r:id="rId20"/>
    <p:sldId id="757" r:id="rId21"/>
    <p:sldId id="758" r:id="rId22"/>
    <p:sldId id="759" r:id="rId23"/>
    <p:sldId id="760" r:id="rId24"/>
    <p:sldId id="761" r:id="rId25"/>
    <p:sldId id="762" r:id="rId26"/>
    <p:sldId id="763" r:id="rId27"/>
    <p:sldId id="764" r:id="rId28"/>
    <p:sldId id="765" r:id="rId29"/>
    <p:sldId id="766" r:id="rId30"/>
    <p:sldId id="767" r:id="rId31"/>
    <p:sldId id="768" r:id="rId32"/>
    <p:sldId id="769" r:id="rId33"/>
    <p:sldId id="770" r:id="rId34"/>
    <p:sldId id="771" r:id="rId35"/>
    <p:sldId id="772" r:id="rId36"/>
    <p:sldId id="773" r:id="rId37"/>
    <p:sldId id="774" r:id="rId38"/>
    <p:sldId id="775" r:id="rId39"/>
    <p:sldId id="776" r:id="rId40"/>
    <p:sldId id="777" r:id="rId41"/>
    <p:sldId id="778" r:id="rId42"/>
    <p:sldId id="779" r:id="rId43"/>
    <p:sldId id="780" r:id="rId44"/>
    <p:sldId id="781" r:id="rId45"/>
    <p:sldId id="782" r:id="rId46"/>
    <p:sldId id="783" r:id="rId47"/>
    <p:sldId id="784" r:id="rId48"/>
    <p:sldId id="785" r:id="rId49"/>
    <p:sldId id="786" r:id="rId50"/>
    <p:sldId id="787" r:id="rId51"/>
    <p:sldId id="788" r:id="rId52"/>
    <p:sldId id="789" r:id="rId53"/>
    <p:sldId id="790" r:id="rId54"/>
    <p:sldId id="791" r:id="rId55"/>
    <p:sldId id="792" r:id="rId56"/>
    <p:sldId id="793" r:id="rId57"/>
    <p:sldId id="794" r:id="rId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63F"/>
    <a:srgbClr val="F6D5A8"/>
    <a:srgbClr val="BBE0E3"/>
    <a:srgbClr val="FF0000"/>
    <a:srgbClr val="E59C00"/>
    <a:srgbClr val="000D26"/>
    <a:srgbClr val="D5C139"/>
    <a:srgbClr val="CCCC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94660"/>
  </p:normalViewPr>
  <p:slideViewPr>
    <p:cSldViewPr>
      <p:cViewPr varScale="1">
        <p:scale>
          <a:sx n="84" d="100"/>
          <a:sy n="84" d="100"/>
        </p:scale>
        <p:origin x="1530" y="78"/>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125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02/11/2018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464079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602CF7-3736-44AD-B22E-85DC1383EF6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72145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5E714F-4023-4424-86D7-A53760B95B89}"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4295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5E714F-4023-4424-86D7-A53760B95B89}"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93554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CB2ECA-4951-4279-96DA-FB1328E2E952}"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741378" name="Rectangle 2"/>
          <p:cNvSpPr>
            <a:spLocks noGrp="1" noRot="1" noChangeAspect="1" noChangeArrowheads="1" noTextEdit="1"/>
          </p:cNvSpPr>
          <p:nvPr>
            <p:ph type="sldImg"/>
          </p:nvPr>
        </p:nvSpPr>
        <p:spPr>
          <a:ln/>
        </p:spPr>
      </p:sp>
      <p:sp>
        <p:nvSpPr>
          <p:cNvPr id="7413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88220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A09A0C1-66A9-4CEB-ADB2-491F4B137DD1}"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14828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B899BD7-8811-4628-BC12-7FE3FA99215F}"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73125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D6149FF-E34B-4F34-A508-B5B6A7222742}"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62530" name="Rectangle 2"/>
          <p:cNvSpPr>
            <a:spLocks noGrp="1" noRot="1" noChangeAspect="1" noChangeArrowheads="1" noTextEdit="1"/>
          </p:cNvSpPr>
          <p:nvPr>
            <p:ph type="sldImg"/>
          </p:nvPr>
        </p:nvSpPr>
        <p:spPr>
          <a:ln/>
        </p:spPr>
      </p:sp>
      <p:sp>
        <p:nvSpPr>
          <p:cNvPr id="662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34411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94AAC9F-1D9D-4EB5-A787-7C75A4472710}"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90304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521D610-2BCD-44FF-AE2B-725CBC726721}"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84146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27745B5-7C79-4754-81D0-1F5F538C8DC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1695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2</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48885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4017E6-EFFE-4DA0-9BD3-35BB64E8EBDA}"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0962" name="Rectangle 2"/>
          <p:cNvSpPr>
            <a:spLocks noGrp="1" noRot="1" noChangeAspect="1" noChangeArrowheads="1" noTextEdit="1"/>
          </p:cNvSpPr>
          <p:nvPr>
            <p:ph type="sldImg"/>
          </p:nvPr>
        </p:nvSpPr>
        <p:spPr>
          <a:ln/>
        </p:spPr>
      </p:sp>
      <p:sp>
        <p:nvSpPr>
          <p:cNvPr id="6809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77325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B20230-B753-4FD3-A09D-233815E2951F}"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30439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DBDDB7-E5AF-4579-A1DA-4F3341217CD3}"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3010" name="Rectangle 2"/>
          <p:cNvSpPr>
            <a:spLocks noGrp="1" noRot="1" noChangeAspect="1" noChangeArrowheads="1" noTextEdit="1"/>
          </p:cNvSpPr>
          <p:nvPr>
            <p:ph type="sldImg"/>
          </p:nvPr>
        </p:nvSpPr>
        <p:spPr>
          <a:ln/>
        </p:spPr>
      </p:sp>
      <p:sp>
        <p:nvSpPr>
          <p:cNvPr id="6830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90504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94D9413-64E0-4705-962E-CFFCED83A91F}"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4281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0AA509D-B739-4FA0-939D-412576CE4DC7}"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7106" name="Rectangle 2"/>
          <p:cNvSpPr>
            <a:spLocks noGrp="1" noRot="1" noChangeAspect="1" noChangeArrowheads="1" noTextEdit="1"/>
          </p:cNvSpPr>
          <p:nvPr>
            <p:ph type="sldImg"/>
          </p:nvPr>
        </p:nvSpPr>
        <p:spPr>
          <a:ln/>
        </p:spPr>
      </p:sp>
      <p:sp>
        <p:nvSpPr>
          <p:cNvPr id="687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9081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CA6D89F-BEE4-4BE8-AA64-B4765710CBF3}"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12734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81046A2-F9EE-4DCE-AFA2-38E8BB6B30E9}"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55492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a:t>Results at t3 reveal 8 configuration patterns</a:t>
            </a:r>
            <a:r>
              <a:rPr lang="en-US" sz="1400" baseline="0"/>
              <a:t> &amp; 7 explanations for the changes unergone by BFO, of which 4 result from our extension of the evaluation schema.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aseline="0"/>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a:t>The last case shows how the introduction of the new NC value allows to give different explanations to the justified absence of some elements in BFO 1.0 and 2.0 at t3.</a:t>
            </a:r>
            <a:endParaRPr lang="fr-CH" sz="140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8C3A9F-82A3-594A-AC5B-115C7617FB8A}"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768688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8C3A9F-82A3-594A-AC5B-115C7617FB8A}"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721141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Changes characterized as involving the correction</a:t>
            </a:r>
            <a:r>
              <a:rPr lang="en-US" sz="1400" baseline="0"/>
              <a:t> of</a:t>
            </a:r>
            <a:r>
              <a:rPr lang="en-US" sz="1400"/>
              <a:t> 5 types of errors.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8C3A9F-82A3-594A-AC5B-115C7617FB8A}"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59933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3CE1EF-B4D5-46D0-8ABF-35BF68CD44DF}"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53340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t>What we can conclude</a:t>
            </a:r>
            <a:r>
              <a:rPr lang="en-GB" baseline="0"/>
              <a:t> from this study.</a:t>
            </a:r>
            <a:endParaRPr lang="en-GB"/>
          </a:p>
          <a:p>
            <a:pPr marL="0" marR="0" indent="0" algn="l" defTabSz="457200" rtl="0" eaLnBrk="1" fontAlgn="auto" latinLnBrk="0" hangingPunct="1">
              <a:lnSpc>
                <a:spcPct val="100000"/>
              </a:lnSpc>
              <a:spcBef>
                <a:spcPts val="0"/>
              </a:spcBef>
              <a:spcAft>
                <a:spcPts val="0"/>
              </a:spcAft>
              <a:buClrTx/>
              <a:buSzTx/>
              <a:buFontTx/>
              <a:buNone/>
              <a:tabLst/>
              <a:defRPr/>
            </a:pPr>
            <a:endParaRPr lang="en-GB"/>
          </a:p>
          <a:p>
            <a:pPr marL="0" marR="0" indent="0" algn="l" defTabSz="457200" rtl="0" eaLnBrk="1" fontAlgn="auto" latinLnBrk="0" hangingPunct="1">
              <a:lnSpc>
                <a:spcPct val="100000"/>
              </a:lnSpc>
              <a:spcBef>
                <a:spcPts val="0"/>
              </a:spcBef>
              <a:spcAft>
                <a:spcPts val="0"/>
              </a:spcAft>
              <a:buClrTx/>
              <a:buSzTx/>
              <a:buFontTx/>
              <a:buNone/>
              <a:tabLst/>
              <a:defRPr/>
            </a:pPr>
            <a:r>
              <a:rPr lang="en-GB"/>
              <a:t>3. Once these quality assessment tables are established for each version, the authors can systematically complement the specifications with more detailed explanations</a:t>
            </a:r>
            <a:r>
              <a:rPr lang="en-US"/>
              <a:t>.</a:t>
            </a:r>
            <a:endParaRPr lang="fr-CH"/>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8C3A9F-82A3-594A-AC5B-115C7617FB8A}"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75405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525240-5842-4E84-B16A-E502BF0E9E36}"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3947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9F01BB-F943-4827-BDD7-F41463990777}"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7694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F1F3C8D-BB78-4CC7-89C2-4097131DB559}"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82187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602CF7-3736-44AD-B22E-85DC1383EF6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5466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602CF7-3736-44AD-B22E-85DC1383EF6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62529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602CF7-3736-44AD-B22E-85DC1383EF6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9882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1748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260080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3777046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582820"/>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46384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3823006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2544753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23131271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2050" name="Photo Editor-foto" r:id="rId3" imgW="7621064" imgH="1009791" progId="MSPhotoEd.3">
                  <p:embed/>
                </p:oleObj>
              </mc:Choice>
              <mc:Fallback>
                <p:oleObj name="Photo Editor-foto" r:id="rId3" imgW="7621064" imgH="1009791" progId="MSPhotoEd.3">
                  <p:embed/>
                  <p:pic>
                    <p:nvPicPr>
                      <p:cNvPr id="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2051" name="Photo Editor-foto" r:id="rId5" imgW="7621064" imgH="1009791" progId="MSPhotoEd.3">
                  <p:embed/>
                </p:oleObj>
              </mc:Choice>
              <mc:Fallback>
                <p:oleObj name="Photo Editor-foto" r:id="rId5" imgW="7621064" imgH="1009791" progId="MSPhotoEd.3">
                  <p:embed/>
                  <p:pic>
                    <p:nvPicPr>
                      <p:cNvPr id="19"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2866756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981200"/>
            <a:ext cx="4343400" cy="4724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343400" cy="4724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239000" y="6553200"/>
            <a:ext cx="1905000" cy="304800"/>
          </a:xfrm>
          <a:prstGeom prst="rect">
            <a:avLst/>
          </a:prstGeom>
        </p:spPr>
        <p:txBody>
          <a:bodyPr/>
          <a:lstStyle>
            <a:lvl1pPr>
              <a:defRPr/>
            </a:lvl1pPr>
          </a:lstStyle>
          <a:p>
            <a:fld id="{244C59BA-6A7C-45AD-A746-772E6AAD0657}" type="slidenum">
              <a:rPr lang="en-US" altLang="en-US"/>
              <a:pPr/>
              <a:t>‹#›</a:t>
            </a:fld>
            <a:endParaRPr lang="en-US" altLang="en-US"/>
          </a:p>
        </p:txBody>
      </p:sp>
    </p:spTree>
    <p:extLst>
      <p:ext uri="{BB962C8B-B14F-4D97-AF65-F5344CB8AC3E}">
        <p14:creationId xmlns:p14="http://schemas.microsoft.com/office/powerpoint/2010/main" val="2632732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fr-CH"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horz"/>
          <a:lstStyle/>
          <a:p>
            <a:pPr lvl="0"/>
            <a:r>
              <a:rPr lang="fr-CH" dirty="0" smtClean="0"/>
              <a:t>Click to edit Master text styles</a:t>
            </a:r>
          </a:p>
          <a:p>
            <a:pPr lvl="1"/>
            <a:r>
              <a:rPr lang="fr-CH" dirty="0" smtClean="0"/>
              <a:t>Second level</a:t>
            </a:r>
          </a:p>
          <a:p>
            <a:pPr lvl="2"/>
            <a:r>
              <a:rPr lang="fr-CH" dirty="0" smtClean="0"/>
              <a:t>Third level</a:t>
            </a:r>
          </a:p>
          <a:p>
            <a:pPr lvl="3"/>
            <a:r>
              <a:rPr lang="fr-CH" dirty="0" smtClean="0"/>
              <a:t>Fourth level</a:t>
            </a:r>
          </a:p>
          <a:p>
            <a:pPr lvl="4"/>
            <a:r>
              <a:rPr lang="fr-CH"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7A5987-600E-D54D-B054-67531A0D638B}" type="slidenum">
              <a:rPr lang="en-US" smtClean="0"/>
              <a:t>‹#›</a:t>
            </a:fld>
            <a:endParaRPr lang="en-US"/>
          </a:p>
        </p:txBody>
      </p:sp>
      <p:sp>
        <p:nvSpPr>
          <p:cNvPr id="7" name="Date Placeholder 1"/>
          <p:cNvSpPr>
            <a:spLocks noGrp="1"/>
          </p:cNvSpPr>
          <p:nvPr>
            <p:ph type="dt" sz="half" idx="2"/>
          </p:nvPr>
        </p:nvSpPr>
        <p:spPr>
          <a:xfrm>
            <a:off x="457200" y="6356350"/>
            <a:ext cx="6096000" cy="365125"/>
          </a:xfrm>
          <a:prstGeom prst="rect">
            <a:avLst/>
          </a:prstGeom>
        </p:spPr>
        <p:txBody>
          <a:bodyPr anchor="ctr"/>
          <a:lstStyle>
            <a:lvl1pPr>
              <a:defRPr lang="fr-CH" sz="1200" kern="1200" dirty="0" smtClean="0">
                <a:solidFill>
                  <a:schemeClr val="tx1">
                    <a:tint val="75000"/>
                  </a:schemeClr>
                </a:solidFill>
                <a:latin typeface="+mn-lt"/>
                <a:ea typeface="+mn-ea"/>
                <a:cs typeface="+mn-cs"/>
              </a:defRPr>
            </a:lvl1pPr>
          </a:lstStyle>
          <a:p>
            <a:r>
              <a:rPr lang="fr-CH"/>
              <a:t>FOIS 2014 | September 24, 2014 | S. Seppälä, B. Smith and W. Ceusters</a:t>
            </a:r>
          </a:p>
        </p:txBody>
      </p:sp>
    </p:spTree>
    <p:extLst>
      <p:ext uri="{BB962C8B-B14F-4D97-AF65-F5344CB8AC3E}">
        <p14:creationId xmlns:p14="http://schemas.microsoft.com/office/powerpoint/2010/main" val="104911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174"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175"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4341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extLst>
      <p:ext uri="{BB962C8B-B14F-4D97-AF65-F5344CB8AC3E}">
        <p14:creationId xmlns:p14="http://schemas.microsoft.com/office/powerpoint/2010/main" val="124405329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smtClean="0"/>
              <a:t>BMI508 – Fall 2018</a:t>
            </a:r>
            <a:br>
              <a:rPr lang="en-US" sz="2400" dirty="0" smtClean="0"/>
            </a:br>
            <a:r>
              <a:rPr lang="en-US" sz="2400" dirty="0" smtClean="0"/>
              <a:t>Biomedical Ontology</a:t>
            </a:r>
            <a:r>
              <a:rPr lang="en-US" sz="4400" dirty="0" smtClean="0"/>
              <a:t/>
            </a:r>
            <a:br>
              <a:rPr lang="en-US" sz="4400" dirty="0" smtClean="0"/>
            </a:br>
            <a:r>
              <a:rPr lang="en-US" sz="4400" dirty="0"/>
              <a:t/>
            </a:r>
            <a:br>
              <a:rPr lang="en-US" sz="4400" dirty="0"/>
            </a:br>
            <a:r>
              <a:rPr lang="en-US" dirty="0" smtClean="0"/>
              <a:t>Principles for Change Management in Ontologies</a:t>
            </a:r>
            <a:r>
              <a:rPr lang="en-US" dirty="0" smtClean="0"/>
              <a:t/>
            </a:r>
            <a:br>
              <a:rPr lang="en-US" dirty="0" smtClean="0"/>
            </a:br>
            <a:r>
              <a:rPr lang="en-US" dirty="0"/>
              <a:t/>
            </a: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smtClean="0">
                <a:ea typeface="ＭＳ 明朝" panose="02020609040205080304" pitchFamily="49" charset="-128"/>
              </a:rPr>
              <a:t>Werner CEUSTERS</a:t>
            </a:r>
            <a:r>
              <a:rPr lang="en-GB" altLang="ja-JP" sz="2800" b="1" baseline="30000" dirty="0" smtClean="0">
                <a:ea typeface="ＭＳ 明朝" panose="02020609040205080304" pitchFamily="49" charset="-128"/>
              </a:rPr>
              <a:t>1,2</a:t>
            </a:r>
            <a:endParaRPr lang="en-US" altLang="ja-JP" sz="1800" i="1" baseline="30000" dirty="0" smtClean="0">
              <a:ea typeface="ＭＳ 明朝" panose="02020609040205080304" pitchFamily="49" charset="-128"/>
            </a:endParaRPr>
          </a:p>
          <a:p>
            <a:pPr defTabSz="566738"/>
            <a:r>
              <a:rPr lang="en-GB" sz="1800" i="1" baseline="30000" dirty="0" smtClean="0"/>
              <a:t>1</a:t>
            </a:r>
            <a:r>
              <a:rPr lang="en-GB" sz="1800" i="1" dirty="0" smtClean="0"/>
              <a:t> Department </a:t>
            </a:r>
            <a:r>
              <a:rPr lang="en-GB" sz="1800" i="1" dirty="0"/>
              <a:t>of </a:t>
            </a:r>
            <a:r>
              <a:rPr lang="en-GB" sz="1800" i="1" dirty="0" smtClean="0"/>
              <a:t>Biomedical Informatics, University at Buffalo, USA</a:t>
            </a:r>
          </a:p>
          <a:p>
            <a:pPr defTabSz="566738"/>
            <a:r>
              <a:rPr lang="en-GB" sz="1800" i="1" baseline="30000" dirty="0" smtClean="0"/>
              <a:t>2</a:t>
            </a:r>
            <a:r>
              <a:rPr lang="en-GB" sz="1800" i="1" dirty="0" smtClean="0"/>
              <a:t> Department </a:t>
            </a:r>
            <a:r>
              <a:rPr lang="en-GB" sz="1800" i="1" dirty="0"/>
              <a:t>of Psychiatry</a:t>
            </a:r>
            <a:r>
              <a:rPr lang="en-GB" sz="1800" i="1" dirty="0" smtClean="0"/>
              <a:t>,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41812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AutoShape 2"/>
          <p:cNvSpPr>
            <a:spLocks noGrp="1" noChangeArrowheads="1"/>
          </p:cNvSpPr>
          <p:nvPr>
            <p:ph type="title"/>
          </p:nvPr>
        </p:nvSpPr>
        <p:spPr/>
        <p:txBody>
          <a:bodyPr/>
          <a:lstStyle/>
          <a:p>
            <a:r>
              <a:rPr lang="nl-BE" altLang="en-US" dirty="0" err="1"/>
              <a:t>What</a:t>
            </a:r>
            <a:r>
              <a:rPr lang="nl-BE" altLang="en-US" dirty="0"/>
              <a:t> </a:t>
            </a:r>
            <a:r>
              <a:rPr lang="nl-BE" altLang="en-US" dirty="0" err="1"/>
              <a:t>influences</a:t>
            </a:r>
            <a:r>
              <a:rPr lang="nl-BE" altLang="en-US" dirty="0"/>
              <a:t> </a:t>
            </a:r>
            <a:r>
              <a:rPr lang="nl-BE" altLang="en-US" dirty="0" err="1"/>
              <a:t>the</a:t>
            </a:r>
            <a:r>
              <a:rPr lang="nl-BE" altLang="en-US" dirty="0"/>
              <a:t> development of </a:t>
            </a:r>
            <a:r>
              <a:rPr lang="nl-BE" altLang="en-US" dirty="0" err="1"/>
              <a:t>ontologies</a:t>
            </a:r>
            <a:r>
              <a:rPr lang="nl-BE" altLang="en-US" dirty="0"/>
              <a:t>?</a:t>
            </a:r>
            <a:endParaRPr lang="en-GB" altLang="en-US" dirty="0"/>
          </a:p>
        </p:txBody>
      </p:sp>
      <p:sp>
        <p:nvSpPr>
          <p:cNvPr id="531459" name="Rectangle 3"/>
          <p:cNvSpPr>
            <a:spLocks noGrp="1" noChangeArrowheads="1"/>
          </p:cNvSpPr>
          <p:nvPr>
            <p:ph idx="1"/>
          </p:nvPr>
        </p:nvSpPr>
        <p:spPr>
          <a:xfrm>
            <a:off x="228600" y="2209800"/>
            <a:ext cx="8686800" cy="4114800"/>
          </a:xfrm>
        </p:spPr>
        <p:txBody>
          <a:bodyPr/>
          <a:lstStyle/>
          <a:p>
            <a:pPr>
              <a:lnSpc>
                <a:spcPct val="90000"/>
              </a:lnSpc>
            </a:pPr>
            <a:r>
              <a:rPr lang="nl-BE" altLang="en-US" b="1" dirty="0"/>
              <a:t>Level of </a:t>
            </a:r>
            <a:r>
              <a:rPr lang="nl-BE" altLang="en-US" b="1" dirty="0" err="1"/>
              <a:t>biomedical</a:t>
            </a:r>
            <a:r>
              <a:rPr lang="nl-BE" altLang="en-US" b="1" dirty="0"/>
              <a:t> </a:t>
            </a:r>
            <a:r>
              <a:rPr lang="nl-BE" altLang="en-US" b="1" dirty="0" err="1"/>
              <a:t>reality</a:t>
            </a:r>
            <a:r>
              <a:rPr lang="nl-BE" altLang="en-US" b="1" dirty="0"/>
              <a:t>:</a:t>
            </a:r>
          </a:p>
          <a:p>
            <a:pPr lvl="1">
              <a:lnSpc>
                <a:spcPct val="90000"/>
              </a:lnSpc>
            </a:pPr>
            <a:r>
              <a:rPr lang="nl-BE" altLang="en-US" dirty="0"/>
              <a:t>Persons, </a:t>
            </a:r>
            <a:r>
              <a:rPr lang="nl-BE" altLang="en-US" dirty="0" err="1"/>
              <a:t>diseases</a:t>
            </a:r>
            <a:r>
              <a:rPr lang="nl-BE" altLang="en-US" dirty="0"/>
              <a:t>, </a:t>
            </a:r>
            <a:r>
              <a:rPr lang="nl-BE" altLang="en-US" dirty="0" err="1"/>
              <a:t>pathological</a:t>
            </a:r>
            <a:r>
              <a:rPr lang="nl-BE" altLang="en-US" dirty="0"/>
              <a:t> </a:t>
            </a:r>
            <a:r>
              <a:rPr lang="nl-BE" altLang="en-US" dirty="0" err="1"/>
              <a:t>structures</a:t>
            </a:r>
            <a:r>
              <a:rPr lang="nl-BE" altLang="en-US" dirty="0"/>
              <a:t> </a:t>
            </a:r>
            <a:r>
              <a:rPr lang="nl-BE" altLang="en-US" dirty="0" err="1"/>
              <a:t>and</a:t>
            </a:r>
            <a:r>
              <a:rPr lang="nl-BE" altLang="en-US" dirty="0"/>
              <a:t> </a:t>
            </a:r>
            <a:r>
              <a:rPr lang="nl-BE" altLang="en-US" dirty="0" err="1"/>
              <a:t>formations</a:t>
            </a:r>
            <a:r>
              <a:rPr lang="nl-BE" altLang="en-US" dirty="0"/>
              <a:t>,... do </a:t>
            </a:r>
            <a:r>
              <a:rPr lang="nl-BE" altLang="en-US" dirty="0" err="1"/>
              <a:t>exist</a:t>
            </a:r>
            <a:r>
              <a:rPr lang="nl-BE" altLang="en-US" dirty="0"/>
              <a:t> as </a:t>
            </a:r>
            <a:r>
              <a:rPr lang="nl-BE" altLang="en-US" dirty="0" err="1"/>
              <a:t>particulars</a:t>
            </a:r>
            <a:r>
              <a:rPr lang="nl-BE" altLang="en-US" dirty="0"/>
              <a:t> (p, d, </a:t>
            </a:r>
            <a:r>
              <a:rPr lang="nl-BE" altLang="en-US" dirty="0" err="1"/>
              <a:t>ps</a:t>
            </a:r>
            <a:r>
              <a:rPr lang="nl-BE" altLang="en-US" dirty="0"/>
              <a:t>, </a:t>
            </a:r>
            <a:r>
              <a:rPr lang="nl-BE" altLang="en-US" dirty="0" err="1"/>
              <a:t>pf</a:t>
            </a:r>
            <a:r>
              <a:rPr lang="nl-BE" altLang="en-US" dirty="0"/>
              <a:t>, ... ) </a:t>
            </a:r>
            <a:r>
              <a:rPr lang="nl-BE" altLang="en-US" dirty="0" err="1"/>
              <a:t>and</a:t>
            </a:r>
            <a:r>
              <a:rPr lang="nl-BE" altLang="en-US" dirty="0"/>
              <a:t> </a:t>
            </a:r>
            <a:r>
              <a:rPr lang="nl-BE" altLang="en-US" dirty="0" err="1"/>
              <a:t>universals</a:t>
            </a:r>
            <a:r>
              <a:rPr lang="nl-BE" altLang="en-US" dirty="0"/>
              <a:t> (P, D, PS, PF, ...), </a:t>
            </a:r>
            <a:r>
              <a:rPr lang="nl-BE" altLang="en-US" dirty="0" err="1"/>
              <a:t>and</a:t>
            </a:r>
            <a:r>
              <a:rPr lang="nl-BE" altLang="en-US" dirty="0"/>
              <a:t> are </a:t>
            </a:r>
            <a:r>
              <a:rPr lang="nl-BE" altLang="en-US" dirty="0" err="1"/>
              <a:t>related</a:t>
            </a:r>
            <a:r>
              <a:rPr lang="nl-BE" altLang="en-US" dirty="0"/>
              <a:t> in </a:t>
            </a:r>
            <a:r>
              <a:rPr lang="nl-BE" altLang="en-US" dirty="0" err="1"/>
              <a:t>specific</a:t>
            </a:r>
            <a:r>
              <a:rPr lang="nl-BE" altLang="en-US" dirty="0"/>
              <a:t> </a:t>
            </a:r>
            <a:r>
              <a:rPr lang="nl-BE" altLang="en-US" dirty="0" err="1"/>
              <a:t>ways</a:t>
            </a:r>
            <a:r>
              <a:rPr lang="nl-BE" altLang="en-US" dirty="0"/>
              <a:t> prior </a:t>
            </a:r>
            <a:r>
              <a:rPr lang="nl-BE" altLang="en-US" dirty="0" err="1"/>
              <a:t>to</a:t>
            </a:r>
            <a:r>
              <a:rPr lang="nl-BE" altLang="en-US" dirty="0"/>
              <a:t> </a:t>
            </a:r>
            <a:r>
              <a:rPr lang="nl-BE" altLang="en-US" dirty="0" err="1"/>
              <a:t>our</a:t>
            </a:r>
            <a:r>
              <a:rPr lang="nl-BE" altLang="en-US" dirty="0"/>
              <a:t> </a:t>
            </a:r>
            <a:r>
              <a:rPr lang="nl-BE" altLang="en-US" dirty="0" err="1"/>
              <a:t>perception</a:t>
            </a:r>
            <a:r>
              <a:rPr lang="nl-BE" altLang="en-US" dirty="0"/>
              <a:t>;</a:t>
            </a:r>
          </a:p>
          <a:p>
            <a:pPr lvl="1">
              <a:lnSpc>
                <a:spcPct val="90000"/>
              </a:lnSpc>
            </a:pPr>
            <a:r>
              <a:rPr lang="nl-BE" altLang="en-US" dirty="0" err="1"/>
              <a:t>Biomedical</a:t>
            </a:r>
            <a:r>
              <a:rPr lang="nl-BE" altLang="en-US" dirty="0"/>
              <a:t> </a:t>
            </a:r>
            <a:r>
              <a:rPr lang="nl-BE" altLang="en-US" dirty="0" err="1"/>
              <a:t>reality</a:t>
            </a:r>
            <a:r>
              <a:rPr lang="nl-BE" altLang="en-US" dirty="0"/>
              <a:t> changes:</a:t>
            </a:r>
          </a:p>
          <a:p>
            <a:pPr lvl="2">
              <a:lnSpc>
                <a:spcPct val="90000"/>
              </a:lnSpc>
            </a:pPr>
            <a:r>
              <a:rPr lang="nl-BE" altLang="en-US" dirty="0"/>
              <a:t>d’s, p’s, ... </a:t>
            </a:r>
            <a:r>
              <a:rPr lang="nl-BE" altLang="en-US" dirty="0" err="1"/>
              <a:t>come</a:t>
            </a:r>
            <a:r>
              <a:rPr lang="nl-BE" altLang="en-US" dirty="0"/>
              <a:t> </a:t>
            </a:r>
            <a:r>
              <a:rPr lang="nl-BE" altLang="en-US" dirty="0" err="1"/>
              <a:t>and</a:t>
            </a:r>
            <a:r>
              <a:rPr lang="nl-BE" altLang="en-US" dirty="0"/>
              <a:t> go; D’s, P’s, ... </a:t>
            </a:r>
            <a:endParaRPr lang="nl-BE" altLang="en-US" dirty="0" smtClean="0"/>
          </a:p>
          <a:p>
            <a:pPr lvl="2">
              <a:lnSpc>
                <a:spcPct val="90000"/>
              </a:lnSpc>
            </a:pPr>
            <a:endParaRPr lang="nl-BE" altLang="en-US" dirty="0"/>
          </a:p>
          <a:p>
            <a:pPr>
              <a:lnSpc>
                <a:spcPct val="90000"/>
              </a:lnSpc>
            </a:pPr>
            <a:r>
              <a:rPr lang="nl-BE" altLang="en-US" b="1" dirty="0"/>
              <a:t>Level of </a:t>
            </a:r>
            <a:r>
              <a:rPr lang="nl-BE" altLang="en-US" b="1" dirty="0" err="1"/>
              <a:t>biomedical</a:t>
            </a:r>
            <a:r>
              <a:rPr lang="nl-BE" altLang="en-US" b="1" dirty="0"/>
              <a:t> </a:t>
            </a:r>
            <a:r>
              <a:rPr lang="nl-BE" altLang="en-US" b="1" dirty="0" err="1"/>
              <a:t>science</a:t>
            </a:r>
            <a:r>
              <a:rPr lang="nl-BE" altLang="en-US" b="1" dirty="0"/>
              <a:t> </a:t>
            </a:r>
            <a:r>
              <a:rPr lang="nl-BE" altLang="en-US" b="1" dirty="0" err="1"/>
              <a:t>and</a:t>
            </a:r>
            <a:r>
              <a:rPr lang="nl-BE" altLang="en-US" b="1" dirty="0"/>
              <a:t> case </a:t>
            </a:r>
            <a:r>
              <a:rPr lang="nl-BE" altLang="en-US" b="1" dirty="0" err="1"/>
              <a:t>perception</a:t>
            </a:r>
            <a:r>
              <a:rPr lang="nl-BE" altLang="en-US" b="1" dirty="0"/>
              <a:t>:</a:t>
            </a:r>
          </a:p>
          <a:p>
            <a:pPr lvl="1">
              <a:lnSpc>
                <a:spcPct val="90000"/>
              </a:lnSpc>
            </a:pPr>
            <a:r>
              <a:rPr lang="nl-BE" altLang="en-US" dirty="0" err="1"/>
              <a:t>Mirrors</a:t>
            </a:r>
            <a:r>
              <a:rPr lang="nl-BE" altLang="en-US" dirty="0"/>
              <a:t> </a:t>
            </a:r>
            <a:r>
              <a:rPr lang="nl-BE" altLang="en-US" dirty="0" err="1"/>
              <a:t>reality</a:t>
            </a:r>
            <a:r>
              <a:rPr lang="nl-BE" altLang="en-US" dirty="0"/>
              <a:t> </a:t>
            </a:r>
            <a:r>
              <a:rPr lang="nl-BE" altLang="en-US" dirty="0" err="1"/>
              <a:t>only</a:t>
            </a:r>
            <a:r>
              <a:rPr lang="nl-BE" altLang="en-US" dirty="0"/>
              <a:t> </a:t>
            </a:r>
            <a:r>
              <a:rPr lang="nl-BE" altLang="en-US" dirty="0" err="1" smtClean="0"/>
              <a:t>partially</a:t>
            </a:r>
            <a:r>
              <a:rPr lang="nl-BE" altLang="en-US" dirty="0" smtClean="0"/>
              <a:t>.</a:t>
            </a:r>
            <a:endParaRPr lang="nl-BE" altLang="en-US" dirty="0"/>
          </a:p>
          <a:p>
            <a:pPr lvl="1">
              <a:lnSpc>
                <a:spcPct val="90000"/>
              </a:lnSpc>
            </a:pPr>
            <a:r>
              <a:rPr lang="nl-BE" altLang="en-US" dirty="0" err="1"/>
              <a:t>Evolves</a:t>
            </a:r>
            <a:r>
              <a:rPr lang="nl-BE" altLang="en-US" dirty="0"/>
              <a:t> over time </a:t>
            </a:r>
            <a:r>
              <a:rPr lang="nl-BE" altLang="en-US" dirty="0" err="1"/>
              <a:t>towards</a:t>
            </a:r>
            <a:r>
              <a:rPr lang="nl-BE" altLang="en-US" dirty="0"/>
              <a:t> </a:t>
            </a:r>
            <a:r>
              <a:rPr lang="nl-BE" altLang="en-US" dirty="0" err="1"/>
              <a:t>better</a:t>
            </a:r>
            <a:r>
              <a:rPr lang="nl-BE" altLang="en-US" dirty="0"/>
              <a:t> </a:t>
            </a:r>
            <a:r>
              <a:rPr lang="nl-BE" altLang="en-US" dirty="0" err="1" smtClean="0"/>
              <a:t>understanding</a:t>
            </a:r>
            <a:r>
              <a:rPr lang="nl-BE" altLang="en-US" dirty="0" smtClean="0"/>
              <a:t>.</a:t>
            </a:r>
            <a:endParaRPr lang="nl-BE" altLang="en-US" dirty="0"/>
          </a:p>
        </p:txBody>
      </p:sp>
    </p:spTree>
    <p:extLst>
      <p:ext uri="{BB962C8B-B14F-4D97-AF65-F5344CB8AC3E}">
        <p14:creationId xmlns:p14="http://schemas.microsoft.com/office/powerpoint/2010/main" val="8948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1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1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1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14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14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145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1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AutoShape 2"/>
          <p:cNvSpPr>
            <a:spLocks noGrp="1" noChangeArrowheads="1"/>
          </p:cNvSpPr>
          <p:nvPr>
            <p:ph type="title"/>
          </p:nvPr>
        </p:nvSpPr>
        <p:spPr/>
        <p:txBody>
          <a:bodyPr/>
          <a:lstStyle/>
          <a:p>
            <a:r>
              <a:rPr lang="nl-BE" altLang="en-US"/>
              <a:t>What influences the development of ontologies?</a:t>
            </a:r>
            <a:endParaRPr lang="en-GB" altLang="en-US"/>
          </a:p>
        </p:txBody>
      </p:sp>
      <p:sp>
        <p:nvSpPr>
          <p:cNvPr id="532483" name="Rectangle 3"/>
          <p:cNvSpPr>
            <a:spLocks noGrp="1" noChangeArrowheads="1"/>
          </p:cNvSpPr>
          <p:nvPr>
            <p:ph idx="1"/>
          </p:nvPr>
        </p:nvSpPr>
        <p:spPr>
          <a:xfrm>
            <a:off x="228600" y="2438400"/>
            <a:ext cx="8686800" cy="4191000"/>
          </a:xfrm>
        </p:spPr>
        <p:txBody>
          <a:bodyPr/>
          <a:lstStyle/>
          <a:p>
            <a:r>
              <a:rPr lang="nl-BE" altLang="en-US" b="1" dirty="0"/>
              <a:t>Level of </a:t>
            </a:r>
            <a:r>
              <a:rPr lang="nl-BE" altLang="en-US" b="1" dirty="0" err="1" smtClean="0"/>
              <a:t>concretizations</a:t>
            </a:r>
            <a:r>
              <a:rPr lang="nl-BE" altLang="en-US" b="1" dirty="0" smtClean="0"/>
              <a:t>:</a:t>
            </a:r>
            <a:endParaRPr lang="nl-BE" altLang="en-US" b="1" dirty="0"/>
          </a:p>
          <a:p>
            <a:pPr lvl="1"/>
            <a:r>
              <a:rPr lang="nl-BE" altLang="en-US" dirty="0" err="1"/>
              <a:t>Mirrors</a:t>
            </a:r>
            <a:r>
              <a:rPr lang="nl-BE" altLang="en-US" dirty="0"/>
              <a:t> </a:t>
            </a:r>
            <a:r>
              <a:rPr lang="nl-BE" altLang="en-US" dirty="0" err="1"/>
              <a:t>biomedical</a:t>
            </a:r>
            <a:r>
              <a:rPr lang="nl-BE" altLang="en-US" dirty="0"/>
              <a:t> </a:t>
            </a:r>
            <a:r>
              <a:rPr lang="nl-BE" altLang="en-US" dirty="0" err="1"/>
              <a:t>science</a:t>
            </a:r>
            <a:r>
              <a:rPr lang="nl-BE" altLang="en-US" dirty="0"/>
              <a:t> </a:t>
            </a:r>
            <a:r>
              <a:rPr lang="nl-BE" altLang="en-US" dirty="0" err="1"/>
              <a:t>and</a:t>
            </a:r>
            <a:r>
              <a:rPr lang="nl-BE" altLang="en-US" dirty="0"/>
              <a:t> case </a:t>
            </a:r>
            <a:r>
              <a:rPr lang="nl-BE" altLang="en-US" dirty="0" err="1"/>
              <a:t>perception</a:t>
            </a:r>
            <a:r>
              <a:rPr lang="nl-BE" altLang="en-US" dirty="0"/>
              <a:t> </a:t>
            </a:r>
            <a:r>
              <a:rPr lang="nl-BE" altLang="en-US" dirty="0" err="1"/>
              <a:t>only</a:t>
            </a:r>
            <a:r>
              <a:rPr lang="nl-BE" altLang="en-US" dirty="0"/>
              <a:t> </a:t>
            </a:r>
            <a:r>
              <a:rPr lang="nl-BE" altLang="en-US" dirty="0" err="1" smtClean="0"/>
              <a:t>partially</a:t>
            </a:r>
            <a:r>
              <a:rPr lang="nl-BE" altLang="en-US" dirty="0" smtClean="0"/>
              <a:t>:</a:t>
            </a:r>
            <a:endParaRPr lang="nl-BE" altLang="en-US" dirty="0"/>
          </a:p>
          <a:p>
            <a:pPr lvl="2"/>
            <a:r>
              <a:rPr lang="nl-BE" altLang="en-US" dirty="0"/>
              <a:t>Editing </a:t>
            </a:r>
            <a:r>
              <a:rPr lang="nl-BE" altLang="en-US" dirty="0" smtClean="0"/>
              <a:t>mistakes;</a:t>
            </a:r>
            <a:endParaRPr lang="nl-BE" altLang="en-US" dirty="0"/>
          </a:p>
          <a:p>
            <a:pPr lvl="2"/>
            <a:r>
              <a:rPr lang="nl-BE" altLang="en-US" dirty="0" err="1"/>
              <a:t>Leaving</a:t>
            </a:r>
            <a:r>
              <a:rPr lang="nl-BE" altLang="en-US" dirty="0"/>
              <a:t> out </a:t>
            </a:r>
            <a:r>
              <a:rPr lang="nl-BE" altLang="en-US" dirty="0" err="1"/>
              <a:t>diseases</a:t>
            </a:r>
            <a:r>
              <a:rPr lang="nl-BE" altLang="en-US" dirty="0"/>
              <a:t> or </a:t>
            </a:r>
            <a:r>
              <a:rPr lang="nl-BE" altLang="en-US" dirty="0" err="1"/>
              <a:t>pathological</a:t>
            </a:r>
            <a:r>
              <a:rPr lang="nl-BE" altLang="en-US" dirty="0"/>
              <a:t> </a:t>
            </a:r>
            <a:r>
              <a:rPr lang="nl-BE" altLang="en-US" dirty="0" err="1"/>
              <a:t>behaviours</a:t>
            </a:r>
            <a:r>
              <a:rPr lang="nl-BE" altLang="en-US" dirty="0"/>
              <a:t> </a:t>
            </a:r>
            <a:r>
              <a:rPr lang="nl-BE" altLang="en-US" dirty="0" err="1"/>
              <a:t>for</a:t>
            </a:r>
            <a:r>
              <a:rPr lang="nl-BE" altLang="en-US" dirty="0"/>
              <a:t> non-</a:t>
            </a:r>
            <a:r>
              <a:rPr lang="nl-BE" altLang="en-US" dirty="0" err="1"/>
              <a:t>biomedical</a:t>
            </a:r>
            <a:r>
              <a:rPr lang="nl-BE" altLang="en-US" dirty="0"/>
              <a:t> </a:t>
            </a:r>
            <a:r>
              <a:rPr lang="nl-BE" altLang="en-US" dirty="0" err="1" smtClean="0"/>
              <a:t>reasons</a:t>
            </a:r>
            <a:r>
              <a:rPr lang="nl-BE" altLang="en-US" dirty="0" smtClean="0"/>
              <a:t>:</a:t>
            </a:r>
            <a:endParaRPr lang="nl-BE" altLang="en-US" dirty="0"/>
          </a:p>
          <a:p>
            <a:pPr lvl="3"/>
            <a:r>
              <a:rPr lang="nl-BE" altLang="en-US" dirty="0" smtClean="0"/>
              <a:t>Smoking;</a:t>
            </a:r>
            <a:endParaRPr lang="nl-BE" altLang="en-US" dirty="0"/>
          </a:p>
          <a:p>
            <a:pPr lvl="2"/>
            <a:r>
              <a:rPr lang="nl-BE" altLang="en-US" dirty="0" err="1"/>
              <a:t>Adding</a:t>
            </a:r>
            <a:r>
              <a:rPr lang="nl-BE" altLang="en-US" dirty="0"/>
              <a:t> non-</a:t>
            </a:r>
            <a:r>
              <a:rPr lang="nl-BE" altLang="en-US" dirty="0" err="1"/>
              <a:t>pathological</a:t>
            </a:r>
            <a:r>
              <a:rPr lang="nl-BE" altLang="en-US" dirty="0"/>
              <a:t> </a:t>
            </a:r>
            <a:r>
              <a:rPr lang="nl-BE" altLang="en-US" dirty="0" err="1"/>
              <a:t>behaviour</a:t>
            </a:r>
            <a:r>
              <a:rPr lang="nl-BE" altLang="en-US" dirty="0"/>
              <a:t> as a </a:t>
            </a:r>
            <a:r>
              <a:rPr lang="nl-BE" altLang="en-US" dirty="0" err="1" smtClean="0"/>
              <a:t>disease</a:t>
            </a:r>
            <a:r>
              <a:rPr lang="nl-BE" altLang="en-US" dirty="0" smtClean="0"/>
              <a:t>:</a:t>
            </a:r>
            <a:endParaRPr lang="nl-BE" altLang="en-US" dirty="0"/>
          </a:p>
          <a:p>
            <a:pPr lvl="3"/>
            <a:r>
              <a:rPr lang="nl-BE" altLang="en-US" dirty="0" err="1" smtClean="0"/>
              <a:t>Homosexuality</a:t>
            </a:r>
            <a:r>
              <a:rPr lang="nl-BE" altLang="en-US" dirty="0" smtClean="0"/>
              <a:t>;</a:t>
            </a:r>
            <a:endParaRPr lang="nl-BE" altLang="en-US" dirty="0"/>
          </a:p>
          <a:p>
            <a:pPr lvl="2"/>
            <a:r>
              <a:rPr lang="nl-BE" altLang="en-US" dirty="0" err="1"/>
              <a:t>Leaving</a:t>
            </a:r>
            <a:r>
              <a:rPr lang="nl-BE" altLang="en-US" dirty="0"/>
              <a:t> out wat is </a:t>
            </a:r>
            <a:r>
              <a:rPr lang="nl-BE" altLang="en-US" dirty="0" err="1"/>
              <a:t>considered</a:t>
            </a:r>
            <a:r>
              <a:rPr lang="nl-BE" altLang="en-US" dirty="0"/>
              <a:t> </a:t>
            </a:r>
            <a:r>
              <a:rPr lang="nl-BE" altLang="en-US" dirty="0" err="1"/>
              <a:t>not</a:t>
            </a:r>
            <a:r>
              <a:rPr lang="nl-BE" altLang="en-US" dirty="0"/>
              <a:t> </a:t>
            </a:r>
            <a:r>
              <a:rPr lang="nl-BE" altLang="en-US" dirty="0" smtClean="0"/>
              <a:t>relevant.</a:t>
            </a:r>
            <a:endParaRPr lang="nl-BE" altLang="en-US" dirty="0"/>
          </a:p>
        </p:txBody>
      </p:sp>
    </p:spTree>
    <p:extLst>
      <p:ext uri="{BB962C8B-B14F-4D97-AF65-F5344CB8AC3E}">
        <p14:creationId xmlns:p14="http://schemas.microsoft.com/office/powerpoint/2010/main" val="2238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48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48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248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p:cNvSpPr>
            <a:spLocks noGrp="1" noChangeArrowheads="1"/>
          </p:cNvSpPr>
          <p:nvPr>
            <p:ph type="title"/>
          </p:nvPr>
        </p:nvSpPr>
        <p:spPr>
          <a:xfrm>
            <a:off x="0" y="762000"/>
            <a:ext cx="9144000" cy="762000"/>
          </a:xfrm>
        </p:spPr>
        <p:txBody>
          <a:bodyPr/>
          <a:lstStyle/>
          <a:p>
            <a:r>
              <a:rPr lang="en-US" altLang="en-US" sz="3200" dirty="0"/>
              <a:t>Reality versus </a:t>
            </a:r>
            <a:r>
              <a:rPr lang="en-US" altLang="en-US" sz="3200" dirty="0" smtClean="0"/>
              <a:t>representations, </a:t>
            </a:r>
            <a:r>
              <a:rPr lang="en-US" altLang="en-US" sz="3200" dirty="0"/>
              <a:t>both in evolution</a:t>
            </a:r>
          </a:p>
        </p:txBody>
      </p:sp>
      <p:sp>
        <p:nvSpPr>
          <p:cNvPr id="2" name="Content Placeholder 1"/>
          <p:cNvSpPr>
            <a:spLocks noGrp="1"/>
          </p:cNvSpPr>
          <p:nvPr>
            <p:ph idx="1"/>
          </p:nvPr>
        </p:nvSpPr>
        <p:spPr>
          <a:xfrm>
            <a:off x="228600" y="3810000"/>
            <a:ext cx="8686800" cy="2717800"/>
          </a:xfrm>
        </p:spPr>
        <p:txBody>
          <a:bodyPr/>
          <a:lstStyle/>
          <a:p>
            <a:pPr>
              <a:buFont typeface="Arial" panose="020B0604020202020204" pitchFamily="34" charset="0"/>
              <a:buChar char="•"/>
            </a:pPr>
            <a:r>
              <a:rPr lang="en-US" sz="2000" dirty="0" smtClean="0"/>
              <a:t>Some </a:t>
            </a:r>
            <a:r>
              <a:rPr lang="en-US" sz="2000" dirty="0" smtClean="0"/>
              <a:t>represented </a:t>
            </a:r>
            <a:r>
              <a:rPr lang="en-US" sz="2000" dirty="0" smtClean="0"/>
              <a:t>PORs</a:t>
            </a:r>
            <a:r>
              <a:rPr lang="en-US" sz="2000" dirty="0" smtClean="0"/>
              <a:t>:</a:t>
            </a:r>
          </a:p>
          <a:p>
            <a:pPr lvl="1">
              <a:buFont typeface="Arial" panose="020B0604020202020204" pitchFamily="34" charset="0"/>
              <a:buChar char="•"/>
            </a:pPr>
            <a:r>
              <a:rPr lang="en-US" sz="1800" dirty="0" smtClean="0"/>
              <a:t>(2) the </a:t>
            </a:r>
            <a:r>
              <a:rPr lang="en-US" sz="1800" dirty="0" smtClean="0"/>
              <a:t>history of </a:t>
            </a:r>
            <a:r>
              <a:rPr lang="en-US" sz="1800" dirty="0" smtClean="0"/>
              <a:t>2 universals (U1, U2),</a:t>
            </a:r>
          </a:p>
          <a:p>
            <a:pPr lvl="1">
              <a:buFont typeface="Arial" panose="020B0604020202020204" pitchFamily="34" charset="0"/>
              <a:buChar char="•"/>
            </a:pPr>
            <a:r>
              <a:rPr lang="en-US" sz="1800" dirty="0" smtClean="0"/>
              <a:t>(1) the coming into existence of particular p3 as an instance of U1,</a:t>
            </a:r>
          </a:p>
          <a:p>
            <a:pPr lvl="1">
              <a:buFont typeface="Arial" panose="020B0604020202020204" pitchFamily="34" charset="0"/>
              <a:buChar char="•"/>
            </a:pPr>
            <a:r>
              <a:rPr lang="en-US" sz="1800" dirty="0" smtClean="0"/>
              <a:t>(1) the </a:t>
            </a:r>
            <a:r>
              <a:rPr lang="en-US" sz="1800" dirty="0"/>
              <a:t>instantiation of </a:t>
            </a:r>
            <a:r>
              <a:rPr lang="en-US" sz="1800" dirty="0" smtClean="0"/>
              <a:t>U2 </a:t>
            </a:r>
            <a:r>
              <a:rPr lang="en-US" sz="1800" dirty="0"/>
              <a:t>by p3</a:t>
            </a:r>
            <a:r>
              <a:rPr lang="en-US" sz="1800" dirty="0" smtClean="0"/>
              <a:t>,</a:t>
            </a:r>
          </a:p>
          <a:p>
            <a:pPr lvl="1">
              <a:buFont typeface="Arial" panose="020B0604020202020204" pitchFamily="34" charset="0"/>
              <a:buChar char="•"/>
            </a:pPr>
            <a:r>
              <a:rPr lang="en-US" sz="1800" dirty="0" smtClean="0"/>
              <a:t>(1) the going out of existence of p3.</a:t>
            </a:r>
          </a:p>
          <a:p>
            <a:pPr lvl="1">
              <a:buFont typeface="Arial" panose="020B0604020202020204" pitchFamily="34" charset="0"/>
              <a:buChar char="•"/>
            </a:pPr>
            <a:endParaRPr lang="en-US" sz="2000" dirty="0"/>
          </a:p>
        </p:txBody>
      </p:sp>
      <p:grpSp>
        <p:nvGrpSpPr>
          <p:cNvPr id="651271" name="Group 7"/>
          <p:cNvGrpSpPr>
            <a:grpSpLocks/>
          </p:cNvGrpSpPr>
          <p:nvPr/>
        </p:nvGrpSpPr>
        <p:grpSpPr bwMode="auto">
          <a:xfrm>
            <a:off x="0" y="1981200"/>
            <a:ext cx="9144000" cy="1549400"/>
            <a:chOff x="0" y="1248"/>
            <a:chExt cx="5760" cy="976"/>
          </a:xfrm>
        </p:grpSpPr>
        <p:sp>
          <p:nvSpPr>
            <p:cNvPr id="651272" name="Line 8"/>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3" name="Text Box 9"/>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1274" name="Text Box 10"/>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1275" name="Text Box 11"/>
            <p:cNvSpPr txBox="1">
              <a:spLocks noChangeArrowheads="1"/>
            </p:cNvSpPr>
            <p:nvPr/>
          </p:nvSpPr>
          <p:spPr bwMode="auto">
            <a:xfrm>
              <a:off x="1248" y="1680"/>
              <a:ext cx="4176"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U2</a:t>
              </a:r>
            </a:p>
          </p:txBody>
        </p:sp>
        <p:sp>
          <p:nvSpPr>
            <p:cNvPr id="651276" name="Text Box 12"/>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1277" name="Line 13"/>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8" name="Line 14"/>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9" name="Text Box 15"/>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CCCCFF"/>
                  </a:solidFill>
                  <a:effectLst/>
                  <a:uLnTx/>
                  <a:uFillTx/>
                  <a:latin typeface="Times" charset="0"/>
                  <a:ea typeface="+mn-ea"/>
                  <a:cs typeface="+mn-cs"/>
                </a:rPr>
                <a:t>Reality</a:t>
              </a:r>
            </a:p>
          </p:txBody>
        </p:sp>
      </p:grpSp>
    </p:spTree>
    <p:extLst>
      <p:ext uri="{BB962C8B-B14F-4D97-AF65-F5344CB8AC3E}">
        <p14:creationId xmlns:p14="http://schemas.microsoft.com/office/powerpoint/2010/main" val="1214526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p:cNvSpPr>
            <a:spLocks noGrp="1" noChangeArrowheads="1"/>
          </p:cNvSpPr>
          <p:nvPr>
            <p:ph type="title"/>
          </p:nvPr>
        </p:nvSpPr>
        <p:spPr>
          <a:xfrm>
            <a:off x="0" y="762000"/>
            <a:ext cx="9144000" cy="762000"/>
          </a:xfrm>
        </p:spPr>
        <p:txBody>
          <a:bodyPr/>
          <a:lstStyle/>
          <a:p>
            <a:r>
              <a:rPr lang="en-US" altLang="en-US" sz="3200" dirty="0"/>
              <a:t>Reality versus </a:t>
            </a:r>
            <a:r>
              <a:rPr lang="en-US" altLang="en-US" sz="3200" dirty="0" smtClean="0"/>
              <a:t>representations, </a:t>
            </a:r>
            <a:r>
              <a:rPr lang="en-US" altLang="en-US" sz="3200" dirty="0"/>
              <a:t>both in evolution</a:t>
            </a:r>
          </a:p>
        </p:txBody>
      </p:sp>
      <p:sp>
        <p:nvSpPr>
          <p:cNvPr id="2" name="Content Placeholder 1"/>
          <p:cNvSpPr>
            <a:spLocks noGrp="1"/>
          </p:cNvSpPr>
          <p:nvPr>
            <p:ph idx="1"/>
          </p:nvPr>
        </p:nvSpPr>
        <p:spPr>
          <a:xfrm>
            <a:off x="228600" y="3810000"/>
            <a:ext cx="8686800" cy="2717800"/>
          </a:xfrm>
        </p:spPr>
        <p:txBody>
          <a:bodyPr/>
          <a:lstStyle/>
          <a:p>
            <a:pPr>
              <a:buFont typeface="Arial" panose="020B0604020202020204" pitchFamily="34" charset="0"/>
              <a:buChar char="•"/>
            </a:pPr>
            <a:r>
              <a:rPr lang="en-US" sz="2000" dirty="0" smtClean="0"/>
              <a:t>Some</a:t>
            </a:r>
            <a:r>
              <a:rPr lang="en-US" sz="2000" dirty="0" smtClean="0"/>
              <a:t> </a:t>
            </a:r>
            <a:r>
              <a:rPr lang="en-US" sz="2000" dirty="0" smtClean="0"/>
              <a:t>represented </a:t>
            </a:r>
            <a:r>
              <a:rPr lang="en-US" sz="2000" dirty="0" smtClean="0"/>
              <a:t>PORs:</a:t>
            </a:r>
            <a:endParaRPr lang="en-US" sz="2000" dirty="0" smtClean="0"/>
          </a:p>
          <a:p>
            <a:pPr lvl="1">
              <a:buFont typeface="Arial" panose="020B0604020202020204" pitchFamily="34" charset="0"/>
              <a:buChar char="•"/>
            </a:pPr>
            <a:r>
              <a:rPr lang="en-US" sz="1800" dirty="0" smtClean="0"/>
              <a:t>(2) the </a:t>
            </a:r>
            <a:r>
              <a:rPr lang="en-US" sz="1800" dirty="0" smtClean="0"/>
              <a:t>history of </a:t>
            </a:r>
            <a:r>
              <a:rPr lang="en-US" sz="1800" dirty="0" smtClean="0"/>
              <a:t>2 universals (U1, U2),</a:t>
            </a:r>
          </a:p>
          <a:p>
            <a:pPr lvl="1">
              <a:buFont typeface="Arial" panose="020B0604020202020204" pitchFamily="34" charset="0"/>
              <a:buChar char="•"/>
            </a:pPr>
            <a:r>
              <a:rPr lang="en-US" sz="1800" dirty="0" smtClean="0"/>
              <a:t>(1) the coming into existence of particular p3 as an instance of U1,</a:t>
            </a:r>
          </a:p>
          <a:p>
            <a:pPr lvl="1">
              <a:buFont typeface="Arial" panose="020B0604020202020204" pitchFamily="34" charset="0"/>
              <a:buChar char="•"/>
            </a:pPr>
            <a:r>
              <a:rPr lang="en-US" sz="1800" dirty="0" smtClean="0"/>
              <a:t>(1) the </a:t>
            </a:r>
            <a:r>
              <a:rPr lang="en-US" sz="1800" dirty="0"/>
              <a:t>instantiation of </a:t>
            </a:r>
            <a:r>
              <a:rPr lang="en-US" sz="1800" dirty="0" smtClean="0"/>
              <a:t>U2 </a:t>
            </a:r>
            <a:r>
              <a:rPr lang="en-US" sz="1800" dirty="0"/>
              <a:t>by p3</a:t>
            </a:r>
            <a:r>
              <a:rPr lang="en-US" sz="1800" dirty="0" smtClean="0"/>
              <a:t>,</a:t>
            </a:r>
          </a:p>
          <a:p>
            <a:pPr lvl="1">
              <a:buFont typeface="Arial" panose="020B0604020202020204" pitchFamily="34" charset="0"/>
              <a:buChar char="•"/>
            </a:pPr>
            <a:r>
              <a:rPr lang="en-US" sz="1800" dirty="0" smtClean="0"/>
              <a:t>(1) the going out of existence of p3.</a:t>
            </a:r>
          </a:p>
          <a:p>
            <a:pPr>
              <a:buFont typeface="Arial" panose="020B0604020202020204" pitchFamily="34" charset="0"/>
              <a:buChar char="•"/>
            </a:pPr>
            <a:r>
              <a:rPr lang="en-US" sz="2000" dirty="0" smtClean="0">
                <a:solidFill>
                  <a:srgbClr val="FFFF00"/>
                </a:solidFill>
              </a:rPr>
              <a:t>At least 2 other events must have happened. Which ones?</a:t>
            </a:r>
            <a:endParaRPr lang="en-US" sz="2000" dirty="0">
              <a:solidFill>
                <a:srgbClr val="FFFF00"/>
              </a:solidFill>
            </a:endParaRPr>
          </a:p>
        </p:txBody>
      </p:sp>
      <p:grpSp>
        <p:nvGrpSpPr>
          <p:cNvPr id="651271" name="Group 7"/>
          <p:cNvGrpSpPr>
            <a:grpSpLocks/>
          </p:cNvGrpSpPr>
          <p:nvPr/>
        </p:nvGrpSpPr>
        <p:grpSpPr bwMode="auto">
          <a:xfrm>
            <a:off x="0" y="1981200"/>
            <a:ext cx="9144000" cy="1549400"/>
            <a:chOff x="0" y="1248"/>
            <a:chExt cx="5760" cy="976"/>
          </a:xfrm>
        </p:grpSpPr>
        <p:sp>
          <p:nvSpPr>
            <p:cNvPr id="651272" name="Line 8"/>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3" name="Text Box 9"/>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1274" name="Text Box 10"/>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1275" name="Text Box 11"/>
            <p:cNvSpPr txBox="1">
              <a:spLocks noChangeArrowheads="1"/>
            </p:cNvSpPr>
            <p:nvPr/>
          </p:nvSpPr>
          <p:spPr bwMode="auto">
            <a:xfrm>
              <a:off x="1248" y="1680"/>
              <a:ext cx="4176"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U2</a:t>
              </a:r>
            </a:p>
          </p:txBody>
        </p:sp>
        <p:sp>
          <p:nvSpPr>
            <p:cNvPr id="651276" name="Text Box 12"/>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1277" name="Line 13"/>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8" name="Line 14"/>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9" name="Text Box 15"/>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CCCCFF"/>
                  </a:solidFill>
                  <a:effectLst/>
                  <a:uLnTx/>
                  <a:uFillTx/>
                  <a:latin typeface="Times" charset="0"/>
                  <a:ea typeface="+mn-ea"/>
                  <a:cs typeface="+mn-cs"/>
                </a:rPr>
                <a:t>Reality</a:t>
              </a:r>
            </a:p>
          </p:txBody>
        </p:sp>
      </p:grpSp>
    </p:spTree>
    <p:extLst>
      <p:ext uri="{BB962C8B-B14F-4D97-AF65-F5344CB8AC3E}">
        <p14:creationId xmlns:p14="http://schemas.microsoft.com/office/powerpoint/2010/main" val="3923031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p:cNvSpPr>
            <a:spLocks noGrp="1" noChangeArrowheads="1"/>
          </p:cNvSpPr>
          <p:nvPr>
            <p:ph type="title"/>
          </p:nvPr>
        </p:nvSpPr>
        <p:spPr>
          <a:xfrm>
            <a:off x="0" y="762000"/>
            <a:ext cx="9144000" cy="762000"/>
          </a:xfrm>
        </p:spPr>
        <p:txBody>
          <a:bodyPr/>
          <a:lstStyle/>
          <a:p>
            <a:r>
              <a:rPr lang="en-US" altLang="en-US" sz="3200" dirty="0"/>
              <a:t>Reality versus </a:t>
            </a:r>
            <a:r>
              <a:rPr lang="en-US" altLang="en-US" sz="3200" dirty="0" smtClean="0"/>
              <a:t>representations, </a:t>
            </a:r>
            <a:r>
              <a:rPr lang="en-US" altLang="en-US" sz="3200" dirty="0"/>
              <a:t>both in evolution</a:t>
            </a:r>
          </a:p>
        </p:txBody>
      </p:sp>
      <p:sp>
        <p:nvSpPr>
          <p:cNvPr id="2" name="Content Placeholder 1"/>
          <p:cNvSpPr>
            <a:spLocks noGrp="1"/>
          </p:cNvSpPr>
          <p:nvPr>
            <p:ph idx="1"/>
          </p:nvPr>
        </p:nvSpPr>
        <p:spPr>
          <a:xfrm>
            <a:off x="228600" y="3810000"/>
            <a:ext cx="8915400" cy="2717800"/>
          </a:xfrm>
        </p:spPr>
        <p:txBody>
          <a:bodyPr/>
          <a:lstStyle/>
          <a:p>
            <a:pPr>
              <a:buFont typeface="Arial" panose="020B0604020202020204" pitchFamily="34" charset="0"/>
              <a:buChar char="•"/>
            </a:pPr>
            <a:r>
              <a:rPr lang="en-US" sz="2000" dirty="0" smtClean="0"/>
              <a:t>Some </a:t>
            </a:r>
            <a:r>
              <a:rPr lang="en-US" sz="2000" dirty="0" smtClean="0"/>
              <a:t>represented </a:t>
            </a:r>
            <a:r>
              <a:rPr lang="en-US" sz="2000" dirty="0" smtClean="0"/>
              <a:t>PORs</a:t>
            </a:r>
            <a:r>
              <a:rPr lang="en-US" sz="2000" dirty="0" smtClean="0"/>
              <a:t>:</a:t>
            </a:r>
          </a:p>
          <a:p>
            <a:pPr lvl="1">
              <a:buFont typeface="Arial" panose="020B0604020202020204" pitchFamily="34" charset="0"/>
              <a:buChar char="•"/>
            </a:pPr>
            <a:r>
              <a:rPr lang="en-US" sz="1800" dirty="0" smtClean="0"/>
              <a:t>(2) the </a:t>
            </a:r>
            <a:r>
              <a:rPr lang="en-US" sz="1800" dirty="0" smtClean="0"/>
              <a:t>history of </a:t>
            </a:r>
            <a:r>
              <a:rPr lang="en-US" sz="1800" dirty="0" smtClean="0"/>
              <a:t>2 universals (U1, U2),</a:t>
            </a:r>
          </a:p>
          <a:p>
            <a:pPr lvl="1">
              <a:buFont typeface="Arial" panose="020B0604020202020204" pitchFamily="34" charset="0"/>
              <a:buChar char="•"/>
            </a:pPr>
            <a:r>
              <a:rPr lang="en-US" sz="1800" dirty="0" smtClean="0"/>
              <a:t>(1) the coming into existence of particular p3 as an instance of U1,</a:t>
            </a:r>
          </a:p>
          <a:p>
            <a:pPr lvl="1">
              <a:buFont typeface="Arial" panose="020B0604020202020204" pitchFamily="34" charset="0"/>
              <a:buChar char="•"/>
            </a:pPr>
            <a:r>
              <a:rPr lang="en-US" sz="1800" dirty="0" smtClean="0"/>
              <a:t>(1) the </a:t>
            </a:r>
            <a:r>
              <a:rPr lang="en-US" sz="1800" dirty="0"/>
              <a:t>instantiation of </a:t>
            </a:r>
            <a:r>
              <a:rPr lang="en-US" sz="1800" dirty="0" smtClean="0"/>
              <a:t>U2 </a:t>
            </a:r>
            <a:r>
              <a:rPr lang="en-US" sz="1800" dirty="0"/>
              <a:t>by p3</a:t>
            </a:r>
            <a:r>
              <a:rPr lang="en-US" sz="1800" dirty="0" smtClean="0"/>
              <a:t>,</a:t>
            </a:r>
          </a:p>
          <a:p>
            <a:pPr lvl="1">
              <a:buFont typeface="Arial" panose="020B0604020202020204" pitchFamily="34" charset="0"/>
              <a:buChar char="•"/>
            </a:pPr>
            <a:r>
              <a:rPr lang="en-US" sz="1800" dirty="0" smtClean="0"/>
              <a:t>(1) the going out of existence of p3.</a:t>
            </a:r>
          </a:p>
          <a:p>
            <a:pPr>
              <a:buFont typeface="Arial" panose="020B0604020202020204" pitchFamily="34" charset="0"/>
              <a:buChar char="•"/>
            </a:pPr>
            <a:r>
              <a:rPr lang="en-US" sz="2000" dirty="0" smtClean="0">
                <a:solidFill>
                  <a:srgbClr val="FFFF00"/>
                </a:solidFill>
              </a:rPr>
              <a:t>At least 2 other events must have happened. Which ones?</a:t>
            </a:r>
          </a:p>
          <a:p>
            <a:pPr lvl="1">
              <a:buFont typeface="Arial" panose="020B0604020202020204" pitchFamily="34" charset="0"/>
              <a:buChar char="•"/>
            </a:pPr>
            <a:r>
              <a:rPr lang="en-US" sz="1800" dirty="0">
                <a:solidFill>
                  <a:srgbClr val="92D050"/>
                </a:solidFill>
              </a:rPr>
              <a:t>(1) the coming into existence of </a:t>
            </a:r>
            <a:r>
              <a:rPr lang="en-US" sz="1800" dirty="0" smtClean="0">
                <a:solidFill>
                  <a:srgbClr val="92D050"/>
                </a:solidFill>
              </a:rPr>
              <a:t>some particular as </a:t>
            </a:r>
            <a:r>
              <a:rPr lang="en-US" sz="1800" dirty="0">
                <a:solidFill>
                  <a:srgbClr val="92D050"/>
                </a:solidFill>
              </a:rPr>
              <a:t>an instance of U1</a:t>
            </a:r>
            <a:r>
              <a:rPr lang="en-US" sz="1800" dirty="0" smtClean="0">
                <a:solidFill>
                  <a:srgbClr val="92D050"/>
                </a:solidFill>
              </a:rPr>
              <a:t>,</a:t>
            </a:r>
          </a:p>
          <a:p>
            <a:pPr lvl="1">
              <a:buFont typeface="Arial" panose="020B0604020202020204" pitchFamily="34" charset="0"/>
              <a:buChar char="•"/>
            </a:pPr>
            <a:r>
              <a:rPr lang="en-US" sz="1800" dirty="0" smtClean="0">
                <a:solidFill>
                  <a:srgbClr val="92D050"/>
                </a:solidFill>
              </a:rPr>
              <a:t>(2) either that particular becoming an instance of U2, OR </a:t>
            </a:r>
            <a:r>
              <a:rPr lang="en-US" sz="1800" dirty="0">
                <a:solidFill>
                  <a:srgbClr val="92D050"/>
                </a:solidFill>
              </a:rPr>
              <a:t>the coming into existence of </a:t>
            </a:r>
            <a:r>
              <a:rPr lang="en-US" sz="1800" dirty="0" smtClean="0">
                <a:solidFill>
                  <a:srgbClr val="92D050"/>
                </a:solidFill>
              </a:rPr>
              <a:t>a third particular </a:t>
            </a:r>
            <a:r>
              <a:rPr lang="en-US" sz="1800" dirty="0">
                <a:solidFill>
                  <a:srgbClr val="92D050"/>
                </a:solidFill>
              </a:rPr>
              <a:t>as an instance of </a:t>
            </a:r>
            <a:r>
              <a:rPr lang="en-US" sz="1800" dirty="0" smtClean="0">
                <a:solidFill>
                  <a:srgbClr val="92D050"/>
                </a:solidFill>
              </a:rPr>
              <a:t>U2.</a:t>
            </a:r>
            <a:endParaRPr lang="en-US" sz="1800" dirty="0">
              <a:solidFill>
                <a:srgbClr val="92D050"/>
              </a:solidFill>
            </a:endParaRPr>
          </a:p>
        </p:txBody>
      </p:sp>
      <p:grpSp>
        <p:nvGrpSpPr>
          <p:cNvPr id="651271" name="Group 7"/>
          <p:cNvGrpSpPr>
            <a:grpSpLocks/>
          </p:cNvGrpSpPr>
          <p:nvPr/>
        </p:nvGrpSpPr>
        <p:grpSpPr bwMode="auto">
          <a:xfrm>
            <a:off x="0" y="1981200"/>
            <a:ext cx="9144000" cy="1549400"/>
            <a:chOff x="0" y="1248"/>
            <a:chExt cx="5760" cy="976"/>
          </a:xfrm>
        </p:grpSpPr>
        <p:sp>
          <p:nvSpPr>
            <p:cNvPr id="651272" name="Line 8"/>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3" name="Text Box 9"/>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1274" name="Text Box 10"/>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1275" name="Text Box 11"/>
            <p:cNvSpPr txBox="1">
              <a:spLocks noChangeArrowheads="1"/>
            </p:cNvSpPr>
            <p:nvPr/>
          </p:nvSpPr>
          <p:spPr bwMode="auto">
            <a:xfrm>
              <a:off x="1248" y="1680"/>
              <a:ext cx="4176"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U2</a:t>
              </a:r>
            </a:p>
          </p:txBody>
        </p:sp>
        <p:sp>
          <p:nvSpPr>
            <p:cNvPr id="651276" name="Text Box 12"/>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1277" name="Line 13"/>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8" name="Line 14"/>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9" name="Text Box 15"/>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CCCCFF"/>
                  </a:solidFill>
                  <a:effectLst/>
                  <a:uLnTx/>
                  <a:uFillTx/>
                  <a:latin typeface="Times" charset="0"/>
                  <a:ea typeface="+mn-ea"/>
                  <a:cs typeface="+mn-cs"/>
                </a:rPr>
                <a:t>Reality</a:t>
              </a:r>
            </a:p>
          </p:txBody>
        </p:sp>
      </p:grpSp>
    </p:spTree>
    <p:extLst>
      <p:ext uri="{BB962C8B-B14F-4D97-AF65-F5344CB8AC3E}">
        <p14:creationId xmlns:p14="http://schemas.microsoft.com/office/powerpoint/2010/main" val="3203827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p:cNvSpPr>
            <a:spLocks noGrp="1" noChangeArrowheads="1"/>
          </p:cNvSpPr>
          <p:nvPr>
            <p:ph type="title"/>
          </p:nvPr>
        </p:nvSpPr>
        <p:spPr>
          <a:xfrm>
            <a:off x="0" y="762000"/>
            <a:ext cx="9144000" cy="762000"/>
          </a:xfrm>
        </p:spPr>
        <p:txBody>
          <a:bodyPr/>
          <a:lstStyle/>
          <a:p>
            <a:r>
              <a:rPr lang="en-US" altLang="en-US" sz="3200" dirty="0"/>
              <a:t>Reality versus </a:t>
            </a:r>
            <a:r>
              <a:rPr lang="en-US" altLang="en-US" sz="3200" dirty="0" smtClean="0"/>
              <a:t>representations, </a:t>
            </a:r>
            <a:r>
              <a:rPr lang="en-US" altLang="en-US" sz="3200" dirty="0"/>
              <a:t>both in evolution</a:t>
            </a:r>
          </a:p>
        </p:txBody>
      </p:sp>
      <p:sp>
        <p:nvSpPr>
          <p:cNvPr id="651267" name="Line 3"/>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68" name="Text Box 4"/>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1269" name="Text Box 5"/>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1270" name="Text Box 6"/>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O-#1</a:t>
            </a:r>
          </a:p>
        </p:txBody>
      </p:sp>
      <p:grpSp>
        <p:nvGrpSpPr>
          <p:cNvPr id="651271" name="Group 7"/>
          <p:cNvGrpSpPr>
            <a:grpSpLocks/>
          </p:cNvGrpSpPr>
          <p:nvPr/>
        </p:nvGrpSpPr>
        <p:grpSpPr bwMode="auto">
          <a:xfrm>
            <a:off x="0" y="1981200"/>
            <a:ext cx="9144000" cy="1549400"/>
            <a:chOff x="0" y="1248"/>
            <a:chExt cx="5760" cy="976"/>
          </a:xfrm>
        </p:grpSpPr>
        <p:sp>
          <p:nvSpPr>
            <p:cNvPr id="651272" name="Line 8"/>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3" name="Text Box 9"/>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1274" name="Text Box 10"/>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1275" name="Text Box 11"/>
            <p:cNvSpPr txBox="1">
              <a:spLocks noChangeArrowheads="1"/>
            </p:cNvSpPr>
            <p:nvPr/>
          </p:nvSpPr>
          <p:spPr bwMode="auto">
            <a:xfrm>
              <a:off x="1248" y="1680"/>
              <a:ext cx="4176"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U2</a:t>
              </a:r>
            </a:p>
          </p:txBody>
        </p:sp>
        <p:sp>
          <p:nvSpPr>
            <p:cNvPr id="651276" name="Text Box 12"/>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1277" name="Line 13"/>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8" name="Line 14"/>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9" name="Text Box 15"/>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CCCCFF"/>
                  </a:solidFill>
                  <a:effectLst/>
                  <a:uLnTx/>
                  <a:uFillTx/>
                  <a:latin typeface="Times" charset="0"/>
                  <a:ea typeface="+mn-ea"/>
                  <a:cs typeface="+mn-cs"/>
                </a:rPr>
                <a:t>Reality</a:t>
              </a:r>
            </a:p>
          </p:txBody>
        </p:sp>
      </p:grpSp>
      <p:sp>
        <p:nvSpPr>
          <p:cNvPr id="651280" name="Text Box 16"/>
          <p:cNvSpPr txBox="1">
            <a:spLocks noChangeArrowheads="1"/>
          </p:cNvSpPr>
          <p:nvPr/>
        </p:nvSpPr>
        <p:spPr bwMode="auto">
          <a:xfrm>
            <a:off x="0" y="4796135"/>
            <a:ext cx="20281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smtClean="0">
                <a:ln>
                  <a:noFill/>
                </a:ln>
                <a:solidFill>
                  <a:srgbClr val="CCCCFF"/>
                </a:solidFill>
                <a:effectLst/>
                <a:uLnTx/>
                <a:uFillTx/>
                <a:latin typeface="Times" charset="0"/>
                <a:ea typeface="+mn-ea"/>
                <a:cs typeface="+mn-cs"/>
              </a:rPr>
              <a:t>Representation</a:t>
            </a:r>
          </a:p>
        </p:txBody>
      </p:sp>
      <p:sp>
        <p:nvSpPr>
          <p:cNvPr id="651281" name="Line 17"/>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82" name="Line 18"/>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83" name="Text Box 19"/>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1284" name="Line 20"/>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651285" name="AutoShape 21"/>
          <p:cNvCxnSpPr>
            <a:cxnSpLocks noChangeShapeType="1"/>
            <a:stCxn id="651269" idx="3"/>
            <a:endCxn id="651275" idx="3"/>
          </p:cNvCxnSpPr>
          <p:nvPr/>
        </p:nvCxnSpPr>
        <p:spPr bwMode="auto">
          <a:xfrm flipV="1">
            <a:off x="8077200" y="2870200"/>
            <a:ext cx="533400" cy="1676400"/>
          </a:xfrm>
          <a:prstGeom prst="bentConnector3">
            <a:avLst>
              <a:gd name="adj1" fmla="val 142857"/>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1286" name="AutoShape 22"/>
          <p:cNvCxnSpPr>
            <a:cxnSpLocks noChangeShapeType="1"/>
            <a:stCxn id="651270" idx="3"/>
            <a:endCxn id="651274" idx="3"/>
          </p:cNvCxnSpPr>
          <p:nvPr/>
        </p:nvCxnSpPr>
        <p:spPr bwMode="auto">
          <a:xfrm flipV="1">
            <a:off x="8610600" y="2413000"/>
            <a:ext cx="12700" cy="2590800"/>
          </a:xfrm>
          <a:prstGeom prst="bentConnector3">
            <a:avLst>
              <a:gd name="adj1" fmla="val 2963638"/>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1287" name="AutoShape 23"/>
          <p:cNvCxnSpPr>
            <a:cxnSpLocks noChangeShapeType="1"/>
            <a:stCxn id="651268" idx="3"/>
            <a:endCxn id="651276" idx="3"/>
          </p:cNvCxnSpPr>
          <p:nvPr/>
        </p:nvCxnSpPr>
        <p:spPr bwMode="auto">
          <a:xfrm flipV="1">
            <a:off x="6553200" y="3327400"/>
            <a:ext cx="838200" cy="762000"/>
          </a:xfrm>
          <a:prstGeom prst="bentConnector3">
            <a:avLst>
              <a:gd name="adj1" fmla="val 127273"/>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1288" name="Line 24"/>
          <p:cNvSpPr>
            <a:spLocks noChangeShapeType="1"/>
          </p:cNvSpPr>
          <p:nvPr/>
        </p:nvSpPr>
        <p:spPr bwMode="auto">
          <a:xfrm>
            <a:off x="228600" y="6096000"/>
            <a:ext cx="762000" cy="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89" name="Text Box 25"/>
          <p:cNvSpPr txBox="1">
            <a:spLocks noChangeArrowheads="1"/>
          </p:cNvSpPr>
          <p:nvPr/>
        </p:nvSpPr>
        <p:spPr bwMode="auto">
          <a:xfrm>
            <a:off x="990600" y="5638800"/>
            <a:ext cx="815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a:t>
            </a:r>
            <a:r>
              <a:rPr kumimoji="0" lang="en-US" altLang="en-US" sz="2400" b="0" i="0" u="none" strike="noStrike" kern="1200" cap="none" spc="0" normalizeH="0" baseline="0" noProof="0" dirty="0" smtClean="0">
                <a:ln>
                  <a:noFill/>
                </a:ln>
                <a:solidFill>
                  <a:srgbClr val="FFFFFF"/>
                </a:solidFill>
                <a:effectLst/>
                <a:uLnTx/>
                <a:uFillTx/>
                <a:latin typeface="Times" charset="0"/>
                <a:ea typeface="+mn-ea"/>
                <a:cs typeface="+mn-cs"/>
              </a:rPr>
              <a:t>‘denotes’ </a:t>
            </a:r>
            <a:endParaRPr kumimoji="0" lang="en-US" altLang="en-US" sz="2400" b="0" i="0" u="none" strike="noStrike" kern="1200" cap="none" spc="0" normalizeH="0" baseline="0" noProof="0" dirty="0">
              <a:ln>
                <a:noFill/>
              </a:ln>
              <a:solidFill>
                <a:srgbClr val="FFFFFF"/>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what constitutes the </a:t>
            </a:r>
            <a:r>
              <a:rPr kumimoji="0" lang="en-US" altLang="en-US" sz="2400" b="0" i="1" u="sng" strike="noStrike" kern="1200" cap="none" spc="0" normalizeH="0" baseline="0" noProof="0" dirty="0">
                <a:ln>
                  <a:noFill/>
                </a:ln>
                <a:solidFill>
                  <a:srgbClr val="FFFFFF"/>
                </a:solidFill>
                <a:effectLst/>
                <a:uLnTx/>
                <a:uFillTx/>
                <a:latin typeface="Times" charset="0"/>
                <a:ea typeface="+mn-ea"/>
                <a:cs typeface="+mn-cs"/>
              </a:rPr>
              <a:t>meaning</a:t>
            </a: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of representational units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 Therefore: O-#0 is meaningless </a:t>
            </a:r>
          </a:p>
        </p:txBody>
      </p:sp>
    </p:spTree>
    <p:extLst>
      <p:ext uri="{BB962C8B-B14F-4D97-AF65-F5344CB8AC3E}">
        <p14:creationId xmlns:p14="http://schemas.microsoft.com/office/powerpoint/2010/main" val="3029504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altLang="en-US" sz="3200" dirty="0"/>
              <a:t>Reality versus representations, both in evolution</a:t>
            </a:r>
            <a:endParaRPr lang="en-US" sz="3200" dirty="0"/>
          </a:p>
        </p:txBody>
      </p:sp>
      <p:sp>
        <p:nvSpPr>
          <p:cNvPr id="3" name="Content Placeholder 2"/>
          <p:cNvSpPr>
            <a:spLocks noGrp="1"/>
          </p:cNvSpPr>
          <p:nvPr>
            <p:ph idx="1"/>
          </p:nvPr>
        </p:nvSpPr>
        <p:spPr>
          <a:xfrm>
            <a:off x="76200" y="3886200"/>
            <a:ext cx="9067800" cy="2743200"/>
          </a:xfrm>
        </p:spPr>
        <p:txBody>
          <a:bodyPr/>
          <a:lstStyle/>
          <a:p>
            <a:pPr>
              <a:buFont typeface="Arial" panose="020B0604020202020204" pitchFamily="34" charset="0"/>
              <a:buChar char="•"/>
            </a:pPr>
            <a:r>
              <a:rPr lang="en-US" dirty="0" smtClean="0"/>
              <a:t>‘</a:t>
            </a:r>
            <a:r>
              <a:rPr lang="en-US" i="1" dirty="0" smtClean="0"/>
              <a:t>Representation</a:t>
            </a:r>
            <a:r>
              <a:rPr lang="en-US" dirty="0" smtClean="0"/>
              <a:t>’: </a:t>
            </a:r>
          </a:p>
          <a:p>
            <a:pPr lvl="1">
              <a:buFont typeface="Arial" panose="020B0604020202020204" pitchFamily="34" charset="0"/>
              <a:buChar char="•"/>
            </a:pPr>
            <a:r>
              <a:rPr lang="en-US" dirty="0" smtClean="0"/>
              <a:t>can be beliefs (B) and communicated representations (CR);</a:t>
            </a:r>
          </a:p>
          <a:p>
            <a:pPr lvl="1">
              <a:buFont typeface="Arial" panose="020B0604020202020204" pitchFamily="34" charset="0"/>
              <a:buChar char="•"/>
            </a:pPr>
            <a:r>
              <a:rPr lang="en-US" dirty="0" err="1" smtClean="0"/>
              <a:t>Bs</a:t>
            </a:r>
            <a:r>
              <a:rPr lang="en-US" dirty="0" smtClean="0"/>
              <a:t> and CRs usually don’t contradict each other;</a:t>
            </a:r>
          </a:p>
          <a:p>
            <a:pPr lvl="2">
              <a:buFont typeface="Arial" panose="020B0604020202020204" pitchFamily="34" charset="0"/>
              <a:buChar char="•"/>
            </a:pPr>
            <a:r>
              <a:rPr lang="en-US" dirty="0"/>
              <a:t>s</a:t>
            </a:r>
            <a:r>
              <a:rPr lang="en-US" dirty="0" smtClean="0"/>
              <a:t>ome exceptions: lying, deception, priorities in updates, …</a:t>
            </a:r>
          </a:p>
          <a:p>
            <a:pPr>
              <a:buFont typeface="Arial" panose="020B0604020202020204" pitchFamily="34" charset="0"/>
              <a:buChar char="•"/>
            </a:pPr>
            <a:r>
              <a:rPr lang="en-US" dirty="0" smtClean="0"/>
              <a:t>Schema shows the case for universals and instantiations, but the phases are equally valid for configurations and axioms.</a:t>
            </a:r>
            <a:endParaRPr lang="en-US" dirty="0"/>
          </a:p>
        </p:txBody>
      </p:sp>
      <p:pic>
        <p:nvPicPr>
          <p:cNvPr id="4" name="Picture 3"/>
          <p:cNvPicPr>
            <a:picLocks noChangeAspect="1"/>
          </p:cNvPicPr>
          <p:nvPr/>
        </p:nvPicPr>
        <p:blipFill>
          <a:blip r:embed="rId2"/>
          <a:stretch>
            <a:fillRect/>
          </a:stretch>
        </p:blipFill>
        <p:spPr>
          <a:xfrm>
            <a:off x="1714500" y="1676400"/>
            <a:ext cx="5715000" cy="2158356"/>
          </a:xfrm>
          <a:prstGeom prst="rect">
            <a:avLst/>
          </a:prstGeom>
        </p:spPr>
      </p:pic>
    </p:spTree>
    <p:extLst>
      <p:ext uri="{BB962C8B-B14F-4D97-AF65-F5344CB8AC3E}">
        <p14:creationId xmlns:p14="http://schemas.microsoft.com/office/powerpoint/2010/main" val="185785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AutoShape 2"/>
          <p:cNvSpPr>
            <a:spLocks noGrp="1" noChangeArrowheads="1"/>
          </p:cNvSpPr>
          <p:nvPr>
            <p:ph type="title"/>
          </p:nvPr>
        </p:nvSpPr>
        <p:spPr/>
        <p:txBody>
          <a:bodyPr/>
          <a:lstStyle/>
          <a:p>
            <a:r>
              <a:rPr lang="en-US" altLang="en-US" sz="3200" dirty="0"/>
              <a:t>Milestones in scientific discovery and case assessment.</a:t>
            </a:r>
          </a:p>
        </p:txBody>
      </p:sp>
      <p:sp>
        <p:nvSpPr>
          <p:cNvPr id="653315"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16"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3317"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3318"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53319"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3320"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21"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22"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23"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3324"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3325"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53328"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29"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0"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3331"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2"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3"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4"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5"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6"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7"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8"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9"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0"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1"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2"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3"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4"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5"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6"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7"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nvGrpSpPr>
          <p:cNvPr id="2" name="Group 1"/>
          <p:cNvGrpSpPr/>
          <p:nvPr/>
        </p:nvGrpSpPr>
        <p:grpSpPr>
          <a:xfrm>
            <a:off x="533400" y="5486400"/>
            <a:ext cx="8077200" cy="1143000"/>
            <a:chOff x="533400" y="5486400"/>
            <a:chExt cx="8077200" cy="1143000"/>
          </a:xfrm>
        </p:grpSpPr>
        <p:sp>
          <p:nvSpPr>
            <p:cNvPr id="653351" name="Line 39"/>
            <p:cNvSpPr>
              <a:spLocks noChangeShapeType="1"/>
            </p:cNvSpPr>
            <p:nvPr/>
          </p:nvSpPr>
          <p:spPr bwMode="auto">
            <a:xfrm>
              <a:off x="7391400" y="5486400"/>
              <a:ext cx="0" cy="1143000"/>
            </a:xfrm>
            <a:prstGeom prst="line">
              <a:avLst/>
            </a:prstGeom>
            <a:noFill/>
            <a:ln w="76200">
              <a:solidFill>
                <a:srgbClr val="00FF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54" name="Line 42"/>
            <p:cNvSpPr>
              <a:spLocks noChangeShapeType="1"/>
            </p:cNvSpPr>
            <p:nvPr/>
          </p:nvSpPr>
          <p:spPr bwMode="auto">
            <a:xfrm>
              <a:off x="1752600" y="5486400"/>
              <a:ext cx="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55" name="Line 43"/>
            <p:cNvSpPr>
              <a:spLocks noChangeShapeType="1"/>
            </p:cNvSpPr>
            <p:nvPr/>
          </p:nvSpPr>
          <p:spPr bwMode="auto">
            <a:xfrm>
              <a:off x="6553200" y="5486400"/>
              <a:ext cx="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56" name="Line 44"/>
            <p:cNvSpPr>
              <a:spLocks noChangeShapeType="1"/>
            </p:cNvSpPr>
            <p:nvPr/>
          </p:nvSpPr>
          <p:spPr bwMode="auto">
            <a:xfrm>
              <a:off x="8077200" y="5486400"/>
              <a:ext cx="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58" name="Line 46"/>
            <p:cNvSpPr>
              <a:spLocks noChangeShapeType="1"/>
            </p:cNvSpPr>
            <p:nvPr/>
          </p:nvSpPr>
          <p:spPr bwMode="auto">
            <a:xfrm>
              <a:off x="3429000" y="6019800"/>
              <a:ext cx="0" cy="609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0" name="Line 48"/>
            <p:cNvSpPr>
              <a:spLocks noChangeShapeType="1"/>
            </p:cNvSpPr>
            <p:nvPr/>
          </p:nvSpPr>
          <p:spPr bwMode="auto">
            <a:xfrm>
              <a:off x="533400" y="54864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1" name="Line 49"/>
            <p:cNvSpPr>
              <a:spLocks noChangeShapeType="1"/>
            </p:cNvSpPr>
            <p:nvPr/>
          </p:nvSpPr>
          <p:spPr bwMode="auto">
            <a:xfrm>
              <a:off x="2743200" y="54864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2" name="Line 50"/>
            <p:cNvSpPr>
              <a:spLocks noChangeShapeType="1"/>
            </p:cNvSpPr>
            <p:nvPr/>
          </p:nvSpPr>
          <p:spPr bwMode="auto">
            <a:xfrm>
              <a:off x="1981200" y="54864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3" name="Line 51"/>
            <p:cNvSpPr>
              <a:spLocks noChangeShapeType="1"/>
            </p:cNvSpPr>
            <p:nvPr/>
          </p:nvSpPr>
          <p:spPr bwMode="auto">
            <a:xfrm>
              <a:off x="4343400" y="54864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5" name="Line 53"/>
            <p:cNvSpPr>
              <a:spLocks noChangeShapeType="1"/>
            </p:cNvSpPr>
            <p:nvPr/>
          </p:nvSpPr>
          <p:spPr bwMode="auto">
            <a:xfrm>
              <a:off x="3657600" y="6019800"/>
              <a:ext cx="0" cy="6096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7" name="Line 55"/>
            <p:cNvSpPr>
              <a:spLocks noChangeShapeType="1"/>
            </p:cNvSpPr>
            <p:nvPr/>
          </p:nvSpPr>
          <p:spPr bwMode="auto">
            <a:xfrm>
              <a:off x="3429000" y="5486400"/>
              <a:ext cx="0" cy="5334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8" name="Line 56"/>
            <p:cNvSpPr>
              <a:spLocks noChangeShapeType="1"/>
            </p:cNvSpPr>
            <p:nvPr/>
          </p:nvSpPr>
          <p:spPr bwMode="auto">
            <a:xfrm>
              <a:off x="57912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0" name="Line 58"/>
            <p:cNvSpPr>
              <a:spLocks noChangeShapeType="1"/>
            </p:cNvSpPr>
            <p:nvPr/>
          </p:nvSpPr>
          <p:spPr bwMode="auto">
            <a:xfrm>
              <a:off x="48768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1" name="Line 59"/>
            <p:cNvSpPr>
              <a:spLocks noChangeShapeType="1"/>
            </p:cNvSpPr>
            <p:nvPr/>
          </p:nvSpPr>
          <p:spPr bwMode="auto">
            <a:xfrm>
              <a:off x="31242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2" name="Line 60"/>
            <p:cNvSpPr>
              <a:spLocks noChangeShapeType="1"/>
            </p:cNvSpPr>
            <p:nvPr/>
          </p:nvSpPr>
          <p:spPr bwMode="auto">
            <a:xfrm>
              <a:off x="3657600" y="5486400"/>
              <a:ext cx="0" cy="5334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3" name="Line 61"/>
            <p:cNvSpPr>
              <a:spLocks noChangeShapeType="1"/>
            </p:cNvSpPr>
            <p:nvPr/>
          </p:nvSpPr>
          <p:spPr bwMode="auto">
            <a:xfrm>
              <a:off x="39624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4" name="Line 62"/>
            <p:cNvSpPr>
              <a:spLocks noChangeShapeType="1"/>
            </p:cNvSpPr>
            <p:nvPr/>
          </p:nvSpPr>
          <p:spPr bwMode="auto">
            <a:xfrm>
              <a:off x="86106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spTree>
    <p:extLst>
      <p:ext uri="{BB962C8B-B14F-4D97-AF65-F5344CB8AC3E}">
        <p14:creationId xmlns:p14="http://schemas.microsoft.com/office/powerpoint/2010/main" val="179242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AutoShape 2"/>
          <p:cNvSpPr>
            <a:spLocks noGrp="1" noChangeArrowheads="1"/>
          </p:cNvSpPr>
          <p:nvPr>
            <p:ph type="title"/>
          </p:nvPr>
        </p:nvSpPr>
        <p:spPr/>
        <p:txBody>
          <a:bodyPr/>
          <a:lstStyle/>
          <a:p>
            <a:r>
              <a:rPr lang="en-US" altLang="en-US" sz="3200" dirty="0"/>
              <a:t>Milestones in scientific discovery and case assessment.</a:t>
            </a:r>
          </a:p>
        </p:txBody>
      </p:sp>
      <p:sp>
        <p:nvSpPr>
          <p:cNvPr id="2" name="Content Placeholder 1"/>
          <p:cNvSpPr>
            <a:spLocks noGrp="1"/>
          </p:cNvSpPr>
          <p:nvPr>
            <p:ph idx="1"/>
          </p:nvPr>
        </p:nvSpPr>
        <p:spPr>
          <a:xfrm>
            <a:off x="1828800" y="4345712"/>
            <a:ext cx="7010400" cy="2209800"/>
          </a:xfrm>
        </p:spPr>
        <p:txBody>
          <a:bodyPr/>
          <a:lstStyle/>
          <a:p>
            <a:pPr>
              <a:spcAft>
                <a:spcPts val="700"/>
              </a:spcAft>
            </a:pPr>
            <a:r>
              <a:rPr lang="en-US" dirty="0" smtClean="0"/>
              <a:t>Discovery</a:t>
            </a:r>
          </a:p>
          <a:p>
            <a:pPr>
              <a:spcAft>
                <a:spcPts val="700"/>
              </a:spcAft>
            </a:pPr>
            <a:r>
              <a:rPr lang="en-US" dirty="0" smtClean="0"/>
              <a:t>Being lucky</a:t>
            </a:r>
          </a:p>
          <a:p>
            <a:pPr>
              <a:spcAft>
                <a:spcPts val="700"/>
              </a:spcAft>
            </a:pPr>
            <a:r>
              <a:rPr lang="en-US" dirty="0" smtClean="0"/>
              <a:t>Misrepresentation</a:t>
            </a:r>
          </a:p>
          <a:p>
            <a:pPr>
              <a:spcAft>
                <a:spcPts val="700"/>
              </a:spcAft>
            </a:pPr>
            <a:r>
              <a:rPr lang="en-US" dirty="0" smtClean="0"/>
              <a:t>Being ignorant</a:t>
            </a:r>
            <a:endParaRPr lang="en-US" dirty="0"/>
          </a:p>
        </p:txBody>
      </p:sp>
      <p:pic>
        <p:nvPicPr>
          <p:cNvPr id="3" name="Picture 2"/>
          <p:cNvPicPr>
            <a:picLocks noChangeAspect="1"/>
          </p:cNvPicPr>
          <p:nvPr/>
        </p:nvPicPr>
        <p:blipFill>
          <a:blip r:embed="rId3"/>
          <a:stretch>
            <a:fillRect/>
          </a:stretch>
        </p:blipFill>
        <p:spPr>
          <a:xfrm>
            <a:off x="1447800" y="1780308"/>
            <a:ext cx="6419609" cy="2133601"/>
          </a:xfrm>
          <a:prstGeom prst="rect">
            <a:avLst/>
          </a:prstGeom>
        </p:spPr>
      </p:pic>
      <p:grpSp>
        <p:nvGrpSpPr>
          <p:cNvPr id="4" name="Group 3"/>
          <p:cNvGrpSpPr/>
          <p:nvPr/>
        </p:nvGrpSpPr>
        <p:grpSpPr>
          <a:xfrm rot="5400000">
            <a:off x="381000" y="4800600"/>
            <a:ext cx="1600200" cy="1143000"/>
            <a:chOff x="381000" y="4572000"/>
            <a:chExt cx="1600200" cy="1143000"/>
          </a:xfrm>
        </p:grpSpPr>
        <p:sp>
          <p:nvSpPr>
            <p:cNvPr id="53" name="Line 59"/>
            <p:cNvSpPr>
              <a:spLocks noChangeShapeType="1"/>
            </p:cNvSpPr>
            <p:nvPr/>
          </p:nvSpPr>
          <p:spPr bwMode="auto">
            <a:xfrm>
              <a:off x="381000" y="45720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4" name="Line 39"/>
            <p:cNvSpPr>
              <a:spLocks noChangeShapeType="1"/>
            </p:cNvSpPr>
            <p:nvPr/>
          </p:nvSpPr>
          <p:spPr bwMode="auto">
            <a:xfrm>
              <a:off x="914400" y="4572000"/>
              <a:ext cx="0" cy="1143000"/>
            </a:xfrm>
            <a:prstGeom prst="line">
              <a:avLst/>
            </a:prstGeom>
            <a:noFill/>
            <a:ln w="76200">
              <a:solidFill>
                <a:srgbClr val="00FF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5" name="Line 42"/>
            <p:cNvSpPr>
              <a:spLocks noChangeShapeType="1"/>
            </p:cNvSpPr>
            <p:nvPr/>
          </p:nvSpPr>
          <p:spPr bwMode="auto">
            <a:xfrm>
              <a:off x="1454727" y="4572000"/>
              <a:ext cx="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6" name="Line 49"/>
            <p:cNvSpPr>
              <a:spLocks noChangeShapeType="1"/>
            </p:cNvSpPr>
            <p:nvPr/>
          </p:nvSpPr>
          <p:spPr bwMode="auto">
            <a:xfrm>
              <a:off x="1981200" y="45720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spTree>
    <p:extLst>
      <p:ext uri="{BB962C8B-B14F-4D97-AF65-F5344CB8AC3E}">
        <p14:creationId xmlns:p14="http://schemas.microsoft.com/office/powerpoint/2010/main" val="226013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AutoShape 2"/>
          <p:cNvSpPr>
            <a:spLocks noGrp="1" noChangeArrowheads="1"/>
          </p:cNvSpPr>
          <p:nvPr>
            <p:ph type="title"/>
          </p:nvPr>
        </p:nvSpPr>
        <p:spPr>
          <a:xfrm>
            <a:off x="0" y="762000"/>
            <a:ext cx="9144000" cy="762000"/>
          </a:xfrm>
        </p:spPr>
        <p:txBody>
          <a:bodyPr/>
          <a:lstStyle/>
          <a:p>
            <a:r>
              <a:rPr lang="en-US" altLang="en-US" sz="3200" dirty="0" smtClean="0"/>
              <a:t>Representation versus reality in </a:t>
            </a:r>
            <a:r>
              <a:rPr lang="en-US" altLang="en-US" sz="3200" dirty="0">
                <a:solidFill>
                  <a:srgbClr val="FFFF00"/>
                </a:solidFill>
              </a:rPr>
              <a:t>ontologies</a:t>
            </a:r>
          </a:p>
        </p:txBody>
      </p:sp>
      <p:sp>
        <p:nvSpPr>
          <p:cNvPr id="740355"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56"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740357"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740358"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740359"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740360"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61"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62"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63"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740364"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740365"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740368"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69"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0"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740371"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2"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3"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4"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5"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6"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7"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8"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9"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0"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1"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2"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3"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4"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5"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6"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7"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8" name="Rectangle 36"/>
          <p:cNvSpPr>
            <a:spLocks noChangeArrowheads="1"/>
          </p:cNvSpPr>
          <p:nvPr/>
        </p:nvSpPr>
        <p:spPr bwMode="auto">
          <a:xfrm>
            <a:off x="533400" y="2057400"/>
            <a:ext cx="12192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9" name="Text Box 37"/>
          <p:cNvSpPr txBox="1">
            <a:spLocks noChangeArrowheads="1"/>
          </p:cNvSpPr>
          <p:nvPr/>
        </p:nvSpPr>
        <p:spPr bwMode="auto">
          <a:xfrm>
            <a:off x="0" y="5486400"/>
            <a:ext cx="9144000" cy="10668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imes" charset="0"/>
                <a:ea typeface="+mn-ea"/>
                <a:cs typeface="+mn-cs"/>
              </a:rPr>
              <a:t>Total ignorance. A disease already exists, but unnoticed thus far.</a:t>
            </a:r>
          </a:p>
        </p:txBody>
      </p:sp>
    </p:spTree>
    <p:extLst>
      <p:ext uri="{BB962C8B-B14F-4D97-AF65-F5344CB8AC3E}">
        <p14:creationId xmlns:p14="http://schemas.microsoft.com/office/powerpoint/2010/main" val="1177577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0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smtClean="0"/>
              <a:t>Ontological Realism claims about reality:</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smtClean="0"/>
              <a:t>There is an external reality which is ‘objectively’ the way it is;</a:t>
            </a:r>
          </a:p>
          <a:p>
            <a:pPr marL="533400" indent="-533400">
              <a:buFontTx/>
              <a:buAutoNum type="arabicPeriod"/>
            </a:pPr>
            <a:r>
              <a:rPr lang="en-US" altLang="en-US" sz="2800" dirty="0" smtClean="0"/>
              <a:t>That reality is accessible to us;</a:t>
            </a:r>
          </a:p>
          <a:p>
            <a:pPr marL="533400" indent="-533400">
              <a:buFontTx/>
              <a:buAutoNum type="arabicPeriod"/>
            </a:pPr>
            <a:r>
              <a:rPr lang="en-US" altLang="en-US" sz="2800" dirty="0" smtClean="0"/>
              <a:t>We build in our brains cognitive representations of  reality; </a:t>
            </a:r>
          </a:p>
          <a:p>
            <a:pPr marL="533400" indent="-533400">
              <a:buFontTx/>
              <a:buAutoNum type="arabicPeriod"/>
            </a:pPr>
            <a:r>
              <a:rPr lang="en-US" altLang="en-US" sz="2800" dirty="0" smtClean="0"/>
              <a:t>We communicate with others about what is there, and what we believe there is there.</a:t>
            </a:r>
          </a:p>
        </p:txBody>
      </p:sp>
      <p:pic>
        <p:nvPicPr>
          <p:cNvPr id="23556" name="Picture 4"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Tree>
    <p:extLst>
      <p:ext uri="{BB962C8B-B14F-4D97-AF65-F5344CB8AC3E}">
        <p14:creationId xmlns:p14="http://schemas.microsoft.com/office/powerpoint/2010/main" val="317644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55363"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64"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5365"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5366"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55367"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5368"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69"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70"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71"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5372"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5373"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55376"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77"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78"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5379"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0"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1"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2"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3"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4"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5"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6"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7"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8"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9"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0"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1"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2"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3"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4"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5"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6" name="Rectangle 36"/>
          <p:cNvSpPr>
            <a:spLocks noChangeArrowheads="1"/>
          </p:cNvSpPr>
          <p:nvPr/>
        </p:nvSpPr>
        <p:spPr bwMode="auto">
          <a:xfrm>
            <a:off x="1752600" y="2057400"/>
            <a:ext cx="2286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7" name="Text Box 37"/>
          <p:cNvSpPr txBox="1">
            <a:spLocks noChangeArrowheads="1"/>
          </p:cNvSpPr>
          <p:nvPr/>
        </p:nvSpPr>
        <p:spPr bwMode="auto">
          <a:xfrm>
            <a:off x="0" y="5562600"/>
            <a:ext cx="9144000" cy="10668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imes" charset="0"/>
                <a:ea typeface="+mn-ea"/>
                <a:cs typeface="+mn-cs"/>
              </a:rPr>
              <a:t>False belief in the existence of a type, e.g. ‘</a:t>
            </a:r>
            <a:r>
              <a:rPr kumimoji="0" lang="en-US" altLang="en-US" sz="2400" b="0" i="1" u="none" strike="noStrike" kern="1200" cap="none" spc="0" normalizeH="0" baseline="0" noProof="0">
                <a:ln>
                  <a:noFill/>
                </a:ln>
                <a:solidFill>
                  <a:srgbClr val="FFFFFF"/>
                </a:solidFill>
                <a:effectLst/>
                <a:uLnTx/>
                <a:uFillTx/>
                <a:latin typeface="Times" charset="0"/>
                <a:ea typeface="+mn-ea"/>
                <a:cs typeface="+mn-cs"/>
              </a:rPr>
              <a:t>diabolic possession</a:t>
            </a:r>
            <a:r>
              <a:rPr kumimoji="0" lang="en-US" altLang="en-US" sz="2400" b="0" i="0" u="none" strike="noStrike" kern="1200" cap="none" spc="0" normalizeH="0" baseline="0" noProof="0">
                <a:ln>
                  <a:noFill/>
                </a:ln>
                <a:solidFill>
                  <a:srgbClr val="FFFFFF"/>
                </a:solidFill>
                <a:effectLst/>
                <a:uLnTx/>
                <a:uFillTx/>
                <a:latin typeface="Times" charset="0"/>
                <a:ea typeface="+mn-ea"/>
                <a:cs typeface="+mn-cs"/>
              </a:rPr>
              <a:t>’</a:t>
            </a:r>
          </a:p>
        </p:txBody>
      </p:sp>
    </p:spTree>
    <p:extLst>
      <p:ext uri="{BB962C8B-B14F-4D97-AF65-F5344CB8AC3E}">
        <p14:creationId xmlns:p14="http://schemas.microsoft.com/office/powerpoint/2010/main" val="190494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57411"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2"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7413"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7414"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57415"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7416"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7"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8"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9"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7420"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7421"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57424"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5"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6"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7427"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8"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9"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0"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1"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2"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3"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4"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5"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6"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7"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8"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9"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0"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1"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2"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3"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4" name="Rectangle 36"/>
          <p:cNvSpPr>
            <a:spLocks noChangeArrowheads="1"/>
          </p:cNvSpPr>
          <p:nvPr/>
        </p:nvSpPr>
        <p:spPr bwMode="auto">
          <a:xfrm>
            <a:off x="1981200" y="2057400"/>
            <a:ext cx="7620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5" name="Text Box 37"/>
          <p:cNvSpPr txBox="1">
            <a:spLocks noChangeArrowheads="1"/>
          </p:cNvSpPr>
          <p:nvPr/>
        </p:nvSpPr>
        <p:spPr bwMode="auto">
          <a:xfrm>
            <a:off x="0" y="5638800"/>
            <a:ext cx="9144000" cy="9461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Times" charset="0"/>
                <a:ea typeface="+mn-ea"/>
                <a:cs typeface="+mn-cs"/>
              </a:rPr>
              <a:t>The coming into existence of a new universal remains unnoticed: ‘AIDS’ existed before being discovered.</a:t>
            </a:r>
          </a:p>
        </p:txBody>
      </p:sp>
    </p:spTree>
    <p:extLst>
      <p:ext uri="{BB962C8B-B14F-4D97-AF65-F5344CB8AC3E}">
        <p14:creationId xmlns:p14="http://schemas.microsoft.com/office/powerpoint/2010/main" val="167506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61507"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08"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61509"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61510"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61511"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61512"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13"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14"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15"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61516"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61517"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61520"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1"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2"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61523"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4"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5"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6"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7"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8"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9"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0"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1"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2"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3"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4"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5"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6"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7"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8"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9"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40" name="Rectangle 36"/>
          <p:cNvSpPr>
            <a:spLocks noChangeArrowheads="1"/>
          </p:cNvSpPr>
          <p:nvPr/>
        </p:nvSpPr>
        <p:spPr bwMode="auto">
          <a:xfrm>
            <a:off x="3124200" y="2057400"/>
            <a:ext cx="3048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41" name="Text Box 37"/>
          <p:cNvSpPr txBox="1">
            <a:spLocks noChangeArrowheads="1"/>
          </p:cNvSpPr>
          <p:nvPr/>
        </p:nvSpPr>
        <p:spPr bwMode="auto">
          <a:xfrm>
            <a:off x="0" y="5484813"/>
            <a:ext cx="9144000" cy="9461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Times" charset="0"/>
                <a:ea typeface="+mn-ea"/>
                <a:cs typeface="+mn-cs"/>
              </a:rPr>
              <a:t>An advance in science: the existence of U1 is acknowledged.</a:t>
            </a:r>
          </a:p>
        </p:txBody>
      </p:sp>
    </p:spTree>
    <p:extLst>
      <p:ext uri="{BB962C8B-B14F-4D97-AF65-F5344CB8AC3E}">
        <p14:creationId xmlns:p14="http://schemas.microsoft.com/office/powerpoint/2010/main" val="144460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1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AutoShape 2"/>
          <p:cNvSpPr>
            <a:spLocks noGrp="1" noChangeArrowheads="1"/>
          </p:cNvSpPr>
          <p:nvPr>
            <p:ph type="title"/>
          </p:nvPr>
        </p:nvSpPr>
        <p:spPr/>
        <p:txBody>
          <a:bodyPr/>
          <a:lstStyle/>
          <a:p>
            <a:r>
              <a:rPr lang="en-US" altLang="en-US" sz="3200" dirty="0"/>
              <a:t>Representation versus reality in </a:t>
            </a:r>
            <a:r>
              <a:rPr lang="en-US" altLang="en-US" sz="3200" dirty="0" smtClean="0">
                <a:solidFill>
                  <a:srgbClr val="FFFF00"/>
                </a:solidFill>
              </a:rPr>
              <a:t>an EHR</a:t>
            </a:r>
            <a:endParaRPr lang="en-US" altLang="en-US" sz="3200" dirty="0"/>
          </a:p>
        </p:txBody>
      </p:sp>
      <p:sp>
        <p:nvSpPr>
          <p:cNvPr id="663555"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56"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63557"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63558"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63559"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63560"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61"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62"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63"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63564"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63565"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63568"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69"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0"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63571"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2"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3"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4"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5"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6"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7"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8"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9"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0"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1"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2"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3"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4"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5"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6"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7"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8" name="Rectangle 36"/>
          <p:cNvSpPr>
            <a:spLocks noChangeArrowheads="1"/>
          </p:cNvSpPr>
          <p:nvPr/>
        </p:nvSpPr>
        <p:spPr bwMode="auto">
          <a:xfrm>
            <a:off x="3429000" y="2057400"/>
            <a:ext cx="2286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9" name="Text Box 37"/>
          <p:cNvSpPr txBox="1">
            <a:spLocks noChangeArrowheads="1"/>
          </p:cNvSpPr>
          <p:nvPr/>
        </p:nvSpPr>
        <p:spPr bwMode="auto">
          <a:xfrm>
            <a:off x="0" y="5484813"/>
            <a:ext cx="9144000" cy="12827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FF"/>
                </a:solidFill>
                <a:effectLst/>
                <a:uLnTx/>
                <a:uFillTx/>
                <a:latin typeface="Times" charset="0"/>
                <a:ea typeface="+mn-ea"/>
                <a:cs typeface="+mn-cs"/>
              </a:rPr>
              <a:t>The existence of John Doe’s aberrant behavior is acknowledged, </a:t>
            </a:r>
            <a:r>
              <a:rPr kumimoji="0" lang="en-US" altLang="en-US" sz="2600" b="0" i="1" u="sng" strike="noStrike" kern="1200" cap="none" spc="0" normalizeH="0" baseline="0" noProof="0">
                <a:ln>
                  <a:noFill/>
                </a:ln>
                <a:solidFill>
                  <a:srgbClr val="FFFFFF"/>
                </a:solidFill>
                <a:effectLst/>
                <a:uLnTx/>
                <a:uFillTx/>
                <a:latin typeface="Times" charset="0"/>
                <a:ea typeface="+mn-ea"/>
                <a:cs typeface="+mn-cs"/>
              </a:rPr>
              <a:t>however</a:t>
            </a:r>
            <a:r>
              <a:rPr kumimoji="0" lang="en-US" altLang="en-US" sz="2600" b="0" i="0" u="none" strike="noStrike" kern="1200" cap="none" spc="0" normalizeH="0" baseline="0" noProof="0">
                <a:ln>
                  <a:noFill/>
                </a:ln>
                <a:solidFill>
                  <a:srgbClr val="FFFFFF"/>
                </a:solidFill>
                <a:effectLst/>
                <a:uLnTx/>
                <a:uFillTx/>
                <a:latin typeface="Times" charset="0"/>
                <a:ea typeface="+mn-ea"/>
                <a:cs typeface="+mn-cs"/>
              </a:rPr>
              <a:t>, believed to be an instance of what in reality is a fantasy: diabolic possession.</a:t>
            </a:r>
          </a:p>
        </p:txBody>
      </p:sp>
    </p:spTree>
    <p:extLst>
      <p:ext uri="{BB962C8B-B14F-4D97-AF65-F5344CB8AC3E}">
        <p14:creationId xmlns:p14="http://schemas.microsoft.com/office/powerpoint/2010/main" val="66698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3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8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65603"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04"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65605"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65606"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65607"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65608"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09"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10"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11"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65612"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65613"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65616"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17"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18"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65619"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0"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1"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2"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3"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4"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5"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6"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7"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8"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9"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0"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1"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2"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3"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4"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5"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6" name="Rectangle 36"/>
          <p:cNvSpPr>
            <a:spLocks noChangeArrowheads="1"/>
          </p:cNvSpPr>
          <p:nvPr/>
        </p:nvSpPr>
        <p:spPr bwMode="auto">
          <a:xfrm>
            <a:off x="3657600" y="2057400"/>
            <a:ext cx="3048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7" name="Text Box 37"/>
          <p:cNvSpPr txBox="1">
            <a:spLocks noChangeArrowheads="1"/>
          </p:cNvSpPr>
          <p:nvPr/>
        </p:nvSpPr>
        <p:spPr bwMode="auto">
          <a:xfrm>
            <a:off x="0" y="5484813"/>
            <a:ext cx="9144000" cy="137318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Times" charset="0"/>
                <a:ea typeface="+mn-ea"/>
                <a:cs typeface="+mn-cs"/>
              </a:rPr>
              <a:t>Another advance in science: the false belief O-#0 is rightfully abandoned, necessitating therefore to reconsider of what p3 must be believed to be an instance of.</a:t>
            </a:r>
          </a:p>
        </p:txBody>
      </p:sp>
    </p:spTree>
    <p:extLst>
      <p:ext uri="{BB962C8B-B14F-4D97-AF65-F5344CB8AC3E}">
        <p14:creationId xmlns:p14="http://schemas.microsoft.com/office/powerpoint/2010/main" val="223730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71747"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48"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71749"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71750"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71751"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71752"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53"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54"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55"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71756"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71757"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71760"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1"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2"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71763"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4"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5"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6"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7"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8"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9"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0"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1"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2"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3"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4"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5"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6"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7"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8"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9"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80" name="Rectangle 36"/>
          <p:cNvSpPr>
            <a:spLocks noChangeArrowheads="1"/>
          </p:cNvSpPr>
          <p:nvPr/>
        </p:nvSpPr>
        <p:spPr bwMode="auto">
          <a:xfrm>
            <a:off x="4876800" y="2057400"/>
            <a:ext cx="9144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81" name="Text Box 37"/>
          <p:cNvSpPr txBox="1">
            <a:spLocks noChangeArrowheads="1"/>
          </p:cNvSpPr>
          <p:nvPr/>
        </p:nvSpPr>
        <p:spPr bwMode="auto">
          <a:xfrm>
            <a:off x="0" y="5484813"/>
            <a:ext cx="9144000" cy="9461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Times" charset="0"/>
                <a:ea typeface="+mn-ea"/>
                <a:cs typeface="+mn-cs"/>
              </a:rPr>
              <a:t>Advance in science: “AIDS” is discovered as a new disease entity.</a:t>
            </a:r>
          </a:p>
        </p:txBody>
      </p:sp>
    </p:spTree>
    <p:extLst>
      <p:ext uri="{BB962C8B-B14F-4D97-AF65-F5344CB8AC3E}">
        <p14:creationId xmlns:p14="http://schemas.microsoft.com/office/powerpoint/2010/main" val="108423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1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8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79939"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40"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79941"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79942"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79943"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79944"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45"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46"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47"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79948"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79949"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79952"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3"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4"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79955"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6"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7"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8"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9"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0"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1"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2"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3"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4"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5"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6"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7"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8"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9"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70"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71"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72" name="Rectangle 36"/>
          <p:cNvSpPr>
            <a:spLocks noChangeArrowheads="1"/>
          </p:cNvSpPr>
          <p:nvPr/>
        </p:nvSpPr>
        <p:spPr bwMode="auto">
          <a:xfrm>
            <a:off x="8077200" y="2057400"/>
            <a:ext cx="5334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73" name="Text Box 37"/>
          <p:cNvSpPr txBox="1">
            <a:spLocks noChangeArrowheads="1"/>
          </p:cNvSpPr>
          <p:nvPr/>
        </p:nvSpPr>
        <p:spPr bwMode="auto">
          <a:xfrm>
            <a:off x="0" y="5484813"/>
            <a:ext cx="9144000" cy="9461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For ‘utilitarian’ reasons, </a:t>
            </a:r>
            <a:r>
              <a:rPr kumimoji="0" lang="en-US" altLang="en-US" sz="2800" b="0" i="0" u="none" strike="noStrike" kern="1200" cap="none" spc="0" normalizeH="0" baseline="0" noProof="0" dirty="0" smtClean="0">
                <a:ln>
                  <a:noFill/>
                </a:ln>
                <a:solidFill>
                  <a:srgbClr val="FFFFFF"/>
                </a:solidFill>
                <a:effectLst/>
                <a:uLnTx/>
                <a:uFillTx/>
                <a:latin typeface="Times" charset="0"/>
                <a:ea typeface="+mn-ea"/>
                <a:cs typeface="+mn-cs"/>
              </a:rPr>
              <a:t>lobbyists succeed in </a:t>
            </a:r>
            <a:r>
              <a:rPr kumimoji="0" lang="en-US" altLang="en-US" sz="2800" b="0" i="1" u="none" strike="noStrike" kern="1200" cap="none" spc="0" normalizeH="0" baseline="0" noProof="0" dirty="0">
                <a:ln>
                  <a:noFill/>
                </a:ln>
                <a:solidFill>
                  <a:srgbClr val="FFFFFF"/>
                </a:solidFill>
                <a:effectLst/>
                <a:uLnTx/>
                <a:uFillTx/>
                <a:latin typeface="Times" charset="0"/>
                <a:ea typeface="+mn-ea"/>
                <a:cs typeface="+mn-cs"/>
              </a:rPr>
              <a:t>smoking</a:t>
            </a: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 to be removed from an ontology as risk factor for cancer. </a:t>
            </a:r>
          </a:p>
        </p:txBody>
      </p:sp>
    </p:spTree>
    <p:extLst>
      <p:ext uri="{BB962C8B-B14F-4D97-AF65-F5344CB8AC3E}">
        <p14:creationId xmlns:p14="http://schemas.microsoft.com/office/powerpoint/2010/main" val="143737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9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possible ontology evolution</a:t>
            </a:r>
            <a:endParaRPr lang="en-US" dirty="0"/>
          </a:p>
        </p:txBody>
      </p:sp>
      <p:sp>
        <p:nvSpPr>
          <p:cNvPr id="3" name="Content Placeholder 2"/>
          <p:cNvSpPr>
            <a:spLocks noGrp="1"/>
          </p:cNvSpPr>
          <p:nvPr>
            <p:ph idx="1"/>
          </p:nvPr>
        </p:nvSpPr>
        <p:spPr>
          <a:xfrm>
            <a:off x="990600" y="3886200"/>
            <a:ext cx="8153400" cy="2743200"/>
          </a:xfrm>
        </p:spPr>
        <p:txBody>
          <a:bodyPr/>
          <a:lstStyle/>
          <a:p>
            <a:endParaRPr lang="en-US" dirty="0" smtClean="0">
              <a:latin typeface="+mn-lt"/>
            </a:endParaRPr>
          </a:p>
          <a:p>
            <a:endParaRPr lang="en-US" dirty="0">
              <a:latin typeface="+mn-lt"/>
            </a:endParaRPr>
          </a:p>
          <a:p>
            <a:endParaRPr lang="en-US" dirty="0" smtClean="0">
              <a:latin typeface="+mn-lt"/>
            </a:endParaRPr>
          </a:p>
          <a:p>
            <a:endParaRPr lang="en-US" dirty="0">
              <a:latin typeface="+mn-lt"/>
            </a:endParaRPr>
          </a:p>
          <a:p>
            <a:endParaRPr lang="en-US" dirty="0" smtClean="0">
              <a:latin typeface="+mn-lt"/>
            </a:endParaRPr>
          </a:p>
          <a:p>
            <a:r>
              <a:rPr lang="en-US" dirty="0" smtClean="0">
                <a:latin typeface="+mn-lt"/>
              </a:rPr>
              <a:t>O-</a:t>
            </a:r>
            <a:r>
              <a:rPr lang="en-US" dirty="0">
                <a:latin typeface="+mn-lt"/>
              </a:rPr>
              <a:t>#0</a:t>
            </a:r>
          </a:p>
          <a:p>
            <a:endParaRPr lang="en-US" dirty="0" smtClean="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smtClean="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smtClean="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smtClean="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smtClean="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256473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possible ontology evolution</a:t>
            </a:r>
            <a:endParaRPr lang="en-US" dirty="0"/>
          </a:p>
        </p:txBody>
      </p:sp>
      <p:sp>
        <p:nvSpPr>
          <p:cNvPr id="3" name="Content Placeholder 2"/>
          <p:cNvSpPr>
            <a:spLocks noGrp="1"/>
          </p:cNvSpPr>
          <p:nvPr>
            <p:ph idx="1"/>
          </p:nvPr>
        </p:nvSpPr>
        <p:spPr>
          <a:xfrm>
            <a:off x="990600" y="3886200"/>
            <a:ext cx="8153400" cy="2743200"/>
          </a:xfrm>
        </p:spPr>
        <p:txBody>
          <a:bodyPr/>
          <a:lstStyle/>
          <a:p>
            <a:r>
              <a:rPr lang="en-US" dirty="0" smtClean="0">
                <a:latin typeface="+mj-lt"/>
              </a:rPr>
              <a:t>                                                                   </a:t>
            </a:r>
            <a:endParaRPr lang="en-US" dirty="0">
              <a:latin typeface="+mj-lt"/>
            </a:endParaRPr>
          </a:p>
          <a:p>
            <a:r>
              <a:rPr lang="en-US" dirty="0" smtClean="0">
                <a:latin typeface="+mj-lt"/>
              </a:rPr>
              <a:t>                                  </a:t>
            </a:r>
            <a:endParaRPr lang="en-US" dirty="0">
              <a:latin typeface="+mj-lt"/>
            </a:endParaRPr>
          </a:p>
          <a:p>
            <a:r>
              <a:rPr lang="en-US" dirty="0" smtClean="0">
                <a:latin typeface="+mn-lt"/>
              </a:rPr>
              <a:t> </a:t>
            </a:r>
            <a:endParaRPr lang="en-US" dirty="0">
              <a:latin typeface="+mn-lt"/>
            </a:endParaRPr>
          </a:p>
          <a:p>
            <a:r>
              <a:rPr lang="en-US" dirty="0" smtClean="0">
                <a:latin typeface="+mn-lt"/>
              </a:rPr>
              <a:t> </a:t>
            </a:r>
            <a:endParaRPr lang="en-US" dirty="0">
              <a:latin typeface="+mn-lt"/>
            </a:endParaRPr>
          </a:p>
          <a:p>
            <a:r>
              <a:rPr lang="en-US" dirty="0" smtClean="0">
                <a:latin typeface="+mn-lt"/>
              </a:rPr>
              <a:t>               O-</a:t>
            </a:r>
            <a:r>
              <a:rPr lang="en-US" dirty="0">
                <a:latin typeface="+mn-lt"/>
              </a:rPr>
              <a:t>#0 &amp; O-#1</a:t>
            </a:r>
          </a:p>
          <a:p>
            <a:r>
              <a:rPr lang="en-US" dirty="0">
                <a:latin typeface="+mn-lt"/>
              </a:rPr>
              <a:t>O-#0</a:t>
            </a:r>
          </a:p>
          <a:p>
            <a:endParaRPr lang="en-US" dirty="0" smtClean="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smtClean="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smtClean="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smtClean="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smtClean="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86443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possible ontology evolution</a:t>
            </a:r>
            <a:endParaRPr lang="en-US" dirty="0"/>
          </a:p>
        </p:txBody>
      </p:sp>
      <p:sp>
        <p:nvSpPr>
          <p:cNvPr id="3" name="Content Placeholder 2"/>
          <p:cNvSpPr>
            <a:spLocks noGrp="1"/>
          </p:cNvSpPr>
          <p:nvPr>
            <p:ph idx="1"/>
          </p:nvPr>
        </p:nvSpPr>
        <p:spPr>
          <a:xfrm>
            <a:off x="990600" y="3886200"/>
            <a:ext cx="8153400" cy="2743200"/>
          </a:xfrm>
        </p:spPr>
        <p:txBody>
          <a:bodyPr/>
          <a:lstStyle/>
          <a:p>
            <a:r>
              <a:rPr lang="en-US" dirty="0" smtClean="0">
                <a:latin typeface="+mj-lt"/>
              </a:rPr>
              <a:t>                                                                  </a:t>
            </a:r>
          </a:p>
          <a:p>
            <a:r>
              <a:rPr lang="en-US" dirty="0" smtClean="0">
                <a:latin typeface="+mn-lt"/>
              </a:rPr>
              <a:t>                     </a:t>
            </a:r>
          </a:p>
          <a:p>
            <a:endParaRPr lang="en-US" dirty="0" smtClean="0">
              <a:latin typeface="+mn-lt"/>
            </a:endParaRPr>
          </a:p>
          <a:p>
            <a:r>
              <a:rPr lang="en-US" dirty="0" smtClean="0">
                <a:latin typeface="+mn-lt"/>
              </a:rPr>
              <a:t>                  O-</a:t>
            </a:r>
            <a:r>
              <a:rPr lang="en-US" dirty="0">
                <a:latin typeface="+mn-lt"/>
              </a:rPr>
              <a:t>#0 </a:t>
            </a:r>
            <a:r>
              <a:rPr lang="en-US" dirty="0" smtClean="0">
                <a:latin typeface="+mn-lt"/>
              </a:rPr>
              <a:t>  &amp;   O-</a:t>
            </a:r>
            <a:r>
              <a:rPr lang="en-US" dirty="0">
                <a:latin typeface="+mn-lt"/>
              </a:rPr>
              <a:t>#1 </a:t>
            </a:r>
            <a:r>
              <a:rPr lang="en-US" dirty="0" smtClean="0">
                <a:latin typeface="+mn-lt"/>
              </a:rPr>
              <a:t>  &amp;   O-</a:t>
            </a:r>
            <a:r>
              <a:rPr lang="en-US" dirty="0">
                <a:latin typeface="+mn-lt"/>
              </a:rPr>
              <a:t>#0 </a:t>
            </a:r>
            <a:r>
              <a:rPr lang="en-US" dirty="0" err="1">
                <a:latin typeface="+mn-lt"/>
              </a:rPr>
              <a:t>isA</a:t>
            </a:r>
            <a:r>
              <a:rPr lang="en-US" dirty="0">
                <a:latin typeface="+mn-lt"/>
              </a:rPr>
              <a:t> O-#1</a:t>
            </a:r>
          </a:p>
          <a:p>
            <a:r>
              <a:rPr lang="en-US" dirty="0" smtClean="0">
                <a:latin typeface="+mn-lt"/>
              </a:rPr>
              <a:t>               O-</a:t>
            </a:r>
            <a:r>
              <a:rPr lang="en-US" dirty="0">
                <a:latin typeface="+mn-lt"/>
              </a:rPr>
              <a:t>#0 </a:t>
            </a:r>
            <a:r>
              <a:rPr lang="en-US" dirty="0" smtClean="0">
                <a:latin typeface="+mn-lt"/>
              </a:rPr>
              <a:t>  &amp;   O-</a:t>
            </a:r>
            <a:r>
              <a:rPr lang="en-US" dirty="0">
                <a:latin typeface="+mn-lt"/>
              </a:rPr>
              <a:t>#1</a:t>
            </a:r>
          </a:p>
          <a:p>
            <a:r>
              <a:rPr lang="en-US" dirty="0">
                <a:latin typeface="+mn-lt"/>
              </a:rPr>
              <a:t>O-#0</a:t>
            </a:r>
          </a:p>
          <a:p>
            <a:endParaRPr lang="en-US" dirty="0" smtClean="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 name="Line 42"/>
          <p:cNvSpPr>
            <a:spLocks noChangeShapeType="1"/>
          </p:cNvSpPr>
          <p:nvPr/>
        </p:nvSpPr>
        <p:spPr bwMode="auto">
          <a:xfrm>
            <a:off x="2336792" y="2963720"/>
            <a:ext cx="0" cy="2513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8"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smtClean="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smtClean="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V3</a:t>
            </a:r>
            <a:endParaRPr kumimoji="0" lang="en-US" sz="2400" b="0" i="0" u="none" strike="noStrike" kern="0" cap="none" spc="0" normalizeH="0" baseline="0" noProof="0" dirty="0" smtClean="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smtClean="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119815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sz="3300" dirty="0"/>
              <a:t>Ontological </a:t>
            </a:r>
            <a:r>
              <a:rPr lang="en-US" sz="3300" dirty="0" smtClean="0"/>
              <a:t>Realism’s aim </a:t>
            </a:r>
            <a:r>
              <a:rPr lang="en-US" sz="3300" dirty="0"/>
              <a:t>for representations:</a:t>
            </a:r>
          </a:p>
        </p:txBody>
      </p:sp>
      <p:sp>
        <p:nvSpPr>
          <p:cNvPr id="13" name="TextBox 12"/>
          <p:cNvSpPr txBox="1"/>
          <p:nvPr/>
        </p:nvSpPr>
        <p:spPr>
          <a:xfrm>
            <a:off x="838200" y="1652803"/>
            <a:ext cx="7734586" cy="830997"/>
          </a:xfrm>
          <a:prstGeom prst="rect">
            <a:avLst/>
          </a:prstGeom>
          <a:noFill/>
        </p:spPr>
        <p:txBody>
          <a:bodyPr wrap="square" rtlCol="0">
            <a:spAutoFit/>
          </a:bodyPr>
          <a:lstStyle/>
          <a:p>
            <a:pPr algn="ctr"/>
            <a:r>
              <a:rPr lang="en-US" dirty="0" smtClean="0">
                <a:solidFill>
                  <a:schemeClr val="bg1"/>
                </a:solidFill>
              </a:rPr>
              <a:t>A representation should be faithful (veridical) with respect to the part of the reality that it covers</a:t>
            </a:r>
            <a:endParaRPr lang="en-US" dirty="0">
              <a:solidFill>
                <a:schemeClr val="bg1"/>
              </a:solidFill>
            </a:endParaRPr>
          </a:p>
        </p:txBody>
      </p:sp>
      <p:sp>
        <p:nvSpPr>
          <p:cNvPr id="3" name="Rectangle 2"/>
          <p:cNvSpPr/>
          <p:nvPr/>
        </p:nvSpPr>
        <p:spPr bwMode="auto">
          <a:xfrm>
            <a:off x="533400" y="1652803"/>
            <a:ext cx="8248793" cy="861797"/>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a:xfrm>
            <a:off x="232858" y="5832333"/>
            <a:ext cx="4186742" cy="738664"/>
          </a:xfrm>
          <a:prstGeom prst="rect">
            <a:avLst/>
          </a:prstGeom>
        </p:spPr>
        <p:txBody>
          <a:bodyPr wrap="square">
            <a:spAutoFit/>
          </a:bodyPr>
          <a:lstStyle/>
          <a:p>
            <a:r>
              <a:rPr lang="en-US" sz="1400" dirty="0">
                <a:solidFill>
                  <a:schemeClr val="bg1"/>
                </a:solidFill>
              </a:rPr>
              <a:t>Smith B, Ceusters W. Ontological Realism as a Methodology for Coordinated Evolution of Scientific Ontologies. Applied Ontology, 2010;5(3-4):139-188.</a:t>
            </a:r>
          </a:p>
        </p:txBody>
      </p:sp>
    </p:spTree>
    <p:extLst>
      <p:ext uri="{BB962C8B-B14F-4D97-AF65-F5344CB8AC3E}">
        <p14:creationId xmlns:p14="http://schemas.microsoft.com/office/powerpoint/2010/main" val="72878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possible ontology evolution</a:t>
            </a:r>
            <a:endParaRPr lang="en-US" dirty="0"/>
          </a:p>
        </p:txBody>
      </p:sp>
      <p:sp>
        <p:nvSpPr>
          <p:cNvPr id="3" name="Content Placeholder 2"/>
          <p:cNvSpPr>
            <a:spLocks noGrp="1"/>
          </p:cNvSpPr>
          <p:nvPr>
            <p:ph idx="1"/>
          </p:nvPr>
        </p:nvSpPr>
        <p:spPr>
          <a:xfrm>
            <a:off x="990600" y="3886200"/>
            <a:ext cx="8153400" cy="2743200"/>
          </a:xfrm>
        </p:spPr>
        <p:txBody>
          <a:bodyPr/>
          <a:lstStyle/>
          <a:p>
            <a:r>
              <a:rPr lang="en-US" dirty="0" smtClean="0">
                <a:latin typeface="+mj-lt"/>
              </a:rPr>
              <a:t>                                                                   </a:t>
            </a:r>
            <a:endParaRPr lang="en-US" dirty="0">
              <a:latin typeface="+mj-lt"/>
            </a:endParaRPr>
          </a:p>
          <a:p>
            <a:r>
              <a:rPr lang="en-US" dirty="0" smtClean="0">
                <a:latin typeface="+mj-lt"/>
              </a:rPr>
              <a:t> </a:t>
            </a:r>
            <a:endParaRPr lang="en-US" dirty="0">
              <a:latin typeface="+mj-lt"/>
            </a:endParaRPr>
          </a:p>
          <a:p>
            <a:r>
              <a:rPr lang="en-US" dirty="0" smtClean="0">
                <a:latin typeface="+mn-lt"/>
              </a:rPr>
              <a:t>                     O-</a:t>
            </a:r>
            <a:r>
              <a:rPr lang="en-US" dirty="0">
                <a:latin typeface="+mn-lt"/>
              </a:rPr>
              <a:t>#1</a:t>
            </a:r>
          </a:p>
          <a:p>
            <a:r>
              <a:rPr lang="en-US" dirty="0" smtClean="0">
                <a:latin typeface="+mn-lt"/>
              </a:rPr>
              <a:t>                  O-</a:t>
            </a:r>
            <a:r>
              <a:rPr lang="en-US" dirty="0">
                <a:latin typeface="+mn-lt"/>
              </a:rPr>
              <a:t>#</a:t>
            </a:r>
            <a:r>
              <a:rPr lang="en-US" dirty="0" smtClean="0">
                <a:latin typeface="+mn-lt"/>
              </a:rPr>
              <a:t>0   &amp;   </a:t>
            </a:r>
            <a:r>
              <a:rPr lang="en-US" dirty="0">
                <a:latin typeface="+mn-lt"/>
              </a:rPr>
              <a:t>O-#</a:t>
            </a:r>
            <a:r>
              <a:rPr lang="en-US" dirty="0" smtClean="0">
                <a:latin typeface="+mn-lt"/>
              </a:rPr>
              <a:t>1   </a:t>
            </a:r>
            <a:r>
              <a:rPr lang="en-US" dirty="0">
                <a:latin typeface="+mn-lt"/>
              </a:rPr>
              <a:t>&amp; </a:t>
            </a:r>
            <a:r>
              <a:rPr lang="en-US" dirty="0" smtClean="0">
                <a:latin typeface="+mn-lt"/>
              </a:rPr>
              <a:t>  O-</a:t>
            </a:r>
            <a:r>
              <a:rPr lang="en-US" dirty="0">
                <a:latin typeface="+mn-lt"/>
              </a:rPr>
              <a:t>#0 </a:t>
            </a:r>
            <a:r>
              <a:rPr lang="en-US" dirty="0" err="1">
                <a:latin typeface="+mn-lt"/>
              </a:rPr>
              <a:t>isA</a:t>
            </a:r>
            <a:r>
              <a:rPr lang="en-US" dirty="0">
                <a:latin typeface="+mn-lt"/>
              </a:rPr>
              <a:t> O-#1</a:t>
            </a:r>
          </a:p>
          <a:p>
            <a:r>
              <a:rPr lang="en-US" dirty="0" smtClean="0">
                <a:latin typeface="+mn-lt"/>
              </a:rPr>
              <a:t>               O-</a:t>
            </a:r>
            <a:r>
              <a:rPr lang="en-US" dirty="0">
                <a:latin typeface="+mn-lt"/>
              </a:rPr>
              <a:t>#</a:t>
            </a:r>
            <a:r>
              <a:rPr lang="en-US" dirty="0" smtClean="0">
                <a:latin typeface="+mn-lt"/>
              </a:rPr>
              <a:t>0   &amp;   </a:t>
            </a:r>
            <a:r>
              <a:rPr lang="en-US" dirty="0">
                <a:latin typeface="+mn-lt"/>
              </a:rPr>
              <a:t>O-#1</a:t>
            </a:r>
          </a:p>
          <a:p>
            <a:r>
              <a:rPr lang="en-US" dirty="0">
                <a:latin typeface="+mn-lt"/>
              </a:rPr>
              <a:t>O-#0</a:t>
            </a:r>
          </a:p>
          <a:p>
            <a:endParaRPr lang="en-US" dirty="0" smtClean="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1" name="Line 42"/>
          <p:cNvSpPr>
            <a:spLocks noChangeShapeType="1"/>
          </p:cNvSpPr>
          <p:nvPr/>
        </p:nvSpPr>
        <p:spPr bwMode="auto">
          <a:xfrm>
            <a:off x="2514600" y="2963720"/>
            <a:ext cx="0" cy="2065480"/>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 name="Line 42"/>
          <p:cNvSpPr>
            <a:spLocks noChangeShapeType="1"/>
          </p:cNvSpPr>
          <p:nvPr/>
        </p:nvSpPr>
        <p:spPr bwMode="auto">
          <a:xfrm>
            <a:off x="2336792" y="2963720"/>
            <a:ext cx="0" cy="2513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smtClean="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smtClean="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V4</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V3</a:t>
            </a:r>
            <a:endParaRPr kumimoji="0" lang="en-US" sz="2400" b="0" i="0" u="none" strike="noStrike" kern="0" cap="none" spc="0" normalizeH="0" baseline="0" noProof="0" dirty="0" smtClean="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smtClean="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156720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possible ontology evolution</a:t>
            </a:r>
            <a:endParaRPr lang="en-US" dirty="0"/>
          </a:p>
        </p:txBody>
      </p:sp>
      <p:sp>
        <p:nvSpPr>
          <p:cNvPr id="3" name="Content Placeholder 2"/>
          <p:cNvSpPr>
            <a:spLocks noGrp="1"/>
          </p:cNvSpPr>
          <p:nvPr>
            <p:ph idx="1"/>
          </p:nvPr>
        </p:nvSpPr>
        <p:spPr>
          <a:xfrm>
            <a:off x="990600" y="3886200"/>
            <a:ext cx="8153400" cy="2743200"/>
          </a:xfrm>
        </p:spPr>
        <p:txBody>
          <a:bodyPr/>
          <a:lstStyle/>
          <a:p>
            <a:r>
              <a:rPr lang="en-US" dirty="0" smtClean="0">
                <a:latin typeface="+mj-lt"/>
              </a:rPr>
              <a:t>                                                                   </a:t>
            </a:r>
            <a:endParaRPr lang="en-US" dirty="0">
              <a:latin typeface="+mj-lt"/>
            </a:endParaRPr>
          </a:p>
          <a:p>
            <a:r>
              <a:rPr lang="en-US" dirty="0" smtClean="0">
                <a:latin typeface="+mj-lt"/>
              </a:rPr>
              <a:t>                                 O-</a:t>
            </a:r>
            <a:r>
              <a:rPr lang="en-US" dirty="0">
                <a:latin typeface="+mj-lt"/>
              </a:rPr>
              <a:t>#2 </a:t>
            </a:r>
            <a:r>
              <a:rPr lang="en-US" dirty="0" smtClean="0">
                <a:latin typeface="+mj-lt"/>
              </a:rPr>
              <a:t>  &amp;   O-</a:t>
            </a:r>
            <a:r>
              <a:rPr lang="en-US" dirty="0">
                <a:latin typeface="+mj-lt"/>
              </a:rPr>
              <a:t>#1 </a:t>
            </a:r>
            <a:r>
              <a:rPr lang="en-US" dirty="0" smtClean="0">
                <a:latin typeface="+mj-lt"/>
              </a:rPr>
              <a:t>  &amp;   O-</a:t>
            </a:r>
            <a:r>
              <a:rPr lang="en-US" dirty="0">
                <a:latin typeface="+mj-lt"/>
              </a:rPr>
              <a:t>#2 </a:t>
            </a:r>
            <a:r>
              <a:rPr lang="en-US" dirty="0" err="1">
                <a:latin typeface="+mj-lt"/>
              </a:rPr>
              <a:t>isA</a:t>
            </a:r>
            <a:r>
              <a:rPr lang="en-US" dirty="0">
                <a:latin typeface="+mj-lt"/>
              </a:rPr>
              <a:t> O-#1</a:t>
            </a:r>
          </a:p>
          <a:p>
            <a:r>
              <a:rPr lang="en-US" dirty="0" smtClean="0">
                <a:latin typeface="+mn-lt"/>
              </a:rPr>
              <a:t>                     O-</a:t>
            </a:r>
            <a:r>
              <a:rPr lang="en-US" dirty="0">
                <a:latin typeface="+mn-lt"/>
              </a:rPr>
              <a:t>#1</a:t>
            </a:r>
          </a:p>
          <a:p>
            <a:r>
              <a:rPr lang="en-US" dirty="0" smtClean="0">
                <a:latin typeface="+mn-lt"/>
              </a:rPr>
              <a:t>                  O-</a:t>
            </a:r>
            <a:r>
              <a:rPr lang="en-US" dirty="0">
                <a:latin typeface="+mn-lt"/>
              </a:rPr>
              <a:t>#</a:t>
            </a:r>
            <a:r>
              <a:rPr lang="en-US" dirty="0" smtClean="0">
                <a:latin typeface="+mn-lt"/>
              </a:rPr>
              <a:t>0   </a:t>
            </a:r>
            <a:r>
              <a:rPr lang="en-US" dirty="0">
                <a:latin typeface="+mn-lt"/>
              </a:rPr>
              <a:t>&amp; </a:t>
            </a:r>
            <a:r>
              <a:rPr lang="en-US" dirty="0" smtClean="0">
                <a:latin typeface="+mn-lt"/>
              </a:rPr>
              <a:t>  O-</a:t>
            </a:r>
            <a:r>
              <a:rPr lang="en-US" dirty="0">
                <a:latin typeface="+mn-lt"/>
              </a:rPr>
              <a:t>#1 </a:t>
            </a:r>
            <a:r>
              <a:rPr lang="en-US" dirty="0" smtClean="0">
                <a:latin typeface="+mn-lt"/>
              </a:rPr>
              <a:t>  &amp;   </a:t>
            </a:r>
            <a:r>
              <a:rPr lang="en-US" dirty="0">
                <a:latin typeface="+mn-lt"/>
              </a:rPr>
              <a:t>O-#0 </a:t>
            </a:r>
            <a:r>
              <a:rPr lang="en-US" dirty="0" err="1">
                <a:latin typeface="+mn-lt"/>
              </a:rPr>
              <a:t>isA</a:t>
            </a:r>
            <a:r>
              <a:rPr lang="en-US" dirty="0">
                <a:latin typeface="+mn-lt"/>
              </a:rPr>
              <a:t> O-#1</a:t>
            </a:r>
          </a:p>
          <a:p>
            <a:r>
              <a:rPr lang="en-US" dirty="0" smtClean="0">
                <a:latin typeface="+mn-lt"/>
              </a:rPr>
              <a:t>               O-</a:t>
            </a:r>
            <a:r>
              <a:rPr lang="en-US" dirty="0">
                <a:latin typeface="+mn-lt"/>
              </a:rPr>
              <a:t>#</a:t>
            </a:r>
            <a:r>
              <a:rPr lang="en-US" dirty="0" smtClean="0">
                <a:latin typeface="+mn-lt"/>
              </a:rPr>
              <a:t>0   &amp;   </a:t>
            </a:r>
            <a:r>
              <a:rPr lang="en-US" dirty="0">
                <a:latin typeface="+mn-lt"/>
              </a:rPr>
              <a:t>O-#1</a:t>
            </a:r>
          </a:p>
          <a:p>
            <a:r>
              <a:rPr lang="en-US" dirty="0">
                <a:latin typeface="+mn-lt"/>
              </a:rPr>
              <a:t>O-#0</a:t>
            </a:r>
          </a:p>
          <a:p>
            <a:endParaRPr lang="en-US" dirty="0" smtClean="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0" name="Line 42"/>
          <p:cNvSpPr>
            <a:spLocks noChangeShapeType="1"/>
          </p:cNvSpPr>
          <p:nvPr/>
        </p:nvSpPr>
        <p:spPr bwMode="auto">
          <a:xfrm>
            <a:off x="3398992" y="2972956"/>
            <a:ext cx="0" cy="1599622"/>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1" name="Line 42"/>
          <p:cNvSpPr>
            <a:spLocks noChangeShapeType="1"/>
          </p:cNvSpPr>
          <p:nvPr/>
        </p:nvSpPr>
        <p:spPr bwMode="auto">
          <a:xfrm>
            <a:off x="2514600" y="2963720"/>
            <a:ext cx="0" cy="2065480"/>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 name="Line 42"/>
          <p:cNvSpPr>
            <a:spLocks noChangeShapeType="1"/>
          </p:cNvSpPr>
          <p:nvPr/>
        </p:nvSpPr>
        <p:spPr bwMode="auto">
          <a:xfrm>
            <a:off x="2336792" y="2963720"/>
            <a:ext cx="0" cy="2513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4"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smtClean="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V5</a:t>
            </a:r>
            <a:endParaRPr kumimoji="0" lang="en-US" sz="2400" b="0" i="0" u="none" strike="noStrike" kern="0" cap="none" spc="0" normalizeH="0" baseline="0" noProof="0" dirty="0" smtClean="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V4</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V3</a:t>
            </a:r>
            <a:endParaRPr kumimoji="0" lang="en-US" sz="2400" b="0" i="0" u="none" strike="noStrike" kern="0" cap="none" spc="0" normalizeH="0" baseline="0" noProof="0" dirty="0" smtClean="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smtClean="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228729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possible ontology evolution</a:t>
            </a:r>
            <a:endParaRPr lang="en-US" dirty="0"/>
          </a:p>
        </p:txBody>
      </p:sp>
      <p:sp>
        <p:nvSpPr>
          <p:cNvPr id="3" name="Content Placeholder 2"/>
          <p:cNvSpPr>
            <a:spLocks noGrp="1"/>
          </p:cNvSpPr>
          <p:nvPr>
            <p:ph idx="1"/>
          </p:nvPr>
        </p:nvSpPr>
        <p:spPr>
          <a:xfrm>
            <a:off x="990600" y="3886200"/>
            <a:ext cx="8153400" cy="2743200"/>
          </a:xfrm>
        </p:spPr>
        <p:txBody>
          <a:bodyPr/>
          <a:lstStyle/>
          <a:p>
            <a:r>
              <a:rPr lang="en-US" dirty="0" smtClean="0">
                <a:latin typeface="+mj-lt"/>
              </a:rPr>
              <a:t>                                                                O-</a:t>
            </a:r>
            <a:r>
              <a:rPr lang="en-US" dirty="0">
                <a:latin typeface="+mj-lt"/>
              </a:rPr>
              <a:t>#</a:t>
            </a:r>
            <a:r>
              <a:rPr lang="en-US" dirty="0" smtClean="0">
                <a:latin typeface="+mj-lt"/>
              </a:rPr>
              <a:t>1   &amp;   </a:t>
            </a:r>
            <a:r>
              <a:rPr lang="en-US" dirty="0">
                <a:latin typeface="+mj-lt"/>
              </a:rPr>
              <a:t>O-#2 </a:t>
            </a:r>
            <a:r>
              <a:rPr lang="en-US" dirty="0" err="1">
                <a:latin typeface="+mj-lt"/>
              </a:rPr>
              <a:t>isA</a:t>
            </a:r>
            <a:r>
              <a:rPr lang="en-US" dirty="0">
                <a:latin typeface="+mj-lt"/>
              </a:rPr>
              <a:t> O-#1</a:t>
            </a:r>
          </a:p>
          <a:p>
            <a:r>
              <a:rPr lang="en-US" dirty="0" smtClean="0">
                <a:latin typeface="+mj-lt"/>
              </a:rPr>
              <a:t>                                 O-</a:t>
            </a:r>
            <a:r>
              <a:rPr lang="en-US" dirty="0">
                <a:latin typeface="+mj-lt"/>
              </a:rPr>
              <a:t>#2 </a:t>
            </a:r>
            <a:r>
              <a:rPr lang="en-US" dirty="0" smtClean="0">
                <a:latin typeface="+mj-lt"/>
              </a:rPr>
              <a:t>  &amp;   O-</a:t>
            </a:r>
            <a:r>
              <a:rPr lang="en-US" dirty="0">
                <a:latin typeface="+mj-lt"/>
              </a:rPr>
              <a:t>#1 </a:t>
            </a:r>
            <a:r>
              <a:rPr lang="en-US" dirty="0" smtClean="0">
                <a:latin typeface="+mj-lt"/>
              </a:rPr>
              <a:t>  &amp;   O-</a:t>
            </a:r>
            <a:r>
              <a:rPr lang="en-US" dirty="0">
                <a:latin typeface="+mj-lt"/>
              </a:rPr>
              <a:t>#2 </a:t>
            </a:r>
            <a:r>
              <a:rPr lang="en-US" dirty="0" err="1">
                <a:latin typeface="+mj-lt"/>
              </a:rPr>
              <a:t>isA</a:t>
            </a:r>
            <a:r>
              <a:rPr lang="en-US" dirty="0">
                <a:latin typeface="+mj-lt"/>
              </a:rPr>
              <a:t> O-#1</a:t>
            </a:r>
          </a:p>
          <a:p>
            <a:r>
              <a:rPr lang="en-US" dirty="0" smtClean="0">
                <a:latin typeface="+mn-lt"/>
              </a:rPr>
              <a:t>                     O-</a:t>
            </a:r>
            <a:r>
              <a:rPr lang="en-US" dirty="0">
                <a:latin typeface="+mn-lt"/>
              </a:rPr>
              <a:t>#1</a:t>
            </a:r>
          </a:p>
          <a:p>
            <a:r>
              <a:rPr lang="en-US" dirty="0" smtClean="0">
                <a:latin typeface="+mn-lt"/>
              </a:rPr>
              <a:t>                  O-</a:t>
            </a:r>
            <a:r>
              <a:rPr lang="en-US" dirty="0">
                <a:latin typeface="+mn-lt"/>
              </a:rPr>
              <a:t>#</a:t>
            </a:r>
            <a:r>
              <a:rPr lang="en-US" dirty="0" smtClean="0">
                <a:latin typeface="+mn-lt"/>
              </a:rPr>
              <a:t>0   </a:t>
            </a:r>
            <a:r>
              <a:rPr lang="en-US" dirty="0">
                <a:latin typeface="+mn-lt"/>
              </a:rPr>
              <a:t>&amp; </a:t>
            </a:r>
            <a:r>
              <a:rPr lang="en-US" dirty="0" smtClean="0">
                <a:latin typeface="+mn-lt"/>
              </a:rPr>
              <a:t>  O-</a:t>
            </a:r>
            <a:r>
              <a:rPr lang="en-US" dirty="0">
                <a:latin typeface="+mn-lt"/>
              </a:rPr>
              <a:t>#1 </a:t>
            </a:r>
            <a:r>
              <a:rPr lang="en-US" dirty="0" smtClean="0">
                <a:latin typeface="+mn-lt"/>
              </a:rPr>
              <a:t>  &amp;   O-</a:t>
            </a:r>
            <a:r>
              <a:rPr lang="en-US" dirty="0">
                <a:latin typeface="+mn-lt"/>
              </a:rPr>
              <a:t>#0 </a:t>
            </a:r>
            <a:r>
              <a:rPr lang="en-US" dirty="0" err="1">
                <a:latin typeface="+mn-lt"/>
              </a:rPr>
              <a:t>isA</a:t>
            </a:r>
            <a:r>
              <a:rPr lang="en-US" dirty="0">
                <a:latin typeface="+mn-lt"/>
              </a:rPr>
              <a:t> O-#1</a:t>
            </a:r>
          </a:p>
          <a:p>
            <a:r>
              <a:rPr lang="en-US" dirty="0" smtClean="0">
                <a:latin typeface="+mn-lt"/>
              </a:rPr>
              <a:t>               O-</a:t>
            </a:r>
            <a:r>
              <a:rPr lang="en-US" dirty="0">
                <a:latin typeface="+mn-lt"/>
              </a:rPr>
              <a:t>#0 </a:t>
            </a:r>
            <a:r>
              <a:rPr lang="en-US" dirty="0" smtClean="0">
                <a:latin typeface="+mn-lt"/>
              </a:rPr>
              <a:t>  &amp;   </a:t>
            </a:r>
            <a:r>
              <a:rPr lang="en-US" dirty="0">
                <a:latin typeface="+mn-lt"/>
              </a:rPr>
              <a:t>O-#1</a:t>
            </a:r>
          </a:p>
          <a:p>
            <a:r>
              <a:rPr lang="en-US" dirty="0">
                <a:latin typeface="+mn-lt"/>
              </a:rPr>
              <a:t>O-#0</a:t>
            </a:r>
          </a:p>
          <a:p>
            <a:endParaRPr lang="en-US" dirty="0" smtClean="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 name="Line 42"/>
          <p:cNvSpPr>
            <a:spLocks noChangeShapeType="1"/>
          </p:cNvSpPr>
          <p:nvPr/>
        </p:nvSpPr>
        <p:spPr bwMode="auto">
          <a:xfrm>
            <a:off x="5715000" y="2972956"/>
            <a:ext cx="0" cy="11418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0" name="Line 42"/>
          <p:cNvSpPr>
            <a:spLocks noChangeShapeType="1"/>
          </p:cNvSpPr>
          <p:nvPr/>
        </p:nvSpPr>
        <p:spPr bwMode="auto">
          <a:xfrm>
            <a:off x="3398992" y="2972956"/>
            <a:ext cx="0" cy="1599622"/>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1" name="Line 42"/>
          <p:cNvSpPr>
            <a:spLocks noChangeShapeType="1"/>
          </p:cNvSpPr>
          <p:nvPr/>
        </p:nvSpPr>
        <p:spPr bwMode="auto">
          <a:xfrm>
            <a:off x="2514600" y="2963720"/>
            <a:ext cx="0" cy="2065480"/>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 name="Line 42"/>
          <p:cNvSpPr>
            <a:spLocks noChangeShapeType="1"/>
          </p:cNvSpPr>
          <p:nvPr/>
        </p:nvSpPr>
        <p:spPr bwMode="auto">
          <a:xfrm>
            <a:off x="2336792" y="2963720"/>
            <a:ext cx="0" cy="2513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4"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V6</a:t>
            </a:r>
            <a:endParaRPr kumimoji="0" lang="en-US" sz="2400" b="0" i="0" u="none" strike="noStrike" kern="0" cap="none" spc="0" normalizeH="0" baseline="0" noProof="0" dirty="0" smtClean="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V5</a:t>
            </a:r>
            <a:endParaRPr kumimoji="0" lang="en-US" sz="2400" b="0" i="0" u="none" strike="noStrike" kern="0" cap="none" spc="0" normalizeH="0" baseline="0" noProof="0" dirty="0" smtClean="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V4</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V3</a:t>
            </a:r>
            <a:endParaRPr kumimoji="0" lang="en-US" sz="2400" b="0" i="0" u="none" strike="noStrike" kern="0" cap="none" spc="0" normalizeH="0" baseline="0" noProof="0" dirty="0" smtClean="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smtClean="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264516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Ontology – reality correspondence</a:t>
            </a:r>
            <a:endParaRPr lang="en-US" dirty="0"/>
          </a:p>
        </p:txBody>
      </p:sp>
      <p:sp>
        <p:nvSpPr>
          <p:cNvPr id="3" name="Content Placeholder 2"/>
          <p:cNvSpPr>
            <a:spLocks noGrp="1"/>
          </p:cNvSpPr>
          <p:nvPr>
            <p:ph idx="1"/>
          </p:nvPr>
        </p:nvSpPr>
        <p:spPr>
          <a:xfrm>
            <a:off x="990600" y="3886200"/>
            <a:ext cx="8305800" cy="2743200"/>
          </a:xfrm>
        </p:spPr>
        <p:txBody>
          <a:bodyPr/>
          <a:lstStyle/>
          <a:p>
            <a:r>
              <a:rPr lang="en-US" dirty="0" smtClean="0">
                <a:latin typeface="+mj-lt"/>
              </a:rPr>
              <a:t>                                                                </a:t>
            </a:r>
            <a:r>
              <a:rPr lang="en-US" dirty="0" smtClean="0">
                <a:solidFill>
                  <a:srgbClr val="66FF33"/>
                </a:solidFill>
                <a:latin typeface="+mj-lt"/>
              </a:rPr>
              <a:t>O-</a:t>
            </a:r>
            <a:r>
              <a:rPr lang="en-US" dirty="0">
                <a:solidFill>
                  <a:srgbClr val="66FF33"/>
                </a:solidFill>
                <a:latin typeface="+mj-lt"/>
              </a:rPr>
              <a:t>#</a:t>
            </a:r>
            <a:r>
              <a:rPr lang="en-US" dirty="0" smtClean="0">
                <a:solidFill>
                  <a:srgbClr val="66FF33"/>
                </a:solidFill>
                <a:latin typeface="+mj-lt"/>
              </a:rPr>
              <a:t>1</a:t>
            </a:r>
            <a:r>
              <a:rPr lang="en-US" dirty="0" smtClean="0">
                <a:latin typeface="+mj-lt"/>
              </a:rPr>
              <a:t>   &amp;   </a:t>
            </a:r>
            <a:r>
              <a:rPr lang="en-US" dirty="0">
                <a:solidFill>
                  <a:srgbClr val="66FF33"/>
                </a:solidFill>
                <a:latin typeface="+mj-lt"/>
              </a:rPr>
              <a:t>O-#2 </a:t>
            </a:r>
            <a:r>
              <a:rPr lang="en-US" dirty="0" err="1">
                <a:solidFill>
                  <a:srgbClr val="66FF33"/>
                </a:solidFill>
                <a:latin typeface="+mj-lt"/>
              </a:rPr>
              <a:t>isA</a:t>
            </a:r>
            <a:r>
              <a:rPr lang="en-US" dirty="0">
                <a:solidFill>
                  <a:srgbClr val="66FF33"/>
                </a:solidFill>
                <a:latin typeface="+mj-lt"/>
              </a:rPr>
              <a:t> O-#1</a:t>
            </a:r>
          </a:p>
          <a:p>
            <a:r>
              <a:rPr lang="en-US" dirty="0" smtClean="0">
                <a:latin typeface="+mj-lt"/>
              </a:rPr>
              <a:t>                                 </a:t>
            </a:r>
            <a:r>
              <a:rPr lang="en-US" dirty="0" smtClean="0">
                <a:solidFill>
                  <a:srgbClr val="66FF33"/>
                </a:solidFill>
                <a:latin typeface="+mj-lt"/>
              </a:rPr>
              <a:t>O-</a:t>
            </a:r>
            <a:r>
              <a:rPr lang="en-US" dirty="0">
                <a:solidFill>
                  <a:srgbClr val="66FF33"/>
                </a:solidFill>
                <a:latin typeface="+mj-lt"/>
              </a:rPr>
              <a:t>#2</a:t>
            </a:r>
            <a:r>
              <a:rPr lang="en-US" dirty="0">
                <a:latin typeface="+mj-lt"/>
              </a:rPr>
              <a:t> </a:t>
            </a:r>
            <a:r>
              <a:rPr lang="en-US" dirty="0" smtClean="0">
                <a:latin typeface="+mj-lt"/>
              </a:rPr>
              <a:t>  &amp;   </a:t>
            </a:r>
            <a:r>
              <a:rPr lang="en-US" dirty="0" smtClean="0">
                <a:solidFill>
                  <a:srgbClr val="66FF33"/>
                </a:solidFill>
                <a:latin typeface="+mj-lt"/>
              </a:rPr>
              <a:t>O-</a:t>
            </a:r>
            <a:r>
              <a:rPr lang="en-US" dirty="0">
                <a:solidFill>
                  <a:srgbClr val="66FF33"/>
                </a:solidFill>
                <a:latin typeface="+mj-lt"/>
              </a:rPr>
              <a:t>#1</a:t>
            </a:r>
            <a:r>
              <a:rPr lang="en-US" dirty="0">
                <a:latin typeface="+mj-lt"/>
              </a:rPr>
              <a:t> </a:t>
            </a:r>
            <a:r>
              <a:rPr lang="en-US" dirty="0" smtClean="0">
                <a:latin typeface="+mj-lt"/>
              </a:rPr>
              <a:t>  &amp;   </a:t>
            </a:r>
            <a:r>
              <a:rPr lang="en-US" dirty="0" smtClean="0">
                <a:solidFill>
                  <a:srgbClr val="66FF33"/>
                </a:solidFill>
                <a:latin typeface="+mj-lt"/>
              </a:rPr>
              <a:t>O-</a:t>
            </a:r>
            <a:r>
              <a:rPr lang="en-US" dirty="0">
                <a:solidFill>
                  <a:srgbClr val="66FF33"/>
                </a:solidFill>
                <a:latin typeface="+mj-lt"/>
              </a:rPr>
              <a:t>#2 </a:t>
            </a:r>
            <a:r>
              <a:rPr lang="en-US" dirty="0" err="1">
                <a:solidFill>
                  <a:srgbClr val="66FF33"/>
                </a:solidFill>
                <a:latin typeface="+mj-lt"/>
              </a:rPr>
              <a:t>isA</a:t>
            </a:r>
            <a:r>
              <a:rPr lang="en-US" dirty="0">
                <a:solidFill>
                  <a:srgbClr val="66FF33"/>
                </a:solidFill>
                <a:latin typeface="+mj-lt"/>
              </a:rPr>
              <a:t> O-#1</a:t>
            </a:r>
          </a:p>
          <a:p>
            <a:r>
              <a:rPr lang="en-US" dirty="0" smtClean="0">
                <a:latin typeface="+mn-lt"/>
              </a:rPr>
              <a:t>                     </a:t>
            </a:r>
            <a:r>
              <a:rPr lang="en-US" dirty="0" smtClean="0">
                <a:solidFill>
                  <a:srgbClr val="66FF33"/>
                </a:solidFill>
                <a:latin typeface="+mn-lt"/>
              </a:rPr>
              <a:t>O-</a:t>
            </a:r>
            <a:r>
              <a:rPr lang="en-US" dirty="0">
                <a:solidFill>
                  <a:srgbClr val="66FF33"/>
                </a:solidFill>
                <a:latin typeface="+mn-lt"/>
              </a:rPr>
              <a:t>#</a:t>
            </a:r>
            <a:r>
              <a:rPr lang="en-US" dirty="0" smtClean="0">
                <a:solidFill>
                  <a:srgbClr val="66FF33"/>
                </a:solidFill>
                <a:latin typeface="+mn-lt"/>
              </a:rPr>
              <a:t>1 </a:t>
            </a:r>
            <a:r>
              <a:rPr lang="en-US" dirty="0">
                <a:solidFill>
                  <a:srgbClr val="FF0000"/>
                </a:solidFill>
                <a:latin typeface="+mn-lt"/>
              </a:rPr>
              <a:t>(</a:t>
            </a:r>
            <a:r>
              <a:rPr lang="en-US" dirty="0">
                <a:latin typeface="+mn-lt"/>
              </a:rPr>
              <a:t>&amp;</a:t>
            </a:r>
            <a:r>
              <a:rPr lang="en-US" dirty="0">
                <a:solidFill>
                  <a:srgbClr val="66FF33"/>
                </a:solidFill>
                <a:latin typeface="+mn-lt"/>
              </a:rPr>
              <a:t>  O-#</a:t>
            </a:r>
            <a:r>
              <a:rPr lang="en-US" dirty="0" smtClean="0">
                <a:solidFill>
                  <a:srgbClr val="66FF33"/>
                </a:solidFill>
                <a:latin typeface="+mn-lt"/>
              </a:rPr>
              <a:t>2</a:t>
            </a:r>
            <a:r>
              <a:rPr lang="en-US" dirty="0" smtClean="0">
                <a:latin typeface="+mn-lt"/>
              </a:rPr>
              <a:t> </a:t>
            </a:r>
            <a:r>
              <a:rPr lang="en-US" dirty="0">
                <a:latin typeface="+mn-lt"/>
              </a:rPr>
              <a:t>&amp;   </a:t>
            </a:r>
            <a:r>
              <a:rPr lang="en-US" dirty="0">
                <a:solidFill>
                  <a:srgbClr val="66FF33"/>
                </a:solidFill>
                <a:latin typeface="+mn-lt"/>
              </a:rPr>
              <a:t>O-#2 </a:t>
            </a:r>
            <a:r>
              <a:rPr lang="en-US" dirty="0" err="1">
                <a:solidFill>
                  <a:srgbClr val="66FF33"/>
                </a:solidFill>
                <a:latin typeface="+mn-lt"/>
              </a:rPr>
              <a:t>isA</a:t>
            </a:r>
            <a:r>
              <a:rPr lang="en-US" dirty="0">
                <a:solidFill>
                  <a:srgbClr val="66FF33"/>
                </a:solidFill>
                <a:latin typeface="+mn-lt"/>
              </a:rPr>
              <a:t> O-#</a:t>
            </a:r>
            <a:r>
              <a:rPr lang="en-US" dirty="0" smtClean="0">
                <a:solidFill>
                  <a:srgbClr val="66FF33"/>
                </a:solidFill>
                <a:latin typeface="+mn-lt"/>
              </a:rPr>
              <a:t>1</a:t>
            </a:r>
            <a:r>
              <a:rPr lang="en-US" dirty="0" smtClean="0">
                <a:solidFill>
                  <a:srgbClr val="FF0000"/>
                </a:solidFill>
                <a:latin typeface="+mn-lt"/>
              </a:rPr>
              <a:t>)</a:t>
            </a:r>
            <a:endParaRPr lang="en-US" dirty="0">
              <a:solidFill>
                <a:srgbClr val="FF0000"/>
              </a:solidFill>
              <a:latin typeface="+mn-lt"/>
            </a:endParaRPr>
          </a:p>
          <a:p>
            <a:r>
              <a:rPr lang="en-US" dirty="0" smtClean="0">
                <a:latin typeface="+mn-lt"/>
              </a:rPr>
              <a:t>                  </a:t>
            </a:r>
            <a:r>
              <a:rPr lang="en-US" dirty="0" smtClean="0">
                <a:solidFill>
                  <a:srgbClr val="FF0000"/>
                </a:solidFill>
                <a:latin typeface="+mn-lt"/>
              </a:rPr>
              <a:t>O-</a:t>
            </a:r>
            <a:r>
              <a:rPr lang="en-US" dirty="0">
                <a:solidFill>
                  <a:srgbClr val="FF0000"/>
                </a:solidFill>
                <a:latin typeface="+mn-lt"/>
              </a:rPr>
              <a:t>#</a:t>
            </a:r>
            <a:r>
              <a:rPr lang="en-US" dirty="0" smtClean="0">
                <a:solidFill>
                  <a:srgbClr val="FF0000"/>
                </a:solidFill>
                <a:latin typeface="+mn-lt"/>
              </a:rPr>
              <a:t>0   </a:t>
            </a:r>
            <a:r>
              <a:rPr lang="en-US" dirty="0">
                <a:latin typeface="+mn-lt"/>
              </a:rPr>
              <a:t>&amp; </a:t>
            </a:r>
            <a:r>
              <a:rPr lang="en-US" dirty="0" smtClean="0">
                <a:latin typeface="+mn-lt"/>
              </a:rPr>
              <a:t>  </a:t>
            </a:r>
            <a:r>
              <a:rPr lang="en-US" dirty="0" smtClean="0">
                <a:solidFill>
                  <a:srgbClr val="66FF33"/>
                </a:solidFill>
                <a:latin typeface="+mn-lt"/>
              </a:rPr>
              <a:t>O-</a:t>
            </a:r>
            <a:r>
              <a:rPr lang="en-US" dirty="0">
                <a:solidFill>
                  <a:srgbClr val="66FF33"/>
                </a:solidFill>
                <a:latin typeface="+mn-lt"/>
              </a:rPr>
              <a:t>#1</a:t>
            </a:r>
            <a:r>
              <a:rPr lang="en-US" dirty="0">
                <a:latin typeface="+mn-lt"/>
              </a:rPr>
              <a:t> </a:t>
            </a:r>
            <a:r>
              <a:rPr lang="en-US" dirty="0" smtClean="0">
                <a:latin typeface="+mn-lt"/>
              </a:rPr>
              <a:t>  &amp;   </a:t>
            </a:r>
            <a:r>
              <a:rPr lang="en-US" dirty="0" smtClean="0">
                <a:solidFill>
                  <a:srgbClr val="FF0000"/>
                </a:solidFill>
                <a:latin typeface="+mn-lt"/>
              </a:rPr>
              <a:t>O-</a:t>
            </a:r>
            <a:r>
              <a:rPr lang="en-US" dirty="0">
                <a:solidFill>
                  <a:srgbClr val="FF0000"/>
                </a:solidFill>
                <a:latin typeface="+mn-lt"/>
              </a:rPr>
              <a:t>#0 </a:t>
            </a:r>
            <a:r>
              <a:rPr lang="en-US" dirty="0" err="1">
                <a:solidFill>
                  <a:srgbClr val="FF0000"/>
                </a:solidFill>
                <a:latin typeface="+mn-lt"/>
              </a:rPr>
              <a:t>isA</a:t>
            </a:r>
            <a:r>
              <a:rPr lang="en-US" dirty="0">
                <a:solidFill>
                  <a:srgbClr val="FF0000"/>
                </a:solidFill>
                <a:latin typeface="+mn-lt"/>
              </a:rPr>
              <a:t> O-#</a:t>
            </a:r>
            <a:r>
              <a:rPr lang="en-US" dirty="0" smtClean="0">
                <a:solidFill>
                  <a:srgbClr val="FF0000"/>
                </a:solidFill>
                <a:latin typeface="+mn-lt"/>
              </a:rPr>
              <a:t>1</a:t>
            </a:r>
            <a:r>
              <a:rPr lang="en-US" dirty="0">
                <a:solidFill>
                  <a:srgbClr val="66FF33"/>
                </a:solidFill>
              </a:rPr>
              <a:t> </a:t>
            </a:r>
            <a:r>
              <a:rPr lang="en-US" dirty="0" smtClean="0">
                <a:solidFill>
                  <a:srgbClr val="66FF33"/>
                </a:solidFill>
              </a:rPr>
              <a:t> </a:t>
            </a:r>
            <a:r>
              <a:rPr lang="en-US" dirty="0" smtClean="0">
                <a:solidFill>
                  <a:srgbClr val="FF0000"/>
                </a:solidFill>
              </a:rPr>
              <a:t>(</a:t>
            </a:r>
            <a:r>
              <a:rPr lang="en-US" dirty="0" smtClean="0">
                <a:latin typeface="+mn-lt"/>
              </a:rPr>
              <a:t>&amp;</a:t>
            </a:r>
            <a:r>
              <a:rPr lang="en-US" dirty="0" smtClean="0">
                <a:solidFill>
                  <a:srgbClr val="66FF33"/>
                </a:solidFill>
                <a:latin typeface="+mn-lt"/>
              </a:rPr>
              <a:t>  O-</a:t>
            </a:r>
            <a:r>
              <a:rPr lang="en-US" dirty="0">
                <a:solidFill>
                  <a:srgbClr val="66FF33"/>
                </a:solidFill>
                <a:latin typeface="+mn-lt"/>
              </a:rPr>
              <a:t>#</a:t>
            </a:r>
            <a:r>
              <a:rPr lang="en-US" dirty="0" smtClean="0">
                <a:solidFill>
                  <a:srgbClr val="66FF33"/>
                </a:solidFill>
                <a:latin typeface="+mn-lt"/>
              </a:rPr>
              <a:t>2  </a:t>
            </a:r>
            <a:r>
              <a:rPr lang="en-US" dirty="0" smtClean="0">
                <a:latin typeface="+mn-lt"/>
              </a:rPr>
              <a:t>&amp;</a:t>
            </a:r>
            <a:r>
              <a:rPr lang="en-US" dirty="0" smtClean="0">
                <a:solidFill>
                  <a:srgbClr val="66FF33"/>
                </a:solidFill>
                <a:latin typeface="+mn-lt"/>
              </a:rPr>
              <a:t> ..</a:t>
            </a:r>
            <a:r>
              <a:rPr lang="en-US" dirty="0" smtClean="0">
                <a:solidFill>
                  <a:srgbClr val="FF0000"/>
                </a:solidFill>
                <a:latin typeface="+mn-lt"/>
              </a:rPr>
              <a:t>)</a:t>
            </a:r>
            <a:endParaRPr lang="en-US" dirty="0">
              <a:solidFill>
                <a:srgbClr val="FF0000"/>
              </a:solidFill>
              <a:latin typeface="+mn-lt"/>
            </a:endParaRPr>
          </a:p>
          <a:p>
            <a:r>
              <a:rPr lang="en-US" dirty="0" smtClean="0">
                <a:latin typeface="+mn-lt"/>
              </a:rPr>
              <a:t>               </a:t>
            </a:r>
            <a:r>
              <a:rPr lang="en-US" dirty="0" smtClean="0">
                <a:solidFill>
                  <a:srgbClr val="FF0000"/>
                </a:solidFill>
                <a:latin typeface="+mn-lt"/>
              </a:rPr>
              <a:t>O-</a:t>
            </a:r>
            <a:r>
              <a:rPr lang="en-US" dirty="0">
                <a:solidFill>
                  <a:srgbClr val="FF0000"/>
                </a:solidFill>
                <a:latin typeface="+mn-lt"/>
              </a:rPr>
              <a:t>#0</a:t>
            </a:r>
            <a:r>
              <a:rPr lang="en-US" dirty="0">
                <a:latin typeface="+mn-lt"/>
              </a:rPr>
              <a:t> </a:t>
            </a:r>
            <a:r>
              <a:rPr lang="en-US" dirty="0" smtClean="0">
                <a:latin typeface="+mn-lt"/>
              </a:rPr>
              <a:t>  &amp;   </a:t>
            </a:r>
            <a:r>
              <a:rPr lang="en-US" dirty="0">
                <a:solidFill>
                  <a:srgbClr val="66FF33"/>
                </a:solidFill>
                <a:latin typeface="+mn-lt"/>
              </a:rPr>
              <a:t>O-#</a:t>
            </a:r>
            <a:r>
              <a:rPr lang="en-US" dirty="0" smtClean="0">
                <a:solidFill>
                  <a:srgbClr val="66FF33"/>
                </a:solidFill>
                <a:latin typeface="+mn-lt"/>
              </a:rPr>
              <a:t>1   </a:t>
            </a:r>
            <a:r>
              <a:rPr lang="en-US" dirty="0" smtClean="0">
                <a:solidFill>
                  <a:srgbClr val="FF0000"/>
                </a:solidFill>
                <a:latin typeface="+mn-lt"/>
              </a:rPr>
              <a:t>(</a:t>
            </a:r>
            <a:r>
              <a:rPr lang="en-US" dirty="0" smtClean="0">
                <a:latin typeface="+mn-lt"/>
              </a:rPr>
              <a:t>&amp;</a:t>
            </a:r>
            <a:r>
              <a:rPr lang="en-US" dirty="0" smtClean="0">
                <a:solidFill>
                  <a:srgbClr val="66FF33"/>
                </a:solidFill>
                <a:latin typeface="+mn-lt"/>
              </a:rPr>
              <a:t>   O-#2</a:t>
            </a:r>
            <a:r>
              <a:rPr lang="en-US" dirty="0" smtClean="0"/>
              <a:t> </a:t>
            </a:r>
            <a:r>
              <a:rPr lang="en-US" dirty="0">
                <a:latin typeface="+mn-lt"/>
              </a:rPr>
              <a:t>&amp;   </a:t>
            </a:r>
            <a:r>
              <a:rPr lang="en-US" dirty="0">
                <a:solidFill>
                  <a:srgbClr val="66FF33"/>
                </a:solidFill>
                <a:latin typeface="+mn-lt"/>
              </a:rPr>
              <a:t>O-#2 </a:t>
            </a:r>
            <a:r>
              <a:rPr lang="en-US" dirty="0" err="1">
                <a:solidFill>
                  <a:srgbClr val="66FF33"/>
                </a:solidFill>
                <a:latin typeface="+mn-lt"/>
              </a:rPr>
              <a:t>isA</a:t>
            </a:r>
            <a:r>
              <a:rPr lang="en-US" dirty="0">
                <a:solidFill>
                  <a:srgbClr val="66FF33"/>
                </a:solidFill>
                <a:latin typeface="+mn-lt"/>
              </a:rPr>
              <a:t> O-#</a:t>
            </a:r>
            <a:r>
              <a:rPr lang="en-US" dirty="0" smtClean="0">
                <a:solidFill>
                  <a:srgbClr val="66FF33"/>
                </a:solidFill>
                <a:latin typeface="+mn-lt"/>
              </a:rPr>
              <a:t>1</a:t>
            </a:r>
            <a:r>
              <a:rPr lang="en-US" dirty="0" smtClean="0">
                <a:solidFill>
                  <a:srgbClr val="FF0000"/>
                </a:solidFill>
                <a:latin typeface="+mn-lt"/>
              </a:rPr>
              <a:t>)</a:t>
            </a:r>
            <a:endParaRPr lang="en-US" dirty="0">
              <a:solidFill>
                <a:srgbClr val="FF0000"/>
              </a:solidFill>
              <a:latin typeface="+mn-lt"/>
            </a:endParaRPr>
          </a:p>
          <a:p>
            <a:r>
              <a:rPr lang="en-US" dirty="0" smtClean="0">
                <a:solidFill>
                  <a:srgbClr val="FF0000"/>
                </a:solidFill>
                <a:latin typeface="+mn-lt"/>
              </a:rPr>
              <a:t>O-</a:t>
            </a:r>
            <a:r>
              <a:rPr lang="en-US" dirty="0">
                <a:solidFill>
                  <a:srgbClr val="FF0000"/>
                </a:solidFill>
                <a:latin typeface="+mn-lt"/>
              </a:rPr>
              <a:t>#</a:t>
            </a:r>
            <a:r>
              <a:rPr lang="en-US" dirty="0" smtClean="0">
                <a:solidFill>
                  <a:srgbClr val="FF0000"/>
                </a:solidFill>
                <a:latin typeface="+mn-lt"/>
              </a:rPr>
              <a:t>0</a:t>
            </a:r>
            <a:r>
              <a:rPr lang="en-US" dirty="0" smtClean="0">
                <a:latin typeface="+mn-lt"/>
              </a:rPr>
              <a:t>  </a:t>
            </a:r>
            <a:r>
              <a:rPr lang="en-US" dirty="0" smtClean="0">
                <a:solidFill>
                  <a:srgbClr val="FF0000"/>
                </a:solidFill>
                <a:latin typeface="+mn-lt"/>
              </a:rPr>
              <a:t>(</a:t>
            </a:r>
            <a:r>
              <a:rPr lang="en-US" dirty="0">
                <a:latin typeface="+mn-lt"/>
              </a:rPr>
              <a:t>&amp; </a:t>
            </a:r>
            <a:r>
              <a:rPr lang="en-US" dirty="0" smtClean="0">
                <a:solidFill>
                  <a:srgbClr val="66FF33"/>
                </a:solidFill>
                <a:latin typeface="+mn-lt"/>
              </a:rPr>
              <a:t>O-#1</a:t>
            </a:r>
            <a:r>
              <a:rPr lang="en-US" dirty="0" smtClean="0">
                <a:solidFill>
                  <a:srgbClr val="FF0000"/>
                </a:solidFill>
                <a:latin typeface="+mn-lt"/>
              </a:rPr>
              <a:t>)</a:t>
            </a:r>
            <a:endParaRPr lang="en-US" dirty="0">
              <a:solidFill>
                <a:srgbClr val="FF0000"/>
              </a:solidFill>
              <a:latin typeface="+mn-lt"/>
            </a:endParaRPr>
          </a:p>
          <a:p>
            <a:endParaRPr lang="en-US" dirty="0" smtClean="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 name="Line 42"/>
          <p:cNvSpPr>
            <a:spLocks noChangeShapeType="1"/>
          </p:cNvSpPr>
          <p:nvPr/>
        </p:nvSpPr>
        <p:spPr bwMode="auto">
          <a:xfrm>
            <a:off x="5715000" y="2972956"/>
            <a:ext cx="0" cy="11418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0" name="Line 42"/>
          <p:cNvSpPr>
            <a:spLocks noChangeShapeType="1"/>
          </p:cNvSpPr>
          <p:nvPr/>
        </p:nvSpPr>
        <p:spPr bwMode="auto">
          <a:xfrm>
            <a:off x="3398992" y="2972956"/>
            <a:ext cx="0" cy="1599622"/>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1" name="Line 42"/>
          <p:cNvSpPr>
            <a:spLocks noChangeShapeType="1"/>
          </p:cNvSpPr>
          <p:nvPr/>
        </p:nvSpPr>
        <p:spPr bwMode="auto">
          <a:xfrm>
            <a:off x="2514600" y="2963720"/>
            <a:ext cx="0" cy="2065480"/>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 name="Line 42"/>
          <p:cNvSpPr>
            <a:spLocks noChangeShapeType="1"/>
          </p:cNvSpPr>
          <p:nvPr/>
        </p:nvSpPr>
        <p:spPr bwMode="auto">
          <a:xfrm>
            <a:off x="2336792" y="2963720"/>
            <a:ext cx="0" cy="2513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 name="TextBox 4"/>
          <p:cNvSpPr txBox="1"/>
          <p:nvPr/>
        </p:nvSpPr>
        <p:spPr>
          <a:xfrm>
            <a:off x="4419600" y="6181436"/>
            <a:ext cx="4584140" cy="461665"/>
          </a:xfrm>
          <a:prstGeom prst="rect">
            <a:avLst/>
          </a:prstGeom>
          <a:solidFill>
            <a:srgbClr val="FF0000"/>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Times" charset="0"/>
                <a:ea typeface="+mn-ea"/>
                <a:cs typeface="+mn-cs"/>
              </a:rPr>
              <a:t>See class W14: ontology evaluation</a:t>
            </a:r>
            <a:endParaRPr kumimoji="0" lang="en-US" sz="24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7" name="Rectangle 6"/>
          <p:cNvSpPr/>
          <p:nvPr/>
        </p:nvSpPr>
        <p:spPr bwMode="auto">
          <a:xfrm>
            <a:off x="1905000" y="6181436"/>
            <a:ext cx="1295400" cy="304800"/>
          </a:xfrm>
          <a:prstGeom prst="rect">
            <a:avLst/>
          </a:prstGeom>
          <a:solidFill>
            <a:srgbClr val="FFFFFF">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4" name="Rectangle 13"/>
          <p:cNvSpPr/>
          <p:nvPr/>
        </p:nvSpPr>
        <p:spPr bwMode="auto">
          <a:xfrm>
            <a:off x="4419600" y="5733472"/>
            <a:ext cx="3873176" cy="304800"/>
          </a:xfrm>
          <a:prstGeom prst="rect">
            <a:avLst/>
          </a:prstGeom>
          <a:solidFill>
            <a:srgbClr val="FFFFFF">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5" name="Rectangle 14"/>
          <p:cNvSpPr/>
          <p:nvPr/>
        </p:nvSpPr>
        <p:spPr bwMode="auto">
          <a:xfrm>
            <a:off x="7239000" y="5315528"/>
            <a:ext cx="1908142" cy="304800"/>
          </a:xfrm>
          <a:prstGeom prst="rect">
            <a:avLst/>
          </a:prstGeom>
          <a:solidFill>
            <a:srgbClr val="FFFFFF">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6" name="Rectangle 15"/>
          <p:cNvSpPr/>
          <p:nvPr/>
        </p:nvSpPr>
        <p:spPr bwMode="auto">
          <a:xfrm>
            <a:off x="3349658" y="4867564"/>
            <a:ext cx="3813142" cy="304800"/>
          </a:xfrm>
          <a:prstGeom prst="rect">
            <a:avLst/>
          </a:prstGeom>
          <a:solidFill>
            <a:srgbClr val="FFFFFF">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7"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V6</a:t>
            </a:r>
            <a:endParaRPr kumimoji="0" lang="en-US" sz="2400" b="0" i="0" u="none" strike="noStrike" kern="0" cap="none" spc="0" normalizeH="0" baseline="0" noProof="0" dirty="0" smtClean="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V5</a:t>
            </a:r>
            <a:endParaRPr kumimoji="0" lang="en-US" sz="2400" b="0" i="0" u="none" strike="noStrike" kern="0" cap="none" spc="0" normalizeH="0" baseline="0" noProof="0" dirty="0" smtClean="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V4</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V3</a:t>
            </a:r>
            <a:endParaRPr kumimoji="0" lang="en-US" sz="2400" b="0" i="0" u="none" strike="noStrike" kern="0" cap="none" spc="0" normalizeH="0" baseline="0" noProof="0" dirty="0" smtClean="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smtClean="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smtClean="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217146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en-US" altLang="en-US" dirty="0" smtClean="0"/>
              <a:t>Sorts of changes in ontologies:</a:t>
            </a:r>
            <a:br>
              <a:rPr lang="en-US" altLang="en-US" dirty="0" smtClean="0"/>
            </a:br>
            <a:r>
              <a:rPr lang="en-US" altLang="en-US" dirty="0" smtClean="0"/>
              <a:t>the simplistic main view</a:t>
            </a:r>
            <a:endParaRPr lang="en-GB" altLang="en-US" dirty="0" smtClean="0"/>
          </a:p>
        </p:txBody>
      </p:sp>
      <p:sp>
        <p:nvSpPr>
          <p:cNvPr id="12291" name="Rectangle 3"/>
          <p:cNvSpPr>
            <a:spLocks noGrp="1" noChangeArrowheads="1"/>
          </p:cNvSpPr>
          <p:nvPr>
            <p:ph idx="1"/>
          </p:nvPr>
        </p:nvSpPr>
        <p:spPr>
          <a:xfrm>
            <a:off x="228600" y="2057400"/>
            <a:ext cx="8686800" cy="4572000"/>
          </a:xfrm>
        </p:spPr>
        <p:txBody>
          <a:bodyPr/>
          <a:lstStyle/>
          <a:p>
            <a:pPr eaLnBrk="1" hangingPunct="1"/>
            <a:r>
              <a:rPr lang="en-US" altLang="en-US" sz="2800" i="1" dirty="0" smtClean="0"/>
              <a:t>Ontology versions exhibit differences of the following sorts:</a:t>
            </a:r>
          </a:p>
          <a:p>
            <a:pPr eaLnBrk="1" hangingPunct="1"/>
            <a:endParaRPr lang="en-US" altLang="en-US" sz="1200" i="1" dirty="0" smtClean="0"/>
          </a:p>
          <a:p>
            <a:pPr lvl="1" eaLnBrk="1" hangingPunct="1">
              <a:lnSpc>
                <a:spcPct val="80000"/>
              </a:lnSpc>
            </a:pPr>
            <a:r>
              <a:rPr lang="en-GB" altLang="en-US" sz="2400" i="1" dirty="0" smtClean="0"/>
              <a:t>Add a subtree</a:t>
            </a:r>
          </a:p>
          <a:p>
            <a:pPr lvl="1" eaLnBrk="1" hangingPunct="1">
              <a:lnSpc>
                <a:spcPct val="80000"/>
              </a:lnSpc>
            </a:pPr>
            <a:r>
              <a:rPr lang="en-GB" altLang="en-US" sz="2400" i="1" dirty="0" smtClean="0"/>
              <a:t>Delete a subtree</a:t>
            </a:r>
          </a:p>
          <a:p>
            <a:pPr lvl="1" eaLnBrk="1" hangingPunct="1">
              <a:lnSpc>
                <a:spcPct val="80000"/>
              </a:lnSpc>
            </a:pPr>
            <a:r>
              <a:rPr lang="en-GB" altLang="en-US" sz="2400" i="1" dirty="0" smtClean="0"/>
              <a:t>Move a subtree to a different location </a:t>
            </a:r>
          </a:p>
          <a:p>
            <a:pPr lvl="1" eaLnBrk="1" hangingPunct="1">
              <a:lnSpc>
                <a:spcPct val="80000"/>
              </a:lnSpc>
            </a:pPr>
            <a:r>
              <a:rPr lang="en-GB" altLang="en-US" sz="2400" i="1" dirty="0" smtClean="0"/>
              <a:t>Move a set of sibling classes to a different location</a:t>
            </a:r>
          </a:p>
          <a:p>
            <a:pPr lvl="1" eaLnBrk="1" hangingPunct="1">
              <a:lnSpc>
                <a:spcPct val="80000"/>
              </a:lnSpc>
            </a:pPr>
            <a:r>
              <a:rPr lang="en-GB" altLang="en-US" sz="2400" i="1" dirty="0" smtClean="0"/>
              <a:t>Create a new abstraction and move a set of siblings down in a class hierarchy, creating a new superclass.</a:t>
            </a:r>
          </a:p>
          <a:p>
            <a:pPr lvl="1" eaLnBrk="1" hangingPunct="1">
              <a:lnSpc>
                <a:spcPct val="80000"/>
              </a:lnSpc>
            </a:pPr>
            <a:r>
              <a:rPr lang="en-GB" altLang="en-US" sz="2400" i="1" dirty="0" smtClean="0"/>
              <a:t>Delete a class, moving its subclasses to become subclasses of its superclass.</a:t>
            </a:r>
          </a:p>
          <a:p>
            <a:pPr lvl="1" eaLnBrk="1" hangingPunct="1">
              <a:lnSpc>
                <a:spcPct val="80000"/>
              </a:lnSpc>
            </a:pPr>
            <a:r>
              <a:rPr lang="en-GB" altLang="en-US" sz="2400" i="1" dirty="0" smtClean="0"/>
              <a:t>Split a class </a:t>
            </a:r>
          </a:p>
          <a:p>
            <a:pPr lvl="1" eaLnBrk="1" hangingPunct="1">
              <a:lnSpc>
                <a:spcPct val="80000"/>
              </a:lnSpc>
            </a:pPr>
            <a:r>
              <a:rPr lang="en-GB" altLang="en-US" sz="2400" i="1" dirty="0" smtClean="0"/>
              <a:t>Merge classes</a:t>
            </a:r>
            <a:endParaRPr lang="en-US" altLang="en-US" sz="2400" i="1" dirty="0" smtClean="0"/>
          </a:p>
        </p:txBody>
      </p:sp>
      <p:sp>
        <p:nvSpPr>
          <p:cNvPr id="12292" name="Rectangle 4"/>
          <p:cNvSpPr>
            <a:spLocks noChangeArrowheads="1"/>
          </p:cNvSpPr>
          <p:nvPr/>
        </p:nvSpPr>
        <p:spPr bwMode="auto">
          <a:xfrm>
            <a:off x="4267200" y="6135469"/>
            <a:ext cx="480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Noy</a:t>
            </a:r>
            <a:r>
              <a:rPr kumimoji="0" lang="en-US"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N.F., </a:t>
            </a:r>
            <a:r>
              <a:rPr kumimoji="0" lang="en-US" alt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Kunnatur</a:t>
            </a:r>
            <a:r>
              <a:rPr kumimoji="0" lang="en-US"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S., Klein, M., and </a:t>
            </a:r>
            <a:r>
              <a:rPr kumimoji="0" lang="en-US" alt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Musen</a:t>
            </a:r>
            <a:r>
              <a:rPr kumimoji="0" lang="en-US"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M.A. Tracking changes during ontology evolution. In Proceeding of the 3rd International Semantic Web Conference (ISWC2004), Hiroshima, Japan, November 2004.</a:t>
            </a:r>
          </a:p>
        </p:txBody>
      </p:sp>
      <p:sp>
        <p:nvSpPr>
          <p:cNvPr id="5" name="TextBox 4"/>
          <p:cNvSpPr txBox="1">
            <a:spLocks noChangeArrowheads="1"/>
          </p:cNvSpPr>
          <p:nvPr/>
        </p:nvSpPr>
        <p:spPr bwMode="auto">
          <a:xfrm>
            <a:off x="3695700" y="2750403"/>
            <a:ext cx="50673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These distinctions don’t tell us the motivations behind the changes </a:t>
            </a:r>
          </a:p>
        </p:txBody>
      </p:sp>
    </p:spTree>
    <p:extLst>
      <p:ext uri="{BB962C8B-B14F-4D97-AF65-F5344CB8AC3E}">
        <p14:creationId xmlns:p14="http://schemas.microsoft.com/office/powerpoint/2010/main" val="179453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AutoShape 2"/>
          <p:cNvSpPr>
            <a:spLocks noGrp="1" noChangeArrowheads="1"/>
          </p:cNvSpPr>
          <p:nvPr>
            <p:ph type="title"/>
          </p:nvPr>
        </p:nvSpPr>
        <p:spPr/>
        <p:txBody>
          <a:bodyPr/>
          <a:lstStyle/>
          <a:p>
            <a:r>
              <a:rPr lang="en-US" altLang="en-US"/>
              <a:t>An “optimal” ontology (1)</a:t>
            </a:r>
          </a:p>
        </p:txBody>
      </p:sp>
      <p:sp>
        <p:nvSpPr>
          <p:cNvPr id="681987" name="Rectangle 3"/>
          <p:cNvSpPr>
            <a:spLocks noGrp="1" noChangeArrowheads="1"/>
          </p:cNvSpPr>
          <p:nvPr>
            <p:ph idx="1"/>
          </p:nvPr>
        </p:nvSpPr>
        <p:spPr/>
        <p:txBody>
          <a:bodyPr/>
          <a:lstStyle/>
          <a:p>
            <a:r>
              <a:rPr lang="nl-NL" altLang="en-US" sz="2800" dirty="0" err="1"/>
              <a:t>Because</a:t>
            </a:r>
            <a:r>
              <a:rPr lang="nl-NL" altLang="en-US" sz="2800" dirty="0"/>
              <a:t> </a:t>
            </a:r>
            <a:r>
              <a:rPr lang="nl-NL" altLang="en-US" sz="2800" dirty="0" err="1"/>
              <a:t>ontologies</a:t>
            </a:r>
            <a:r>
              <a:rPr lang="nl-NL" altLang="en-US" sz="2800" dirty="0"/>
              <a:t>, as </a:t>
            </a:r>
            <a:r>
              <a:rPr lang="nl-NL" altLang="en-US" sz="2800" dirty="0" err="1"/>
              <a:t>conceived</a:t>
            </a:r>
            <a:r>
              <a:rPr lang="nl-NL" altLang="en-US" sz="2800" dirty="0"/>
              <a:t> on realist </a:t>
            </a:r>
            <a:r>
              <a:rPr lang="nl-NL" altLang="en-US" sz="2800" dirty="0" err="1"/>
              <a:t>terms</a:t>
            </a:r>
            <a:r>
              <a:rPr lang="nl-NL" altLang="en-US" sz="2800" dirty="0"/>
              <a:t>, </a:t>
            </a:r>
          </a:p>
          <a:p>
            <a:pPr lvl="1"/>
            <a:r>
              <a:rPr lang="nl-NL" altLang="en-US" sz="2400" dirty="0"/>
              <a:t>are </a:t>
            </a:r>
            <a:r>
              <a:rPr lang="nl-NL" altLang="en-US" sz="2400" dirty="0" err="1"/>
              <a:t>artifacts</a:t>
            </a:r>
            <a:r>
              <a:rPr lang="nl-NL" altLang="en-US" sz="2400" dirty="0"/>
              <a:t> </a:t>
            </a:r>
            <a:r>
              <a:rPr lang="nl-NL" altLang="en-US" sz="2400" dirty="0" err="1"/>
              <a:t>created</a:t>
            </a:r>
            <a:r>
              <a:rPr lang="nl-NL" altLang="en-US" sz="2400" dirty="0"/>
              <a:t> </a:t>
            </a:r>
            <a:r>
              <a:rPr lang="nl-NL" altLang="en-US" sz="2400" dirty="0" err="1"/>
              <a:t>for</a:t>
            </a:r>
            <a:r>
              <a:rPr lang="nl-NL" altLang="en-US" sz="2400" dirty="0"/>
              <a:t> </a:t>
            </a:r>
            <a:r>
              <a:rPr lang="nl-NL" altLang="en-US" sz="2400" dirty="0" err="1"/>
              <a:t>some</a:t>
            </a:r>
            <a:r>
              <a:rPr lang="nl-NL" altLang="en-US" sz="2400" dirty="0"/>
              <a:t> </a:t>
            </a:r>
            <a:r>
              <a:rPr lang="nl-NL" altLang="en-US" sz="2400" b="1" u="sng" dirty="0" err="1"/>
              <a:t>purpose</a:t>
            </a:r>
            <a:r>
              <a:rPr lang="nl-NL" altLang="en-US" sz="2400" dirty="0"/>
              <a:t> (e.g. </a:t>
            </a:r>
            <a:r>
              <a:rPr lang="nl-NL" altLang="en-US" sz="2400" dirty="0" err="1"/>
              <a:t>to</a:t>
            </a:r>
            <a:r>
              <a:rPr lang="nl-NL" altLang="en-US" sz="2400" dirty="0"/>
              <a:t> serve as </a:t>
            </a:r>
            <a:r>
              <a:rPr lang="nl-NL" altLang="en-US" sz="2400" dirty="0" err="1"/>
              <a:t>controlled</a:t>
            </a:r>
            <a:r>
              <a:rPr lang="nl-NL" altLang="en-US" sz="2400" dirty="0"/>
              <a:t> </a:t>
            </a:r>
            <a:r>
              <a:rPr lang="nl-NL" altLang="en-US" sz="2400" dirty="0" err="1"/>
              <a:t>vocabulary</a:t>
            </a:r>
            <a:r>
              <a:rPr lang="nl-NL" altLang="en-US" sz="2400" dirty="0"/>
              <a:t>, or </a:t>
            </a:r>
            <a:r>
              <a:rPr lang="nl-NL" altLang="en-US" sz="2400" dirty="0" err="1"/>
              <a:t>to</a:t>
            </a:r>
            <a:r>
              <a:rPr lang="nl-NL" altLang="en-US" sz="2400" dirty="0"/>
              <a:t> </a:t>
            </a:r>
            <a:r>
              <a:rPr lang="nl-NL" altLang="en-US" sz="2400" dirty="0" err="1"/>
              <a:t>provide</a:t>
            </a:r>
            <a:r>
              <a:rPr lang="nl-NL" altLang="en-US" sz="2400" dirty="0"/>
              <a:t> domain </a:t>
            </a:r>
            <a:r>
              <a:rPr lang="nl-NL" altLang="en-US" sz="2400" dirty="0" err="1"/>
              <a:t>knowledge</a:t>
            </a:r>
            <a:r>
              <a:rPr lang="nl-NL" altLang="en-US" sz="2400" dirty="0"/>
              <a:t> </a:t>
            </a:r>
            <a:r>
              <a:rPr lang="nl-NL" altLang="en-US" sz="2400" dirty="0" err="1"/>
              <a:t>to</a:t>
            </a:r>
            <a:r>
              <a:rPr lang="nl-NL" altLang="en-US" sz="2400" dirty="0"/>
              <a:t> a software </a:t>
            </a:r>
            <a:r>
              <a:rPr lang="nl-NL" altLang="en-US" sz="2400" dirty="0" err="1"/>
              <a:t>application</a:t>
            </a:r>
            <a:r>
              <a:rPr lang="nl-NL" altLang="en-US" sz="2400" dirty="0"/>
              <a:t>), </a:t>
            </a:r>
          </a:p>
          <a:p>
            <a:pPr lvl="1"/>
            <a:r>
              <a:rPr lang="nl-NL" altLang="en-US" sz="2400" dirty="0"/>
              <a:t>are at </a:t>
            </a:r>
            <a:r>
              <a:rPr lang="nl-NL" altLang="en-US" sz="2400" dirty="0" err="1"/>
              <a:t>the</a:t>
            </a:r>
            <a:r>
              <a:rPr lang="nl-NL" altLang="en-US" sz="2400" dirty="0"/>
              <a:t> </a:t>
            </a:r>
            <a:r>
              <a:rPr lang="nl-NL" altLang="en-US" sz="2400" dirty="0" err="1"/>
              <a:t>same</a:t>
            </a:r>
            <a:r>
              <a:rPr lang="nl-NL" altLang="en-US" sz="2400" dirty="0"/>
              <a:t> time </a:t>
            </a:r>
            <a:r>
              <a:rPr lang="nl-NL" altLang="en-US" sz="2400" dirty="0" err="1"/>
              <a:t>intended</a:t>
            </a:r>
            <a:r>
              <a:rPr lang="nl-NL" altLang="en-US" sz="2400" dirty="0"/>
              <a:t> </a:t>
            </a:r>
            <a:r>
              <a:rPr lang="nl-NL" altLang="en-US" sz="2400" dirty="0" err="1"/>
              <a:t>to</a:t>
            </a:r>
            <a:r>
              <a:rPr lang="nl-NL" altLang="en-US" sz="2400" dirty="0"/>
              <a:t> </a:t>
            </a:r>
            <a:r>
              <a:rPr lang="nl-NL" altLang="en-US" sz="2400" b="1" u="sng" dirty="0" err="1"/>
              <a:t>mirror</a:t>
            </a:r>
            <a:r>
              <a:rPr lang="nl-NL" altLang="en-US" sz="2400" b="1" u="sng" dirty="0"/>
              <a:t> </a:t>
            </a:r>
            <a:r>
              <a:rPr lang="nl-NL" altLang="en-US" sz="2400" b="1" u="sng" dirty="0" err="1"/>
              <a:t>reality</a:t>
            </a:r>
            <a:r>
              <a:rPr lang="nl-NL" altLang="en-US" sz="2400" b="1" u="sng" dirty="0"/>
              <a:t>,</a:t>
            </a:r>
            <a:r>
              <a:rPr lang="nl-NL" altLang="en-US" sz="2400" dirty="0"/>
              <a:t> </a:t>
            </a:r>
          </a:p>
          <a:p>
            <a:pPr lvl="1"/>
            <a:r>
              <a:rPr lang="nl-NL" altLang="en-US" sz="2400" dirty="0" err="1"/>
              <a:t>should</a:t>
            </a:r>
            <a:r>
              <a:rPr lang="nl-NL" altLang="en-US" sz="2400" dirty="0"/>
              <a:t> </a:t>
            </a:r>
            <a:r>
              <a:rPr lang="nl-NL" altLang="en-US" sz="2400" dirty="0" err="1"/>
              <a:t>allow</a:t>
            </a:r>
            <a:r>
              <a:rPr lang="nl-NL" altLang="en-US" sz="2400" dirty="0"/>
              <a:t> </a:t>
            </a:r>
            <a:r>
              <a:rPr lang="nl-NL" altLang="en-US" sz="2400" b="1" u="sng" dirty="0" err="1"/>
              <a:t>reasoning</a:t>
            </a:r>
            <a:r>
              <a:rPr lang="nl-NL" altLang="en-US" sz="2400" b="1" u="sng" dirty="0"/>
              <a:t> </a:t>
            </a:r>
            <a:r>
              <a:rPr lang="nl-NL" altLang="en-US" sz="2400" b="1" u="sng" dirty="0" err="1"/>
              <a:t>which</a:t>
            </a:r>
            <a:r>
              <a:rPr lang="nl-NL" altLang="en-US" sz="2400" b="1" u="sng" dirty="0"/>
              <a:t> is </a:t>
            </a:r>
            <a:r>
              <a:rPr lang="nl-NL" altLang="en-US" sz="2400" b="1" u="sng" dirty="0" err="1"/>
              <a:t>efficient</a:t>
            </a:r>
            <a:r>
              <a:rPr lang="nl-NL" altLang="en-US" sz="2400" dirty="0"/>
              <a:t> </a:t>
            </a:r>
            <a:r>
              <a:rPr lang="nl-NL" altLang="en-US" sz="2400" dirty="0" err="1"/>
              <a:t>from</a:t>
            </a:r>
            <a:r>
              <a:rPr lang="nl-NL" altLang="en-US" sz="2400" dirty="0"/>
              <a:t> a </a:t>
            </a:r>
            <a:r>
              <a:rPr lang="nl-NL" altLang="en-US" sz="2400" dirty="0" err="1"/>
              <a:t>computational</a:t>
            </a:r>
            <a:r>
              <a:rPr lang="nl-NL" altLang="en-US" sz="2400" dirty="0"/>
              <a:t> point of view, </a:t>
            </a:r>
          </a:p>
          <a:p>
            <a:r>
              <a:rPr lang="nl-NL" altLang="en-US" sz="2800" dirty="0"/>
              <a:t>we </a:t>
            </a:r>
            <a:r>
              <a:rPr lang="nl-NL" altLang="en-US" sz="2800" dirty="0" err="1"/>
              <a:t>argue</a:t>
            </a:r>
            <a:r>
              <a:rPr lang="nl-NL" altLang="en-US" sz="2800" dirty="0"/>
              <a:t> </a:t>
            </a:r>
            <a:r>
              <a:rPr lang="nl-NL" altLang="en-US" sz="2800" dirty="0" err="1"/>
              <a:t>that</a:t>
            </a:r>
            <a:r>
              <a:rPr lang="nl-NL" altLang="en-US" sz="2800" dirty="0"/>
              <a:t> </a:t>
            </a:r>
            <a:r>
              <a:rPr lang="nl-NL" altLang="en-US" sz="2800" b="1" dirty="0" err="1"/>
              <a:t>an</a:t>
            </a:r>
            <a:r>
              <a:rPr lang="nl-NL" altLang="en-US" sz="2800" b="1" dirty="0"/>
              <a:t> </a:t>
            </a:r>
            <a:r>
              <a:rPr lang="nl-NL" altLang="en-US" sz="2800" b="1" dirty="0" err="1"/>
              <a:t>optimal</a:t>
            </a:r>
            <a:r>
              <a:rPr lang="nl-NL" altLang="en-US" sz="2800" b="1" dirty="0"/>
              <a:t> </a:t>
            </a:r>
            <a:r>
              <a:rPr lang="nl-NL" altLang="en-US" sz="2800" b="1" dirty="0" err="1"/>
              <a:t>ontology</a:t>
            </a:r>
            <a:r>
              <a:rPr lang="nl-NL" altLang="en-US" sz="2800" b="1" dirty="0"/>
              <a:t> </a:t>
            </a:r>
            <a:r>
              <a:rPr lang="nl-NL" altLang="en-US" sz="2800" b="1" dirty="0" err="1"/>
              <a:t>should</a:t>
            </a:r>
            <a:r>
              <a:rPr lang="nl-NL" altLang="en-US" sz="2800" b="1" dirty="0"/>
              <a:t> </a:t>
            </a:r>
            <a:r>
              <a:rPr lang="nl-NL" altLang="en-US" sz="2800" b="1" dirty="0" err="1"/>
              <a:t>constitute</a:t>
            </a:r>
            <a:r>
              <a:rPr lang="nl-NL" altLang="en-US" sz="2800" b="1" dirty="0"/>
              <a:t> a </a:t>
            </a:r>
            <a:r>
              <a:rPr lang="nl-NL" altLang="en-US" sz="2800" b="1" dirty="0" err="1"/>
              <a:t>representation</a:t>
            </a:r>
            <a:r>
              <a:rPr lang="nl-NL" altLang="en-US" sz="2800" b="1" dirty="0"/>
              <a:t> of </a:t>
            </a:r>
            <a:r>
              <a:rPr lang="nl-NL" altLang="en-US" sz="2800" b="1" i="1" dirty="0" err="1"/>
              <a:t>all</a:t>
            </a:r>
            <a:r>
              <a:rPr lang="nl-NL" altLang="en-US" sz="2800" b="1" i="1" dirty="0"/>
              <a:t> </a:t>
            </a:r>
            <a:r>
              <a:rPr lang="nl-NL" altLang="en-US" sz="2800" b="1" i="1" dirty="0" err="1"/>
              <a:t>and</a:t>
            </a:r>
            <a:r>
              <a:rPr lang="nl-NL" altLang="en-US" sz="2800" b="1" i="1" dirty="0"/>
              <a:t> </a:t>
            </a:r>
            <a:r>
              <a:rPr lang="nl-NL" altLang="en-US" sz="2800" b="1" i="1" dirty="0" err="1"/>
              <a:t>only</a:t>
            </a:r>
            <a:r>
              <a:rPr lang="nl-NL" altLang="en-US" sz="2800" b="1" i="1" dirty="0"/>
              <a:t> </a:t>
            </a:r>
            <a:r>
              <a:rPr lang="nl-NL" altLang="en-US" sz="2800" b="1" i="1" dirty="0" err="1"/>
              <a:t>those</a:t>
            </a:r>
            <a:r>
              <a:rPr lang="nl-NL" altLang="en-US" sz="2800" b="1" i="1" dirty="0"/>
              <a:t> </a:t>
            </a:r>
            <a:r>
              <a:rPr lang="nl-NL" altLang="en-US" sz="2800" b="1" i="1" dirty="0" err="1"/>
              <a:t>portions</a:t>
            </a:r>
            <a:r>
              <a:rPr lang="nl-NL" altLang="en-US" sz="2800" b="1" i="1" dirty="0"/>
              <a:t> of </a:t>
            </a:r>
            <a:r>
              <a:rPr lang="nl-NL" altLang="en-US" sz="2800" b="1" i="1" dirty="0" err="1"/>
              <a:t>reality</a:t>
            </a:r>
            <a:r>
              <a:rPr lang="nl-NL" altLang="en-US" sz="2800" b="1" i="1" dirty="0"/>
              <a:t> </a:t>
            </a:r>
            <a:r>
              <a:rPr lang="nl-NL" altLang="en-US" sz="2800" b="1" i="1" dirty="0" err="1"/>
              <a:t>that</a:t>
            </a:r>
            <a:r>
              <a:rPr lang="nl-NL" altLang="en-US" sz="2800" b="1" i="1" dirty="0"/>
              <a:t> are relevant </a:t>
            </a:r>
            <a:r>
              <a:rPr lang="nl-NL" altLang="en-US" sz="2800" b="1" i="1" dirty="0" err="1"/>
              <a:t>for</a:t>
            </a:r>
            <a:r>
              <a:rPr lang="nl-NL" altLang="en-US" sz="2800" b="1" i="1" dirty="0"/>
              <a:t> </a:t>
            </a:r>
            <a:r>
              <a:rPr lang="nl-NL" altLang="en-US" sz="2800" b="1" i="1" dirty="0" err="1"/>
              <a:t>its</a:t>
            </a:r>
            <a:r>
              <a:rPr lang="nl-NL" altLang="en-US" sz="2800" b="1" i="1" dirty="0"/>
              <a:t> </a:t>
            </a:r>
            <a:r>
              <a:rPr lang="nl-NL" altLang="en-US" sz="2800" b="1" i="1" dirty="0" err="1"/>
              <a:t>purpose</a:t>
            </a:r>
            <a:r>
              <a:rPr lang="nl-NL" altLang="en-US" sz="2800" dirty="0"/>
              <a:t>. </a:t>
            </a:r>
            <a:endParaRPr lang="en-US" altLang="en-US" sz="2800" dirty="0"/>
          </a:p>
        </p:txBody>
      </p:sp>
    </p:spTree>
    <p:extLst>
      <p:ext uri="{BB962C8B-B14F-4D97-AF65-F5344CB8AC3E}">
        <p14:creationId xmlns:p14="http://schemas.microsoft.com/office/powerpoint/2010/main" val="92232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1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1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19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19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7"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AutoShape 2"/>
          <p:cNvSpPr>
            <a:spLocks noGrp="1" noChangeArrowheads="1"/>
          </p:cNvSpPr>
          <p:nvPr>
            <p:ph type="title"/>
          </p:nvPr>
        </p:nvSpPr>
        <p:spPr/>
        <p:txBody>
          <a:bodyPr/>
          <a:lstStyle/>
          <a:p>
            <a:r>
              <a:rPr lang="en-US" altLang="en-US" dirty="0"/>
              <a:t>An “optimal” ontology (2)</a:t>
            </a:r>
          </a:p>
        </p:txBody>
      </p:sp>
      <p:sp>
        <p:nvSpPr>
          <p:cNvPr id="684035" name="Rectangle 3"/>
          <p:cNvSpPr>
            <a:spLocks noGrp="1" noChangeArrowheads="1"/>
          </p:cNvSpPr>
          <p:nvPr>
            <p:ph idx="1"/>
          </p:nvPr>
        </p:nvSpPr>
        <p:spPr/>
        <p:txBody>
          <a:bodyPr/>
          <a:lstStyle/>
          <a:p>
            <a:r>
              <a:rPr lang="nl-NL" altLang="en-US" dirty="0" err="1"/>
              <a:t>Each</a:t>
            </a:r>
            <a:r>
              <a:rPr lang="nl-NL" altLang="en-US" dirty="0"/>
              <a:t> term in </a:t>
            </a:r>
            <a:r>
              <a:rPr lang="nl-NL" altLang="en-US" dirty="0" err="1"/>
              <a:t>such</a:t>
            </a:r>
            <a:r>
              <a:rPr lang="nl-NL" altLang="en-US" dirty="0"/>
              <a:t> </a:t>
            </a:r>
            <a:r>
              <a:rPr lang="nl-NL" altLang="en-US" dirty="0" err="1"/>
              <a:t>an</a:t>
            </a:r>
            <a:r>
              <a:rPr lang="nl-NL" altLang="en-US" dirty="0"/>
              <a:t> </a:t>
            </a:r>
            <a:r>
              <a:rPr lang="nl-NL" altLang="en-US" dirty="0" err="1"/>
              <a:t>ontology</a:t>
            </a:r>
            <a:r>
              <a:rPr lang="nl-NL" altLang="en-US" dirty="0"/>
              <a:t> </a:t>
            </a:r>
            <a:r>
              <a:rPr lang="nl-NL" altLang="en-US" dirty="0" err="1"/>
              <a:t>would</a:t>
            </a:r>
            <a:r>
              <a:rPr lang="nl-NL" altLang="en-US" dirty="0"/>
              <a:t> </a:t>
            </a:r>
            <a:r>
              <a:rPr lang="nl-NL" altLang="en-US" dirty="0" err="1"/>
              <a:t>designate</a:t>
            </a:r>
            <a:r>
              <a:rPr lang="nl-NL" altLang="en-US" dirty="0"/>
              <a:t> </a:t>
            </a:r>
          </a:p>
          <a:p>
            <a:pPr lvl="1"/>
            <a:r>
              <a:rPr lang="nl-NL" altLang="en-US" dirty="0"/>
              <a:t>(1) a single </a:t>
            </a:r>
            <a:r>
              <a:rPr lang="nl-NL" altLang="en-US" dirty="0" err="1"/>
              <a:t>portion</a:t>
            </a:r>
            <a:r>
              <a:rPr lang="nl-NL" altLang="en-US" dirty="0"/>
              <a:t> of </a:t>
            </a:r>
            <a:r>
              <a:rPr lang="nl-NL" altLang="en-US" dirty="0" err="1"/>
              <a:t>reality</a:t>
            </a:r>
            <a:r>
              <a:rPr lang="nl-NL" altLang="en-US" dirty="0"/>
              <a:t> (POR), </a:t>
            </a:r>
            <a:r>
              <a:rPr lang="nl-NL" altLang="en-US" dirty="0" err="1"/>
              <a:t>which</a:t>
            </a:r>
            <a:r>
              <a:rPr lang="nl-NL" altLang="en-US" dirty="0"/>
              <a:t> is </a:t>
            </a:r>
          </a:p>
          <a:p>
            <a:pPr lvl="1"/>
            <a:r>
              <a:rPr lang="nl-NL" altLang="en-US" dirty="0"/>
              <a:t>(2) relevant </a:t>
            </a:r>
            <a:r>
              <a:rPr lang="nl-NL" altLang="en-US" dirty="0" err="1"/>
              <a:t>to</a:t>
            </a:r>
            <a:r>
              <a:rPr lang="nl-NL" altLang="en-US" dirty="0"/>
              <a:t> </a:t>
            </a:r>
            <a:r>
              <a:rPr lang="nl-NL" altLang="en-US" dirty="0" err="1"/>
              <a:t>the</a:t>
            </a:r>
            <a:r>
              <a:rPr lang="nl-NL" altLang="en-US" dirty="0"/>
              <a:t> </a:t>
            </a:r>
            <a:r>
              <a:rPr lang="nl-NL" altLang="en-US" dirty="0" err="1"/>
              <a:t>purposes</a:t>
            </a:r>
            <a:r>
              <a:rPr lang="nl-NL" altLang="en-US" dirty="0"/>
              <a:t> of </a:t>
            </a:r>
            <a:r>
              <a:rPr lang="nl-NL" altLang="en-US" dirty="0" err="1"/>
              <a:t>the</a:t>
            </a:r>
            <a:r>
              <a:rPr lang="nl-NL" altLang="en-US" dirty="0"/>
              <a:t> </a:t>
            </a:r>
            <a:r>
              <a:rPr lang="nl-NL" altLang="en-US" dirty="0" err="1"/>
              <a:t>ontology</a:t>
            </a:r>
            <a:r>
              <a:rPr lang="nl-NL" altLang="en-US" dirty="0"/>
              <a:t> </a:t>
            </a:r>
            <a:r>
              <a:rPr lang="nl-NL" altLang="en-US" dirty="0" err="1"/>
              <a:t>and</a:t>
            </a:r>
            <a:r>
              <a:rPr lang="nl-NL" altLang="en-US" dirty="0"/>
              <a:t> </a:t>
            </a:r>
            <a:r>
              <a:rPr lang="nl-NL" altLang="en-US" dirty="0" err="1"/>
              <a:t>such</a:t>
            </a:r>
            <a:r>
              <a:rPr lang="nl-NL" altLang="en-US" dirty="0"/>
              <a:t> </a:t>
            </a:r>
            <a:r>
              <a:rPr lang="nl-NL" altLang="en-US" dirty="0" err="1"/>
              <a:t>that</a:t>
            </a:r>
            <a:r>
              <a:rPr lang="nl-NL" altLang="en-US" dirty="0"/>
              <a:t> </a:t>
            </a:r>
          </a:p>
          <a:p>
            <a:pPr lvl="1"/>
            <a:r>
              <a:rPr lang="nl-NL" altLang="en-US" dirty="0"/>
              <a:t>(3) </a:t>
            </a:r>
            <a:r>
              <a:rPr lang="nl-NL" altLang="en-US" dirty="0" err="1"/>
              <a:t>the</a:t>
            </a:r>
            <a:r>
              <a:rPr lang="nl-NL" altLang="en-US" dirty="0"/>
              <a:t> </a:t>
            </a:r>
            <a:r>
              <a:rPr lang="nl-NL" altLang="en-US" dirty="0" err="1"/>
              <a:t>authors</a:t>
            </a:r>
            <a:r>
              <a:rPr lang="nl-NL" altLang="en-US" dirty="0"/>
              <a:t> of </a:t>
            </a:r>
            <a:r>
              <a:rPr lang="nl-NL" altLang="en-US" dirty="0" err="1"/>
              <a:t>the</a:t>
            </a:r>
            <a:r>
              <a:rPr lang="nl-NL" altLang="en-US" dirty="0"/>
              <a:t> </a:t>
            </a:r>
            <a:r>
              <a:rPr lang="nl-NL" altLang="en-US" dirty="0" err="1"/>
              <a:t>ontology</a:t>
            </a:r>
            <a:r>
              <a:rPr lang="nl-NL" altLang="en-US" dirty="0"/>
              <a:t> </a:t>
            </a:r>
            <a:r>
              <a:rPr lang="nl-NL" altLang="en-US" dirty="0" err="1"/>
              <a:t>intended</a:t>
            </a:r>
            <a:r>
              <a:rPr lang="nl-NL" altLang="en-US" dirty="0"/>
              <a:t> </a:t>
            </a:r>
            <a:r>
              <a:rPr lang="nl-NL" altLang="en-US" dirty="0" err="1"/>
              <a:t>to</a:t>
            </a:r>
            <a:r>
              <a:rPr lang="nl-NL" altLang="en-US" dirty="0"/>
              <a:t> </a:t>
            </a:r>
            <a:r>
              <a:rPr lang="nl-NL" altLang="en-US" dirty="0" err="1"/>
              <a:t>use</a:t>
            </a:r>
            <a:r>
              <a:rPr lang="nl-NL" altLang="en-US" dirty="0"/>
              <a:t> </a:t>
            </a:r>
            <a:r>
              <a:rPr lang="nl-NL" altLang="en-US" dirty="0" err="1"/>
              <a:t>this</a:t>
            </a:r>
            <a:r>
              <a:rPr lang="nl-NL" altLang="en-US" dirty="0"/>
              <a:t> term </a:t>
            </a:r>
            <a:r>
              <a:rPr lang="nl-NL" altLang="en-US" dirty="0" err="1"/>
              <a:t>to</a:t>
            </a:r>
            <a:r>
              <a:rPr lang="nl-NL" altLang="en-US" dirty="0"/>
              <a:t> </a:t>
            </a:r>
            <a:r>
              <a:rPr lang="nl-NL" altLang="en-US" dirty="0" err="1"/>
              <a:t>designate</a:t>
            </a:r>
            <a:r>
              <a:rPr lang="nl-NL" altLang="en-US" dirty="0"/>
              <a:t> </a:t>
            </a:r>
            <a:r>
              <a:rPr lang="nl-NL" altLang="en-US" dirty="0" err="1"/>
              <a:t>this</a:t>
            </a:r>
            <a:r>
              <a:rPr lang="nl-NL" altLang="en-US" dirty="0"/>
              <a:t> POR, </a:t>
            </a:r>
            <a:r>
              <a:rPr lang="nl-NL" altLang="en-US" dirty="0" err="1"/>
              <a:t>and</a:t>
            </a:r>
            <a:endParaRPr lang="nl-NL" altLang="en-US" dirty="0"/>
          </a:p>
          <a:p>
            <a:pPr lvl="1"/>
            <a:r>
              <a:rPr lang="nl-NL" altLang="en-US" dirty="0"/>
              <a:t>(4) </a:t>
            </a:r>
            <a:r>
              <a:rPr lang="nl-NL" altLang="en-US" dirty="0" err="1"/>
              <a:t>there</a:t>
            </a:r>
            <a:r>
              <a:rPr lang="nl-NL" altLang="en-US" dirty="0"/>
              <a:t> </a:t>
            </a:r>
            <a:r>
              <a:rPr lang="nl-NL" altLang="en-US" dirty="0" err="1"/>
              <a:t>would</a:t>
            </a:r>
            <a:r>
              <a:rPr lang="nl-NL" altLang="en-US" dirty="0"/>
              <a:t> </a:t>
            </a:r>
            <a:r>
              <a:rPr lang="nl-NL" altLang="en-US" dirty="0" err="1"/>
              <a:t>be</a:t>
            </a:r>
            <a:r>
              <a:rPr lang="nl-NL" altLang="en-US" dirty="0"/>
              <a:t> no </a:t>
            </a:r>
            <a:r>
              <a:rPr lang="nl-NL" altLang="en-US" dirty="0" err="1"/>
              <a:t>PORs</a:t>
            </a:r>
            <a:r>
              <a:rPr lang="nl-NL" altLang="en-US" dirty="0"/>
              <a:t> </a:t>
            </a:r>
            <a:r>
              <a:rPr lang="nl-NL" altLang="en-US" dirty="0" err="1"/>
              <a:t>objectively</a:t>
            </a:r>
            <a:r>
              <a:rPr lang="nl-NL" altLang="en-US" dirty="0"/>
              <a:t> relevant </a:t>
            </a:r>
            <a:r>
              <a:rPr lang="nl-NL" altLang="en-US" dirty="0" err="1"/>
              <a:t>to</a:t>
            </a:r>
            <a:r>
              <a:rPr lang="nl-NL" altLang="en-US" dirty="0"/>
              <a:t> these </a:t>
            </a:r>
            <a:r>
              <a:rPr lang="nl-NL" altLang="en-US" dirty="0" err="1"/>
              <a:t>purposes</a:t>
            </a:r>
            <a:r>
              <a:rPr lang="nl-NL" altLang="en-US" dirty="0"/>
              <a:t> </a:t>
            </a:r>
            <a:r>
              <a:rPr lang="nl-NL" altLang="en-US" dirty="0" err="1"/>
              <a:t>that</a:t>
            </a:r>
            <a:r>
              <a:rPr lang="nl-NL" altLang="en-US" dirty="0"/>
              <a:t> are </a:t>
            </a:r>
            <a:r>
              <a:rPr lang="nl-NL" altLang="en-US" dirty="0" err="1"/>
              <a:t>not</a:t>
            </a:r>
            <a:r>
              <a:rPr lang="nl-NL" altLang="en-US" dirty="0"/>
              <a:t> </a:t>
            </a:r>
            <a:r>
              <a:rPr lang="nl-NL" altLang="en-US" dirty="0" err="1"/>
              <a:t>referred</a:t>
            </a:r>
            <a:r>
              <a:rPr lang="nl-NL" altLang="en-US" dirty="0"/>
              <a:t> </a:t>
            </a:r>
            <a:r>
              <a:rPr lang="nl-NL" altLang="en-US" dirty="0" err="1"/>
              <a:t>to</a:t>
            </a:r>
            <a:r>
              <a:rPr lang="nl-NL" altLang="en-US" dirty="0"/>
              <a:t> in </a:t>
            </a:r>
            <a:r>
              <a:rPr lang="nl-NL" altLang="en-US" dirty="0" err="1"/>
              <a:t>the</a:t>
            </a:r>
            <a:r>
              <a:rPr lang="nl-NL" altLang="en-US" dirty="0"/>
              <a:t> </a:t>
            </a:r>
            <a:r>
              <a:rPr lang="nl-NL" altLang="en-US" dirty="0" err="1" smtClean="0"/>
              <a:t>ontology</a:t>
            </a:r>
            <a:endParaRPr lang="nl-NL" altLang="en-US" dirty="0" smtClean="0"/>
          </a:p>
          <a:p>
            <a:pPr lvl="1"/>
            <a:r>
              <a:rPr lang="nl-NL" altLang="en-US" dirty="0" smtClean="0"/>
              <a:t>(5) </a:t>
            </a:r>
            <a:r>
              <a:rPr lang="nl-NL" altLang="en-US" dirty="0" err="1" smtClean="0"/>
              <a:t>there</a:t>
            </a:r>
            <a:r>
              <a:rPr lang="nl-NL" altLang="en-US" dirty="0" smtClean="0"/>
              <a:t> </a:t>
            </a:r>
            <a:r>
              <a:rPr lang="nl-NL" altLang="en-US" dirty="0" err="1" smtClean="0"/>
              <a:t>would</a:t>
            </a:r>
            <a:r>
              <a:rPr lang="nl-NL" altLang="en-US" dirty="0" smtClean="0"/>
              <a:t> </a:t>
            </a:r>
            <a:r>
              <a:rPr lang="nl-NL" altLang="en-US" dirty="0" err="1" smtClean="0"/>
              <a:t>be</a:t>
            </a:r>
            <a:r>
              <a:rPr lang="nl-NL" altLang="en-US" dirty="0" smtClean="0"/>
              <a:t> no relevant </a:t>
            </a:r>
            <a:r>
              <a:rPr lang="nl-NL" altLang="en-US" dirty="0" err="1" smtClean="0"/>
              <a:t>PORs</a:t>
            </a:r>
            <a:r>
              <a:rPr lang="nl-NL" altLang="en-US" dirty="0" smtClean="0"/>
              <a:t> </a:t>
            </a:r>
            <a:r>
              <a:rPr lang="nl-NL" altLang="en-US" dirty="0" err="1" smtClean="0"/>
              <a:t>designated</a:t>
            </a:r>
            <a:r>
              <a:rPr lang="nl-NL" altLang="en-US" dirty="0" smtClean="0"/>
              <a:t> more </a:t>
            </a:r>
            <a:r>
              <a:rPr lang="nl-NL" altLang="en-US" dirty="0" err="1" smtClean="0"/>
              <a:t>than</a:t>
            </a:r>
            <a:r>
              <a:rPr lang="nl-NL" altLang="en-US" dirty="0" smtClean="0"/>
              <a:t> </a:t>
            </a:r>
            <a:r>
              <a:rPr lang="nl-NL" altLang="en-US" dirty="0" err="1" smtClean="0"/>
              <a:t>once</a:t>
            </a:r>
            <a:r>
              <a:rPr lang="nl-NL" altLang="en-US" dirty="0" smtClean="0"/>
              <a:t>.</a:t>
            </a:r>
            <a:r>
              <a:rPr lang="en-GB" altLang="en-US" dirty="0" smtClean="0"/>
              <a:t> </a:t>
            </a:r>
            <a:endParaRPr lang="en-US" altLang="en-US" dirty="0"/>
          </a:p>
        </p:txBody>
      </p:sp>
    </p:spTree>
    <p:extLst>
      <p:ext uri="{BB962C8B-B14F-4D97-AF65-F5344CB8AC3E}">
        <p14:creationId xmlns:p14="http://schemas.microsoft.com/office/powerpoint/2010/main" val="34403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40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40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403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403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AutoShape 2"/>
          <p:cNvSpPr>
            <a:spLocks noGrp="1" noChangeArrowheads="1"/>
          </p:cNvSpPr>
          <p:nvPr>
            <p:ph type="title"/>
          </p:nvPr>
        </p:nvSpPr>
        <p:spPr/>
        <p:txBody>
          <a:bodyPr/>
          <a:lstStyle/>
          <a:p>
            <a:r>
              <a:rPr lang="en-US" altLang="en-US"/>
              <a:t>But things may go wrong …</a:t>
            </a:r>
          </a:p>
        </p:txBody>
      </p:sp>
      <p:sp>
        <p:nvSpPr>
          <p:cNvPr id="686083" name="Rectangle 3"/>
          <p:cNvSpPr>
            <a:spLocks noGrp="1" noChangeArrowheads="1"/>
          </p:cNvSpPr>
          <p:nvPr>
            <p:ph idx="1"/>
          </p:nvPr>
        </p:nvSpPr>
        <p:spPr/>
        <p:txBody>
          <a:bodyPr/>
          <a:lstStyle/>
          <a:p>
            <a:pPr>
              <a:buFont typeface="Arial" panose="020B0604020202020204" pitchFamily="34" charset="0"/>
              <a:buChar char="•"/>
            </a:pPr>
            <a:r>
              <a:rPr lang="en-US" altLang="en-US" b="1" i="1" u="sng" dirty="0"/>
              <a:t>assertion errors</a:t>
            </a:r>
            <a:r>
              <a:rPr lang="en-US" altLang="en-US" b="1" u="sng" dirty="0"/>
              <a:t>:</a:t>
            </a:r>
            <a:r>
              <a:rPr lang="en-US" altLang="en-US" dirty="0"/>
              <a:t> </a:t>
            </a:r>
            <a:endParaRPr lang="en-US" altLang="en-US" dirty="0" smtClean="0"/>
          </a:p>
          <a:p>
            <a:pPr lvl="1">
              <a:buFont typeface="Arial" panose="020B0604020202020204" pitchFamily="34" charset="0"/>
              <a:buChar char="•"/>
            </a:pPr>
            <a:r>
              <a:rPr lang="en-US" altLang="en-US" dirty="0" smtClean="0"/>
              <a:t>ontology </a:t>
            </a:r>
            <a:r>
              <a:rPr lang="en-US" altLang="en-US" dirty="0"/>
              <a:t>developers may be in error as to what is the case in their target domain;</a:t>
            </a:r>
          </a:p>
          <a:p>
            <a:pPr>
              <a:buFont typeface="Arial" panose="020B0604020202020204" pitchFamily="34" charset="0"/>
              <a:buChar char="•"/>
            </a:pPr>
            <a:r>
              <a:rPr lang="en-US" altLang="en-US" b="1" i="1" u="sng" dirty="0"/>
              <a:t>relevance errors</a:t>
            </a:r>
            <a:r>
              <a:rPr lang="en-US" altLang="en-US" b="1" u="sng" dirty="0"/>
              <a:t>:</a:t>
            </a:r>
            <a:r>
              <a:rPr lang="en-US" altLang="en-US" dirty="0"/>
              <a:t> </a:t>
            </a:r>
            <a:endParaRPr lang="en-US" altLang="en-US" dirty="0" smtClean="0"/>
          </a:p>
          <a:p>
            <a:pPr lvl="1">
              <a:buFont typeface="Arial" panose="020B0604020202020204" pitchFamily="34" charset="0"/>
              <a:buChar char="•"/>
            </a:pPr>
            <a:r>
              <a:rPr lang="en-US" altLang="en-US" dirty="0" smtClean="0"/>
              <a:t>they </a:t>
            </a:r>
            <a:r>
              <a:rPr lang="en-US" altLang="en-US" dirty="0"/>
              <a:t>may be in error as to what is objectively relevant to a given purpose;</a:t>
            </a:r>
          </a:p>
          <a:p>
            <a:pPr>
              <a:buFont typeface="Arial" panose="020B0604020202020204" pitchFamily="34" charset="0"/>
              <a:buChar char="•"/>
            </a:pPr>
            <a:r>
              <a:rPr lang="en-US" altLang="en-US" b="1" i="1" u="sng" dirty="0"/>
              <a:t>encoding errors</a:t>
            </a:r>
            <a:r>
              <a:rPr lang="en-US" altLang="en-US" b="1" u="sng" dirty="0"/>
              <a:t>:</a:t>
            </a:r>
            <a:r>
              <a:rPr lang="en-US" altLang="en-US" dirty="0"/>
              <a:t> </a:t>
            </a:r>
            <a:endParaRPr lang="en-US" altLang="en-US" dirty="0" smtClean="0"/>
          </a:p>
          <a:p>
            <a:pPr lvl="1">
              <a:buFont typeface="Arial" panose="020B0604020202020204" pitchFamily="34" charset="0"/>
              <a:buChar char="•"/>
            </a:pPr>
            <a:r>
              <a:rPr lang="en-US" altLang="en-US" dirty="0" smtClean="0"/>
              <a:t>they </a:t>
            </a:r>
            <a:r>
              <a:rPr lang="en-US" altLang="en-US" dirty="0"/>
              <a:t>may not successfully </a:t>
            </a:r>
            <a:r>
              <a:rPr lang="en-US" altLang="en-US" dirty="0" smtClean="0"/>
              <a:t>translate their </a:t>
            </a:r>
            <a:r>
              <a:rPr lang="en-US" altLang="en-US" dirty="0"/>
              <a:t>underlying cognitive representations, so that particular representational units fail to point to the intended PORs.</a:t>
            </a:r>
          </a:p>
        </p:txBody>
      </p:sp>
    </p:spTree>
    <p:extLst>
      <p:ext uri="{BB962C8B-B14F-4D97-AF65-F5344CB8AC3E}">
        <p14:creationId xmlns:p14="http://schemas.microsoft.com/office/powerpoint/2010/main" val="37944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6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08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60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60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0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AutoShape 2"/>
          <p:cNvSpPr>
            <a:spLocks noGrp="1" noChangeArrowheads="1"/>
          </p:cNvSpPr>
          <p:nvPr>
            <p:ph type="title"/>
          </p:nvPr>
        </p:nvSpPr>
        <p:spPr/>
        <p:txBody>
          <a:bodyPr/>
          <a:lstStyle/>
          <a:p>
            <a:r>
              <a:rPr lang="nl-BE" altLang="en-US"/>
              <a:t>Key requirement for versioning</a:t>
            </a:r>
            <a:endParaRPr lang="en-US" altLang="en-US"/>
          </a:p>
        </p:txBody>
      </p:sp>
      <p:sp>
        <p:nvSpPr>
          <p:cNvPr id="688131" name="Rectangle 3"/>
          <p:cNvSpPr>
            <a:spLocks noGrp="1" noChangeArrowheads="1"/>
          </p:cNvSpPr>
          <p:nvPr>
            <p:ph idx="1"/>
          </p:nvPr>
        </p:nvSpPr>
        <p:spPr/>
        <p:txBody>
          <a:bodyPr/>
          <a:lstStyle/>
          <a:p>
            <a:pPr algn="ctr">
              <a:lnSpc>
                <a:spcPct val="90000"/>
              </a:lnSpc>
              <a:buFontTx/>
              <a:buNone/>
            </a:pPr>
            <a:r>
              <a:rPr lang="nl-BE" altLang="en-US" sz="4800" dirty="0" err="1"/>
              <a:t>Any</a:t>
            </a:r>
            <a:r>
              <a:rPr lang="nl-BE" altLang="en-US" sz="4800" dirty="0"/>
              <a:t> change in </a:t>
            </a:r>
            <a:r>
              <a:rPr lang="nl-BE" altLang="en-US" sz="4800" dirty="0" err="1"/>
              <a:t>an</a:t>
            </a:r>
            <a:r>
              <a:rPr lang="nl-BE" altLang="en-US" sz="4800" dirty="0"/>
              <a:t> </a:t>
            </a:r>
            <a:r>
              <a:rPr lang="nl-BE" altLang="en-US" sz="4800" dirty="0" err="1"/>
              <a:t>ontology</a:t>
            </a:r>
            <a:r>
              <a:rPr lang="nl-BE" altLang="en-US" sz="4800" dirty="0"/>
              <a:t> or data </a:t>
            </a:r>
            <a:r>
              <a:rPr lang="nl-BE" altLang="en-US" sz="4800" dirty="0" err="1"/>
              <a:t>repository</a:t>
            </a:r>
            <a:r>
              <a:rPr lang="nl-BE" altLang="en-US" sz="4800" dirty="0"/>
              <a:t> </a:t>
            </a:r>
            <a:r>
              <a:rPr lang="nl-BE" altLang="en-US" sz="4800" dirty="0" err="1"/>
              <a:t>should</a:t>
            </a:r>
            <a:r>
              <a:rPr lang="nl-BE" altLang="en-US" sz="4800" dirty="0"/>
              <a:t> </a:t>
            </a:r>
            <a:r>
              <a:rPr lang="nl-BE" altLang="en-US" sz="4800" dirty="0" err="1"/>
              <a:t>be</a:t>
            </a:r>
            <a:r>
              <a:rPr lang="nl-BE" altLang="en-US" sz="4800" dirty="0"/>
              <a:t> </a:t>
            </a:r>
            <a:r>
              <a:rPr lang="nl-BE" altLang="en-US" sz="4800" dirty="0" err="1"/>
              <a:t>associated</a:t>
            </a:r>
            <a:r>
              <a:rPr lang="nl-BE" altLang="en-US" sz="4800" dirty="0"/>
              <a:t> </a:t>
            </a:r>
            <a:r>
              <a:rPr lang="nl-BE" altLang="en-US" sz="4800" dirty="0" err="1"/>
              <a:t>with</a:t>
            </a:r>
            <a:r>
              <a:rPr lang="nl-BE" altLang="en-US" sz="4800" dirty="0"/>
              <a:t> </a:t>
            </a:r>
            <a:r>
              <a:rPr lang="nl-BE" altLang="en-US" sz="4800" dirty="0" err="1"/>
              <a:t>the</a:t>
            </a:r>
            <a:r>
              <a:rPr lang="nl-BE" altLang="en-US" sz="4800" dirty="0"/>
              <a:t> </a:t>
            </a:r>
            <a:r>
              <a:rPr lang="nl-BE" altLang="en-US" sz="4800" dirty="0" err="1"/>
              <a:t>reason</a:t>
            </a:r>
            <a:r>
              <a:rPr lang="nl-BE" altLang="en-US" sz="4800" dirty="0"/>
              <a:t> </a:t>
            </a:r>
            <a:r>
              <a:rPr lang="nl-BE" altLang="en-US" sz="4800" dirty="0" err="1"/>
              <a:t>for</a:t>
            </a:r>
            <a:r>
              <a:rPr lang="nl-BE" altLang="en-US" sz="4800" dirty="0"/>
              <a:t> </a:t>
            </a:r>
            <a:r>
              <a:rPr lang="nl-BE" altLang="en-US" sz="4800" dirty="0" err="1"/>
              <a:t>that</a:t>
            </a:r>
            <a:r>
              <a:rPr lang="nl-BE" altLang="en-US" sz="4800" dirty="0"/>
              <a:t> change </a:t>
            </a:r>
            <a:r>
              <a:rPr lang="nl-BE" altLang="en-US" sz="4800" dirty="0" err="1"/>
              <a:t>to</a:t>
            </a:r>
            <a:r>
              <a:rPr lang="nl-BE" altLang="en-US" sz="4800" dirty="0"/>
              <a:t> </a:t>
            </a:r>
            <a:r>
              <a:rPr lang="nl-BE" altLang="en-US" sz="4800" dirty="0" err="1"/>
              <a:t>be</a:t>
            </a:r>
            <a:r>
              <a:rPr lang="nl-BE" altLang="en-US" sz="4800" dirty="0"/>
              <a:t> </a:t>
            </a:r>
            <a:r>
              <a:rPr lang="nl-BE" altLang="en-US" sz="4800" dirty="0" err="1"/>
              <a:t>able</a:t>
            </a:r>
            <a:r>
              <a:rPr lang="nl-BE" altLang="en-US" sz="4800" dirty="0"/>
              <a:t> </a:t>
            </a:r>
            <a:r>
              <a:rPr lang="nl-BE" altLang="en-US" sz="4800" dirty="0" err="1"/>
              <a:t>to</a:t>
            </a:r>
            <a:r>
              <a:rPr lang="nl-BE" altLang="en-US" sz="4800" dirty="0"/>
              <a:t> </a:t>
            </a:r>
            <a:r>
              <a:rPr lang="nl-BE" altLang="en-US" sz="4800" dirty="0" err="1"/>
              <a:t>assess</a:t>
            </a:r>
            <a:r>
              <a:rPr lang="nl-BE" altLang="en-US" sz="4800" dirty="0"/>
              <a:t> later </a:t>
            </a:r>
            <a:r>
              <a:rPr lang="nl-BE" altLang="en-US" sz="4800" dirty="0" err="1"/>
              <a:t>what</a:t>
            </a:r>
            <a:r>
              <a:rPr lang="nl-BE" altLang="en-US" sz="4800" dirty="0"/>
              <a:t> kind of </a:t>
            </a:r>
            <a:r>
              <a:rPr lang="nl-BE" altLang="en-US" sz="4800" dirty="0" err="1"/>
              <a:t>mistake</a:t>
            </a:r>
            <a:r>
              <a:rPr lang="nl-BE" altLang="en-US" sz="4800" dirty="0"/>
              <a:t> has been made !</a:t>
            </a:r>
            <a:endParaRPr lang="en-US" altLang="en-US" sz="4800" dirty="0"/>
          </a:p>
        </p:txBody>
      </p:sp>
    </p:spTree>
    <p:extLst>
      <p:ext uri="{BB962C8B-B14F-4D97-AF65-F5344CB8AC3E}">
        <p14:creationId xmlns:p14="http://schemas.microsoft.com/office/powerpoint/2010/main" val="716853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 – reality correspondence types</a:t>
            </a:r>
            <a:endParaRPr lang="en-US" dirty="0"/>
          </a:p>
        </p:txBody>
      </p:sp>
      <p:sp>
        <p:nvSpPr>
          <p:cNvPr id="3" name="Content Placeholder 2"/>
          <p:cNvSpPr>
            <a:spLocks noGrp="1"/>
          </p:cNvSpPr>
          <p:nvPr>
            <p:ph idx="1"/>
          </p:nvPr>
        </p:nvSpPr>
        <p:spPr>
          <a:xfrm>
            <a:off x="152400" y="1674088"/>
            <a:ext cx="3810000" cy="4477327"/>
          </a:xfrm>
        </p:spPr>
        <p:txBody>
          <a:bodyPr/>
          <a:lstStyle/>
          <a:p>
            <a:pPr algn="ctr"/>
            <a:r>
              <a:rPr lang="en-US" sz="1800" b="1" u="sng" dirty="0" smtClean="0"/>
              <a:t>1</a:t>
            </a:r>
            <a:r>
              <a:rPr lang="en-US" sz="1800" b="1" u="sng" baseline="30000" dirty="0" smtClean="0"/>
              <a:t>st</a:t>
            </a:r>
            <a:r>
              <a:rPr lang="en-US" sz="1800" b="1" u="sng" dirty="0" smtClean="0"/>
              <a:t> version (2006)</a:t>
            </a:r>
            <a:r>
              <a:rPr lang="en-US" sz="1800" dirty="0" smtClean="0"/>
              <a:t>:</a:t>
            </a:r>
          </a:p>
          <a:p>
            <a:pPr indent="-1588"/>
            <a:r>
              <a:rPr lang="en-US" sz="1800" dirty="0" smtClean="0"/>
              <a:t>Ceusters </a:t>
            </a:r>
            <a:r>
              <a:rPr lang="en-US" sz="1800" dirty="0"/>
              <a:t>W, Smith B. </a:t>
            </a:r>
            <a:r>
              <a:rPr lang="en-US" sz="1800" b="1" i="1" dirty="0"/>
              <a:t>A Realism-Based Approach to the Evolution of Biomedical Ontologies</a:t>
            </a:r>
            <a:r>
              <a:rPr lang="en-US" sz="1800" dirty="0"/>
              <a:t>. Proceedings of AMIA 2006, Washington DC, 2006;:121-125</a:t>
            </a:r>
            <a:r>
              <a:rPr lang="en-US" sz="1800" dirty="0" smtClean="0"/>
              <a:t>.</a:t>
            </a:r>
          </a:p>
          <a:p>
            <a:pPr indent="-1588"/>
            <a:endParaRPr lang="en-US" sz="1800" dirty="0" smtClean="0"/>
          </a:p>
          <a:p>
            <a:endParaRPr lang="en-US" sz="1800" dirty="0"/>
          </a:p>
          <a:p>
            <a:pPr algn="ctr"/>
            <a:r>
              <a:rPr lang="en-US" sz="1800" b="1" u="sng" dirty="0" smtClean="0"/>
              <a:t>1</a:t>
            </a:r>
            <a:r>
              <a:rPr lang="en-US" sz="1800" b="1" u="sng" baseline="30000" dirty="0" smtClean="0"/>
              <a:t>st</a:t>
            </a:r>
            <a:r>
              <a:rPr lang="en-US" sz="1800" b="1" u="sng" dirty="0" smtClean="0"/>
              <a:t> revision (2009)</a:t>
            </a:r>
            <a:r>
              <a:rPr lang="en-US" sz="1800" dirty="0" smtClean="0"/>
              <a:t>:</a:t>
            </a:r>
          </a:p>
          <a:p>
            <a:pPr indent="-1588"/>
            <a:r>
              <a:rPr lang="en-US" sz="1800" dirty="0"/>
              <a:t>Ceusters W. </a:t>
            </a:r>
            <a:r>
              <a:rPr lang="en-US" sz="1800" b="1" i="1" dirty="0"/>
              <a:t>Applying Evolutionary Terminology Auditing to the Gene Ontology</a:t>
            </a:r>
            <a:r>
              <a:rPr lang="en-US" sz="1800" dirty="0"/>
              <a:t>. Journal of Biomedical Informatics 2009;42:518–529.</a:t>
            </a:r>
          </a:p>
        </p:txBody>
      </p:sp>
      <p:pic>
        <p:nvPicPr>
          <p:cNvPr id="4" name="Picture 3"/>
          <p:cNvPicPr>
            <a:picLocks noChangeAspect="1"/>
          </p:cNvPicPr>
          <p:nvPr/>
        </p:nvPicPr>
        <p:blipFill>
          <a:blip r:embed="rId2"/>
          <a:stretch>
            <a:fillRect/>
          </a:stretch>
        </p:blipFill>
        <p:spPr>
          <a:xfrm>
            <a:off x="4800600" y="1542473"/>
            <a:ext cx="3332018" cy="2437554"/>
          </a:xfrm>
          <a:prstGeom prst="rect">
            <a:avLst/>
          </a:prstGeom>
        </p:spPr>
      </p:pic>
      <p:sp>
        <p:nvSpPr>
          <p:cNvPr id="5" name="Content Placeholder 2"/>
          <p:cNvSpPr txBox="1">
            <a:spLocks/>
          </p:cNvSpPr>
          <p:nvPr/>
        </p:nvSpPr>
        <p:spPr>
          <a:xfrm>
            <a:off x="3962400" y="4133273"/>
            <a:ext cx="5181600" cy="2362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ctr" defTabSz="914400" rtl="0" eaLnBrk="0" fontAlgn="base" latinLnBrk="0" hangingPunct="0">
              <a:lnSpc>
                <a:spcPct val="100000"/>
              </a:lnSpc>
              <a:spcBef>
                <a:spcPct val="20000"/>
              </a:spcBef>
              <a:spcAft>
                <a:spcPct val="0"/>
              </a:spcAft>
              <a:buClr>
                <a:srgbClr val="FFFFFF"/>
              </a:buClr>
              <a:buSzTx/>
              <a:buFontTx/>
              <a:buNone/>
              <a:tabLst/>
              <a:defRPr/>
            </a:pPr>
            <a:r>
              <a:rPr kumimoji="0" lang="en-US" sz="1800" b="1" i="0" u="sng" strike="noStrike" kern="0" cap="none" spc="0" normalizeH="0" baseline="0" noProof="0" dirty="0" smtClean="0">
                <a:ln>
                  <a:noFill/>
                </a:ln>
                <a:solidFill>
                  <a:srgbClr val="FFFFFF"/>
                </a:solidFill>
                <a:effectLst/>
                <a:uLnTx/>
                <a:uFillTx/>
                <a:latin typeface="Trebuchet MS"/>
                <a:ea typeface="ＭＳ Ｐゴシック" pitchFamily="122" charset="-128"/>
              </a:rPr>
              <a:t>2</a:t>
            </a:r>
            <a:r>
              <a:rPr kumimoji="0" lang="en-US" sz="1800" b="1" i="0" u="sng" strike="noStrike" kern="0" cap="none" spc="0" normalizeH="0" baseline="30000" noProof="0" dirty="0" smtClean="0">
                <a:ln>
                  <a:noFill/>
                </a:ln>
                <a:solidFill>
                  <a:srgbClr val="FFFFFF"/>
                </a:solidFill>
                <a:effectLst/>
                <a:uLnTx/>
                <a:uFillTx/>
                <a:latin typeface="Trebuchet MS"/>
                <a:ea typeface="ＭＳ Ｐゴシック" pitchFamily="122" charset="-128"/>
              </a:rPr>
              <a:t>nd</a:t>
            </a:r>
            <a:r>
              <a:rPr kumimoji="0" lang="en-US" sz="1800" b="1" i="0" u="sng" strike="noStrike" kern="0" cap="none" spc="0" normalizeH="0" baseline="0" noProof="0" dirty="0" smtClean="0">
                <a:ln>
                  <a:noFill/>
                </a:ln>
                <a:solidFill>
                  <a:srgbClr val="FFFFFF"/>
                </a:solidFill>
                <a:effectLst/>
                <a:uLnTx/>
                <a:uFillTx/>
                <a:latin typeface="Trebuchet MS"/>
                <a:ea typeface="ＭＳ Ｐゴシック" pitchFamily="122" charset="-128"/>
              </a:rPr>
              <a:t> revision (2014)</a:t>
            </a:r>
            <a:r>
              <a:rPr kumimoji="0" lang="en-US" sz="1800" b="0" i="0" u="none" strike="noStrike" kern="0" cap="none" spc="0" normalizeH="0" baseline="0" noProof="0" dirty="0" smtClean="0">
                <a:ln>
                  <a:noFill/>
                </a:ln>
                <a:solidFill>
                  <a:srgbClr val="FFFFFF"/>
                </a:solidFill>
                <a:effectLst/>
                <a:uLnTx/>
                <a:uFillTx/>
                <a:latin typeface="Trebuchet MS"/>
                <a:ea typeface="ＭＳ Ｐゴシック" pitchFamily="122" charset="-128"/>
              </a:rPr>
              <a:t>:</a:t>
            </a:r>
          </a:p>
          <a:p>
            <a:pPr marL="55563" marR="0" lvl="0" indent="0" algn="l" defTabSz="914400" rtl="0" eaLnBrk="0" fontAlgn="base" latinLnBrk="0" hangingPunct="0">
              <a:lnSpc>
                <a:spcPct val="100000"/>
              </a:lnSpc>
              <a:spcBef>
                <a:spcPct val="20000"/>
              </a:spcBef>
              <a:spcAft>
                <a:spcPct val="0"/>
              </a:spcAft>
              <a:buClr>
                <a:srgbClr val="FFFFFF"/>
              </a:buClr>
              <a:buSzTx/>
              <a:buFontTx/>
              <a:buNone/>
              <a:tabLst/>
              <a:defRPr/>
            </a:pPr>
            <a:r>
              <a:rPr kumimoji="0" lang="en-US" sz="1800" b="0" i="0" u="none" strike="noStrike" kern="0" cap="none" spc="0" normalizeH="0" baseline="0" noProof="0" dirty="0" err="1" smtClean="0">
                <a:ln>
                  <a:noFill/>
                </a:ln>
                <a:solidFill>
                  <a:srgbClr val="FFFFFF"/>
                </a:solidFill>
                <a:effectLst/>
                <a:uLnTx/>
                <a:uFillTx/>
                <a:latin typeface="Trebuchet MS"/>
                <a:ea typeface="ＭＳ Ｐゴシック" pitchFamily="122" charset="-128"/>
              </a:rPr>
              <a:t>Seppãlã</a:t>
            </a:r>
            <a:r>
              <a:rPr kumimoji="0" lang="en-US" sz="1800" b="0" i="0" u="none" strike="noStrike" kern="0" cap="none" spc="0" normalizeH="0" baseline="0" noProof="0" dirty="0" smtClean="0">
                <a:ln>
                  <a:noFill/>
                </a:ln>
                <a:solidFill>
                  <a:srgbClr val="FFFFFF"/>
                </a:solidFill>
                <a:effectLst/>
                <a:uLnTx/>
                <a:uFillTx/>
                <a:latin typeface="Trebuchet MS"/>
                <a:ea typeface="ＭＳ Ｐゴシック" pitchFamily="122" charset="-128"/>
              </a:rPr>
              <a:t> S, Smith B, Ceusters W. </a:t>
            </a:r>
            <a:r>
              <a:rPr kumimoji="0" lang="en-US" sz="1800" b="1" i="1" u="none" strike="noStrike" kern="0" cap="none" spc="0" normalizeH="0" baseline="0" noProof="0" dirty="0" smtClean="0">
                <a:ln>
                  <a:noFill/>
                </a:ln>
                <a:solidFill>
                  <a:srgbClr val="FFFFFF"/>
                </a:solidFill>
                <a:effectLst/>
                <a:uLnTx/>
                <a:uFillTx/>
                <a:latin typeface="Trebuchet MS"/>
                <a:ea typeface="ＭＳ Ｐゴシック" pitchFamily="122" charset="-128"/>
              </a:rPr>
              <a:t>Applying the realism-based ontology versioning method for tracking changes in the Basic Formal Ontology</a:t>
            </a:r>
            <a:r>
              <a:rPr kumimoji="0" lang="en-US" sz="1800" b="0" i="0" u="none" strike="noStrike" kern="0" cap="none" spc="0" normalizeH="0" baseline="0" noProof="0" dirty="0" smtClean="0">
                <a:ln>
                  <a:noFill/>
                </a:ln>
                <a:solidFill>
                  <a:srgbClr val="FFFFFF"/>
                </a:solidFill>
                <a:effectLst/>
                <a:uLnTx/>
                <a:uFillTx/>
                <a:latin typeface="Trebuchet MS"/>
                <a:ea typeface="ＭＳ Ｐゴシック" pitchFamily="122" charset="-128"/>
              </a:rPr>
              <a:t>. Formal Ontology in Information Systems. Proceedings of the Eight International Conference (FOIS 2014), Amsterdam: IOS Press, 2014;:227-240.</a:t>
            </a:r>
            <a:endParaRPr kumimoji="0" lang="en-US" sz="1800" b="0" i="0" u="none" strike="noStrike" kern="0" cap="none" spc="0" normalizeH="0" baseline="0" noProof="0" dirty="0">
              <a:ln>
                <a:noFill/>
              </a:ln>
              <a:solidFill>
                <a:srgbClr val="FFFFFF"/>
              </a:solidFill>
              <a:effectLst/>
              <a:uLnTx/>
              <a:uFillTx/>
              <a:latin typeface="Trebuchet MS"/>
              <a:ea typeface="ＭＳ Ｐゴシック" pitchFamily="122" charset="-128"/>
            </a:endParaRPr>
          </a:p>
        </p:txBody>
      </p:sp>
    </p:spTree>
    <p:extLst>
      <p:ext uri="{BB962C8B-B14F-4D97-AF65-F5344CB8AC3E}">
        <p14:creationId xmlns:p14="http://schemas.microsoft.com/office/powerpoint/2010/main" val="543773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sz="3300" dirty="0"/>
              <a:t>Ontological </a:t>
            </a:r>
            <a:r>
              <a:rPr lang="en-US" sz="3300" dirty="0" smtClean="0"/>
              <a:t>Realism’s aim </a:t>
            </a:r>
            <a:r>
              <a:rPr lang="en-US" sz="3300" dirty="0"/>
              <a:t>for representations:</a:t>
            </a: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9200" y="2971800"/>
            <a:ext cx="3886200" cy="3561589"/>
          </a:xfrm>
        </p:spPr>
      </p:pic>
      <p:pic>
        <p:nvPicPr>
          <p:cNvPr id="10" name="Picture 9"/>
          <p:cNvPicPr>
            <a:picLocks noChangeAspect="1"/>
          </p:cNvPicPr>
          <p:nvPr/>
        </p:nvPicPr>
        <p:blipFill>
          <a:blip r:embed="rId3"/>
          <a:stretch>
            <a:fillRect/>
          </a:stretch>
        </p:blipFill>
        <p:spPr>
          <a:xfrm>
            <a:off x="5162407" y="3124200"/>
            <a:ext cx="3619786" cy="2228850"/>
          </a:xfrm>
          <a:prstGeom prst="rect">
            <a:avLst/>
          </a:prstGeom>
        </p:spPr>
      </p:pic>
      <p:pic>
        <p:nvPicPr>
          <p:cNvPr id="11" name="Picture 10"/>
          <p:cNvPicPr>
            <a:picLocks noChangeAspect="1"/>
          </p:cNvPicPr>
          <p:nvPr/>
        </p:nvPicPr>
        <p:blipFill>
          <a:blip r:embed="rId3"/>
          <a:stretch>
            <a:fillRect/>
          </a:stretch>
        </p:blipFill>
        <p:spPr>
          <a:xfrm>
            <a:off x="533400" y="3124200"/>
            <a:ext cx="3619786" cy="2228850"/>
          </a:xfrm>
          <a:prstGeom prst="rect">
            <a:avLst/>
          </a:prstGeom>
        </p:spPr>
      </p:pic>
      <p:sp>
        <p:nvSpPr>
          <p:cNvPr id="13" name="TextBox 12"/>
          <p:cNvSpPr txBox="1"/>
          <p:nvPr/>
        </p:nvSpPr>
        <p:spPr>
          <a:xfrm>
            <a:off x="838200" y="1652803"/>
            <a:ext cx="7734586" cy="830997"/>
          </a:xfrm>
          <a:prstGeom prst="rect">
            <a:avLst/>
          </a:prstGeom>
          <a:noFill/>
        </p:spPr>
        <p:txBody>
          <a:bodyPr wrap="square" rtlCol="0">
            <a:spAutoFit/>
          </a:bodyPr>
          <a:lstStyle/>
          <a:p>
            <a:pPr algn="ctr"/>
            <a:r>
              <a:rPr lang="en-US" dirty="0" smtClean="0">
                <a:solidFill>
                  <a:schemeClr val="bg1"/>
                </a:solidFill>
              </a:rPr>
              <a:t>A representation should be </a:t>
            </a:r>
            <a:r>
              <a:rPr lang="en-US" dirty="0">
                <a:solidFill>
                  <a:schemeClr val="bg1"/>
                </a:solidFill>
              </a:rPr>
              <a:t>faithful (veridical) with </a:t>
            </a:r>
            <a:r>
              <a:rPr lang="en-US" dirty="0" smtClean="0">
                <a:solidFill>
                  <a:schemeClr val="bg1"/>
                </a:solidFill>
              </a:rPr>
              <a:t>respect to the part of the reality that it covers</a:t>
            </a:r>
            <a:endParaRPr lang="en-US" dirty="0">
              <a:solidFill>
                <a:schemeClr val="bg1"/>
              </a:solidFill>
            </a:endParaRPr>
          </a:p>
        </p:txBody>
      </p:sp>
      <p:sp>
        <p:nvSpPr>
          <p:cNvPr id="17" name="Rectangle 16"/>
          <p:cNvSpPr/>
          <p:nvPr/>
        </p:nvSpPr>
        <p:spPr>
          <a:xfrm>
            <a:off x="232858" y="5832333"/>
            <a:ext cx="4186742" cy="738664"/>
          </a:xfrm>
          <a:prstGeom prst="rect">
            <a:avLst/>
          </a:prstGeom>
        </p:spPr>
        <p:txBody>
          <a:bodyPr wrap="square">
            <a:spAutoFit/>
          </a:bodyPr>
          <a:lstStyle/>
          <a:p>
            <a:r>
              <a:rPr lang="en-US" sz="1400" dirty="0">
                <a:solidFill>
                  <a:schemeClr val="bg1"/>
                </a:solidFill>
              </a:rPr>
              <a:t>Smith B, Ceusters W. Ontological Realism as a Methodology for Coordinated Evolution of Scientific Ontologies. Applied Ontology, 2010;5(3-4):139-188.</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2895599"/>
            <a:ext cx="4823257" cy="2743201"/>
          </a:xfrm>
          <a:prstGeom prst="rect">
            <a:avLst/>
          </a:prstGeom>
        </p:spPr>
      </p:pic>
      <p:sp>
        <p:nvSpPr>
          <p:cNvPr id="7" name="Left-Right Arrow 6"/>
          <p:cNvSpPr/>
          <p:nvPr/>
        </p:nvSpPr>
        <p:spPr bwMode="auto">
          <a:xfrm>
            <a:off x="3929340" y="4191000"/>
            <a:ext cx="1404660" cy="3810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Rectangle 2"/>
          <p:cNvSpPr/>
          <p:nvPr/>
        </p:nvSpPr>
        <p:spPr bwMode="auto">
          <a:xfrm>
            <a:off x="533400" y="1652803"/>
            <a:ext cx="8248793" cy="861797"/>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6071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RU – reality correspondence types</a:t>
            </a:r>
          </a:p>
        </p:txBody>
      </p:sp>
      <p:graphicFrame>
        <p:nvGraphicFramePr>
          <p:cNvPr id="4" name="Content Placeholder 3"/>
          <p:cNvGraphicFramePr>
            <a:graphicFrameLocks noGrp="1"/>
          </p:cNvGraphicFramePr>
          <p:nvPr>
            <p:ph idx="1"/>
            <p:extLst/>
          </p:nvPr>
        </p:nvGraphicFramePr>
        <p:xfrm>
          <a:off x="228600" y="1676400"/>
          <a:ext cx="8686804" cy="957072"/>
        </p:xfrm>
        <a:graphic>
          <a:graphicData uri="http://schemas.openxmlformats.org/drawingml/2006/table">
            <a:tbl>
              <a:tblPr firstRow="1" firstCol="1" bandRow="1">
                <a:tableStyleId>{5C22544A-7EE6-4342-B048-85BDC9FD1C3A}</a:tableStyleId>
              </a:tblPr>
              <a:tblGrid>
                <a:gridCol w="1520192">
                  <a:extLst>
                    <a:ext uri="{9D8B030D-6E8A-4147-A177-3AD203B41FA5}">
                      <a16:colId xmlns:a16="http://schemas.microsoft.com/office/drawing/2014/main" val="20000"/>
                    </a:ext>
                  </a:extLst>
                </a:gridCol>
                <a:gridCol w="1078899">
                  <a:extLst>
                    <a:ext uri="{9D8B030D-6E8A-4147-A177-3AD203B41FA5}">
                      <a16:colId xmlns:a16="http://schemas.microsoft.com/office/drawing/2014/main" val="20001"/>
                    </a:ext>
                  </a:extLst>
                </a:gridCol>
                <a:gridCol w="1078901">
                  <a:extLst>
                    <a:ext uri="{9D8B030D-6E8A-4147-A177-3AD203B41FA5}">
                      <a16:colId xmlns:a16="http://schemas.microsoft.com/office/drawing/2014/main" val="20002"/>
                    </a:ext>
                  </a:extLst>
                </a:gridCol>
                <a:gridCol w="1078901">
                  <a:extLst>
                    <a:ext uri="{9D8B030D-6E8A-4147-A177-3AD203B41FA5}">
                      <a16:colId xmlns:a16="http://schemas.microsoft.com/office/drawing/2014/main" val="20003"/>
                    </a:ext>
                  </a:extLst>
                </a:gridCol>
                <a:gridCol w="1065002">
                  <a:extLst>
                    <a:ext uri="{9D8B030D-6E8A-4147-A177-3AD203B41FA5}">
                      <a16:colId xmlns:a16="http://schemas.microsoft.com/office/drawing/2014/main" val="20004"/>
                    </a:ext>
                  </a:extLst>
                </a:gridCol>
                <a:gridCol w="1212678">
                  <a:extLst>
                    <a:ext uri="{9D8B030D-6E8A-4147-A177-3AD203B41FA5}">
                      <a16:colId xmlns:a16="http://schemas.microsoft.com/office/drawing/2014/main" val="20005"/>
                    </a:ext>
                  </a:extLst>
                </a:gridCol>
                <a:gridCol w="1212678">
                  <a:extLst>
                    <a:ext uri="{9D8B030D-6E8A-4147-A177-3AD203B41FA5}">
                      <a16:colId xmlns:a16="http://schemas.microsoft.com/office/drawing/2014/main" val="20006"/>
                    </a:ext>
                  </a:extLst>
                </a:gridCol>
                <a:gridCol w="439553">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1752600" y="2760472"/>
            <a:ext cx="7391400" cy="378565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smtClean="0">
                <a:ln>
                  <a:noFill/>
                </a:ln>
                <a:solidFill>
                  <a:srgbClr val="FFFFFF"/>
                </a:solidFill>
                <a:effectLst/>
                <a:uLnTx/>
                <a:uFillTx/>
                <a:latin typeface="Times" charset="0"/>
                <a:ea typeface="+mn-ea"/>
                <a:cs typeface="+mn-cs"/>
              </a:rPr>
              <a:t>Reality</a:t>
            </a:r>
            <a:r>
              <a:rPr kumimoji="0" lang="en-US" sz="2400" b="0" i="0" u="none" strike="noStrike" kern="1200" cap="none" spc="0" normalizeH="0" baseline="0" noProof="0" dirty="0" smtClean="0">
                <a:ln>
                  <a:noFill/>
                </a:ln>
                <a:solidFill>
                  <a:srgbClr val="FFFFFF"/>
                </a:solidFill>
                <a:effectLst/>
                <a:uLnTx/>
                <a:uFillTx/>
                <a:latin typeface="Times" charset="0"/>
                <a:ea typeface="+mn-ea"/>
                <a:cs typeface="+mn-cs"/>
              </a:rPr>
              <a:t>:</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FFFF"/>
                </a:solidFill>
                <a:effectLst/>
                <a:uLnTx/>
                <a:uFillTx/>
                <a:latin typeface="Times" charset="0"/>
                <a:ea typeface="+mn-ea"/>
                <a:cs typeface="+mn-cs"/>
              </a:rPr>
              <a:t>OE: Objective existence</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FFFF"/>
                </a:solidFill>
                <a:effectLst/>
                <a:uLnTx/>
                <a:uFillTx/>
                <a:latin typeface="Times" charset="0"/>
                <a:ea typeface="+mn-ea"/>
                <a:cs typeface="+mn-cs"/>
              </a:rPr>
              <a:t>OE: Objective relevance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Times" charset="0"/>
              <a:ea typeface="+mn-ea"/>
              <a:cs typeface="+mn-cs"/>
            </a:endParaRPr>
          </a:p>
          <a:p>
            <a:pPr marL="2286000" marR="0" lvl="5"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smtClean="0">
                <a:ln>
                  <a:noFill/>
                </a:ln>
                <a:solidFill>
                  <a:srgbClr val="FFFFFF"/>
                </a:solidFill>
                <a:effectLst/>
                <a:uLnTx/>
                <a:uFillTx/>
                <a:latin typeface="Times" charset="0"/>
                <a:ea typeface="+mn-ea"/>
                <a:cs typeface="+mn-cs"/>
              </a:rPr>
              <a:t>Representation</a:t>
            </a:r>
            <a:r>
              <a:rPr kumimoji="0" lang="en-US" sz="2400" b="0" i="0" u="none" strike="noStrike" kern="1200" cap="none" spc="0" normalizeH="0" baseline="0" noProof="0" dirty="0" smtClean="0">
                <a:ln>
                  <a:noFill/>
                </a:ln>
                <a:solidFill>
                  <a:srgbClr val="FFFFFF"/>
                </a:solidFill>
                <a:effectLst/>
                <a:uLnTx/>
                <a:uFillTx/>
                <a:latin typeface="Times" charset="0"/>
                <a:ea typeface="+mn-ea"/>
                <a:cs typeface="+mn-cs"/>
              </a:rPr>
              <a:t>:</a:t>
            </a:r>
            <a:endParaRPr kumimoji="0" lang="en-US" sz="2400" b="0" i="0" u="none" strike="noStrike" kern="1200" cap="none" spc="0" normalizeH="0" baseline="0" noProof="0" dirty="0">
              <a:ln>
                <a:noFill/>
              </a:ln>
              <a:solidFill>
                <a:srgbClr val="FFFFFF"/>
              </a:solidFill>
              <a:effectLst/>
              <a:uLnTx/>
              <a:uFillTx/>
              <a:latin typeface="Times" charset="0"/>
              <a:ea typeface="+mn-ea"/>
              <a:cs typeface="+mn-cs"/>
            </a:endParaRPr>
          </a:p>
          <a:p>
            <a:pPr marL="2743200" marR="0" lvl="6"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FFFF"/>
                </a:solidFill>
                <a:effectLst/>
                <a:uLnTx/>
                <a:uFillTx/>
                <a:latin typeface="Times" charset="0"/>
                <a:ea typeface="+mn-ea"/>
                <a:cs typeface="+mn-cs"/>
              </a:rPr>
              <a:t>BE: Author’s belief in existence</a:t>
            </a:r>
          </a:p>
          <a:p>
            <a:pPr marL="2743200" marR="0" lvl="6"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FFFF"/>
                </a:solidFill>
                <a:effectLst/>
                <a:uLnTx/>
                <a:uFillTx/>
                <a:latin typeface="Times" charset="0"/>
                <a:ea typeface="+mn-ea"/>
                <a:cs typeface="+mn-cs"/>
              </a:rPr>
              <a:t>BR: Author’s belief in relevance</a:t>
            </a:r>
          </a:p>
          <a:p>
            <a:pPr marL="2286000" marR="0" lvl="5"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charset="0"/>
              <a:ea typeface="+mn-ea"/>
              <a:cs typeface="+mn-cs"/>
            </a:endParaRPr>
          </a:p>
          <a:p>
            <a:pPr marL="3200400" marR="0" lvl="7"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FFFF"/>
                </a:solidFill>
                <a:effectLst/>
                <a:uLnTx/>
                <a:uFillTx/>
                <a:latin typeface="Times" charset="0"/>
                <a:ea typeface="+mn-ea"/>
                <a:cs typeface="+mn-cs"/>
              </a:rPr>
              <a:t>IE: Author’s intended encoding</a:t>
            </a:r>
          </a:p>
          <a:p>
            <a:pPr marL="3200400" marR="0" lvl="7"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FFFFFF"/>
                </a:solidFill>
                <a:effectLst/>
                <a:uLnTx/>
                <a:uFillTx/>
                <a:latin typeface="Times" charset="0"/>
                <a:ea typeface="+mn-ea"/>
                <a:cs typeface="+mn-cs"/>
              </a:rPr>
              <a:t>TR: Type of reference</a:t>
            </a:r>
            <a:endParaRPr kumimoji="0" lang="en-US" sz="2400" b="0" i="0" u="none" strike="noStrike" kern="1200" cap="none" spc="0" normalizeH="0" baseline="0" noProof="0" dirty="0">
              <a:ln>
                <a:noFill/>
              </a:ln>
              <a:solidFill>
                <a:srgbClr val="FFFFFF"/>
              </a:solidFill>
              <a:effectLst/>
              <a:uLnTx/>
              <a:uFillTx/>
              <a:latin typeface="Times" charset="0"/>
              <a:ea typeface="+mn-ea"/>
              <a:cs typeface="+mn-cs"/>
            </a:endParaRPr>
          </a:p>
        </p:txBody>
      </p:sp>
    </p:spTree>
    <p:extLst>
      <p:ext uri="{BB962C8B-B14F-4D97-AF65-F5344CB8AC3E}">
        <p14:creationId xmlns:p14="http://schemas.microsoft.com/office/powerpoint/2010/main" val="2983156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2" y="609600"/>
          <a:ext cx="9144003" cy="957072"/>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nvPr>
        </p:nvGraphicFramePr>
        <p:xfrm>
          <a:off x="0" y="1566396"/>
          <a:ext cx="1600202" cy="5263896"/>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tblGrid>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1"/>
                  </a:ext>
                </a:extLst>
              </a:tr>
            </a:tbl>
          </a:graphicData>
        </a:graphic>
      </p:graphicFrame>
      <p:sp>
        <p:nvSpPr>
          <p:cNvPr id="7" name="Rounded Rectangle 6"/>
          <p:cNvSpPr/>
          <p:nvPr/>
        </p:nvSpPr>
        <p:spPr bwMode="auto">
          <a:xfrm>
            <a:off x="561108" y="1566396"/>
            <a:ext cx="304800" cy="5263896"/>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5" name="Left Arrow Callout 4"/>
          <p:cNvSpPr/>
          <p:nvPr/>
        </p:nvSpPr>
        <p:spPr>
          <a:xfrm>
            <a:off x="914400" y="2057400"/>
            <a:ext cx="5181600" cy="3103562"/>
          </a:xfrm>
          <a:prstGeom prst="leftArrowCallout">
            <a:avLst>
              <a:gd name="adj1" fmla="val 10517"/>
              <a:gd name="adj2" fmla="val 11279"/>
              <a:gd name="adj3" fmla="val 25000"/>
              <a:gd name="adj4" fmla="val 76271"/>
            </a:avLst>
          </a:prstGeom>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marR="0" lvl="0" indent="0" algn="ctr" defTabSz="914400" rtl="0" eaLnBrk="0" fontAlgn="base" latinLnBrk="0" hangingPunct="0">
              <a:lnSpc>
                <a:spcPct val="12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a:ea typeface="+mn-ea"/>
                <a:cs typeface="+mn-cs"/>
              </a:rPr>
              <a:t>Configuration types</a:t>
            </a:r>
          </a:p>
          <a:p>
            <a:pPr marL="533400" marR="0" lvl="2"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P</a:t>
            </a:r>
            <a:r>
              <a:rPr kumimoji="0" lang="en-GB" sz="2000" b="0" i="0" u="none" strike="noStrike" kern="1200" cap="none" spc="0" normalizeH="0" baseline="0" noProof="0" dirty="0">
                <a:ln>
                  <a:noFill/>
                </a:ln>
                <a:solidFill>
                  <a:srgbClr val="000000"/>
                </a:solidFill>
                <a:effectLst/>
                <a:uLnTx/>
                <a:uFillTx/>
                <a:latin typeface="Georgia"/>
                <a:ea typeface="+mn-ea"/>
                <a:cs typeface="+mn-cs"/>
              </a:rPr>
              <a:t>: present in the ontology</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3"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	P+</a:t>
            </a:r>
            <a:r>
              <a:rPr kumimoji="0" lang="en-GB" sz="2000" b="0" i="0" u="none" strike="noStrike" kern="1200" cap="none" spc="0" normalizeH="0" baseline="0" noProof="0" dirty="0">
                <a:ln>
                  <a:noFill/>
                </a:ln>
                <a:solidFill>
                  <a:srgbClr val="000000"/>
                </a:solidFill>
                <a:effectLst/>
                <a:uLnTx/>
                <a:uFillTx/>
                <a:latin typeface="Georgia"/>
                <a:ea typeface="+mn-ea"/>
                <a:cs typeface="+mn-cs"/>
              </a:rPr>
              <a:t>: justifiably present</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3"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	P–</a:t>
            </a:r>
            <a:r>
              <a:rPr kumimoji="0" lang="en-GB" sz="2000" b="0" i="0" u="none" strike="noStrike" kern="1200" cap="none" spc="0" normalizeH="0" baseline="0" noProof="0" dirty="0">
                <a:ln>
                  <a:noFill/>
                </a:ln>
                <a:solidFill>
                  <a:srgbClr val="000000"/>
                </a:solidFill>
                <a:effectLst/>
                <a:uLnTx/>
                <a:uFillTx/>
                <a:latin typeface="Georgia"/>
                <a:ea typeface="+mn-ea"/>
                <a:cs typeface="+mn-cs"/>
              </a:rPr>
              <a:t>: unjustifiably present</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2" indent="0" algn="l" defTabSz="914400" rtl="0" eaLnBrk="0" fontAlgn="base" latinLnBrk="0" hangingPunct="0">
              <a:lnSpc>
                <a:spcPct val="120000"/>
              </a:lnSpc>
              <a:spcBef>
                <a:spcPct val="0"/>
              </a:spcBef>
              <a:spcAft>
                <a:spcPct val="0"/>
              </a:spcAft>
              <a:buClrTx/>
              <a:buSzTx/>
              <a:buFontTx/>
              <a:buNone/>
              <a:tabLst/>
              <a:defRPr/>
            </a:pPr>
            <a:endParaRPr kumimoji="0" lang="en-GB" sz="2000" b="1" i="0" u="none" strike="noStrike" kern="1200" cap="none" spc="0" normalizeH="0" baseline="0" noProof="0" dirty="0" smtClean="0">
              <a:ln>
                <a:noFill/>
              </a:ln>
              <a:solidFill>
                <a:srgbClr val="000000"/>
              </a:solidFill>
              <a:effectLst/>
              <a:uLnTx/>
              <a:uFillTx/>
              <a:latin typeface="Georgia"/>
              <a:ea typeface="+mn-ea"/>
              <a:cs typeface="+mn-cs"/>
            </a:endParaRPr>
          </a:p>
          <a:p>
            <a:pPr marL="533400" marR="0" lvl="2"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smtClean="0">
                <a:ln>
                  <a:noFill/>
                </a:ln>
                <a:solidFill>
                  <a:srgbClr val="000000"/>
                </a:solidFill>
                <a:effectLst/>
                <a:uLnTx/>
                <a:uFillTx/>
                <a:latin typeface="Georgia"/>
                <a:ea typeface="+mn-ea"/>
                <a:cs typeface="+mn-cs"/>
              </a:rPr>
              <a:t>A</a:t>
            </a:r>
            <a:r>
              <a:rPr kumimoji="0" lang="en-GB" sz="2000" b="0" i="0" u="none" strike="noStrike" kern="1200" cap="none" spc="0" normalizeH="0" baseline="0" noProof="0" dirty="0">
                <a:ln>
                  <a:noFill/>
                </a:ln>
                <a:solidFill>
                  <a:srgbClr val="000000"/>
                </a:solidFill>
                <a:effectLst/>
                <a:uLnTx/>
                <a:uFillTx/>
                <a:latin typeface="Georgia"/>
                <a:ea typeface="+mn-ea"/>
                <a:cs typeface="+mn-cs"/>
              </a:rPr>
              <a:t>: absent from the ontology</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3"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	A+</a:t>
            </a:r>
            <a:r>
              <a:rPr kumimoji="0" lang="en-GB" sz="2000" b="0" i="0" u="none" strike="noStrike" kern="1200" cap="none" spc="0" normalizeH="0" baseline="0" noProof="0" dirty="0">
                <a:ln>
                  <a:noFill/>
                </a:ln>
                <a:solidFill>
                  <a:srgbClr val="000000"/>
                </a:solidFill>
                <a:effectLst/>
                <a:uLnTx/>
                <a:uFillTx/>
                <a:latin typeface="Georgia"/>
                <a:ea typeface="+mn-ea"/>
                <a:cs typeface="+mn-cs"/>
              </a:rPr>
              <a:t>: justifiably absent</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3"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	A–</a:t>
            </a:r>
            <a:r>
              <a:rPr kumimoji="0" lang="en-GB" sz="2000" b="0" i="0" u="none" strike="noStrike" kern="1200" cap="none" spc="0" normalizeH="0" baseline="0" noProof="0" dirty="0">
                <a:ln>
                  <a:noFill/>
                </a:ln>
                <a:solidFill>
                  <a:srgbClr val="000000"/>
                </a:solidFill>
                <a:effectLst/>
                <a:uLnTx/>
                <a:uFillTx/>
                <a:latin typeface="Georgia"/>
                <a:ea typeface="+mn-ea"/>
                <a:cs typeface="+mn-cs"/>
              </a:rPr>
              <a:t>: unjustifiably absent</a:t>
            </a:r>
            <a:endParaRPr kumimoji="0" lang="en-US" sz="2000" b="0" i="0" u="none" strike="noStrike" kern="1200" cap="none" spc="0" normalizeH="0" baseline="0" noProof="0" dirty="0">
              <a:ln>
                <a:noFill/>
              </a:ln>
              <a:solidFill>
                <a:srgbClr val="000000"/>
              </a:solidFill>
              <a:effectLst/>
              <a:uLnTx/>
              <a:uFillTx/>
              <a:latin typeface="Georgia"/>
              <a:ea typeface="+mn-ea"/>
              <a:cs typeface="+mn-cs"/>
            </a:endParaRPr>
          </a:p>
        </p:txBody>
      </p:sp>
    </p:spTree>
    <p:extLst>
      <p:ext uri="{BB962C8B-B14F-4D97-AF65-F5344CB8AC3E}">
        <p14:creationId xmlns:p14="http://schemas.microsoft.com/office/powerpoint/2010/main" val="849215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 Arrow Callout 2"/>
          <p:cNvSpPr/>
          <p:nvPr/>
        </p:nvSpPr>
        <p:spPr bwMode="auto">
          <a:xfrm>
            <a:off x="3636818" y="1594103"/>
            <a:ext cx="1371600" cy="1447800"/>
          </a:xfrm>
          <a:prstGeom prst="upArrow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957072"/>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0" y="1566396"/>
          <a:ext cx="1600202" cy="5263896"/>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tblGrid>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1"/>
                  </a:ext>
                </a:extLst>
              </a:tr>
            </a:tbl>
          </a:graphicData>
        </a:graphic>
      </p:graphicFrame>
      <p:sp>
        <p:nvSpPr>
          <p:cNvPr id="7" name="Rounded Rectangle 6"/>
          <p:cNvSpPr/>
          <p:nvPr/>
        </p:nvSpPr>
        <p:spPr bwMode="auto">
          <a:xfrm>
            <a:off x="762000" y="1566396"/>
            <a:ext cx="304800" cy="5263896"/>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5" name="Left Arrow Callout 4"/>
          <p:cNvSpPr/>
          <p:nvPr/>
        </p:nvSpPr>
        <p:spPr>
          <a:xfrm>
            <a:off x="1066800" y="2078038"/>
            <a:ext cx="5181600" cy="3103562"/>
          </a:xfrm>
          <a:prstGeom prst="leftArrowCallout">
            <a:avLst>
              <a:gd name="adj1" fmla="val 10517"/>
              <a:gd name="adj2" fmla="val 11279"/>
              <a:gd name="adj3" fmla="val 25000"/>
              <a:gd name="adj4" fmla="val 76271"/>
            </a:avLst>
          </a:prstGeom>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marR="0" lvl="0" indent="0" algn="ctr" defTabSz="914400" rtl="0" eaLnBrk="0" fontAlgn="base" latinLnBrk="0" hangingPunct="0">
              <a:lnSpc>
                <a:spcPct val="12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a:ea typeface="+mn-ea"/>
                <a:cs typeface="+mn-cs"/>
              </a:rPr>
              <a:t>Configuration </a:t>
            </a:r>
            <a:r>
              <a:rPr kumimoji="0" lang="en-US" sz="2400" b="1" i="0" u="none" strike="noStrike" kern="1200" cap="none" spc="0" normalizeH="0" baseline="0" noProof="0" dirty="0" smtClean="0">
                <a:ln>
                  <a:noFill/>
                </a:ln>
                <a:solidFill>
                  <a:srgbClr val="000000"/>
                </a:solidFill>
                <a:effectLst/>
                <a:uLnTx/>
                <a:uFillTx/>
                <a:latin typeface="Georgia"/>
                <a:ea typeface="+mn-ea"/>
                <a:cs typeface="+mn-cs"/>
              </a:rPr>
              <a:t>types</a:t>
            </a:r>
          </a:p>
          <a:p>
            <a:pPr marL="266700" marR="0" lvl="0" indent="0" algn="ctr" defTabSz="914400" rtl="0" eaLnBrk="0" fontAlgn="base" latinLnBrk="0" hangingPunct="0">
              <a:lnSpc>
                <a:spcPct val="12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Georgia"/>
              <a:ea typeface="+mn-ea"/>
              <a:cs typeface="+mn-cs"/>
            </a:endParaRPr>
          </a:p>
          <a:p>
            <a:pPr marL="533400" marR="0" lvl="2" indent="0" algn="l" defTabSz="914400" rtl="0" eaLnBrk="0" fontAlgn="base" latinLnBrk="0" hangingPunct="0">
              <a:lnSpc>
                <a:spcPct val="12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Georgia"/>
                <a:ea typeface="+mn-ea"/>
                <a:cs typeface="+mn-cs"/>
              </a:rPr>
              <a:t>1+4+12+5=</a:t>
            </a:r>
            <a:r>
              <a:rPr kumimoji="0" lang="en-US" sz="2000" b="1" i="0" u="none" strike="noStrike" kern="1200" cap="none" spc="0" normalizeH="0" baseline="0" noProof="0" dirty="0" smtClean="0">
                <a:ln>
                  <a:noFill/>
                </a:ln>
                <a:solidFill>
                  <a:srgbClr val="000000"/>
                </a:solidFill>
                <a:effectLst/>
                <a:uLnTx/>
                <a:uFillTx/>
                <a:latin typeface="Georgia"/>
                <a:ea typeface="+mn-ea"/>
                <a:cs typeface="+mn-cs"/>
              </a:rPr>
              <a:t>22</a:t>
            </a:r>
            <a:r>
              <a:rPr kumimoji="0" lang="en-US" sz="2000" b="0" i="0" u="none" strike="noStrike" kern="1200" cap="none" spc="0" normalizeH="0" baseline="0" noProof="0" dirty="0" smtClean="0">
                <a:ln>
                  <a:noFill/>
                </a:ln>
                <a:solidFill>
                  <a:srgbClr val="000000"/>
                </a:solidFill>
                <a:effectLst/>
                <a:uLnTx/>
                <a:uFillTx/>
                <a:latin typeface="Georgia"/>
                <a:ea typeface="+mn-ea"/>
                <a:cs typeface="+mn-cs"/>
              </a:rPr>
              <a:t> possible configurations based on (</a:t>
            </a:r>
            <a:r>
              <a:rPr kumimoji="0" lang="en-US" sz="2000" b="0" i="0" u="none" strike="noStrike" kern="1200" cap="none" spc="0" normalizeH="0" baseline="0" noProof="0" dirty="0" err="1" smtClean="0">
                <a:ln>
                  <a:noFill/>
                </a:ln>
                <a:solidFill>
                  <a:srgbClr val="000000"/>
                </a:solidFill>
                <a:effectLst/>
                <a:uLnTx/>
                <a:uFillTx/>
                <a:latin typeface="Georgia"/>
                <a:ea typeface="+mn-ea"/>
                <a:cs typeface="+mn-cs"/>
              </a:rPr>
              <a:t>mis</a:t>
            </a:r>
            <a:r>
              <a:rPr kumimoji="0" lang="en-US" sz="2000" b="0" i="0" u="none" strike="noStrike" kern="1200" cap="none" spc="0" normalizeH="0" baseline="0" noProof="0" dirty="0" smtClean="0">
                <a:ln>
                  <a:noFill/>
                </a:ln>
                <a:solidFill>
                  <a:srgbClr val="000000"/>
                </a:solidFill>
                <a:effectLst/>
                <a:uLnTx/>
                <a:uFillTx/>
                <a:latin typeface="Georgia"/>
                <a:ea typeface="+mn-ea"/>
                <a:cs typeface="+mn-cs"/>
              </a:rPr>
              <a:t>)matches between reality, beliefs, and encodings</a:t>
            </a:r>
            <a:endParaRPr kumimoji="0" lang="en-US" sz="2000" b="0" i="0" u="none" strike="noStrike" kern="1200" cap="none" spc="0" normalizeH="0" baseline="0" noProof="0" dirty="0">
              <a:ln>
                <a:noFill/>
              </a:ln>
              <a:solidFill>
                <a:srgbClr val="000000"/>
              </a:solidFill>
              <a:effectLst/>
              <a:uLnTx/>
              <a:uFillTx/>
              <a:latin typeface="Georgia"/>
              <a:ea typeface="+mn-ea"/>
              <a:cs typeface="+mn-cs"/>
            </a:endParaRPr>
          </a:p>
        </p:txBody>
      </p:sp>
      <p:sp>
        <p:nvSpPr>
          <p:cNvPr id="8" name="Rounded Rectangle 7"/>
          <p:cNvSpPr/>
          <p:nvPr/>
        </p:nvSpPr>
        <p:spPr bwMode="auto">
          <a:xfrm>
            <a:off x="1838036" y="611912"/>
            <a:ext cx="6696364" cy="9906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28276984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smtClean="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smtClean="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smtClean="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smtClean="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smtClean="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smtClean="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smtClean="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smtClean="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smtClean="0">
                          <a:solidFill>
                            <a:schemeClr val="tx1"/>
                          </a:solidFill>
                          <a:effectLst/>
                        </a:rPr>
                        <a:t>P-4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smtClean="0">
                          <a:solidFill>
                            <a:schemeClr val="tx1"/>
                          </a:solidFill>
                          <a:effectLst/>
                        </a:rPr>
                        <a:t>P-5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smtClean="0">
                          <a:solidFill>
                            <a:schemeClr val="tx1"/>
                          </a:solidFill>
                          <a:effectLst/>
                        </a:rPr>
                        <a:t>P-6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smtClean="0">
                          <a:solidFill>
                            <a:schemeClr val="tx1"/>
                          </a:solidFill>
                          <a:effectLst/>
                        </a:rPr>
                        <a:t>P-7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smtClean="0">
                          <a:solidFill>
                            <a:schemeClr val="tx1"/>
                          </a:solidFill>
                          <a:effectLst/>
                        </a:rPr>
                        <a:t>P-8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smtClean="0">
                          <a:solidFill>
                            <a:schemeClr val="tx1"/>
                          </a:solidFill>
                          <a:effectLst/>
                        </a:rPr>
                        <a:t>P-9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smtClean="0">
                          <a:solidFill>
                            <a:schemeClr val="tx1"/>
                          </a:solidFill>
                          <a:effectLst/>
                        </a:rPr>
                        <a:t>P-10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smtClean="0">
                          <a:solidFill>
                            <a:schemeClr val="tx1"/>
                          </a:solidFill>
                          <a:effectLst/>
                        </a:rPr>
                        <a:t>P-11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smtClean="0">
                          <a:solidFill>
                            <a:schemeClr val="tx1"/>
                          </a:solidFill>
                          <a:effectLst/>
                        </a:rPr>
                        <a:t>P-12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smtClean="0">
                          <a:solidFill>
                            <a:schemeClr val="tx1"/>
                          </a:solidFill>
                          <a:effectLst/>
                        </a:rPr>
                        <a:t>A-1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smtClean="0">
                          <a:solidFill>
                            <a:schemeClr val="tx1"/>
                          </a:solidFill>
                          <a:effectLst/>
                        </a:rPr>
                        <a:t>A-2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dirty="0" smtClean="0">
                          <a:solidFill>
                            <a:schemeClr val="tx1"/>
                          </a:solidFill>
                          <a:effectLst/>
                        </a:rPr>
                        <a:t>A-3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smtClean="0">
                          <a:solidFill>
                            <a:schemeClr val="tx1"/>
                          </a:solidFill>
                          <a:effectLst/>
                        </a:rPr>
                        <a:t>A-4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smtClean="0">
                          <a:solidFill>
                            <a:schemeClr val="tx1"/>
                          </a:solidFill>
                          <a:effectLst/>
                        </a:rPr>
                        <a:t>A-5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4" name="Text Box 5"/>
          <p:cNvSpPr txBox="1">
            <a:spLocks noChangeArrowheads="1"/>
          </p:cNvSpPr>
          <p:nvPr/>
        </p:nvSpPr>
        <p:spPr bwMode="auto">
          <a:xfrm>
            <a:off x="4876800" y="2002572"/>
            <a:ext cx="4038600" cy="4093428"/>
          </a:xfrm>
          <a:prstGeom prst="rect">
            <a:avLst/>
          </a:prstGeom>
          <a:solidFill>
            <a:srgbClr val="BBE0E3"/>
          </a:solidFill>
          <a:ln>
            <a:noFill/>
          </a:ln>
          <a:effectLs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sng" strike="noStrike" kern="1200" cap="none" spc="0" normalizeH="0" baseline="0" noProof="0" dirty="0">
                <a:ln>
                  <a:noFill/>
                </a:ln>
                <a:solidFill>
                  <a:srgbClr val="000000"/>
                </a:solidFill>
                <a:effectLst/>
                <a:uLnTx/>
                <a:uFillTx/>
                <a:latin typeface="Times" charset="0"/>
                <a:ea typeface="+mn-ea"/>
                <a:cs typeface="+mn-cs"/>
              </a:rPr>
              <a:t> OE/BE value pairs</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Y/Y: </a:t>
            </a:r>
            <a:r>
              <a:rPr kumimoji="0" lang="en-US" altLang="en-US" sz="2000" b="0" i="0" u="none" strike="noStrike" kern="1200" cap="none" spc="0" normalizeH="0" baseline="0" noProof="0" dirty="0" smtClean="0">
                <a:ln>
                  <a:noFill/>
                </a:ln>
                <a:solidFill>
                  <a:srgbClr val="000000"/>
                </a:solidFill>
                <a:effectLst/>
                <a:uLnTx/>
                <a:uFillTx/>
                <a:latin typeface="Times" charset="0"/>
                <a:ea typeface="+mn-ea"/>
                <a:cs typeface="+mn-cs"/>
              </a:rPr>
              <a:t>   correct </a:t>
            </a: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assertion </a:t>
            </a:r>
            <a:r>
              <a:rPr kumimoji="0" lang="en-US" altLang="en-US" sz="2000" b="0" i="0" u="none" strike="noStrike" kern="1200" cap="none" spc="0" normalizeH="0" baseline="0" noProof="0" dirty="0" smtClean="0">
                <a:ln>
                  <a:noFill/>
                </a:ln>
                <a:solidFill>
                  <a:srgbClr val="000000"/>
                </a:solidFill>
                <a:effectLst/>
                <a:uLnTx/>
                <a:uFillTx/>
                <a:latin typeface="Times" charset="0"/>
                <a:ea typeface="+mn-ea"/>
                <a:cs typeface="+mn-cs"/>
              </a:rPr>
              <a:t>of the existence </a:t>
            </a: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of </a:t>
            </a:r>
            <a:r>
              <a:rPr kumimoji="0" lang="en-US" altLang="en-US" sz="2000" b="0" i="0" u="none" strike="noStrike" kern="1200" cap="none" spc="0" normalizeH="0" baseline="0" noProof="0" dirty="0" smtClean="0">
                <a:ln>
                  <a:noFill/>
                </a:ln>
                <a:solidFill>
                  <a:srgbClr val="000000"/>
                </a:solidFill>
                <a:effectLst/>
                <a:uLnTx/>
                <a:uFillTx/>
                <a:latin typeface="Times" charset="0"/>
                <a:ea typeface="+mn-ea"/>
                <a:cs typeface="+mn-cs"/>
              </a:rPr>
              <a:t>a POR</a:t>
            </a: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 </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Y/N: </a:t>
            </a:r>
            <a:r>
              <a:rPr kumimoji="0" lang="en-US" altLang="en-US" sz="2000" b="0" i="0" u="none" strike="noStrike" kern="1200" cap="none" spc="0" normalizeH="0" baseline="0" noProof="0" dirty="0" smtClean="0">
                <a:ln>
                  <a:noFill/>
                </a:ln>
                <a:solidFill>
                  <a:srgbClr val="000000"/>
                </a:solidFill>
                <a:effectLst/>
                <a:uLnTx/>
                <a:uFillTx/>
                <a:latin typeface="Times" charset="0"/>
                <a:ea typeface="+mn-ea"/>
                <a:cs typeface="+mn-cs"/>
              </a:rPr>
              <a:t>   lack </a:t>
            </a: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of awareness of </a:t>
            </a:r>
            <a:r>
              <a:rPr kumimoji="0" lang="en-US" altLang="en-US" sz="2000" b="0" i="0" u="none" strike="noStrike" kern="1200" cap="none" spc="0" normalizeH="0" baseline="0" noProof="0" dirty="0" smtClean="0">
                <a:ln>
                  <a:noFill/>
                </a:ln>
                <a:solidFill>
                  <a:srgbClr val="000000"/>
                </a:solidFill>
                <a:effectLst/>
                <a:uLnTx/>
                <a:uFillTx/>
                <a:latin typeface="Times" charset="0"/>
                <a:ea typeface="+mn-ea"/>
                <a:cs typeface="+mn-cs"/>
              </a:rPr>
              <a:t>a POR,</a:t>
            </a: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 </a:t>
            </a:r>
            <a:r>
              <a:rPr kumimoji="0" lang="en-US" altLang="en-US" sz="2000" b="0" i="0" u="none" strike="noStrike" kern="1200" cap="none" spc="0" normalizeH="0" baseline="0" noProof="0" dirty="0" smtClean="0">
                <a:ln>
                  <a:noFill/>
                </a:ln>
                <a:solidFill>
                  <a:srgbClr val="000000"/>
                </a:solidFill>
                <a:effectLst/>
                <a:uLnTx/>
                <a:uFillTx/>
                <a:latin typeface="Times" charset="0"/>
                <a:ea typeface="+mn-ea"/>
                <a:cs typeface="+mn-cs"/>
              </a:rPr>
              <a:t> reflecting </a:t>
            </a: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an </a:t>
            </a:r>
            <a:r>
              <a:rPr kumimoji="0" lang="en-US" altLang="en-US" sz="2000" b="0" i="0" u="none" strike="noStrike" kern="1200" cap="none" spc="0" normalizeH="0" baseline="0" noProof="0" dirty="0" smtClean="0">
                <a:ln>
                  <a:noFill/>
                </a:ln>
                <a:solidFill>
                  <a:srgbClr val="000000"/>
                </a:solidFill>
                <a:effectLst/>
                <a:uLnTx/>
                <a:uFillTx/>
                <a:latin typeface="Times" charset="0"/>
                <a:ea typeface="+mn-ea"/>
                <a:cs typeface="+mn-cs"/>
              </a:rPr>
              <a:t>assertion </a:t>
            </a: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error; </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N/N: </a:t>
            </a:r>
            <a:r>
              <a:rPr kumimoji="0" lang="en-US" altLang="en-US" sz="2000" b="0" i="0" u="none" strike="noStrike" kern="1200" cap="none" spc="0" normalizeH="0" baseline="0" noProof="0" dirty="0" smtClean="0">
                <a:ln>
                  <a:noFill/>
                </a:ln>
                <a:solidFill>
                  <a:srgbClr val="000000"/>
                </a:solidFill>
                <a:effectLst/>
                <a:uLnTx/>
                <a:uFillTx/>
                <a:latin typeface="Times" charset="0"/>
                <a:ea typeface="+mn-ea"/>
                <a:cs typeface="+mn-cs"/>
              </a:rPr>
              <a:t>   correct </a:t>
            </a: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assertion that </a:t>
            </a:r>
            <a:r>
              <a:rPr kumimoji="0" lang="en-US" altLang="en-US" sz="2000" b="0" i="0" u="none" strike="noStrike" kern="1200" cap="none" spc="0" normalizeH="0" baseline="0" noProof="0" dirty="0" smtClean="0">
                <a:ln>
                  <a:noFill/>
                </a:ln>
                <a:solidFill>
                  <a:srgbClr val="000000"/>
                </a:solidFill>
                <a:effectLst/>
                <a:uLnTx/>
                <a:uFillTx/>
                <a:latin typeface="Times" charset="0"/>
                <a:ea typeface="+mn-ea"/>
                <a:cs typeface="+mn-cs"/>
              </a:rPr>
              <a:t>some </a:t>
            </a: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putative POR </a:t>
            </a:r>
            <a:r>
              <a:rPr kumimoji="0" lang="en-US" altLang="en-US" sz="2000" b="0" i="0" u="none" strike="noStrike" kern="1200" cap="none" spc="0" normalizeH="0" baseline="0" noProof="0" dirty="0" smtClean="0">
                <a:ln>
                  <a:noFill/>
                </a:ln>
                <a:solidFill>
                  <a:srgbClr val="000000"/>
                </a:solidFill>
                <a:effectLst/>
                <a:uLnTx/>
                <a:uFillTx/>
                <a:latin typeface="Times" charset="0"/>
                <a:ea typeface="+mn-ea"/>
                <a:cs typeface="+mn-cs"/>
              </a:rPr>
              <a:t>does </a:t>
            </a: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not exist ;</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N/Y: </a:t>
            </a:r>
            <a:r>
              <a:rPr kumimoji="0" lang="en-US" altLang="en-US" sz="2000" b="0" i="0" u="none" strike="noStrike" kern="1200" cap="none" spc="0" normalizeH="0" baseline="0" noProof="0" dirty="0" smtClean="0">
                <a:ln>
                  <a:noFill/>
                </a:ln>
                <a:solidFill>
                  <a:srgbClr val="000000"/>
                </a:solidFill>
                <a:effectLst/>
                <a:uLnTx/>
                <a:uFillTx/>
                <a:latin typeface="Times" charset="0"/>
                <a:ea typeface="+mn-ea"/>
                <a:cs typeface="+mn-cs"/>
              </a:rPr>
              <a:t>   the </a:t>
            </a: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false belief that </a:t>
            </a:r>
            <a:r>
              <a:rPr kumimoji="0" lang="en-US" altLang="en-US" sz="2000" b="0" i="0" u="none" strike="noStrike" kern="1200" cap="none" spc="0" normalizeH="0" baseline="0" noProof="0" dirty="0" smtClean="0">
                <a:ln>
                  <a:noFill/>
                </a:ln>
                <a:solidFill>
                  <a:srgbClr val="000000"/>
                </a:solidFill>
                <a:effectLst/>
                <a:uLnTx/>
                <a:uFillTx/>
                <a:latin typeface="Times" charset="0"/>
                <a:ea typeface="+mn-ea"/>
                <a:cs typeface="+mn-cs"/>
              </a:rPr>
              <a:t>some  putative </a:t>
            </a: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POR </a:t>
            </a:r>
            <a:r>
              <a:rPr kumimoji="0" lang="en-US" altLang="en-US" sz="2000" b="0" i="0" u="none" strike="noStrike" kern="1200" cap="none" spc="0" normalizeH="0" baseline="0" noProof="0" dirty="0" smtClean="0">
                <a:ln>
                  <a:noFill/>
                </a:ln>
                <a:solidFill>
                  <a:srgbClr val="000000"/>
                </a:solidFill>
                <a:effectLst/>
                <a:uLnTx/>
                <a:uFillTx/>
                <a:latin typeface="Times" charset="0"/>
                <a:ea typeface="+mn-ea"/>
                <a:cs typeface="+mn-cs"/>
              </a:rPr>
              <a:t>exists;</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charset="0"/>
                <a:ea typeface="+mn-ea"/>
                <a:cs typeface="+mn-cs"/>
              </a:rPr>
              <a:t>Y/NC: not considering that some POR exists;</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charset="0"/>
                <a:ea typeface="+mn-ea"/>
                <a:cs typeface="+mn-cs"/>
              </a:rPr>
              <a:t>N/NC: not </a:t>
            </a: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considering that some putative POR does not </a:t>
            </a:r>
            <a:r>
              <a:rPr kumimoji="0" lang="en-US" altLang="en-US" sz="2000" b="0" i="0" u="none" strike="noStrike" kern="1200" cap="none" spc="0" normalizeH="0" baseline="0" noProof="0" dirty="0" smtClean="0">
                <a:ln>
                  <a:noFill/>
                </a:ln>
                <a:solidFill>
                  <a:srgbClr val="000000"/>
                </a:solidFill>
                <a:effectLst/>
                <a:uLnTx/>
                <a:uFillTx/>
                <a:latin typeface="Times" charset="0"/>
                <a:ea typeface="+mn-ea"/>
                <a:cs typeface="+mn-cs"/>
              </a:rPr>
              <a:t>exist.</a:t>
            </a:r>
            <a:endParaRPr kumimoji="0" lang="en-US" altLang="en-US" sz="20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6" name="Rounded Rectangle 5"/>
          <p:cNvSpPr/>
          <p:nvPr/>
        </p:nvSpPr>
        <p:spPr bwMode="auto">
          <a:xfrm>
            <a:off x="1784927" y="990600"/>
            <a:ext cx="762000" cy="5860473"/>
          </a:xfrm>
          <a:prstGeom prst="roundRect">
            <a:avLst/>
          </a:prstGeom>
          <a:solidFill>
            <a:srgbClr val="BBE0E3">
              <a:alpha val="50196"/>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7" name="Rounded Rectangle 6"/>
          <p:cNvSpPr/>
          <p:nvPr/>
        </p:nvSpPr>
        <p:spPr bwMode="auto">
          <a:xfrm>
            <a:off x="4038600" y="997527"/>
            <a:ext cx="762000" cy="5860473"/>
          </a:xfrm>
          <a:prstGeom prst="roundRect">
            <a:avLst/>
          </a:prstGeom>
          <a:solidFill>
            <a:srgbClr val="BBE0E3">
              <a:alpha val="50196"/>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23210915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smtClean="0">
                          <a:solidFill>
                            <a:schemeClr val="tx1"/>
                          </a:solidFill>
                          <a:effectLst/>
                        </a:rPr>
                        <a:t>P+1  |  G1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smtClean="0">
                          <a:solidFill>
                            <a:schemeClr val="tx1"/>
                          </a:solidFill>
                          <a:effectLst/>
                        </a:rPr>
                        <a:t>A+1  |  G2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smtClean="0">
                          <a:solidFill>
                            <a:schemeClr val="tx1"/>
                          </a:solidFill>
                          <a:effectLst/>
                        </a:rPr>
                        <a:t>A+2  |  G3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smtClean="0">
                          <a:solidFill>
                            <a:schemeClr val="tx1"/>
                          </a:solidFill>
                          <a:effectLst/>
                        </a:rPr>
                        <a:t>A+3  |  G4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smtClean="0">
                          <a:solidFill>
                            <a:schemeClr val="tx1"/>
                          </a:solidFill>
                          <a:effectLst/>
                        </a:rPr>
                        <a:t>A+4  |  G4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smtClean="0">
                          <a:solidFill>
                            <a:schemeClr val="tx1"/>
                          </a:solidFill>
                          <a:effectLst/>
                        </a:rPr>
                        <a:t>P-1   |  G5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smtClean="0">
                          <a:solidFill>
                            <a:schemeClr val="tx1"/>
                          </a:solidFill>
                          <a:effectLst/>
                        </a:rPr>
                        <a:t>P-2   |  G6</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smtClean="0">
                          <a:solidFill>
                            <a:schemeClr val="tx1"/>
                          </a:solidFill>
                          <a:effectLst/>
                        </a:rPr>
                        <a:t>P-3   |  G7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smtClean="0">
                          <a:solidFill>
                            <a:schemeClr val="tx1"/>
                          </a:solidFill>
                          <a:effectLst/>
                        </a:rPr>
                        <a:t>P-4   |  G6</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smtClean="0">
                          <a:solidFill>
                            <a:schemeClr val="tx1"/>
                          </a:solidFill>
                          <a:effectLst/>
                        </a:rPr>
                        <a:t>P-5   |  G7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smtClean="0">
                          <a:solidFill>
                            <a:schemeClr val="tx1"/>
                          </a:solidFill>
                          <a:effectLst/>
                        </a:rPr>
                        <a:t>P-6  |  G1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smtClean="0">
                          <a:solidFill>
                            <a:schemeClr val="tx1"/>
                          </a:solidFill>
                          <a:effectLst/>
                        </a:rPr>
                        <a:t>P-7   |  G6</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smtClean="0">
                          <a:solidFill>
                            <a:schemeClr val="tx1"/>
                          </a:solidFill>
                          <a:effectLst/>
                        </a:rPr>
                        <a:t>P-8   |  G7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smtClean="0">
                          <a:solidFill>
                            <a:schemeClr val="tx1"/>
                          </a:solidFill>
                          <a:effectLst/>
                        </a:rPr>
                        <a:t>P-9   |  G8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smtClean="0">
                          <a:solidFill>
                            <a:schemeClr val="tx1"/>
                          </a:solidFill>
                          <a:effectLst/>
                        </a:rPr>
                        <a:t>P-10 |  G8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smtClean="0">
                          <a:solidFill>
                            <a:schemeClr val="tx1"/>
                          </a:solidFill>
                          <a:effectLst/>
                        </a:rPr>
                        <a:t>P-11  |  G9</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smtClean="0">
                          <a:solidFill>
                            <a:schemeClr val="tx1"/>
                          </a:solidFill>
                          <a:effectLst/>
                        </a:rPr>
                        <a:t>P-12  |  G9</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smtClean="0">
                          <a:solidFill>
                            <a:schemeClr val="tx1"/>
                          </a:solidFill>
                          <a:effectLst/>
                        </a:rPr>
                        <a:t>A-1   |  G3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smtClean="0">
                          <a:solidFill>
                            <a:schemeClr val="tx1"/>
                          </a:solidFill>
                          <a:effectLst/>
                        </a:rPr>
                        <a:t>A-2   |  G2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dirty="0" smtClean="0">
                          <a:solidFill>
                            <a:schemeClr val="tx1"/>
                          </a:solidFill>
                          <a:effectLst/>
                        </a:rPr>
                        <a:t>A-3   |  G3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smtClean="0">
                          <a:solidFill>
                            <a:schemeClr val="tx1"/>
                          </a:solidFill>
                          <a:effectLst/>
                        </a:rPr>
                        <a:t>A-4   |  G2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smtClean="0">
                          <a:solidFill>
                            <a:schemeClr val="tx1"/>
                          </a:solidFill>
                          <a:effectLst/>
                        </a:rPr>
                        <a:t>A-5   |  G4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5" name="Rectangle 4"/>
          <p:cNvSpPr/>
          <p:nvPr/>
        </p:nvSpPr>
        <p:spPr bwMode="auto">
          <a:xfrm>
            <a:off x="1600200" y="609600"/>
            <a:ext cx="2286000" cy="4953000"/>
          </a:xfrm>
          <a:prstGeom prst="rect">
            <a:avLst/>
          </a:prstGeom>
          <a:solidFill>
            <a:srgbClr val="99CCFF"/>
          </a:solidFill>
          <a:ln w="9525" cap="flat" cmpd="sng" algn="ctr">
            <a:solidFill>
              <a:srgbClr val="99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0" name="Rounded Rectangle 9"/>
          <p:cNvSpPr/>
          <p:nvPr/>
        </p:nvSpPr>
        <p:spPr bwMode="auto">
          <a:xfrm>
            <a:off x="1600200" y="609600"/>
            <a:ext cx="2286000" cy="6220968"/>
          </a:xfrm>
          <a:prstGeom prst="roundRect">
            <a:avLst>
              <a:gd name="adj" fmla="val 0"/>
            </a:avLst>
          </a:prstGeom>
          <a:solidFill>
            <a:srgbClr val="99CCFF">
              <a:alpha val="60000"/>
            </a:srgbClr>
          </a:solidFill>
          <a:ln w="38100"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charset="0"/>
                <a:ea typeface="+mn-ea"/>
                <a:cs typeface="+mn-cs"/>
              </a:rPr>
              <a:t>Ignoring </a:t>
            </a:r>
            <a:r>
              <a:rPr kumimoji="0" lang="en-US" sz="2000" b="1" i="0" u="none" strike="noStrike" kern="1200" cap="none" spc="0" normalizeH="0" baseline="0" noProof="0" dirty="0" smtClean="0">
                <a:ln>
                  <a:noFill/>
                </a:ln>
                <a:solidFill>
                  <a:srgbClr val="000000"/>
                </a:solidFill>
                <a:effectLst/>
                <a:uLnTx/>
                <a:uFillTx/>
                <a:latin typeface="Times" charset="0"/>
                <a:ea typeface="+mn-ea"/>
                <a:cs typeface="+mn-cs"/>
              </a:rPr>
              <a:t>reality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Times" charset="0"/>
                <a:ea typeface="+mn-ea"/>
                <a:cs typeface="+mn-cs"/>
              </a:rPr>
              <a:t>Only 9 configurations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Times" charset="0"/>
                <a:ea typeface="+mn-ea"/>
                <a:cs typeface="+mn-cs"/>
              </a:rPr>
              <a:t>Distinctions lost:</a:t>
            </a:r>
          </a:p>
          <a:p>
            <a:pPr marL="457200" marR="0" lvl="0" indent="-457200" algn="l" defTabSz="914400" rtl="0" eaLnBrk="0" fontAlgn="base" latinLnBrk="0" hangingPunct="0">
              <a:lnSpc>
                <a:spcPct val="100000"/>
              </a:lnSpc>
              <a:spcBef>
                <a:spcPct val="0"/>
              </a:spcBef>
              <a:spcAft>
                <a:spcPct val="0"/>
              </a:spcAft>
              <a:buClrTx/>
              <a:buSzTx/>
              <a:buFontTx/>
              <a:buAutoNum type="arabicParenR"/>
              <a:tabLst/>
              <a:defRPr/>
            </a:pPr>
            <a:r>
              <a:rPr kumimoji="0" lang="en-US" sz="2000" b="1" i="0" u="none" strike="noStrike" kern="1200" cap="none" spc="0" normalizeH="0" baseline="0" noProof="0" dirty="0" smtClean="0">
                <a:ln>
                  <a:noFill/>
                </a:ln>
                <a:solidFill>
                  <a:srgbClr val="000000"/>
                </a:solidFill>
                <a:effectLst/>
                <a:uLnTx/>
                <a:uFillTx/>
                <a:latin typeface="Times" charset="0"/>
                <a:ea typeface="+mn-ea"/>
                <a:cs typeface="+mn-cs"/>
              </a:rPr>
              <a:t>Justified versus unjustified absences</a:t>
            </a:r>
          </a:p>
          <a:p>
            <a:pPr marL="457200" marR="0" lvl="0" indent="-457200" algn="l" defTabSz="914400" rtl="0" eaLnBrk="0" fontAlgn="base" latinLnBrk="0" hangingPunct="0">
              <a:lnSpc>
                <a:spcPct val="100000"/>
              </a:lnSpc>
              <a:spcBef>
                <a:spcPct val="0"/>
              </a:spcBef>
              <a:spcAft>
                <a:spcPct val="0"/>
              </a:spcAft>
              <a:buClrTx/>
              <a:buSzTx/>
              <a:buFontTx/>
              <a:buAutoNum type="arabicParenR"/>
              <a:tabLst/>
              <a:defRPr/>
            </a:pPr>
            <a:r>
              <a:rPr kumimoji="0" lang="en-US" sz="2000" b="1" i="0" u="none" strike="noStrike" kern="1200" cap="none" spc="0" normalizeH="0" baseline="0" noProof="0" dirty="0" smtClean="0">
                <a:ln>
                  <a:noFill/>
                </a:ln>
                <a:solidFill>
                  <a:srgbClr val="000000"/>
                </a:solidFill>
                <a:effectLst/>
                <a:uLnTx/>
                <a:uFillTx/>
                <a:latin typeface="Times" charset="0"/>
                <a:ea typeface="+mn-ea"/>
                <a:cs typeface="+mn-cs"/>
              </a:rPr>
              <a:t>Correct representation versus one case of unjustified presence</a:t>
            </a:r>
            <a:endParaRPr kumimoji="0" lang="en-US" sz="2000" b="1"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7" name="Rounded Rectangle 6"/>
          <p:cNvSpPr/>
          <p:nvPr/>
        </p:nvSpPr>
        <p:spPr bwMode="auto">
          <a:xfrm>
            <a:off x="838200" y="1524000"/>
            <a:ext cx="762000" cy="53340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26624129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259773" y="4242062"/>
            <a:ext cx="8229600" cy="2031325"/>
          </a:xfrm>
          <a:prstGeom prst="rect">
            <a:avLst/>
          </a:prstGeom>
          <a:solidFill>
            <a:srgbClr val="BBE0E3"/>
          </a:solidFill>
          <a:ln w="28575">
            <a:solidFill>
              <a:schemeClr val="bg1">
                <a:lumMod val="7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smtClean="0">
                <a:ln>
                  <a:noFill/>
                </a:ln>
                <a:solidFill>
                  <a:srgbClr val="000000"/>
                </a:solidFill>
                <a:effectLst/>
                <a:uLnTx/>
                <a:uFillTx/>
                <a:latin typeface="Times" charset="0"/>
                <a:ea typeface="+mn-ea"/>
                <a:cs typeface="+mn-cs"/>
              </a:rPr>
              <a:t>‘</a:t>
            </a:r>
            <a:r>
              <a:rPr kumimoji="0" lang="en-US" sz="1800" b="1" i="0" u="sng" strike="noStrike" kern="1200" cap="none" spc="0" normalizeH="0" baseline="0" noProof="0" dirty="0" err="1" smtClean="0">
                <a:ln>
                  <a:noFill/>
                </a:ln>
                <a:solidFill>
                  <a:srgbClr val="000000"/>
                </a:solidFill>
                <a:effectLst/>
                <a:uLnTx/>
                <a:uFillTx/>
                <a:latin typeface="Times" charset="0"/>
                <a:ea typeface="+mn-ea"/>
                <a:cs typeface="+mn-cs"/>
              </a:rPr>
              <a:t>na</a:t>
            </a:r>
            <a:r>
              <a:rPr kumimoji="0" lang="en-US" sz="1800" b="1" i="0" u="sng" strike="noStrike" kern="1200" cap="none" spc="0" normalizeH="0" baseline="0" noProof="0" dirty="0" smtClean="0">
                <a:ln>
                  <a:noFill/>
                </a:ln>
                <a:solidFill>
                  <a:srgbClr val="000000"/>
                </a:solidFill>
                <a:effectLst/>
                <a:uLnTx/>
                <a:uFillTx/>
                <a:latin typeface="Times" charset="0"/>
                <a:ea typeface="+mn-ea"/>
                <a:cs typeface="+mn-cs"/>
              </a:rPr>
              <a:t>’ =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solidFill>
                  <a:srgbClr val="000000"/>
                </a:solidFill>
                <a:effectLst/>
                <a:uLnTx/>
                <a:uFillTx/>
                <a:latin typeface="Times" charset="0"/>
                <a:ea typeface="+mn-ea"/>
                <a:cs typeface="+mn-cs"/>
              </a:rPr>
              <a:t>If there is no POR of a specific sort, relevance is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solidFill>
                  <a:srgbClr val="000000"/>
                </a:solidFill>
                <a:effectLst/>
                <a:uLnTx/>
                <a:uFillTx/>
                <a:latin typeface="Times" charset="0"/>
                <a:ea typeface="+mn-ea"/>
                <a:cs typeface="+mn-cs"/>
              </a:rPr>
              <a:t>If an author does not believe in some POR, believed relevance is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solidFill>
                  <a:srgbClr val="000000"/>
                </a:solidFill>
                <a:effectLst/>
                <a:uLnTx/>
                <a:uFillTx/>
                <a:latin typeface="Times" charset="0"/>
                <a:ea typeface="+mn-ea"/>
                <a:cs typeface="+mn-cs"/>
              </a:rPr>
              <a:t>If an author did not consider (‘</a:t>
            </a:r>
            <a:r>
              <a:rPr kumimoji="0" lang="en-US" sz="1800" b="0" i="0" u="none" strike="noStrike" kern="1200" cap="none" spc="0" normalizeH="0" baseline="0" noProof="0" dirty="0" err="1" smtClean="0">
                <a:ln>
                  <a:noFill/>
                </a:ln>
                <a:solidFill>
                  <a:srgbClr val="000000"/>
                </a:solidFill>
                <a:effectLst/>
                <a:uLnTx/>
                <a:uFillTx/>
                <a:latin typeface="Times" charset="0"/>
                <a:ea typeface="+mn-ea"/>
                <a:cs typeface="+mn-cs"/>
              </a:rPr>
              <a:t>nc</a:t>
            </a:r>
            <a:r>
              <a:rPr kumimoji="0" lang="en-US" sz="1800" b="0" i="0" u="none" strike="noStrike" kern="1200" cap="none" spc="0" normalizeH="0" baseline="0" noProof="0" dirty="0" smtClean="0">
                <a:ln>
                  <a:noFill/>
                </a:ln>
                <a:solidFill>
                  <a:srgbClr val="000000"/>
                </a:solidFill>
                <a:effectLst/>
                <a:uLnTx/>
                <a:uFillTx/>
                <a:latin typeface="Times" charset="0"/>
                <a:ea typeface="+mn-ea"/>
                <a:cs typeface="+mn-cs"/>
              </a:rPr>
              <a:t>’) existence of some POR, </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believed relevance is not </a:t>
            </a:r>
            <a:r>
              <a:rPr kumimoji="0" lang="en-US" sz="1800" b="0" i="0" u="none" strike="noStrike" kern="1200" cap="none" spc="0" normalizeH="0" baseline="0" noProof="0" dirty="0" smtClean="0">
                <a:ln>
                  <a:noFill/>
                </a:ln>
                <a:solidFill>
                  <a:srgbClr val="000000"/>
                </a:solidFill>
                <a:effectLst/>
                <a:uLnTx/>
                <a:uFillTx/>
                <a:latin typeface="Times" charset="0"/>
                <a:ea typeface="+mn-ea"/>
                <a:cs typeface="+mn-cs"/>
              </a:rPr>
              <a:t>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solidFill>
                  <a:srgbClr val="000000"/>
                </a:solidFill>
                <a:effectLst/>
                <a:uLnTx/>
                <a:uFillTx/>
                <a:latin typeface="Times" charset="0"/>
                <a:ea typeface="+mn-ea"/>
                <a:cs typeface="+mn-cs"/>
              </a:rPr>
              <a:t>If believed relevance is either negative or not applicable, encoding is not applicable.</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grpSp>
        <p:nvGrpSpPr>
          <p:cNvPr id="16" name="Group 15"/>
          <p:cNvGrpSpPr/>
          <p:nvPr/>
        </p:nvGrpSpPr>
        <p:grpSpPr>
          <a:xfrm>
            <a:off x="1454426" y="2173121"/>
            <a:ext cx="2355574" cy="1332079"/>
            <a:chOff x="1454426" y="2173121"/>
            <a:chExt cx="2355574" cy="1332079"/>
          </a:xfrm>
        </p:grpSpPr>
        <p:sp>
          <p:nvSpPr>
            <p:cNvPr id="6" name="Rounded Rectangle 5"/>
            <p:cNvSpPr/>
            <p:nvPr/>
          </p:nvSpPr>
          <p:spPr bwMode="auto">
            <a:xfrm>
              <a:off x="1905000" y="2514600"/>
              <a:ext cx="1905000" cy="9906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2" name="10-Point Star 11"/>
            <p:cNvSpPr/>
            <p:nvPr/>
          </p:nvSpPr>
          <p:spPr bwMode="auto">
            <a:xfrm>
              <a:off x="1454426" y="2173121"/>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Times" pitchFamily="122" charset="0"/>
                  <a:ea typeface="+mn-ea"/>
                  <a:cs typeface="+mn-cs"/>
                </a:rPr>
                <a:t>1</a:t>
              </a:r>
              <a:endPar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endParaRPr>
            </a:p>
          </p:txBody>
        </p:sp>
      </p:grpSp>
      <p:grpSp>
        <p:nvGrpSpPr>
          <p:cNvPr id="17" name="Group 16"/>
          <p:cNvGrpSpPr/>
          <p:nvPr/>
        </p:nvGrpSpPr>
        <p:grpSpPr>
          <a:xfrm>
            <a:off x="3505200" y="1560311"/>
            <a:ext cx="2514600" cy="497089"/>
            <a:chOff x="3505200" y="1560311"/>
            <a:chExt cx="2514600" cy="497089"/>
          </a:xfrm>
        </p:grpSpPr>
        <p:sp>
          <p:nvSpPr>
            <p:cNvPr id="9" name="Rounded Rectangle 8"/>
            <p:cNvSpPr/>
            <p:nvPr/>
          </p:nvSpPr>
          <p:spPr bwMode="auto">
            <a:xfrm>
              <a:off x="4038600" y="1828800"/>
              <a:ext cx="1981200" cy="2286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3" name="10-Point Star 12"/>
            <p:cNvSpPr/>
            <p:nvPr/>
          </p:nvSpPr>
          <p:spPr bwMode="auto">
            <a:xfrm>
              <a:off x="3505200" y="1560311"/>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Times" pitchFamily="122" charset="0"/>
                  <a:ea typeface="+mn-ea"/>
                  <a:cs typeface="+mn-cs"/>
                </a:rPr>
                <a:t>2</a:t>
              </a:r>
              <a:endPar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endParaRPr>
            </a:p>
          </p:txBody>
        </p:sp>
      </p:grpSp>
      <p:grpSp>
        <p:nvGrpSpPr>
          <p:cNvPr id="18" name="Group 17"/>
          <p:cNvGrpSpPr/>
          <p:nvPr/>
        </p:nvGrpSpPr>
        <p:grpSpPr>
          <a:xfrm>
            <a:off x="4038600" y="2286000"/>
            <a:ext cx="1981200" cy="1021047"/>
            <a:chOff x="4038600" y="2286000"/>
            <a:chExt cx="1981200" cy="1021047"/>
          </a:xfrm>
        </p:grpSpPr>
        <p:sp>
          <p:nvSpPr>
            <p:cNvPr id="8" name="Rounded Rectangle 7"/>
            <p:cNvSpPr/>
            <p:nvPr/>
          </p:nvSpPr>
          <p:spPr bwMode="auto">
            <a:xfrm>
              <a:off x="4038600" y="2286000"/>
              <a:ext cx="1981200" cy="502222"/>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4" name="10-Point Star 13"/>
            <p:cNvSpPr/>
            <p:nvPr/>
          </p:nvSpPr>
          <p:spPr bwMode="auto">
            <a:xfrm>
              <a:off x="4248978" y="2827748"/>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Times" pitchFamily="122" charset="0"/>
                  <a:ea typeface="+mn-ea"/>
                  <a:cs typeface="+mn-cs"/>
                </a:rPr>
                <a:t>3</a:t>
              </a:r>
              <a:endPar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endParaRPr>
            </a:p>
          </p:txBody>
        </p:sp>
      </p:grpSp>
      <p:grpSp>
        <p:nvGrpSpPr>
          <p:cNvPr id="19" name="Group 18"/>
          <p:cNvGrpSpPr/>
          <p:nvPr/>
        </p:nvGrpSpPr>
        <p:grpSpPr>
          <a:xfrm>
            <a:off x="5029200" y="1521132"/>
            <a:ext cx="3913909" cy="1374469"/>
            <a:chOff x="5029200" y="1521132"/>
            <a:chExt cx="3913909" cy="1374469"/>
          </a:xfrm>
        </p:grpSpPr>
        <p:sp>
          <p:nvSpPr>
            <p:cNvPr id="10" name="Rounded Rectangle 9"/>
            <p:cNvSpPr/>
            <p:nvPr/>
          </p:nvSpPr>
          <p:spPr bwMode="auto">
            <a:xfrm>
              <a:off x="5029200" y="1752601"/>
              <a:ext cx="3429000" cy="11430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5" name="10-Point Star 14"/>
            <p:cNvSpPr/>
            <p:nvPr/>
          </p:nvSpPr>
          <p:spPr bwMode="auto">
            <a:xfrm>
              <a:off x="8485909" y="1521132"/>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Times" pitchFamily="122" charset="0"/>
                  <a:ea typeface="+mn-ea"/>
                  <a:cs typeface="+mn-cs"/>
                </a:rPr>
                <a:t>4</a:t>
              </a:r>
              <a:endPar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endParaRPr>
            </a:p>
          </p:txBody>
        </p:sp>
      </p:grpSp>
    </p:spTree>
    <p:extLst>
      <p:ext uri="{BB962C8B-B14F-4D97-AF65-F5344CB8AC3E}">
        <p14:creationId xmlns:p14="http://schemas.microsoft.com/office/powerpoint/2010/main" val="425959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2370282" y="2438400"/>
            <a:ext cx="5302827" cy="2308324"/>
          </a:xfrm>
          <a:prstGeom prst="rect">
            <a:avLst/>
          </a:prstGeom>
          <a:solidFill>
            <a:srgbClr val="BBE0E3"/>
          </a:solidFill>
          <a:ln w="28575">
            <a:solidFill>
              <a:schemeClr val="bg1">
                <a:lumMod val="7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smtClean="0">
                <a:ln>
                  <a:noFill/>
                </a:ln>
                <a:solidFill>
                  <a:srgbClr val="000000"/>
                </a:solidFill>
                <a:effectLst/>
                <a:uLnTx/>
                <a:uFillTx/>
                <a:latin typeface="Times" charset="0"/>
                <a:ea typeface="+mn-ea"/>
                <a:cs typeface="+mn-cs"/>
              </a:rPr>
              <a:t>Modes of reference: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0" name="Rounded Rectangle 9"/>
          <p:cNvSpPr/>
          <p:nvPr/>
        </p:nvSpPr>
        <p:spPr bwMode="auto">
          <a:xfrm>
            <a:off x="7696200" y="1524000"/>
            <a:ext cx="762000" cy="4190999"/>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aphicFrame>
        <p:nvGraphicFramePr>
          <p:cNvPr id="5" name="Table 4"/>
          <p:cNvGraphicFramePr>
            <a:graphicFrameLocks noGrp="1"/>
          </p:cNvGraphicFramePr>
          <p:nvPr>
            <p:extLst/>
          </p:nvPr>
        </p:nvGraphicFramePr>
        <p:xfrm>
          <a:off x="2590800" y="2891028"/>
          <a:ext cx="4648199" cy="18542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3962399">
                  <a:extLst>
                    <a:ext uri="{9D8B030D-6E8A-4147-A177-3AD203B41FA5}">
                      <a16:colId xmlns:a16="http://schemas.microsoft.com/office/drawing/2014/main" val="20001"/>
                    </a:ext>
                  </a:extLst>
                </a:gridCol>
              </a:tblGrid>
              <a:tr h="370840">
                <a:tc>
                  <a:txBody>
                    <a:bodyPr/>
                    <a:lstStyle/>
                    <a:p>
                      <a:pPr marL="0" marR="0" indent="0" algn="l">
                        <a:spcBef>
                          <a:spcPts val="0"/>
                        </a:spcBef>
                        <a:spcAft>
                          <a:spcPts val="0"/>
                        </a:spcAft>
                      </a:pPr>
                      <a:r>
                        <a:rPr lang="en-US" sz="1800" b="0" dirty="0" smtClean="0">
                          <a:solidFill>
                            <a:schemeClr val="tx1"/>
                          </a:solidFill>
                          <a:effectLst/>
                        </a:rPr>
                        <a:t>R+</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b="0" dirty="0" smtClean="0">
                          <a:solidFill>
                            <a:schemeClr val="tx1"/>
                          </a:solidFill>
                        </a:rPr>
                        <a:t>: faithful</a:t>
                      </a:r>
                      <a:r>
                        <a:rPr lang="en-US" b="0" baseline="0" dirty="0" smtClean="0">
                          <a:solidFill>
                            <a:schemeClr val="tx1"/>
                          </a:solidFill>
                        </a:rPr>
                        <a:t> reference to correct referent</a:t>
                      </a:r>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rPr>
                        <a:t>¬R</a:t>
                      </a:r>
                      <a:endParaRPr lang="en-US" sz="1800" b="0" dirty="0" smtClean="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b="0" dirty="0" smtClean="0">
                          <a:solidFill>
                            <a:schemeClr val="tx1"/>
                          </a:solidFill>
                        </a:rPr>
                        <a:t>: no referent exist</a:t>
                      </a:r>
                      <a:endParaRPr lang="en-US"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rPr>
                        <a:t>R–</a:t>
                      </a:r>
                      <a:endParaRPr lang="en-US" sz="1800" b="0" dirty="0" smtClean="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0" dirty="0" smtClean="0">
                          <a:solidFill>
                            <a:schemeClr val="tx1"/>
                          </a:solidFill>
                        </a:rPr>
                        <a:t>: reference</a:t>
                      </a:r>
                      <a:r>
                        <a:rPr lang="en-US" b="0" baseline="0" dirty="0" smtClean="0">
                          <a:solidFill>
                            <a:schemeClr val="tx1"/>
                          </a:solidFill>
                        </a:rPr>
                        <a:t> to wrong referent</a:t>
                      </a:r>
                      <a:endParaRPr lang="en-US"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rPr>
                        <a:t>R++</a:t>
                      </a:r>
                      <a:endParaRPr lang="en-US" sz="1800" b="0" dirty="0" smtClean="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0" dirty="0" smtClean="0">
                          <a:solidFill>
                            <a:schemeClr val="tx1"/>
                          </a:solidFill>
                        </a:rPr>
                        <a:t>: redundant reference</a:t>
                      </a:r>
                      <a:endParaRPr lang="en-US"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rPr>
                        <a:t>Ra</a:t>
                      </a:r>
                      <a:endParaRPr lang="en-US" sz="1800" b="0" dirty="0" smtClean="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0" dirty="0" smtClean="0">
                          <a:solidFill>
                            <a:schemeClr val="tx1"/>
                          </a:solidFill>
                        </a:rPr>
                        <a:t>: ambiguous reference</a:t>
                      </a:r>
                      <a:endParaRPr lang="en-US"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939304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10" name="Rounded Rectangle 9"/>
          <p:cNvSpPr/>
          <p:nvPr/>
        </p:nvSpPr>
        <p:spPr bwMode="auto">
          <a:xfrm>
            <a:off x="8686799" y="710184"/>
            <a:ext cx="381002" cy="60198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3" name="TextBox 2"/>
          <p:cNvSpPr txBox="1"/>
          <p:nvPr/>
        </p:nvSpPr>
        <p:spPr>
          <a:xfrm>
            <a:off x="5333998" y="6363977"/>
            <a:ext cx="3581402" cy="369332"/>
          </a:xfrm>
          <a:prstGeom prst="rect">
            <a:avLst/>
          </a:prstGeom>
          <a:solidFill>
            <a:srgbClr val="BBE0E3"/>
          </a:solidFill>
          <a:ln w="28575">
            <a:solidFill>
              <a:schemeClr val="bg1">
                <a:lumMod val="7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smtClean="0">
                <a:ln>
                  <a:noFill/>
                </a:ln>
                <a:solidFill>
                  <a:srgbClr val="000000"/>
                </a:solidFill>
                <a:effectLst/>
                <a:uLnTx/>
                <a:uFillTx/>
                <a:latin typeface="Times" charset="0"/>
                <a:ea typeface="+mn-ea"/>
                <a:cs typeface="+mn-cs"/>
              </a:rPr>
              <a:t>Magnitude of error: see class W14</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9257037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1104900" y="3757660"/>
            <a:ext cx="6667500" cy="1200329"/>
          </a:xfrm>
          <a:prstGeom prst="rect">
            <a:avLst/>
          </a:prstGeom>
          <a:solidFill>
            <a:srgbClr val="BBE0E3"/>
          </a:solidFill>
          <a:ln w="28575">
            <a:solidFill>
              <a:schemeClr val="bg1">
                <a:lumMod val="7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smtClean="0">
                <a:ln>
                  <a:noFill/>
                </a:ln>
                <a:solidFill>
                  <a:srgbClr val="000000"/>
                </a:solidFill>
                <a:effectLst/>
                <a:uLnTx/>
                <a:uFillTx/>
                <a:latin typeface="Times" charset="0"/>
                <a:ea typeface="+mn-ea"/>
                <a:cs typeface="+mn-cs"/>
              </a:rPr>
              <a:t>Evolution example: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charset="0"/>
                <a:ea typeface="+mn-ea"/>
                <a:cs typeface="+mn-cs"/>
              </a:rPr>
              <a:t>A POR ceases to exist, but ontology is not updated:  P+1 </a:t>
            </a:r>
            <a:r>
              <a:rPr kumimoji="0" lang="en-US" sz="1800" b="0" i="0" u="none" strike="noStrike" kern="1200" cap="none" spc="0" normalizeH="0" baseline="0" noProof="0" dirty="0" smtClean="0">
                <a:ln>
                  <a:noFill/>
                </a:ln>
                <a:solidFill>
                  <a:srgbClr val="000000"/>
                </a:solidFill>
                <a:effectLst/>
                <a:uLnTx/>
                <a:uFillTx/>
                <a:latin typeface="Times" charset="0"/>
                <a:ea typeface="+mn-ea"/>
                <a:cs typeface="+mn-cs"/>
                <a:sym typeface="Wingdings" panose="05000000000000000000" pitchFamily="2" charset="2"/>
              </a:rPr>
              <a:t> P-1</a:t>
            </a:r>
            <a:r>
              <a:rPr kumimoji="0" lang="en-US" sz="1800" b="0" i="0" u="none" strike="noStrike" kern="1200" cap="none" spc="0" normalizeH="0" baseline="0" noProof="0" dirty="0" smtClean="0">
                <a:ln>
                  <a:noFill/>
                </a:ln>
                <a:solidFill>
                  <a:srgbClr val="000000"/>
                </a:solidFill>
                <a:effectLst/>
                <a:uLnTx/>
                <a:uFillTx/>
                <a:latin typeface="Times"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0" name="Rounded Rectangle 9"/>
          <p:cNvSpPr/>
          <p:nvPr/>
        </p:nvSpPr>
        <p:spPr bwMode="auto">
          <a:xfrm>
            <a:off x="102463" y="1526309"/>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6" name="Rounded Rectangle 5"/>
          <p:cNvSpPr/>
          <p:nvPr/>
        </p:nvSpPr>
        <p:spPr bwMode="auto">
          <a:xfrm>
            <a:off x="128729" y="2743200"/>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5" name="Down Arrow 4"/>
          <p:cNvSpPr/>
          <p:nvPr/>
        </p:nvSpPr>
        <p:spPr bwMode="auto">
          <a:xfrm>
            <a:off x="304800" y="1831109"/>
            <a:ext cx="152400" cy="912091"/>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210706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AutoShape 2"/>
          <p:cNvSpPr>
            <a:spLocks noGrp="1" noChangeArrowheads="1"/>
          </p:cNvSpPr>
          <p:nvPr>
            <p:ph type="title"/>
          </p:nvPr>
        </p:nvSpPr>
        <p:spPr/>
        <p:txBody>
          <a:bodyPr/>
          <a:lstStyle/>
          <a:p>
            <a:r>
              <a:rPr lang="en-US" altLang="en-US"/>
              <a:t>Updating is an </a:t>
            </a:r>
            <a:r>
              <a:rPr lang="en-US" altLang="en-US" i="1" u="sng"/>
              <a:t>active</a:t>
            </a:r>
            <a:r>
              <a:rPr lang="en-US" altLang="en-US"/>
              <a:t> process</a:t>
            </a:r>
          </a:p>
        </p:txBody>
      </p:sp>
      <p:sp>
        <p:nvSpPr>
          <p:cNvPr id="702467" name="Rectangle 3"/>
          <p:cNvSpPr>
            <a:spLocks noGrp="1" noChangeArrowheads="1"/>
          </p:cNvSpPr>
          <p:nvPr>
            <p:ph idx="1"/>
          </p:nvPr>
        </p:nvSpPr>
        <p:spPr/>
        <p:txBody>
          <a:bodyPr/>
          <a:lstStyle/>
          <a:p>
            <a:pPr marL="457200" indent="-457200">
              <a:buFont typeface="Arial" panose="020B0604020202020204" pitchFamily="34" charset="0"/>
              <a:buChar char="•"/>
            </a:pPr>
            <a:r>
              <a:rPr lang="en-GB" altLang="en-US" sz="2800" dirty="0"/>
              <a:t>authors assume in good faith </a:t>
            </a:r>
            <a:r>
              <a:rPr lang="en-GB" altLang="en-US" sz="2800" dirty="0" smtClean="0"/>
              <a:t>that: </a:t>
            </a:r>
            <a:endParaRPr lang="en-GB" altLang="en-US" sz="2800" dirty="0"/>
          </a:p>
          <a:p>
            <a:pPr lvl="1">
              <a:spcBef>
                <a:spcPts val="400"/>
              </a:spcBef>
            </a:pPr>
            <a:r>
              <a:rPr lang="en-GB" altLang="en-US" sz="2400" dirty="0"/>
              <a:t>all included representational units are of the P+1 type, </a:t>
            </a:r>
            <a:r>
              <a:rPr lang="en-GB" altLang="en-US" sz="2400" dirty="0" smtClean="0"/>
              <a:t>and, </a:t>
            </a:r>
            <a:endParaRPr lang="en-GB" altLang="en-US" sz="2400" dirty="0"/>
          </a:p>
          <a:p>
            <a:pPr lvl="1">
              <a:spcBef>
                <a:spcPts val="400"/>
              </a:spcBef>
            </a:pPr>
            <a:r>
              <a:rPr lang="en-GB" altLang="en-US" sz="2400" dirty="0"/>
              <a:t>all they are aware of, but not included, of A+1 or A+2.</a:t>
            </a:r>
          </a:p>
          <a:p>
            <a:pPr marL="457200" indent="-457200">
              <a:buFont typeface="Arial" panose="020B0604020202020204" pitchFamily="34" charset="0"/>
              <a:buChar char="•"/>
            </a:pPr>
            <a:r>
              <a:rPr lang="en-GB" altLang="en-US" sz="2800" dirty="0"/>
              <a:t>If they become aware of a mistake, </a:t>
            </a:r>
            <a:r>
              <a:rPr lang="en-GB" altLang="en-US" sz="2800" dirty="0" smtClean="0"/>
              <a:t>they </a:t>
            </a:r>
            <a:r>
              <a:rPr lang="en-GB" altLang="en-US" sz="2800" dirty="0"/>
              <a:t>make a change under the assumption that their changes are also towards the P+1, A+1, or A+2 cases.</a:t>
            </a:r>
          </a:p>
          <a:p>
            <a:pPr marL="457200" indent="-457200">
              <a:buFont typeface="Arial" panose="020B0604020202020204" pitchFamily="34" charset="0"/>
              <a:buChar char="•"/>
            </a:pPr>
            <a:r>
              <a:rPr lang="en-US" altLang="en-US" sz="2800" dirty="0"/>
              <a:t>Thus at that time, they </a:t>
            </a:r>
            <a:r>
              <a:rPr lang="en-US" altLang="en-US" sz="2800" dirty="0" smtClean="0"/>
              <a:t>know:</a:t>
            </a:r>
          </a:p>
          <a:p>
            <a:pPr marL="857250" lvl="1" indent="-457200">
              <a:spcBef>
                <a:spcPts val="400"/>
              </a:spcBef>
              <a:buFont typeface="Arial" panose="020B0604020202020204" pitchFamily="34" charset="0"/>
              <a:buChar char="•"/>
            </a:pPr>
            <a:r>
              <a:rPr lang="en-US" altLang="en-US" dirty="0" smtClean="0"/>
              <a:t>of </a:t>
            </a:r>
            <a:r>
              <a:rPr lang="en-US" altLang="en-US" dirty="0"/>
              <a:t>what </a:t>
            </a:r>
            <a:r>
              <a:rPr lang="en-US" altLang="en-US" dirty="0" smtClean="0"/>
              <a:t>configuration type </a:t>
            </a:r>
            <a:r>
              <a:rPr lang="en-US" altLang="en-US" dirty="0"/>
              <a:t>the previous entry must </a:t>
            </a:r>
            <a:r>
              <a:rPr lang="en-US" altLang="en-US" dirty="0" smtClean="0"/>
              <a:t>have </a:t>
            </a:r>
            <a:r>
              <a:rPr lang="en-US" altLang="en-US" dirty="0"/>
              <a:t>been under the belief what the current </a:t>
            </a:r>
            <a:r>
              <a:rPr lang="en-US" altLang="en-US" dirty="0" smtClean="0"/>
              <a:t>configuration </a:t>
            </a:r>
            <a:r>
              <a:rPr lang="en-US" altLang="en-US" dirty="0"/>
              <a:t>is, </a:t>
            </a:r>
            <a:r>
              <a:rPr lang="en-US" altLang="en-US" dirty="0" smtClean="0"/>
              <a:t>and,</a:t>
            </a:r>
          </a:p>
          <a:p>
            <a:pPr marL="857250" lvl="1" indent="-457200">
              <a:spcBef>
                <a:spcPts val="400"/>
              </a:spcBef>
              <a:buFont typeface="Arial" panose="020B0604020202020204" pitchFamily="34" charset="0"/>
              <a:buChar char="•"/>
            </a:pPr>
            <a:r>
              <a:rPr lang="en-US" altLang="en-US" dirty="0" smtClean="0"/>
              <a:t>the </a:t>
            </a:r>
            <a:r>
              <a:rPr lang="en-US" altLang="en-US" dirty="0"/>
              <a:t>reason for the change. </a:t>
            </a:r>
          </a:p>
        </p:txBody>
      </p:sp>
    </p:spTree>
    <p:extLst>
      <p:ext uri="{BB962C8B-B14F-4D97-AF65-F5344CB8AC3E}">
        <p14:creationId xmlns:p14="http://schemas.microsoft.com/office/powerpoint/2010/main" val="118533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2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2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24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24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24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24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2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Realism</a:t>
            </a:r>
            <a:endParaRPr lang="en-US" dirty="0"/>
          </a:p>
        </p:txBody>
      </p:sp>
      <p:sp>
        <p:nvSpPr>
          <p:cNvPr id="3" name="Content Placeholder 2"/>
          <p:cNvSpPr>
            <a:spLocks noGrp="1"/>
          </p:cNvSpPr>
          <p:nvPr>
            <p:ph idx="1"/>
          </p:nvPr>
        </p:nvSpPr>
        <p:spPr>
          <a:xfrm>
            <a:off x="228600" y="1600200"/>
            <a:ext cx="8686800" cy="5029200"/>
          </a:xfrm>
        </p:spPr>
        <p:txBody>
          <a:bodyPr/>
          <a:lstStyle/>
          <a:p>
            <a:pPr marL="0" indent="0" algn="ctr"/>
            <a:r>
              <a:rPr lang="en-US" sz="2800" dirty="0" smtClean="0"/>
              <a:t>Our </a:t>
            </a:r>
            <a:r>
              <a:rPr lang="en-US" sz="2800" dirty="0"/>
              <a:t>best scientific theories give true or approximately true descriptions of observable and unobservable aspects of a mind-independent world</a:t>
            </a:r>
            <a:r>
              <a:rPr lang="en-US" sz="2800" dirty="0" smtClean="0"/>
              <a:t>.</a:t>
            </a:r>
          </a:p>
          <a:p>
            <a:pPr marL="0" indent="0" algn="ctr"/>
            <a:endParaRPr lang="en-US" sz="2800" dirty="0"/>
          </a:p>
          <a:p>
            <a:pPr marL="0" indent="0" algn="ctr"/>
            <a:endParaRPr lang="en-US" sz="2800" dirty="0" smtClean="0"/>
          </a:p>
          <a:p>
            <a:pPr marL="0" indent="0" algn="ctr"/>
            <a:endParaRPr lang="en-US" sz="2800" dirty="0"/>
          </a:p>
        </p:txBody>
      </p:sp>
      <p:sp>
        <p:nvSpPr>
          <p:cNvPr id="4" name="Rectangle 3"/>
          <p:cNvSpPr/>
          <p:nvPr/>
        </p:nvSpPr>
        <p:spPr>
          <a:xfrm>
            <a:off x="3392055" y="3048000"/>
            <a:ext cx="5486400"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http://plato.stanford.edu/entries/scientific-realism/#WhaSciRea</a:t>
            </a:r>
          </a:p>
        </p:txBody>
      </p:sp>
    </p:spTree>
    <p:extLst>
      <p:ext uri="{BB962C8B-B14F-4D97-AF65-F5344CB8AC3E}">
        <p14:creationId xmlns:p14="http://schemas.microsoft.com/office/powerpoint/2010/main" val="29387150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1264514" y="4339119"/>
            <a:ext cx="6667500" cy="1754326"/>
          </a:xfrm>
          <a:prstGeom prst="rect">
            <a:avLst/>
          </a:prstGeom>
          <a:solidFill>
            <a:srgbClr val="BBE0E3"/>
          </a:solidFill>
          <a:ln w="28575">
            <a:solidFill>
              <a:schemeClr val="bg1">
                <a:lumMod val="7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smtClean="0">
                <a:ln>
                  <a:noFill/>
                </a:ln>
                <a:solidFill>
                  <a:srgbClr val="000000"/>
                </a:solidFill>
                <a:effectLst/>
                <a:uLnTx/>
                <a:uFillTx/>
                <a:latin typeface="Times" charset="0"/>
                <a:ea typeface="+mn-ea"/>
                <a:cs typeface="+mn-cs"/>
              </a:rPr>
              <a:t>Evolution example: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charset="0"/>
                <a:ea typeface="+mn-ea"/>
                <a:cs typeface="+mn-cs"/>
              </a:rPr>
              <a:t>The </a:t>
            </a:r>
            <a:r>
              <a:rPr kumimoji="0" lang="en-US" sz="1800" b="0" i="0" u="none" strike="noStrike" kern="1200" cap="none" spc="0" normalizeH="0" baseline="0" noProof="0" dirty="0" err="1" smtClean="0">
                <a:ln>
                  <a:noFill/>
                </a:ln>
                <a:solidFill>
                  <a:srgbClr val="000000"/>
                </a:solidFill>
                <a:effectLst/>
                <a:uLnTx/>
                <a:uFillTx/>
                <a:latin typeface="Times" charset="0"/>
                <a:ea typeface="+mn-ea"/>
                <a:cs typeface="+mn-cs"/>
              </a:rPr>
              <a:t>Higg’s</a:t>
            </a:r>
            <a:r>
              <a:rPr kumimoji="0" lang="en-US" sz="1800" b="0" i="0" u="none" strike="noStrike" kern="1200" cap="none" spc="0" normalizeH="0" baseline="0" noProof="0" dirty="0" smtClean="0">
                <a:ln>
                  <a:noFill/>
                </a:ln>
                <a:solidFill>
                  <a:srgbClr val="000000"/>
                </a:solidFill>
                <a:effectLst/>
                <a:uLnTx/>
                <a:uFillTx/>
                <a:latin typeface="Times" charset="0"/>
                <a:ea typeface="+mn-ea"/>
                <a:cs typeface="+mn-cs"/>
              </a:rPr>
              <a:t> boson was discovered and added to the ontology: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charset="0"/>
                <a:ea typeface="+mn-ea"/>
                <a:cs typeface="+mn-cs"/>
              </a:rPr>
              <a:t>A-5 </a:t>
            </a:r>
            <a:r>
              <a:rPr kumimoji="0" lang="en-US" sz="1800" b="0" i="0" u="none" strike="noStrike" kern="1200" cap="none" spc="0" normalizeH="0" baseline="0" noProof="0" dirty="0" smtClean="0">
                <a:ln>
                  <a:noFill/>
                </a:ln>
                <a:solidFill>
                  <a:srgbClr val="000000"/>
                </a:solidFill>
                <a:effectLst/>
                <a:uLnTx/>
                <a:uFillTx/>
                <a:latin typeface="Times" charset="0"/>
                <a:ea typeface="+mn-ea"/>
                <a:cs typeface="+mn-cs"/>
                <a:sym typeface="Wingdings" panose="05000000000000000000" pitchFamily="2" charset="2"/>
              </a:rPr>
              <a:t> P+1</a:t>
            </a:r>
            <a:r>
              <a:rPr kumimoji="0" lang="en-US" sz="1800" b="0" i="0" u="none" strike="noStrike" kern="1200" cap="none" spc="0" normalizeH="0" baseline="0" noProof="0" dirty="0" smtClean="0">
                <a:ln>
                  <a:noFill/>
                </a:ln>
                <a:solidFill>
                  <a:srgbClr val="000000"/>
                </a:solidFill>
                <a:effectLst/>
                <a:uLnTx/>
                <a:uFillTx/>
                <a:latin typeface="Times"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0" name="Rounded Rectangle 9"/>
          <p:cNvSpPr/>
          <p:nvPr/>
        </p:nvSpPr>
        <p:spPr bwMode="auto">
          <a:xfrm>
            <a:off x="102463" y="1526309"/>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6" name="Rounded Rectangle 5"/>
          <p:cNvSpPr/>
          <p:nvPr/>
        </p:nvSpPr>
        <p:spPr bwMode="auto">
          <a:xfrm>
            <a:off x="128728" y="6553200"/>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7" name="Down Arrow 6"/>
          <p:cNvSpPr/>
          <p:nvPr/>
        </p:nvSpPr>
        <p:spPr bwMode="auto">
          <a:xfrm flipV="1">
            <a:off x="304800" y="1831108"/>
            <a:ext cx="152400" cy="4722091"/>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8612127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00200"/>
            <a:ext cx="7772400" cy="1470025"/>
          </a:xfrm>
        </p:spPr>
        <p:txBody>
          <a:bodyPr/>
          <a:lstStyle/>
          <a:p>
            <a:r>
              <a:rPr lang="en-US" dirty="0" smtClean="0"/>
              <a:t>Post-hoc application of </a:t>
            </a:r>
            <a:br>
              <a:rPr lang="en-US" dirty="0" smtClean="0"/>
            </a:br>
            <a:r>
              <a:rPr lang="en-US" dirty="0" smtClean="0"/>
              <a:t>realism-based ontology management</a:t>
            </a:r>
            <a:br>
              <a:rPr lang="en-US" dirty="0" smtClean="0"/>
            </a:br>
            <a:r>
              <a:rPr lang="en-US" dirty="0" smtClean="0"/>
              <a:t>to the Basic Formal Ontology</a:t>
            </a:r>
            <a:endParaRPr lang="en-US" dirty="0"/>
          </a:p>
        </p:txBody>
      </p:sp>
      <p:sp>
        <p:nvSpPr>
          <p:cNvPr id="5" name="Subtitle 4"/>
          <p:cNvSpPr>
            <a:spLocks noGrp="1"/>
          </p:cNvSpPr>
          <p:nvPr>
            <p:ph type="subTitle" idx="1"/>
          </p:nvPr>
        </p:nvSpPr>
        <p:spPr>
          <a:xfrm>
            <a:off x="1143000" y="3889375"/>
            <a:ext cx="6629400" cy="1752600"/>
          </a:xfrm>
        </p:spPr>
        <p:txBody>
          <a:bodyPr/>
          <a:lstStyle/>
          <a:p>
            <a:r>
              <a:rPr lang="en-US" sz="2000" dirty="0" err="1"/>
              <a:t>Seppãlã</a:t>
            </a:r>
            <a:r>
              <a:rPr lang="en-US" sz="2000" dirty="0"/>
              <a:t> S, Smith B, Ceusters W. </a:t>
            </a:r>
            <a:endParaRPr lang="en-US" sz="2000" dirty="0" smtClean="0"/>
          </a:p>
          <a:p>
            <a:r>
              <a:rPr lang="en-US" sz="2000" dirty="0" smtClean="0"/>
              <a:t>Applying </a:t>
            </a:r>
            <a:r>
              <a:rPr lang="en-US" sz="2000" dirty="0"/>
              <a:t>the realism-based ontology versioning method for tracking changes in the Basic Formal Ontology. </a:t>
            </a:r>
            <a:endParaRPr lang="en-US" sz="2000" dirty="0" smtClean="0"/>
          </a:p>
          <a:p>
            <a:r>
              <a:rPr lang="en-US" sz="2000" dirty="0" smtClean="0"/>
              <a:t>Formal </a:t>
            </a:r>
            <a:r>
              <a:rPr lang="en-US" sz="2000" dirty="0"/>
              <a:t>Ontology in Information Systems. Proceedings of the Eight International Conference (FOIS 2014), Amsterdam: IOS Press, 227-240.</a:t>
            </a:r>
          </a:p>
          <a:p>
            <a:endParaRPr lang="en-US" sz="2000" dirty="0"/>
          </a:p>
        </p:txBody>
      </p:sp>
    </p:spTree>
    <p:extLst>
      <p:ext uri="{BB962C8B-B14F-4D97-AF65-F5344CB8AC3E}">
        <p14:creationId xmlns:p14="http://schemas.microsoft.com/office/powerpoint/2010/main" val="27591825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Qualitative Versioning Method</a:t>
            </a:r>
          </a:p>
        </p:txBody>
      </p:sp>
      <p:sp>
        <p:nvSpPr>
          <p:cNvPr id="3" name="Vertical Text Placeholder 2"/>
          <p:cNvSpPr>
            <a:spLocks noGrp="1"/>
          </p:cNvSpPr>
          <p:nvPr>
            <p:ph idx="1"/>
          </p:nvPr>
        </p:nvSpPr>
        <p:spPr/>
        <p:txBody>
          <a:bodyPr>
            <a:normAutofit/>
          </a:bodyPr>
          <a:lstStyle/>
          <a:p>
            <a:r>
              <a:rPr lang="en-US" dirty="0"/>
              <a:t>Considers representational elements (REs</a:t>
            </a:r>
            <a:r>
              <a:rPr lang="en-US" dirty="0" smtClean="0"/>
              <a:t>): </a:t>
            </a:r>
            <a:endParaRPr lang="en-US" dirty="0"/>
          </a:p>
          <a:p>
            <a:pPr lvl="1"/>
            <a:r>
              <a:rPr lang="en-US" dirty="0"/>
              <a:t>Representational units (RUs) </a:t>
            </a:r>
            <a:r>
              <a:rPr lang="en-US" sz="2600" dirty="0"/>
              <a:t>(e.g. categories</a:t>
            </a:r>
            <a:r>
              <a:rPr lang="en-US" sz="2600" dirty="0" smtClean="0"/>
              <a:t>);</a:t>
            </a:r>
            <a:r>
              <a:rPr lang="en-US" sz="2600" dirty="0" smtClean="0">
                <a:solidFill>
                  <a:srgbClr val="7F7F7F"/>
                </a:solidFill>
              </a:rPr>
              <a:t> </a:t>
            </a:r>
            <a:endParaRPr lang="en-US" dirty="0">
              <a:solidFill>
                <a:srgbClr val="7F7F7F"/>
              </a:solidFill>
            </a:endParaRPr>
          </a:p>
          <a:p>
            <a:pPr lvl="1"/>
            <a:r>
              <a:rPr lang="en-US" dirty="0"/>
              <a:t>Representational configurations (RCs</a:t>
            </a:r>
            <a:r>
              <a:rPr lang="en-US" dirty="0" smtClean="0"/>
              <a:t>): </a:t>
            </a:r>
            <a:r>
              <a:rPr lang="en-US" dirty="0"/>
              <a:t/>
            </a:r>
            <a:br>
              <a:rPr lang="en-US" dirty="0"/>
            </a:br>
            <a:r>
              <a:rPr lang="en-US" sz="2400" dirty="0">
                <a:latin typeface="Wingdings"/>
                <a:ea typeface="Wingdings"/>
                <a:cs typeface="Wingdings"/>
                <a:sym typeface="Wingdings"/>
              </a:rPr>
              <a:t></a:t>
            </a:r>
            <a:r>
              <a:rPr lang="en-US" dirty="0"/>
              <a:t> ‘entity type + relation + entity type’ triples</a:t>
            </a:r>
            <a:br>
              <a:rPr lang="en-US" dirty="0"/>
            </a:br>
            <a:r>
              <a:rPr lang="en-US" dirty="0"/>
              <a:t>     (e.g. ‘process </a:t>
            </a:r>
            <a:r>
              <a:rPr lang="en-US" dirty="0" err="1"/>
              <a:t>is_a</a:t>
            </a:r>
            <a:r>
              <a:rPr lang="en-US" dirty="0"/>
              <a:t> </a:t>
            </a:r>
            <a:r>
              <a:rPr lang="en-US" dirty="0" err="1"/>
              <a:t>occurrent</a:t>
            </a:r>
            <a:r>
              <a:rPr lang="en-US" dirty="0" smtClean="0"/>
              <a:t>’). </a:t>
            </a:r>
            <a:endParaRPr lang="en-US" dirty="0"/>
          </a:p>
          <a:p>
            <a:r>
              <a:rPr lang="en-US" dirty="0"/>
              <a:t>Keeps track of </a:t>
            </a:r>
            <a:r>
              <a:rPr lang="en-US" dirty="0" smtClean="0"/>
              <a:t>changes: </a:t>
            </a:r>
            <a:endParaRPr lang="en-US" dirty="0"/>
          </a:p>
          <a:p>
            <a:pPr lvl="1"/>
            <a:r>
              <a:rPr lang="en-US" dirty="0"/>
              <a:t>Between successive versions of the </a:t>
            </a:r>
            <a:r>
              <a:rPr lang="en-US" dirty="0" smtClean="0"/>
              <a:t>ontology;</a:t>
            </a:r>
            <a:endParaRPr lang="en-US" dirty="0"/>
          </a:p>
          <a:p>
            <a:pPr lvl="1"/>
            <a:r>
              <a:rPr lang="en-US" dirty="0"/>
              <a:t>By tagging each RE in the earlier version as a </a:t>
            </a:r>
            <a:r>
              <a:rPr lang="en-US" i="1" dirty="0"/>
              <a:t>match</a:t>
            </a:r>
            <a:r>
              <a:rPr lang="en-US" dirty="0"/>
              <a:t> or </a:t>
            </a:r>
            <a:r>
              <a:rPr lang="en-US" i="1" dirty="0"/>
              <a:t>mismatch</a:t>
            </a:r>
            <a:r>
              <a:rPr lang="en-US" dirty="0"/>
              <a:t> with the corresponding POR/latest </a:t>
            </a:r>
            <a:r>
              <a:rPr lang="en-US" dirty="0" smtClean="0"/>
              <a:t>version;</a:t>
            </a:r>
            <a:endParaRPr lang="en-US" dirty="0"/>
          </a:p>
          <a:p>
            <a:pPr lvl="1"/>
            <a:r>
              <a:rPr lang="en-US" dirty="0"/>
              <a:t>Changes explained by </a:t>
            </a:r>
            <a:r>
              <a:rPr lang="en-US" dirty="0" smtClean="0"/>
              <a:t>22 </a:t>
            </a:r>
            <a:r>
              <a:rPr lang="en-US" dirty="0"/>
              <a:t>configurations based on </a:t>
            </a:r>
            <a:br>
              <a:rPr lang="en-US" dirty="0"/>
            </a:br>
            <a:r>
              <a:rPr lang="en-US" dirty="0" smtClean="0"/>
              <a:t>6 </a:t>
            </a:r>
            <a:r>
              <a:rPr lang="en-US" dirty="0"/>
              <a:t>types of </a:t>
            </a:r>
            <a:r>
              <a:rPr lang="en-US" dirty="0" smtClean="0"/>
              <a:t>errors.</a:t>
            </a:r>
            <a:endParaRPr lang="en-US" dirty="0"/>
          </a:p>
        </p:txBody>
      </p:sp>
      <p:sp>
        <p:nvSpPr>
          <p:cNvPr id="7" name="Rectangle 6"/>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137456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715000" y="23091"/>
            <a:ext cx="3429000" cy="762000"/>
          </a:xfrm>
        </p:spPr>
        <p:txBody>
          <a:bodyPr/>
          <a:lstStyle/>
          <a:p>
            <a:r>
              <a:rPr lang="en-US" sz="3500" dirty="0" smtClean="0"/>
              <a:t>Changes in BFO</a:t>
            </a:r>
            <a:endParaRPr lang="en-US" sz="3500" dirty="0"/>
          </a:p>
        </p:txBody>
      </p:sp>
      <p:graphicFrame>
        <p:nvGraphicFramePr>
          <p:cNvPr id="6" name="Table 5"/>
          <p:cNvGraphicFramePr>
            <a:graphicFrameLocks noGrp="1"/>
          </p:cNvGraphicFramePr>
          <p:nvPr>
            <p:extLst/>
          </p:nvPr>
        </p:nvGraphicFramePr>
        <p:xfrm>
          <a:off x="0" y="609599"/>
          <a:ext cx="9144000" cy="5786735"/>
        </p:xfrm>
        <a:graphic>
          <a:graphicData uri="http://schemas.openxmlformats.org/drawingml/2006/table">
            <a:tbl>
              <a:tblPr firstRow="1" bandRow="1">
                <a:tableStyleId>{2D5ABB26-0587-4C30-8999-92F81FD0307C}</a:tableStyleId>
              </a:tblPr>
              <a:tblGrid>
                <a:gridCol w="778305">
                  <a:extLst>
                    <a:ext uri="{9D8B030D-6E8A-4147-A177-3AD203B41FA5}">
                      <a16:colId xmlns:a16="http://schemas.microsoft.com/office/drawing/2014/main" val="20000"/>
                    </a:ext>
                  </a:extLst>
                </a:gridCol>
                <a:gridCol w="1604940">
                  <a:extLst>
                    <a:ext uri="{9D8B030D-6E8A-4147-A177-3AD203B41FA5}">
                      <a16:colId xmlns:a16="http://schemas.microsoft.com/office/drawing/2014/main" val="20001"/>
                    </a:ext>
                  </a:extLst>
                </a:gridCol>
                <a:gridCol w="6760755">
                  <a:extLst>
                    <a:ext uri="{9D8B030D-6E8A-4147-A177-3AD203B41FA5}">
                      <a16:colId xmlns:a16="http://schemas.microsoft.com/office/drawing/2014/main" val="20002"/>
                    </a:ext>
                  </a:extLst>
                </a:gridCol>
              </a:tblGrid>
              <a:tr h="599637">
                <a:tc>
                  <a:txBody>
                    <a:bodyPr/>
                    <a:lstStyle/>
                    <a:p>
                      <a:pPr marL="0" indent="0" algn="ctr">
                        <a:spcBef>
                          <a:spcPts val="2400"/>
                        </a:spcBef>
                        <a:spcAft>
                          <a:spcPts val="1200"/>
                        </a:spcAft>
                      </a:pPr>
                      <a:r>
                        <a:rPr lang="fr-CH" sz="1700" b="1" kern="1600" dirty="0">
                          <a:effectLst/>
                          <a:latin typeface="+mn-lt"/>
                          <a:cs typeface="Arial"/>
                        </a:rPr>
                        <a:t># of </a:t>
                      </a:r>
                      <a:r>
                        <a:rPr lang="fr-CH" sz="1700" b="1" kern="1600" dirty="0" err="1">
                          <a:effectLst/>
                          <a:latin typeface="+mn-lt"/>
                          <a:cs typeface="Arial"/>
                        </a:rPr>
                        <a:t>REs</a:t>
                      </a:r>
                      <a:endParaRPr lang="fr-CH" sz="1700" b="1" kern="1600" dirty="0">
                        <a:effectLst/>
                        <a:latin typeface="+mn-lt"/>
                        <a:cs typeface="Arial"/>
                      </a:endParaRPr>
                    </a:p>
                  </a:txBody>
                  <a:tcPr marL="0" marR="0" marT="0" marB="0" anchor="ct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0" indent="0" algn="ctr">
                        <a:spcBef>
                          <a:spcPts val="2400"/>
                        </a:spcBef>
                        <a:spcAft>
                          <a:spcPts val="1200"/>
                        </a:spcAft>
                      </a:pPr>
                      <a:r>
                        <a:rPr lang="en-US" sz="1700" b="1" kern="1600">
                          <a:effectLst/>
                        </a:rPr>
                        <a:t>Configuration patterns</a:t>
                      </a:r>
                      <a:endParaRPr lang="fr-CH" sz="1700" b="1" kern="1600">
                        <a:effectLst/>
                        <a:latin typeface="Times New Roman"/>
                        <a:cs typeface="Arial"/>
                      </a:endParaRPr>
                    </a:p>
                  </a:txBody>
                  <a:tcPr marL="0" marR="0" marT="0" marB="0" anchor="ct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lgn="ctr">
                        <a:spcBef>
                          <a:spcPts val="2400"/>
                        </a:spcBef>
                        <a:spcAft>
                          <a:spcPts val="1200"/>
                        </a:spcAft>
                      </a:pPr>
                      <a:r>
                        <a:rPr lang="en-US" sz="1700" b="1" kern="1600">
                          <a:effectLst/>
                        </a:rPr>
                        <a:t>Explanations</a:t>
                      </a:r>
                      <a:endParaRPr lang="fr-CH" sz="1700" b="1" kern="1600">
                        <a:effectLst/>
                        <a:latin typeface="Times New Roman"/>
                        <a:cs typeface="Arial"/>
                      </a:endParaRPr>
                    </a:p>
                  </a:txBody>
                  <a:tcPr marL="0" marR="0" marT="0" marB="0" anchor="ct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7244">
                <a:tc>
                  <a:txBody>
                    <a:bodyPr/>
                    <a:lstStyle/>
                    <a:p>
                      <a:pPr marL="88900" indent="-88900" algn="ctr">
                        <a:spcBef>
                          <a:spcPts val="2400"/>
                        </a:spcBef>
                        <a:spcAft>
                          <a:spcPts val="1200"/>
                        </a:spcAft>
                      </a:pPr>
                      <a:r>
                        <a:rPr lang="fr-CH" sz="1700" b="0" kern="1600">
                          <a:effectLst/>
                          <a:latin typeface="+mn-lt"/>
                          <a:cs typeface="Arial"/>
                        </a:rPr>
                        <a:t>81</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8900" indent="-88900">
                        <a:spcBef>
                          <a:spcPts val="2400"/>
                        </a:spcBef>
                        <a:spcAft>
                          <a:spcPts val="1200"/>
                        </a:spcAft>
                      </a:pPr>
                      <a:r>
                        <a:rPr lang="en-US" sz="1700" kern="1600">
                          <a:effectLst/>
                        </a:rPr>
                        <a:t>P+1 P+1 P+1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dirty="0">
                          <a:effectLst/>
                        </a:rPr>
                        <a:t>No changes </a:t>
                      </a:r>
                      <a:r>
                        <a:rPr lang="en-US" sz="1700" kern="1600" dirty="0">
                          <a:solidFill>
                            <a:schemeClr val="bg1">
                              <a:lumMod val="50000"/>
                            </a:schemeClr>
                          </a:solidFill>
                          <a:effectLst/>
                        </a:rPr>
                        <a:t>(e.g.</a:t>
                      </a:r>
                      <a:r>
                        <a:rPr lang="en-US" sz="1700" kern="1600" baseline="0" dirty="0">
                          <a:solidFill>
                            <a:schemeClr val="bg1">
                              <a:lumMod val="50000"/>
                            </a:schemeClr>
                          </a:solidFill>
                          <a:effectLst/>
                        </a:rPr>
                        <a:t> </a:t>
                      </a:r>
                      <a:r>
                        <a:rPr lang="en-US" sz="1700" kern="1600" dirty="0">
                          <a:solidFill>
                            <a:schemeClr val="bg1">
                              <a:lumMod val="50000"/>
                            </a:schemeClr>
                          </a:solidFill>
                          <a:effectLst/>
                        </a:rPr>
                        <a:t>‘continuant</a:t>
                      </a:r>
                      <a:r>
                        <a:rPr lang="en-US" sz="1700" kern="1600" baseline="0" dirty="0">
                          <a:solidFill>
                            <a:schemeClr val="bg1">
                              <a:lumMod val="50000"/>
                            </a:schemeClr>
                          </a:solidFill>
                          <a:effectLst/>
                        </a:rPr>
                        <a:t>’, ‘realizable entity’)</a:t>
                      </a:r>
                      <a:endParaRPr lang="fr-CH" sz="1700" b="1" kern="1600" dirty="0">
                        <a:solidFill>
                          <a:schemeClr val="bg1">
                            <a:lumMod val="50000"/>
                          </a:schemeClr>
                        </a:solidFill>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65865">
                <a:tc>
                  <a:txBody>
                    <a:bodyPr/>
                    <a:lstStyle/>
                    <a:p>
                      <a:pPr marL="288290" indent="-288290" algn="ctr">
                        <a:spcBef>
                          <a:spcPts val="2400"/>
                        </a:spcBef>
                        <a:spcAft>
                          <a:spcPts val="1200"/>
                        </a:spcAft>
                      </a:pPr>
                      <a:r>
                        <a:rPr lang="fr-CH" sz="1700" b="0" kern="1600">
                          <a:solidFill>
                            <a:schemeClr val="tx1"/>
                          </a:solidFill>
                          <a:effectLst/>
                          <a:latin typeface="+mn-lt"/>
                          <a:ea typeface="+mn-ea"/>
                          <a:cs typeface="Arial"/>
                        </a:rPr>
                        <a:t>46</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b="1" kern="1600">
                          <a:solidFill>
                            <a:schemeClr val="tx2"/>
                          </a:solidFill>
                          <a:effectLst/>
                        </a:rPr>
                        <a:t>A–5 A–5</a:t>
                      </a:r>
                      <a:r>
                        <a:rPr lang="en-US" sz="1700" kern="1600">
                          <a:effectLst/>
                        </a:rPr>
                        <a:t> P+1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that were </a:t>
                      </a:r>
                      <a:r>
                        <a:rPr lang="en-US" sz="1700" b="1" kern="1600">
                          <a:solidFill>
                            <a:schemeClr val="tx2"/>
                          </a:solidFill>
                          <a:effectLst/>
                        </a:rPr>
                        <a:t>not considered</a:t>
                      </a:r>
                      <a:r>
                        <a:rPr lang="en-US" sz="1700" b="1" kern="1600">
                          <a:effectLst/>
                        </a:rPr>
                        <a:t> </a:t>
                      </a:r>
                      <a:r>
                        <a:rPr lang="en-US" sz="1700" kern="1600">
                          <a:effectLst/>
                        </a:rPr>
                        <a:t>at all were </a:t>
                      </a:r>
                      <a:r>
                        <a:rPr lang="en-US" sz="1700" b="1" kern="1600">
                          <a:solidFill>
                            <a:schemeClr val="tx2"/>
                          </a:solidFill>
                          <a:effectLst/>
                          <a:latin typeface="+mn-lt"/>
                          <a:ea typeface="+mn-ea"/>
                          <a:cs typeface="+mn-cs"/>
                        </a:rPr>
                        <a:t>introduced</a:t>
                      </a:r>
                      <a:r>
                        <a:rPr lang="en-US" sz="1700" kern="1600">
                          <a:effectLst/>
                        </a:rPr>
                        <a:t> in the last version</a:t>
                      </a:r>
                      <a:r>
                        <a:rPr lang="en-US" sz="1700" kern="1600">
                          <a:solidFill>
                            <a:srgbClr val="7F7F7F"/>
                          </a:solidFill>
                          <a:effectLst/>
                        </a:rPr>
                        <a:t> (e.g.</a:t>
                      </a:r>
                      <a:r>
                        <a:rPr lang="en-US" sz="1700" kern="1600" baseline="0">
                          <a:solidFill>
                            <a:srgbClr val="7F7F7F"/>
                          </a:solidFill>
                          <a:effectLst/>
                        </a:rPr>
                        <a:t> </a:t>
                      </a:r>
                      <a:r>
                        <a:rPr lang="en-US" sz="1700" kern="1600">
                          <a:solidFill>
                            <a:srgbClr val="7F7F7F"/>
                          </a:solidFill>
                          <a:effectLst/>
                        </a:rPr>
                        <a:t>‘continuant</a:t>
                      </a:r>
                      <a:r>
                        <a:rPr lang="en-US" sz="1700" kern="1600" baseline="0">
                          <a:solidFill>
                            <a:srgbClr val="7F7F7F"/>
                          </a:solidFill>
                          <a:effectLst/>
                        </a:rPr>
                        <a:t> fiat boundray’)</a:t>
                      </a:r>
                      <a:endParaRPr lang="fr-CH" sz="1700" b="1" kern="1600">
                        <a:solidFill>
                          <a:srgbClr val="7F7F7F"/>
                        </a:solidFill>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5865">
                <a:tc>
                  <a:txBody>
                    <a:bodyPr/>
                    <a:lstStyle/>
                    <a:p>
                      <a:pPr marL="288290" indent="-288290" algn="ctr">
                        <a:spcBef>
                          <a:spcPts val="2400"/>
                        </a:spcBef>
                        <a:spcAft>
                          <a:spcPts val="1200"/>
                        </a:spcAft>
                      </a:pPr>
                      <a:r>
                        <a:rPr lang="fr-CH" sz="1700" b="0" kern="1600">
                          <a:effectLst/>
                          <a:latin typeface="+mn-lt"/>
                          <a:cs typeface="Arial"/>
                        </a:rPr>
                        <a:t>40</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kern="1600">
                          <a:effectLst/>
                        </a:rPr>
                        <a:t>P–6 P–6 A+2</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previously considered objectively relevant are now considered not relevant </a:t>
                      </a:r>
                      <a:r>
                        <a:rPr lang="en-US" sz="1700" kern="1600">
                          <a:solidFill>
                            <a:srgbClr val="7F7F7F"/>
                          </a:solidFill>
                          <a:effectLst/>
                        </a:rPr>
                        <a:t>(e.g.</a:t>
                      </a:r>
                      <a:r>
                        <a:rPr lang="en-US" sz="1700" kern="1600" baseline="0">
                          <a:solidFill>
                            <a:srgbClr val="7F7F7F"/>
                          </a:solidFill>
                          <a:effectLst/>
                        </a:rPr>
                        <a:t> </a:t>
                      </a:r>
                      <a:r>
                        <a:rPr lang="en-US" sz="1700" kern="1600">
                          <a:solidFill>
                            <a:srgbClr val="7F7F7F"/>
                          </a:solidFill>
                          <a:effectLst/>
                        </a:rPr>
                        <a:t>‘BFO1-process</a:t>
                      </a:r>
                      <a:r>
                        <a:rPr lang="en-US" sz="1700" kern="1600" baseline="0">
                          <a:solidFill>
                            <a:srgbClr val="7F7F7F"/>
                          </a:solidFill>
                          <a:effectLst/>
                        </a:rPr>
                        <a:t>’)</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5865">
                <a:tc>
                  <a:txBody>
                    <a:bodyPr/>
                    <a:lstStyle/>
                    <a:p>
                      <a:pPr marL="288290" indent="-288290" algn="ctr">
                        <a:spcBef>
                          <a:spcPts val="2400"/>
                        </a:spcBef>
                        <a:spcAft>
                          <a:spcPts val="1200"/>
                        </a:spcAft>
                      </a:pPr>
                      <a:r>
                        <a:rPr lang="fr-CH" sz="1700" b="0" kern="1600">
                          <a:effectLst/>
                          <a:latin typeface="+mn-lt"/>
                          <a:cs typeface="Arial"/>
                        </a:rPr>
                        <a:t>13</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kern="1600">
                          <a:effectLst/>
                        </a:rPr>
                        <a:t>A–1 A–1 P+1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that were not believed to be relevant were introduced in the last version </a:t>
                      </a:r>
                      <a:r>
                        <a:rPr lang="en-US" sz="1700" kern="1600">
                          <a:solidFill>
                            <a:srgbClr val="7F7F7F"/>
                          </a:solidFill>
                          <a:effectLst/>
                        </a:rPr>
                        <a:t>(e.g.</a:t>
                      </a:r>
                      <a:r>
                        <a:rPr lang="en-US" sz="1700" kern="1600" baseline="0">
                          <a:solidFill>
                            <a:srgbClr val="7F7F7F"/>
                          </a:solidFill>
                          <a:effectLst/>
                        </a:rPr>
                        <a:t> </a:t>
                      </a:r>
                      <a:r>
                        <a:rPr lang="en-US" sz="1700" kern="1600">
                          <a:solidFill>
                            <a:srgbClr val="7F7F7F"/>
                          </a:solidFill>
                          <a:effectLst/>
                        </a:rPr>
                        <a:t>‘material entity</a:t>
                      </a:r>
                      <a:r>
                        <a:rPr lang="en-US" sz="1700" kern="1600" baseline="0">
                          <a:solidFill>
                            <a:srgbClr val="7F7F7F"/>
                          </a:solidFill>
                          <a:effectLst/>
                        </a:rPr>
                        <a:t>’, </a:t>
                      </a:r>
                      <a:r>
                        <a:rPr lang="en-US" sz="1700" kern="1600">
                          <a:solidFill>
                            <a:srgbClr val="7F7F7F"/>
                          </a:solidFill>
                          <a:effectLst/>
                        </a:rPr>
                        <a:t>‘immaterial entity</a:t>
                      </a:r>
                      <a:r>
                        <a:rPr lang="en-US" sz="1700" kern="1600" baseline="0">
                          <a:solidFill>
                            <a:srgbClr val="7F7F7F"/>
                          </a:solidFill>
                          <a:effectLst/>
                        </a:rPr>
                        <a:t>’)</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48798">
                <a:tc>
                  <a:txBody>
                    <a:bodyPr/>
                    <a:lstStyle/>
                    <a:p>
                      <a:pPr marL="288290" indent="-288290" algn="ctr">
                        <a:spcBef>
                          <a:spcPts val="2400"/>
                        </a:spcBef>
                        <a:spcAft>
                          <a:spcPts val="1200"/>
                        </a:spcAft>
                      </a:pPr>
                      <a:r>
                        <a:rPr lang="fr-CH" sz="1700" b="0" kern="1600">
                          <a:effectLst/>
                          <a:latin typeface="+mn-lt"/>
                          <a:cs typeface="Arial"/>
                        </a:rPr>
                        <a:t>12</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b="1" kern="1600">
                          <a:solidFill>
                            <a:schemeClr val="accent3">
                              <a:lumMod val="75000"/>
                            </a:schemeClr>
                          </a:solidFill>
                          <a:effectLst/>
                        </a:rPr>
                        <a:t>P–12 P–12 </a:t>
                      </a:r>
                      <a:r>
                        <a:rPr lang="en-US" sz="1700" kern="1600">
                          <a:effectLst/>
                        </a:rPr>
                        <a:t>A+1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that </a:t>
                      </a:r>
                      <a:r>
                        <a:rPr lang="en-US" sz="1700" b="1" kern="1600">
                          <a:solidFill>
                            <a:schemeClr val="accent3">
                              <a:lumMod val="75000"/>
                            </a:schemeClr>
                          </a:solidFill>
                          <a:effectLst/>
                        </a:rPr>
                        <a:t>referred ambiguously </a:t>
                      </a:r>
                      <a:r>
                        <a:rPr lang="en-US" sz="1700" kern="1600">
                          <a:effectLst/>
                        </a:rPr>
                        <a:t>were </a:t>
                      </a:r>
                      <a:r>
                        <a:rPr lang="en-US" sz="1700" b="1" kern="1600">
                          <a:solidFill>
                            <a:srgbClr val="77933C"/>
                          </a:solidFill>
                          <a:effectLst/>
                        </a:rPr>
                        <a:t>deleted</a:t>
                      </a:r>
                      <a:r>
                        <a:rPr lang="en-US" sz="1700" kern="1600">
                          <a:solidFill>
                            <a:srgbClr val="77933C"/>
                          </a:solidFill>
                          <a:effectLst/>
                        </a:rPr>
                        <a:t> </a:t>
                      </a:r>
                      <a:r>
                        <a:rPr lang="en-US" sz="1700" kern="1600">
                          <a:effectLst/>
                        </a:rPr>
                        <a:t>in the latest version because the POR does in fact not objectively exist </a:t>
                      </a:r>
                      <a:r>
                        <a:rPr lang="en-US" sz="1700" kern="1600">
                          <a:solidFill>
                            <a:srgbClr val="7F7F7F"/>
                          </a:solidFill>
                          <a:effectLst/>
                        </a:rPr>
                        <a:t>(e.g.</a:t>
                      </a:r>
                      <a:r>
                        <a:rPr lang="en-US" sz="1700" kern="1600" baseline="0">
                          <a:solidFill>
                            <a:srgbClr val="7F7F7F"/>
                          </a:solidFill>
                          <a:effectLst/>
                        </a:rPr>
                        <a:t> dependent </a:t>
                      </a:r>
                      <a:r>
                        <a:rPr lang="en-US" sz="1700" kern="1600">
                          <a:solidFill>
                            <a:srgbClr val="7F7F7F"/>
                          </a:solidFill>
                          <a:effectLst/>
                        </a:rPr>
                        <a:t>continuant</a:t>
                      </a:r>
                      <a:r>
                        <a:rPr lang="en-US" sz="1700" kern="1600" baseline="0">
                          <a:solidFill>
                            <a:srgbClr val="7F7F7F"/>
                          </a:solidFill>
                          <a:effectLst/>
                        </a:rPr>
                        <a:t>’, ‘realizable entity is_a dependent </a:t>
                      </a:r>
                      <a:r>
                        <a:rPr lang="en-US" sz="1700" kern="1600">
                          <a:solidFill>
                            <a:srgbClr val="7F7F7F"/>
                          </a:solidFill>
                          <a:effectLst/>
                        </a:rPr>
                        <a:t>continuant</a:t>
                      </a:r>
                      <a:r>
                        <a:rPr lang="en-US" sz="1700" kern="1600" baseline="0">
                          <a:solidFill>
                            <a:srgbClr val="7F7F7F"/>
                          </a:solidFill>
                          <a:effectLst/>
                        </a:rPr>
                        <a:t>’ )</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65865">
                <a:tc>
                  <a:txBody>
                    <a:bodyPr/>
                    <a:lstStyle/>
                    <a:p>
                      <a:pPr marL="288290" indent="-288290" algn="ctr">
                        <a:spcBef>
                          <a:spcPts val="2400"/>
                        </a:spcBef>
                        <a:spcAft>
                          <a:spcPts val="1200"/>
                        </a:spcAft>
                      </a:pPr>
                      <a:r>
                        <a:rPr lang="fr-CH" sz="1700" b="0" kern="1600">
                          <a:effectLst/>
                          <a:latin typeface="+mn-lt"/>
                          <a:cs typeface="Arial"/>
                        </a:rPr>
                        <a:t>11</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b="1" kern="1600">
                          <a:solidFill>
                            <a:schemeClr val="tx2"/>
                          </a:solidFill>
                          <a:effectLst/>
                        </a:rPr>
                        <a:t>A–5</a:t>
                      </a:r>
                      <a:r>
                        <a:rPr lang="en-US" sz="1700" kern="1600">
                          <a:effectLst/>
                        </a:rPr>
                        <a:t> P+1 P+1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that were </a:t>
                      </a:r>
                      <a:r>
                        <a:rPr lang="en-US" sz="1700" b="1" kern="1600">
                          <a:solidFill>
                            <a:srgbClr val="1F497D"/>
                          </a:solidFill>
                          <a:effectLst/>
                        </a:rPr>
                        <a:t>not considered </a:t>
                      </a:r>
                      <a:r>
                        <a:rPr lang="en-US" sz="1700" kern="1600">
                          <a:effectLst/>
                        </a:rPr>
                        <a:t>at all were </a:t>
                      </a:r>
                      <a:r>
                        <a:rPr lang="en-US" sz="1700" b="1" kern="1600">
                          <a:solidFill>
                            <a:schemeClr val="tx2"/>
                          </a:solidFill>
                          <a:effectLst/>
                          <a:latin typeface="+mn-lt"/>
                          <a:ea typeface="+mn-ea"/>
                          <a:cs typeface="+mn-cs"/>
                        </a:rPr>
                        <a:t>introduced</a:t>
                      </a:r>
                      <a:r>
                        <a:rPr lang="en-US" sz="1700" kern="1600">
                          <a:effectLst/>
                        </a:rPr>
                        <a:t> in newer versions </a:t>
                      </a:r>
                      <a:r>
                        <a:rPr lang="en-US" sz="1700" kern="1600">
                          <a:solidFill>
                            <a:srgbClr val="7F7F7F"/>
                          </a:solidFill>
                          <a:effectLst/>
                        </a:rPr>
                        <a:t>(e.g.</a:t>
                      </a:r>
                      <a:r>
                        <a:rPr lang="en-US" sz="1700" kern="1600" baseline="0">
                          <a:solidFill>
                            <a:srgbClr val="7F7F7F"/>
                          </a:solidFill>
                          <a:effectLst/>
                        </a:rPr>
                        <a:t> </a:t>
                      </a:r>
                      <a:r>
                        <a:rPr lang="en-US" sz="1700" kern="1600">
                          <a:solidFill>
                            <a:srgbClr val="7F7F7F"/>
                          </a:solidFill>
                          <a:effectLst/>
                        </a:rPr>
                        <a:t>‘continuant</a:t>
                      </a:r>
                      <a:r>
                        <a:rPr lang="en-US" sz="1700" kern="1600" baseline="0">
                          <a:solidFill>
                            <a:srgbClr val="7F7F7F"/>
                          </a:solidFill>
                          <a:effectLst/>
                        </a:rPr>
                        <a:t> fiat boundray is_a immaterial entity’)</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848798">
                <a:tc>
                  <a:txBody>
                    <a:bodyPr/>
                    <a:lstStyle/>
                    <a:p>
                      <a:pPr marL="288290" indent="-288290" algn="ctr">
                        <a:spcBef>
                          <a:spcPts val="2400"/>
                        </a:spcBef>
                        <a:spcAft>
                          <a:spcPts val="1200"/>
                        </a:spcAft>
                      </a:pPr>
                      <a:r>
                        <a:rPr lang="fr-CH" sz="1700" b="0" kern="1600">
                          <a:effectLst/>
                          <a:latin typeface="+mn-lt"/>
                          <a:cs typeface="Arial"/>
                        </a:rPr>
                        <a:t>5</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kern="1600">
                          <a:effectLst/>
                        </a:rPr>
                        <a:t>P–1 P–1 A+1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were deleted in the latest version because the POR does in fact not objectively exist and the REs did not refer to anything </a:t>
                      </a:r>
                      <a:r>
                        <a:rPr lang="en-US" sz="1700" kern="1600">
                          <a:solidFill>
                            <a:srgbClr val="7F7F7F"/>
                          </a:solidFill>
                          <a:effectLst/>
                        </a:rPr>
                        <a:t>(e.g.</a:t>
                      </a:r>
                      <a:r>
                        <a:rPr lang="en-US" sz="1700" kern="1600" baseline="0">
                          <a:solidFill>
                            <a:srgbClr val="7F7F7F"/>
                          </a:solidFill>
                          <a:effectLst/>
                        </a:rPr>
                        <a:t> </a:t>
                      </a:r>
                      <a:r>
                        <a:rPr lang="en-US" sz="1700" kern="1600">
                          <a:solidFill>
                            <a:srgbClr val="7F7F7F"/>
                          </a:solidFill>
                          <a:effectLst/>
                        </a:rPr>
                        <a:t>‘processual context</a:t>
                      </a:r>
                      <a:r>
                        <a:rPr lang="en-US" sz="1700" kern="1600" baseline="0">
                          <a:solidFill>
                            <a:srgbClr val="7F7F7F"/>
                          </a:solidFill>
                          <a:effectLst/>
                        </a:rPr>
                        <a:t>’)</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848798">
                <a:tc>
                  <a:txBody>
                    <a:bodyPr/>
                    <a:lstStyle/>
                    <a:p>
                      <a:pPr marL="288290" indent="-288290" algn="ctr">
                        <a:spcBef>
                          <a:spcPts val="2400"/>
                        </a:spcBef>
                        <a:spcAft>
                          <a:spcPts val="1200"/>
                        </a:spcAft>
                      </a:pPr>
                      <a:r>
                        <a:rPr lang="fr-CH" sz="1700" b="0" kern="1600" dirty="0">
                          <a:effectLst/>
                          <a:latin typeface="+mn-lt"/>
                          <a:cs typeface="Arial"/>
                        </a:rPr>
                        <a:t>2</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b="1" kern="1600" dirty="0">
                          <a:solidFill>
                            <a:schemeClr val="tx2"/>
                          </a:solidFill>
                          <a:effectLst/>
                        </a:rPr>
                        <a:t>A+4</a:t>
                      </a:r>
                      <a:r>
                        <a:rPr lang="en-US" sz="1700" b="0" kern="1600" dirty="0">
                          <a:solidFill>
                            <a:schemeClr val="tx2"/>
                          </a:solidFill>
                          <a:effectLst/>
                        </a:rPr>
                        <a:t> </a:t>
                      </a:r>
                      <a:r>
                        <a:rPr lang="en-US" sz="1700" b="0" kern="1600" dirty="0">
                          <a:effectLst/>
                        </a:rPr>
                        <a:t>P–12 </a:t>
                      </a:r>
                      <a:r>
                        <a:rPr lang="en-US" sz="1700" b="1" kern="1600" dirty="0">
                          <a:solidFill>
                            <a:schemeClr val="accent2"/>
                          </a:solidFill>
                          <a:effectLst/>
                        </a:rPr>
                        <a:t>A+1</a:t>
                      </a:r>
                      <a:endParaRPr lang="fr-CH" sz="1700" b="1" kern="1600" dirty="0">
                        <a:solidFill>
                          <a:schemeClr val="accent2"/>
                        </a:solidFill>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b="0" kern="1600" dirty="0">
                          <a:effectLst/>
                        </a:rPr>
                        <a:t>REs that were </a:t>
                      </a:r>
                      <a:r>
                        <a:rPr lang="en-US" sz="1700" b="1" kern="1600" dirty="0">
                          <a:solidFill>
                            <a:schemeClr val="tx2"/>
                          </a:solidFill>
                          <a:effectLst/>
                        </a:rPr>
                        <a:t>not considered</a:t>
                      </a:r>
                      <a:r>
                        <a:rPr lang="en-US" sz="1700" b="1" kern="1600" dirty="0">
                          <a:effectLst/>
                        </a:rPr>
                        <a:t> </a:t>
                      </a:r>
                      <a:r>
                        <a:rPr lang="en-US" sz="1700" b="0" kern="1600" dirty="0">
                          <a:effectLst/>
                        </a:rPr>
                        <a:t>at all were </a:t>
                      </a:r>
                      <a:r>
                        <a:rPr lang="en-US" sz="1700" b="1" kern="1600" dirty="0">
                          <a:solidFill>
                            <a:schemeClr val="tx2"/>
                          </a:solidFill>
                          <a:effectLst/>
                          <a:latin typeface="+mn-lt"/>
                          <a:ea typeface="+mn-ea"/>
                          <a:cs typeface="+mn-cs"/>
                        </a:rPr>
                        <a:t>introduced</a:t>
                      </a:r>
                      <a:r>
                        <a:rPr lang="en-US" sz="1700" b="0" kern="1600" dirty="0">
                          <a:effectLst/>
                        </a:rPr>
                        <a:t> in a newer version and subsequently </a:t>
                      </a:r>
                      <a:r>
                        <a:rPr lang="en-US" sz="1700" b="1" kern="1600" dirty="0">
                          <a:solidFill>
                            <a:schemeClr val="accent2"/>
                          </a:solidFill>
                          <a:effectLst/>
                        </a:rPr>
                        <a:t>deleted because</a:t>
                      </a:r>
                      <a:r>
                        <a:rPr lang="en-US" sz="1700" b="0" kern="1600" dirty="0">
                          <a:effectLst/>
                        </a:rPr>
                        <a:t> the POR did in fact </a:t>
                      </a:r>
                      <a:r>
                        <a:rPr lang="en-US" sz="1700" b="1" kern="1600" dirty="0">
                          <a:solidFill>
                            <a:schemeClr val="accent2"/>
                          </a:solidFill>
                          <a:effectLst/>
                        </a:rPr>
                        <a:t>not objectively exist </a:t>
                      </a:r>
                      <a:r>
                        <a:rPr lang="en-US" sz="1700" b="0" kern="1600" dirty="0">
                          <a:solidFill>
                            <a:srgbClr val="7F7F7F"/>
                          </a:solidFill>
                          <a:effectLst/>
                        </a:rPr>
                        <a:t>(e.g.</a:t>
                      </a:r>
                      <a:r>
                        <a:rPr lang="en-US" sz="1700" b="0" kern="1600" baseline="0" dirty="0">
                          <a:solidFill>
                            <a:srgbClr val="7F7F7F"/>
                          </a:solidFill>
                          <a:effectLst/>
                        </a:rPr>
                        <a:t> </a:t>
                      </a:r>
                      <a:r>
                        <a:rPr lang="en-US" sz="1700" b="0" kern="1600" dirty="0">
                          <a:solidFill>
                            <a:srgbClr val="7F7F7F"/>
                          </a:solidFill>
                          <a:effectLst/>
                        </a:rPr>
                        <a:t>‘GDC </a:t>
                      </a:r>
                      <a:r>
                        <a:rPr lang="en-US" sz="1700" b="0" kern="1600" dirty="0" err="1">
                          <a:solidFill>
                            <a:srgbClr val="7F7F7F"/>
                          </a:solidFill>
                          <a:effectLst/>
                        </a:rPr>
                        <a:t>is_a</a:t>
                      </a:r>
                      <a:r>
                        <a:rPr lang="en-US" sz="1700" b="0" kern="1600" dirty="0">
                          <a:solidFill>
                            <a:srgbClr val="7F7F7F"/>
                          </a:solidFill>
                          <a:effectLst/>
                        </a:rPr>
                        <a:t> dependent continuant</a:t>
                      </a:r>
                      <a:r>
                        <a:rPr lang="en-US" sz="1700" b="0" kern="1600" baseline="0" dirty="0">
                          <a:solidFill>
                            <a:srgbClr val="7F7F7F"/>
                          </a:solidFill>
                          <a:effectLst/>
                        </a:rPr>
                        <a:t>’)</a:t>
                      </a:r>
                      <a:endParaRPr lang="fr-CH" sz="1700" b="0" kern="1600" dirty="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2" name="Rectangle 11"/>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10827035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Principles for </a:t>
            </a:r>
            <a:r>
              <a:rPr lang="en-US" dirty="0" smtClean="0"/>
              <a:t>determining the </a:t>
            </a:r>
            <a:r>
              <a:rPr lang="en-US" dirty="0"/>
              <a:t>c</a:t>
            </a:r>
            <a:r>
              <a:rPr lang="en-US" dirty="0" smtClean="0"/>
              <a:t>onfigurations</a:t>
            </a:r>
            <a:endParaRPr lang="en-US" dirty="0"/>
          </a:p>
        </p:txBody>
      </p:sp>
      <p:sp>
        <p:nvSpPr>
          <p:cNvPr id="3" name="Vertical Text Placeholder 2"/>
          <p:cNvSpPr>
            <a:spLocks noGrp="1"/>
          </p:cNvSpPr>
          <p:nvPr>
            <p:ph idx="1"/>
          </p:nvPr>
        </p:nvSpPr>
        <p:spPr>
          <a:xfrm>
            <a:off x="228600" y="1447800"/>
            <a:ext cx="8686800" cy="4953000"/>
          </a:xfrm>
        </p:spPr>
        <p:txBody>
          <a:bodyPr>
            <a:noAutofit/>
          </a:bodyPr>
          <a:lstStyle/>
          <a:p>
            <a:pPr>
              <a:buFont typeface="Arial" panose="020B0604020202020204" pitchFamily="34" charset="0"/>
              <a:buChar char="•"/>
            </a:pPr>
            <a:r>
              <a:rPr lang="en-US" sz="2400" u="sng" dirty="0">
                <a:latin typeface="+mn-lt"/>
              </a:rPr>
              <a:t>Principle of Consistency with Established Science </a:t>
            </a:r>
            <a:endParaRPr lang="en-US" sz="2400" u="sng" dirty="0" smtClean="0">
              <a:latin typeface="+mn-lt"/>
            </a:endParaRPr>
          </a:p>
          <a:p>
            <a:pPr marL="457200" lvl="1" indent="0">
              <a:buNone/>
            </a:pPr>
            <a:r>
              <a:rPr lang="en-US" sz="2000" dirty="0" smtClean="0">
                <a:latin typeface="+mn-lt"/>
                <a:ea typeface="Wingdings"/>
                <a:cs typeface="Wingdings"/>
                <a:sym typeface="Wingdings"/>
              </a:rPr>
              <a:t></a:t>
            </a:r>
            <a:r>
              <a:rPr lang="en-US" sz="2000" dirty="0" smtClean="0">
                <a:latin typeface="+mn-lt"/>
              </a:rPr>
              <a:t> Assumes the </a:t>
            </a:r>
            <a:r>
              <a:rPr lang="en-US" sz="2000" dirty="0">
                <a:latin typeface="+mn-lt"/>
              </a:rPr>
              <a:t>latest version of BFO is most faithful to </a:t>
            </a:r>
            <a:r>
              <a:rPr lang="en-US" sz="2000" dirty="0" smtClean="0">
                <a:latin typeface="+mn-lt"/>
              </a:rPr>
              <a:t>reality.</a:t>
            </a:r>
            <a:endParaRPr lang="en-US" sz="2000" dirty="0">
              <a:latin typeface="+mn-lt"/>
            </a:endParaRPr>
          </a:p>
          <a:p>
            <a:pPr>
              <a:buFont typeface="Arial" panose="020B0604020202020204" pitchFamily="34" charset="0"/>
              <a:buChar char="•"/>
            </a:pPr>
            <a:r>
              <a:rPr lang="en-US" sz="2400" u="sng" dirty="0">
                <a:latin typeface="+mn-lt"/>
              </a:rPr>
              <a:t>Reference Ontology Principle</a:t>
            </a:r>
            <a:r>
              <a:rPr lang="en-US" sz="2400" dirty="0">
                <a:latin typeface="+mn-lt"/>
              </a:rPr>
              <a:t> </a:t>
            </a:r>
            <a:endParaRPr lang="en-US" sz="2400" dirty="0" smtClean="0">
              <a:latin typeface="+mn-lt"/>
            </a:endParaRPr>
          </a:p>
          <a:p>
            <a:pPr marL="457200" lvl="1" indent="0">
              <a:buNone/>
            </a:pPr>
            <a:r>
              <a:rPr lang="en-US" sz="2000" dirty="0" smtClean="0">
                <a:latin typeface="+mn-lt"/>
                <a:ea typeface="Wingdings"/>
                <a:cs typeface="Wingdings"/>
                <a:sym typeface="Wingdings"/>
              </a:rPr>
              <a:t></a:t>
            </a:r>
            <a:r>
              <a:rPr lang="en-US" sz="2000" dirty="0" smtClean="0">
                <a:latin typeface="+mn-lt"/>
              </a:rPr>
              <a:t> </a:t>
            </a:r>
            <a:r>
              <a:rPr lang="en-US" sz="2000" dirty="0">
                <a:latin typeface="+mn-lt"/>
              </a:rPr>
              <a:t>include only general terms denoting universals in reality and assertions of relations between their </a:t>
            </a:r>
            <a:r>
              <a:rPr lang="en-US" sz="2000" dirty="0" smtClean="0">
                <a:latin typeface="+mn-lt"/>
              </a:rPr>
              <a:t>instances.</a:t>
            </a:r>
            <a:endParaRPr lang="en-US" sz="2000" dirty="0">
              <a:latin typeface="+mn-lt"/>
            </a:endParaRPr>
          </a:p>
          <a:p>
            <a:pPr>
              <a:buFont typeface="Arial" panose="020B0604020202020204" pitchFamily="34" charset="0"/>
              <a:buChar char="•"/>
            </a:pPr>
            <a:r>
              <a:rPr lang="en-US" sz="2400" u="sng" dirty="0">
                <a:latin typeface="+mn-lt"/>
              </a:rPr>
              <a:t>Principle of </a:t>
            </a:r>
            <a:r>
              <a:rPr lang="en-US" sz="2400" u="sng" dirty="0" err="1">
                <a:latin typeface="+mn-lt"/>
              </a:rPr>
              <a:t>Obsoletion</a:t>
            </a:r>
            <a:r>
              <a:rPr lang="en-US" sz="2400" u="sng" dirty="0">
                <a:latin typeface="+mn-lt"/>
              </a:rPr>
              <a:t> </a:t>
            </a:r>
            <a:endParaRPr lang="en-US" sz="2400" u="sng" dirty="0" smtClean="0">
              <a:latin typeface="+mn-lt"/>
            </a:endParaRPr>
          </a:p>
          <a:p>
            <a:pPr marL="457200" lvl="1" indent="0">
              <a:buNone/>
            </a:pPr>
            <a:r>
              <a:rPr lang="en-US" sz="2000" dirty="0" smtClean="0">
                <a:latin typeface="+mn-lt"/>
                <a:ea typeface="Wingdings"/>
                <a:cs typeface="Wingdings"/>
                <a:sym typeface="Wingdings"/>
              </a:rPr>
              <a:t></a:t>
            </a:r>
            <a:r>
              <a:rPr lang="en-US" sz="2000" dirty="0" smtClean="0">
                <a:latin typeface="+mn-lt"/>
              </a:rPr>
              <a:t> </a:t>
            </a:r>
            <a:r>
              <a:rPr lang="en-US" sz="2000" dirty="0">
                <a:latin typeface="+mn-lt"/>
              </a:rPr>
              <a:t>obsolete terms that fail in </a:t>
            </a:r>
            <a:r>
              <a:rPr lang="en-US" sz="2000" dirty="0" smtClean="0">
                <a:latin typeface="+mn-lt"/>
              </a:rPr>
              <a:t>designation.</a:t>
            </a:r>
            <a:endParaRPr lang="en-US" sz="2000" dirty="0">
              <a:latin typeface="+mn-lt"/>
            </a:endParaRPr>
          </a:p>
          <a:p>
            <a:pPr>
              <a:buFont typeface="Arial" panose="020B0604020202020204" pitchFamily="34" charset="0"/>
              <a:buChar char="•"/>
            </a:pPr>
            <a:r>
              <a:rPr lang="en-US" sz="2400" u="sng" dirty="0">
                <a:latin typeface="+mn-lt"/>
              </a:rPr>
              <a:t>Principle of Inertia of Existence </a:t>
            </a:r>
            <a:endParaRPr lang="en-US" sz="2400" u="sng" dirty="0" smtClean="0">
              <a:latin typeface="+mn-lt"/>
            </a:endParaRPr>
          </a:p>
          <a:p>
            <a:pPr marL="457200" lvl="1" indent="0">
              <a:buNone/>
            </a:pPr>
            <a:r>
              <a:rPr lang="en-US" sz="2000" dirty="0" smtClean="0">
                <a:latin typeface="+mn-lt"/>
                <a:ea typeface="Wingdings"/>
                <a:cs typeface="Wingdings"/>
                <a:sym typeface="Wingdings"/>
              </a:rPr>
              <a:t></a:t>
            </a:r>
            <a:r>
              <a:rPr lang="en-US" sz="2000" dirty="0" smtClean="0">
                <a:latin typeface="+mn-lt"/>
              </a:rPr>
              <a:t> </a:t>
            </a:r>
            <a:r>
              <a:rPr lang="en-US" sz="2000" dirty="0">
                <a:latin typeface="+mn-lt"/>
              </a:rPr>
              <a:t>entities in the latest version of BFO have always existed, exist now and will always exist in the future (OE</a:t>
            </a:r>
            <a:r>
              <a:rPr lang="en-US" sz="2000" dirty="0" smtClean="0">
                <a:latin typeface="+mn-lt"/>
              </a:rPr>
              <a:t>).</a:t>
            </a:r>
            <a:endParaRPr lang="en-US" sz="2000" dirty="0">
              <a:latin typeface="+mn-lt"/>
            </a:endParaRPr>
          </a:p>
          <a:p>
            <a:pPr>
              <a:buFont typeface="Arial" panose="020B0604020202020204" pitchFamily="34" charset="0"/>
              <a:buChar char="•"/>
            </a:pPr>
            <a:r>
              <a:rPr lang="en-US" sz="2400" u="sng" dirty="0">
                <a:latin typeface="+mn-lt"/>
              </a:rPr>
              <a:t>Principle of Inertia of Relevance</a:t>
            </a:r>
            <a:r>
              <a:rPr lang="en-US" sz="2800" u="sng" dirty="0">
                <a:latin typeface="+mn-lt"/>
              </a:rPr>
              <a:t> </a:t>
            </a:r>
            <a:endParaRPr lang="en-US" sz="2800" u="sng" dirty="0" smtClean="0">
              <a:latin typeface="+mn-lt"/>
            </a:endParaRPr>
          </a:p>
          <a:p>
            <a:pPr marL="457200" lvl="1" indent="0">
              <a:buNone/>
            </a:pPr>
            <a:r>
              <a:rPr lang="en-US" sz="2000" dirty="0" smtClean="0">
                <a:latin typeface="+mn-lt"/>
                <a:ea typeface="Wingdings"/>
                <a:cs typeface="Wingdings"/>
                <a:sym typeface="Wingdings"/>
              </a:rPr>
              <a:t></a:t>
            </a:r>
            <a:r>
              <a:rPr lang="en-US" sz="2000" dirty="0" smtClean="0">
                <a:latin typeface="+mn-lt"/>
              </a:rPr>
              <a:t> </a:t>
            </a:r>
            <a:r>
              <a:rPr lang="en-US" sz="2000" dirty="0">
                <a:latin typeface="+mn-lt"/>
              </a:rPr>
              <a:t>entities marked as OR in the latest version of BFO have been relevant throughout their entire </a:t>
            </a:r>
            <a:r>
              <a:rPr lang="en-US" sz="2000" dirty="0" smtClean="0">
                <a:latin typeface="+mn-lt"/>
              </a:rPr>
              <a:t>existence.</a:t>
            </a:r>
            <a:endParaRPr lang="en-US" sz="2000" dirty="0">
              <a:latin typeface="+mn-lt"/>
            </a:endParaRPr>
          </a:p>
        </p:txBody>
      </p:sp>
      <p:sp>
        <p:nvSpPr>
          <p:cNvPr id="6" name="Rectangle 5"/>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1453023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Explanations of Changes</a:t>
            </a:r>
          </a:p>
        </p:txBody>
      </p:sp>
      <p:sp>
        <p:nvSpPr>
          <p:cNvPr id="7" name="Vertical Text Placeholder 6"/>
          <p:cNvSpPr>
            <a:spLocks noGrp="1"/>
          </p:cNvSpPr>
          <p:nvPr>
            <p:ph idx="1"/>
          </p:nvPr>
        </p:nvSpPr>
        <p:spPr>
          <a:xfrm>
            <a:off x="228600" y="1524000"/>
            <a:ext cx="8686800" cy="4953000"/>
          </a:xfrm>
        </p:spPr>
        <p:txBody>
          <a:bodyPr>
            <a:normAutofit fontScale="92500" lnSpcReduction="10000"/>
          </a:bodyPr>
          <a:lstStyle/>
          <a:p>
            <a:pPr marL="0" indent="0">
              <a:buNone/>
            </a:pPr>
            <a:r>
              <a:rPr lang="en-US" sz="3300" dirty="0"/>
              <a:t>Based on </a:t>
            </a:r>
            <a:r>
              <a:rPr lang="en-US" sz="3300" dirty="0" smtClean="0"/>
              <a:t>6 </a:t>
            </a:r>
            <a:r>
              <a:rPr lang="en-US" sz="3300" dirty="0"/>
              <a:t>types of errors:</a:t>
            </a:r>
          </a:p>
          <a:p>
            <a:pPr marL="452438" indent="-452438">
              <a:buFont typeface="+mj-lt"/>
              <a:buAutoNum type="arabicPeriod"/>
            </a:pPr>
            <a:r>
              <a:rPr lang="en-US" sz="2800" b="1" u="sng" dirty="0"/>
              <a:t>Assertion errors</a:t>
            </a:r>
            <a:r>
              <a:rPr lang="en-US" sz="2800" dirty="0"/>
              <a:t>: </a:t>
            </a:r>
            <a:r>
              <a:rPr lang="en-US" dirty="0"/>
              <a:t>the previous version wrongly asserted the existence of some portion of reality (POR</a:t>
            </a:r>
            <a:r>
              <a:rPr lang="en-US" dirty="0" smtClean="0"/>
              <a:t>).</a:t>
            </a:r>
            <a:endParaRPr lang="en-US" dirty="0"/>
          </a:p>
          <a:p>
            <a:pPr marL="452438" indent="-452438">
              <a:buFont typeface="+mj-lt"/>
              <a:buAutoNum type="arabicPeriod"/>
              <a:tabLst>
                <a:tab pos="452438" algn="l"/>
              </a:tabLst>
            </a:pPr>
            <a:r>
              <a:rPr lang="en-US" sz="2800" b="1" u="sng" dirty="0"/>
              <a:t>Relevance errors</a:t>
            </a:r>
            <a:r>
              <a:rPr lang="en-US" sz="2800" dirty="0"/>
              <a:t>: </a:t>
            </a:r>
            <a:r>
              <a:rPr lang="en-US" dirty="0"/>
              <a:t>the previous version wrongly considered some POR to be objectively relevant to the purposes of the </a:t>
            </a:r>
            <a:r>
              <a:rPr lang="en-US" dirty="0" smtClean="0"/>
              <a:t>ontology.</a:t>
            </a:r>
            <a:endParaRPr lang="en-US" dirty="0"/>
          </a:p>
          <a:p>
            <a:pPr marL="452438" indent="-452438">
              <a:buFont typeface="+mj-lt"/>
              <a:buAutoNum type="arabicPeriod"/>
              <a:tabLst>
                <a:tab pos="452438" algn="l"/>
              </a:tabLst>
            </a:pPr>
            <a:r>
              <a:rPr lang="en-US" sz="2800" b="1" u="sng" dirty="0"/>
              <a:t>Omission errors</a:t>
            </a:r>
            <a:r>
              <a:rPr lang="en-US" sz="2800" dirty="0"/>
              <a:t>: </a:t>
            </a:r>
            <a:r>
              <a:rPr lang="en-US" sz="2200" dirty="0"/>
              <a:t>a relevant POR failed to be </a:t>
            </a:r>
            <a:r>
              <a:rPr lang="en-US" sz="2200" dirty="0" smtClean="0"/>
              <a:t>represented.</a:t>
            </a:r>
            <a:endParaRPr lang="en-US" sz="2200" dirty="0"/>
          </a:p>
          <a:p>
            <a:pPr marL="452438" indent="-452438">
              <a:buFont typeface="+mj-lt"/>
              <a:buAutoNum type="arabicPeriod"/>
              <a:tabLst>
                <a:tab pos="452438" algn="l"/>
              </a:tabLst>
            </a:pPr>
            <a:r>
              <a:rPr lang="en-US" sz="2800" b="1" u="sng" dirty="0"/>
              <a:t>Encoding errors</a:t>
            </a:r>
            <a:r>
              <a:rPr lang="en-US" sz="2800" dirty="0"/>
              <a:t>: </a:t>
            </a:r>
            <a:r>
              <a:rPr lang="en-US" sz="2200" dirty="0"/>
              <a:t>some term in the previous version failed to refer to the intended POR due to encoding errors, such as spelling </a:t>
            </a:r>
            <a:r>
              <a:rPr lang="en-US" sz="2200" dirty="0" smtClean="0"/>
              <a:t>mistakes.</a:t>
            </a:r>
            <a:endParaRPr lang="en-US" sz="2200" dirty="0"/>
          </a:p>
          <a:p>
            <a:pPr marL="452438" indent="-452438">
              <a:buFont typeface="+mj-lt"/>
              <a:buAutoNum type="arabicPeriod"/>
              <a:tabLst>
                <a:tab pos="452438" algn="l"/>
              </a:tabLst>
            </a:pPr>
            <a:r>
              <a:rPr lang="en-US" sz="2800" b="1" u="sng" dirty="0"/>
              <a:t>Redundancy errors</a:t>
            </a:r>
            <a:r>
              <a:rPr lang="en-US" sz="2800" dirty="0"/>
              <a:t>: </a:t>
            </a:r>
            <a:r>
              <a:rPr lang="en-US" sz="2200" dirty="0"/>
              <a:t>two or more distinct terms in a previous version referred to the same </a:t>
            </a:r>
            <a:r>
              <a:rPr lang="en-US" sz="2200" dirty="0" smtClean="0"/>
              <a:t>POR.</a:t>
            </a:r>
          </a:p>
          <a:p>
            <a:pPr marL="452438" indent="-452438">
              <a:buFont typeface="+mj-lt"/>
              <a:buAutoNum type="arabicPeriod"/>
              <a:tabLst>
                <a:tab pos="452438" algn="l"/>
              </a:tabLst>
            </a:pPr>
            <a:r>
              <a:rPr lang="en-US" sz="2800" b="1" u="sng" dirty="0" smtClean="0"/>
              <a:t>Ambiguity error</a:t>
            </a:r>
            <a:r>
              <a:rPr lang="en-US" sz="2800" dirty="0" smtClean="0"/>
              <a:t>: </a:t>
            </a:r>
            <a:r>
              <a:rPr lang="en-US" sz="2200" dirty="0" smtClean="0"/>
              <a:t>one RE denotes more than one POR.</a:t>
            </a:r>
            <a:endParaRPr lang="en-US" sz="2200" dirty="0"/>
          </a:p>
        </p:txBody>
      </p:sp>
      <p:sp>
        <p:nvSpPr>
          <p:cNvPr id="8" name="Rectangle 7"/>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130742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p>
        </p:txBody>
      </p:sp>
      <p:sp>
        <p:nvSpPr>
          <p:cNvPr id="3" name="Vertical Text Placeholder 2"/>
          <p:cNvSpPr>
            <a:spLocks noGrp="1"/>
          </p:cNvSpPr>
          <p:nvPr>
            <p:ph idx="1"/>
          </p:nvPr>
        </p:nvSpPr>
        <p:spPr/>
        <p:txBody>
          <a:bodyPr>
            <a:normAutofit fontScale="92500"/>
          </a:bodyPr>
          <a:lstStyle/>
          <a:p>
            <a:pPr marL="457200" indent="-457200">
              <a:lnSpc>
                <a:spcPct val="110000"/>
              </a:lnSpc>
              <a:buFont typeface="Arial" panose="020B0604020202020204" pitchFamily="34" charset="0"/>
              <a:buChar char="•"/>
            </a:pPr>
            <a:r>
              <a:rPr lang="en-GB" sz="2800" dirty="0"/>
              <a:t>Identifying the motivations for changes (assigning the right configuration) is hard to do </a:t>
            </a:r>
            <a:r>
              <a:rPr lang="en-GB" sz="2800" i="1" dirty="0"/>
              <a:t>a </a:t>
            </a:r>
            <a:r>
              <a:rPr lang="en-GB" sz="2800" i="1" dirty="0" smtClean="0"/>
              <a:t>posteriori.</a:t>
            </a:r>
            <a:endParaRPr lang="fr-CH" sz="2800" dirty="0"/>
          </a:p>
          <a:p>
            <a:pPr marL="457200" indent="-457200">
              <a:lnSpc>
                <a:spcPct val="110000"/>
              </a:lnSpc>
              <a:buFont typeface="Arial" panose="020B0604020202020204" pitchFamily="34" charset="0"/>
              <a:buChar char="•"/>
            </a:pPr>
            <a:r>
              <a:rPr lang="en-GB" sz="2800" dirty="0"/>
              <a:t>For a reliable assessment of the successive versions of an ontology, the method should be </a:t>
            </a:r>
            <a:r>
              <a:rPr lang="en-GB" sz="2800" dirty="0" smtClean="0"/>
              <a:t>applied:</a:t>
            </a:r>
            <a:endParaRPr lang="fr-CH" sz="2800" dirty="0"/>
          </a:p>
          <a:p>
            <a:pPr lvl="1">
              <a:lnSpc>
                <a:spcPct val="110000"/>
              </a:lnSpc>
            </a:pPr>
            <a:r>
              <a:rPr lang="en-GB" dirty="0"/>
              <a:t>In collaboration with its </a:t>
            </a:r>
            <a:r>
              <a:rPr lang="en-GB" dirty="0" smtClean="0"/>
              <a:t>authors,</a:t>
            </a:r>
            <a:endParaRPr lang="fr-CH" dirty="0"/>
          </a:p>
          <a:p>
            <a:pPr lvl="1">
              <a:lnSpc>
                <a:spcPct val="110000"/>
              </a:lnSpc>
            </a:pPr>
            <a:r>
              <a:rPr lang="en-GB" dirty="0"/>
              <a:t>During the revision </a:t>
            </a:r>
            <a:r>
              <a:rPr lang="en-GB" dirty="0" smtClean="0"/>
              <a:t>process.</a:t>
            </a:r>
            <a:endParaRPr lang="fr-CH" dirty="0"/>
          </a:p>
          <a:p>
            <a:pPr marL="457200" indent="-457200">
              <a:lnSpc>
                <a:spcPct val="110000"/>
              </a:lnSpc>
              <a:buFont typeface="Arial" panose="020B0604020202020204" pitchFamily="34" charset="0"/>
              <a:buChar char="•"/>
            </a:pPr>
            <a:r>
              <a:rPr lang="en-GB" sz="2800" dirty="0"/>
              <a:t>The resulting quality assessment tables can be used to systematically complement the specifications with more detailed explanations on the </a:t>
            </a:r>
            <a:r>
              <a:rPr lang="en-GB" sz="2800" dirty="0" smtClean="0"/>
              <a:t>changes.</a:t>
            </a:r>
            <a:endParaRPr lang="fr-CH" sz="2800" dirty="0"/>
          </a:p>
        </p:txBody>
      </p:sp>
      <p:sp>
        <p:nvSpPr>
          <p:cNvPr id="6" name="Rectangle 5"/>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82628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AutoShape 2"/>
          <p:cNvSpPr>
            <a:spLocks noGrp="1" noChangeArrowheads="1"/>
          </p:cNvSpPr>
          <p:nvPr>
            <p:ph type="title"/>
          </p:nvPr>
        </p:nvSpPr>
        <p:spPr/>
        <p:txBody>
          <a:bodyPr/>
          <a:lstStyle/>
          <a:p>
            <a:r>
              <a:rPr lang="nl-BE" altLang="en-US"/>
              <a:t>Representational artifacts</a:t>
            </a:r>
            <a:endParaRPr lang="en-GB" altLang="en-US"/>
          </a:p>
        </p:txBody>
      </p:sp>
      <p:graphicFrame>
        <p:nvGraphicFramePr>
          <p:cNvPr id="505906" name="Group 50"/>
          <p:cNvGraphicFramePr>
            <a:graphicFrameLocks noGrp="1"/>
          </p:cNvGraphicFramePr>
          <p:nvPr>
            <p:ph idx="1"/>
            <p:extLst/>
          </p:nvPr>
        </p:nvGraphicFramePr>
        <p:xfrm>
          <a:off x="228600" y="2897505"/>
          <a:ext cx="8686800" cy="3731895"/>
        </p:xfrm>
        <a:graphic>
          <a:graphicData uri="http://schemas.openxmlformats.org/drawingml/2006/table">
            <a:tbl>
              <a:tblPr/>
              <a:tblGrid>
                <a:gridCol w="2895600">
                  <a:extLst>
                    <a:ext uri="{9D8B030D-6E8A-4147-A177-3AD203B41FA5}">
                      <a16:colId xmlns:a16="http://schemas.microsoft.com/office/drawing/2014/main" val="20000"/>
                    </a:ext>
                  </a:extLst>
                </a:gridCol>
                <a:gridCol w="3071854">
                  <a:extLst>
                    <a:ext uri="{9D8B030D-6E8A-4147-A177-3AD203B41FA5}">
                      <a16:colId xmlns:a16="http://schemas.microsoft.com/office/drawing/2014/main" val="20001"/>
                    </a:ext>
                  </a:extLst>
                </a:gridCol>
                <a:gridCol w="2719346">
                  <a:extLst>
                    <a:ext uri="{9D8B030D-6E8A-4147-A177-3AD203B41FA5}">
                      <a16:colId xmlns:a16="http://schemas.microsoft.com/office/drawing/2014/main" val="20002"/>
                    </a:ext>
                  </a:extLst>
                </a:gridCol>
              </a:tblGrid>
              <a:tr h="561975">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smtClean="0">
                          <a:ln>
                            <a:noFill/>
                          </a:ln>
                          <a:solidFill>
                            <a:srgbClr val="000066"/>
                          </a:solidFill>
                          <a:effectLst/>
                          <a:latin typeface="Times New Roman" panose="02020603050405020304" pitchFamily="18" charset="0"/>
                        </a:rPr>
                        <a:t>Non-Formalized</a:t>
                      </a:r>
                      <a:endParaRPr kumimoji="0" lang="en-GB" altLang="en-US" sz="2800" b="1" i="0" u="none" strike="noStrike" cap="none" normalizeH="0" baseline="0" smtClean="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smtClean="0">
                          <a:ln>
                            <a:noFill/>
                          </a:ln>
                          <a:solidFill>
                            <a:srgbClr val="000066"/>
                          </a:solidFill>
                          <a:effectLst/>
                          <a:latin typeface="Times New Roman" panose="02020603050405020304" pitchFamily="18" charset="0"/>
                        </a:rPr>
                        <a:t>Formalized</a:t>
                      </a:r>
                      <a:endParaRPr kumimoji="0" lang="en-GB" altLang="en-US" sz="2800" b="1" i="0" u="none" strike="noStrike" cap="none" normalizeH="0" baseline="0" smtClean="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0000"/>
                  </a:ext>
                </a:extLst>
              </a:tr>
              <a:tr h="1219200">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smtClean="0">
                          <a:ln>
                            <a:noFill/>
                          </a:ln>
                          <a:solidFill>
                            <a:srgbClr val="000066"/>
                          </a:solidFill>
                          <a:effectLst/>
                          <a:latin typeface="Times New Roman" panose="02020603050405020304" pitchFamily="18" charset="0"/>
                        </a:rPr>
                        <a:t>Primarily about </a:t>
                      </a:r>
                      <a:r>
                        <a:rPr kumimoji="0" lang="nl-BE" altLang="en-US" sz="2800" b="1" i="0" u="sng" strike="noStrike" cap="none" normalizeH="0" baseline="0" smtClean="0">
                          <a:ln>
                            <a:noFill/>
                          </a:ln>
                          <a:solidFill>
                            <a:srgbClr val="000066"/>
                          </a:solidFill>
                          <a:effectLst/>
                          <a:latin typeface="Times New Roman" panose="02020603050405020304" pitchFamily="18" charset="0"/>
                        </a:rPr>
                        <a:t>particulars</a:t>
                      </a:r>
                      <a:endParaRPr kumimoji="0" lang="en-GB" altLang="en-US" sz="2800" b="1" i="0" u="sng" strike="noStrike" cap="none" normalizeH="0" baseline="0" smtClean="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smtClean="0">
                          <a:ln>
                            <a:noFill/>
                          </a:ln>
                          <a:solidFill>
                            <a:srgbClr val="000066"/>
                          </a:solidFill>
                          <a:effectLst/>
                          <a:latin typeface="Times New Roman" panose="02020603050405020304" pitchFamily="18" charset="0"/>
                        </a:rPr>
                        <a:t>Progress notes, discharge letters, medical summaries, maps</a:t>
                      </a:r>
                      <a:endParaRPr kumimoji="0" lang="en-GB" altLang="en-US" sz="2800" b="0" i="0" u="none" strike="noStrike" cap="none" normalizeH="0" baseline="0" smtClean="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smtClean="0">
                          <a:ln>
                            <a:noFill/>
                          </a:ln>
                          <a:solidFill>
                            <a:srgbClr val="000066"/>
                          </a:solidFill>
                          <a:effectLst/>
                          <a:latin typeface="Times New Roman" panose="02020603050405020304" pitchFamily="18" charset="0"/>
                        </a:rPr>
                        <a:t>Inventories, referent tracking database</a:t>
                      </a:r>
                      <a:endParaRPr kumimoji="0" lang="en-GB" altLang="en-US" sz="2800" b="0" i="0" u="none" strike="noStrike" cap="none" normalizeH="0" baseline="0" smtClean="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0001"/>
                  </a:ext>
                </a:extLst>
              </a:tr>
              <a:tr h="1219200">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smtClean="0">
                          <a:ln>
                            <a:noFill/>
                          </a:ln>
                          <a:solidFill>
                            <a:srgbClr val="000066"/>
                          </a:solidFill>
                          <a:effectLst/>
                          <a:latin typeface="Times New Roman" panose="02020603050405020304" pitchFamily="18" charset="0"/>
                        </a:rPr>
                        <a:t>Primarily about </a:t>
                      </a:r>
                      <a:r>
                        <a:rPr kumimoji="0" lang="nl-BE" altLang="en-US" sz="2800" b="1" i="0" u="sng" strike="noStrike" cap="none" normalizeH="0" baseline="0" smtClean="0">
                          <a:ln>
                            <a:noFill/>
                          </a:ln>
                          <a:solidFill>
                            <a:srgbClr val="000066"/>
                          </a:solidFill>
                          <a:effectLst/>
                          <a:latin typeface="Times New Roman" panose="02020603050405020304" pitchFamily="18" charset="0"/>
                        </a:rPr>
                        <a:t>universals</a:t>
                      </a:r>
                      <a:r>
                        <a:rPr kumimoji="0" lang="nl-BE" altLang="en-US" sz="2800" b="1" i="0" u="none" strike="noStrike" cap="none" normalizeH="0" baseline="0" smtClean="0">
                          <a:ln>
                            <a:noFill/>
                          </a:ln>
                          <a:solidFill>
                            <a:srgbClr val="000066"/>
                          </a:solidFill>
                          <a:effectLst/>
                          <a:latin typeface="Times New Roman" panose="02020603050405020304" pitchFamily="18" charset="0"/>
                        </a:rPr>
                        <a:t> and </a:t>
                      </a:r>
                      <a:r>
                        <a:rPr kumimoji="0" lang="nl-BE" altLang="en-US" sz="2800" b="1" i="0" u="sng" strike="noStrike" cap="none" normalizeH="0" baseline="0" smtClean="0">
                          <a:ln>
                            <a:noFill/>
                          </a:ln>
                          <a:solidFill>
                            <a:srgbClr val="000066"/>
                          </a:solidFill>
                          <a:effectLst/>
                          <a:latin typeface="Times New Roman" panose="02020603050405020304" pitchFamily="18" charset="0"/>
                        </a:rPr>
                        <a:t>defined classes</a:t>
                      </a:r>
                      <a:endParaRPr kumimoji="0" lang="en-GB" altLang="en-US" sz="2800" b="1" i="0" u="sng" strike="noStrike" cap="none" normalizeH="0" baseline="0" smtClean="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smtClean="0">
                          <a:ln>
                            <a:noFill/>
                          </a:ln>
                          <a:solidFill>
                            <a:srgbClr val="000066"/>
                          </a:solidFill>
                          <a:effectLst/>
                          <a:latin typeface="Times New Roman" panose="02020603050405020304" pitchFamily="18" charset="0"/>
                        </a:rPr>
                        <a:t>Medical textbooks, scientific theories</a:t>
                      </a:r>
                      <a:endParaRPr kumimoji="0" lang="en-GB" altLang="en-US" sz="2800" b="0" i="0" u="none" strike="noStrike" cap="none" normalizeH="0" baseline="0" smtClean="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dirty="0" err="1" smtClean="0">
                          <a:ln>
                            <a:noFill/>
                          </a:ln>
                          <a:solidFill>
                            <a:srgbClr val="000066"/>
                          </a:solidFill>
                          <a:effectLst/>
                          <a:latin typeface="Times New Roman" panose="02020603050405020304" pitchFamily="18" charset="0"/>
                        </a:rPr>
                        <a:t>Ontologies</a:t>
                      </a:r>
                      <a:r>
                        <a:rPr kumimoji="0" lang="nl-BE" altLang="en-US" sz="2800" b="0" i="0" u="none" strike="noStrike" cap="none" normalizeH="0" baseline="0" dirty="0" smtClean="0">
                          <a:ln>
                            <a:noFill/>
                          </a:ln>
                          <a:solidFill>
                            <a:srgbClr val="000066"/>
                          </a:solidFill>
                          <a:effectLst/>
                          <a:latin typeface="Times New Roman" panose="02020603050405020304" pitchFamily="18" charset="0"/>
                        </a:rPr>
                        <a:t>, </a:t>
                      </a:r>
                      <a:r>
                        <a:rPr kumimoji="0" lang="nl-BE" altLang="en-US" sz="2800" b="0" i="0" u="none" strike="noStrike" cap="none" normalizeH="0" baseline="0" dirty="0" err="1" smtClean="0">
                          <a:ln>
                            <a:noFill/>
                          </a:ln>
                          <a:solidFill>
                            <a:srgbClr val="000066"/>
                          </a:solidFill>
                          <a:effectLst/>
                          <a:latin typeface="Times New Roman" panose="02020603050405020304" pitchFamily="18" charset="0"/>
                        </a:rPr>
                        <a:t>terminologies</a:t>
                      </a:r>
                      <a:r>
                        <a:rPr kumimoji="0" lang="nl-BE" altLang="en-US" sz="2800" b="0" i="0" u="none" strike="noStrike" cap="none" normalizeH="0" baseline="0" dirty="0" smtClean="0">
                          <a:ln>
                            <a:noFill/>
                          </a:ln>
                          <a:solidFill>
                            <a:srgbClr val="000066"/>
                          </a:solidFill>
                          <a:effectLst/>
                          <a:latin typeface="Times New Roman" panose="02020603050405020304" pitchFamily="18" charset="0"/>
                        </a:rPr>
                        <a:t>,</a:t>
                      </a:r>
                      <a:endParaRPr kumimoji="0" lang="en-GB" altLang="en-US" sz="2800" b="0" i="0" u="none" strike="noStrike" cap="none" normalizeH="0" baseline="0" dirty="0" smtClean="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0002"/>
                  </a:ext>
                </a:extLst>
              </a:tr>
            </a:tbl>
          </a:graphicData>
        </a:graphic>
      </p:graphicFrame>
      <p:sp>
        <p:nvSpPr>
          <p:cNvPr id="505859" name="Rectangle 3"/>
          <p:cNvSpPr>
            <a:spLocks noGrp="1" noChangeArrowheads="1"/>
          </p:cNvSpPr>
          <p:nvPr>
            <p:ph type="body" sz="half" idx="4294967295"/>
          </p:nvPr>
        </p:nvSpPr>
        <p:spPr>
          <a:xfrm>
            <a:off x="152400" y="1447800"/>
            <a:ext cx="8991600" cy="1066800"/>
          </a:xfrm>
          <a:prstGeom prst="rect">
            <a:avLst/>
          </a:prstGeom>
        </p:spPr>
        <p:txBody>
          <a:bodyPr/>
          <a:lstStyle/>
          <a:p>
            <a:pPr marL="0" indent="0" algn="ctr"/>
            <a:r>
              <a:rPr lang="nl-BE" altLang="en-US" sz="2800" dirty="0" err="1"/>
              <a:t>Ideally</a:t>
            </a:r>
            <a:r>
              <a:rPr lang="nl-BE" altLang="en-US" sz="2800" dirty="0"/>
              <a:t> built out of </a:t>
            </a:r>
            <a:r>
              <a:rPr lang="nl-BE" altLang="en-US" sz="2800" b="1" i="1" dirty="0" err="1"/>
              <a:t>representational</a:t>
            </a:r>
            <a:r>
              <a:rPr lang="nl-BE" altLang="en-US" sz="2800" b="1" i="1" dirty="0"/>
              <a:t> units</a:t>
            </a:r>
            <a:r>
              <a:rPr lang="nl-BE" altLang="en-US" sz="2800" dirty="0"/>
              <a:t> </a:t>
            </a:r>
            <a:r>
              <a:rPr lang="nl-BE" altLang="en-US" sz="2800" dirty="0" err="1"/>
              <a:t>and</a:t>
            </a:r>
            <a:r>
              <a:rPr lang="nl-BE" altLang="en-US" sz="2800" dirty="0"/>
              <a:t> </a:t>
            </a:r>
            <a:r>
              <a:rPr lang="nl-BE" altLang="en-US" sz="2800" dirty="0" err="1"/>
              <a:t>relationships</a:t>
            </a:r>
            <a:r>
              <a:rPr lang="nl-BE" altLang="en-US" sz="2800" dirty="0"/>
              <a:t> </a:t>
            </a:r>
            <a:r>
              <a:rPr lang="nl-BE" altLang="en-US" sz="2800" dirty="0" err="1"/>
              <a:t>that</a:t>
            </a:r>
            <a:r>
              <a:rPr lang="nl-BE" altLang="en-US" sz="2800" dirty="0"/>
              <a:t> </a:t>
            </a:r>
            <a:r>
              <a:rPr lang="nl-BE" altLang="en-US" sz="2800" dirty="0" err="1"/>
              <a:t>mirror</a:t>
            </a:r>
            <a:r>
              <a:rPr lang="nl-BE" altLang="en-US" sz="2800" dirty="0"/>
              <a:t> </a:t>
            </a:r>
            <a:r>
              <a:rPr lang="nl-BE" altLang="en-US" sz="2800" dirty="0" err="1"/>
              <a:t>the</a:t>
            </a:r>
            <a:r>
              <a:rPr lang="nl-BE" altLang="en-US" sz="2800" dirty="0"/>
              <a:t> </a:t>
            </a:r>
            <a:r>
              <a:rPr lang="nl-BE" altLang="en-US" sz="2800" dirty="0" err="1"/>
              <a:t>entities</a:t>
            </a:r>
            <a:r>
              <a:rPr lang="nl-BE" altLang="en-US" sz="2800" dirty="0"/>
              <a:t> </a:t>
            </a:r>
            <a:r>
              <a:rPr lang="nl-BE" altLang="en-US" sz="2800" dirty="0" err="1"/>
              <a:t>and</a:t>
            </a:r>
            <a:r>
              <a:rPr lang="nl-BE" altLang="en-US" sz="2800" dirty="0"/>
              <a:t> </a:t>
            </a:r>
            <a:r>
              <a:rPr lang="nl-BE" altLang="en-US" sz="2800" dirty="0" err="1"/>
              <a:t>their</a:t>
            </a:r>
            <a:r>
              <a:rPr lang="nl-BE" altLang="en-US" sz="2800" dirty="0"/>
              <a:t> </a:t>
            </a:r>
            <a:r>
              <a:rPr lang="nl-BE" altLang="en-US" sz="2800" dirty="0" err="1"/>
              <a:t>relationships</a:t>
            </a:r>
            <a:r>
              <a:rPr lang="nl-BE" altLang="en-US" sz="2800" dirty="0"/>
              <a:t> in </a:t>
            </a:r>
            <a:r>
              <a:rPr lang="nl-BE" altLang="en-US" sz="2800" dirty="0" err="1"/>
              <a:t>reality</a:t>
            </a:r>
            <a:r>
              <a:rPr lang="nl-BE" altLang="en-US" sz="2800" dirty="0"/>
              <a:t>.</a:t>
            </a:r>
          </a:p>
        </p:txBody>
      </p:sp>
    </p:spTree>
    <p:extLst>
      <p:ext uri="{BB962C8B-B14F-4D97-AF65-F5344CB8AC3E}">
        <p14:creationId xmlns:p14="http://schemas.microsoft.com/office/powerpoint/2010/main" val="3732191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Scientific Realism</a:t>
            </a:r>
            <a:endParaRPr lang="en-US" dirty="0">
              <a:solidFill>
                <a:schemeClr val="accent1">
                  <a:lumMod val="50000"/>
                </a:schemeClr>
              </a:solidFill>
            </a:endParaRPr>
          </a:p>
        </p:txBody>
      </p:sp>
      <p:sp>
        <p:nvSpPr>
          <p:cNvPr id="3" name="Content Placeholder 2"/>
          <p:cNvSpPr>
            <a:spLocks noGrp="1"/>
          </p:cNvSpPr>
          <p:nvPr>
            <p:ph idx="1"/>
          </p:nvPr>
        </p:nvSpPr>
        <p:spPr>
          <a:xfrm>
            <a:off x="228600" y="1600200"/>
            <a:ext cx="8686800" cy="5029200"/>
          </a:xfrm>
        </p:spPr>
        <p:txBody>
          <a:bodyPr/>
          <a:lstStyle/>
          <a:p>
            <a:pPr marL="0" indent="0" algn="ctr"/>
            <a:r>
              <a:rPr lang="en-US" sz="2800" dirty="0" smtClean="0">
                <a:solidFill>
                  <a:schemeClr val="accent1">
                    <a:lumMod val="50000"/>
                  </a:schemeClr>
                </a:solidFill>
              </a:rPr>
              <a:t>Our </a:t>
            </a:r>
            <a:r>
              <a:rPr lang="en-US" sz="2800" dirty="0">
                <a:solidFill>
                  <a:schemeClr val="accent1">
                    <a:lumMod val="50000"/>
                  </a:schemeClr>
                </a:solidFill>
              </a:rPr>
              <a:t>best scientific theories give true or approximately true descriptions of observable and unobservable aspects of a mind-independent world</a:t>
            </a:r>
            <a:r>
              <a:rPr lang="en-US" sz="2800" dirty="0" smtClean="0">
                <a:solidFill>
                  <a:schemeClr val="accent1">
                    <a:lumMod val="50000"/>
                  </a:schemeClr>
                </a:solidFill>
              </a:rPr>
              <a:t>.</a:t>
            </a:r>
          </a:p>
          <a:p>
            <a:pPr marL="0" indent="0" algn="ctr"/>
            <a:endParaRPr lang="en-US" sz="2800" dirty="0"/>
          </a:p>
          <a:p>
            <a:pPr marL="0" indent="0" algn="ctr"/>
            <a:endParaRPr lang="en-US" sz="2800" dirty="0" smtClean="0"/>
          </a:p>
          <a:p>
            <a:pPr marL="0" indent="0" algn="ctr"/>
            <a:endParaRPr lang="en-US" sz="2800" dirty="0"/>
          </a:p>
          <a:p>
            <a:pPr marL="0" indent="0" algn="ctr"/>
            <a:r>
              <a:rPr lang="en-US" sz="2800" dirty="0" smtClean="0"/>
              <a:t>A reference </a:t>
            </a:r>
            <a:r>
              <a:rPr lang="en-US" sz="2800" dirty="0"/>
              <a:t>ontology is </a:t>
            </a:r>
            <a:r>
              <a:rPr lang="en-US" sz="2800" dirty="0" smtClean="0"/>
              <a:t>an </a:t>
            </a:r>
            <a:r>
              <a:rPr lang="en-US" sz="2800" dirty="0"/>
              <a:t>ontology that is created in such a way as to serve the representation of what are assumed to be corresponding types in reality. </a:t>
            </a:r>
          </a:p>
        </p:txBody>
      </p:sp>
      <p:sp>
        <p:nvSpPr>
          <p:cNvPr id="4" name="Rectangle 3"/>
          <p:cNvSpPr/>
          <p:nvPr/>
        </p:nvSpPr>
        <p:spPr>
          <a:xfrm>
            <a:off x="3392055" y="3048000"/>
            <a:ext cx="5486400"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BBE0E3">
                    <a:lumMod val="50000"/>
                  </a:srgbClr>
                </a:solidFill>
                <a:effectLst/>
                <a:uLnTx/>
                <a:uFillTx/>
                <a:latin typeface="Times" charset="0"/>
                <a:ea typeface="+mn-ea"/>
                <a:cs typeface="+mn-cs"/>
              </a:rPr>
              <a:t>http://plato.stanford.edu/entries/scientific-realism/#WhaSciRea</a:t>
            </a:r>
          </a:p>
        </p:txBody>
      </p:sp>
      <p:sp>
        <p:nvSpPr>
          <p:cNvPr id="5" name="Title 1"/>
          <p:cNvSpPr txBox="1">
            <a:spLocks/>
          </p:cNvSpPr>
          <p:nvPr/>
        </p:nvSpPr>
        <p:spPr>
          <a:xfrm>
            <a:off x="228600" y="3733800"/>
            <a:ext cx="8686800" cy="762000"/>
          </a:xfrm>
          <a:prstGeom prst="rect">
            <a:avLst/>
          </a:prstGeom>
        </p:spPr>
        <p:txBody>
          <a:bodyPr/>
          <a:lstStyle>
            <a:lvl1pPr algn="ctr" rtl="0" eaLnBrk="0" fontAlgn="base" hangingPunct="0">
              <a:spcBef>
                <a:spcPct val="0"/>
              </a:spcBef>
              <a:spcAft>
                <a:spcPct val="0"/>
              </a:spcAft>
              <a:defRPr sz="3600" b="0" i="0">
                <a:solidFill>
                  <a:schemeClr val="bg1"/>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FFFFFF"/>
                </a:solidFill>
                <a:effectLst/>
                <a:uLnTx/>
                <a:uFillTx/>
                <a:latin typeface="Georgia"/>
                <a:ea typeface="ＭＳ Ｐゴシック" pitchFamily="122" charset="-128"/>
              </a:rPr>
              <a:t>Ontological Realism</a:t>
            </a:r>
            <a:endParaRPr kumimoji="0" lang="en-US" sz="36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
        <p:nvSpPr>
          <p:cNvPr id="6" name="Rectangle 5"/>
          <p:cNvSpPr/>
          <p:nvPr/>
        </p:nvSpPr>
        <p:spPr>
          <a:xfrm>
            <a:off x="228600" y="6022037"/>
            <a:ext cx="8834942" cy="738664"/>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Smith B, Ceusters W. </a:t>
            </a:r>
            <a:endParaRPr kumimoji="0" lang="en-US" sz="1400" b="0" i="0" u="none" strike="noStrike" kern="1200" cap="none" spc="0" normalizeH="0" baseline="0" noProof="0" dirty="0" smtClean="0">
              <a:ln>
                <a:noFill/>
              </a:ln>
              <a:solidFill>
                <a:srgbClr val="FFFFFF"/>
              </a:solidFill>
              <a:effectLst/>
              <a:uLnTx/>
              <a:uFillTx/>
              <a:latin typeface="Times"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Times" charset="0"/>
                <a:ea typeface="+mn-ea"/>
                <a:cs typeface="+mn-cs"/>
              </a:rPr>
              <a:t>Ontological </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Realism as a Methodology for Coordinated Evolution of Scientific Ontologies. </a:t>
            </a:r>
            <a:endParaRPr kumimoji="0" lang="en-US" sz="1400" b="0" i="0" u="none" strike="noStrike" kern="1200" cap="none" spc="0" normalizeH="0" baseline="0" noProof="0" dirty="0" smtClean="0">
              <a:ln>
                <a:noFill/>
              </a:ln>
              <a:solidFill>
                <a:srgbClr val="FFFFFF"/>
              </a:solidFill>
              <a:effectLst/>
              <a:uLnTx/>
              <a:uFillTx/>
              <a:latin typeface="Times"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Times" charset="0"/>
                <a:ea typeface="+mn-ea"/>
                <a:cs typeface="+mn-cs"/>
              </a:rPr>
              <a:t>Applied </a:t>
            </a:r>
            <a:r>
              <a:rPr kumimoji="0" lang="en-US" sz="1400" b="0" i="0" u="none" strike="noStrike" kern="1200" cap="none" spc="0" normalizeH="0" baseline="0" noProof="0" dirty="0">
                <a:ln>
                  <a:noFill/>
                </a:ln>
                <a:solidFill>
                  <a:srgbClr val="FFFFFF"/>
                </a:solidFill>
                <a:effectLst/>
                <a:uLnTx/>
                <a:uFillTx/>
                <a:latin typeface="Times" charset="0"/>
                <a:ea typeface="+mn-ea"/>
                <a:cs typeface="+mn-cs"/>
              </a:rPr>
              <a:t>Ontology, 2010;5(3-4):139-188.</a:t>
            </a:r>
          </a:p>
        </p:txBody>
      </p:sp>
    </p:spTree>
    <p:extLst>
      <p:ext uri="{BB962C8B-B14F-4D97-AF65-F5344CB8AC3E}">
        <p14:creationId xmlns:p14="http://schemas.microsoft.com/office/powerpoint/2010/main" val="3344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Central research questions</a:t>
            </a:r>
            <a:endParaRPr lang="en-US" dirty="0"/>
          </a:p>
        </p:txBody>
      </p:sp>
      <p:sp>
        <p:nvSpPr>
          <p:cNvPr id="5" name="Content Placeholder 4"/>
          <p:cNvSpPr>
            <a:spLocks noGrp="1"/>
          </p:cNvSpPr>
          <p:nvPr>
            <p:ph idx="1"/>
          </p:nvPr>
        </p:nvSpPr>
        <p:spPr/>
        <p:txBody>
          <a:bodyPr/>
          <a:lstStyle/>
          <a:p>
            <a:pPr marL="457200" indent="-457200">
              <a:buFont typeface="+mj-lt"/>
              <a:buAutoNum type="arabicParenR"/>
            </a:pPr>
            <a:r>
              <a:rPr lang="en-US" dirty="0" smtClean="0"/>
              <a:t>How can ontologies be designed in such a way that: </a:t>
            </a:r>
          </a:p>
          <a:p>
            <a:pPr marL="969963" indent="-452438">
              <a:buFont typeface="+mj-lt"/>
              <a:buAutoNum type="alphaLcParenR"/>
            </a:pPr>
            <a:r>
              <a:rPr lang="en-US" dirty="0" smtClean="0"/>
              <a:t>they are faithful representations of reality, and that</a:t>
            </a:r>
          </a:p>
          <a:p>
            <a:pPr marL="969963" indent="-452438">
              <a:buFont typeface="+mj-lt"/>
              <a:buAutoNum type="alphaLcParenR"/>
            </a:pPr>
            <a:r>
              <a:rPr lang="en-US" dirty="0" smtClean="0"/>
              <a:t>changes introduced in updates reflect faithfully corresponding changes in reality?</a:t>
            </a:r>
          </a:p>
          <a:p>
            <a:pPr marL="969963" indent="-452438">
              <a:buFont typeface="+mj-lt"/>
              <a:buAutoNum type="alphaLcParenR"/>
            </a:pPr>
            <a:endParaRPr lang="en-US" dirty="0"/>
          </a:p>
          <a:p>
            <a:pPr marL="969963" indent="-452438">
              <a:buFont typeface="+mj-lt"/>
              <a:buAutoNum type="alphaLcParenR"/>
            </a:pPr>
            <a:endParaRPr lang="en-US" dirty="0" smtClean="0"/>
          </a:p>
          <a:p>
            <a:pPr marL="457200" indent="-457200">
              <a:buFont typeface="+mj-lt"/>
              <a:buAutoNum type="arabicParenR" startAt="2"/>
            </a:pPr>
            <a:r>
              <a:rPr lang="en-US" dirty="0" smtClean="0"/>
              <a:t>What are the requirements for formalisms able to concretize ontologies satisfying (1a) and (1b) to allow users thereof acquiring a faithful representation of the changes in reality by merely looking at the changes in the ontology?</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44597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AutoShape 2"/>
          <p:cNvSpPr>
            <a:spLocks noGrp="1" noChangeArrowheads="1"/>
          </p:cNvSpPr>
          <p:nvPr>
            <p:ph type="title"/>
          </p:nvPr>
        </p:nvSpPr>
        <p:spPr/>
        <p:txBody>
          <a:bodyPr/>
          <a:lstStyle/>
          <a:p>
            <a:r>
              <a:rPr lang="nl-BE" altLang="en-US"/>
              <a:t>Some characteristics of representational units</a:t>
            </a:r>
            <a:endParaRPr lang="en-GB" altLang="en-US"/>
          </a:p>
        </p:txBody>
      </p:sp>
      <p:sp>
        <p:nvSpPr>
          <p:cNvPr id="623619" name="Rectangle 3"/>
          <p:cNvSpPr>
            <a:spLocks noGrp="1" noChangeArrowheads="1"/>
          </p:cNvSpPr>
          <p:nvPr>
            <p:ph idx="1"/>
          </p:nvPr>
        </p:nvSpPr>
        <p:spPr>
          <a:xfrm>
            <a:off x="228600" y="2362200"/>
            <a:ext cx="8686800" cy="4267200"/>
          </a:xfrm>
        </p:spPr>
        <p:txBody>
          <a:bodyPr/>
          <a:lstStyle/>
          <a:p>
            <a:pPr marL="609600" indent="-609600">
              <a:lnSpc>
                <a:spcPct val="90000"/>
              </a:lnSpc>
              <a:buFontTx/>
              <a:buAutoNum type="arabicPeriod"/>
            </a:pPr>
            <a:r>
              <a:rPr lang="en-GB" altLang="en-US" dirty="0"/>
              <a:t>each unit is assumed by the creators of the representation to be veridical, i.e. to conform to some relevant </a:t>
            </a:r>
            <a:r>
              <a:rPr lang="en-GB" altLang="en-US" dirty="0" smtClean="0"/>
              <a:t>portion of reality (POR) </a:t>
            </a:r>
            <a:r>
              <a:rPr lang="en-GB" altLang="en-US" dirty="0"/>
              <a:t>as conceived on the best current scientific </a:t>
            </a:r>
            <a:r>
              <a:rPr lang="en-GB" altLang="en-US" dirty="0" smtClean="0"/>
              <a:t>understanding;</a:t>
            </a:r>
          </a:p>
          <a:p>
            <a:pPr marL="609600" indent="-609600">
              <a:lnSpc>
                <a:spcPct val="90000"/>
              </a:lnSpc>
              <a:buFontTx/>
              <a:buAutoNum type="arabicPeriod"/>
            </a:pPr>
            <a:endParaRPr lang="en-GB" altLang="en-US" sz="800" dirty="0"/>
          </a:p>
          <a:p>
            <a:pPr marL="609600" indent="-609600">
              <a:lnSpc>
                <a:spcPct val="90000"/>
              </a:lnSpc>
              <a:buFontTx/>
              <a:buAutoNum type="arabicPeriod"/>
            </a:pPr>
            <a:r>
              <a:rPr lang="en-GB" altLang="en-US" dirty="0"/>
              <a:t>several units may correspond to the same POR by presenting different though still veridical views or perspectives</a:t>
            </a:r>
            <a:r>
              <a:rPr lang="en-GB" altLang="en-US" dirty="0" smtClean="0"/>
              <a:t>;</a:t>
            </a:r>
          </a:p>
          <a:p>
            <a:pPr marL="609600" indent="-609600">
              <a:lnSpc>
                <a:spcPct val="90000"/>
              </a:lnSpc>
              <a:buFontTx/>
              <a:buAutoNum type="arabicPeriod"/>
            </a:pPr>
            <a:endParaRPr lang="en-GB" altLang="en-US" sz="800" dirty="0"/>
          </a:p>
          <a:p>
            <a:pPr marL="609600" indent="-609600">
              <a:lnSpc>
                <a:spcPct val="90000"/>
              </a:lnSpc>
              <a:buFontTx/>
              <a:buAutoNum type="arabicPeriod"/>
            </a:pPr>
            <a:r>
              <a:rPr lang="en-GB" altLang="en-US" dirty="0"/>
              <a:t>what is to be represented by the units in a representation depends on the purposes which the representation is designed to serve.</a:t>
            </a:r>
          </a:p>
        </p:txBody>
      </p:sp>
    </p:spTree>
    <p:extLst>
      <p:ext uri="{BB962C8B-B14F-4D97-AF65-F5344CB8AC3E}">
        <p14:creationId xmlns:p14="http://schemas.microsoft.com/office/powerpoint/2010/main" val="21852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3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36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36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19" grpId="0" uiExpand="1" build="p"/>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6559</TotalTime>
  <Words>5471</Words>
  <Application>Microsoft Office PowerPoint</Application>
  <PresentationFormat>On-screen Show (4:3)</PresentationFormat>
  <Paragraphs>2027</Paragraphs>
  <Slides>56</Slides>
  <Notes>30</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56</vt:i4>
      </vt:variant>
    </vt:vector>
  </HeadingPairs>
  <TitlesOfParts>
    <vt:vector size="71" baseType="lpstr">
      <vt:lpstr>Batang</vt:lpstr>
      <vt:lpstr>MS Mincho</vt:lpstr>
      <vt:lpstr>MS Mincho</vt:lpstr>
      <vt:lpstr>ＭＳ Ｐゴシック</vt:lpstr>
      <vt:lpstr>Arial</vt:lpstr>
      <vt:lpstr>Calibri</vt:lpstr>
      <vt:lpstr>Georgia</vt:lpstr>
      <vt:lpstr>Times</vt:lpstr>
      <vt:lpstr>Times New Roman</vt:lpstr>
      <vt:lpstr>Trebuchet MS</vt:lpstr>
      <vt:lpstr>Verdana</vt:lpstr>
      <vt:lpstr>Wingdings</vt:lpstr>
      <vt:lpstr>Office Theme</vt:lpstr>
      <vt:lpstr>1_Office Theme</vt:lpstr>
      <vt:lpstr>Photo Editor-foto</vt:lpstr>
      <vt:lpstr>BMI508 – Fall 2018 Biomedical Ontology  Principles for Change Management in Ontologies  </vt:lpstr>
      <vt:lpstr>Ontological Realism claims about reality:</vt:lpstr>
      <vt:lpstr>Ontological Realism’s aim for representations:</vt:lpstr>
      <vt:lpstr>Ontological Realism’s aim for representations:</vt:lpstr>
      <vt:lpstr>Scientific Realism</vt:lpstr>
      <vt:lpstr>Representational artifacts</vt:lpstr>
      <vt:lpstr>Scientific Realism</vt:lpstr>
      <vt:lpstr>Central research questions</vt:lpstr>
      <vt:lpstr>Some characteristics of representational units</vt:lpstr>
      <vt:lpstr>What influences the development of ontologies?</vt:lpstr>
      <vt:lpstr>What influences the development of ontologies?</vt:lpstr>
      <vt:lpstr>Reality versus representations, both in evolution</vt:lpstr>
      <vt:lpstr>Reality versus representations, both in evolution</vt:lpstr>
      <vt:lpstr>Reality versus representations, both in evolution</vt:lpstr>
      <vt:lpstr>Reality versus representations, both in evolution</vt:lpstr>
      <vt:lpstr>Reality versus representations, both in evolution</vt:lpstr>
      <vt:lpstr>Milestones in scientific discovery and case assessment.</vt:lpstr>
      <vt:lpstr>Milestones in scientific discovery and case assessment.</vt:lpstr>
      <vt:lpstr>Representation versus reality in ontologies</vt:lpstr>
      <vt:lpstr>Representation versus reality in ontologies</vt:lpstr>
      <vt:lpstr>Representation versus reality in ontologies</vt:lpstr>
      <vt:lpstr>Representation versus reality in ontologies</vt:lpstr>
      <vt:lpstr>Representation versus reality in an EHR</vt:lpstr>
      <vt:lpstr>Representation versus reality in ontologies</vt:lpstr>
      <vt:lpstr>Representation versus reality in ontologies</vt:lpstr>
      <vt:lpstr>Representation versus reality in ontologies</vt:lpstr>
      <vt:lpstr>A possible ontology evolution</vt:lpstr>
      <vt:lpstr>A possible ontology evolution</vt:lpstr>
      <vt:lpstr>A possible ontology evolution</vt:lpstr>
      <vt:lpstr>A possible ontology evolution</vt:lpstr>
      <vt:lpstr>A possible ontology evolution</vt:lpstr>
      <vt:lpstr>A possible ontology evolution</vt:lpstr>
      <vt:lpstr>Ontology – reality correspondence</vt:lpstr>
      <vt:lpstr>Sorts of changes in ontologies: the simplistic main view</vt:lpstr>
      <vt:lpstr>An “optimal” ontology (1)</vt:lpstr>
      <vt:lpstr>An “optimal” ontology (2)</vt:lpstr>
      <vt:lpstr>But things may go wrong …</vt:lpstr>
      <vt:lpstr>Key requirement for versioning</vt:lpstr>
      <vt:lpstr>RU – reality correspondence types</vt:lpstr>
      <vt:lpstr>RU – reality correspondence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Updating is an active process</vt:lpstr>
      <vt:lpstr>PowerPoint Presentation</vt:lpstr>
      <vt:lpstr>Post-hoc application of  realism-based ontology management to the Basic Formal Ontology</vt:lpstr>
      <vt:lpstr>A Qualitative Versioning Method</vt:lpstr>
      <vt:lpstr>Changes in BFO</vt:lpstr>
      <vt:lpstr>Principles for determining the configurations</vt:lpstr>
      <vt:lpstr>Explanations of Changes</vt:lpstr>
      <vt:lpstr>Conclusion</vt:lpstr>
    </vt:vector>
  </TitlesOfParts>
  <Company>SUNY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390</cp:revision>
  <dcterms:created xsi:type="dcterms:W3CDTF">2011-06-07T20:07:59Z</dcterms:created>
  <dcterms:modified xsi:type="dcterms:W3CDTF">2018-11-02T19:09:53Z</dcterms:modified>
</cp:coreProperties>
</file>