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56"/>
  </p:notesMasterIdLst>
  <p:sldIdLst>
    <p:sldId id="705" r:id="rId2"/>
    <p:sldId id="721" r:id="rId3"/>
    <p:sldId id="712" r:id="rId4"/>
    <p:sldId id="710" r:id="rId5"/>
    <p:sldId id="713" r:id="rId6"/>
    <p:sldId id="711" r:id="rId7"/>
    <p:sldId id="715" r:id="rId8"/>
    <p:sldId id="716" r:id="rId9"/>
    <p:sldId id="718" r:id="rId10"/>
    <p:sldId id="722" r:id="rId11"/>
    <p:sldId id="719" r:id="rId12"/>
    <p:sldId id="720" r:id="rId13"/>
    <p:sldId id="723" r:id="rId14"/>
    <p:sldId id="717" r:id="rId15"/>
    <p:sldId id="706" r:id="rId16"/>
    <p:sldId id="709" r:id="rId17"/>
    <p:sldId id="707" r:id="rId18"/>
    <p:sldId id="708" r:id="rId19"/>
    <p:sldId id="724" r:id="rId20"/>
    <p:sldId id="671" r:id="rId21"/>
    <p:sldId id="672" r:id="rId22"/>
    <p:sldId id="673" r:id="rId23"/>
    <p:sldId id="674" r:id="rId24"/>
    <p:sldId id="675" r:id="rId25"/>
    <p:sldId id="676" r:id="rId26"/>
    <p:sldId id="685" r:id="rId27"/>
    <p:sldId id="686" r:id="rId28"/>
    <p:sldId id="714" r:id="rId29"/>
    <p:sldId id="725" r:id="rId30"/>
    <p:sldId id="577" r:id="rId31"/>
    <p:sldId id="583" r:id="rId32"/>
    <p:sldId id="728" r:id="rId33"/>
    <p:sldId id="584" r:id="rId34"/>
    <p:sldId id="729" r:id="rId35"/>
    <p:sldId id="730" r:id="rId36"/>
    <p:sldId id="731" r:id="rId37"/>
    <p:sldId id="732" r:id="rId38"/>
    <p:sldId id="733" r:id="rId39"/>
    <p:sldId id="734" r:id="rId40"/>
    <p:sldId id="735" r:id="rId41"/>
    <p:sldId id="736" r:id="rId42"/>
    <p:sldId id="737" r:id="rId43"/>
    <p:sldId id="738" r:id="rId44"/>
    <p:sldId id="661" r:id="rId45"/>
    <p:sldId id="596" r:id="rId46"/>
    <p:sldId id="726" r:id="rId47"/>
    <p:sldId id="727" r:id="rId48"/>
    <p:sldId id="739" r:id="rId49"/>
    <p:sldId id="699" r:id="rId50"/>
    <p:sldId id="700" r:id="rId51"/>
    <p:sldId id="701" r:id="rId52"/>
    <p:sldId id="702" r:id="rId53"/>
    <p:sldId id="703" r:id="rId54"/>
    <p:sldId id="704" r:id="rId5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D63F"/>
    <a:srgbClr val="F6D5A8"/>
    <a:srgbClr val="BBE0E3"/>
    <a:srgbClr val="FF0000"/>
    <a:srgbClr val="E59C00"/>
    <a:srgbClr val="000D26"/>
    <a:srgbClr val="D5C139"/>
    <a:srgbClr val="CCCC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4" autoAdjust="0"/>
    <p:restoredTop sz="94660"/>
  </p:normalViewPr>
  <p:slideViewPr>
    <p:cSldViewPr>
      <p:cViewPr>
        <p:scale>
          <a:sx n="86" d="100"/>
          <a:sy n="86" d="100"/>
        </p:scale>
        <p:origin x="91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-125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AAD61-6DAD-4AB3-A7DC-855B509D5D40}" type="datetimeFigureOut">
              <a:rPr lang="en-US" smtClean="0"/>
              <a:t>31/10/2018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3E3DF-FB59-4075-B972-C0DFEE45D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47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D3674D-E59F-4C2D-95C3-E10A23210743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4079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DB7344BC-7204-48A1-A2AD-7D2461979798}" type="slidenum">
              <a:rPr lang="nl-NL" altLang="en-US" sz="1200"/>
              <a:pPr eaLnBrk="1" hangingPunct="1"/>
              <a:t>19</a:t>
            </a:fld>
            <a:endParaRPr lang="nl-NL" alt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932856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DB7344BC-7204-48A1-A2AD-7D2461979798}" type="slidenum">
              <a:rPr lang="nl-NL" altLang="en-US" sz="1200"/>
              <a:pPr eaLnBrk="1" hangingPunct="1"/>
              <a:t>20</a:t>
            </a:fld>
            <a:endParaRPr lang="nl-NL" alt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460305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DB7344BC-7204-48A1-A2AD-7D2461979798}" type="slidenum">
              <a:rPr lang="nl-NL" altLang="en-US" sz="1200"/>
              <a:pPr eaLnBrk="1" hangingPunct="1"/>
              <a:t>21</a:t>
            </a:fld>
            <a:endParaRPr lang="nl-NL" alt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417403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DB7344BC-7204-48A1-A2AD-7D2461979798}" type="slidenum">
              <a:rPr lang="nl-NL" altLang="en-US" sz="1200"/>
              <a:pPr eaLnBrk="1" hangingPunct="1"/>
              <a:t>22</a:t>
            </a:fld>
            <a:endParaRPr lang="nl-NL" alt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684878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DB7344BC-7204-48A1-A2AD-7D2461979798}" type="slidenum">
              <a:rPr lang="nl-NL" altLang="en-US" sz="1200"/>
              <a:pPr eaLnBrk="1" hangingPunct="1"/>
              <a:t>23</a:t>
            </a:fld>
            <a:endParaRPr lang="nl-NL" alt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082857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DB7344BC-7204-48A1-A2AD-7D2461979798}" type="slidenum">
              <a:rPr lang="nl-NL" altLang="en-US" sz="1200"/>
              <a:pPr eaLnBrk="1" hangingPunct="1"/>
              <a:t>24</a:t>
            </a:fld>
            <a:endParaRPr lang="nl-NL" alt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5745843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DB7344BC-7204-48A1-A2AD-7D2461979798}" type="slidenum">
              <a:rPr lang="nl-NL" altLang="en-US" sz="1200"/>
              <a:pPr eaLnBrk="1" hangingPunct="1"/>
              <a:t>25</a:t>
            </a:fld>
            <a:endParaRPr lang="nl-NL" alt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9709154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B5D55260-1238-4F5A-AC10-975EC8C8B545}" type="slidenum">
              <a:rPr lang="nl-NL" altLang="en-US" sz="1200"/>
              <a:pPr eaLnBrk="1" hangingPunct="1"/>
              <a:t>26</a:t>
            </a:fld>
            <a:endParaRPr lang="nl-NL" alt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406439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A0FEC5B1-2977-476A-8DFF-55F9BFBFFBCF}" type="slidenum">
              <a:rPr lang="nl-NL" altLang="en-US" sz="1200"/>
              <a:pPr eaLnBrk="1" hangingPunct="1"/>
              <a:t>27</a:t>
            </a:fld>
            <a:endParaRPr lang="nl-NL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9938816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DB7344BC-7204-48A1-A2AD-7D2461979798}" type="slidenum">
              <a:rPr lang="nl-NL" altLang="en-US" sz="1200"/>
              <a:pPr eaLnBrk="1" hangingPunct="1"/>
              <a:t>28</a:t>
            </a:fld>
            <a:endParaRPr lang="nl-NL" alt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351247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F13E82A-C66F-4A38-9469-98A0EF91CF73}" type="slidenum">
              <a:rPr lang="en-US" altLang="en-US" sz="1200" b="0"/>
              <a:pPr eaLnBrk="1" hangingPunct="1"/>
              <a:t>3</a:t>
            </a:fld>
            <a:endParaRPr lang="en-US" altLang="en-US" sz="1200" b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073458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DB7344BC-7204-48A1-A2AD-7D2461979798}" type="slidenum">
              <a:rPr lang="nl-NL" altLang="en-US" sz="1200"/>
              <a:pPr eaLnBrk="1" hangingPunct="1"/>
              <a:t>29</a:t>
            </a:fld>
            <a:endParaRPr lang="nl-NL" alt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1955944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4E42CB9-FEF2-4BC4-9A50-E4CE6F786CE0}" type="slidenum">
              <a:rPr lang="en-US" altLang="en-US" sz="1200" b="0"/>
              <a:pPr eaLnBrk="1" hangingPunct="1"/>
              <a:t>30</a:t>
            </a:fld>
            <a:endParaRPr lang="en-US" altLang="en-US" sz="1200" b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328709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D1B2DC4-15F5-4049-A286-BCBFFF62A5D7}" type="slidenum">
              <a:rPr lang="en-US" altLang="en-US" sz="1200" b="0"/>
              <a:pPr eaLnBrk="1" hangingPunct="1"/>
              <a:t>31</a:t>
            </a:fld>
            <a:endParaRPr lang="en-US" altLang="en-US" sz="1200" b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350430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137900C-FA14-4CF8-B5B8-DB753F4C6AB5}" type="slidenum">
              <a:rPr lang="en-US" altLang="en-US" sz="1200" b="0"/>
              <a:pPr eaLnBrk="1" hangingPunct="1"/>
              <a:t>33</a:t>
            </a:fld>
            <a:endParaRPr lang="en-US" altLang="en-US" sz="1200" b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3510534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D9E1915-6BC3-4AAC-8282-FA3D37C34B3F}" type="slidenum">
              <a:rPr lang="en-US" altLang="en-US" sz="1200" b="0"/>
              <a:pPr eaLnBrk="1" hangingPunct="1"/>
              <a:t>45</a:t>
            </a:fld>
            <a:endParaRPr lang="en-US" altLang="en-US" sz="1200" b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1477150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B9A5AA-7761-4BB3-9F49-622B93A08557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12072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856712CF-A3BB-4990-A634-F8BCF993A20E}" type="slidenum">
              <a:rPr lang="en-US" altLang="en-US" sz="1200" b="0">
                <a:latin typeface="Arial" panose="020B0604020202020204" pitchFamily="34" charset="0"/>
              </a:rPr>
              <a:pPr algn="r"/>
              <a:t>49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  <p:sp>
        <p:nvSpPr>
          <p:cNvPr id="1207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7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29424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CBBE95-E67A-4ECB-B041-C657DF18BC20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12113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A151A8C4-6E02-4827-ABC0-CE6EEAA2889E}" type="slidenum">
              <a:rPr lang="en-US" altLang="en-US" sz="1200" b="0">
                <a:latin typeface="Arial" panose="020B0604020202020204" pitchFamily="34" charset="0"/>
              </a:rPr>
              <a:pPr algn="r"/>
              <a:t>50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  <p:sp>
        <p:nvSpPr>
          <p:cNvPr id="1211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1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78760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550A96-3C36-4B81-B4C3-383BAB028C7A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12134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0016DAAC-E23F-45AD-8E33-67A45ADA9706}" type="slidenum">
              <a:rPr lang="en-US" altLang="en-US" sz="1200" b="0">
                <a:latin typeface="Arial" panose="020B0604020202020204" pitchFamily="34" charset="0"/>
              </a:rPr>
              <a:pPr algn="r"/>
              <a:t>51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  <p:sp>
        <p:nvSpPr>
          <p:cNvPr id="1213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3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03848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950D47-2BEB-4311-810E-5A2330E9D733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1215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1A05AC3B-3A66-43DC-ACA3-11DEA49862C4}" type="slidenum">
              <a:rPr lang="en-US" altLang="en-US" sz="1200" b="0">
                <a:latin typeface="Arial" panose="020B0604020202020204" pitchFamily="34" charset="0"/>
              </a:rPr>
              <a:pPr algn="r"/>
              <a:t>52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  <p:sp>
        <p:nvSpPr>
          <p:cNvPr id="1215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5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02444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03384E-3040-4596-8A09-E571793504F0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12175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D68555E2-00B4-47E8-9078-6EC5F009B352}" type="slidenum">
              <a:rPr lang="en-US" altLang="en-US" sz="1200" b="0">
                <a:latin typeface="Arial" panose="020B0604020202020204" pitchFamily="34" charset="0"/>
              </a:rPr>
              <a:pPr algn="r"/>
              <a:t>53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  <p:sp>
        <p:nvSpPr>
          <p:cNvPr id="1217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7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0108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F13E82A-C66F-4A38-9469-98A0EF91CF73}" type="slidenum">
              <a:rPr lang="en-US" altLang="en-US" sz="1200" b="0"/>
              <a:pPr eaLnBrk="1" hangingPunct="1"/>
              <a:t>4</a:t>
            </a:fld>
            <a:endParaRPr lang="en-US" altLang="en-US" sz="1200" b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034610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BBB09F-6F79-462A-A3E3-60DB9B6D142B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12195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1341BF63-745D-46F3-A05B-7931AD88553D}" type="slidenum">
              <a:rPr lang="en-US" altLang="en-US" sz="1200" b="0">
                <a:latin typeface="Arial" panose="020B0604020202020204" pitchFamily="34" charset="0"/>
              </a:rPr>
              <a:pPr algn="r"/>
              <a:t>54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  <p:sp>
        <p:nvSpPr>
          <p:cNvPr id="1219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9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8169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F13E82A-C66F-4A38-9469-98A0EF91CF73}" type="slidenum">
              <a:rPr lang="en-US" altLang="en-US" sz="1200" b="0"/>
              <a:pPr eaLnBrk="1" hangingPunct="1"/>
              <a:t>5</a:t>
            </a:fld>
            <a:endParaRPr lang="en-US" altLang="en-US" sz="1200" b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43852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F13E82A-C66F-4A38-9469-98A0EF91CF73}" type="slidenum">
              <a:rPr lang="en-US" altLang="en-US" sz="1200" b="0"/>
              <a:pPr eaLnBrk="1" hangingPunct="1"/>
              <a:t>6</a:t>
            </a:fld>
            <a:endParaRPr lang="en-US" altLang="en-US" sz="1200" b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46213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E89B93C-8E15-46DA-A4EB-5308B2F0C1F9}" type="slidenum">
              <a:rPr lang="en-US" altLang="en-US" sz="1200" b="0"/>
              <a:pPr eaLnBrk="1" hangingPunct="1"/>
              <a:t>7</a:t>
            </a:fld>
            <a:endParaRPr lang="en-US" altLang="en-US" sz="1200" b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681051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E89B93C-8E15-46DA-A4EB-5308B2F0C1F9}" type="slidenum">
              <a:rPr lang="en-US" altLang="en-US" sz="1200" b="0"/>
              <a:pPr eaLnBrk="1" hangingPunct="1"/>
              <a:t>8</a:t>
            </a:fld>
            <a:endParaRPr lang="en-US" altLang="en-US" sz="1200" b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040028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F9599FB-FE74-4E8C-8ABD-97654B3FFED8}" type="slidenum">
              <a:rPr lang="en-US" altLang="en-US" sz="1200" b="0"/>
              <a:pPr eaLnBrk="1" hangingPunct="1"/>
              <a:t>9</a:t>
            </a:fld>
            <a:endParaRPr lang="en-US" altLang="en-US" sz="1200" b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128633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F13E82A-C66F-4A38-9469-98A0EF91CF73}" type="slidenum">
              <a:rPr lang="en-US" altLang="en-US" sz="1200" b="0"/>
              <a:pPr eaLnBrk="1" hangingPunct="1"/>
              <a:t>14</a:t>
            </a:fld>
            <a:endParaRPr lang="en-US" altLang="en-US" sz="1200" b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35129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 userDrawn="1"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 userDrawn="1"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 userDrawn="1"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 userDrawn="1"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4BF38A-3DFB-480B-8D89-0595D30524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93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 userDrawn="1"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" name="Text Placeholder 5"/>
          <p:cNvSpPr txBox="1">
            <a:spLocks/>
          </p:cNvSpPr>
          <p:nvPr userDrawn="1"/>
        </p:nvSpPr>
        <p:spPr>
          <a:xfrm>
            <a:off x="23004" y="6553200"/>
            <a:ext cx="357996" cy="228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1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fld id="{973D82C6-82F5-438A-90AD-EA868AC8D099}" type="slidenum">
              <a:rPr lang="en-US" sz="1000" kern="0" smtClean="0"/>
              <a:pPr/>
              <a:t>‹#›</a:t>
            </a:fld>
            <a:endParaRPr lang="en-US" sz="1000" kern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8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9" r:id="rId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jD7KmilcfdAhWmm-AKHVMcA6AQjRx6BAgBEAU&amp;url=https://www.thelancet.com/journals/lancet/article/PIIS0140-6736(17)31911-6/fulltext&amp;psig=AOvVaw0FDRAMzLcsWgnFvkw37Wrb&amp;ust=153744979276426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5080" y="1600200"/>
            <a:ext cx="8991600" cy="1066800"/>
          </a:xfrm>
          <a:ln/>
        </p:spPr>
        <p:txBody>
          <a:bodyPr/>
          <a:lstStyle/>
          <a:p>
            <a:pPr>
              <a:tabLst>
                <a:tab pos="5376863" algn="l"/>
              </a:tabLst>
            </a:pPr>
            <a:r>
              <a:rPr lang="en-US" sz="2400" dirty="0" smtClean="0"/>
              <a:t>BMI508 – Fall 2018</a:t>
            </a:r>
            <a:br>
              <a:rPr lang="en-US" sz="2400" dirty="0" smtClean="0"/>
            </a:br>
            <a:r>
              <a:rPr lang="en-US" sz="2400" dirty="0" smtClean="0"/>
              <a:t>Biomedical Ontology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dirty="0"/>
              <a:t>Using Referent Tracking 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ontology </a:t>
            </a:r>
            <a:r>
              <a:rPr lang="en-US" dirty="0"/>
              <a:t>development and use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029200"/>
            <a:ext cx="9144000" cy="16002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566738">
              <a:lnSpc>
                <a:spcPct val="80000"/>
              </a:lnSpc>
            </a:pPr>
            <a:r>
              <a:rPr lang="en-GB" altLang="ja-JP" sz="2800" b="1" dirty="0" smtClean="0">
                <a:ea typeface="ＭＳ 明朝" panose="02020609040205080304" pitchFamily="49" charset="-128"/>
              </a:rPr>
              <a:t>Werner CEUSTERS</a:t>
            </a:r>
            <a:r>
              <a:rPr lang="en-GB" altLang="ja-JP" sz="2800" b="1" baseline="30000" dirty="0" smtClean="0">
                <a:ea typeface="ＭＳ 明朝" panose="02020609040205080304" pitchFamily="49" charset="-128"/>
              </a:rPr>
              <a:t>1,2</a:t>
            </a:r>
            <a:endParaRPr lang="en-US" altLang="ja-JP" sz="1800" i="1" baseline="30000" dirty="0" smtClean="0">
              <a:ea typeface="ＭＳ 明朝" panose="02020609040205080304" pitchFamily="49" charset="-128"/>
            </a:endParaRPr>
          </a:p>
          <a:p>
            <a:pPr defTabSz="566738"/>
            <a:r>
              <a:rPr lang="en-GB" sz="1800" i="1" baseline="30000" dirty="0" smtClean="0"/>
              <a:t>1</a:t>
            </a:r>
            <a:r>
              <a:rPr lang="en-GB" sz="1800" i="1" dirty="0" smtClean="0"/>
              <a:t> Department </a:t>
            </a:r>
            <a:r>
              <a:rPr lang="en-GB" sz="1800" i="1" dirty="0"/>
              <a:t>of </a:t>
            </a:r>
            <a:r>
              <a:rPr lang="en-GB" sz="1800" i="1" dirty="0" smtClean="0"/>
              <a:t>Biomedical Informatics, University at Buffalo, USA</a:t>
            </a:r>
          </a:p>
          <a:p>
            <a:pPr defTabSz="566738"/>
            <a:r>
              <a:rPr lang="en-GB" sz="1800" i="1" baseline="30000" dirty="0" smtClean="0"/>
              <a:t>2</a:t>
            </a:r>
            <a:r>
              <a:rPr lang="en-GB" sz="1800" i="1" dirty="0" smtClean="0"/>
              <a:t> Department </a:t>
            </a:r>
            <a:r>
              <a:rPr lang="en-GB" sz="1800" i="1" dirty="0"/>
              <a:t>of Psychiatry</a:t>
            </a:r>
            <a:r>
              <a:rPr lang="en-GB" sz="1800" i="1" dirty="0" smtClean="0"/>
              <a:t>, University at Buffalo, USA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152400" y="609600"/>
            <a:ext cx="9296400" cy="466726"/>
            <a:chOff x="-152400" y="609600"/>
            <a:chExt cx="9296400" cy="466726"/>
          </a:xfrm>
        </p:grpSpPr>
        <p:sp>
          <p:nvSpPr>
            <p:cNvPr id="6" name="Rectangle 5"/>
            <p:cNvSpPr/>
            <p:nvPr/>
          </p:nvSpPr>
          <p:spPr bwMode="auto">
            <a:xfrm>
              <a:off x="5562600" y="609600"/>
              <a:ext cx="3581400" cy="46672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pic>
          <p:nvPicPr>
            <p:cNvPr id="7" name="Picture 6" descr="Jacobs School of Medicine and Biomedical Sciences 1-line locku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0" y="609600"/>
              <a:ext cx="6477000" cy="466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181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Portions of reality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641350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ntities (= particulars, = instances),</a:t>
            </a:r>
          </a:p>
          <a:p>
            <a:pPr lvl="1" defTabSz="641350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.g.: me, my life;</a:t>
            </a:r>
            <a:endParaRPr lang="en-US" dirty="0"/>
          </a:p>
          <a:p>
            <a:pPr defTabSz="6413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r</a:t>
            </a:r>
            <a:r>
              <a:rPr lang="en-US" dirty="0" smtClean="0"/>
              <a:t>elations,</a:t>
            </a:r>
            <a:r>
              <a:rPr lang="en-US" b="1" dirty="0" smtClean="0"/>
              <a:t> </a:t>
            </a:r>
          </a:p>
          <a:p>
            <a:pPr lvl="1" defTabSz="6413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e.g.: </a:t>
            </a:r>
            <a:r>
              <a:rPr lang="en-US" dirty="0" smtClean="0"/>
              <a:t>the 3-place parthood relation between me, my nose, and the temporal region at which it holds,</a:t>
            </a:r>
            <a:endParaRPr lang="en-US" dirty="0"/>
          </a:p>
          <a:p>
            <a:pPr defTabSz="6413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types, </a:t>
            </a:r>
            <a:endParaRPr lang="en-US" dirty="0"/>
          </a:p>
          <a:p>
            <a:pPr lvl="1" defTabSz="6413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universals, e.g. Nose,</a:t>
            </a:r>
          </a:p>
          <a:p>
            <a:pPr lvl="1" defTabSz="6413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defined classes, e.g. Crooked Nose, </a:t>
            </a:r>
            <a:endParaRPr lang="en-US" dirty="0"/>
          </a:p>
          <a:p>
            <a:pPr defTabSz="6413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onfigurations,</a:t>
            </a:r>
          </a:p>
          <a:p>
            <a:pPr lvl="1" defTabSz="6413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.g. my nose now being part of me</a:t>
            </a:r>
            <a:r>
              <a:rPr lang="en-US" dirty="0" smtClean="0"/>
              <a:t>.</a:t>
            </a:r>
          </a:p>
          <a:p>
            <a:pPr lvl="1" defTabSz="6413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lvl="1" defTabSz="6413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57150" indent="0" algn="ctr" defTabSz="641350">
              <a:spcBef>
                <a:spcPts val="0"/>
              </a:spcBef>
            </a:pPr>
            <a:r>
              <a:rPr lang="en-US" sz="3200" dirty="0" smtClean="0"/>
              <a:t>Why is RT only for particulars?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47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Identifiers and pseudo-identifiers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057400" y="2057400"/>
          <a:ext cx="44958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Representation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Reality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ID-a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ID-b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Entity-1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ID-c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Entity-2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ID-d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Entity-3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ID-e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Entity-4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ID-f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Entity-5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 bwMode="auto">
          <a:xfrm>
            <a:off x="2819400" y="3733800"/>
            <a:ext cx="22860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2819400" y="4419600"/>
            <a:ext cx="22860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2819400" y="2971800"/>
            <a:ext cx="22860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2791691" y="2971799"/>
            <a:ext cx="2313709" cy="7620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2819400" y="2590800"/>
            <a:ext cx="22860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2819400" y="3352800"/>
            <a:ext cx="22860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2819400" y="4114802"/>
            <a:ext cx="2286000" cy="304798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35106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Identifiers and pseudo-identifiers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057400" y="2057400"/>
          <a:ext cx="44958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Representation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Reality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ID-a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ID-b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Entity-1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ID-c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Entity-2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ID-d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Entity-3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ID-e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Entity-4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ID-f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Entity-5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 bwMode="auto">
          <a:xfrm>
            <a:off x="2819400" y="3733800"/>
            <a:ext cx="22860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2819400" y="4419600"/>
            <a:ext cx="22860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2819400" y="2971800"/>
            <a:ext cx="22860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2791691" y="2971799"/>
            <a:ext cx="2313709" cy="7620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2819400" y="2590800"/>
            <a:ext cx="22860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2819400" y="3352800"/>
            <a:ext cx="22860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2819400" y="4114802"/>
            <a:ext cx="2286000" cy="30364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1426948" y="4945610"/>
            <a:ext cx="575670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Pseudo-identifiers: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ID-a: denotes nothing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ID-b: denotes ambiguously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Singularly unique identifier: ID-c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Non-singularly unique identifiers: ID-f, ID-d, ID-e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8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981200"/>
            <a:ext cx="8686800" cy="114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r>
              <a:rPr lang="en-US" kern="0" dirty="0" smtClean="0"/>
              <a:t>There is for any particular only one identifier within all systems in which the entity is represented</a:t>
            </a:r>
          </a:p>
          <a:p>
            <a:endParaRPr lang="en-US" kern="0" dirty="0" smtClean="0"/>
          </a:p>
          <a:p>
            <a:endParaRPr lang="en-US" kern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319236"/>
            <a:ext cx="8001000" cy="992460"/>
          </a:xfrm>
        </p:spPr>
        <p:txBody>
          <a:bodyPr/>
          <a:lstStyle/>
          <a:p>
            <a:r>
              <a:rPr lang="en-US" dirty="0" smtClean="0"/>
              <a:t>             there is for any particular only one</a:t>
            </a:r>
            <a:r>
              <a:rPr lang="en-US" dirty="0"/>
              <a:t>	</a:t>
            </a:r>
            <a:r>
              <a:rPr lang="en-US" dirty="0" smtClean="0"/>
              <a:t>   identifier within a given representation system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 bwMode="auto">
          <a:xfrm rot="5400000">
            <a:off x="3543300" y="2781301"/>
            <a:ext cx="381000" cy="2438400"/>
          </a:xfrm>
          <a:prstGeom prst="rightBrace">
            <a:avLst>
              <a:gd name="adj1" fmla="val 35833"/>
              <a:gd name="adj2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5" name="Right Brace 4"/>
          <p:cNvSpPr/>
          <p:nvPr/>
        </p:nvSpPr>
        <p:spPr bwMode="auto">
          <a:xfrm rot="16200000" flipV="1">
            <a:off x="2667000" y="1066800"/>
            <a:ext cx="381000" cy="4191000"/>
          </a:xfrm>
          <a:prstGeom prst="rightBrace">
            <a:avLst>
              <a:gd name="adj1" fmla="val 35833"/>
              <a:gd name="adj2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3350940"/>
            <a:ext cx="8686800" cy="45720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algn="ctr"/>
            <a:r>
              <a:rPr lang="en-US" kern="0" dirty="0" smtClean="0"/>
              <a:t>Globally and Singularly Unique Identifier for a Particular</a:t>
            </a:r>
          </a:p>
        </p:txBody>
      </p:sp>
    </p:spTree>
    <p:extLst>
      <p:ext uri="{BB962C8B-B14F-4D97-AF65-F5344CB8AC3E}">
        <p14:creationId xmlns:p14="http://schemas.microsoft.com/office/powerpoint/2010/main" val="221008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build="p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5562600" y="3970337"/>
            <a:ext cx="3505200" cy="1981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209800" y="3970337"/>
            <a:ext cx="3352800" cy="1981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5562600" y="2751137"/>
            <a:ext cx="3505200" cy="1219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2209800" y="2751137"/>
            <a:ext cx="3352800" cy="1219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76200" y="2751137"/>
            <a:ext cx="2133600" cy="1219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9" name="AutoShap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Importance:</a:t>
            </a:r>
            <a:endParaRPr lang="en-US" altLang="en-US" dirty="0" smtClean="0"/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2209800" y="1531937"/>
            <a:ext cx="3352800" cy="609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              Generic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5562600" y="1531937"/>
            <a:ext cx="3505200" cy="609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               Specific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28723" name="Text Box 13"/>
          <p:cNvSpPr txBox="1">
            <a:spLocks noChangeArrowheads="1"/>
          </p:cNvSpPr>
          <p:nvPr/>
        </p:nvSpPr>
        <p:spPr bwMode="auto">
          <a:xfrm>
            <a:off x="3305968" y="3183053"/>
            <a:ext cx="1312863" cy="336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600" b="0">
                <a:solidFill>
                  <a:schemeClr val="accent2"/>
                </a:solidFill>
                <a:latin typeface="Arial Unicode MS" panose="020B0604020202020204" pitchFamily="34" charset="-128"/>
              </a:rPr>
              <a:t>DIAGNOSIS</a:t>
            </a:r>
          </a:p>
        </p:txBody>
      </p:sp>
      <p:sp>
        <p:nvSpPr>
          <p:cNvPr id="28722" name="Text Box 17"/>
          <p:cNvSpPr txBox="1">
            <a:spLocks noChangeArrowheads="1"/>
          </p:cNvSpPr>
          <p:nvPr/>
        </p:nvSpPr>
        <p:spPr bwMode="auto">
          <a:xfrm>
            <a:off x="6753226" y="3095181"/>
            <a:ext cx="1219200" cy="5810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600"/>
              <a:t>my doctor’s</a:t>
            </a:r>
          </a:p>
          <a:p>
            <a:pPr eaLnBrk="1" hangingPunct="1"/>
            <a:r>
              <a:rPr lang="en-US" altLang="en-US" sz="1600"/>
              <a:t>diagnosis</a:t>
            </a:r>
          </a:p>
        </p:txBody>
      </p:sp>
      <p:grpSp>
        <p:nvGrpSpPr>
          <p:cNvPr id="28686" name="Group 18"/>
          <p:cNvGrpSpPr>
            <a:grpSpLocks/>
          </p:cNvGrpSpPr>
          <p:nvPr/>
        </p:nvGrpSpPr>
        <p:grpSpPr bwMode="auto">
          <a:xfrm>
            <a:off x="2348706" y="4048339"/>
            <a:ext cx="3006726" cy="1790526"/>
            <a:chOff x="1487" y="2924"/>
            <a:chExt cx="1894" cy="1387"/>
          </a:xfrm>
        </p:grpSpPr>
        <p:sp>
          <p:nvSpPr>
            <p:cNvPr id="28716" name="AutoShape 20"/>
            <p:cNvSpPr>
              <a:spLocks noChangeArrowheads="1"/>
            </p:cNvSpPr>
            <p:nvPr/>
          </p:nvSpPr>
          <p:spPr bwMode="auto">
            <a:xfrm>
              <a:off x="2334" y="2976"/>
              <a:ext cx="1047" cy="29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b="0" dirty="0" smtClean="0">
                  <a:solidFill>
                    <a:schemeClr val="accent2"/>
                  </a:solidFill>
                  <a:latin typeface="Arial" panose="020B0604020202020204" pitchFamily="34" charset="0"/>
                </a:rPr>
                <a:t>HUMAN BEING</a:t>
              </a:r>
              <a:endParaRPr lang="en-US" altLang="en-US" sz="1600" b="0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717" name="AutoShape 21"/>
            <p:cNvSpPr>
              <a:spLocks noChangeArrowheads="1"/>
            </p:cNvSpPr>
            <p:nvPr/>
          </p:nvSpPr>
          <p:spPr bwMode="auto">
            <a:xfrm>
              <a:off x="1984" y="3447"/>
              <a:ext cx="686" cy="281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b="0" dirty="0">
                  <a:solidFill>
                    <a:schemeClr val="accent2"/>
                  </a:solidFill>
                  <a:latin typeface="Arial Unicode MS" panose="020B0604020202020204" pitchFamily="34" charset="-128"/>
                </a:rPr>
                <a:t>DISEASE</a:t>
              </a:r>
            </a:p>
          </p:txBody>
        </p:sp>
        <p:sp>
          <p:nvSpPr>
            <p:cNvPr id="28718" name="AutoShape 22"/>
            <p:cNvSpPr>
              <a:spLocks noChangeArrowheads="1"/>
            </p:cNvSpPr>
            <p:nvPr/>
          </p:nvSpPr>
          <p:spPr bwMode="auto">
            <a:xfrm>
              <a:off x="1487" y="2924"/>
              <a:ext cx="641" cy="29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b="0" dirty="0" smtClean="0">
                  <a:solidFill>
                    <a:schemeClr val="accent2"/>
                  </a:solidFill>
                  <a:latin typeface="Arial" panose="020B0604020202020204" pitchFamily="34" charset="0"/>
                </a:rPr>
                <a:t>LAPTOP</a:t>
              </a:r>
              <a:endParaRPr lang="en-US" altLang="en-US" sz="1600" b="0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719" name="AutoShape 23"/>
            <p:cNvSpPr>
              <a:spLocks noChangeArrowheads="1"/>
            </p:cNvSpPr>
            <p:nvPr/>
          </p:nvSpPr>
          <p:spPr bwMode="auto">
            <a:xfrm>
              <a:off x="2322" y="3810"/>
              <a:ext cx="856" cy="501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b="0">
                  <a:solidFill>
                    <a:schemeClr val="accent2"/>
                  </a:solidFill>
                </a:rPr>
                <a:t>MIGRAINE</a:t>
              </a:r>
            </a:p>
            <a:p>
              <a:pPr eaLnBrk="1" hangingPunct="1"/>
              <a:r>
                <a:rPr lang="en-US" altLang="en-US" sz="1600" b="0">
                  <a:solidFill>
                    <a:schemeClr val="accent2"/>
                  </a:solidFill>
                </a:rPr>
                <a:t>HEADACHE</a:t>
              </a:r>
            </a:p>
          </p:txBody>
        </p:sp>
      </p:grpSp>
      <p:grpSp>
        <p:nvGrpSpPr>
          <p:cNvPr id="28687" name="Group 25"/>
          <p:cNvGrpSpPr>
            <a:grpSpLocks/>
          </p:cNvGrpSpPr>
          <p:nvPr/>
        </p:nvGrpSpPr>
        <p:grpSpPr bwMode="auto">
          <a:xfrm>
            <a:off x="5881688" y="4176776"/>
            <a:ext cx="3075303" cy="1589695"/>
            <a:chOff x="3550" y="2722"/>
            <a:chExt cx="2129" cy="1311"/>
          </a:xfrm>
        </p:grpSpPr>
        <p:sp>
          <p:nvSpPr>
            <p:cNvPr id="28710" name="AutoShape 26"/>
            <p:cNvSpPr>
              <a:spLocks noChangeArrowheads="1"/>
            </p:cNvSpPr>
            <p:nvPr/>
          </p:nvSpPr>
          <p:spPr bwMode="auto">
            <a:xfrm>
              <a:off x="3598" y="3263"/>
              <a:ext cx="372" cy="30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b="0" i="1"/>
                <a:t>me</a:t>
              </a:r>
            </a:p>
          </p:txBody>
        </p:sp>
        <p:sp>
          <p:nvSpPr>
            <p:cNvPr id="28711" name="AutoShape 27"/>
            <p:cNvSpPr>
              <a:spLocks noChangeArrowheads="1"/>
            </p:cNvSpPr>
            <p:nvPr/>
          </p:nvSpPr>
          <p:spPr bwMode="auto">
            <a:xfrm>
              <a:off x="3739" y="3724"/>
              <a:ext cx="1089" cy="30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b="0" i="1"/>
                <a:t>my headache</a:t>
              </a:r>
            </a:p>
          </p:txBody>
        </p:sp>
        <p:sp>
          <p:nvSpPr>
            <p:cNvPr id="28712" name="AutoShape 28"/>
            <p:cNvSpPr>
              <a:spLocks noChangeArrowheads="1"/>
            </p:cNvSpPr>
            <p:nvPr/>
          </p:nvSpPr>
          <p:spPr bwMode="auto">
            <a:xfrm>
              <a:off x="4736" y="3368"/>
              <a:ext cx="867" cy="30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b="0" i="1"/>
                <a:t>my migraine</a:t>
              </a:r>
            </a:p>
          </p:txBody>
        </p:sp>
        <p:sp>
          <p:nvSpPr>
            <p:cNvPr id="28713" name="AutoShape 29"/>
            <p:cNvSpPr>
              <a:spLocks noChangeArrowheads="1"/>
            </p:cNvSpPr>
            <p:nvPr/>
          </p:nvSpPr>
          <p:spPr bwMode="auto">
            <a:xfrm>
              <a:off x="3550" y="2830"/>
              <a:ext cx="818" cy="30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b="0" i="1"/>
                <a:t>my doctor</a:t>
              </a:r>
            </a:p>
          </p:txBody>
        </p:sp>
        <p:sp>
          <p:nvSpPr>
            <p:cNvPr id="28714" name="AutoShape 30"/>
            <p:cNvSpPr>
              <a:spLocks noChangeArrowheads="1"/>
            </p:cNvSpPr>
            <p:nvPr/>
          </p:nvSpPr>
          <p:spPr bwMode="auto">
            <a:xfrm>
              <a:off x="4445" y="2722"/>
              <a:ext cx="1234" cy="5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b="0" i="1"/>
                <a:t>my doctor’s computer</a:t>
              </a:r>
            </a:p>
          </p:txBody>
        </p:sp>
      </p:grpSp>
      <p:sp>
        <p:nvSpPr>
          <p:cNvPr id="28688" name="Rectangle 31"/>
          <p:cNvSpPr>
            <a:spLocks noChangeArrowheads="1"/>
          </p:cNvSpPr>
          <p:nvPr/>
        </p:nvSpPr>
        <p:spPr bwMode="auto">
          <a:xfrm>
            <a:off x="76200" y="2141537"/>
            <a:ext cx="2133600" cy="609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90" name="Text Box 34"/>
          <p:cNvSpPr txBox="1">
            <a:spLocks noChangeArrowheads="1"/>
          </p:cNvSpPr>
          <p:nvPr/>
        </p:nvSpPr>
        <p:spPr bwMode="auto">
          <a:xfrm>
            <a:off x="2286000" y="2236787"/>
            <a:ext cx="30505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i="1" dirty="0" smtClean="0">
                <a:solidFill>
                  <a:srgbClr val="FFFF00"/>
                </a:solidFill>
              </a:rPr>
              <a:t>INFORMATION CONTENT ENTITY</a:t>
            </a:r>
            <a:endParaRPr lang="en-US" altLang="en-US" sz="1400" i="1" dirty="0">
              <a:solidFill>
                <a:srgbClr val="FFFF00"/>
              </a:solidFill>
            </a:endParaRPr>
          </a:p>
        </p:txBody>
      </p:sp>
      <p:sp>
        <p:nvSpPr>
          <p:cNvPr id="28709" name="Text Box 39"/>
          <p:cNvSpPr txBox="1">
            <a:spLocks noChangeArrowheads="1"/>
          </p:cNvSpPr>
          <p:nvPr/>
        </p:nvSpPr>
        <p:spPr bwMode="auto">
          <a:xfrm>
            <a:off x="6154695" y="2204022"/>
            <a:ext cx="219075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i="1" dirty="0" smtClean="0">
                <a:solidFill>
                  <a:schemeClr val="accent1"/>
                </a:solidFill>
              </a:rPr>
              <a:t>‘WC has migraine’</a:t>
            </a:r>
            <a:endParaRPr lang="en-US" altLang="en-US" sz="2000" i="1" dirty="0">
              <a:solidFill>
                <a:schemeClr val="accent1"/>
              </a:solidFill>
            </a:endParaRPr>
          </a:p>
        </p:txBody>
      </p:sp>
      <p:sp>
        <p:nvSpPr>
          <p:cNvPr id="28693" name="Rectangle 40"/>
          <p:cNvSpPr>
            <a:spLocks noChangeArrowheads="1"/>
          </p:cNvSpPr>
          <p:nvPr/>
        </p:nvSpPr>
        <p:spPr bwMode="auto">
          <a:xfrm>
            <a:off x="5562600" y="2141537"/>
            <a:ext cx="3505200" cy="609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7" name="Group 54"/>
          <p:cNvGrpSpPr>
            <a:grpSpLocks/>
          </p:cNvGrpSpPr>
          <p:nvPr/>
        </p:nvGrpSpPr>
        <p:grpSpPr bwMode="auto">
          <a:xfrm>
            <a:off x="5573713" y="1554020"/>
            <a:ext cx="3505200" cy="4876800"/>
            <a:chOff x="3504" y="1248"/>
            <a:chExt cx="2208" cy="3072"/>
          </a:xfrm>
        </p:grpSpPr>
        <p:sp>
          <p:nvSpPr>
            <p:cNvPr id="28706" name="Rectangle 55"/>
            <p:cNvSpPr>
              <a:spLocks noChangeArrowheads="1"/>
            </p:cNvSpPr>
            <p:nvPr/>
          </p:nvSpPr>
          <p:spPr bwMode="auto">
            <a:xfrm>
              <a:off x="3504" y="1248"/>
              <a:ext cx="2208" cy="3072"/>
            </a:xfrm>
            <a:prstGeom prst="rect">
              <a:avLst/>
            </a:prstGeom>
            <a:solidFill>
              <a:srgbClr val="00CC99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07" name="Text Box 56"/>
            <p:cNvSpPr txBox="1">
              <a:spLocks noChangeArrowheads="1"/>
            </p:cNvSpPr>
            <p:nvPr/>
          </p:nvSpPr>
          <p:spPr bwMode="auto">
            <a:xfrm>
              <a:off x="3840" y="4032"/>
              <a:ext cx="16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accent1"/>
                  </a:solidFill>
                </a:rPr>
                <a:t>Referent Tracking</a:t>
              </a:r>
            </a:p>
          </p:txBody>
        </p:sp>
      </p:grpSp>
      <p:grpSp>
        <p:nvGrpSpPr>
          <p:cNvPr id="8" name="Group 57"/>
          <p:cNvGrpSpPr>
            <a:grpSpLocks/>
          </p:cNvGrpSpPr>
          <p:nvPr/>
        </p:nvGrpSpPr>
        <p:grpSpPr bwMode="auto">
          <a:xfrm>
            <a:off x="2220913" y="1554020"/>
            <a:ext cx="3352800" cy="4881563"/>
            <a:chOff x="1392" y="1248"/>
            <a:chExt cx="2112" cy="3075"/>
          </a:xfrm>
        </p:grpSpPr>
        <p:sp>
          <p:nvSpPr>
            <p:cNvPr id="28704" name="Rectangle 58"/>
            <p:cNvSpPr>
              <a:spLocks noChangeArrowheads="1"/>
            </p:cNvSpPr>
            <p:nvPr/>
          </p:nvSpPr>
          <p:spPr bwMode="auto">
            <a:xfrm>
              <a:off x="1392" y="1248"/>
              <a:ext cx="2112" cy="3072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05" name="Text Box 59"/>
            <p:cNvSpPr txBox="1">
              <a:spLocks noChangeArrowheads="1"/>
            </p:cNvSpPr>
            <p:nvPr/>
          </p:nvSpPr>
          <p:spPr bwMode="auto">
            <a:xfrm>
              <a:off x="2009" y="4032"/>
              <a:ext cx="88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 smtClean="0">
                  <a:solidFill>
                    <a:srgbClr val="FFFF00"/>
                  </a:solidFill>
                </a:rPr>
                <a:t>Ontology</a:t>
              </a:r>
              <a:endParaRPr lang="en-US" altLang="en-US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9" name="Group 62"/>
          <p:cNvGrpSpPr>
            <a:grpSpLocks/>
          </p:cNvGrpSpPr>
          <p:nvPr/>
        </p:nvGrpSpPr>
        <p:grpSpPr bwMode="auto">
          <a:xfrm>
            <a:off x="5181600" y="1760537"/>
            <a:ext cx="762000" cy="3962400"/>
            <a:chOff x="3264" y="1392"/>
            <a:chExt cx="480" cy="2496"/>
          </a:xfrm>
        </p:grpSpPr>
        <p:sp>
          <p:nvSpPr>
            <p:cNvPr id="28700" name="AutoShape 63"/>
            <p:cNvSpPr>
              <a:spLocks noChangeArrowheads="1"/>
            </p:cNvSpPr>
            <p:nvPr/>
          </p:nvSpPr>
          <p:spPr bwMode="auto">
            <a:xfrm>
              <a:off x="3264" y="1392"/>
              <a:ext cx="480" cy="192"/>
            </a:xfrm>
            <a:prstGeom prst="leftRight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01" name="AutoShape 64"/>
            <p:cNvSpPr>
              <a:spLocks noChangeArrowheads="1"/>
            </p:cNvSpPr>
            <p:nvPr/>
          </p:nvSpPr>
          <p:spPr bwMode="auto">
            <a:xfrm>
              <a:off x="3264" y="1920"/>
              <a:ext cx="480" cy="192"/>
            </a:xfrm>
            <a:prstGeom prst="leftRight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02" name="AutoShape 65"/>
            <p:cNvSpPr>
              <a:spLocks noChangeArrowheads="1"/>
            </p:cNvSpPr>
            <p:nvPr/>
          </p:nvSpPr>
          <p:spPr bwMode="auto">
            <a:xfrm>
              <a:off x="3264" y="2544"/>
              <a:ext cx="480" cy="192"/>
            </a:xfrm>
            <a:prstGeom prst="leftRight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03" name="AutoShape 66"/>
            <p:cNvSpPr>
              <a:spLocks noChangeArrowheads="1"/>
            </p:cNvSpPr>
            <p:nvPr/>
          </p:nvSpPr>
          <p:spPr bwMode="auto">
            <a:xfrm>
              <a:off x="3264" y="3696"/>
              <a:ext cx="480" cy="192"/>
            </a:xfrm>
            <a:prstGeom prst="leftRight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514600" y="1507840"/>
            <a:ext cx="6592456" cy="5326062"/>
            <a:chOff x="2514600" y="1507840"/>
            <a:chExt cx="6592456" cy="5326062"/>
          </a:xfrm>
        </p:grpSpPr>
        <p:sp>
          <p:nvSpPr>
            <p:cNvPr id="2" name="Rectangle 1"/>
            <p:cNvSpPr/>
            <p:nvPr/>
          </p:nvSpPr>
          <p:spPr bwMode="auto">
            <a:xfrm>
              <a:off x="5144656" y="1507840"/>
              <a:ext cx="3962400" cy="5303980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2514600" y="6430819"/>
              <a:ext cx="6553200" cy="403083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" pitchFamily="122" charset="0"/>
                </a:rPr>
                <a:t>Underrepresented majority in information systems!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" pitchFamily="122" charset="0"/>
              </a:endParaRPr>
            </a:p>
          </p:txBody>
        </p:sp>
      </p:grpSp>
      <p:sp>
        <p:nvSpPr>
          <p:cNvPr id="44" name="Text Box 8"/>
          <p:cNvSpPr txBox="1">
            <a:spLocks noChangeArrowheads="1"/>
          </p:cNvSpPr>
          <p:nvPr/>
        </p:nvSpPr>
        <p:spPr bwMode="auto">
          <a:xfrm>
            <a:off x="76200" y="3970337"/>
            <a:ext cx="2133600" cy="1981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L1</a:t>
            </a:r>
            <a:r>
              <a:rPr lang="en-US" altLang="en-US" baseline="30000" dirty="0" smtClean="0">
                <a:solidFill>
                  <a:schemeClr val="bg1"/>
                </a:solidFill>
              </a:rPr>
              <a:t>-1</a:t>
            </a:r>
            <a:r>
              <a:rPr lang="en-US" altLang="en-US" dirty="0" smtClean="0">
                <a:solidFill>
                  <a:schemeClr val="bg1"/>
                </a:solidFill>
              </a:rPr>
              <a:t>.</a:t>
            </a:r>
            <a:endParaRPr lang="en-US" altLang="en-US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L1 which is not about anything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2029" y="1218465"/>
            <a:ext cx="10711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L1.</a:t>
            </a:r>
          </a:p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Reality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7" name="Rectangle 9"/>
          <p:cNvSpPr>
            <a:spLocks noChangeArrowheads="1"/>
          </p:cNvSpPr>
          <p:nvPr/>
        </p:nvSpPr>
        <p:spPr bwMode="auto">
          <a:xfrm>
            <a:off x="152400" y="2827337"/>
            <a:ext cx="1981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bg1"/>
                </a:solidFill>
              </a:rPr>
              <a:t>L2. Beliefs </a:t>
            </a:r>
            <a:r>
              <a:rPr lang="en-US" altLang="en-US" sz="2000" dirty="0" smtClean="0">
                <a:solidFill>
                  <a:schemeClr val="bg1"/>
                </a:solidFill>
              </a:rPr>
              <a:t>(cognitive representation)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  <p:sp>
        <p:nvSpPr>
          <p:cNvPr id="48" name="Rectangle 32"/>
          <p:cNvSpPr>
            <a:spLocks noChangeArrowheads="1"/>
          </p:cNvSpPr>
          <p:nvPr/>
        </p:nvSpPr>
        <p:spPr bwMode="auto">
          <a:xfrm>
            <a:off x="152400" y="2065337"/>
            <a:ext cx="1981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bg1"/>
                </a:solidFill>
              </a:rPr>
              <a:t>L3. </a:t>
            </a:r>
            <a:r>
              <a:rPr lang="en-US" altLang="en-US" sz="2000" dirty="0" smtClean="0">
                <a:solidFill>
                  <a:schemeClr val="bg1"/>
                </a:solidFill>
              </a:rPr>
              <a:t> Accessible representation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30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0" y="762000"/>
            <a:ext cx="2209799" cy="762000"/>
          </a:xfrm>
        </p:spPr>
        <p:txBody>
          <a:bodyPr/>
          <a:lstStyle/>
          <a:p>
            <a:r>
              <a:rPr lang="en-US" sz="2000" dirty="0" smtClean="0"/>
              <a:t>L</a:t>
            </a:r>
            <a:r>
              <a:rPr lang="en-US" sz="2000" dirty="0"/>
              <a:t>. Weed.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Medical </a:t>
            </a:r>
            <a:r>
              <a:rPr lang="en-US" sz="2000" dirty="0"/>
              <a:t>records that guide and teach.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New </a:t>
            </a:r>
            <a:r>
              <a:rPr lang="en-US" sz="2000" dirty="0"/>
              <a:t>England Journal of Medicine </a:t>
            </a:r>
            <a:r>
              <a:rPr lang="en-US" sz="2000" dirty="0" smtClean="0"/>
              <a:t>278 </a:t>
            </a:r>
            <a:r>
              <a:rPr lang="en-US" sz="2000" dirty="0"/>
              <a:t>(1968), 593-600.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09600"/>
            <a:ext cx="6481482" cy="6248400"/>
          </a:xfrm>
          <a:prstGeom prst="rect">
            <a:avLst/>
          </a:prstGeom>
        </p:spPr>
      </p:pic>
      <p:pic>
        <p:nvPicPr>
          <p:cNvPr id="358406" name="Picture 6" descr="Image result for lawrence wee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6" y="1219200"/>
            <a:ext cx="1597025" cy="167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39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20250" cy="480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410200"/>
            <a:ext cx="9120251" cy="1066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750" y="6553200"/>
            <a:ext cx="91202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</a:rPr>
              <a:t>https://www.cms.gov/Regulations-and-Guidance/Legislation/EHRIncentivePrograms/downloads/3_Maintain_Problem_ListEP.pdf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3962400" y="3733800"/>
            <a:ext cx="36576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5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2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82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116"/>
          <p:cNvGrpSpPr>
            <a:grpSpLocks/>
          </p:cNvGrpSpPr>
          <p:nvPr/>
        </p:nvGrpSpPr>
        <p:grpSpPr bwMode="auto">
          <a:xfrm>
            <a:off x="914400" y="1752600"/>
            <a:ext cx="7848600" cy="4816475"/>
            <a:chOff x="576" y="1104"/>
            <a:chExt cx="4944" cy="3034"/>
          </a:xfrm>
        </p:grpSpPr>
        <p:grpSp>
          <p:nvGrpSpPr>
            <p:cNvPr id="10271" name="Group 14"/>
            <p:cNvGrpSpPr>
              <a:grpSpLocks/>
            </p:cNvGrpSpPr>
            <p:nvPr/>
          </p:nvGrpSpPr>
          <p:grpSpPr bwMode="auto">
            <a:xfrm>
              <a:off x="576" y="1296"/>
              <a:ext cx="4944" cy="154"/>
              <a:chOff x="576" y="1440"/>
              <a:chExt cx="4944" cy="154"/>
            </a:xfrm>
          </p:grpSpPr>
          <p:sp>
            <p:nvSpPr>
              <p:cNvPr id="10343" name="Text Box 8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10344" name="Text Box 9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04/07/1990</a:t>
                </a:r>
                <a:endParaRPr lang="nl-NL" altLang="en-US" sz="1400"/>
              </a:p>
            </p:txBody>
          </p:sp>
          <p:sp>
            <p:nvSpPr>
              <p:cNvPr id="10345" name="Text Box 10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26442006</a:t>
                </a:r>
              </a:p>
            </p:txBody>
          </p:sp>
          <p:sp>
            <p:nvSpPr>
              <p:cNvPr id="10346" name="Text Box 11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closed fracture of shaft of femur</a:t>
                </a:r>
              </a:p>
            </p:txBody>
          </p:sp>
        </p:grpSp>
        <p:grpSp>
          <p:nvGrpSpPr>
            <p:cNvPr id="10272" name="Group 15"/>
            <p:cNvGrpSpPr>
              <a:grpSpLocks/>
            </p:cNvGrpSpPr>
            <p:nvPr/>
          </p:nvGrpSpPr>
          <p:grpSpPr bwMode="auto">
            <a:xfrm>
              <a:off x="576" y="1488"/>
              <a:ext cx="4944" cy="154"/>
              <a:chOff x="576" y="1440"/>
              <a:chExt cx="4944" cy="154"/>
            </a:xfrm>
          </p:grpSpPr>
          <p:sp>
            <p:nvSpPr>
              <p:cNvPr id="10339" name="Text Box 1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10340" name="Text Box 1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04/07/1990</a:t>
                </a:r>
                <a:endParaRPr lang="nl-NL" altLang="en-US" sz="1400"/>
              </a:p>
            </p:txBody>
          </p:sp>
          <p:sp>
            <p:nvSpPr>
              <p:cNvPr id="10341" name="Text Box 18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81134009</a:t>
                </a:r>
              </a:p>
            </p:txBody>
          </p:sp>
          <p:sp>
            <p:nvSpPr>
              <p:cNvPr id="10342" name="Text Box 1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Fracture, closed, spiral</a:t>
                </a:r>
                <a:endParaRPr lang="nl-NL" altLang="en-US" sz="1400"/>
              </a:p>
            </p:txBody>
          </p:sp>
        </p:grpSp>
        <p:grpSp>
          <p:nvGrpSpPr>
            <p:cNvPr id="10273" name="Group 20"/>
            <p:cNvGrpSpPr>
              <a:grpSpLocks/>
            </p:cNvGrpSpPr>
            <p:nvPr/>
          </p:nvGrpSpPr>
          <p:grpSpPr bwMode="auto">
            <a:xfrm>
              <a:off x="576" y="1680"/>
              <a:ext cx="4944" cy="154"/>
              <a:chOff x="576" y="1440"/>
              <a:chExt cx="4944" cy="154"/>
            </a:xfrm>
          </p:grpSpPr>
          <p:sp>
            <p:nvSpPr>
              <p:cNvPr id="10335" name="Text Box 21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10336" name="Text Box 22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12/07/1990</a:t>
                </a:r>
                <a:endParaRPr lang="nl-NL" altLang="en-US" sz="1400"/>
              </a:p>
            </p:txBody>
          </p:sp>
          <p:sp>
            <p:nvSpPr>
              <p:cNvPr id="10337" name="Text Box 23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26442006</a:t>
                </a:r>
              </a:p>
            </p:txBody>
          </p:sp>
          <p:sp>
            <p:nvSpPr>
              <p:cNvPr id="10338" name="Text Box 24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closed fracture of shaft of femur</a:t>
                </a:r>
              </a:p>
            </p:txBody>
          </p:sp>
        </p:grpSp>
        <p:grpSp>
          <p:nvGrpSpPr>
            <p:cNvPr id="10274" name="Group 25"/>
            <p:cNvGrpSpPr>
              <a:grpSpLocks/>
            </p:cNvGrpSpPr>
            <p:nvPr/>
          </p:nvGrpSpPr>
          <p:grpSpPr bwMode="auto">
            <a:xfrm>
              <a:off x="576" y="1872"/>
              <a:ext cx="4944" cy="154"/>
              <a:chOff x="576" y="1440"/>
              <a:chExt cx="4944" cy="154"/>
            </a:xfrm>
          </p:grpSpPr>
          <p:sp>
            <p:nvSpPr>
              <p:cNvPr id="10331" name="Text Box 2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10332" name="Text Box 2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12/07/1990</a:t>
                </a:r>
                <a:endParaRPr lang="nl-NL" altLang="en-US" sz="1400"/>
              </a:p>
            </p:txBody>
          </p:sp>
          <p:sp>
            <p:nvSpPr>
              <p:cNvPr id="10333" name="Text Box 28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9001224</a:t>
                </a:r>
                <a:endParaRPr lang="nl-NL" altLang="en-US" sz="1400"/>
              </a:p>
            </p:txBody>
          </p:sp>
          <p:sp>
            <p:nvSpPr>
              <p:cNvPr id="10334" name="Text Box 2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Accident in public building (supermarket)</a:t>
                </a:r>
                <a:endParaRPr lang="nl-NL" altLang="en-US" sz="1400"/>
              </a:p>
            </p:txBody>
          </p:sp>
        </p:grpSp>
        <p:sp>
          <p:nvSpPr>
            <p:cNvPr id="10275" name="Text Box 31"/>
            <p:cNvSpPr txBox="1">
              <a:spLocks noChangeArrowheads="1"/>
            </p:cNvSpPr>
            <p:nvPr/>
          </p:nvSpPr>
          <p:spPr bwMode="auto">
            <a:xfrm>
              <a:off x="576" y="2064"/>
              <a:ext cx="43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5572</a:t>
              </a:r>
              <a:endParaRPr lang="nl-NL" altLang="en-US" sz="1400"/>
            </a:p>
            <a:p>
              <a:pPr eaLnBrk="1" hangingPunct="1"/>
              <a:endParaRPr lang="nl-NL" altLang="en-US" sz="1400"/>
            </a:p>
          </p:txBody>
        </p:sp>
        <p:sp>
          <p:nvSpPr>
            <p:cNvPr id="10276" name="Text Box 32"/>
            <p:cNvSpPr txBox="1">
              <a:spLocks noChangeArrowheads="1"/>
            </p:cNvSpPr>
            <p:nvPr/>
          </p:nvSpPr>
          <p:spPr bwMode="auto">
            <a:xfrm>
              <a:off x="1056" y="2064"/>
              <a:ext cx="67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04/07/1990</a:t>
              </a:r>
              <a:endParaRPr lang="nl-NL" altLang="en-US" sz="1400"/>
            </a:p>
            <a:p>
              <a:pPr eaLnBrk="1" hangingPunct="1"/>
              <a:endParaRPr lang="nl-NL" altLang="en-US" sz="1400"/>
            </a:p>
          </p:txBody>
        </p:sp>
        <p:sp>
          <p:nvSpPr>
            <p:cNvPr id="10277" name="Text Box 33"/>
            <p:cNvSpPr txBox="1">
              <a:spLocks noChangeArrowheads="1"/>
            </p:cNvSpPr>
            <p:nvPr/>
          </p:nvSpPr>
          <p:spPr bwMode="auto">
            <a:xfrm>
              <a:off x="1776" y="2064"/>
              <a:ext cx="139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79001</a:t>
              </a:r>
              <a:endParaRPr lang="nl-NL" altLang="en-US" sz="1400"/>
            </a:p>
          </p:txBody>
        </p:sp>
        <p:sp>
          <p:nvSpPr>
            <p:cNvPr id="10278" name="Text Box 34"/>
            <p:cNvSpPr txBox="1">
              <a:spLocks noChangeArrowheads="1"/>
            </p:cNvSpPr>
            <p:nvPr/>
          </p:nvSpPr>
          <p:spPr bwMode="auto">
            <a:xfrm>
              <a:off x="3216" y="2064"/>
              <a:ext cx="2304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Essential hypertension</a:t>
              </a:r>
              <a:endParaRPr lang="nl-NL" altLang="en-US" sz="1400"/>
            </a:p>
            <a:p>
              <a:pPr eaLnBrk="1" hangingPunct="1"/>
              <a:endParaRPr lang="nl-NL" altLang="en-US" sz="1400"/>
            </a:p>
          </p:txBody>
        </p:sp>
        <p:sp>
          <p:nvSpPr>
            <p:cNvPr id="10279" name="Text Box 36"/>
            <p:cNvSpPr txBox="1">
              <a:spLocks noChangeArrowheads="1"/>
            </p:cNvSpPr>
            <p:nvPr/>
          </p:nvSpPr>
          <p:spPr bwMode="auto">
            <a:xfrm>
              <a:off x="576" y="2256"/>
              <a:ext cx="43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0939</a:t>
              </a:r>
              <a:endParaRPr lang="nl-NL" altLang="en-US" sz="1400"/>
            </a:p>
          </p:txBody>
        </p:sp>
        <p:sp>
          <p:nvSpPr>
            <p:cNvPr id="10280" name="Text Box 37"/>
            <p:cNvSpPr txBox="1">
              <a:spLocks noChangeArrowheads="1"/>
            </p:cNvSpPr>
            <p:nvPr/>
          </p:nvSpPr>
          <p:spPr bwMode="auto">
            <a:xfrm>
              <a:off x="1056" y="2256"/>
              <a:ext cx="67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24/12/1991</a:t>
              </a:r>
              <a:endParaRPr lang="nl-NL" altLang="en-US" sz="1400"/>
            </a:p>
          </p:txBody>
        </p:sp>
        <p:sp>
          <p:nvSpPr>
            <p:cNvPr id="10281" name="Text Box 38"/>
            <p:cNvSpPr txBox="1">
              <a:spLocks noChangeArrowheads="1"/>
            </p:cNvSpPr>
            <p:nvPr/>
          </p:nvSpPr>
          <p:spPr bwMode="auto">
            <a:xfrm>
              <a:off x="1776" y="2256"/>
              <a:ext cx="139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255174002</a:t>
              </a:r>
            </a:p>
          </p:txBody>
        </p:sp>
        <p:sp>
          <p:nvSpPr>
            <p:cNvPr id="10282" name="Text Box 39"/>
            <p:cNvSpPr txBox="1">
              <a:spLocks noChangeArrowheads="1"/>
            </p:cNvSpPr>
            <p:nvPr/>
          </p:nvSpPr>
          <p:spPr bwMode="auto">
            <a:xfrm>
              <a:off x="3216" y="2256"/>
              <a:ext cx="2304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benign polyp of biliary tract</a:t>
              </a:r>
            </a:p>
          </p:txBody>
        </p:sp>
        <p:sp>
          <p:nvSpPr>
            <p:cNvPr id="10283" name="Text Box 41"/>
            <p:cNvSpPr txBox="1">
              <a:spLocks noChangeArrowheads="1"/>
            </p:cNvSpPr>
            <p:nvPr/>
          </p:nvSpPr>
          <p:spPr bwMode="auto">
            <a:xfrm>
              <a:off x="576" y="2448"/>
              <a:ext cx="43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2309</a:t>
              </a:r>
              <a:endParaRPr lang="nl-NL" altLang="en-US" sz="1400"/>
            </a:p>
          </p:txBody>
        </p:sp>
        <p:sp>
          <p:nvSpPr>
            <p:cNvPr id="10284" name="Text Box 42"/>
            <p:cNvSpPr txBox="1">
              <a:spLocks noChangeArrowheads="1"/>
            </p:cNvSpPr>
            <p:nvPr/>
          </p:nvSpPr>
          <p:spPr bwMode="auto">
            <a:xfrm>
              <a:off x="1056" y="2448"/>
              <a:ext cx="67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21/03/1992</a:t>
              </a:r>
              <a:endParaRPr lang="nl-NL" altLang="en-US" sz="1400"/>
            </a:p>
            <a:p>
              <a:pPr eaLnBrk="1" hangingPunct="1"/>
              <a:endParaRPr lang="nl-NL" altLang="en-US" sz="1400"/>
            </a:p>
          </p:txBody>
        </p:sp>
        <p:sp>
          <p:nvSpPr>
            <p:cNvPr id="10285" name="Text Box 43"/>
            <p:cNvSpPr txBox="1">
              <a:spLocks noChangeArrowheads="1"/>
            </p:cNvSpPr>
            <p:nvPr/>
          </p:nvSpPr>
          <p:spPr bwMode="auto">
            <a:xfrm>
              <a:off x="1776" y="2448"/>
              <a:ext cx="139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26442006</a:t>
              </a:r>
            </a:p>
            <a:p>
              <a:pPr eaLnBrk="1" hangingPunct="1"/>
              <a:endParaRPr lang="nl-NL" altLang="en-US" sz="1400"/>
            </a:p>
          </p:txBody>
        </p:sp>
        <p:sp>
          <p:nvSpPr>
            <p:cNvPr id="10286" name="Text Box 44"/>
            <p:cNvSpPr txBox="1">
              <a:spLocks noChangeArrowheads="1"/>
            </p:cNvSpPr>
            <p:nvPr/>
          </p:nvSpPr>
          <p:spPr bwMode="auto">
            <a:xfrm>
              <a:off x="3216" y="2448"/>
              <a:ext cx="2304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closed fracture of shaft of femur</a:t>
              </a:r>
            </a:p>
            <a:p>
              <a:pPr eaLnBrk="1" hangingPunct="1"/>
              <a:endParaRPr lang="nl-NL" altLang="en-US" sz="1400"/>
            </a:p>
          </p:txBody>
        </p:sp>
        <p:grpSp>
          <p:nvGrpSpPr>
            <p:cNvPr id="10287" name="Group 45"/>
            <p:cNvGrpSpPr>
              <a:grpSpLocks/>
            </p:cNvGrpSpPr>
            <p:nvPr/>
          </p:nvGrpSpPr>
          <p:grpSpPr bwMode="auto">
            <a:xfrm>
              <a:off x="576" y="2640"/>
              <a:ext cx="4944" cy="154"/>
              <a:chOff x="576" y="1440"/>
              <a:chExt cx="4944" cy="154"/>
            </a:xfrm>
          </p:grpSpPr>
          <p:sp>
            <p:nvSpPr>
              <p:cNvPr id="10327" name="Text Box 4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2309</a:t>
                </a:r>
                <a:endParaRPr lang="nl-NL" altLang="en-US" sz="1400"/>
              </a:p>
            </p:txBody>
          </p:sp>
          <p:sp>
            <p:nvSpPr>
              <p:cNvPr id="10328" name="Text Box 4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21/03/1992</a:t>
                </a:r>
                <a:endParaRPr lang="nl-NL" altLang="en-US" sz="1400"/>
              </a:p>
            </p:txBody>
          </p:sp>
          <p:sp>
            <p:nvSpPr>
              <p:cNvPr id="10329" name="Text Box 48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9001224</a:t>
                </a:r>
                <a:endParaRPr lang="nl-NL" altLang="en-US" sz="1400"/>
              </a:p>
            </p:txBody>
          </p:sp>
          <p:sp>
            <p:nvSpPr>
              <p:cNvPr id="10330" name="Text Box 4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Accident in public building (supermarket)</a:t>
                </a:r>
                <a:endParaRPr lang="nl-NL" altLang="en-US" sz="1400"/>
              </a:p>
            </p:txBody>
          </p:sp>
        </p:grpSp>
        <p:grpSp>
          <p:nvGrpSpPr>
            <p:cNvPr id="10288" name="Group 50"/>
            <p:cNvGrpSpPr>
              <a:grpSpLocks/>
            </p:cNvGrpSpPr>
            <p:nvPr/>
          </p:nvGrpSpPr>
          <p:grpSpPr bwMode="auto">
            <a:xfrm>
              <a:off x="576" y="2832"/>
              <a:ext cx="4944" cy="154"/>
              <a:chOff x="576" y="1440"/>
              <a:chExt cx="4944" cy="154"/>
            </a:xfrm>
          </p:grpSpPr>
          <p:sp>
            <p:nvSpPr>
              <p:cNvPr id="10323" name="Text Box 51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47804</a:t>
                </a:r>
                <a:endParaRPr lang="nl-NL" altLang="en-US" sz="1400"/>
              </a:p>
            </p:txBody>
          </p:sp>
          <p:sp>
            <p:nvSpPr>
              <p:cNvPr id="10324" name="Text Box 52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03/04/1993</a:t>
                </a:r>
                <a:endParaRPr lang="nl-NL" altLang="en-US" sz="1400"/>
              </a:p>
            </p:txBody>
          </p:sp>
          <p:sp>
            <p:nvSpPr>
              <p:cNvPr id="10325" name="Text Box 53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58298795</a:t>
                </a:r>
                <a:endParaRPr lang="nl-NL" altLang="en-US" sz="1400"/>
              </a:p>
            </p:txBody>
          </p:sp>
          <p:sp>
            <p:nvSpPr>
              <p:cNvPr id="10326" name="Text Box 54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Other lesion on other specified region</a:t>
                </a:r>
                <a:endParaRPr lang="nl-NL" altLang="en-US" sz="1400"/>
              </a:p>
            </p:txBody>
          </p:sp>
        </p:grpSp>
        <p:grpSp>
          <p:nvGrpSpPr>
            <p:cNvPr id="10289" name="Group 55"/>
            <p:cNvGrpSpPr>
              <a:grpSpLocks/>
            </p:cNvGrpSpPr>
            <p:nvPr/>
          </p:nvGrpSpPr>
          <p:grpSpPr bwMode="auto">
            <a:xfrm>
              <a:off x="576" y="3024"/>
              <a:ext cx="4944" cy="154"/>
              <a:chOff x="576" y="1440"/>
              <a:chExt cx="4944" cy="154"/>
            </a:xfrm>
          </p:grpSpPr>
          <p:sp>
            <p:nvSpPr>
              <p:cNvPr id="10319" name="Text Box 5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10320" name="Text Box 5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17/05/1993</a:t>
                </a:r>
                <a:endParaRPr lang="nl-NL" altLang="en-US" sz="1400"/>
              </a:p>
            </p:txBody>
          </p:sp>
          <p:sp>
            <p:nvSpPr>
              <p:cNvPr id="10321" name="Text Box 58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79001</a:t>
                </a:r>
                <a:endParaRPr lang="nl-NL" altLang="en-US" sz="1400"/>
              </a:p>
            </p:txBody>
          </p:sp>
          <p:sp>
            <p:nvSpPr>
              <p:cNvPr id="10322" name="Text Box 5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Essential hypertension</a:t>
                </a:r>
                <a:endParaRPr lang="nl-NL" altLang="en-US" sz="1400"/>
              </a:p>
            </p:txBody>
          </p:sp>
        </p:grpSp>
        <p:grpSp>
          <p:nvGrpSpPr>
            <p:cNvPr id="10290" name="Group 60"/>
            <p:cNvGrpSpPr>
              <a:grpSpLocks/>
            </p:cNvGrpSpPr>
            <p:nvPr/>
          </p:nvGrpSpPr>
          <p:grpSpPr bwMode="auto">
            <a:xfrm>
              <a:off x="576" y="3216"/>
              <a:ext cx="4944" cy="154"/>
              <a:chOff x="576" y="1440"/>
              <a:chExt cx="4944" cy="154"/>
            </a:xfrm>
          </p:grpSpPr>
          <p:sp>
            <p:nvSpPr>
              <p:cNvPr id="10315" name="Text Box 61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298</a:t>
                </a:r>
                <a:endParaRPr lang="nl-NL" altLang="en-US" sz="1400"/>
              </a:p>
            </p:txBody>
          </p:sp>
          <p:sp>
            <p:nvSpPr>
              <p:cNvPr id="10316" name="Text Box 62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22/08/1993</a:t>
                </a:r>
                <a:endParaRPr lang="nl-NL" altLang="en-US" sz="1400"/>
              </a:p>
            </p:txBody>
          </p:sp>
          <p:sp>
            <p:nvSpPr>
              <p:cNvPr id="10317" name="Text Box 63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2909872</a:t>
                </a:r>
                <a:endParaRPr lang="nl-NL" altLang="en-US" sz="1400"/>
              </a:p>
            </p:txBody>
          </p:sp>
          <p:sp>
            <p:nvSpPr>
              <p:cNvPr id="10318" name="Text Box 64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Closed fracture of radial head</a:t>
                </a:r>
                <a:endParaRPr lang="nl-NL" altLang="en-US" sz="1400"/>
              </a:p>
            </p:txBody>
          </p:sp>
        </p:grpSp>
        <p:grpSp>
          <p:nvGrpSpPr>
            <p:cNvPr id="10291" name="Group 65"/>
            <p:cNvGrpSpPr>
              <a:grpSpLocks/>
            </p:cNvGrpSpPr>
            <p:nvPr/>
          </p:nvGrpSpPr>
          <p:grpSpPr bwMode="auto">
            <a:xfrm>
              <a:off x="576" y="3408"/>
              <a:ext cx="4944" cy="154"/>
              <a:chOff x="576" y="1440"/>
              <a:chExt cx="4944" cy="154"/>
            </a:xfrm>
          </p:grpSpPr>
          <p:sp>
            <p:nvSpPr>
              <p:cNvPr id="10311" name="Text Box 6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298</a:t>
                </a:r>
                <a:endParaRPr lang="nl-NL" altLang="en-US" sz="1400"/>
              </a:p>
            </p:txBody>
          </p:sp>
          <p:sp>
            <p:nvSpPr>
              <p:cNvPr id="10312" name="Text Box 6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22/08/1993</a:t>
                </a:r>
                <a:endParaRPr lang="nl-NL" altLang="en-US" sz="1400"/>
              </a:p>
            </p:txBody>
          </p:sp>
          <p:sp>
            <p:nvSpPr>
              <p:cNvPr id="10313" name="Text Box 68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9001224</a:t>
                </a:r>
                <a:endParaRPr lang="nl-NL" altLang="en-US" sz="1400"/>
              </a:p>
            </p:txBody>
          </p:sp>
          <p:sp>
            <p:nvSpPr>
              <p:cNvPr id="10314" name="Text Box 6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Accident in public building (supermarket)</a:t>
                </a:r>
                <a:endParaRPr lang="nl-NL" altLang="en-US" sz="1400"/>
              </a:p>
            </p:txBody>
          </p:sp>
        </p:grpSp>
        <p:grpSp>
          <p:nvGrpSpPr>
            <p:cNvPr id="10292" name="Group 70"/>
            <p:cNvGrpSpPr>
              <a:grpSpLocks/>
            </p:cNvGrpSpPr>
            <p:nvPr/>
          </p:nvGrpSpPr>
          <p:grpSpPr bwMode="auto">
            <a:xfrm>
              <a:off x="576" y="3600"/>
              <a:ext cx="4944" cy="154"/>
              <a:chOff x="576" y="1440"/>
              <a:chExt cx="4944" cy="154"/>
            </a:xfrm>
          </p:grpSpPr>
          <p:sp>
            <p:nvSpPr>
              <p:cNvPr id="10307" name="Text Box 71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10308" name="Text Box 72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01/04/1997</a:t>
                </a:r>
                <a:endParaRPr lang="nl-NL" altLang="en-US" sz="1400"/>
              </a:p>
            </p:txBody>
          </p:sp>
          <p:sp>
            <p:nvSpPr>
              <p:cNvPr id="10309" name="Text Box 73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26442006</a:t>
                </a:r>
              </a:p>
            </p:txBody>
          </p:sp>
          <p:sp>
            <p:nvSpPr>
              <p:cNvPr id="10310" name="Text Box 74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closed fracture of shaft of femur</a:t>
                </a:r>
              </a:p>
            </p:txBody>
          </p:sp>
        </p:grpSp>
        <p:grpSp>
          <p:nvGrpSpPr>
            <p:cNvPr id="10293" name="Group 75"/>
            <p:cNvGrpSpPr>
              <a:grpSpLocks/>
            </p:cNvGrpSpPr>
            <p:nvPr/>
          </p:nvGrpSpPr>
          <p:grpSpPr bwMode="auto">
            <a:xfrm>
              <a:off x="576" y="3792"/>
              <a:ext cx="4944" cy="154"/>
              <a:chOff x="576" y="1440"/>
              <a:chExt cx="4944" cy="154"/>
            </a:xfrm>
          </p:grpSpPr>
          <p:sp>
            <p:nvSpPr>
              <p:cNvPr id="10303" name="Text Box 7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10304" name="Text Box 7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01/04/1997</a:t>
                </a:r>
                <a:endParaRPr lang="nl-NL" altLang="en-US" sz="1400"/>
              </a:p>
            </p:txBody>
          </p:sp>
          <p:sp>
            <p:nvSpPr>
              <p:cNvPr id="10305" name="Text Box 78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79001</a:t>
                </a:r>
                <a:endParaRPr lang="nl-NL" altLang="en-US" sz="1400"/>
              </a:p>
            </p:txBody>
          </p:sp>
          <p:sp>
            <p:nvSpPr>
              <p:cNvPr id="10306" name="Text Box 7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Essential hypertension</a:t>
                </a:r>
                <a:endParaRPr lang="nl-NL" altLang="en-US" sz="1400"/>
              </a:p>
            </p:txBody>
          </p:sp>
        </p:grpSp>
        <p:grpSp>
          <p:nvGrpSpPr>
            <p:cNvPr id="10294" name="Group 12"/>
            <p:cNvGrpSpPr>
              <a:grpSpLocks/>
            </p:cNvGrpSpPr>
            <p:nvPr/>
          </p:nvGrpSpPr>
          <p:grpSpPr bwMode="auto">
            <a:xfrm>
              <a:off x="576" y="1104"/>
              <a:ext cx="4944" cy="193"/>
              <a:chOff x="576" y="1248"/>
              <a:chExt cx="4944" cy="193"/>
            </a:xfrm>
          </p:grpSpPr>
          <p:sp>
            <p:nvSpPr>
              <p:cNvPr id="10299" name="Text Box 4"/>
              <p:cNvSpPr txBox="1">
                <a:spLocks noChangeArrowheads="1"/>
              </p:cNvSpPr>
              <p:nvPr/>
            </p:nvSpPr>
            <p:spPr bwMode="auto">
              <a:xfrm>
                <a:off x="576" y="1248"/>
                <a:ext cx="418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tIns="10800" bIns="108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nl-BE" altLang="en-US" sz="1800" b="1">
                    <a:solidFill>
                      <a:schemeClr val="bg1"/>
                    </a:solidFill>
                  </a:rPr>
                  <a:t>PtID</a:t>
                </a:r>
                <a:endParaRPr lang="nl-NL" altLang="en-US" sz="1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0300" name="Text Box 5"/>
              <p:cNvSpPr txBox="1">
                <a:spLocks noChangeArrowheads="1"/>
              </p:cNvSpPr>
              <p:nvPr/>
            </p:nvSpPr>
            <p:spPr bwMode="auto">
              <a:xfrm>
                <a:off x="1056" y="1248"/>
                <a:ext cx="672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nl-BE" altLang="en-US" sz="1800" b="1" dirty="0">
                    <a:solidFill>
                      <a:schemeClr val="bg1"/>
                    </a:solidFill>
                  </a:rPr>
                  <a:t>Date</a:t>
                </a:r>
                <a:endParaRPr lang="nl-NL" altLang="en-US" sz="1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01" name="Text Box 6"/>
              <p:cNvSpPr txBox="1">
                <a:spLocks noChangeArrowheads="1"/>
              </p:cNvSpPr>
              <p:nvPr/>
            </p:nvSpPr>
            <p:spPr bwMode="auto">
              <a:xfrm>
                <a:off x="1776" y="1248"/>
                <a:ext cx="1392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nl-BE" altLang="en-US" sz="1800" b="1">
                    <a:solidFill>
                      <a:schemeClr val="bg1"/>
                    </a:solidFill>
                  </a:rPr>
                  <a:t>ObsCode</a:t>
                </a:r>
                <a:endParaRPr lang="nl-NL" altLang="en-US" sz="1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0302" name="Text Box 7"/>
              <p:cNvSpPr txBox="1">
                <a:spLocks noChangeArrowheads="1"/>
              </p:cNvSpPr>
              <p:nvPr/>
            </p:nvSpPr>
            <p:spPr bwMode="auto">
              <a:xfrm>
                <a:off x="3216" y="1248"/>
                <a:ext cx="2304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nl-BE" altLang="en-US" sz="1800" b="1">
                    <a:solidFill>
                      <a:schemeClr val="bg1"/>
                    </a:solidFill>
                  </a:rPr>
                  <a:t>Narrative</a:t>
                </a:r>
                <a:endParaRPr lang="nl-NL" altLang="en-US" sz="18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295" name="Text Box 112"/>
            <p:cNvSpPr txBox="1">
              <a:spLocks noChangeArrowheads="1"/>
            </p:cNvSpPr>
            <p:nvPr/>
          </p:nvSpPr>
          <p:spPr bwMode="auto">
            <a:xfrm>
              <a:off x="576" y="3984"/>
              <a:ext cx="43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0939</a:t>
              </a:r>
              <a:endParaRPr lang="nl-NL" altLang="en-US" sz="1400"/>
            </a:p>
          </p:txBody>
        </p:sp>
        <p:sp>
          <p:nvSpPr>
            <p:cNvPr id="10296" name="Text Box 113"/>
            <p:cNvSpPr txBox="1">
              <a:spLocks noChangeArrowheads="1"/>
            </p:cNvSpPr>
            <p:nvPr/>
          </p:nvSpPr>
          <p:spPr bwMode="auto">
            <a:xfrm>
              <a:off x="1056" y="3984"/>
              <a:ext cx="67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20/12/1998</a:t>
              </a:r>
              <a:endParaRPr lang="nl-NL" altLang="en-US" sz="1400"/>
            </a:p>
          </p:txBody>
        </p:sp>
        <p:sp>
          <p:nvSpPr>
            <p:cNvPr id="10297" name="Text Box 114"/>
            <p:cNvSpPr txBox="1">
              <a:spLocks noChangeArrowheads="1"/>
            </p:cNvSpPr>
            <p:nvPr/>
          </p:nvSpPr>
          <p:spPr bwMode="auto">
            <a:xfrm>
              <a:off x="1776" y="3984"/>
              <a:ext cx="139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255087006</a:t>
              </a:r>
            </a:p>
          </p:txBody>
        </p:sp>
        <p:sp>
          <p:nvSpPr>
            <p:cNvPr id="10298" name="Text Box 115"/>
            <p:cNvSpPr txBox="1">
              <a:spLocks noChangeArrowheads="1"/>
            </p:cNvSpPr>
            <p:nvPr/>
          </p:nvSpPr>
          <p:spPr bwMode="auto">
            <a:xfrm>
              <a:off x="3216" y="3984"/>
              <a:ext cx="2304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malignant polyp of biliary tract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Problem list in an </a:t>
            </a:r>
            <a:r>
              <a:rPr lang="de-DE" dirty="0" smtClean="0"/>
              <a:t>EHR</a:t>
            </a:r>
            <a:r>
              <a:rPr lang="de-DE" dirty="0"/>
              <a:t/>
            </a:r>
            <a:br>
              <a:rPr lang="de-DE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34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Referent Tracking 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89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116"/>
          <p:cNvGrpSpPr>
            <a:grpSpLocks/>
          </p:cNvGrpSpPr>
          <p:nvPr/>
        </p:nvGrpSpPr>
        <p:grpSpPr bwMode="auto">
          <a:xfrm>
            <a:off x="914400" y="1752600"/>
            <a:ext cx="7848600" cy="4816475"/>
            <a:chOff x="576" y="1104"/>
            <a:chExt cx="4944" cy="3034"/>
          </a:xfrm>
        </p:grpSpPr>
        <p:grpSp>
          <p:nvGrpSpPr>
            <p:cNvPr id="10271" name="Group 14"/>
            <p:cNvGrpSpPr>
              <a:grpSpLocks/>
            </p:cNvGrpSpPr>
            <p:nvPr/>
          </p:nvGrpSpPr>
          <p:grpSpPr bwMode="auto">
            <a:xfrm>
              <a:off x="576" y="1296"/>
              <a:ext cx="4944" cy="154"/>
              <a:chOff x="576" y="1440"/>
              <a:chExt cx="4944" cy="154"/>
            </a:xfrm>
          </p:grpSpPr>
          <p:sp>
            <p:nvSpPr>
              <p:cNvPr id="10343" name="Text Box 8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10344" name="Text Box 9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04/07/1990</a:t>
                </a:r>
                <a:endParaRPr lang="nl-NL" altLang="en-US" sz="1400"/>
              </a:p>
            </p:txBody>
          </p:sp>
          <p:sp>
            <p:nvSpPr>
              <p:cNvPr id="10345" name="Text Box 10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26442006</a:t>
                </a:r>
              </a:p>
            </p:txBody>
          </p:sp>
          <p:sp>
            <p:nvSpPr>
              <p:cNvPr id="10346" name="Text Box 11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closed fracture of shaft of femur</a:t>
                </a:r>
              </a:p>
            </p:txBody>
          </p:sp>
        </p:grpSp>
        <p:grpSp>
          <p:nvGrpSpPr>
            <p:cNvPr id="10272" name="Group 15"/>
            <p:cNvGrpSpPr>
              <a:grpSpLocks/>
            </p:cNvGrpSpPr>
            <p:nvPr/>
          </p:nvGrpSpPr>
          <p:grpSpPr bwMode="auto">
            <a:xfrm>
              <a:off x="576" y="1488"/>
              <a:ext cx="4944" cy="154"/>
              <a:chOff x="576" y="1440"/>
              <a:chExt cx="4944" cy="154"/>
            </a:xfrm>
          </p:grpSpPr>
          <p:sp>
            <p:nvSpPr>
              <p:cNvPr id="10339" name="Text Box 1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10340" name="Text Box 1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04/07/1990</a:t>
                </a:r>
                <a:endParaRPr lang="nl-NL" altLang="en-US" sz="1400"/>
              </a:p>
            </p:txBody>
          </p:sp>
          <p:sp>
            <p:nvSpPr>
              <p:cNvPr id="10341" name="Text Box 18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81134009</a:t>
                </a:r>
              </a:p>
            </p:txBody>
          </p:sp>
          <p:sp>
            <p:nvSpPr>
              <p:cNvPr id="10342" name="Text Box 1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Fracture, closed, spiral</a:t>
                </a:r>
                <a:endParaRPr lang="nl-NL" altLang="en-US" sz="1400"/>
              </a:p>
            </p:txBody>
          </p:sp>
        </p:grpSp>
        <p:grpSp>
          <p:nvGrpSpPr>
            <p:cNvPr id="10273" name="Group 20"/>
            <p:cNvGrpSpPr>
              <a:grpSpLocks/>
            </p:cNvGrpSpPr>
            <p:nvPr/>
          </p:nvGrpSpPr>
          <p:grpSpPr bwMode="auto">
            <a:xfrm>
              <a:off x="576" y="1680"/>
              <a:ext cx="4944" cy="154"/>
              <a:chOff x="576" y="1440"/>
              <a:chExt cx="4944" cy="154"/>
            </a:xfrm>
          </p:grpSpPr>
          <p:sp>
            <p:nvSpPr>
              <p:cNvPr id="10335" name="Text Box 21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10336" name="Text Box 22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12/07/1990</a:t>
                </a:r>
                <a:endParaRPr lang="nl-NL" altLang="en-US" sz="1400"/>
              </a:p>
            </p:txBody>
          </p:sp>
          <p:sp>
            <p:nvSpPr>
              <p:cNvPr id="10337" name="Text Box 23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26442006</a:t>
                </a:r>
              </a:p>
            </p:txBody>
          </p:sp>
          <p:sp>
            <p:nvSpPr>
              <p:cNvPr id="10338" name="Text Box 24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closed fracture of shaft of femur</a:t>
                </a:r>
              </a:p>
            </p:txBody>
          </p:sp>
        </p:grpSp>
        <p:grpSp>
          <p:nvGrpSpPr>
            <p:cNvPr id="10274" name="Group 25"/>
            <p:cNvGrpSpPr>
              <a:grpSpLocks/>
            </p:cNvGrpSpPr>
            <p:nvPr/>
          </p:nvGrpSpPr>
          <p:grpSpPr bwMode="auto">
            <a:xfrm>
              <a:off x="576" y="1872"/>
              <a:ext cx="4944" cy="154"/>
              <a:chOff x="576" y="1440"/>
              <a:chExt cx="4944" cy="154"/>
            </a:xfrm>
          </p:grpSpPr>
          <p:sp>
            <p:nvSpPr>
              <p:cNvPr id="10331" name="Text Box 2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10332" name="Text Box 2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12/07/1990</a:t>
                </a:r>
                <a:endParaRPr lang="nl-NL" altLang="en-US" sz="1400"/>
              </a:p>
            </p:txBody>
          </p:sp>
          <p:sp>
            <p:nvSpPr>
              <p:cNvPr id="10333" name="Text Box 28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9001224</a:t>
                </a:r>
                <a:endParaRPr lang="nl-NL" altLang="en-US" sz="1400"/>
              </a:p>
            </p:txBody>
          </p:sp>
          <p:sp>
            <p:nvSpPr>
              <p:cNvPr id="10334" name="Text Box 2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Accident in public building (supermarket)</a:t>
                </a:r>
                <a:endParaRPr lang="nl-NL" altLang="en-US" sz="1400"/>
              </a:p>
            </p:txBody>
          </p:sp>
        </p:grpSp>
        <p:sp>
          <p:nvSpPr>
            <p:cNvPr id="10275" name="Text Box 31"/>
            <p:cNvSpPr txBox="1">
              <a:spLocks noChangeArrowheads="1"/>
            </p:cNvSpPr>
            <p:nvPr/>
          </p:nvSpPr>
          <p:spPr bwMode="auto">
            <a:xfrm>
              <a:off x="576" y="2064"/>
              <a:ext cx="43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5572</a:t>
              </a:r>
              <a:endParaRPr lang="nl-NL" altLang="en-US" sz="1400"/>
            </a:p>
            <a:p>
              <a:pPr eaLnBrk="1" hangingPunct="1"/>
              <a:endParaRPr lang="nl-NL" altLang="en-US" sz="1400"/>
            </a:p>
          </p:txBody>
        </p:sp>
        <p:sp>
          <p:nvSpPr>
            <p:cNvPr id="10276" name="Text Box 32"/>
            <p:cNvSpPr txBox="1">
              <a:spLocks noChangeArrowheads="1"/>
            </p:cNvSpPr>
            <p:nvPr/>
          </p:nvSpPr>
          <p:spPr bwMode="auto">
            <a:xfrm>
              <a:off x="1056" y="2064"/>
              <a:ext cx="67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04/07/1990</a:t>
              </a:r>
              <a:endParaRPr lang="nl-NL" altLang="en-US" sz="1400"/>
            </a:p>
            <a:p>
              <a:pPr eaLnBrk="1" hangingPunct="1"/>
              <a:endParaRPr lang="nl-NL" altLang="en-US" sz="1400"/>
            </a:p>
          </p:txBody>
        </p:sp>
        <p:sp>
          <p:nvSpPr>
            <p:cNvPr id="10277" name="Text Box 33"/>
            <p:cNvSpPr txBox="1">
              <a:spLocks noChangeArrowheads="1"/>
            </p:cNvSpPr>
            <p:nvPr/>
          </p:nvSpPr>
          <p:spPr bwMode="auto">
            <a:xfrm>
              <a:off x="1776" y="2064"/>
              <a:ext cx="139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79001</a:t>
              </a:r>
              <a:endParaRPr lang="nl-NL" altLang="en-US" sz="1400"/>
            </a:p>
          </p:txBody>
        </p:sp>
        <p:sp>
          <p:nvSpPr>
            <p:cNvPr id="10278" name="Text Box 34"/>
            <p:cNvSpPr txBox="1">
              <a:spLocks noChangeArrowheads="1"/>
            </p:cNvSpPr>
            <p:nvPr/>
          </p:nvSpPr>
          <p:spPr bwMode="auto">
            <a:xfrm>
              <a:off x="3216" y="2064"/>
              <a:ext cx="2304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Essential hypertension</a:t>
              </a:r>
              <a:endParaRPr lang="nl-NL" altLang="en-US" sz="1400"/>
            </a:p>
            <a:p>
              <a:pPr eaLnBrk="1" hangingPunct="1"/>
              <a:endParaRPr lang="nl-NL" altLang="en-US" sz="1400"/>
            </a:p>
          </p:txBody>
        </p:sp>
        <p:sp>
          <p:nvSpPr>
            <p:cNvPr id="10279" name="Text Box 36"/>
            <p:cNvSpPr txBox="1">
              <a:spLocks noChangeArrowheads="1"/>
            </p:cNvSpPr>
            <p:nvPr/>
          </p:nvSpPr>
          <p:spPr bwMode="auto">
            <a:xfrm>
              <a:off x="576" y="2256"/>
              <a:ext cx="43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0939</a:t>
              </a:r>
              <a:endParaRPr lang="nl-NL" altLang="en-US" sz="1400"/>
            </a:p>
          </p:txBody>
        </p:sp>
        <p:sp>
          <p:nvSpPr>
            <p:cNvPr id="10280" name="Text Box 37"/>
            <p:cNvSpPr txBox="1">
              <a:spLocks noChangeArrowheads="1"/>
            </p:cNvSpPr>
            <p:nvPr/>
          </p:nvSpPr>
          <p:spPr bwMode="auto">
            <a:xfrm>
              <a:off x="1056" y="2256"/>
              <a:ext cx="67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24/12/1991</a:t>
              </a:r>
              <a:endParaRPr lang="nl-NL" altLang="en-US" sz="1400"/>
            </a:p>
          </p:txBody>
        </p:sp>
        <p:sp>
          <p:nvSpPr>
            <p:cNvPr id="10281" name="Text Box 38"/>
            <p:cNvSpPr txBox="1">
              <a:spLocks noChangeArrowheads="1"/>
            </p:cNvSpPr>
            <p:nvPr/>
          </p:nvSpPr>
          <p:spPr bwMode="auto">
            <a:xfrm>
              <a:off x="1776" y="2256"/>
              <a:ext cx="139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255174002</a:t>
              </a:r>
            </a:p>
          </p:txBody>
        </p:sp>
        <p:sp>
          <p:nvSpPr>
            <p:cNvPr id="10282" name="Text Box 39"/>
            <p:cNvSpPr txBox="1">
              <a:spLocks noChangeArrowheads="1"/>
            </p:cNvSpPr>
            <p:nvPr/>
          </p:nvSpPr>
          <p:spPr bwMode="auto">
            <a:xfrm>
              <a:off x="3216" y="2256"/>
              <a:ext cx="2304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benign polyp of biliary tract</a:t>
              </a:r>
            </a:p>
          </p:txBody>
        </p:sp>
        <p:sp>
          <p:nvSpPr>
            <p:cNvPr id="10283" name="Text Box 41"/>
            <p:cNvSpPr txBox="1">
              <a:spLocks noChangeArrowheads="1"/>
            </p:cNvSpPr>
            <p:nvPr/>
          </p:nvSpPr>
          <p:spPr bwMode="auto">
            <a:xfrm>
              <a:off x="576" y="2448"/>
              <a:ext cx="43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2309</a:t>
              </a:r>
              <a:endParaRPr lang="nl-NL" altLang="en-US" sz="1400"/>
            </a:p>
          </p:txBody>
        </p:sp>
        <p:sp>
          <p:nvSpPr>
            <p:cNvPr id="10284" name="Text Box 42"/>
            <p:cNvSpPr txBox="1">
              <a:spLocks noChangeArrowheads="1"/>
            </p:cNvSpPr>
            <p:nvPr/>
          </p:nvSpPr>
          <p:spPr bwMode="auto">
            <a:xfrm>
              <a:off x="1056" y="2448"/>
              <a:ext cx="67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21/03/1992</a:t>
              </a:r>
              <a:endParaRPr lang="nl-NL" altLang="en-US" sz="1400"/>
            </a:p>
            <a:p>
              <a:pPr eaLnBrk="1" hangingPunct="1"/>
              <a:endParaRPr lang="nl-NL" altLang="en-US" sz="1400"/>
            </a:p>
          </p:txBody>
        </p:sp>
        <p:sp>
          <p:nvSpPr>
            <p:cNvPr id="10285" name="Text Box 43"/>
            <p:cNvSpPr txBox="1">
              <a:spLocks noChangeArrowheads="1"/>
            </p:cNvSpPr>
            <p:nvPr/>
          </p:nvSpPr>
          <p:spPr bwMode="auto">
            <a:xfrm>
              <a:off x="1776" y="2448"/>
              <a:ext cx="139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26442006</a:t>
              </a:r>
            </a:p>
            <a:p>
              <a:pPr eaLnBrk="1" hangingPunct="1"/>
              <a:endParaRPr lang="nl-NL" altLang="en-US" sz="1400"/>
            </a:p>
          </p:txBody>
        </p:sp>
        <p:sp>
          <p:nvSpPr>
            <p:cNvPr id="10286" name="Text Box 44"/>
            <p:cNvSpPr txBox="1">
              <a:spLocks noChangeArrowheads="1"/>
            </p:cNvSpPr>
            <p:nvPr/>
          </p:nvSpPr>
          <p:spPr bwMode="auto">
            <a:xfrm>
              <a:off x="3216" y="2448"/>
              <a:ext cx="2304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closed fracture of shaft of femur</a:t>
              </a:r>
            </a:p>
            <a:p>
              <a:pPr eaLnBrk="1" hangingPunct="1"/>
              <a:endParaRPr lang="nl-NL" altLang="en-US" sz="1400"/>
            </a:p>
          </p:txBody>
        </p:sp>
        <p:grpSp>
          <p:nvGrpSpPr>
            <p:cNvPr id="10287" name="Group 45"/>
            <p:cNvGrpSpPr>
              <a:grpSpLocks/>
            </p:cNvGrpSpPr>
            <p:nvPr/>
          </p:nvGrpSpPr>
          <p:grpSpPr bwMode="auto">
            <a:xfrm>
              <a:off x="576" y="2640"/>
              <a:ext cx="4944" cy="154"/>
              <a:chOff x="576" y="1440"/>
              <a:chExt cx="4944" cy="154"/>
            </a:xfrm>
          </p:grpSpPr>
          <p:sp>
            <p:nvSpPr>
              <p:cNvPr id="10327" name="Text Box 4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2309</a:t>
                </a:r>
                <a:endParaRPr lang="nl-NL" altLang="en-US" sz="1400"/>
              </a:p>
            </p:txBody>
          </p:sp>
          <p:sp>
            <p:nvSpPr>
              <p:cNvPr id="10328" name="Text Box 4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21/03/1992</a:t>
                </a:r>
                <a:endParaRPr lang="nl-NL" altLang="en-US" sz="1400"/>
              </a:p>
            </p:txBody>
          </p:sp>
          <p:sp>
            <p:nvSpPr>
              <p:cNvPr id="10329" name="Text Box 48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9001224</a:t>
                </a:r>
                <a:endParaRPr lang="nl-NL" altLang="en-US" sz="1400"/>
              </a:p>
            </p:txBody>
          </p:sp>
          <p:sp>
            <p:nvSpPr>
              <p:cNvPr id="10330" name="Text Box 4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Accident in public building (supermarket)</a:t>
                </a:r>
                <a:endParaRPr lang="nl-NL" altLang="en-US" sz="1400"/>
              </a:p>
            </p:txBody>
          </p:sp>
        </p:grpSp>
        <p:grpSp>
          <p:nvGrpSpPr>
            <p:cNvPr id="10288" name="Group 50"/>
            <p:cNvGrpSpPr>
              <a:grpSpLocks/>
            </p:cNvGrpSpPr>
            <p:nvPr/>
          </p:nvGrpSpPr>
          <p:grpSpPr bwMode="auto">
            <a:xfrm>
              <a:off x="576" y="2832"/>
              <a:ext cx="4944" cy="154"/>
              <a:chOff x="576" y="1440"/>
              <a:chExt cx="4944" cy="154"/>
            </a:xfrm>
          </p:grpSpPr>
          <p:sp>
            <p:nvSpPr>
              <p:cNvPr id="10323" name="Text Box 51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47804</a:t>
                </a:r>
                <a:endParaRPr lang="nl-NL" altLang="en-US" sz="1400"/>
              </a:p>
            </p:txBody>
          </p:sp>
          <p:sp>
            <p:nvSpPr>
              <p:cNvPr id="10324" name="Text Box 52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03/04/1993</a:t>
                </a:r>
                <a:endParaRPr lang="nl-NL" altLang="en-US" sz="1400"/>
              </a:p>
            </p:txBody>
          </p:sp>
          <p:sp>
            <p:nvSpPr>
              <p:cNvPr id="10325" name="Text Box 53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58298795</a:t>
                </a:r>
                <a:endParaRPr lang="nl-NL" altLang="en-US" sz="1400"/>
              </a:p>
            </p:txBody>
          </p:sp>
          <p:sp>
            <p:nvSpPr>
              <p:cNvPr id="10326" name="Text Box 54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Other lesion on other specified region</a:t>
                </a:r>
                <a:endParaRPr lang="nl-NL" altLang="en-US" sz="1400"/>
              </a:p>
            </p:txBody>
          </p:sp>
        </p:grpSp>
        <p:grpSp>
          <p:nvGrpSpPr>
            <p:cNvPr id="10289" name="Group 55"/>
            <p:cNvGrpSpPr>
              <a:grpSpLocks/>
            </p:cNvGrpSpPr>
            <p:nvPr/>
          </p:nvGrpSpPr>
          <p:grpSpPr bwMode="auto">
            <a:xfrm>
              <a:off x="576" y="3024"/>
              <a:ext cx="4944" cy="154"/>
              <a:chOff x="576" y="1440"/>
              <a:chExt cx="4944" cy="154"/>
            </a:xfrm>
          </p:grpSpPr>
          <p:sp>
            <p:nvSpPr>
              <p:cNvPr id="10319" name="Text Box 5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10320" name="Text Box 5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17/05/1993</a:t>
                </a:r>
                <a:endParaRPr lang="nl-NL" altLang="en-US" sz="1400"/>
              </a:p>
            </p:txBody>
          </p:sp>
          <p:sp>
            <p:nvSpPr>
              <p:cNvPr id="10321" name="Text Box 58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79001</a:t>
                </a:r>
                <a:endParaRPr lang="nl-NL" altLang="en-US" sz="1400"/>
              </a:p>
            </p:txBody>
          </p:sp>
          <p:sp>
            <p:nvSpPr>
              <p:cNvPr id="10322" name="Text Box 5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Essential hypertension</a:t>
                </a:r>
                <a:endParaRPr lang="nl-NL" altLang="en-US" sz="1400"/>
              </a:p>
            </p:txBody>
          </p:sp>
        </p:grpSp>
        <p:grpSp>
          <p:nvGrpSpPr>
            <p:cNvPr id="10290" name="Group 60"/>
            <p:cNvGrpSpPr>
              <a:grpSpLocks/>
            </p:cNvGrpSpPr>
            <p:nvPr/>
          </p:nvGrpSpPr>
          <p:grpSpPr bwMode="auto">
            <a:xfrm>
              <a:off x="576" y="3216"/>
              <a:ext cx="4944" cy="154"/>
              <a:chOff x="576" y="1440"/>
              <a:chExt cx="4944" cy="154"/>
            </a:xfrm>
          </p:grpSpPr>
          <p:sp>
            <p:nvSpPr>
              <p:cNvPr id="10315" name="Text Box 61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298</a:t>
                </a:r>
                <a:endParaRPr lang="nl-NL" altLang="en-US" sz="1400"/>
              </a:p>
            </p:txBody>
          </p:sp>
          <p:sp>
            <p:nvSpPr>
              <p:cNvPr id="10316" name="Text Box 62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22/08/1993</a:t>
                </a:r>
                <a:endParaRPr lang="nl-NL" altLang="en-US" sz="1400"/>
              </a:p>
            </p:txBody>
          </p:sp>
          <p:sp>
            <p:nvSpPr>
              <p:cNvPr id="10317" name="Text Box 63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2909872</a:t>
                </a:r>
                <a:endParaRPr lang="nl-NL" altLang="en-US" sz="1400"/>
              </a:p>
            </p:txBody>
          </p:sp>
          <p:sp>
            <p:nvSpPr>
              <p:cNvPr id="10318" name="Text Box 64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Closed fracture of radial head</a:t>
                </a:r>
                <a:endParaRPr lang="nl-NL" altLang="en-US" sz="1400"/>
              </a:p>
            </p:txBody>
          </p:sp>
        </p:grpSp>
        <p:grpSp>
          <p:nvGrpSpPr>
            <p:cNvPr id="10291" name="Group 65"/>
            <p:cNvGrpSpPr>
              <a:grpSpLocks/>
            </p:cNvGrpSpPr>
            <p:nvPr/>
          </p:nvGrpSpPr>
          <p:grpSpPr bwMode="auto">
            <a:xfrm>
              <a:off x="576" y="3408"/>
              <a:ext cx="4944" cy="154"/>
              <a:chOff x="576" y="1440"/>
              <a:chExt cx="4944" cy="154"/>
            </a:xfrm>
          </p:grpSpPr>
          <p:sp>
            <p:nvSpPr>
              <p:cNvPr id="10311" name="Text Box 6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298</a:t>
                </a:r>
                <a:endParaRPr lang="nl-NL" altLang="en-US" sz="1400"/>
              </a:p>
            </p:txBody>
          </p:sp>
          <p:sp>
            <p:nvSpPr>
              <p:cNvPr id="10312" name="Text Box 6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22/08/1993</a:t>
                </a:r>
                <a:endParaRPr lang="nl-NL" altLang="en-US" sz="1400"/>
              </a:p>
            </p:txBody>
          </p:sp>
          <p:sp>
            <p:nvSpPr>
              <p:cNvPr id="10313" name="Text Box 68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9001224</a:t>
                </a:r>
                <a:endParaRPr lang="nl-NL" altLang="en-US" sz="1400"/>
              </a:p>
            </p:txBody>
          </p:sp>
          <p:sp>
            <p:nvSpPr>
              <p:cNvPr id="10314" name="Text Box 6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Accident in public building (supermarket)</a:t>
                </a:r>
                <a:endParaRPr lang="nl-NL" altLang="en-US" sz="1400"/>
              </a:p>
            </p:txBody>
          </p:sp>
        </p:grpSp>
        <p:grpSp>
          <p:nvGrpSpPr>
            <p:cNvPr id="10292" name="Group 70"/>
            <p:cNvGrpSpPr>
              <a:grpSpLocks/>
            </p:cNvGrpSpPr>
            <p:nvPr/>
          </p:nvGrpSpPr>
          <p:grpSpPr bwMode="auto">
            <a:xfrm>
              <a:off x="576" y="3600"/>
              <a:ext cx="4944" cy="154"/>
              <a:chOff x="576" y="1440"/>
              <a:chExt cx="4944" cy="154"/>
            </a:xfrm>
          </p:grpSpPr>
          <p:sp>
            <p:nvSpPr>
              <p:cNvPr id="10307" name="Text Box 71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10308" name="Text Box 72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01/04/1997</a:t>
                </a:r>
                <a:endParaRPr lang="nl-NL" altLang="en-US" sz="1400"/>
              </a:p>
            </p:txBody>
          </p:sp>
          <p:sp>
            <p:nvSpPr>
              <p:cNvPr id="10309" name="Text Box 73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26442006</a:t>
                </a:r>
              </a:p>
            </p:txBody>
          </p:sp>
          <p:sp>
            <p:nvSpPr>
              <p:cNvPr id="10310" name="Text Box 74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closed fracture of shaft of femur</a:t>
                </a:r>
              </a:p>
            </p:txBody>
          </p:sp>
        </p:grpSp>
        <p:grpSp>
          <p:nvGrpSpPr>
            <p:cNvPr id="10293" name="Group 75"/>
            <p:cNvGrpSpPr>
              <a:grpSpLocks/>
            </p:cNvGrpSpPr>
            <p:nvPr/>
          </p:nvGrpSpPr>
          <p:grpSpPr bwMode="auto">
            <a:xfrm>
              <a:off x="576" y="3792"/>
              <a:ext cx="4944" cy="154"/>
              <a:chOff x="576" y="1440"/>
              <a:chExt cx="4944" cy="154"/>
            </a:xfrm>
          </p:grpSpPr>
          <p:sp>
            <p:nvSpPr>
              <p:cNvPr id="10303" name="Text Box 7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10304" name="Text Box 7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01/04/1997</a:t>
                </a:r>
                <a:endParaRPr lang="nl-NL" altLang="en-US" sz="1400"/>
              </a:p>
            </p:txBody>
          </p:sp>
          <p:sp>
            <p:nvSpPr>
              <p:cNvPr id="10305" name="Text Box 78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79001</a:t>
                </a:r>
                <a:endParaRPr lang="nl-NL" altLang="en-US" sz="1400"/>
              </a:p>
            </p:txBody>
          </p:sp>
          <p:sp>
            <p:nvSpPr>
              <p:cNvPr id="10306" name="Text Box 7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Essential hypertension</a:t>
                </a:r>
                <a:endParaRPr lang="nl-NL" altLang="en-US" sz="1400"/>
              </a:p>
            </p:txBody>
          </p:sp>
        </p:grpSp>
        <p:grpSp>
          <p:nvGrpSpPr>
            <p:cNvPr id="10294" name="Group 12"/>
            <p:cNvGrpSpPr>
              <a:grpSpLocks/>
            </p:cNvGrpSpPr>
            <p:nvPr/>
          </p:nvGrpSpPr>
          <p:grpSpPr bwMode="auto">
            <a:xfrm>
              <a:off x="576" y="1104"/>
              <a:ext cx="4944" cy="193"/>
              <a:chOff x="576" y="1248"/>
              <a:chExt cx="4944" cy="193"/>
            </a:xfrm>
          </p:grpSpPr>
          <p:sp>
            <p:nvSpPr>
              <p:cNvPr id="10299" name="Text Box 4"/>
              <p:cNvSpPr txBox="1">
                <a:spLocks noChangeArrowheads="1"/>
              </p:cNvSpPr>
              <p:nvPr/>
            </p:nvSpPr>
            <p:spPr bwMode="auto">
              <a:xfrm>
                <a:off x="576" y="1248"/>
                <a:ext cx="418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tIns="10800" bIns="108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nl-BE" altLang="en-US" sz="1800" b="1">
                    <a:solidFill>
                      <a:schemeClr val="bg1"/>
                    </a:solidFill>
                  </a:rPr>
                  <a:t>PtID</a:t>
                </a:r>
                <a:endParaRPr lang="nl-NL" altLang="en-US" sz="1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0300" name="Text Box 5"/>
              <p:cNvSpPr txBox="1">
                <a:spLocks noChangeArrowheads="1"/>
              </p:cNvSpPr>
              <p:nvPr/>
            </p:nvSpPr>
            <p:spPr bwMode="auto">
              <a:xfrm>
                <a:off x="1056" y="1248"/>
                <a:ext cx="672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nl-BE" altLang="en-US" sz="1800" b="1">
                    <a:solidFill>
                      <a:schemeClr val="bg1"/>
                    </a:solidFill>
                  </a:rPr>
                  <a:t>Date</a:t>
                </a:r>
                <a:endParaRPr lang="nl-NL" altLang="en-US" sz="1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0301" name="Text Box 6"/>
              <p:cNvSpPr txBox="1">
                <a:spLocks noChangeArrowheads="1"/>
              </p:cNvSpPr>
              <p:nvPr/>
            </p:nvSpPr>
            <p:spPr bwMode="auto">
              <a:xfrm>
                <a:off x="1776" y="1248"/>
                <a:ext cx="1392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nl-BE" altLang="en-US" sz="1800" b="1">
                    <a:solidFill>
                      <a:schemeClr val="bg1"/>
                    </a:solidFill>
                  </a:rPr>
                  <a:t>ObsCode</a:t>
                </a:r>
                <a:endParaRPr lang="nl-NL" altLang="en-US" sz="1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0302" name="Text Box 7"/>
              <p:cNvSpPr txBox="1">
                <a:spLocks noChangeArrowheads="1"/>
              </p:cNvSpPr>
              <p:nvPr/>
            </p:nvSpPr>
            <p:spPr bwMode="auto">
              <a:xfrm>
                <a:off x="3216" y="1248"/>
                <a:ext cx="2304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nl-BE" altLang="en-US" sz="1800" b="1">
                    <a:solidFill>
                      <a:schemeClr val="bg1"/>
                    </a:solidFill>
                  </a:rPr>
                  <a:t>Narrative</a:t>
                </a:r>
                <a:endParaRPr lang="nl-NL" altLang="en-US" sz="18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295" name="Text Box 112"/>
            <p:cNvSpPr txBox="1">
              <a:spLocks noChangeArrowheads="1"/>
            </p:cNvSpPr>
            <p:nvPr/>
          </p:nvSpPr>
          <p:spPr bwMode="auto">
            <a:xfrm>
              <a:off x="576" y="3984"/>
              <a:ext cx="43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0939</a:t>
              </a:r>
              <a:endParaRPr lang="nl-NL" altLang="en-US" sz="1400"/>
            </a:p>
          </p:txBody>
        </p:sp>
        <p:sp>
          <p:nvSpPr>
            <p:cNvPr id="10296" name="Text Box 113"/>
            <p:cNvSpPr txBox="1">
              <a:spLocks noChangeArrowheads="1"/>
            </p:cNvSpPr>
            <p:nvPr/>
          </p:nvSpPr>
          <p:spPr bwMode="auto">
            <a:xfrm>
              <a:off x="1056" y="3984"/>
              <a:ext cx="67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20/12/1998</a:t>
              </a:r>
              <a:endParaRPr lang="nl-NL" altLang="en-US" sz="1400"/>
            </a:p>
          </p:txBody>
        </p:sp>
        <p:sp>
          <p:nvSpPr>
            <p:cNvPr id="10297" name="Text Box 114"/>
            <p:cNvSpPr txBox="1">
              <a:spLocks noChangeArrowheads="1"/>
            </p:cNvSpPr>
            <p:nvPr/>
          </p:nvSpPr>
          <p:spPr bwMode="auto">
            <a:xfrm>
              <a:off x="1776" y="3984"/>
              <a:ext cx="139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255087006</a:t>
              </a:r>
            </a:p>
          </p:txBody>
        </p:sp>
        <p:sp>
          <p:nvSpPr>
            <p:cNvPr id="10298" name="Text Box 115"/>
            <p:cNvSpPr txBox="1">
              <a:spLocks noChangeArrowheads="1"/>
            </p:cNvSpPr>
            <p:nvPr/>
          </p:nvSpPr>
          <p:spPr bwMode="auto">
            <a:xfrm>
              <a:off x="3216" y="3984"/>
              <a:ext cx="2304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malignant polyp of biliary tract</a:t>
              </a:r>
            </a:p>
          </p:txBody>
        </p:sp>
      </p:grpSp>
      <p:sp>
        <p:nvSpPr>
          <p:cNvPr id="10258" name="Rectangle 83"/>
          <p:cNvSpPr>
            <a:spLocks noChangeArrowheads="1"/>
          </p:cNvSpPr>
          <p:nvPr/>
        </p:nvSpPr>
        <p:spPr bwMode="auto">
          <a:xfrm>
            <a:off x="762000" y="1981200"/>
            <a:ext cx="8153400" cy="6858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9" name="AutoShape 84"/>
          <p:cNvSpPr>
            <a:spLocks/>
          </p:cNvSpPr>
          <p:nvPr/>
        </p:nvSpPr>
        <p:spPr bwMode="auto">
          <a:xfrm>
            <a:off x="4495800" y="3987800"/>
            <a:ext cx="3429000" cy="1727200"/>
          </a:xfrm>
          <a:prstGeom prst="borderCallout2">
            <a:avLst>
              <a:gd name="adj1" fmla="val 6616"/>
              <a:gd name="adj2" fmla="val -2222"/>
              <a:gd name="adj3" fmla="val 6616"/>
              <a:gd name="adj4" fmla="val -20046"/>
              <a:gd name="adj5" fmla="val -76472"/>
              <a:gd name="adj6" fmla="val -38519"/>
            </a:avLst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BE" altLang="en-US" dirty="0">
                <a:solidFill>
                  <a:schemeClr val="bg1"/>
                </a:solidFill>
              </a:rPr>
              <a:t>Same </a:t>
            </a:r>
            <a:r>
              <a:rPr lang="nl-BE" altLang="en-US" dirty="0" err="1">
                <a:solidFill>
                  <a:schemeClr val="bg1"/>
                </a:solidFill>
              </a:rPr>
              <a:t>patient</a:t>
            </a:r>
            <a:r>
              <a:rPr lang="nl-BE" altLang="en-US" dirty="0">
                <a:solidFill>
                  <a:schemeClr val="bg1"/>
                </a:solidFill>
              </a:rPr>
              <a:t>, </a:t>
            </a:r>
            <a:r>
              <a:rPr lang="nl-BE" altLang="en-US" dirty="0" err="1">
                <a:solidFill>
                  <a:schemeClr val="bg1"/>
                </a:solidFill>
              </a:rPr>
              <a:t>same</a:t>
            </a:r>
            <a:r>
              <a:rPr lang="nl-BE" altLang="en-US" dirty="0">
                <a:solidFill>
                  <a:schemeClr val="bg1"/>
                </a:solidFill>
              </a:rPr>
              <a:t> date,</a:t>
            </a:r>
          </a:p>
          <a:p>
            <a:pPr algn="ctr" eaLnBrk="1" hangingPunct="1"/>
            <a:r>
              <a:rPr lang="nl-BE" altLang="en-US" dirty="0">
                <a:solidFill>
                  <a:schemeClr val="bg1"/>
                </a:solidFill>
              </a:rPr>
              <a:t>2 different </a:t>
            </a:r>
            <a:r>
              <a:rPr lang="nl-BE" altLang="en-US" dirty="0" err="1">
                <a:solidFill>
                  <a:schemeClr val="bg1"/>
                </a:solidFill>
              </a:rPr>
              <a:t>fracture</a:t>
            </a:r>
            <a:r>
              <a:rPr lang="nl-BE" altLang="en-US" dirty="0">
                <a:solidFill>
                  <a:schemeClr val="bg1"/>
                </a:solidFill>
              </a:rPr>
              <a:t> codes: </a:t>
            </a:r>
            <a:r>
              <a:rPr lang="nl-BE" altLang="en-US" dirty="0" err="1">
                <a:solidFill>
                  <a:schemeClr val="bg1"/>
                </a:solidFill>
              </a:rPr>
              <a:t>same</a:t>
            </a:r>
            <a:r>
              <a:rPr lang="nl-BE" altLang="en-US" dirty="0">
                <a:solidFill>
                  <a:schemeClr val="bg1"/>
                </a:solidFill>
              </a:rPr>
              <a:t> (</a:t>
            </a:r>
            <a:r>
              <a:rPr lang="nl-BE" altLang="en-US" dirty="0" err="1">
                <a:solidFill>
                  <a:schemeClr val="bg1"/>
                </a:solidFill>
              </a:rPr>
              <a:t>numerically</a:t>
            </a:r>
            <a:r>
              <a:rPr lang="nl-BE" altLang="en-US" dirty="0">
                <a:solidFill>
                  <a:schemeClr val="bg1"/>
                </a:solidFill>
              </a:rPr>
              <a:t> </a:t>
            </a:r>
            <a:r>
              <a:rPr lang="nl-BE" altLang="en-US" dirty="0" err="1">
                <a:solidFill>
                  <a:schemeClr val="bg1"/>
                </a:solidFill>
              </a:rPr>
              <a:t>identical</a:t>
            </a:r>
            <a:r>
              <a:rPr lang="nl-BE" altLang="en-US" dirty="0">
                <a:solidFill>
                  <a:schemeClr val="bg1"/>
                </a:solidFill>
              </a:rPr>
              <a:t>) </a:t>
            </a:r>
            <a:r>
              <a:rPr lang="nl-BE" altLang="en-US" dirty="0" err="1">
                <a:solidFill>
                  <a:schemeClr val="bg1"/>
                </a:solidFill>
              </a:rPr>
              <a:t>fracture</a:t>
            </a:r>
            <a:r>
              <a:rPr lang="nl-BE" altLang="en-US" dirty="0">
                <a:solidFill>
                  <a:schemeClr val="bg1"/>
                </a:solidFill>
              </a:rPr>
              <a:t> ?</a:t>
            </a:r>
            <a:endParaRPr lang="nl-NL" alt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Problem list in an EHR</a:t>
            </a:r>
            <a:br>
              <a:rPr lang="de-DE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76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116"/>
          <p:cNvGrpSpPr>
            <a:grpSpLocks/>
          </p:cNvGrpSpPr>
          <p:nvPr/>
        </p:nvGrpSpPr>
        <p:grpSpPr bwMode="auto">
          <a:xfrm>
            <a:off x="914400" y="1752600"/>
            <a:ext cx="7848600" cy="4816475"/>
            <a:chOff x="576" y="1104"/>
            <a:chExt cx="4944" cy="3034"/>
          </a:xfrm>
        </p:grpSpPr>
        <p:grpSp>
          <p:nvGrpSpPr>
            <p:cNvPr id="10271" name="Group 14"/>
            <p:cNvGrpSpPr>
              <a:grpSpLocks/>
            </p:cNvGrpSpPr>
            <p:nvPr/>
          </p:nvGrpSpPr>
          <p:grpSpPr bwMode="auto">
            <a:xfrm>
              <a:off x="576" y="1296"/>
              <a:ext cx="4944" cy="154"/>
              <a:chOff x="576" y="1440"/>
              <a:chExt cx="4944" cy="154"/>
            </a:xfrm>
          </p:grpSpPr>
          <p:sp>
            <p:nvSpPr>
              <p:cNvPr id="10343" name="Text Box 8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10344" name="Text Box 9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04/07/1990</a:t>
                </a:r>
                <a:endParaRPr lang="nl-NL" altLang="en-US" sz="1400"/>
              </a:p>
            </p:txBody>
          </p:sp>
          <p:sp>
            <p:nvSpPr>
              <p:cNvPr id="10345" name="Text Box 10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26442006</a:t>
                </a:r>
              </a:p>
            </p:txBody>
          </p:sp>
          <p:sp>
            <p:nvSpPr>
              <p:cNvPr id="10346" name="Text Box 11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closed fracture of shaft of femur</a:t>
                </a:r>
              </a:p>
            </p:txBody>
          </p:sp>
        </p:grpSp>
        <p:grpSp>
          <p:nvGrpSpPr>
            <p:cNvPr id="10272" name="Group 15"/>
            <p:cNvGrpSpPr>
              <a:grpSpLocks/>
            </p:cNvGrpSpPr>
            <p:nvPr/>
          </p:nvGrpSpPr>
          <p:grpSpPr bwMode="auto">
            <a:xfrm>
              <a:off x="576" y="1488"/>
              <a:ext cx="4944" cy="154"/>
              <a:chOff x="576" y="1440"/>
              <a:chExt cx="4944" cy="154"/>
            </a:xfrm>
          </p:grpSpPr>
          <p:sp>
            <p:nvSpPr>
              <p:cNvPr id="10339" name="Text Box 1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10340" name="Text Box 1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04/07/1990</a:t>
                </a:r>
                <a:endParaRPr lang="nl-NL" altLang="en-US" sz="1400"/>
              </a:p>
            </p:txBody>
          </p:sp>
          <p:sp>
            <p:nvSpPr>
              <p:cNvPr id="10341" name="Text Box 18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81134009</a:t>
                </a:r>
              </a:p>
            </p:txBody>
          </p:sp>
          <p:sp>
            <p:nvSpPr>
              <p:cNvPr id="10342" name="Text Box 1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Fracture, closed, spiral</a:t>
                </a:r>
                <a:endParaRPr lang="nl-NL" altLang="en-US" sz="1400"/>
              </a:p>
            </p:txBody>
          </p:sp>
        </p:grpSp>
        <p:grpSp>
          <p:nvGrpSpPr>
            <p:cNvPr id="10273" name="Group 20"/>
            <p:cNvGrpSpPr>
              <a:grpSpLocks/>
            </p:cNvGrpSpPr>
            <p:nvPr/>
          </p:nvGrpSpPr>
          <p:grpSpPr bwMode="auto">
            <a:xfrm>
              <a:off x="576" y="1680"/>
              <a:ext cx="4944" cy="154"/>
              <a:chOff x="576" y="1440"/>
              <a:chExt cx="4944" cy="154"/>
            </a:xfrm>
          </p:grpSpPr>
          <p:sp>
            <p:nvSpPr>
              <p:cNvPr id="10335" name="Text Box 21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10336" name="Text Box 22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12/07/1990</a:t>
                </a:r>
                <a:endParaRPr lang="nl-NL" altLang="en-US" sz="1400"/>
              </a:p>
            </p:txBody>
          </p:sp>
          <p:sp>
            <p:nvSpPr>
              <p:cNvPr id="10337" name="Text Box 23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26442006</a:t>
                </a:r>
              </a:p>
            </p:txBody>
          </p:sp>
          <p:sp>
            <p:nvSpPr>
              <p:cNvPr id="10338" name="Text Box 24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closed fracture of shaft of femur</a:t>
                </a:r>
              </a:p>
            </p:txBody>
          </p:sp>
        </p:grpSp>
        <p:grpSp>
          <p:nvGrpSpPr>
            <p:cNvPr id="10274" name="Group 25"/>
            <p:cNvGrpSpPr>
              <a:grpSpLocks/>
            </p:cNvGrpSpPr>
            <p:nvPr/>
          </p:nvGrpSpPr>
          <p:grpSpPr bwMode="auto">
            <a:xfrm>
              <a:off x="576" y="1872"/>
              <a:ext cx="4944" cy="154"/>
              <a:chOff x="576" y="1440"/>
              <a:chExt cx="4944" cy="154"/>
            </a:xfrm>
          </p:grpSpPr>
          <p:sp>
            <p:nvSpPr>
              <p:cNvPr id="10331" name="Text Box 2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10332" name="Text Box 2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12/07/1990</a:t>
                </a:r>
                <a:endParaRPr lang="nl-NL" altLang="en-US" sz="1400"/>
              </a:p>
            </p:txBody>
          </p:sp>
          <p:sp>
            <p:nvSpPr>
              <p:cNvPr id="10333" name="Text Box 28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9001224</a:t>
                </a:r>
                <a:endParaRPr lang="nl-NL" altLang="en-US" sz="1400"/>
              </a:p>
            </p:txBody>
          </p:sp>
          <p:sp>
            <p:nvSpPr>
              <p:cNvPr id="10334" name="Text Box 2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Accident in public building (supermarket)</a:t>
                </a:r>
                <a:endParaRPr lang="nl-NL" altLang="en-US" sz="1400"/>
              </a:p>
            </p:txBody>
          </p:sp>
        </p:grpSp>
        <p:sp>
          <p:nvSpPr>
            <p:cNvPr id="10275" name="Text Box 31"/>
            <p:cNvSpPr txBox="1">
              <a:spLocks noChangeArrowheads="1"/>
            </p:cNvSpPr>
            <p:nvPr/>
          </p:nvSpPr>
          <p:spPr bwMode="auto">
            <a:xfrm>
              <a:off x="576" y="2064"/>
              <a:ext cx="43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5572</a:t>
              </a:r>
              <a:endParaRPr lang="nl-NL" altLang="en-US" sz="1400"/>
            </a:p>
            <a:p>
              <a:pPr eaLnBrk="1" hangingPunct="1"/>
              <a:endParaRPr lang="nl-NL" altLang="en-US" sz="1400"/>
            </a:p>
          </p:txBody>
        </p:sp>
        <p:sp>
          <p:nvSpPr>
            <p:cNvPr id="10276" name="Text Box 32"/>
            <p:cNvSpPr txBox="1">
              <a:spLocks noChangeArrowheads="1"/>
            </p:cNvSpPr>
            <p:nvPr/>
          </p:nvSpPr>
          <p:spPr bwMode="auto">
            <a:xfrm>
              <a:off x="1056" y="2064"/>
              <a:ext cx="67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04/07/1990</a:t>
              </a:r>
              <a:endParaRPr lang="nl-NL" altLang="en-US" sz="1400"/>
            </a:p>
            <a:p>
              <a:pPr eaLnBrk="1" hangingPunct="1"/>
              <a:endParaRPr lang="nl-NL" altLang="en-US" sz="1400"/>
            </a:p>
          </p:txBody>
        </p:sp>
        <p:sp>
          <p:nvSpPr>
            <p:cNvPr id="10277" name="Text Box 33"/>
            <p:cNvSpPr txBox="1">
              <a:spLocks noChangeArrowheads="1"/>
            </p:cNvSpPr>
            <p:nvPr/>
          </p:nvSpPr>
          <p:spPr bwMode="auto">
            <a:xfrm>
              <a:off x="1776" y="2064"/>
              <a:ext cx="139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79001</a:t>
              </a:r>
              <a:endParaRPr lang="nl-NL" altLang="en-US" sz="1400"/>
            </a:p>
          </p:txBody>
        </p:sp>
        <p:sp>
          <p:nvSpPr>
            <p:cNvPr id="10278" name="Text Box 34"/>
            <p:cNvSpPr txBox="1">
              <a:spLocks noChangeArrowheads="1"/>
            </p:cNvSpPr>
            <p:nvPr/>
          </p:nvSpPr>
          <p:spPr bwMode="auto">
            <a:xfrm>
              <a:off x="3216" y="2064"/>
              <a:ext cx="2304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Essential hypertension</a:t>
              </a:r>
              <a:endParaRPr lang="nl-NL" altLang="en-US" sz="1400"/>
            </a:p>
            <a:p>
              <a:pPr eaLnBrk="1" hangingPunct="1"/>
              <a:endParaRPr lang="nl-NL" altLang="en-US" sz="1400"/>
            </a:p>
          </p:txBody>
        </p:sp>
        <p:sp>
          <p:nvSpPr>
            <p:cNvPr id="10279" name="Text Box 36"/>
            <p:cNvSpPr txBox="1">
              <a:spLocks noChangeArrowheads="1"/>
            </p:cNvSpPr>
            <p:nvPr/>
          </p:nvSpPr>
          <p:spPr bwMode="auto">
            <a:xfrm>
              <a:off x="576" y="2256"/>
              <a:ext cx="43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0939</a:t>
              </a:r>
              <a:endParaRPr lang="nl-NL" altLang="en-US" sz="1400"/>
            </a:p>
          </p:txBody>
        </p:sp>
        <p:sp>
          <p:nvSpPr>
            <p:cNvPr id="10280" name="Text Box 37"/>
            <p:cNvSpPr txBox="1">
              <a:spLocks noChangeArrowheads="1"/>
            </p:cNvSpPr>
            <p:nvPr/>
          </p:nvSpPr>
          <p:spPr bwMode="auto">
            <a:xfrm>
              <a:off x="1056" y="2256"/>
              <a:ext cx="67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24/12/1991</a:t>
              </a:r>
              <a:endParaRPr lang="nl-NL" altLang="en-US" sz="1400"/>
            </a:p>
          </p:txBody>
        </p:sp>
        <p:sp>
          <p:nvSpPr>
            <p:cNvPr id="10281" name="Text Box 38"/>
            <p:cNvSpPr txBox="1">
              <a:spLocks noChangeArrowheads="1"/>
            </p:cNvSpPr>
            <p:nvPr/>
          </p:nvSpPr>
          <p:spPr bwMode="auto">
            <a:xfrm>
              <a:off x="1776" y="2256"/>
              <a:ext cx="139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255174002</a:t>
              </a:r>
            </a:p>
          </p:txBody>
        </p:sp>
        <p:sp>
          <p:nvSpPr>
            <p:cNvPr id="10282" name="Text Box 39"/>
            <p:cNvSpPr txBox="1">
              <a:spLocks noChangeArrowheads="1"/>
            </p:cNvSpPr>
            <p:nvPr/>
          </p:nvSpPr>
          <p:spPr bwMode="auto">
            <a:xfrm>
              <a:off x="3216" y="2256"/>
              <a:ext cx="2304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benign polyp of biliary tract</a:t>
              </a:r>
            </a:p>
          </p:txBody>
        </p:sp>
        <p:sp>
          <p:nvSpPr>
            <p:cNvPr id="10283" name="Text Box 41"/>
            <p:cNvSpPr txBox="1">
              <a:spLocks noChangeArrowheads="1"/>
            </p:cNvSpPr>
            <p:nvPr/>
          </p:nvSpPr>
          <p:spPr bwMode="auto">
            <a:xfrm>
              <a:off x="576" y="2448"/>
              <a:ext cx="43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2309</a:t>
              </a:r>
              <a:endParaRPr lang="nl-NL" altLang="en-US" sz="1400"/>
            </a:p>
          </p:txBody>
        </p:sp>
        <p:sp>
          <p:nvSpPr>
            <p:cNvPr id="10284" name="Text Box 42"/>
            <p:cNvSpPr txBox="1">
              <a:spLocks noChangeArrowheads="1"/>
            </p:cNvSpPr>
            <p:nvPr/>
          </p:nvSpPr>
          <p:spPr bwMode="auto">
            <a:xfrm>
              <a:off x="1056" y="2448"/>
              <a:ext cx="67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21/03/1992</a:t>
              </a:r>
              <a:endParaRPr lang="nl-NL" altLang="en-US" sz="1400"/>
            </a:p>
            <a:p>
              <a:pPr eaLnBrk="1" hangingPunct="1"/>
              <a:endParaRPr lang="nl-NL" altLang="en-US" sz="1400"/>
            </a:p>
          </p:txBody>
        </p:sp>
        <p:sp>
          <p:nvSpPr>
            <p:cNvPr id="10285" name="Text Box 43"/>
            <p:cNvSpPr txBox="1">
              <a:spLocks noChangeArrowheads="1"/>
            </p:cNvSpPr>
            <p:nvPr/>
          </p:nvSpPr>
          <p:spPr bwMode="auto">
            <a:xfrm>
              <a:off x="1776" y="2448"/>
              <a:ext cx="139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26442006</a:t>
              </a:r>
            </a:p>
            <a:p>
              <a:pPr eaLnBrk="1" hangingPunct="1"/>
              <a:endParaRPr lang="nl-NL" altLang="en-US" sz="1400"/>
            </a:p>
          </p:txBody>
        </p:sp>
        <p:sp>
          <p:nvSpPr>
            <p:cNvPr id="10286" name="Text Box 44"/>
            <p:cNvSpPr txBox="1">
              <a:spLocks noChangeArrowheads="1"/>
            </p:cNvSpPr>
            <p:nvPr/>
          </p:nvSpPr>
          <p:spPr bwMode="auto">
            <a:xfrm>
              <a:off x="3216" y="2448"/>
              <a:ext cx="2304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closed fracture of shaft of femur</a:t>
              </a:r>
            </a:p>
            <a:p>
              <a:pPr eaLnBrk="1" hangingPunct="1"/>
              <a:endParaRPr lang="nl-NL" altLang="en-US" sz="1400"/>
            </a:p>
          </p:txBody>
        </p:sp>
        <p:grpSp>
          <p:nvGrpSpPr>
            <p:cNvPr id="10287" name="Group 45"/>
            <p:cNvGrpSpPr>
              <a:grpSpLocks/>
            </p:cNvGrpSpPr>
            <p:nvPr/>
          </p:nvGrpSpPr>
          <p:grpSpPr bwMode="auto">
            <a:xfrm>
              <a:off x="576" y="2640"/>
              <a:ext cx="4944" cy="154"/>
              <a:chOff x="576" y="1440"/>
              <a:chExt cx="4944" cy="154"/>
            </a:xfrm>
          </p:grpSpPr>
          <p:sp>
            <p:nvSpPr>
              <p:cNvPr id="10327" name="Text Box 4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2309</a:t>
                </a:r>
                <a:endParaRPr lang="nl-NL" altLang="en-US" sz="1400"/>
              </a:p>
            </p:txBody>
          </p:sp>
          <p:sp>
            <p:nvSpPr>
              <p:cNvPr id="10328" name="Text Box 4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21/03/1992</a:t>
                </a:r>
                <a:endParaRPr lang="nl-NL" altLang="en-US" sz="1400"/>
              </a:p>
            </p:txBody>
          </p:sp>
          <p:sp>
            <p:nvSpPr>
              <p:cNvPr id="10329" name="Text Box 48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9001224</a:t>
                </a:r>
                <a:endParaRPr lang="nl-NL" altLang="en-US" sz="1400"/>
              </a:p>
            </p:txBody>
          </p:sp>
          <p:sp>
            <p:nvSpPr>
              <p:cNvPr id="10330" name="Text Box 4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Accident in public building (supermarket)</a:t>
                </a:r>
                <a:endParaRPr lang="nl-NL" altLang="en-US" sz="1400"/>
              </a:p>
            </p:txBody>
          </p:sp>
        </p:grpSp>
        <p:grpSp>
          <p:nvGrpSpPr>
            <p:cNvPr id="10288" name="Group 50"/>
            <p:cNvGrpSpPr>
              <a:grpSpLocks/>
            </p:cNvGrpSpPr>
            <p:nvPr/>
          </p:nvGrpSpPr>
          <p:grpSpPr bwMode="auto">
            <a:xfrm>
              <a:off x="576" y="2832"/>
              <a:ext cx="4944" cy="154"/>
              <a:chOff x="576" y="1440"/>
              <a:chExt cx="4944" cy="154"/>
            </a:xfrm>
          </p:grpSpPr>
          <p:sp>
            <p:nvSpPr>
              <p:cNvPr id="10323" name="Text Box 51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47804</a:t>
                </a:r>
                <a:endParaRPr lang="nl-NL" altLang="en-US" sz="1400"/>
              </a:p>
            </p:txBody>
          </p:sp>
          <p:sp>
            <p:nvSpPr>
              <p:cNvPr id="10324" name="Text Box 52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03/04/1993</a:t>
                </a:r>
                <a:endParaRPr lang="nl-NL" altLang="en-US" sz="1400"/>
              </a:p>
            </p:txBody>
          </p:sp>
          <p:sp>
            <p:nvSpPr>
              <p:cNvPr id="10325" name="Text Box 53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58298795</a:t>
                </a:r>
                <a:endParaRPr lang="nl-NL" altLang="en-US" sz="1400"/>
              </a:p>
            </p:txBody>
          </p:sp>
          <p:sp>
            <p:nvSpPr>
              <p:cNvPr id="10326" name="Text Box 54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Other lesion on other specified region</a:t>
                </a:r>
                <a:endParaRPr lang="nl-NL" altLang="en-US" sz="1400"/>
              </a:p>
            </p:txBody>
          </p:sp>
        </p:grpSp>
        <p:grpSp>
          <p:nvGrpSpPr>
            <p:cNvPr id="10289" name="Group 55"/>
            <p:cNvGrpSpPr>
              <a:grpSpLocks/>
            </p:cNvGrpSpPr>
            <p:nvPr/>
          </p:nvGrpSpPr>
          <p:grpSpPr bwMode="auto">
            <a:xfrm>
              <a:off x="576" y="3024"/>
              <a:ext cx="4944" cy="154"/>
              <a:chOff x="576" y="1440"/>
              <a:chExt cx="4944" cy="154"/>
            </a:xfrm>
          </p:grpSpPr>
          <p:sp>
            <p:nvSpPr>
              <p:cNvPr id="10319" name="Text Box 5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10320" name="Text Box 5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17/05/1993</a:t>
                </a:r>
                <a:endParaRPr lang="nl-NL" altLang="en-US" sz="1400"/>
              </a:p>
            </p:txBody>
          </p:sp>
          <p:sp>
            <p:nvSpPr>
              <p:cNvPr id="10321" name="Text Box 58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79001</a:t>
                </a:r>
                <a:endParaRPr lang="nl-NL" altLang="en-US" sz="1400"/>
              </a:p>
            </p:txBody>
          </p:sp>
          <p:sp>
            <p:nvSpPr>
              <p:cNvPr id="10322" name="Text Box 5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Essential hypertension</a:t>
                </a:r>
                <a:endParaRPr lang="nl-NL" altLang="en-US" sz="1400"/>
              </a:p>
            </p:txBody>
          </p:sp>
        </p:grpSp>
        <p:grpSp>
          <p:nvGrpSpPr>
            <p:cNvPr id="10290" name="Group 60"/>
            <p:cNvGrpSpPr>
              <a:grpSpLocks/>
            </p:cNvGrpSpPr>
            <p:nvPr/>
          </p:nvGrpSpPr>
          <p:grpSpPr bwMode="auto">
            <a:xfrm>
              <a:off x="576" y="3216"/>
              <a:ext cx="4944" cy="154"/>
              <a:chOff x="576" y="1440"/>
              <a:chExt cx="4944" cy="154"/>
            </a:xfrm>
          </p:grpSpPr>
          <p:sp>
            <p:nvSpPr>
              <p:cNvPr id="10315" name="Text Box 61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298</a:t>
                </a:r>
                <a:endParaRPr lang="nl-NL" altLang="en-US" sz="1400"/>
              </a:p>
            </p:txBody>
          </p:sp>
          <p:sp>
            <p:nvSpPr>
              <p:cNvPr id="10316" name="Text Box 62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22/08/1993</a:t>
                </a:r>
                <a:endParaRPr lang="nl-NL" altLang="en-US" sz="1400"/>
              </a:p>
            </p:txBody>
          </p:sp>
          <p:sp>
            <p:nvSpPr>
              <p:cNvPr id="10317" name="Text Box 63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2909872</a:t>
                </a:r>
                <a:endParaRPr lang="nl-NL" altLang="en-US" sz="1400"/>
              </a:p>
            </p:txBody>
          </p:sp>
          <p:sp>
            <p:nvSpPr>
              <p:cNvPr id="10318" name="Text Box 64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Closed fracture of radial head</a:t>
                </a:r>
                <a:endParaRPr lang="nl-NL" altLang="en-US" sz="1400"/>
              </a:p>
            </p:txBody>
          </p:sp>
        </p:grpSp>
        <p:grpSp>
          <p:nvGrpSpPr>
            <p:cNvPr id="10291" name="Group 65"/>
            <p:cNvGrpSpPr>
              <a:grpSpLocks/>
            </p:cNvGrpSpPr>
            <p:nvPr/>
          </p:nvGrpSpPr>
          <p:grpSpPr bwMode="auto">
            <a:xfrm>
              <a:off x="576" y="3408"/>
              <a:ext cx="4944" cy="154"/>
              <a:chOff x="576" y="1440"/>
              <a:chExt cx="4944" cy="154"/>
            </a:xfrm>
          </p:grpSpPr>
          <p:sp>
            <p:nvSpPr>
              <p:cNvPr id="10311" name="Text Box 6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298</a:t>
                </a:r>
                <a:endParaRPr lang="nl-NL" altLang="en-US" sz="1400"/>
              </a:p>
            </p:txBody>
          </p:sp>
          <p:sp>
            <p:nvSpPr>
              <p:cNvPr id="10312" name="Text Box 6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22/08/1993</a:t>
                </a:r>
                <a:endParaRPr lang="nl-NL" altLang="en-US" sz="1400"/>
              </a:p>
            </p:txBody>
          </p:sp>
          <p:sp>
            <p:nvSpPr>
              <p:cNvPr id="10313" name="Text Box 68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9001224</a:t>
                </a:r>
                <a:endParaRPr lang="nl-NL" altLang="en-US" sz="1400"/>
              </a:p>
            </p:txBody>
          </p:sp>
          <p:sp>
            <p:nvSpPr>
              <p:cNvPr id="10314" name="Text Box 6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Accident in public building (supermarket)</a:t>
                </a:r>
                <a:endParaRPr lang="nl-NL" altLang="en-US" sz="1400"/>
              </a:p>
            </p:txBody>
          </p:sp>
        </p:grpSp>
        <p:grpSp>
          <p:nvGrpSpPr>
            <p:cNvPr id="10292" name="Group 70"/>
            <p:cNvGrpSpPr>
              <a:grpSpLocks/>
            </p:cNvGrpSpPr>
            <p:nvPr/>
          </p:nvGrpSpPr>
          <p:grpSpPr bwMode="auto">
            <a:xfrm>
              <a:off x="576" y="3600"/>
              <a:ext cx="4944" cy="154"/>
              <a:chOff x="576" y="1440"/>
              <a:chExt cx="4944" cy="154"/>
            </a:xfrm>
          </p:grpSpPr>
          <p:sp>
            <p:nvSpPr>
              <p:cNvPr id="10307" name="Text Box 71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10308" name="Text Box 72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01/04/1997</a:t>
                </a:r>
                <a:endParaRPr lang="nl-NL" altLang="en-US" sz="1400"/>
              </a:p>
            </p:txBody>
          </p:sp>
          <p:sp>
            <p:nvSpPr>
              <p:cNvPr id="10309" name="Text Box 73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26442006</a:t>
                </a:r>
              </a:p>
            </p:txBody>
          </p:sp>
          <p:sp>
            <p:nvSpPr>
              <p:cNvPr id="10310" name="Text Box 74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closed fracture of shaft of femur</a:t>
                </a:r>
              </a:p>
            </p:txBody>
          </p:sp>
        </p:grpSp>
        <p:grpSp>
          <p:nvGrpSpPr>
            <p:cNvPr id="10293" name="Group 75"/>
            <p:cNvGrpSpPr>
              <a:grpSpLocks/>
            </p:cNvGrpSpPr>
            <p:nvPr/>
          </p:nvGrpSpPr>
          <p:grpSpPr bwMode="auto">
            <a:xfrm>
              <a:off x="576" y="3792"/>
              <a:ext cx="4944" cy="154"/>
              <a:chOff x="576" y="1440"/>
              <a:chExt cx="4944" cy="154"/>
            </a:xfrm>
          </p:grpSpPr>
          <p:sp>
            <p:nvSpPr>
              <p:cNvPr id="10303" name="Text Box 7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10304" name="Text Box 7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01/04/1997</a:t>
                </a:r>
                <a:endParaRPr lang="nl-NL" altLang="en-US" sz="1400"/>
              </a:p>
            </p:txBody>
          </p:sp>
          <p:sp>
            <p:nvSpPr>
              <p:cNvPr id="10305" name="Text Box 78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79001</a:t>
                </a:r>
                <a:endParaRPr lang="nl-NL" altLang="en-US" sz="1400"/>
              </a:p>
            </p:txBody>
          </p:sp>
          <p:sp>
            <p:nvSpPr>
              <p:cNvPr id="10306" name="Text Box 7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Essential hypertension</a:t>
                </a:r>
                <a:endParaRPr lang="nl-NL" altLang="en-US" sz="1400"/>
              </a:p>
            </p:txBody>
          </p:sp>
        </p:grpSp>
        <p:grpSp>
          <p:nvGrpSpPr>
            <p:cNvPr id="10294" name="Group 12"/>
            <p:cNvGrpSpPr>
              <a:grpSpLocks/>
            </p:cNvGrpSpPr>
            <p:nvPr/>
          </p:nvGrpSpPr>
          <p:grpSpPr bwMode="auto">
            <a:xfrm>
              <a:off x="576" y="1104"/>
              <a:ext cx="4944" cy="193"/>
              <a:chOff x="576" y="1248"/>
              <a:chExt cx="4944" cy="193"/>
            </a:xfrm>
          </p:grpSpPr>
          <p:sp>
            <p:nvSpPr>
              <p:cNvPr id="10299" name="Text Box 4"/>
              <p:cNvSpPr txBox="1">
                <a:spLocks noChangeArrowheads="1"/>
              </p:cNvSpPr>
              <p:nvPr/>
            </p:nvSpPr>
            <p:spPr bwMode="auto">
              <a:xfrm>
                <a:off x="576" y="1248"/>
                <a:ext cx="418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tIns="10800" bIns="108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nl-BE" altLang="en-US" sz="1800" b="1">
                    <a:solidFill>
                      <a:schemeClr val="bg1"/>
                    </a:solidFill>
                  </a:rPr>
                  <a:t>PtID</a:t>
                </a:r>
                <a:endParaRPr lang="nl-NL" altLang="en-US" sz="1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0300" name="Text Box 5"/>
              <p:cNvSpPr txBox="1">
                <a:spLocks noChangeArrowheads="1"/>
              </p:cNvSpPr>
              <p:nvPr/>
            </p:nvSpPr>
            <p:spPr bwMode="auto">
              <a:xfrm>
                <a:off x="1056" y="1248"/>
                <a:ext cx="672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nl-BE" altLang="en-US" sz="1800" b="1">
                    <a:solidFill>
                      <a:schemeClr val="bg1"/>
                    </a:solidFill>
                  </a:rPr>
                  <a:t>Date</a:t>
                </a:r>
                <a:endParaRPr lang="nl-NL" altLang="en-US" sz="1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0301" name="Text Box 6"/>
              <p:cNvSpPr txBox="1">
                <a:spLocks noChangeArrowheads="1"/>
              </p:cNvSpPr>
              <p:nvPr/>
            </p:nvSpPr>
            <p:spPr bwMode="auto">
              <a:xfrm>
                <a:off x="1776" y="1248"/>
                <a:ext cx="1392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nl-BE" altLang="en-US" sz="1800" b="1">
                    <a:solidFill>
                      <a:schemeClr val="bg1"/>
                    </a:solidFill>
                  </a:rPr>
                  <a:t>ObsCode</a:t>
                </a:r>
                <a:endParaRPr lang="nl-NL" altLang="en-US" sz="1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0302" name="Text Box 7"/>
              <p:cNvSpPr txBox="1">
                <a:spLocks noChangeArrowheads="1"/>
              </p:cNvSpPr>
              <p:nvPr/>
            </p:nvSpPr>
            <p:spPr bwMode="auto">
              <a:xfrm>
                <a:off x="3216" y="1248"/>
                <a:ext cx="2304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nl-BE" altLang="en-US" sz="1800" b="1">
                    <a:solidFill>
                      <a:schemeClr val="bg1"/>
                    </a:solidFill>
                  </a:rPr>
                  <a:t>Narrative</a:t>
                </a:r>
                <a:endParaRPr lang="nl-NL" altLang="en-US" sz="18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295" name="Text Box 112"/>
            <p:cNvSpPr txBox="1">
              <a:spLocks noChangeArrowheads="1"/>
            </p:cNvSpPr>
            <p:nvPr/>
          </p:nvSpPr>
          <p:spPr bwMode="auto">
            <a:xfrm>
              <a:off x="576" y="3984"/>
              <a:ext cx="43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0939</a:t>
              </a:r>
              <a:endParaRPr lang="nl-NL" altLang="en-US" sz="1400"/>
            </a:p>
          </p:txBody>
        </p:sp>
        <p:sp>
          <p:nvSpPr>
            <p:cNvPr id="10296" name="Text Box 113"/>
            <p:cNvSpPr txBox="1">
              <a:spLocks noChangeArrowheads="1"/>
            </p:cNvSpPr>
            <p:nvPr/>
          </p:nvSpPr>
          <p:spPr bwMode="auto">
            <a:xfrm>
              <a:off x="1056" y="3984"/>
              <a:ext cx="67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20/12/1998</a:t>
              </a:r>
              <a:endParaRPr lang="nl-NL" altLang="en-US" sz="1400"/>
            </a:p>
          </p:txBody>
        </p:sp>
        <p:sp>
          <p:nvSpPr>
            <p:cNvPr id="10297" name="Text Box 114"/>
            <p:cNvSpPr txBox="1">
              <a:spLocks noChangeArrowheads="1"/>
            </p:cNvSpPr>
            <p:nvPr/>
          </p:nvSpPr>
          <p:spPr bwMode="auto">
            <a:xfrm>
              <a:off x="1776" y="3984"/>
              <a:ext cx="139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255087006</a:t>
              </a:r>
            </a:p>
          </p:txBody>
        </p:sp>
        <p:sp>
          <p:nvSpPr>
            <p:cNvPr id="10298" name="Text Box 115"/>
            <p:cNvSpPr txBox="1">
              <a:spLocks noChangeArrowheads="1"/>
            </p:cNvSpPr>
            <p:nvPr/>
          </p:nvSpPr>
          <p:spPr bwMode="auto">
            <a:xfrm>
              <a:off x="3216" y="3984"/>
              <a:ext cx="2304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malignant polyp of biliary tract</a:t>
              </a:r>
            </a:p>
          </p:txBody>
        </p:sp>
      </p:grpSp>
      <p:sp>
        <p:nvSpPr>
          <p:cNvPr id="10260" name="Rectangle 86"/>
          <p:cNvSpPr>
            <a:spLocks noChangeArrowheads="1"/>
          </p:cNvSpPr>
          <p:nvPr/>
        </p:nvSpPr>
        <p:spPr bwMode="auto">
          <a:xfrm>
            <a:off x="762000" y="1981200"/>
            <a:ext cx="8153400" cy="3810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61" name="Rectangle 88"/>
          <p:cNvSpPr>
            <a:spLocks noChangeArrowheads="1"/>
          </p:cNvSpPr>
          <p:nvPr/>
        </p:nvSpPr>
        <p:spPr bwMode="auto">
          <a:xfrm>
            <a:off x="762000" y="2590800"/>
            <a:ext cx="8153400" cy="3810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62" name="Rectangle 89"/>
          <p:cNvSpPr>
            <a:spLocks noChangeArrowheads="1"/>
          </p:cNvSpPr>
          <p:nvPr/>
        </p:nvSpPr>
        <p:spPr bwMode="auto">
          <a:xfrm>
            <a:off x="762000" y="5638800"/>
            <a:ext cx="8153400" cy="3810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63" name="Text Box 91"/>
          <p:cNvSpPr txBox="1">
            <a:spLocks noChangeArrowheads="1"/>
          </p:cNvSpPr>
          <p:nvPr/>
        </p:nvSpPr>
        <p:spPr bwMode="auto">
          <a:xfrm>
            <a:off x="5867400" y="3429000"/>
            <a:ext cx="3124200" cy="192722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BE" altLang="en-US">
                <a:solidFill>
                  <a:schemeClr val="bg1"/>
                </a:solidFill>
              </a:rPr>
              <a:t>Same patient, different dates, same fracture codes: same (numerically identical) fracture ?</a:t>
            </a:r>
            <a:endParaRPr lang="nl-NL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Problem list in an EHR</a:t>
            </a:r>
            <a:br>
              <a:rPr lang="de-DE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74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116"/>
          <p:cNvGrpSpPr>
            <a:grpSpLocks/>
          </p:cNvGrpSpPr>
          <p:nvPr/>
        </p:nvGrpSpPr>
        <p:grpSpPr bwMode="auto">
          <a:xfrm>
            <a:off x="914400" y="1752600"/>
            <a:ext cx="7848600" cy="4816475"/>
            <a:chOff x="576" y="1104"/>
            <a:chExt cx="4944" cy="3034"/>
          </a:xfrm>
        </p:grpSpPr>
        <p:grpSp>
          <p:nvGrpSpPr>
            <p:cNvPr id="10271" name="Group 14"/>
            <p:cNvGrpSpPr>
              <a:grpSpLocks/>
            </p:cNvGrpSpPr>
            <p:nvPr/>
          </p:nvGrpSpPr>
          <p:grpSpPr bwMode="auto">
            <a:xfrm>
              <a:off x="576" y="1296"/>
              <a:ext cx="4944" cy="154"/>
              <a:chOff x="576" y="1440"/>
              <a:chExt cx="4944" cy="154"/>
            </a:xfrm>
          </p:grpSpPr>
          <p:sp>
            <p:nvSpPr>
              <p:cNvPr id="10343" name="Text Box 8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10344" name="Text Box 9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04/07/1990</a:t>
                </a:r>
                <a:endParaRPr lang="nl-NL" altLang="en-US" sz="1400"/>
              </a:p>
            </p:txBody>
          </p:sp>
          <p:sp>
            <p:nvSpPr>
              <p:cNvPr id="10345" name="Text Box 10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26442006</a:t>
                </a:r>
              </a:p>
            </p:txBody>
          </p:sp>
          <p:sp>
            <p:nvSpPr>
              <p:cNvPr id="10346" name="Text Box 11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closed fracture of shaft of femur</a:t>
                </a:r>
              </a:p>
            </p:txBody>
          </p:sp>
        </p:grpSp>
        <p:grpSp>
          <p:nvGrpSpPr>
            <p:cNvPr id="10272" name="Group 15"/>
            <p:cNvGrpSpPr>
              <a:grpSpLocks/>
            </p:cNvGrpSpPr>
            <p:nvPr/>
          </p:nvGrpSpPr>
          <p:grpSpPr bwMode="auto">
            <a:xfrm>
              <a:off x="576" y="1488"/>
              <a:ext cx="4944" cy="154"/>
              <a:chOff x="576" y="1440"/>
              <a:chExt cx="4944" cy="154"/>
            </a:xfrm>
          </p:grpSpPr>
          <p:sp>
            <p:nvSpPr>
              <p:cNvPr id="10339" name="Text Box 1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10340" name="Text Box 1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04/07/1990</a:t>
                </a:r>
                <a:endParaRPr lang="nl-NL" altLang="en-US" sz="1400"/>
              </a:p>
            </p:txBody>
          </p:sp>
          <p:sp>
            <p:nvSpPr>
              <p:cNvPr id="10341" name="Text Box 18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81134009</a:t>
                </a:r>
              </a:p>
            </p:txBody>
          </p:sp>
          <p:sp>
            <p:nvSpPr>
              <p:cNvPr id="10342" name="Text Box 1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Fracture, closed, spiral</a:t>
                </a:r>
                <a:endParaRPr lang="nl-NL" altLang="en-US" sz="1400"/>
              </a:p>
            </p:txBody>
          </p:sp>
        </p:grpSp>
        <p:grpSp>
          <p:nvGrpSpPr>
            <p:cNvPr id="10273" name="Group 20"/>
            <p:cNvGrpSpPr>
              <a:grpSpLocks/>
            </p:cNvGrpSpPr>
            <p:nvPr/>
          </p:nvGrpSpPr>
          <p:grpSpPr bwMode="auto">
            <a:xfrm>
              <a:off x="576" y="1680"/>
              <a:ext cx="4944" cy="154"/>
              <a:chOff x="576" y="1440"/>
              <a:chExt cx="4944" cy="154"/>
            </a:xfrm>
          </p:grpSpPr>
          <p:sp>
            <p:nvSpPr>
              <p:cNvPr id="10335" name="Text Box 21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10336" name="Text Box 22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12/07/1990</a:t>
                </a:r>
                <a:endParaRPr lang="nl-NL" altLang="en-US" sz="1400"/>
              </a:p>
            </p:txBody>
          </p:sp>
          <p:sp>
            <p:nvSpPr>
              <p:cNvPr id="10337" name="Text Box 23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26442006</a:t>
                </a:r>
              </a:p>
            </p:txBody>
          </p:sp>
          <p:sp>
            <p:nvSpPr>
              <p:cNvPr id="10338" name="Text Box 24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closed fracture of shaft of femur</a:t>
                </a:r>
              </a:p>
            </p:txBody>
          </p:sp>
        </p:grpSp>
        <p:grpSp>
          <p:nvGrpSpPr>
            <p:cNvPr id="10274" name="Group 25"/>
            <p:cNvGrpSpPr>
              <a:grpSpLocks/>
            </p:cNvGrpSpPr>
            <p:nvPr/>
          </p:nvGrpSpPr>
          <p:grpSpPr bwMode="auto">
            <a:xfrm>
              <a:off x="576" y="1872"/>
              <a:ext cx="4944" cy="154"/>
              <a:chOff x="576" y="1440"/>
              <a:chExt cx="4944" cy="154"/>
            </a:xfrm>
          </p:grpSpPr>
          <p:sp>
            <p:nvSpPr>
              <p:cNvPr id="10331" name="Text Box 2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10332" name="Text Box 2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12/07/1990</a:t>
                </a:r>
                <a:endParaRPr lang="nl-NL" altLang="en-US" sz="1400"/>
              </a:p>
            </p:txBody>
          </p:sp>
          <p:sp>
            <p:nvSpPr>
              <p:cNvPr id="10333" name="Text Box 28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9001224</a:t>
                </a:r>
                <a:endParaRPr lang="nl-NL" altLang="en-US" sz="1400"/>
              </a:p>
            </p:txBody>
          </p:sp>
          <p:sp>
            <p:nvSpPr>
              <p:cNvPr id="10334" name="Text Box 2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Accident in public building (supermarket)</a:t>
                </a:r>
                <a:endParaRPr lang="nl-NL" altLang="en-US" sz="1400"/>
              </a:p>
            </p:txBody>
          </p:sp>
        </p:grpSp>
        <p:sp>
          <p:nvSpPr>
            <p:cNvPr id="10275" name="Text Box 31"/>
            <p:cNvSpPr txBox="1">
              <a:spLocks noChangeArrowheads="1"/>
            </p:cNvSpPr>
            <p:nvPr/>
          </p:nvSpPr>
          <p:spPr bwMode="auto">
            <a:xfrm>
              <a:off x="576" y="2064"/>
              <a:ext cx="43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5572</a:t>
              </a:r>
              <a:endParaRPr lang="nl-NL" altLang="en-US" sz="1400"/>
            </a:p>
            <a:p>
              <a:pPr eaLnBrk="1" hangingPunct="1"/>
              <a:endParaRPr lang="nl-NL" altLang="en-US" sz="1400"/>
            </a:p>
          </p:txBody>
        </p:sp>
        <p:sp>
          <p:nvSpPr>
            <p:cNvPr id="10276" name="Text Box 32"/>
            <p:cNvSpPr txBox="1">
              <a:spLocks noChangeArrowheads="1"/>
            </p:cNvSpPr>
            <p:nvPr/>
          </p:nvSpPr>
          <p:spPr bwMode="auto">
            <a:xfrm>
              <a:off x="1056" y="2064"/>
              <a:ext cx="67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04/07/1990</a:t>
              </a:r>
              <a:endParaRPr lang="nl-NL" altLang="en-US" sz="1400"/>
            </a:p>
            <a:p>
              <a:pPr eaLnBrk="1" hangingPunct="1"/>
              <a:endParaRPr lang="nl-NL" altLang="en-US" sz="1400"/>
            </a:p>
          </p:txBody>
        </p:sp>
        <p:sp>
          <p:nvSpPr>
            <p:cNvPr id="10277" name="Text Box 33"/>
            <p:cNvSpPr txBox="1">
              <a:spLocks noChangeArrowheads="1"/>
            </p:cNvSpPr>
            <p:nvPr/>
          </p:nvSpPr>
          <p:spPr bwMode="auto">
            <a:xfrm>
              <a:off x="1776" y="2064"/>
              <a:ext cx="139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79001</a:t>
              </a:r>
              <a:endParaRPr lang="nl-NL" altLang="en-US" sz="1400"/>
            </a:p>
          </p:txBody>
        </p:sp>
        <p:sp>
          <p:nvSpPr>
            <p:cNvPr id="10278" name="Text Box 34"/>
            <p:cNvSpPr txBox="1">
              <a:spLocks noChangeArrowheads="1"/>
            </p:cNvSpPr>
            <p:nvPr/>
          </p:nvSpPr>
          <p:spPr bwMode="auto">
            <a:xfrm>
              <a:off x="3216" y="2064"/>
              <a:ext cx="2304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Essential hypertension</a:t>
              </a:r>
              <a:endParaRPr lang="nl-NL" altLang="en-US" sz="1400"/>
            </a:p>
            <a:p>
              <a:pPr eaLnBrk="1" hangingPunct="1"/>
              <a:endParaRPr lang="nl-NL" altLang="en-US" sz="1400"/>
            </a:p>
          </p:txBody>
        </p:sp>
        <p:sp>
          <p:nvSpPr>
            <p:cNvPr id="10279" name="Text Box 36"/>
            <p:cNvSpPr txBox="1">
              <a:spLocks noChangeArrowheads="1"/>
            </p:cNvSpPr>
            <p:nvPr/>
          </p:nvSpPr>
          <p:spPr bwMode="auto">
            <a:xfrm>
              <a:off x="576" y="2256"/>
              <a:ext cx="43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0939</a:t>
              </a:r>
              <a:endParaRPr lang="nl-NL" altLang="en-US" sz="1400"/>
            </a:p>
          </p:txBody>
        </p:sp>
        <p:sp>
          <p:nvSpPr>
            <p:cNvPr id="10280" name="Text Box 37"/>
            <p:cNvSpPr txBox="1">
              <a:spLocks noChangeArrowheads="1"/>
            </p:cNvSpPr>
            <p:nvPr/>
          </p:nvSpPr>
          <p:spPr bwMode="auto">
            <a:xfrm>
              <a:off x="1056" y="2256"/>
              <a:ext cx="67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24/12/1991</a:t>
              </a:r>
              <a:endParaRPr lang="nl-NL" altLang="en-US" sz="1400"/>
            </a:p>
          </p:txBody>
        </p:sp>
        <p:sp>
          <p:nvSpPr>
            <p:cNvPr id="10281" name="Text Box 38"/>
            <p:cNvSpPr txBox="1">
              <a:spLocks noChangeArrowheads="1"/>
            </p:cNvSpPr>
            <p:nvPr/>
          </p:nvSpPr>
          <p:spPr bwMode="auto">
            <a:xfrm>
              <a:off x="1776" y="2256"/>
              <a:ext cx="139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255174002</a:t>
              </a:r>
            </a:p>
          </p:txBody>
        </p:sp>
        <p:sp>
          <p:nvSpPr>
            <p:cNvPr id="10282" name="Text Box 39"/>
            <p:cNvSpPr txBox="1">
              <a:spLocks noChangeArrowheads="1"/>
            </p:cNvSpPr>
            <p:nvPr/>
          </p:nvSpPr>
          <p:spPr bwMode="auto">
            <a:xfrm>
              <a:off x="3216" y="2256"/>
              <a:ext cx="2304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benign polyp of biliary tract</a:t>
              </a:r>
            </a:p>
          </p:txBody>
        </p:sp>
        <p:sp>
          <p:nvSpPr>
            <p:cNvPr id="10283" name="Text Box 41"/>
            <p:cNvSpPr txBox="1">
              <a:spLocks noChangeArrowheads="1"/>
            </p:cNvSpPr>
            <p:nvPr/>
          </p:nvSpPr>
          <p:spPr bwMode="auto">
            <a:xfrm>
              <a:off x="576" y="2448"/>
              <a:ext cx="43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2309</a:t>
              </a:r>
              <a:endParaRPr lang="nl-NL" altLang="en-US" sz="1400"/>
            </a:p>
          </p:txBody>
        </p:sp>
        <p:sp>
          <p:nvSpPr>
            <p:cNvPr id="10284" name="Text Box 42"/>
            <p:cNvSpPr txBox="1">
              <a:spLocks noChangeArrowheads="1"/>
            </p:cNvSpPr>
            <p:nvPr/>
          </p:nvSpPr>
          <p:spPr bwMode="auto">
            <a:xfrm>
              <a:off x="1056" y="2448"/>
              <a:ext cx="67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21/03/1992</a:t>
              </a:r>
              <a:endParaRPr lang="nl-NL" altLang="en-US" sz="1400"/>
            </a:p>
            <a:p>
              <a:pPr eaLnBrk="1" hangingPunct="1"/>
              <a:endParaRPr lang="nl-NL" altLang="en-US" sz="1400"/>
            </a:p>
          </p:txBody>
        </p:sp>
        <p:sp>
          <p:nvSpPr>
            <p:cNvPr id="10285" name="Text Box 43"/>
            <p:cNvSpPr txBox="1">
              <a:spLocks noChangeArrowheads="1"/>
            </p:cNvSpPr>
            <p:nvPr/>
          </p:nvSpPr>
          <p:spPr bwMode="auto">
            <a:xfrm>
              <a:off x="1776" y="2448"/>
              <a:ext cx="139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26442006</a:t>
              </a:r>
            </a:p>
            <a:p>
              <a:pPr eaLnBrk="1" hangingPunct="1"/>
              <a:endParaRPr lang="nl-NL" altLang="en-US" sz="1400"/>
            </a:p>
          </p:txBody>
        </p:sp>
        <p:sp>
          <p:nvSpPr>
            <p:cNvPr id="10286" name="Text Box 44"/>
            <p:cNvSpPr txBox="1">
              <a:spLocks noChangeArrowheads="1"/>
            </p:cNvSpPr>
            <p:nvPr/>
          </p:nvSpPr>
          <p:spPr bwMode="auto">
            <a:xfrm>
              <a:off x="3216" y="2448"/>
              <a:ext cx="2304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closed fracture of shaft of femur</a:t>
              </a:r>
            </a:p>
            <a:p>
              <a:pPr eaLnBrk="1" hangingPunct="1"/>
              <a:endParaRPr lang="nl-NL" altLang="en-US" sz="1400"/>
            </a:p>
          </p:txBody>
        </p:sp>
        <p:grpSp>
          <p:nvGrpSpPr>
            <p:cNvPr id="10287" name="Group 45"/>
            <p:cNvGrpSpPr>
              <a:grpSpLocks/>
            </p:cNvGrpSpPr>
            <p:nvPr/>
          </p:nvGrpSpPr>
          <p:grpSpPr bwMode="auto">
            <a:xfrm>
              <a:off x="576" y="2640"/>
              <a:ext cx="4944" cy="154"/>
              <a:chOff x="576" y="1440"/>
              <a:chExt cx="4944" cy="154"/>
            </a:xfrm>
          </p:grpSpPr>
          <p:sp>
            <p:nvSpPr>
              <p:cNvPr id="10327" name="Text Box 4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2309</a:t>
                </a:r>
                <a:endParaRPr lang="nl-NL" altLang="en-US" sz="1400"/>
              </a:p>
            </p:txBody>
          </p:sp>
          <p:sp>
            <p:nvSpPr>
              <p:cNvPr id="10328" name="Text Box 4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21/03/1992</a:t>
                </a:r>
                <a:endParaRPr lang="nl-NL" altLang="en-US" sz="1400"/>
              </a:p>
            </p:txBody>
          </p:sp>
          <p:sp>
            <p:nvSpPr>
              <p:cNvPr id="10329" name="Text Box 48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9001224</a:t>
                </a:r>
                <a:endParaRPr lang="nl-NL" altLang="en-US" sz="1400"/>
              </a:p>
            </p:txBody>
          </p:sp>
          <p:sp>
            <p:nvSpPr>
              <p:cNvPr id="10330" name="Text Box 4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Accident in public building (supermarket)</a:t>
                </a:r>
                <a:endParaRPr lang="nl-NL" altLang="en-US" sz="1400"/>
              </a:p>
            </p:txBody>
          </p:sp>
        </p:grpSp>
        <p:grpSp>
          <p:nvGrpSpPr>
            <p:cNvPr id="10288" name="Group 50"/>
            <p:cNvGrpSpPr>
              <a:grpSpLocks/>
            </p:cNvGrpSpPr>
            <p:nvPr/>
          </p:nvGrpSpPr>
          <p:grpSpPr bwMode="auto">
            <a:xfrm>
              <a:off x="576" y="2832"/>
              <a:ext cx="4944" cy="154"/>
              <a:chOff x="576" y="1440"/>
              <a:chExt cx="4944" cy="154"/>
            </a:xfrm>
          </p:grpSpPr>
          <p:sp>
            <p:nvSpPr>
              <p:cNvPr id="10323" name="Text Box 51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47804</a:t>
                </a:r>
                <a:endParaRPr lang="nl-NL" altLang="en-US" sz="1400"/>
              </a:p>
            </p:txBody>
          </p:sp>
          <p:sp>
            <p:nvSpPr>
              <p:cNvPr id="10324" name="Text Box 52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03/04/1993</a:t>
                </a:r>
                <a:endParaRPr lang="nl-NL" altLang="en-US" sz="1400"/>
              </a:p>
            </p:txBody>
          </p:sp>
          <p:sp>
            <p:nvSpPr>
              <p:cNvPr id="10325" name="Text Box 53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58298795</a:t>
                </a:r>
                <a:endParaRPr lang="nl-NL" altLang="en-US" sz="1400"/>
              </a:p>
            </p:txBody>
          </p:sp>
          <p:sp>
            <p:nvSpPr>
              <p:cNvPr id="10326" name="Text Box 54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Other lesion on other specified region</a:t>
                </a:r>
                <a:endParaRPr lang="nl-NL" altLang="en-US" sz="1400"/>
              </a:p>
            </p:txBody>
          </p:sp>
        </p:grpSp>
        <p:grpSp>
          <p:nvGrpSpPr>
            <p:cNvPr id="10289" name="Group 55"/>
            <p:cNvGrpSpPr>
              <a:grpSpLocks/>
            </p:cNvGrpSpPr>
            <p:nvPr/>
          </p:nvGrpSpPr>
          <p:grpSpPr bwMode="auto">
            <a:xfrm>
              <a:off x="576" y="3024"/>
              <a:ext cx="4944" cy="154"/>
              <a:chOff x="576" y="1440"/>
              <a:chExt cx="4944" cy="154"/>
            </a:xfrm>
          </p:grpSpPr>
          <p:sp>
            <p:nvSpPr>
              <p:cNvPr id="10319" name="Text Box 5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10320" name="Text Box 5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17/05/1993</a:t>
                </a:r>
                <a:endParaRPr lang="nl-NL" altLang="en-US" sz="1400"/>
              </a:p>
            </p:txBody>
          </p:sp>
          <p:sp>
            <p:nvSpPr>
              <p:cNvPr id="10321" name="Text Box 58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79001</a:t>
                </a:r>
                <a:endParaRPr lang="nl-NL" altLang="en-US" sz="1400"/>
              </a:p>
            </p:txBody>
          </p:sp>
          <p:sp>
            <p:nvSpPr>
              <p:cNvPr id="10322" name="Text Box 5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Essential hypertension</a:t>
                </a:r>
                <a:endParaRPr lang="nl-NL" altLang="en-US" sz="1400"/>
              </a:p>
            </p:txBody>
          </p:sp>
        </p:grpSp>
        <p:grpSp>
          <p:nvGrpSpPr>
            <p:cNvPr id="10290" name="Group 60"/>
            <p:cNvGrpSpPr>
              <a:grpSpLocks/>
            </p:cNvGrpSpPr>
            <p:nvPr/>
          </p:nvGrpSpPr>
          <p:grpSpPr bwMode="auto">
            <a:xfrm>
              <a:off x="576" y="3216"/>
              <a:ext cx="4944" cy="154"/>
              <a:chOff x="576" y="1440"/>
              <a:chExt cx="4944" cy="154"/>
            </a:xfrm>
          </p:grpSpPr>
          <p:sp>
            <p:nvSpPr>
              <p:cNvPr id="10315" name="Text Box 61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298</a:t>
                </a:r>
                <a:endParaRPr lang="nl-NL" altLang="en-US" sz="1400"/>
              </a:p>
            </p:txBody>
          </p:sp>
          <p:sp>
            <p:nvSpPr>
              <p:cNvPr id="10316" name="Text Box 62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22/08/1993</a:t>
                </a:r>
                <a:endParaRPr lang="nl-NL" altLang="en-US" sz="1400"/>
              </a:p>
            </p:txBody>
          </p:sp>
          <p:sp>
            <p:nvSpPr>
              <p:cNvPr id="10317" name="Text Box 63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2909872</a:t>
                </a:r>
                <a:endParaRPr lang="nl-NL" altLang="en-US" sz="1400"/>
              </a:p>
            </p:txBody>
          </p:sp>
          <p:sp>
            <p:nvSpPr>
              <p:cNvPr id="10318" name="Text Box 64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Closed fracture of radial head</a:t>
                </a:r>
                <a:endParaRPr lang="nl-NL" altLang="en-US" sz="1400"/>
              </a:p>
            </p:txBody>
          </p:sp>
        </p:grpSp>
        <p:grpSp>
          <p:nvGrpSpPr>
            <p:cNvPr id="10291" name="Group 65"/>
            <p:cNvGrpSpPr>
              <a:grpSpLocks/>
            </p:cNvGrpSpPr>
            <p:nvPr/>
          </p:nvGrpSpPr>
          <p:grpSpPr bwMode="auto">
            <a:xfrm>
              <a:off x="576" y="3408"/>
              <a:ext cx="4944" cy="154"/>
              <a:chOff x="576" y="1440"/>
              <a:chExt cx="4944" cy="154"/>
            </a:xfrm>
          </p:grpSpPr>
          <p:sp>
            <p:nvSpPr>
              <p:cNvPr id="10311" name="Text Box 6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298</a:t>
                </a:r>
                <a:endParaRPr lang="nl-NL" altLang="en-US" sz="1400"/>
              </a:p>
            </p:txBody>
          </p:sp>
          <p:sp>
            <p:nvSpPr>
              <p:cNvPr id="10312" name="Text Box 6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22/08/1993</a:t>
                </a:r>
                <a:endParaRPr lang="nl-NL" altLang="en-US" sz="1400"/>
              </a:p>
            </p:txBody>
          </p:sp>
          <p:sp>
            <p:nvSpPr>
              <p:cNvPr id="10313" name="Text Box 68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9001224</a:t>
                </a:r>
                <a:endParaRPr lang="nl-NL" altLang="en-US" sz="1400"/>
              </a:p>
            </p:txBody>
          </p:sp>
          <p:sp>
            <p:nvSpPr>
              <p:cNvPr id="10314" name="Text Box 6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Accident in public building (supermarket)</a:t>
                </a:r>
                <a:endParaRPr lang="nl-NL" altLang="en-US" sz="1400"/>
              </a:p>
            </p:txBody>
          </p:sp>
        </p:grpSp>
        <p:grpSp>
          <p:nvGrpSpPr>
            <p:cNvPr id="10292" name="Group 70"/>
            <p:cNvGrpSpPr>
              <a:grpSpLocks/>
            </p:cNvGrpSpPr>
            <p:nvPr/>
          </p:nvGrpSpPr>
          <p:grpSpPr bwMode="auto">
            <a:xfrm>
              <a:off x="576" y="3600"/>
              <a:ext cx="4944" cy="154"/>
              <a:chOff x="576" y="1440"/>
              <a:chExt cx="4944" cy="154"/>
            </a:xfrm>
          </p:grpSpPr>
          <p:sp>
            <p:nvSpPr>
              <p:cNvPr id="10307" name="Text Box 71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10308" name="Text Box 72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01/04/1997</a:t>
                </a:r>
                <a:endParaRPr lang="nl-NL" altLang="en-US" sz="1400"/>
              </a:p>
            </p:txBody>
          </p:sp>
          <p:sp>
            <p:nvSpPr>
              <p:cNvPr id="10309" name="Text Box 73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26442006</a:t>
                </a:r>
              </a:p>
            </p:txBody>
          </p:sp>
          <p:sp>
            <p:nvSpPr>
              <p:cNvPr id="10310" name="Text Box 74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closed fracture of shaft of femur</a:t>
                </a:r>
              </a:p>
            </p:txBody>
          </p:sp>
        </p:grpSp>
        <p:grpSp>
          <p:nvGrpSpPr>
            <p:cNvPr id="10293" name="Group 75"/>
            <p:cNvGrpSpPr>
              <a:grpSpLocks/>
            </p:cNvGrpSpPr>
            <p:nvPr/>
          </p:nvGrpSpPr>
          <p:grpSpPr bwMode="auto">
            <a:xfrm>
              <a:off x="576" y="3792"/>
              <a:ext cx="4944" cy="154"/>
              <a:chOff x="576" y="1440"/>
              <a:chExt cx="4944" cy="154"/>
            </a:xfrm>
          </p:grpSpPr>
          <p:sp>
            <p:nvSpPr>
              <p:cNvPr id="10303" name="Text Box 7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10304" name="Text Box 7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01/04/1997</a:t>
                </a:r>
                <a:endParaRPr lang="nl-NL" altLang="en-US" sz="1400"/>
              </a:p>
            </p:txBody>
          </p:sp>
          <p:sp>
            <p:nvSpPr>
              <p:cNvPr id="10305" name="Text Box 78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79001</a:t>
                </a:r>
                <a:endParaRPr lang="nl-NL" altLang="en-US" sz="1400"/>
              </a:p>
            </p:txBody>
          </p:sp>
          <p:sp>
            <p:nvSpPr>
              <p:cNvPr id="10306" name="Text Box 7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Essential hypertension</a:t>
                </a:r>
                <a:endParaRPr lang="nl-NL" altLang="en-US" sz="1400"/>
              </a:p>
            </p:txBody>
          </p:sp>
        </p:grpSp>
        <p:grpSp>
          <p:nvGrpSpPr>
            <p:cNvPr id="10294" name="Group 12"/>
            <p:cNvGrpSpPr>
              <a:grpSpLocks/>
            </p:cNvGrpSpPr>
            <p:nvPr/>
          </p:nvGrpSpPr>
          <p:grpSpPr bwMode="auto">
            <a:xfrm>
              <a:off x="576" y="1104"/>
              <a:ext cx="4944" cy="193"/>
              <a:chOff x="576" y="1248"/>
              <a:chExt cx="4944" cy="193"/>
            </a:xfrm>
          </p:grpSpPr>
          <p:sp>
            <p:nvSpPr>
              <p:cNvPr id="10299" name="Text Box 4"/>
              <p:cNvSpPr txBox="1">
                <a:spLocks noChangeArrowheads="1"/>
              </p:cNvSpPr>
              <p:nvPr/>
            </p:nvSpPr>
            <p:spPr bwMode="auto">
              <a:xfrm>
                <a:off x="576" y="1248"/>
                <a:ext cx="418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tIns="10800" bIns="108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nl-BE" altLang="en-US" sz="1800" b="1">
                    <a:solidFill>
                      <a:schemeClr val="bg1"/>
                    </a:solidFill>
                  </a:rPr>
                  <a:t>PtID</a:t>
                </a:r>
                <a:endParaRPr lang="nl-NL" altLang="en-US" sz="1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0300" name="Text Box 5"/>
              <p:cNvSpPr txBox="1">
                <a:spLocks noChangeArrowheads="1"/>
              </p:cNvSpPr>
              <p:nvPr/>
            </p:nvSpPr>
            <p:spPr bwMode="auto">
              <a:xfrm>
                <a:off x="1056" y="1248"/>
                <a:ext cx="672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nl-BE" altLang="en-US" sz="1800" b="1">
                    <a:solidFill>
                      <a:schemeClr val="bg1"/>
                    </a:solidFill>
                  </a:rPr>
                  <a:t>Date</a:t>
                </a:r>
                <a:endParaRPr lang="nl-NL" altLang="en-US" sz="1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0301" name="Text Box 6"/>
              <p:cNvSpPr txBox="1">
                <a:spLocks noChangeArrowheads="1"/>
              </p:cNvSpPr>
              <p:nvPr/>
            </p:nvSpPr>
            <p:spPr bwMode="auto">
              <a:xfrm>
                <a:off x="1776" y="1248"/>
                <a:ext cx="1392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nl-BE" altLang="en-US" sz="1800" b="1">
                    <a:solidFill>
                      <a:schemeClr val="bg1"/>
                    </a:solidFill>
                  </a:rPr>
                  <a:t>ObsCode</a:t>
                </a:r>
                <a:endParaRPr lang="nl-NL" altLang="en-US" sz="1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0302" name="Text Box 7"/>
              <p:cNvSpPr txBox="1">
                <a:spLocks noChangeArrowheads="1"/>
              </p:cNvSpPr>
              <p:nvPr/>
            </p:nvSpPr>
            <p:spPr bwMode="auto">
              <a:xfrm>
                <a:off x="3216" y="1248"/>
                <a:ext cx="2304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nl-BE" altLang="en-US" sz="1800" b="1">
                    <a:solidFill>
                      <a:schemeClr val="bg1"/>
                    </a:solidFill>
                  </a:rPr>
                  <a:t>Narrative</a:t>
                </a:r>
                <a:endParaRPr lang="nl-NL" altLang="en-US" sz="18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295" name="Text Box 112"/>
            <p:cNvSpPr txBox="1">
              <a:spLocks noChangeArrowheads="1"/>
            </p:cNvSpPr>
            <p:nvPr/>
          </p:nvSpPr>
          <p:spPr bwMode="auto">
            <a:xfrm>
              <a:off x="576" y="3984"/>
              <a:ext cx="43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0939</a:t>
              </a:r>
              <a:endParaRPr lang="nl-NL" altLang="en-US" sz="1400"/>
            </a:p>
          </p:txBody>
        </p:sp>
        <p:sp>
          <p:nvSpPr>
            <p:cNvPr id="10296" name="Text Box 113"/>
            <p:cNvSpPr txBox="1">
              <a:spLocks noChangeArrowheads="1"/>
            </p:cNvSpPr>
            <p:nvPr/>
          </p:nvSpPr>
          <p:spPr bwMode="auto">
            <a:xfrm>
              <a:off x="1056" y="3984"/>
              <a:ext cx="67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20/12/1998</a:t>
              </a:r>
              <a:endParaRPr lang="nl-NL" altLang="en-US" sz="1400"/>
            </a:p>
          </p:txBody>
        </p:sp>
        <p:sp>
          <p:nvSpPr>
            <p:cNvPr id="10297" name="Text Box 114"/>
            <p:cNvSpPr txBox="1">
              <a:spLocks noChangeArrowheads="1"/>
            </p:cNvSpPr>
            <p:nvPr/>
          </p:nvSpPr>
          <p:spPr bwMode="auto">
            <a:xfrm>
              <a:off x="1776" y="3984"/>
              <a:ext cx="139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255087006</a:t>
              </a:r>
            </a:p>
          </p:txBody>
        </p:sp>
        <p:sp>
          <p:nvSpPr>
            <p:cNvPr id="10298" name="Text Box 115"/>
            <p:cNvSpPr txBox="1">
              <a:spLocks noChangeArrowheads="1"/>
            </p:cNvSpPr>
            <p:nvPr/>
          </p:nvSpPr>
          <p:spPr bwMode="auto">
            <a:xfrm>
              <a:off x="3216" y="3984"/>
              <a:ext cx="2304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malignant polyp of biliary tract</a:t>
              </a:r>
            </a:p>
          </p:txBody>
        </p:sp>
      </p:grpSp>
      <p:sp>
        <p:nvSpPr>
          <p:cNvPr id="10264" name="Rectangle 92"/>
          <p:cNvSpPr>
            <a:spLocks noChangeArrowheads="1"/>
          </p:cNvSpPr>
          <p:nvPr/>
        </p:nvSpPr>
        <p:spPr bwMode="auto">
          <a:xfrm>
            <a:off x="762000" y="3810000"/>
            <a:ext cx="8153400" cy="3810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65" name="Rectangle 94"/>
          <p:cNvSpPr>
            <a:spLocks noChangeArrowheads="1"/>
          </p:cNvSpPr>
          <p:nvPr/>
        </p:nvSpPr>
        <p:spPr bwMode="auto">
          <a:xfrm>
            <a:off x="762000" y="5638800"/>
            <a:ext cx="8153400" cy="3810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66" name="Text Box 97"/>
          <p:cNvSpPr txBox="1">
            <a:spLocks noChangeArrowheads="1"/>
          </p:cNvSpPr>
          <p:nvPr/>
        </p:nvSpPr>
        <p:spPr bwMode="auto">
          <a:xfrm>
            <a:off x="3489325" y="4460875"/>
            <a:ext cx="4986338" cy="83185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BE" altLang="en-US" dirty="0">
                <a:solidFill>
                  <a:schemeClr val="bg1"/>
                </a:solidFill>
              </a:rPr>
              <a:t>Different </a:t>
            </a:r>
            <a:r>
              <a:rPr lang="nl-BE" altLang="en-US" dirty="0" err="1">
                <a:solidFill>
                  <a:schemeClr val="bg1"/>
                </a:solidFill>
              </a:rPr>
              <a:t>patients</a:t>
            </a:r>
            <a:r>
              <a:rPr lang="nl-BE" altLang="en-US" dirty="0">
                <a:solidFill>
                  <a:schemeClr val="bg1"/>
                </a:solidFill>
              </a:rPr>
              <a:t>, </a:t>
            </a:r>
            <a:r>
              <a:rPr lang="nl-BE" altLang="en-US" dirty="0" err="1">
                <a:solidFill>
                  <a:schemeClr val="bg1"/>
                </a:solidFill>
              </a:rPr>
              <a:t>same</a:t>
            </a:r>
            <a:r>
              <a:rPr lang="nl-BE" altLang="en-US" dirty="0">
                <a:solidFill>
                  <a:schemeClr val="bg1"/>
                </a:solidFill>
              </a:rPr>
              <a:t> </a:t>
            </a:r>
            <a:r>
              <a:rPr lang="nl-BE" altLang="en-US" dirty="0" err="1">
                <a:solidFill>
                  <a:schemeClr val="bg1"/>
                </a:solidFill>
              </a:rPr>
              <a:t>fracture</a:t>
            </a:r>
            <a:r>
              <a:rPr lang="nl-BE" altLang="en-US" dirty="0">
                <a:solidFill>
                  <a:schemeClr val="bg1"/>
                </a:solidFill>
              </a:rPr>
              <a:t> codes:</a:t>
            </a:r>
          </a:p>
          <a:p>
            <a:pPr eaLnBrk="1" hangingPunct="1"/>
            <a:r>
              <a:rPr lang="nl-BE" altLang="en-US" dirty="0">
                <a:solidFill>
                  <a:schemeClr val="bg1"/>
                </a:solidFill>
              </a:rPr>
              <a:t>Same (</a:t>
            </a:r>
            <a:r>
              <a:rPr lang="nl-BE" altLang="en-US" dirty="0" err="1">
                <a:solidFill>
                  <a:schemeClr val="bg1"/>
                </a:solidFill>
              </a:rPr>
              <a:t>numerically</a:t>
            </a:r>
            <a:r>
              <a:rPr lang="nl-BE" altLang="en-US" dirty="0">
                <a:solidFill>
                  <a:schemeClr val="bg1"/>
                </a:solidFill>
              </a:rPr>
              <a:t> </a:t>
            </a:r>
            <a:r>
              <a:rPr lang="nl-BE" altLang="en-US" dirty="0" err="1">
                <a:solidFill>
                  <a:schemeClr val="bg1"/>
                </a:solidFill>
              </a:rPr>
              <a:t>identical</a:t>
            </a:r>
            <a:r>
              <a:rPr lang="nl-BE" altLang="en-US" dirty="0">
                <a:solidFill>
                  <a:schemeClr val="bg1"/>
                </a:solidFill>
              </a:rPr>
              <a:t>) </a:t>
            </a:r>
            <a:r>
              <a:rPr lang="nl-BE" altLang="en-US" dirty="0" err="1">
                <a:solidFill>
                  <a:schemeClr val="bg1"/>
                </a:solidFill>
              </a:rPr>
              <a:t>fracture</a:t>
            </a:r>
            <a:r>
              <a:rPr lang="nl-BE" altLang="en-US" dirty="0">
                <a:solidFill>
                  <a:schemeClr val="bg1"/>
                </a:solidFill>
              </a:rPr>
              <a:t> ?</a:t>
            </a:r>
            <a:endParaRPr lang="nl-NL" alt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Problem list in an EHR</a:t>
            </a:r>
            <a:br>
              <a:rPr lang="de-DE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17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116"/>
          <p:cNvGrpSpPr>
            <a:grpSpLocks/>
          </p:cNvGrpSpPr>
          <p:nvPr/>
        </p:nvGrpSpPr>
        <p:grpSpPr bwMode="auto">
          <a:xfrm>
            <a:off x="914400" y="1752600"/>
            <a:ext cx="7848600" cy="4816475"/>
            <a:chOff x="576" y="1104"/>
            <a:chExt cx="4944" cy="3034"/>
          </a:xfrm>
        </p:grpSpPr>
        <p:grpSp>
          <p:nvGrpSpPr>
            <p:cNvPr id="10271" name="Group 14"/>
            <p:cNvGrpSpPr>
              <a:grpSpLocks/>
            </p:cNvGrpSpPr>
            <p:nvPr/>
          </p:nvGrpSpPr>
          <p:grpSpPr bwMode="auto">
            <a:xfrm>
              <a:off x="576" y="1296"/>
              <a:ext cx="4944" cy="154"/>
              <a:chOff x="576" y="1440"/>
              <a:chExt cx="4944" cy="154"/>
            </a:xfrm>
          </p:grpSpPr>
          <p:sp>
            <p:nvSpPr>
              <p:cNvPr id="10343" name="Text Box 8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10344" name="Text Box 9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04/07/1990</a:t>
                </a:r>
                <a:endParaRPr lang="nl-NL" altLang="en-US" sz="1400"/>
              </a:p>
            </p:txBody>
          </p:sp>
          <p:sp>
            <p:nvSpPr>
              <p:cNvPr id="10345" name="Text Box 10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26442006</a:t>
                </a:r>
              </a:p>
            </p:txBody>
          </p:sp>
          <p:sp>
            <p:nvSpPr>
              <p:cNvPr id="10346" name="Text Box 11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closed fracture of shaft of femur</a:t>
                </a:r>
              </a:p>
            </p:txBody>
          </p:sp>
        </p:grpSp>
        <p:grpSp>
          <p:nvGrpSpPr>
            <p:cNvPr id="10272" name="Group 15"/>
            <p:cNvGrpSpPr>
              <a:grpSpLocks/>
            </p:cNvGrpSpPr>
            <p:nvPr/>
          </p:nvGrpSpPr>
          <p:grpSpPr bwMode="auto">
            <a:xfrm>
              <a:off x="576" y="1488"/>
              <a:ext cx="4944" cy="154"/>
              <a:chOff x="576" y="1440"/>
              <a:chExt cx="4944" cy="154"/>
            </a:xfrm>
          </p:grpSpPr>
          <p:sp>
            <p:nvSpPr>
              <p:cNvPr id="10339" name="Text Box 1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10340" name="Text Box 1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04/07/1990</a:t>
                </a:r>
                <a:endParaRPr lang="nl-NL" altLang="en-US" sz="1400"/>
              </a:p>
            </p:txBody>
          </p:sp>
          <p:sp>
            <p:nvSpPr>
              <p:cNvPr id="10341" name="Text Box 18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81134009</a:t>
                </a:r>
              </a:p>
            </p:txBody>
          </p:sp>
          <p:sp>
            <p:nvSpPr>
              <p:cNvPr id="10342" name="Text Box 1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Fracture, closed, spiral</a:t>
                </a:r>
                <a:endParaRPr lang="nl-NL" altLang="en-US" sz="1400"/>
              </a:p>
            </p:txBody>
          </p:sp>
        </p:grpSp>
        <p:grpSp>
          <p:nvGrpSpPr>
            <p:cNvPr id="10273" name="Group 20"/>
            <p:cNvGrpSpPr>
              <a:grpSpLocks/>
            </p:cNvGrpSpPr>
            <p:nvPr/>
          </p:nvGrpSpPr>
          <p:grpSpPr bwMode="auto">
            <a:xfrm>
              <a:off x="576" y="1680"/>
              <a:ext cx="4944" cy="154"/>
              <a:chOff x="576" y="1440"/>
              <a:chExt cx="4944" cy="154"/>
            </a:xfrm>
          </p:grpSpPr>
          <p:sp>
            <p:nvSpPr>
              <p:cNvPr id="10335" name="Text Box 21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10336" name="Text Box 22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12/07/1990</a:t>
                </a:r>
                <a:endParaRPr lang="nl-NL" altLang="en-US" sz="1400"/>
              </a:p>
            </p:txBody>
          </p:sp>
          <p:sp>
            <p:nvSpPr>
              <p:cNvPr id="10337" name="Text Box 23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26442006</a:t>
                </a:r>
              </a:p>
            </p:txBody>
          </p:sp>
          <p:sp>
            <p:nvSpPr>
              <p:cNvPr id="10338" name="Text Box 24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closed fracture of shaft of femur</a:t>
                </a:r>
              </a:p>
            </p:txBody>
          </p:sp>
        </p:grpSp>
        <p:grpSp>
          <p:nvGrpSpPr>
            <p:cNvPr id="10274" name="Group 25"/>
            <p:cNvGrpSpPr>
              <a:grpSpLocks/>
            </p:cNvGrpSpPr>
            <p:nvPr/>
          </p:nvGrpSpPr>
          <p:grpSpPr bwMode="auto">
            <a:xfrm>
              <a:off x="576" y="1872"/>
              <a:ext cx="4944" cy="154"/>
              <a:chOff x="576" y="1440"/>
              <a:chExt cx="4944" cy="154"/>
            </a:xfrm>
          </p:grpSpPr>
          <p:sp>
            <p:nvSpPr>
              <p:cNvPr id="10331" name="Text Box 2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10332" name="Text Box 2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12/07/1990</a:t>
                </a:r>
                <a:endParaRPr lang="nl-NL" altLang="en-US" sz="1400"/>
              </a:p>
            </p:txBody>
          </p:sp>
          <p:sp>
            <p:nvSpPr>
              <p:cNvPr id="10333" name="Text Box 28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9001224</a:t>
                </a:r>
                <a:endParaRPr lang="nl-NL" altLang="en-US" sz="1400"/>
              </a:p>
            </p:txBody>
          </p:sp>
          <p:sp>
            <p:nvSpPr>
              <p:cNvPr id="10334" name="Text Box 2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Accident in public building (supermarket)</a:t>
                </a:r>
                <a:endParaRPr lang="nl-NL" altLang="en-US" sz="1400"/>
              </a:p>
            </p:txBody>
          </p:sp>
        </p:grpSp>
        <p:sp>
          <p:nvSpPr>
            <p:cNvPr id="10275" name="Text Box 31"/>
            <p:cNvSpPr txBox="1">
              <a:spLocks noChangeArrowheads="1"/>
            </p:cNvSpPr>
            <p:nvPr/>
          </p:nvSpPr>
          <p:spPr bwMode="auto">
            <a:xfrm>
              <a:off x="576" y="2064"/>
              <a:ext cx="43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5572</a:t>
              </a:r>
              <a:endParaRPr lang="nl-NL" altLang="en-US" sz="1400"/>
            </a:p>
            <a:p>
              <a:pPr eaLnBrk="1" hangingPunct="1"/>
              <a:endParaRPr lang="nl-NL" altLang="en-US" sz="1400"/>
            </a:p>
          </p:txBody>
        </p:sp>
        <p:sp>
          <p:nvSpPr>
            <p:cNvPr id="10276" name="Text Box 32"/>
            <p:cNvSpPr txBox="1">
              <a:spLocks noChangeArrowheads="1"/>
            </p:cNvSpPr>
            <p:nvPr/>
          </p:nvSpPr>
          <p:spPr bwMode="auto">
            <a:xfrm>
              <a:off x="1056" y="2064"/>
              <a:ext cx="67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04/07/1990</a:t>
              </a:r>
              <a:endParaRPr lang="nl-NL" altLang="en-US" sz="1400"/>
            </a:p>
            <a:p>
              <a:pPr eaLnBrk="1" hangingPunct="1"/>
              <a:endParaRPr lang="nl-NL" altLang="en-US" sz="1400"/>
            </a:p>
          </p:txBody>
        </p:sp>
        <p:sp>
          <p:nvSpPr>
            <p:cNvPr id="10277" name="Text Box 33"/>
            <p:cNvSpPr txBox="1">
              <a:spLocks noChangeArrowheads="1"/>
            </p:cNvSpPr>
            <p:nvPr/>
          </p:nvSpPr>
          <p:spPr bwMode="auto">
            <a:xfrm>
              <a:off x="1776" y="2064"/>
              <a:ext cx="139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79001</a:t>
              </a:r>
              <a:endParaRPr lang="nl-NL" altLang="en-US" sz="1400"/>
            </a:p>
          </p:txBody>
        </p:sp>
        <p:sp>
          <p:nvSpPr>
            <p:cNvPr id="10278" name="Text Box 34"/>
            <p:cNvSpPr txBox="1">
              <a:spLocks noChangeArrowheads="1"/>
            </p:cNvSpPr>
            <p:nvPr/>
          </p:nvSpPr>
          <p:spPr bwMode="auto">
            <a:xfrm>
              <a:off x="3216" y="2064"/>
              <a:ext cx="2304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Essential hypertension</a:t>
              </a:r>
              <a:endParaRPr lang="nl-NL" altLang="en-US" sz="1400"/>
            </a:p>
            <a:p>
              <a:pPr eaLnBrk="1" hangingPunct="1"/>
              <a:endParaRPr lang="nl-NL" altLang="en-US" sz="1400"/>
            </a:p>
          </p:txBody>
        </p:sp>
        <p:sp>
          <p:nvSpPr>
            <p:cNvPr id="10279" name="Text Box 36"/>
            <p:cNvSpPr txBox="1">
              <a:spLocks noChangeArrowheads="1"/>
            </p:cNvSpPr>
            <p:nvPr/>
          </p:nvSpPr>
          <p:spPr bwMode="auto">
            <a:xfrm>
              <a:off x="576" y="2256"/>
              <a:ext cx="43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0939</a:t>
              </a:r>
              <a:endParaRPr lang="nl-NL" altLang="en-US" sz="1400"/>
            </a:p>
          </p:txBody>
        </p:sp>
        <p:sp>
          <p:nvSpPr>
            <p:cNvPr id="10280" name="Text Box 37"/>
            <p:cNvSpPr txBox="1">
              <a:spLocks noChangeArrowheads="1"/>
            </p:cNvSpPr>
            <p:nvPr/>
          </p:nvSpPr>
          <p:spPr bwMode="auto">
            <a:xfrm>
              <a:off x="1056" y="2256"/>
              <a:ext cx="67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24/12/1991</a:t>
              </a:r>
              <a:endParaRPr lang="nl-NL" altLang="en-US" sz="1400"/>
            </a:p>
          </p:txBody>
        </p:sp>
        <p:sp>
          <p:nvSpPr>
            <p:cNvPr id="10281" name="Text Box 38"/>
            <p:cNvSpPr txBox="1">
              <a:spLocks noChangeArrowheads="1"/>
            </p:cNvSpPr>
            <p:nvPr/>
          </p:nvSpPr>
          <p:spPr bwMode="auto">
            <a:xfrm>
              <a:off x="1776" y="2256"/>
              <a:ext cx="139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255174002</a:t>
              </a:r>
            </a:p>
          </p:txBody>
        </p:sp>
        <p:sp>
          <p:nvSpPr>
            <p:cNvPr id="10282" name="Text Box 39"/>
            <p:cNvSpPr txBox="1">
              <a:spLocks noChangeArrowheads="1"/>
            </p:cNvSpPr>
            <p:nvPr/>
          </p:nvSpPr>
          <p:spPr bwMode="auto">
            <a:xfrm>
              <a:off x="3216" y="2256"/>
              <a:ext cx="2304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benign polyp of biliary tract</a:t>
              </a:r>
            </a:p>
          </p:txBody>
        </p:sp>
        <p:sp>
          <p:nvSpPr>
            <p:cNvPr id="10283" name="Text Box 41"/>
            <p:cNvSpPr txBox="1">
              <a:spLocks noChangeArrowheads="1"/>
            </p:cNvSpPr>
            <p:nvPr/>
          </p:nvSpPr>
          <p:spPr bwMode="auto">
            <a:xfrm>
              <a:off x="576" y="2448"/>
              <a:ext cx="43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2309</a:t>
              </a:r>
              <a:endParaRPr lang="nl-NL" altLang="en-US" sz="1400"/>
            </a:p>
          </p:txBody>
        </p:sp>
        <p:sp>
          <p:nvSpPr>
            <p:cNvPr id="10284" name="Text Box 42"/>
            <p:cNvSpPr txBox="1">
              <a:spLocks noChangeArrowheads="1"/>
            </p:cNvSpPr>
            <p:nvPr/>
          </p:nvSpPr>
          <p:spPr bwMode="auto">
            <a:xfrm>
              <a:off x="1056" y="2448"/>
              <a:ext cx="67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21/03/1992</a:t>
              </a:r>
              <a:endParaRPr lang="nl-NL" altLang="en-US" sz="1400"/>
            </a:p>
            <a:p>
              <a:pPr eaLnBrk="1" hangingPunct="1"/>
              <a:endParaRPr lang="nl-NL" altLang="en-US" sz="1400"/>
            </a:p>
          </p:txBody>
        </p:sp>
        <p:sp>
          <p:nvSpPr>
            <p:cNvPr id="10285" name="Text Box 43"/>
            <p:cNvSpPr txBox="1">
              <a:spLocks noChangeArrowheads="1"/>
            </p:cNvSpPr>
            <p:nvPr/>
          </p:nvSpPr>
          <p:spPr bwMode="auto">
            <a:xfrm>
              <a:off x="1776" y="2448"/>
              <a:ext cx="139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26442006</a:t>
              </a:r>
            </a:p>
            <a:p>
              <a:pPr eaLnBrk="1" hangingPunct="1"/>
              <a:endParaRPr lang="nl-NL" altLang="en-US" sz="1400"/>
            </a:p>
          </p:txBody>
        </p:sp>
        <p:sp>
          <p:nvSpPr>
            <p:cNvPr id="10286" name="Text Box 44"/>
            <p:cNvSpPr txBox="1">
              <a:spLocks noChangeArrowheads="1"/>
            </p:cNvSpPr>
            <p:nvPr/>
          </p:nvSpPr>
          <p:spPr bwMode="auto">
            <a:xfrm>
              <a:off x="3216" y="2448"/>
              <a:ext cx="2304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closed fracture of shaft of femur</a:t>
              </a:r>
            </a:p>
            <a:p>
              <a:pPr eaLnBrk="1" hangingPunct="1"/>
              <a:endParaRPr lang="nl-NL" altLang="en-US" sz="1400"/>
            </a:p>
          </p:txBody>
        </p:sp>
        <p:grpSp>
          <p:nvGrpSpPr>
            <p:cNvPr id="10287" name="Group 45"/>
            <p:cNvGrpSpPr>
              <a:grpSpLocks/>
            </p:cNvGrpSpPr>
            <p:nvPr/>
          </p:nvGrpSpPr>
          <p:grpSpPr bwMode="auto">
            <a:xfrm>
              <a:off x="576" y="2640"/>
              <a:ext cx="4944" cy="154"/>
              <a:chOff x="576" y="1440"/>
              <a:chExt cx="4944" cy="154"/>
            </a:xfrm>
          </p:grpSpPr>
          <p:sp>
            <p:nvSpPr>
              <p:cNvPr id="10327" name="Text Box 4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2309</a:t>
                </a:r>
                <a:endParaRPr lang="nl-NL" altLang="en-US" sz="1400"/>
              </a:p>
            </p:txBody>
          </p:sp>
          <p:sp>
            <p:nvSpPr>
              <p:cNvPr id="10328" name="Text Box 4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21/03/1992</a:t>
                </a:r>
                <a:endParaRPr lang="nl-NL" altLang="en-US" sz="1400"/>
              </a:p>
            </p:txBody>
          </p:sp>
          <p:sp>
            <p:nvSpPr>
              <p:cNvPr id="10329" name="Text Box 48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9001224</a:t>
                </a:r>
                <a:endParaRPr lang="nl-NL" altLang="en-US" sz="1400"/>
              </a:p>
            </p:txBody>
          </p:sp>
          <p:sp>
            <p:nvSpPr>
              <p:cNvPr id="10330" name="Text Box 4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Accident in public building (supermarket)</a:t>
                </a:r>
                <a:endParaRPr lang="nl-NL" altLang="en-US" sz="1400"/>
              </a:p>
            </p:txBody>
          </p:sp>
        </p:grpSp>
        <p:grpSp>
          <p:nvGrpSpPr>
            <p:cNvPr id="10288" name="Group 50"/>
            <p:cNvGrpSpPr>
              <a:grpSpLocks/>
            </p:cNvGrpSpPr>
            <p:nvPr/>
          </p:nvGrpSpPr>
          <p:grpSpPr bwMode="auto">
            <a:xfrm>
              <a:off x="576" y="2832"/>
              <a:ext cx="4944" cy="154"/>
              <a:chOff x="576" y="1440"/>
              <a:chExt cx="4944" cy="154"/>
            </a:xfrm>
          </p:grpSpPr>
          <p:sp>
            <p:nvSpPr>
              <p:cNvPr id="10323" name="Text Box 51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47804</a:t>
                </a:r>
                <a:endParaRPr lang="nl-NL" altLang="en-US" sz="1400"/>
              </a:p>
            </p:txBody>
          </p:sp>
          <p:sp>
            <p:nvSpPr>
              <p:cNvPr id="10324" name="Text Box 52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03/04/1993</a:t>
                </a:r>
                <a:endParaRPr lang="nl-NL" altLang="en-US" sz="1400"/>
              </a:p>
            </p:txBody>
          </p:sp>
          <p:sp>
            <p:nvSpPr>
              <p:cNvPr id="10325" name="Text Box 53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58298795</a:t>
                </a:r>
                <a:endParaRPr lang="nl-NL" altLang="en-US" sz="1400"/>
              </a:p>
            </p:txBody>
          </p:sp>
          <p:sp>
            <p:nvSpPr>
              <p:cNvPr id="10326" name="Text Box 54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Other lesion on other specified region</a:t>
                </a:r>
                <a:endParaRPr lang="nl-NL" altLang="en-US" sz="1400"/>
              </a:p>
            </p:txBody>
          </p:sp>
        </p:grpSp>
        <p:grpSp>
          <p:nvGrpSpPr>
            <p:cNvPr id="10289" name="Group 55"/>
            <p:cNvGrpSpPr>
              <a:grpSpLocks/>
            </p:cNvGrpSpPr>
            <p:nvPr/>
          </p:nvGrpSpPr>
          <p:grpSpPr bwMode="auto">
            <a:xfrm>
              <a:off x="576" y="3024"/>
              <a:ext cx="4944" cy="154"/>
              <a:chOff x="576" y="1440"/>
              <a:chExt cx="4944" cy="154"/>
            </a:xfrm>
          </p:grpSpPr>
          <p:sp>
            <p:nvSpPr>
              <p:cNvPr id="10319" name="Text Box 5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10320" name="Text Box 5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17/05/1993</a:t>
                </a:r>
                <a:endParaRPr lang="nl-NL" altLang="en-US" sz="1400"/>
              </a:p>
            </p:txBody>
          </p:sp>
          <p:sp>
            <p:nvSpPr>
              <p:cNvPr id="10321" name="Text Box 58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79001</a:t>
                </a:r>
                <a:endParaRPr lang="nl-NL" altLang="en-US" sz="1400"/>
              </a:p>
            </p:txBody>
          </p:sp>
          <p:sp>
            <p:nvSpPr>
              <p:cNvPr id="10322" name="Text Box 5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Essential hypertension</a:t>
                </a:r>
                <a:endParaRPr lang="nl-NL" altLang="en-US" sz="1400"/>
              </a:p>
            </p:txBody>
          </p:sp>
        </p:grpSp>
        <p:grpSp>
          <p:nvGrpSpPr>
            <p:cNvPr id="10290" name="Group 60"/>
            <p:cNvGrpSpPr>
              <a:grpSpLocks/>
            </p:cNvGrpSpPr>
            <p:nvPr/>
          </p:nvGrpSpPr>
          <p:grpSpPr bwMode="auto">
            <a:xfrm>
              <a:off x="576" y="3216"/>
              <a:ext cx="4944" cy="154"/>
              <a:chOff x="576" y="1440"/>
              <a:chExt cx="4944" cy="154"/>
            </a:xfrm>
          </p:grpSpPr>
          <p:sp>
            <p:nvSpPr>
              <p:cNvPr id="10315" name="Text Box 61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298</a:t>
                </a:r>
                <a:endParaRPr lang="nl-NL" altLang="en-US" sz="1400"/>
              </a:p>
            </p:txBody>
          </p:sp>
          <p:sp>
            <p:nvSpPr>
              <p:cNvPr id="10316" name="Text Box 62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22/08/1993</a:t>
                </a:r>
                <a:endParaRPr lang="nl-NL" altLang="en-US" sz="1400"/>
              </a:p>
            </p:txBody>
          </p:sp>
          <p:sp>
            <p:nvSpPr>
              <p:cNvPr id="10317" name="Text Box 63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2909872</a:t>
                </a:r>
                <a:endParaRPr lang="nl-NL" altLang="en-US" sz="1400"/>
              </a:p>
            </p:txBody>
          </p:sp>
          <p:sp>
            <p:nvSpPr>
              <p:cNvPr id="10318" name="Text Box 64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Closed fracture of radial head</a:t>
                </a:r>
                <a:endParaRPr lang="nl-NL" altLang="en-US" sz="1400"/>
              </a:p>
            </p:txBody>
          </p:sp>
        </p:grpSp>
        <p:grpSp>
          <p:nvGrpSpPr>
            <p:cNvPr id="10291" name="Group 65"/>
            <p:cNvGrpSpPr>
              <a:grpSpLocks/>
            </p:cNvGrpSpPr>
            <p:nvPr/>
          </p:nvGrpSpPr>
          <p:grpSpPr bwMode="auto">
            <a:xfrm>
              <a:off x="576" y="3408"/>
              <a:ext cx="4944" cy="154"/>
              <a:chOff x="576" y="1440"/>
              <a:chExt cx="4944" cy="154"/>
            </a:xfrm>
          </p:grpSpPr>
          <p:sp>
            <p:nvSpPr>
              <p:cNvPr id="10311" name="Text Box 6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298</a:t>
                </a:r>
                <a:endParaRPr lang="nl-NL" altLang="en-US" sz="1400"/>
              </a:p>
            </p:txBody>
          </p:sp>
          <p:sp>
            <p:nvSpPr>
              <p:cNvPr id="10312" name="Text Box 6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22/08/1993</a:t>
                </a:r>
                <a:endParaRPr lang="nl-NL" altLang="en-US" sz="1400"/>
              </a:p>
            </p:txBody>
          </p:sp>
          <p:sp>
            <p:nvSpPr>
              <p:cNvPr id="10313" name="Text Box 68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9001224</a:t>
                </a:r>
                <a:endParaRPr lang="nl-NL" altLang="en-US" sz="1400"/>
              </a:p>
            </p:txBody>
          </p:sp>
          <p:sp>
            <p:nvSpPr>
              <p:cNvPr id="10314" name="Text Box 6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Accident in public building (supermarket)</a:t>
                </a:r>
                <a:endParaRPr lang="nl-NL" altLang="en-US" sz="1400"/>
              </a:p>
            </p:txBody>
          </p:sp>
        </p:grpSp>
        <p:grpSp>
          <p:nvGrpSpPr>
            <p:cNvPr id="10292" name="Group 70"/>
            <p:cNvGrpSpPr>
              <a:grpSpLocks/>
            </p:cNvGrpSpPr>
            <p:nvPr/>
          </p:nvGrpSpPr>
          <p:grpSpPr bwMode="auto">
            <a:xfrm>
              <a:off x="576" y="3600"/>
              <a:ext cx="4944" cy="154"/>
              <a:chOff x="576" y="1440"/>
              <a:chExt cx="4944" cy="154"/>
            </a:xfrm>
          </p:grpSpPr>
          <p:sp>
            <p:nvSpPr>
              <p:cNvPr id="10307" name="Text Box 71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10308" name="Text Box 72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01/04/1997</a:t>
                </a:r>
                <a:endParaRPr lang="nl-NL" altLang="en-US" sz="1400"/>
              </a:p>
            </p:txBody>
          </p:sp>
          <p:sp>
            <p:nvSpPr>
              <p:cNvPr id="10309" name="Text Box 73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26442006</a:t>
                </a:r>
              </a:p>
            </p:txBody>
          </p:sp>
          <p:sp>
            <p:nvSpPr>
              <p:cNvPr id="10310" name="Text Box 74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closed fracture of shaft of femur</a:t>
                </a:r>
              </a:p>
            </p:txBody>
          </p:sp>
        </p:grpSp>
        <p:grpSp>
          <p:nvGrpSpPr>
            <p:cNvPr id="10293" name="Group 75"/>
            <p:cNvGrpSpPr>
              <a:grpSpLocks/>
            </p:cNvGrpSpPr>
            <p:nvPr/>
          </p:nvGrpSpPr>
          <p:grpSpPr bwMode="auto">
            <a:xfrm>
              <a:off x="576" y="3792"/>
              <a:ext cx="4944" cy="154"/>
              <a:chOff x="576" y="1440"/>
              <a:chExt cx="4944" cy="154"/>
            </a:xfrm>
          </p:grpSpPr>
          <p:sp>
            <p:nvSpPr>
              <p:cNvPr id="10303" name="Text Box 7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10304" name="Text Box 7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01/04/1997</a:t>
                </a:r>
                <a:endParaRPr lang="nl-NL" altLang="en-US" sz="1400"/>
              </a:p>
            </p:txBody>
          </p:sp>
          <p:sp>
            <p:nvSpPr>
              <p:cNvPr id="10305" name="Text Box 78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79001</a:t>
                </a:r>
                <a:endParaRPr lang="nl-NL" altLang="en-US" sz="1400"/>
              </a:p>
            </p:txBody>
          </p:sp>
          <p:sp>
            <p:nvSpPr>
              <p:cNvPr id="10306" name="Text Box 7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Essential hypertension</a:t>
                </a:r>
                <a:endParaRPr lang="nl-NL" altLang="en-US" sz="1400"/>
              </a:p>
            </p:txBody>
          </p:sp>
        </p:grpSp>
        <p:grpSp>
          <p:nvGrpSpPr>
            <p:cNvPr id="10294" name="Group 12"/>
            <p:cNvGrpSpPr>
              <a:grpSpLocks/>
            </p:cNvGrpSpPr>
            <p:nvPr/>
          </p:nvGrpSpPr>
          <p:grpSpPr bwMode="auto">
            <a:xfrm>
              <a:off x="576" y="1104"/>
              <a:ext cx="4944" cy="193"/>
              <a:chOff x="576" y="1248"/>
              <a:chExt cx="4944" cy="193"/>
            </a:xfrm>
          </p:grpSpPr>
          <p:sp>
            <p:nvSpPr>
              <p:cNvPr id="10299" name="Text Box 4"/>
              <p:cNvSpPr txBox="1">
                <a:spLocks noChangeArrowheads="1"/>
              </p:cNvSpPr>
              <p:nvPr/>
            </p:nvSpPr>
            <p:spPr bwMode="auto">
              <a:xfrm>
                <a:off x="576" y="1248"/>
                <a:ext cx="418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tIns="10800" bIns="108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nl-BE" altLang="en-US" sz="1800" b="1">
                    <a:solidFill>
                      <a:schemeClr val="bg1"/>
                    </a:solidFill>
                  </a:rPr>
                  <a:t>PtID</a:t>
                </a:r>
                <a:endParaRPr lang="nl-NL" altLang="en-US" sz="1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0300" name="Text Box 5"/>
              <p:cNvSpPr txBox="1">
                <a:spLocks noChangeArrowheads="1"/>
              </p:cNvSpPr>
              <p:nvPr/>
            </p:nvSpPr>
            <p:spPr bwMode="auto">
              <a:xfrm>
                <a:off x="1056" y="1248"/>
                <a:ext cx="672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nl-BE" altLang="en-US" sz="1800" b="1">
                    <a:solidFill>
                      <a:schemeClr val="bg1"/>
                    </a:solidFill>
                  </a:rPr>
                  <a:t>Date</a:t>
                </a:r>
                <a:endParaRPr lang="nl-NL" altLang="en-US" sz="1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0301" name="Text Box 6"/>
              <p:cNvSpPr txBox="1">
                <a:spLocks noChangeArrowheads="1"/>
              </p:cNvSpPr>
              <p:nvPr/>
            </p:nvSpPr>
            <p:spPr bwMode="auto">
              <a:xfrm>
                <a:off x="1776" y="1248"/>
                <a:ext cx="1392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nl-BE" altLang="en-US" sz="1800" b="1">
                    <a:solidFill>
                      <a:schemeClr val="bg1"/>
                    </a:solidFill>
                  </a:rPr>
                  <a:t>ObsCode</a:t>
                </a:r>
                <a:endParaRPr lang="nl-NL" altLang="en-US" sz="1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0302" name="Text Box 7"/>
              <p:cNvSpPr txBox="1">
                <a:spLocks noChangeArrowheads="1"/>
              </p:cNvSpPr>
              <p:nvPr/>
            </p:nvSpPr>
            <p:spPr bwMode="auto">
              <a:xfrm>
                <a:off x="3216" y="1248"/>
                <a:ext cx="2304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nl-BE" altLang="en-US" sz="1800" b="1">
                    <a:solidFill>
                      <a:schemeClr val="bg1"/>
                    </a:solidFill>
                  </a:rPr>
                  <a:t>Narrative</a:t>
                </a:r>
                <a:endParaRPr lang="nl-NL" altLang="en-US" sz="18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295" name="Text Box 112"/>
            <p:cNvSpPr txBox="1">
              <a:spLocks noChangeArrowheads="1"/>
            </p:cNvSpPr>
            <p:nvPr/>
          </p:nvSpPr>
          <p:spPr bwMode="auto">
            <a:xfrm>
              <a:off x="576" y="3984"/>
              <a:ext cx="43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0939</a:t>
              </a:r>
              <a:endParaRPr lang="nl-NL" altLang="en-US" sz="1400"/>
            </a:p>
          </p:txBody>
        </p:sp>
        <p:sp>
          <p:nvSpPr>
            <p:cNvPr id="10296" name="Text Box 113"/>
            <p:cNvSpPr txBox="1">
              <a:spLocks noChangeArrowheads="1"/>
            </p:cNvSpPr>
            <p:nvPr/>
          </p:nvSpPr>
          <p:spPr bwMode="auto">
            <a:xfrm>
              <a:off x="1056" y="3984"/>
              <a:ext cx="67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20/12/1998</a:t>
              </a:r>
              <a:endParaRPr lang="nl-NL" altLang="en-US" sz="1400"/>
            </a:p>
          </p:txBody>
        </p:sp>
        <p:sp>
          <p:nvSpPr>
            <p:cNvPr id="10297" name="Text Box 114"/>
            <p:cNvSpPr txBox="1">
              <a:spLocks noChangeArrowheads="1"/>
            </p:cNvSpPr>
            <p:nvPr/>
          </p:nvSpPr>
          <p:spPr bwMode="auto">
            <a:xfrm>
              <a:off x="1776" y="3984"/>
              <a:ext cx="139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255087006</a:t>
              </a:r>
            </a:p>
          </p:txBody>
        </p:sp>
        <p:sp>
          <p:nvSpPr>
            <p:cNvPr id="10298" name="Text Box 115"/>
            <p:cNvSpPr txBox="1">
              <a:spLocks noChangeArrowheads="1"/>
            </p:cNvSpPr>
            <p:nvPr/>
          </p:nvSpPr>
          <p:spPr bwMode="auto">
            <a:xfrm>
              <a:off x="3216" y="3984"/>
              <a:ext cx="2304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malignant polyp of biliary tract</a:t>
              </a:r>
            </a:p>
          </p:txBody>
        </p:sp>
      </p:grpSp>
      <p:sp>
        <p:nvSpPr>
          <p:cNvPr id="10255" name="Rectangle 117"/>
          <p:cNvSpPr>
            <a:spLocks noChangeArrowheads="1"/>
          </p:cNvSpPr>
          <p:nvPr/>
        </p:nvSpPr>
        <p:spPr bwMode="auto">
          <a:xfrm>
            <a:off x="762000" y="3505200"/>
            <a:ext cx="8153400" cy="3810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6" name="Rectangle 119"/>
          <p:cNvSpPr>
            <a:spLocks noChangeArrowheads="1"/>
          </p:cNvSpPr>
          <p:nvPr/>
        </p:nvSpPr>
        <p:spPr bwMode="auto">
          <a:xfrm>
            <a:off x="762000" y="6248400"/>
            <a:ext cx="8153400" cy="3810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7" name="Text Box 120"/>
          <p:cNvSpPr txBox="1">
            <a:spLocks noChangeArrowheads="1"/>
          </p:cNvSpPr>
          <p:nvPr/>
        </p:nvSpPr>
        <p:spPr bwMode="auto">
          <a:xfrm>
            <a:off x="1660525" y="4384675"/>
            <a:ext cx="4538663" cy="11969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BE" altLang="en-US" dirty="0">
                <a:solidFill>
                  <a:schemeClr val="bg1"/>
                </a:solidFill>
              </a:rPr>
              <a:t>Same </a:t>
            </a:r>
            <a:r>
              <a:rPr lang="nl-BE" altLang="en-US" dirty="0" err="1">
                <a:solidFill>
                  <a:schemeClr val="bg1"/>
                </a:solidFill>
              </a:rPr>
              <a:t>patient</a:t>
            </a:r>
            <a:r>
              <a:rPr lang="nl-BE" altLang="en-US" dirty="0">
                <a:solidFill>
                  <a:schemeClr val="bg1"/>
                </a:solidFill>
              </a:rPr>
              <a:t>, different dates, </a:t>
            </a:r>
          </a:p>
          <a:p>
            <a:pPr eaLnBrk="1" hangingPunct="1"/>
            <a:r>
              <a:rPr lang="nl-BE" altLang="en-US" dirty="0">
                <a:solidFill>
                  <a:schemeClr val="bg1"/>
                </a:solidFill>
              </a:rPr>
              <a:t>Different codes. Same (</a:t>
            </a:r>
            <a:r>
              <a:rPr lang="nl-BE" altLang="en-US" dirty="0" err="1">
                <a:solidFill>
                  <a:schemeClr val="bg1"/>
                </a:solidFill>
              </a:rPr>
              <a:t>numerically</a:t>
            </a:r>
            <a:endParaRPr lang="nl-BE" altLang="en-US" dirty="0">
              <a:solidFill>
                <a:schemeClr val="bg1"/>
              </a:solidFill>
            </a:endParaRPr>
          </a:p>
          <a:p>
            <a:pPr eaLnBrk="1" hangingPunct="1"/>
            <a:r>
              <a:rPr lang="nl-BE" altLang="en-US" dirty="0" err="1">
                <a:solidFill>
                  <a:schemeClr val="bg1"/>
                </a:solidFill>
              </a:rPr>
              <a:t>identical</a:t>
            </a:r>
            <a:r>
              <a:rPr lang="nl-BE" altLang="en-US" dirty="0">
                <a:solidFill>
                  <a:schemeClr val="bg1"/>
                </a:solidFill>
              </a:rPr>
              <a:t>) </a:t>
            </a:r>
            <a:r>
              <a:rPr lang="nl-BE" altLang="en-US" dirty="0" err="1">
                <a:solidFill>
                  <a:schemeClr val="bg1"/>
                </a:solidFill>
              </a:rPr>
              <a:t>polyp</a:t>
            </a:r>
            <a:r>
              <a:rPr lang="nl-BE" altLang="en-US" dirty="0">
                <a:solidFill>
                  <a:schemeClr val="bg1"/>
                </a:solidFill>
              </a:rPr>
              <a:t> ?</a:t>
            </a:r>
            <a:endParaRPr lang="nl-NL" alt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Problem list in an EHR</a:t>
            </a:r>
            <a:br>
              <a:rPr lang="de-DE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28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116"/>
          <p:cNvGrpSpPr>
            <a:grpSpLocks/>
          </p:cNvGrpSpPr>
          <p:nvPr/>
        </p:nvGrpSpPr>
        <p:grpSpPr bwMode="auto">
          <a:xfrm>
            <a:off x="914400" y="1752600"/>
            <a:ext cx="7848600" cy="4816475"/>
            <a:chOff x="576" y="1104"/>
            <a:chExt cx="4944" cy="3034"/>
          </a:xfrm>
        </p:grpSpPr>
        <p:grpSp>
          <p:nvGrpSpPr>
            <p:cNvPr id="10271" name="Group 14"/>
            <p:cNvGrpSpPr>
              <a:grpSpLocks/>
            </p:cNvGrpSpPr>
            <p:nvPr/>
          </p:nvGrpSpPr>
          <p:grpSpPr bwMode="auto">
            <a:xfrm>
              <a:off x="576" y="1296"/>
              <a:ext cx="4944" cy="154"/>
              <a:chOff x="576" y="1440"/>
              <a:chExt cx="4944" cy="154"/>
            </a:xfrm>
          </p:grpSpPr>
          <p:sp>
            <p:nvSpPr>
              <p:cNvPr id="10343" name="Text Box 8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10344" name="Text Box 9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04/07/1990</a:t>
                </a:r>
                <a:endParaRPr lang="nl-NL" altLang="en-US" sz="1400"/>
              </a:p>
            </p:txBody>
          </p:sp>
          <p:sp>
            <p:nvSpPr>
              <p:cNvPr id="10345" name="Text Box 10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26442006</a:t>
                </a:r>
              </a:p>
            </p:txBody>
          </p:sp>
          <p:sp>
            <p:nvSpPr>
              <p:cNvPr id="10346" name="Text Box 11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closed fracture of shaft of femur</a:t>
                </a:r>
              </a:p>
            </p:txBody>
          </p:sp>
        </p:grpSp>
        <p:grpSp>
          <p:nvGrpSpPr>
            <p:cNvPr id="10272" name="Group 15"/>
            <p:cNvGrpSpPr>
              <a:grpSpLocks/>
            </p:cNvGrpSpPr>
            <p:nvPr/>
          </p:nvGrpSpPr>
          <p:grpSpPr bwMode="auto">
            <a:xfrm>
              <a:off x="576" y="1488"/>
              <a:ext cx="4944" cy="154"/>
              <a:chOff x="576" y="1440"/>
              <a:chExt cx="4944" cy="154"/>
            </a:xfrm>
          </p:grpSpPr>
          <p:sp>
            <p:nvSpPr>
              <p:cNvPr id="10339" name="Text Box 1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10340" name="Text Box 1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04/07/1990</a:t>
                </a:r>
                <a:endParaRPr lang="nl-NL" altLang="en-US" sz="1400"/>
              </a:p>
            </p:txBody>
          </p:sp>
          <p:sp>
            <p:nvSpPr>
              <p:cNvPr id="10341" name="Text Box 18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81134009</a:t>
                </a:r>
              </a:p>
            </p:txBody>
          </p:sp>
          <p:sp>
            <p:nvSpPr>
              <p:cNvPr id="10342" name="Text Box 1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Fracture, closed, spiral</a:t>
                </a:r>
                <a:endParaRPr lang="nl-NL" altLang="en-US" sz="1400"/>
              </a:p>
            </p:txBody>
          </p:sp>
        </p:grpSp>
        <p:grpSp>
          <p:nvGrpSpPr>
            <p:cNvPr id="10273" name="Group 20"/>
            <p:cNvGrpSpPr>
              <a:grpSpLocks/>
            </p:cNvGrpSpPr>
            <p:nvPr/>
          </p:nvGrpSpPr>
          <p:grpSpPr bwMode="auto">
            <a:xfrm>
              <a:off x="576" y="1680"/>
              <a:ext cx="4944" cy="154"/>
              <a:chOff x="576" y="1440"/>
              <a:chExt cx="4944" cy="154"/>
            </a:xfrm>
          </p:grpSpPr>
          <p:sp>
            <p:nvSpPr>
              <p:cNvPr id="10335" name="Text Box 21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10336" name="Text Box 22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12/07/1990</a:t>
                </a:r>
                <a:endParaRPr lang="nl-NL" altLang="en-US" sz="1400"/>
              </a:p>
            </p:txBody>
          </p:sp>
          <p:sp>
            <p:nvSpPr>
              <p:cNvPr id="10337" name="Text Box 23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26442006</a:t>
                </a:r>
              </a:p>
            </p:txBody>
          </p:sp>
          <p:sp>
            <p:nvSpPr>
              <p:cNvPr id="10338" name="Text Box 24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closed fracture of shaft of femur</a:t>
                </a:r>
              </a:p>
            </p:txBody>
          </p:sp>
        </p:grpSp>
        <p:grpSp>
          <p:nvGrpSpPr>
            <p:cNvPr id="10274" name="Group 25"/>
            <p:cNvGrpSpPr>
              <a:grpSpLocks/>
            </p:cNvGrpSpPr>
            <p:nvPr/>
          </p:nvGrpSpPr>
          <p:grpSpPr bwMode="auto">
            <a:xfrm>
              <a:off x="576" y="1872"/>
              <a:ext cx="4944" cy="154"/>
              <a:chOff x="576" y="1440"/>
              <a:chExt cx="4944" cy="154"/>
            </a:xfrm>
          </p:grpSpPr>
          <p:sp>
            <p:nvSpPr>
              <p:cNvPr id="10331" name="Text Box 2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10332" name="Text Box 2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12/07/1990</a:t>
                </a:r>
                <a:endParaRPr lang="nl-NL" altLang="en-US" sz="1400"/>
              </a:p>
            </p:txBody>
          </p:sp>
          <p:sp>
            <p:nvSpPr>
              <p:cNvPr id="10333" name="Text Box 28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9001224</a:t>
                </a:r>
                <a:endParaRPr lang="nl-NL" altLang="en-US" sz="1400"/>
              </a:p>
            </p:txBody>
          </p:sp>
          <p:sp>
            <p:nvSpPr>
              <p:cNvPr id="10334" name="Text Box 2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Accident in public building (supermarket)</a:t>
                </a:r>
                <a:endParaRPr lang="nl-NL" altLang="en-US" sz="1400"/>
              </a:p>
            </p:txBody>
          </p:sp>
        </p:grpSp>
        <p:sp>
          <p:nvSpPr>
            <p:cNvPr id="10275" name="Text Box 31"/>
            <p:cNvSpPr txBox="1">
              <a:spLocks noChangeArrowheads="1"/>
            </p:cNvSpPr>
            <p:nvPr/>
          </p:nvSpPr>
          <p:spPr bwMode="auto">
            <a:xfrm>
              <a:off x="576" y="2064"/>
              <a:ext cx="43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5572</a:t>
              </a:r>
              <a:endParaRPr lang="nl-NL" altLang="en-US" sz="1400"/>
            </a:p>
            <a:p>
              <a:pPr eaLnBrk="1" hangingPunct="1"/>
              <a:endParaRPr lang="nl-NL" altLang="en-US" sz="1400"/>
            </a:p>
          </p:txBody>
        </p:sp>
        <p:sp>
          <p:nvSpPr>
            <p:cNvPr id="10276" name="Text Box 32"/>
            <p:cNvSpPr txBox="1">
              <a:spLocks noChangeArrowheads="1"/>
            </p:cNvSpPr>
            <p:nvPr/>
          </p:nvSpPr>
          <p:spPr bwMode="auto">
            <a:xfrm>
              <a:off x="1056" y="2064"/>
              <a:ext cx="67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04/07/1990</a:t>
              </a:r>
              <a:endParaRPr lang="nl-NL" altLang="en-US" sz="1400"/>
            </a:p>
            <a:p>
              <a:pPr eaLnBrk="1" hangingPunct="1"/>
              <a:endParaRPr lang="nl-NL" altLang="en-US" sz="1400"/>
            </a:p>
          </p:txBody>
        </p:sp>
        <p:sp>
          <p:nvSpPr>
            <p:cNvPr id="10277" name="Text Box 33"/>
            <p:cNvSpPr txBox="1">
              <a:spLocks noChangeArrowheads="1"/>
            </p:cNvSpPr>
            <p:nvPr/>
          </p:nvSpPr>
          <p:spPr bwMode="auto">
            <a:xfrm>
              <a:off x="1776" y="2064"/>
              <a:ext cx="139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79001</a:t>
              </a:r>
              <a:endParaRPr lang="nl-NL" altLang="en-US" sz="1400"/>
            </a:p>
          </p:txBody>
        </p:sp>
        <p:sp>
          <p:nvSpPr>
            <p:cNvPr id="10278" name="Text Box 34"/>
            <p:cNvSpPr txBox="1">
              <a:spLocks noChangeArrowheads="1"/>
            </p:cNvSpPr>
            <p:nvPr/>
          </p:nvSpPr>
          <p:spPr bwMode="auto">
            <a:xfrm>
              <a:off x="3216" y="2064"/>
              <a:ext cx="2304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Essential hypertension</a:t>
              </a:r>
              <a:endParaRPr lang="nl-NL" altLang="en-US" sz="1400"/>
            </a:p>
            <a:p>
              <a:pPr eaLnBrk="1" hangingPunct="1"/>
              <a:endParaRPr lang="nl-NL" altLang="en-US" sz="1400"/>
            </a:p>
          </p:txBody>
        </p:sp>
        <p:sp>
          <p:nvSpPr>
            <p:cNvPr id="10279" name="Text Box 36"/>
            <p:cNvSpPr txBox="1">
              <a:spLocks noChangeArrowheads="1"/>
            </p:cNvSpPr>
            <p:nvPr/>
          </p:nvSpPr>
          <p:spPr bwMode="auto">
            <a:xfrm>
              <a:off x="576" y="2256"/>
              <a:ext cx="43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0939</a:t>
              </a:r>
              <a:endParaRPr lang="nl-NL" altLang="en-US" sz="1400"/>
            </a:p>
          </p:txBody>
        </p:sp>
        <p:sp>
          <p:nvSpPr>
            <p:cNvPr id="10280" name="Text Box 37"/>
            <p:cNvSpPr txBox="1">
              <a:spLocks noChangeArrowheads="1"/>
            </p:cNvSpPr>
            <p:nvPr/>
          </p:nvSpPr>
          <p:spPr bwMode="auto">
            <a:xfrm>
              <a:off x="1056" y="2256"/>
              <a:ext cx="67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24/12/1991</a:t>
              </a:r>
              <a:endParaRPr lang="nl-NL" altLang="en-US" sz="1400"/>
            </a:p>
          </p:txBody>
        </p:sp>
        <p:sp>
          <p:nvSpPr>
            <p:cNvPr id="10281" name="Text Box 38"/>
            <p:cNvSpPr txBox="1">
              <a:spLocks noChangeArrowheads="1"/>
            </p:cNvSpPr>
            <p:nvPr/>
          </p:nvSpPr>
          <p:spPr bwMode="auto">
            <a:xfrm>
              <a:off x="1776" y="2256"/>
              <a:ext cx="139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255174002</a:t>
              </a:r>
            </a:p>
          </p:txBody>
        </p:sp>
        <p:sp>
          <p:nvSpPr>
            <p:cNvPr id="10282" name="Text Box 39"/>
            <p:cNvSpPr txBox="1">
              <a:spLocks noChangeArrowheads="1"/>
            </p:cNvSpPr>
            <p:nvPr/>
          </p:nvSpPr>
          <p:spPr bwMode="auto">
            <a:xfrm>
              <a:off x="3216" y="2256"/>
              <a:ext cx="2304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benign polyp of biliary tract</a:t>
              </a:r>
            </a:p>
          </p:txBody>
        </p:sp>
        <p:sp>
          <p:nvSpPr>
            <p:cNvPr id="10283" name="Text Box 41"/>
            <p:cNvSpPr txBox="1">
              <a:spLocks noChangeArrowheads="1"/>
            </p:cNvSpPr>
            <p:nvPr/>
          </p:nvSpPr>
          <p:spPr bwMode="auto">
            <a:xfrm>
              <a:off x="576" y="2448"/>
              <a:ext cx="43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2309</a:t>
              </a:r>
              <a:endParaRPr lang="nl-NL" altLang="en-US" sz="1400"/>
            </a:p>
          </p:txBody>
        </p:sp>
        <p:sp>
          <p:nvSpPr>
            <p:cNvPr id="10284" name="Text Box 42"/>
            <p:cNvSpPr txBox="1">
              <a:spLocks noChangeArrowheads="1"/>
            </p:cNvSpPr>
            <p:nvPr/>
          </p:nvSpPr>
          <p:spPr bwMode="auto">
            <a:xfrm>
              <a:off x="1056" y="2448"/>
              <a:ext cx="67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21/03/1992</a:t>
              </a:r>
              <a:endParaRPr lang="nl-NL" altLang="en-US" sz="1400"/>
            </a:p>
            <a:p>
              <a:pPr eaLnBrk="1" hangingPunct="1"/>
              <a:endParaRPr lang="nl-NL" altLang="en-US" sz="1400"/>
            </a:p>
          </p:txBody>
        </p:sp>
        <p:sp>
          <p:nvSpPr>
            <p:cNvPr id="10285" name="Text Box 43"/>
            <p:cNvSpPr txBox="1">
              <a:spLocks noChangeArrowheads="1"/>
            </p:cNvSpPr>
            <p:nvPr/>
          </p:nvSpPr>
          <p:spPr bwMode="auto">
            <a:xfrm>
              <a:off x="1776" y="2448"/>
              <a:ext cx="139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26442006</a:t>
              </a:r>
            </a:p>
            <a:p>
              <a:pPr eaLnBrk="1" hangingPunct="1"/>
              <a:endParaRPr lang="nl-NL" altLang="en-US" sz="1400"/>
            </a:p>
          </p:txBody>
        </p:sp>
        <p:sp>
          <p:nvSpPr>
            <p:cNvPr id="10286" name="Text Box 44"/>
            <p:cNvSpPr txBox="1">
              <a:spLocks noChangeArrowheads="1"/>
            </p:cNvSpPr>
            <p:nvPr/>
          </p:nvSpPr>
          <p:spPr bwMode="auto">
            <a:xfrm>
              <a:off x="3216" y="2448"/>
              <a:ext cx="2304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closed fracture of shaft of femur</a:t>
              </a:r>
            </a:p>
            <a:p>
              <a:pPr eaLnBrk="1" hangingPunct="1"/>
              <a:endParaRPr lang="nl-NL" altLang="en-US" sz="1400"/>
            </a:p>
          </p:txBody>
        </p:sp>
        <p:grpSp>
          <p:nvGrpSpPr>
            <p:cNvPr id="10287" name="Group 45"/>
            <p:cNvGrpSpPr>
              <a:grpSpLocks/>
            </p:cNvGrpSpPr>
            <p:nvPr/>
          </p:nvGrpSpPr>
          <p:grpSpPr bwMode="auto">
            <a:xfrm>
              <a:off x="576" y="2640"/>
              <a:ext cx="4944" cy="154"/>
              <a:chOff x="576" y="1440"/>
              <a:chExt cx="4944" cy="154"/>
            </a:xfrm>
          </p:grpSpPr>
          <p:sp>
            <p:nvSpPr>
              <p:cNvPr id="10327" name="Text Box 4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2309</a:t>
                </a:r>
                <a:endParaRPr lang="nl-NL" altLang="en-US" sz="1400"/>
              </a:p>
            </p:txBody>
          </p:sp>
          <p:sp>
            <p:nvSpPr>
              <p:cNvPr id="10328" name="Text Box 4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21/03/1992</a:t>
                </a:r>
                <a:endParaRPr lang="nl-NL" altLang="en-US" sz="1400"/>
              </a:p>
            </p:txBody>
          </p:sp>
          <p:sp>
            <p:nvSpPr>
              <p:cNvPr id="10329" name="Text Box 48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9001224</a:t>
                </a:r>
                <a:endParaRPr lang="nl-NL" altLang="en-US" sz="1400"/>
              </a:p>
            </p:txBody>
          </p:sp>
          <p:sp>
            <p:nvSpPr>
              <p:cNvPr id="10330" name="Text Box 4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Accident in public building (supermarket)</a:t>
                </a:r>
                <a:endParaRPr lang="nl-NL" altLang="en-US" sz="1400"/>
              </a:p>
            </p:txBody>
          </p:sp>
        </p:grpSp>
        <p:grpSp>
          <p:nvGrpSpPr>
            <p:cNvPr id="10288" name="Group 50"/>
            <p:cNvGrpSpPr>
              <a:grpSpLocks/>
            </p:cNvGrpSpPr>
            <p:nvPr/>
          </p:nvGrpSpPr>
          <p:grpSpPr bwMode="auto">
            <a:xfrm>
              <a:off x="576" y="2832"/>
              <a:ext cx="4944" cy="154"/>
              <a:chOff x="576" y="1440"/>
              <a:chExt cx="4944" cy="154"/>
            </a:xfrm>
          </p:grpSpPr>
          <p:sp>
            <p:nvSpPr>
              <p:cNvPr id="10323" name="Text Box 51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47804</a:t>
                </a:r>
                <a:endParaRPr lang="nl-NL" altLang="en-US" sz="1400"/>
              </a:p>
            </p:txBody>
          </p:sp>
          <p:sp>
            <p:nvSpPr>
              <p:cNvPr id="10324" name="Text Box 52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03/04/1993</a:t>
                </a:r>
                <a:endParaRPr lang="nl-NL" altLang="en-US" sz="1400"/>
              </a:p>
            </p:txBody>
          </p:sp>
          <p:sp>
            <p:nvSpPr>
              <p:cNvPr id="10325" name="Text Box 53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58298795</a:t>
                </a:r>
                <a:endParaRPr lang="nl-NL" altLang="en-US" sz="1400"/>
              </a:p>
            </p:txBody>
          </p:sp>
          <p:sp>
            <p:nvSpPr>
              <p:cNvPr id="10326" name="Text Box 54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Other lesion on other specified region</a:t>
                </a:r>
                <a:endParaRPr lang="nl-NL" altLang="en-US" sz="1400"/>
              </a:p>
            </p:txBody>
          </p:sp>
        </p:grpSp>
        <p:grpSp>
          <p:nvGrpSpPr>
            <p:cNvPr id="10289" name="Group 55"/>
            <p:cNvGrpSpPr>
              <a:grpSpLocks/>
            </p:cNvGrpSpPr>
            <p:nvPr/>
          </p:nvGrpSpPr>
          <p:grpSpPr bwMode="auto">
            <a:xfrm>
              <a:off x="576" y="3024"/>
              <a:ext cx="4944" cy="154"/>
              <a:chOff x="576" y="1440"/>
              <a:chExt cx="4944" cy="154"/>
            </a:xfrm>
          </p:grpSpPr>
          <p:sp>
            <p:nvSpPr>
              <p:cNvPr id="10319" name="Text Box 5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10320" name="Text Box 5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17/05/1993</a:t>
                </a:r>
                <a:endParaRPr lang="nl-NL" altLang="en-US" sz="1400"/>
              </a:p>
            </p:txBody>
          </p:sp>
          <p:sp>
            <p:nvSpPr>
              <p:cNvPr id="10321" name="Text Box 58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79001</a:t>
                </a:r>
                <a:endParaRPr lang="nl-NL" altLang="en-US" sz="1400"/>
              </a:p>
            </p:txBody>
          </p:sp>
          <p:sp>
            <p:nvSpPr>
              <p:cNvPr id="10322" name="Text Box 5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Essential hypertension</a:t>
                </a:r>
                <a:endParaRPr lang="nl-NL" altLang="en-US" sz="1400"/>
              </a:p>
            </p:txBody>
          </p:sp>
        </p:grpSp>
        <p:grpSp>
          <p:nvGrpSpPr>
            <p:cNvPr id="10290" name="Group 60"/>
            <p:cNvGrpSpPr>
              <a:grpSpLocks/>
            </p:cNvGrpSpPr>
            <p:nvPr/>
          </p:nvGrpSpPr>
          <p:grpSpPr bwMode="auto">
            <a:xfrm>
              <a:off x="576" y="3216"/>
              <a:ext cx="4944" cy="154"/>
              <a:chOff x="576" y="1440"/>
              <a:chExt cx="4944" cy="154"/>
            </a:xfrm>
          </p:grpSpPr>
          <p:sp>
            <p:nvSpPr>
              <p:cNvPr id="10315" name="Text Box 61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298</a:t>
                </a:r>
                <a:endParaRPr lang="nl-NL" altLang="en-US" sz="1400"/>
              </a:p>
            </p:txBody>
          </p:sp>
          <p:sp>
            <p:nvSpPr>
              <p:cNvPr id="10316" name="Text Box 62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22/08/1993</a:t>
                </a:r>
                <a:endParaRPr lang="nl-NL" altLang="en-US" sz="1400"/>
              </a:p>
            </p:txBody>
          </p:sp>
          <p:sp>
            <p:nvSpPr>
              <p:cNvPr id="10317" name="Text Box 63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2909872</a:t>
                </a:r>
                <a:endParaRPr lang="nl-NL" altLang="en-US" sz="1400"/>
              </a:p>
            </p:txBody>
          </p:sp>
          <p:sp>
            <p:nvSpPr>
              <p:cNvPr id="10318" name="Text Box 64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Closed fracture of radial head</a:t>
                </a:r>
                <a:endParaRPr lang="nl-NL" altLang="en-US" sz="1400"/>
              </a:p>
            </p:txBody>
          </p:sp>
        </p:grpSp>
        <p:grpSp>
          <p:nvGrpSpPr>
            <p:cNvPr id="10291" name="Group 65"/>
            <p:cNvGrpSpPr>
              <a:grpSpLocks/>
            </p:cNvGrpSpPr>
            <p:nvPr/>
          </p:nvGrpSpPr>
          <p:grpSpPr bwMode="auto">
            <a:xfrm>
              <a:off x="576" y="3408"/>
              <a:ext cx="4944" cy="154"/>
              <a:chOff x="576" y="1440"/>
              <a:chExt cx="4944" cy="154"/>
            </a:xfrm>
          </p:grpSpPr>
          <p:sp>
            <p:nvSpPr>
              <p:cNvPr id="10311" name="Text Box 6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298</a:t>
                </a:r>
                <a:endParaRPr lang="nl-NL" altLang="en-US" sz="1400"/>
              </a:p>
            </p:txBody>
          </p:sp>
          <p:sp>
            <p:nvSpPr>
              <p:cNvPr id="10312" name="Text Box 6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22/08/1993</a:t>
                </a:r>
                <a:endParaRPr lang="nl-NL" altLang="en-US" sz="1400"/>
              </a:p>
            </p:txBody>
          </p:sp>
          <p:sp>
            <p:nvSpPr>
              <p:cNvPr id="10313" name="Text Box 68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9001224</a:t>
                </a:r>
                <a:endParaRPr lang="nl-NL" altLang="en-US" sz="1400"/>
              </a:p>
            </p:txBody>
          </p:sp>
          <p:sp>
            <p:nvSpPr>
              <p:cNvPr id="10314" name="Text Box 6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Accident in public building (supermarket)</a:t>
                </a:r>
                <a:endParaRPr lang="nl-NL" altLang="en-US" sz="1400"/>
              </a:p>
            </p:txBody>
          </p:sp>
        </p:grpSp>
        <p:grpSp>
          <p:nvGrpSpPr>
            <p:cNvPr id="10292" name="Group 70"/>
            <p:cNvGrpSpPr>
              <a:grpSpLocks/>
            </p:cNvGrpSpPr>
            <p:nvPr/>
          </p:nvGrpSpPr>
          <p:grpSpPr bwMode="auto">
            <a:xfrm>
              <a:off x="576" y="3600"/>
              <a:ext cx="4944" cy="154"/>
              <a:chOff x="576" y="1440"/>
              <a:chExt cx="4944" cy="154"/>
            </a:xfrm>
          </p:grpSpPr>
          <p:sp>
            <p:nvSpPr>
              <p:cNvPr id="10307" name="Text Box 71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10308" name="Text Box 72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01/04/1997</a:t>
                </a:r>
                <a:endParaRPr lang="nl-NL" altLang="en-US" sz="1400"/>
              </a:p>
            </p:txBody>
          </p:sp>
          <p:sp>
            <p:nvSpPr>
              <p:cNvPr id="10309" name="Text Box 73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26442006</a:t>
                </a:r>
              </a:p>
            </p:txBody>
          </p:sp>
          <p:sp>
            <p:nvSpPr>
              <p:cNvPr id="10310" name="Text Box 74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closed fracture of shaft of femur</a:t>
                </a:r>
              </a:p>
            </p:txBody>
          </p:sp>
        </p:grpSp>
        <p:grpSp>
          <p:nvGrpSpPr>
            <p:cNvPr id="10293" name="Group 75"/>
            <p:cNvGrpSpPr>
              <a:grpSpLocks/>
            </p:cNvGrpSpPr>
            <p:nvPr/>
          </p:nvGrpSpPr>
          <p:grpSpPr bwMode="auto">
            <a:xfrm>
              <a:off x="576" y="3792"/>
              <a:ext cx="4944" cy="154"/>
              <a:chOff x="576" y="1440"/>
              <a:chExt cx="4944" cy="154"/>
            </a:xfrm>
          </p:grpSpPr>
          <p:sp>
            <p:nvSpPr>
              <p:cNvPr id="10303" name="Text Box 7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10304" name="Text Box 7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01/04/1997</a:t>
                </a:r>
                <a:endParaRPr lang="nl-NL" altLang="en-US" sz="1400"/>
              </a:p>
            </p:txBody>
          </p:sp>
          <p:sp>
            <p:nvSpPr>
              <p:cNvPr id="10305" name="Text Box 78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79001</a:t>
                </a:r>
                <a:endParaRPr lang="nl-NL" altLang="en-US" sz="1400"/>
              </a:p>
            </p:txBody>
          </p:sp>
          <p:sp>
            <p:nvSpPr>
              <p:cNvPr id="10306" name="Text Box 7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Essential hypertension</a:t>
                </a:r>
                <a:endParaRPr lang="nl-NL" altLang="en-US" sz="1400"/>
              </a:p>
            </p:txBody>
          </p:sp>
        </p:grpSp>
        <p:grpSp>
          <p:nvGrpSpPr>
            <p:cNvPr id="10294" name="Group 12"/>
            <p:cNvGrpSpPr>
              <a:grpSpLocks/>
            </p:cNvGrpSpPr>
            <p:nvPr/>
          </p:nvGrpSpPr>
          <p:grpSpPr bwMode="auto">
            <a:xfrm>
              <a:off x="576" y="1104"/>
              <a:ext cx="4944" cy="193"/>
              <a:chOff x="576" y="1248"/>
              <a:chExt cx="4944" cy="193"/>
            </a:xfrm>
          </p:grpSpPr>
          <p:sp>
            <p:nvSpPr>
              <p:cNvPr id="10299" name="Text Box 4"/>
              <p:cNvSpPr txBox="1">
                <a:spLocks noChangeArrowheads="1"/>
              </p:cNvSpPr>
              <p:nvPr/>
            </p:nvSpPr>
            <p:spPr bwMode="auto">
              <a:xfrm>
                <a:off x="576" y="1248"/>
                <a:ext cx="418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tIns="10800" bIns="108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nl-BE" altLang="en-US" sz="1800" b="1">
                    <a:solidFill>
                      <a:schemeClr val="bg1"/>
                    </a:solidFill>
                  </a:rPr>
                  <a:t>PtID</a:t>
                </a:r>
                <a:endParaRPr lang="nl-NL" altLang="en-US" sz="1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0300" name="Text Box 5"/>
              <p:cNvSpPr txBox="1">
                <a:spLocks noChangeArrowheads="1"/>
              </p:cNvSpPr>
              <p:nvPr/>
            </p:nvSpPr>
            <p:spPr bwMode="auto">
              <a:xfrm>
                <a:off x="1056" y="1248"/>
                <a:ext cx="672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nl-BE" altLang="en-US" sz="1800" b="1">
                    <a:solidFill>
                      <a:schemeClr val="bg1"/>
                    </a:solidFill>
                  </a:rPr>
                  <a:t>Date</a:t>
                </a:r>
                <a:endParaRPr lang="nl-NL" altLang="en-US" sz="1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0301" name="Text Box 6"/>
              <p:cNvSpPr txBox="1">
                <a:spLocks noChangeArrowheads="1"/>
              </p:cNvSpPr>
              <p:nvPr/>
            </p:nvSpPr>
            <p:spPr bwMode="auto">
              <a:xfrm>
                <a:off x="1776" y="1248"/>
                <a:ext cx="1392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nl-BE" altLang="en-US" sz="1800" b="1">
                    <a:solidFill>
                      <a:schemeClr val="bg1"/>
                    </a:solidFill>
                  </a:rPr>
                  <a:t>ObsCode</a:t>
                </a:r>
                <a:endParaRPr lang="nl-NL" altLang="en-US" sz="1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0302" name="Text Box 7"/>
              <p:cNvSpPr txBox="1">
                <a:spLocks noChangeArrowheads="1"/>
              </p:cNvSpPr>
              <p:nvPr/>
            </p:nvSpPr>
            <p:spPr bwMode="auto">
              <a:xfrm>
                <a:off x="3216" y="1248"/>
                <a:ext cx="2304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nl-BE" altLang="en-US" sz="1800" b="1">
                    <a:solidFill>
                      <a:schemeClr val="bg1"/>
                    </a:solidFill>
                  </a:rPr>
                  <a:t>Narrative</a:t>
                </a:r>
                <a:endParaRPr lang="nl-NL" altLang="en-US" sz="18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295" name="Text Box 112"/>
            <p:cNvSpPr txBox="1">
              <a:spLocks noChangeArrowheads="1"/>
            </p:cNvSpPr>
            <p:nvPr/>
          </p:nvSpPr>
          <p:spPr bwMode="auto">
            <a:xfrm>
              <a:off x="576" y="3984"/>
              <a:ext cx="43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0939</a:t>
              </a:r>
              <a:endParaRPr lang="nl-NL" altLang="en-US" sz="1400"/>
            </a:p>
          </p:txBody>
        </p:sp>
        <p:sp>
          <p:nvSpPr>
            <p:cNvPr id="10296" name="Text Box 113"/>
            <p:cNvSpPr txBox="1">
              <a:spLocks noChangeArrowheads="1"/>
            </p:cNvSpPr>
            <p:nvPr/>
          </p:nvSpPr>
          <p:spPr bwMode="auto">
            <a:xfrm>
              <a:off x="1056" y="3984"/>
              <a:ext cx="67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20/12/1998</a:t>
              </a:r>
              <a:endParaRPr lang="nl-NL" altLang="en-US" sz="1400"/>
            </a:p>
          </p:txBody>
        </p:sp>
        <p:sp>
          <p:nvSpPr>
            <p:cNvPr id="10297" name="Text Box 114"/>
            <p:cNvSpPr txBox="1">
              <a:spLocks noChangeArrowheads="1"/>
            </p:cNvSpPr>
            <p:nvPr/>
          </p:nvSpPr>
          <p:spPr bwMode="auto">
            <a:xfrm>
              <a:off x="1776" y="3984"/>
              <a:ext cx="139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255087006</a:t>
              </a:r>
            </a:p>
          </p:txBody>
        </p:sp>
        <p:sp>
          <p:nvSpPr>
            <p:cNvPr id="10298" name="Text Box 115"/>
            <p:cNvSpPr txBox="1">
              <a:spLocks noChangeArrowheads="1"/>
            </p:cNvSpPr>
            <p:nvPr/>
          </p:nvSpPr>
          <p:spPr bwMode="auto">
            <a:xfrm>
              <a:off x="3216" y="3984"/>
              <a:ext cx="2304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malignant polyp of biliary tract</a:t>
              </a:r>
            </a:p>
          </p:txBody>
        </p:sp>
      </p:grpSp>
      <p:sp>
        <p:nvSpPr>
          <p:cNvPr id="10267" name="Rectangle 99"/>
          <p:cNvSpPr>
            <a:spLocks noChangeArrowheads="1"/>
          </p:cNvSpPr>
          <p:nvPr/>
        </p:nvSpPr>
        <p:spPr bwMode="auto">
          <a:xfrm>
            <a:off x="762000" y="3200400"/>
            <a:ext cx="8153400" cy="3810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68" name="Rectangle 101"/>
          <p:cNvSpPr>
            <a:spLocks noChangeArrowheads="1"/>
          </p:cNvSpPr>
          <p:nvPr/>
        </p:nvSpPr>
        <p:spPr bwMode="auto">
          <a:xfrm>
            <a:off x="762000" y="4724400"/>
            <a:ext cx="8153400" cy="3810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69" name="Rectangle 102"/>
          <p:cNvSpPr>
            <a:spLocks noChangeArrowheads="1"/>
          </p:cNvSpPr>
          <p:nvPr/>
        </p:nvSpPr>
        <p:spPr bwMode="auto">
          <a:xfrm>
            <a:off x="762000" y="5943600"/>
            <a:ext cx="8153400" cy="3810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70" name="Text Box 104"/>
          <p:cNvSpPr txBox="1">
            <a:spLocks noChangeArrowheads="1"/>
          </p:cNvSpPr>
          <p:nvPr/>
        </p:nvSpPr>
        <p:spPr bwMode="auto">
          <a:xfrm>
            <a:off x="2971800" y="1905000"/>
            <a:ext cx="5584825" cy="83185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BE" altLang="en-US">
                <a:solidFill>
                  <a:schemeClr val="bg1"/>
                </a:solidFill>
              </a:rPr>
              <a:t>Same patient, same hypertension code:</a:t>
            </a:r>
          </a:p>
          <a:p>
            <a:pPr eaLnBrk="1" hangingPunct="1"/>
            <a:r>
              <a:rPr lang="nl-BE" altLang="en-US">
                <a:solidFill>
                  <a:schemeClr val="bg1"/>
                </a:solidFill>
              </a:rPr>
              <a:t>Same (numerically identical) hypertension ?</a:t>
            </a:r>
            <a:endParaRPr lang="nl-NL" alt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Problem list in an EHR</a:t>
            </a:r>
            <a:br>
              <a:rPr lang="de-DE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5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116"/>
          <p:cNvGrpSpPr>
            <a:grpSpLocks/>
          </p:cNvGrpSpPr>
          <p:nvPr/>
        </p:nvGrpSpPr>
        <p:grpSpPr bwMode="auto">
          <a:xfrm>
            <a:off x="914400" y="1752600"/>
            <a:ext cx="7848600" cy="4816475"/>
            <a:chOff x="576" y="1104"/>
            <a:chExt cx="4944" cy="3034"/>
          </a:xfrm>
        </p:grpSpPr>
        <p:grpSp>
          <p:nvGrpSpPr>
            <p:cNvPr id="10271" name="Group 14"/>
            <p:cNvGrpSpPr>
              <a:grpSpLocks/>
            </p:cNvGrpSpPr>
            <p:nvPr/>
          </p:nvGrpSpPr>
          <p:grpSpPr bwMode="auto">
            <a:xfrm>
              <a:off x="576" y="1296"/>
              <a:ext cx="4944" cy="154"/>
              <a:chOff x="576" y="1440"/>
              <a:chExt cx="4944" cy="154"/>
            </a:xfrm>
          </p:grpSpPr>
          <p:sp>
            <p:nvSpPr>
              <p:cNvPr id="10343" name="Text Box 8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10344" name="Text Box 9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04/07/1990</a:t>
                </a:r>
                <a:endParaRPr lang="nl-NL" altLang="en-US" sz="1400"/>
              </a:p>
            </p:txBody>
          </p:sp>
          <p:sp>
            <p:nvSpPr>
              <p:cNvPr id="10345" name="Text Box 10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26442006</a:t>
                </a:r>
              </a:p>
            </p:txBody>
          </p:sp>
          <p:sp>
            <p:nvSpPr>
              <p:cNvPr id="10346" name="Text Box 11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closed fracture of shaft of femur</a:t>
                </a:r>
              </a:p>
            </p:txBody>
          </p:sp>
        </p:grpSp>
        <p:grpSp>
          <p:nvGrpSpPr>
            <p:cNvPr id="10272" name="Group 15"/>
            <p:cNvGrpSpPr>
              <a:grpSpLocks/>
            </p:cNvGrpSpPr>
            <p:nvPr/>
          </p:nvGrpSpPr>
          <p:grpSpPr bwMode="auto">
            <a:xfrm>
              <a:off x="576" y="1488"/>
              <a:ext cx="4944" cy="154"/>
              <a:chOff x="576" y="1440"/>
              <a:chExt cx="4944" cy="154"/>
            </a:xfrm>
          </p:grpSpPr>
          <p:sp>
            <p:nvSpPr>
              <p:cNvPr id="10339" name="Text Box 1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10340" name="Text Box 1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04/07/1990</a:t>
                </a:r>
                <a:endParaRPr lang="nl-NL" altLang="en-US" sz="1400"/>
              </a:p>
            </p:txBody>
          </p:sp>
          <p:sp>
            <p:nvSpPr>
              <p:cNvPr id="10341" name="Text Box 18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81134009</a:t>
                </a:r>
              </a:p>
            </p:txBody>
          </p:sp>
          <p:sp>
            <p:nvSpPr>
              <p:cNvPr id="10342" name="Text Box 1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Fracture, closed, spiral</a:t>
                </a:r>
                <a:endParaRPr lang="nl-NL" altLang="en-US" sz="1400"/>
              </a:p>
            </p:txBody>
          </p:sp>
        </p:grpSp>
        <p:grpSp>
          <p:nvGrpSpPr>
            <p:cNvPr id="10273" name="Group 20"/>
            <p:cNvGrpSpPr>
              <a:grpSpLocks/>
            </p:cNvGrpSpPr>
            <p:nvPr/>
          </p:nvGrpSpPr>
          <p:grpSpPr bwMode="auto">
            <a:xfrm>
              <a:off x="576" y="1680"/>
              <a:ext cx="4944" cy="154"/>
              <a:chOff x="576" y="1440"/>
              <a:chExt cx="4944" cy="154"/>
            </a:xfrm>
          </p:grpSpPr>
          <p:sp>
            <p:nvSpPr>
              <p:cNvPr id="10335" name="Text Box 21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10336" name="Text Box 22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12/07/1990</a:t>
                </a:r>
                <a:endParaRPr lang="nl-NL" altLang="en-US" sz="1400"/>
              </a:p>
            </p:txBody>
          </p:sp>
          <p:sp>
            <p:nvSpPr>
              <p:cNvPr id="10337" name="Text Box 23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26442006</a:t>
                </a:r>
              </a:p>
            </p:txBody>
          </p:sp>
          <p:sp>
            <p:nvSpPr>
              <p:cNvPr id="10338" name="Text Box 24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closed fracture of shaft of femur</a:t>
                </a:r>
              </a:p>
            </p:txBody>
          </p:sp>
        </p:grpSp>
        <p:grpSp>
          <p:nvGrpSpPr>
            <p:cNvPr id="10274" name="Group 25"/>
            <p:cNvGrpSpPr>
              <a:grpSpLocks/>
            </p:cNvGrpSpPr>
            <p:nvPr/>
          </p:nvGrpSpPr>
          <p:grpSpPr bwMode="auto">
            <a:xfrm>
              <a:off x="576" y="1872"/>
              <a:ext cx="4944" cy="154"/>
              <a:chOff x="576" y="1440"/>
              <a:chExt cx="4944" cy="154"/>
            </a:xfrm>
          </p:grpSpPr>
          <p:sp>
            <p:nvSpPr>
              <p:cNvPr id="10331" name="Text Box 2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10332" name="Text Box 2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12/07/1990</a:t>
                </a:r>
                <a:endParaRPr lang="nl-NL" altLang="en-US" sz="1400"/>
              </a:p>
            </p:txBody>
          </p:sp>
          <p:sp>
            <p:nvSpPr>
              <p:cNvPr id="10333" name="Text Box 28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9001224</a:t>
                </a:r>
                <a:endParaRPr lang="nl-NL" altLang="en-US" sz="1400"/>
              </a:p>
            </p:txBody>
          </p:sp>
          <p:sp>
            <p:nvSpPr>
              <p:cNvPr id="10334" name="Text Box 2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Accident in public building (supermarket)</a:t>
                </a:r>
                <a:endParaRPr lang="nl-NL" altLang="en-US" sz="1400"/>
              </a:p>
            </p:txBody>
          </p:sp>
        </p:grpSp>
        <p:sp>
          <p:nvSpPr>
            <p:cNvPr id="10275" name="Text Box 31"/>
            <p:cNvSpPr txBox="1">
              <a:spLocks noChangeArrowheads="1"/>
            </p:cNvSpPr>
            <p:nvPr/>
          </p:nvSpPr>
          <p:spPr bwMode="auto">
            <a:xfrm>
              <a:off x="576" y="2064"/>
              <a:ext cx="43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5572</a:t>
              </a:r>
              <a:endParaRPr lang="nl-NL" altLang="en-US" sz="1400"/>
            </a:p>
            <a:p>
              <a:pPr eaLnBrk="1" hangingPunct="1"/>
              <a:endParaRPr lang="nl-NL" altLang="en-US" sz="1400"/>
            </a:p>
          </p:txBody>
        </p:sp>
        <p:sp>
          <p:nvSpPr>
            <p:cNvPr id="10276" name="Text Box 32"/>
            <p:cNvSpPr txBox="1">
              <a:spLocks noChangeArrowheads="1"/>
            </p:cNvSpPr>
            <p:nvPr/>
          </p:nvSpPr>
          <p:spPr bwMode="auto">
            <a:xfrm>
              <a:off x="1056" y="2064"/>
              <a:ext cx="67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04/07/1990</a:t>
              </a:r>
              <a:endParaRPr lang="nl-NL" altLang="en-US" sz="1400"/>
            </a:p>
            <a:p>
              <a:pPr eaLnBrk="1" hangingPunct="1"/>
              <a:endParaRPr lang="nl-NL" altLang="en-US" sz="1400"/>
            </a:p>
          </p:txBody>
        </p:sp>
        <p:sp>
          <p:nvSpPr>
            <p:cNvPr id="10277" name="Text Box 33"/>
            <p:cNvSpPr txBox="1">
              <a:spLocks noChangeArrowheads="1"/>
            </p:cNvSpPr>
            <p:nvPr/>
          </p:nvSpPr>
          <p:spPr bwMode="auto">
            <a:xfrm>
              <a:off x="1776" y="2064"/>
              <a:ext cx="139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79001</a:t>
              </a:r>
              <a:endParaRPr lang="nl-NL" altLang="en-US" sz="1400"/>
            </a:p>
          </p:txBody>
        </p:sp>
        <p:sp>
          <p:nvSpPr>
            <p:cNvPr id="10278" name="Text Box 34"/>
            <p:cNvSpPr txBox="1">
              <a:spLocks noChangeArrowheads="1"/>
            </p:cNvSpPr>
            <p:nvPr/>
          </p:nvSpPr>
          <p:spPr bwMode="auto">
            <a:xfrm>
              <a:off x="3216" y="2064"/>
              <a:ext cx="2304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Essential hypertension</a:t>
              </a:r>
              <a:endParaRPr lang="nl-NL" altLang="en-US" sz="1400"/>
            </a:p>
            <a:p>
              <a:pPr eaLnBrk="1" hangingPunct="1"/>
              <a:endParaRPr lang="nl-NL" altLang="en-US" sz="1400"/>
            </a:p>
          </p:txBody>
        </p:sp>
        <p:sp>
          <p:nvSpPr>
            <p:cNvPr id="10279" name="Text Box 36"/>
            <p:cNvSpPr txBox="1">
              <a:spLocks noChangeArrowheads="1"/>
            </p:cNvSpPr>
            <p:nvPr/>
          </p:nvSpPr>
          <p:spPr bwMode="auto">
            <a:xfrm>
              <a:off x="576" y="2256"/>
              <a:ext cx="43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0939</a:t>
              </a:r>
              <a:endParaRPr lang="nl-NL" altLang="en-US" sz="1400"/>
            </a:p>
          </p:txBody>
        </p:sp>
        <p:sp>
          <p:nvSpPr>
            <p:cNvPr id="10280" name="Text Box 37"/>
            <p:cNvSpPr txBox="1">
              <a:spLocks noChangeArrowheads="1"/>
            </p:cNvSpPr>
            <p:nvPr/>
          </p:nvSpPr>
          <p:spPr bwMode="auto">
            <a:xfrm>
              <a:off x="1056" y="2256"/>
              <a:ext cx="67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24/12/1991</a:t>
              </a:r>
              <a:endParaRPr lang="nl-NL" altLang="en-US" sz="1400"/>
            </a:p>
          </p:txBody>
        </p:sp>
        <p:sp>
          <p:nvSpPr>
            <p:cNvPr id="10281" name="Text Box 38"/>
            <p:cNvSpPr txBox="1">
              <a:spLocks noChangeArrowheads="1"/>
            </p:cNvSpPr>
            <p:nvPr/>
          </p:nvSpPr>
          <p:spPr bwMode="auto">
            <a:xfrm>
              <a:off x="1776" y="2256"/>
              <a:ext cx="139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255174002</a:t>
              </a:r>
            </a:p>
          </p:txBody>
        </p:sp>
        <p:sp>
          <p:nvSpPr>
            <p:cNvPr id="10282" name="Text Box 39"/>
            <p:cNvSpPr txBox="1">
              <a:spLocks noChangeArrowheads="1"/>
            </p:cNvSpPr>
            <p:nvPr/>
          </p:nvSpPr>
          <p:spPr bwMode="auto">
            <a:xfrm>
              <a:off x="3216" y="2256"/>
              <a:ext cx="2304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benign polyp of biliary tract</a:t>
              </a:r>
            </a:p>
          </p:txBody>
        </p:sp>
        <p:sp>
          <p:nvSpPr>
            <p:cNvPr id="10283" name="Text Box 41"/>
            <p:cNvSpPr txBox="1">
              <a:spLocks noChangeArrowheads="1"/>
            </p:cNvSpPr>
            <p:nvPr/>
          </p:nvSpPr>
          <p:spPr bwMode="auto">
            <a:xfrm>
              <a:off x="576" y="2448"/>
              <a:ext cx="43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2309</a:t>
              </a:r>
              <a:endParaRPr lang="nl-NL" altLang="en-US" sz="1400"/>
            </a:p>
          </p:txBody>
        </p:sp>
        <p:sp>
          <p:nvSpPr>
            <p:cNvPr id="10284" name="Text Box 42"/>
            <p:cNvSpPr txBox="1">
              <a:spLocks noChangeArrowheads="1"/>
            </p:cNvSpPr>
            <p:nvPr/>
          </p:nvSpPr>
          <p:spPr bwMode="auto">
            <a:xfrm>
              <a:off x="1056" y="2448"/>
              <a:ext cx="67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21/03/1992</a:t>
              </a:r>
              <a:endParaRPr lang="nl-NL" altLang="en-US" sz="1400"/>
            </a:p>
            <a:p>
              <a:pPr eaLnBrk="1" hangingPunct="1"/>
              <a:endParaRPr lang="nl-NL" altLang="en-US" sz="1400"/>
            </a:p>
          </p:txBody>
        </p:sp>
        <p:sp>
          <p:nvSpPr>
            <p:cNvPr id="10285" name="Text Box 43"/>
            <p:cNvSpPr txBox="1">
              <a:spLocks noChangeArrowheads="1"/>
            </p:cNvSpPr>
            <p:nvPr/>
          </p:nvSpPr>
          <p:spPr bwMode="auto">
            <a:xfrm>
              <a:off x="1776" y="2448"/>
              <a:ext cx="139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26442006</a:t>
              </a:r>
            </a:p>
            <a:p>
              <a:pPr eaLnBrk="1" hangingPunct="1"/>
              <a:endParaRPr lang="nl-NL" altLang="en-US" sz="1400"/>
            </a:p>
          </p:txBody>
        </p:sp>
        <p:sp>
          <p:nvSpPr>
            <p:cNvPr id="10286" name="Text Box 44"/>
            <p:cNvSpPr txBox="1">
              <a:spLocks noChangeArrowheads="1"/>
            </p:cNvSpPr>
            <p:nvPr/>
          </p:nvSpPr>
          <p:spPr bwMode="auto">
            <a:xfrm>
              <a:off x="3216" y="2448"/>
              <a:ext cx="2304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closed fracture of shaft of femur</a:t>
              </a:r>
            </a:p>
            <a:p>
              <a:pPr eaLnBrk="1" hangingPunct="1"/>
              <a:endParaRPr lang="nl-NL" altLang="en-US" sz="1400"/>
            </a:p>
          </p:txBody>
        </p:sp>
        <p:grpSp>
          <p:nvGrpSpPr>
            <p:cNvPr id="10287" name="Group 45"/>
            <p:cNvGrpSpPr>
              <a:grpSpLocks/>
            </p:cNvGrpSpPr>
            <p:nvPr/>
          </p:nvGrpSpPr>
          <p:grpSpPr bwMode="auto">
            <a:xfrm>
              <a:off x="576" y="2640"/>
              <a:ext cx="4944" cy="154"/>
              <a:chOff x="576" y="1440"/>
              <a:chExt cx="4944" cy="154"/>
            </a:xfrm>
          </p:grpSpPr>
          <p:sp>
            <p:nvSpPr>
              <p:cNvPr id="10327" name="Text Box 4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2309</a:t>
                </a:r>
                <a:endParaRPr lang="nl-NL" altLang="en-US" sz="1400"/>
              </a:p>
            </p:txBody>
          </p:sp>
          <p:sp>
            <p:nvSpPr>
              <p:cNvPr id="10328" name="Text Box 4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21/03/1992</a:t>
                </a:r>
                <a:endParaRPr lang="nl-NL" altLang="en-US" sz="1400"/>
              </a:p>
            </p:txBody>
          </p:sp>
          <p:sp>
            <p:nvSpPr>
              <p:cNvPr id="10329" name="Text Box 48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9001224</a:t>
                </a:r>
                <a:endParaRPr lang="nl-NL" altLang="en-US" sz="1400"/>
              </a:p>
            </p:txBody>
          </p:sp>
          <p:sp>
            <p:nvSpPr>
              <p:cNvPr id="10330" name="Text Box 4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Accident in public building (supermarket)</a:t>
                </a:r>
                <a:endParaRPr lang="nl-NL" altLang="en-US" sz="1400"/>
              </a:p>
            </p:txBody>
          </p:sp>
        </p:grpSp>
        <p:grpSp>
          <p:nvGrpSpPr>
            <p:cNvPr id="10288" name="Group 50"/>
            <p:cNvGrpSpPr>
              <a:grpSpLocks/>
            </p:cNvGrpSpPr>
            <p:nvPr/>
          </p:nvGrpSpPr>
          <p:grpSpPr bwMode="auto">
            <a:xfrm>
              <a:off x="576" y="2832"/>
              <a:ext cx="4944" cy="154"/>
              <a:chOff x="576" y="1440"/>
              <a:chExt cx="4944" cy="154"/>
            </a:xfrm>
          </p:grpSpPr>
          <p:sp>
            <p:nvSpPr>
              <p:cNvPr id="10323" name="Text Box 51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47804</a:t>
                </a:r>
                <a:endParaRPr lang="nl-NL" altLang="en-US" sz="1400"/>
              </a:p>
            </p:txBody>
          </p:sp>
          <p:sp>
            <p:nvSpPr>
              <p:cNvPr id="10324" name="Text Box 52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03/04/1993</a:t>
                </a:r>
                <a:endParaRPr lang="nl-NL" altLang="en-US" sz="1400"/>
              </a:p>
            </p:txBody>
          </p:sp>
          <p:sp>
            <p:nvSpPr>
              <p:cNvPr id="10325" name="Text Box 53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58298795</a:t>
                </a:r>
                <a:endParaRPr lang="nl-NL" altLang="en-US" sz="1400"/>
              </a:p>
            </p:txBody>
          </p:sp>
          <p:sp>
            <p:nvSpPr>
              <p:cNvPr id="10326" name="Text Box 54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Other lesion on other specified region</a:t>
                </a:r>
                <a:endParaRPr lang="nl-NL" altLang="en-US" sz="1400"/>
              </a:p>
            </p:txBody>
          </p:sp>
        </p:grpSp>
        <p:grpSp>
          <p:nvGrpSpPr>
            <p:cNvPr id="10289" name="Group 55"/>
            <p:cNvGrpSpPr>
              <a:grpSpLocks/>
            </p:cNvGrpSpPr>
            <p:nvPr/>
          </p:nvGrpSpPr>
          <p:grpSpPr bwMode="auto">
            <a:xfrm>
              <a:off x="576" y="3024"/>
              <a:ext cx="4944" cy="154"/>
              <a:chOff x="576" y="1440"/>
              <a:chExt cx="4944" cy="154"/>
            </a:xfrm>
          </p:grpSpPr>
          <p:sp>
            <p:nvSpPr>
              <p:cNvPr id="10319" name="Text Box 5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10320" name="Text Box 5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17/05/1993</a:t>
                </a:r>
                <a:endParaRPr lang="nl-NL" altLang="en-US" sz="1400"/>
              </a:p>
            </p:txBody>
          </p:sp>
          <p:sp>
            <p:nvSpPr>
              <p:cNvPr id="10321" name="Text Box 58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79001</a:t>
                </a:r>
                <a:endParaRPr lang="nl-NL" altLang="en-US" sz="1400"/>
              </a:p>
            </p:txBody>
          </p:sp>
          <p:sp>
            <p:nvSpPr>
              <p:cNvPr id="10322" name="Text Box 5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Essential hypertension</a:t>
                </a:r>
                <a:endParaRPr lang="nl-NL" altLang="en-US" sz="1400"/>
              </a:p>
            </p:txBody>
          </p:sp>
        </p:grpSp>
        <p:grpSp>
          <p:nvGrpSpPr>
            <p:cNvPr id="10290" name="Group 60"/>
            <p:cNvGrpSpPr>
              <a:grpSpLocks/>
            </p:cNvGrpSpPr>
            <p:nvPr/>
          </p:nvGrpSpPr>
          <p:grpSpPr bwMode="auto">
            <a:xfrm>
              <a:off x="576" y="3216"/>
              <a:ext cx="4944" cy="154"/>
              <a:chOff x="576" y="1440"/>
              <a:chExt cx="4944" cy="154"/>
            </a:xfrm>
          </p:grpSpPr>
          <p:sp>
            <p:nvSpPr>
              <p:cNvPr id="10315" name="Text Box 61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298</a:t>
                </a:r>
                <a:endParaRPr lang="nl-NL" altLang="en-US" sz="1400"/>
              </a:p>
            </p:txBody>
          </p:sp>
          <p:sp>
            <p:nvSpPr>
              <p:cNvPr id="10316" name="Text Box 62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22/08/1993</a:t>
                </a:r>
                <a:endParaRPr lang="nl-NL" altLang="en-US" sz="1400"/>
              </a:p>
            </p:txBody>
          </p:sp>
          <p:sp>
            <p:nvSpPr>
              <p:cNvPr id="10317" name="Text Box 63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2909872</a:t>
                </a:r>
                <a:endParaRPr lang="nl-NL" altLang="en-US" sz="1400"/>
              </a:p>
            </p:txBody>
          </p:sp>
          <p:sp>
            <p:nvSpPr>
              <p:cNvPr id="10318" name="Text Box 64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Closed fracture of radial head</a:t>
                </a:r>
                <a:endParaRPr lang="nl-NL" altLang="en-US" sz="1400"/>
              </a:p>
            </p:txBody>
          </p:sp>
        </p:grpSp>
        <p:grpSp>
          <p:nvGrpSpPr>
            <p:cNvPr id="10291" name="Group 65"/>
            <p:cNvGrpSpPr>
              <a:grpSpLocks/>
            </p:cNvGrpSpPr>
            <p:nvPr/>
          </p:nvGrpSpPr>
          <p:grpSpPr bwMode="auto">
            <a:xfrm>
              <a:off x="576" y="3408"/>
              <a:ext cx="4944" cy="154"/>
              <a:chOff x="576" y="1440"/>
              <a:chExt cx="4944" cy="154"/>
            </a:xfrm>
          </p:grpSpPr>
          <p:sp>
            <p:nvSpPr>
              <p:cNvPr id="10311" name="Text Box 6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298</a:t>
                </a:r>
                <a:endParaRPr lang="nl-NL" altLang="en-US" sz="1400"/>
              </a:p>
            </p:txBody>
          </p:sp>
          <p:sp>
            <p:nvSpPr>
              <p:cNvPr id="10312" name="Text Box 6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22/08/1993</a:t>
                </a:r>
                <a:endParaRPr lang="nl-NL" altLang="en-US" sz="1400"/>
              </a:p>
            </p:txBody>
          </p:sp>
          <p:sp>
            <p:nvSpPr>
              <p:cNvPr id="10313" name="Text Box 68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9001224</a:t>
                </a:r>
                <a:endParaRPr lang="nl-NL" altLang="en-US" sz="1400"/>
              </a:p>
            </p:txBody>
          </p:sp>
          <p:sp>
            <p:nvSpPr>
              <p:cNvPr id="10314" name="Text Box 6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Accident in public building (supermarket)</a:t>
                </a:r>
                <a:endParaRPr lang="nl-NL" altLang="en-US" sz="1400"/>
              </a:p>
            </p:txBody>
          </p:sp>
        </p:grpSp>
        <p:grpSp>
          <p:nvGrpSpPr>
            <p:cNvPr id="10292" name="Group 70"/>
            <p:cNvGrpSpPr>
              <a:grpSpLocks/>
            </p:cNvGrpSpPr>
            <p:nvPr/>
          </p:nvGrpSpPr>
          <p:grpSpPr bwMode="auto">
            <a:xfrm>
              <a:off x="576" y="3600"/>
              <a:ext cx="4944" cy="154"/>
              <a:chOff x="576" y="1440"/>
              <a:chExt cx="4944" cy="154"/>
            </a:xfrm>
          </p:grpSpPr>
          <p:sp>
            <p:nvSpPr>
              <p:cNvPr id="10307" name="Text Box 71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10308" name="Text Box 72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01/04/1997</a:t>
                </a:r>
                <a:endParaRPr lang="nl-NL" altLang="en-US" sz="1400"/>
              </a:p>
            </p:txBody>
          </p:sp>
          <p:sp>
            <p:nvSpPr>
              <p:cNvPr id="10309" name="Text Box 73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26442006</a:t>
                </a:r>
              </a:p>
            </p:txBody>
          </p:sp>
          <p:sp>
            <p:nvSpPr>
              <p:cNvPr id="10310" name="Text Box 74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closed fracture of shaft of femur</a:t>
                </a:r>
              </a:p>
            </p:txBody>
          </p:sp>
        </p:grpSp>
        <p:grpSp>
          <p:nvGrpSpPr>
            <p:cNvPr id="10293" name="Group 75"/>
            <p:cNvGrpSpPr>
              <a:grpSpLocks/>
            </p:cNvGrpSpPr>
            <p:nvPr/>
          </p:nvGrpSpPr>
          <p:grpSpPr bwMode="auto">
            <a:xfrm>
              <a:off x="576" y="3792"/>
              <a:ext cx="4944" cy="154"/>
              <a:chOff x="576" y="1440"/>
              <a:chExt cx="4944" cy="154"/>
            </a:xfrm>
          </p:grpSpPr>
          <p:sp>
            <p:nvSpPr>
              <p:cNvPr id="10303" name="Text Box 7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10304" name="Text Box 7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01/04/1997</a:t>
                </a:r>
                <a:endParaRPr lang="nl-NL" altLang="en-US" sz="1400"/>
              </a:p>
            </p:txBody>
          </p:sp>
          <p:sp>
            <p:nvSpPr>
              <p:cNvPr id="10305" name="Text Box 78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79001</a:t>
                </a:r>
                <a:endParaRPr lang="nl-NL" altLang="en-US" sz="1400"/>
              </a:p>
            </p:txBody>
          </p:sp>
          <p:sp>
            <p:nvSpPr>
              <p:cNvPr id="10306" name="Text Box 7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Essential hypertension</a:t>
                </a:r>
                <a:endParaRPr lang="nl-NL" altLang="en-US" sz="1400"/>
              </a:p>
            </p:txBody>
          </p:sp>
        </p:grpSp>
        <p:grpSp>
          <p:nvGrpSpPr>
            <p:cNvPr id="10294" name="Group 12"/>
            <p:cNvGrpSpPr>
              <a:grpSpLocks/>
            </p:cNvGrpSpPr>
            <p:nvPr/>
          </p:nvGrpSpPr>
          <p:grpSpPr bwMode="auto">
            <a:xfrm>
              <a:off x="576" y="1104"/>
              <a:ext cx="4944" cy="193"/>
              <a:chOff x="576" y="1248"/>
              <a:chExt cx="4944" cy="193"/>
            </a:xfrm>
          </p:grpSpPr>
          <p:sp>
            <p:nvSpPr>
              <p:cNvPr id="10299" name="Text Box 4"/>
              <p:cNvSpPr txBox="1">
                <a:spLocks noChangeArrowheads="1"/>
              </p:cNvSpPr>
              <p:nvPr/>
            </p:nvSpPr>
            <p:spPr bwMode="auto">
              <a:xfrm>
                <a:off x="576" y="1248"/>
                <a:ext cx="418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tIns="10800" bIns="108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nl-BE" altLang="en-US" sz="1800" b="1">
                    <a:solidFill>
                      <a:schemeClr val="bg1"/>
                    </a:solidFill>
                  </a:rPr>
                  <a:t>PtID</a:t>
                </a:r>
                <a:endParaRPr lang="nl-NL" altLang="en-US" sz="1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0300" name="Text Box 5"/>
              <p:cNvSpPr txBox="1">
                <a:spLocks noChangeArrowheads="1"/>
              </p:cNvSpPr>
              <p:nvPr/>
            </p:nvSpPr>
            <p:spPr bwMode="auto">
              <a:xfrm>
                <a:off x="1056" y="1248"/>
                <a:ext cx="672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nl-BE" altLang="en-US" sz="1800" b="1">
                    <a:solidFill>
                      <a:schemeClr val="bg1"/>
                    </a:solidFill>
                  </a:rPr>
                  <a:t>Date</a:t>
                </a:r>
                <a:endParaRPr lang="nl-NL" altLang="en-US" sz="1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0301" name="Text Box 6"/>
              <p:cNvSpPr txBox="1">
                <a:spLocks noChangeArrowheads="1"/>
              </p:cNvSpPr>
              <p:nvPr/>
            </p:nvSpPr>
            <p:spPr bwMode="auto">
              <a:xfrm>
                <a:off x="1776" y="1248"/>
                <a:ext cx="1392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nl-BE" altLang="en-US" sz="1800" b="1">
                    <a:solidFill>
                      <a:schemeClr val="bg1"/>
                    </a:solidFill>
                  </a:rPr>
                  <a:t>ObsCode</a:t>
                </a:r>
                <a:endParaRPr lang="nl-NL" altLang="en-US" sz="1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0302" name="Text Box 7"/>
              <p:cNvSpPr txBox="1">
                <a:spLocks noChangeArrowheads="1"/>
              </p:cNvSpPr>
              <p:nvPr/>
            </p:nvSpPr>
            <p:spPr bwMode="auto">
              <a:xfrm>
                <a:off x="3216" y="1248"/>
                <a:ext cx="2304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nl-BE" altLang="en-US" sz="1800" b="1">
                    <a:solidFill>
                      <a:schemeClr val="bg1"/>
                    </a:solidFill>
                  </a:rPr>
                  <a:t>Narrative</a:t>
                </a:r>
                <a:endParaRPr lang="nl-NL" altLang="en-US" sz="18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295" name="Text Box 112"/>
            <p:cNvSpPr txBox="1">
              <a:spLocks noChangeArrowheads="1"/>
            </p:cNvSpPr>
            <p:nvPr/>
          </p:nvSpPr>
          <p:spPr bwMode="auto">
            <a:xfrm>
              <a:off x="576" y="3984"/>
              <a:ext cx="43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0939</a:t>
              </a:r>
              <a:endParaRPr lang="nl-NL" altLang="en-US" sz="1400"/>
            </a:p>
          </p:txBody>
        </p:sp>
        <p:sp>
          <p:nvSpPr>
            <p:cNvPr id="10296" name="Text Box 113"/>
            <p:cNvSpPr txBox="1">
              <a:spLocks noChangeArrowheads="1"/>
            </p:cNvSpPr>
            <p:nvPr/>
          </p:nvSpPr>
          <p:spPr bwMode="auto">
            <a:xfrm>
              <a:off x="1056" y="3984"/>
              <a:ext cx="67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20/12/1998</a:t>
              </a:r>
              <a:endParaRPr lang="nl-NL" altLang="en-US" sz="1400"/>
            </a:p>
          </p:txBody>
        </p:sp>
        <p:sp>
          <p:nvSpPr>
            <p:cNvPr id="10297" name="Text Box 114"/>
            <p:cNvSpPr txBox="1">
              <a:spLocks noChangeArrowheads="1"/>
            </p:cNvSpPr>
            <p:nvPr/>
          </p:nvSpPr>
          <p:spPr bwMode="auto">
            <a:xfrm>
              <a:off x="1776" y="3984"/>
              <a:ext cx="139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255087006</a:t>
              </a:r>
            </a:p>
          </p:txBody>
        </p:sp>
        <p:sp>
          <p:nvSpPr>
            <p:cNvPr id="10298" name="Text Box 115"/>
            <p:cNvSpPr txBox="1">
              <a:spLocks noChangeArrowheads="1"/>
            </p:cNvSpPr>
            <p:nvPr/>
          </p:nvSpPr>
          <p:spPr bwMode="auto">
            <a:xfrm>
              <a:off x="3216" y="3984"/>
              <a:ext cx="2304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malignant polyp of biliary tract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Problem list in an EHR</a:t>
            </a:r>
            <a:br>
              <a:rPr lang="de-DE" dirty="0"/>
            </a:br>
            <a:endParaRPr lang="en-US" dirty="0"/>
          </a:p>
        </p:txBody>
      </p:sp>
      <p:sp>
        <p:nvSpPr>
          <p:cNvPr id="10251" name="Rectangle 103"/>
          <p:cNvSpPr>
            <a:spLocks noChangeArrowheads="1"/>
          </p:cNvSpPr>
          <p:nvPr/>
        </p:nvSpPr>
        <p:spPr bwMode="auto">
          <a:xfrm>
            <a:off x="762000" y="2895600"/>
            <a:ext cx="8153400" cy="3810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2" name="Rectangle 106"/>
          <p:cNvSpPr>
            <a:spLocks noChangeArrowheads="1"/>
          </p:cNvSpPr>
          <p:nvPr/>
        </p:nvSpPr>
        <p:spPr bwMode="auto">
          <a:xfrm>
            <a:off x="762000" y="4114800"/>
            <a:ext cx="8153400" cy="3810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3" name="Rectangle 107"/>
          <p:cNvSpPr>
            <a:spLocks noChangeArrowheads="1"/>
          </p:cNvSpPr>
          <p:nvPr/>
        </p:nvSpPr>
        <p:spPr bwMode="auto">
          <a:xfrm>
            <a:off x="762000" y="5334000"/>
            <a:ext cx="8153400" cy="3810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4" name="Text Box 108"/>
          <p:cNvSpPr txBox="1">
            <a:spLocks noChangeArrowheads="1"/>
          </p:cNvSpPr>
          <p:nvPr/>
        </p:nvSpPr>
        <p:spPr bwMode="auto">
          <a:xfrm>
            <a:off x="3886200" y="762000"/>
            <a:ext cx="4865688" cy="192722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BE" altLang="en-US">
                <a:solidFill>
                  <a:schemeClr val="bg1"/>
                </a:solidFill>
              </a:rPr>
              <a:t>Different patients. Same supermarket? Maybe the same (irrelevant ?) freezer section ?</a:t>
            </a:r>
          </a:p>
          <a:p>
            <a:pPr eaLnBrk="1" hangingPunct="1"/>
            <a:r>
              <a:rPr lang="nl-BE" altLang="en-US">
                <a:solidFill>
                  <a:schemeClr val="bg1"/>
                </a:solidFill>
              </a:rPr>
              <a:t>Or different supermarkets, but always in the freezer sections ?</a:t>
            </a:r>
            <a:endParaRPr lang="nl-NL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21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en-US" dirty="0" smtClean="0"/>
              <a:t>Problems with ‘problem’ coding</a:t>
            </a:r>
            <a:endParaRPr lang="nl-NL" altLang="en-US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BE" altLang="en-US" dirty="0" smtClean="0"/>
              <a:t>Statements </a:t>
            </a:r>
            <a:r>
              <a:rPr lang="nl-BE" altLang="en-US" dirty="0" err="1" smtClean="0"/>
              <a:t>refer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only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very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implicitly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to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the</a:t>
            </a:r>
            <a:r>
              <a:rPr lang="nl-BE" altLang="en-US" dirty="0" smtClean="0"/>
              <a:t> concrete </a:t>
            </a:r>
            <a:r>
              <a:rPr lang="nl-BE" altLang="en-US" dirty="0" err="1" smtClean="0"/>
              <a:t>entities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about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which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they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give</a:t>
            </a:r>
            <a:r>
              <a:rPr lang="nl-BE" altLang="en-US" dirty="0" smtClean="0"/>
              <a:t> information.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l-BE" altLang="en-US" dirty="0" smtClean="0"/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BE" altLang="en-US" dirty="0" err="1" smtClean="0"/>
              <a:t>Idiosyncracies</a:t>
            </a:r>
            <a:r>
              <a:rPr lang="nl-BE" altLang="en-US" dirty="0" smtClean="0"/>
              <a:t> of concept-</a:t>
            </a:r>
            <a:r>
              <a:rPr lang="nl-BE" altLang="en-US" dirty="0" err="1" smtClean="0"/>
              <a:t>based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terminologies</a:t>
            </a:r>
            <a:r>
              <a:rPr lang="nl-BE" altLang="en-US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nl-BE" altLang="en-US" sz="2000" dirty="0" err="1" smtClean="0"/>
              <a:t>tell</a:t>
            </a:r>
            <a:r>
              <a:rPr lang="nl-BE" altLang="en-US" sz="2000" dirty="0" smtClean="0"/>
              <a:t> </a:t>
            </a:r>
            <a:r>
              <a:rPr lang="nl-BE" altLang="en-US" sz="2000" dirty="0" err="1" smtClean="0"/>
              <a:t>us</a:t>
            </a:r>
            <a:r>
              <a:rPr lang="nl-BE" altLang="en-US" sz="2000" dirty="0" smtClean="0"/>
              <a:t> </a:t>
            </a:r>
            <a:r>
              <a:rPr lang="nl-BE" altLang="en-US" sz="2000" dirty="0" err="1" smtClean="0"/>
              <a:t>only</a:t>
            </a:r>
            <a:r>
              <a:rPr lang="nl-BE" altLang="en-US" sz="2000" dirty="0" smtClean="0"/>
              <a:t> </a:t>
            </a:r>
            <a:r>
              <a:rPr lang="nl-BE" altLang="en-US" sz="2000" dirty="0" err="1" smtClean="0"/>
              <a:t>that</a:t>
            </a:r>
            <a:r>
              <a:rPr lang="nl-BE" altLang="en-US" sz="2000" dirty="0" smtClean="0"/>
              <a:t> </a:t>
            </a:r>
            <a:r>
              <a:rPr lang="nl-BE" altLang="en-US" sz="2000" i="1" u="sng" dirty="0" err="1" smtClean="0"/>
              <a:t>some</a:t>
            </a:r>
            <a:r>
              <a:rPr lang="nl-BE" altLang="en-US" sz="2000" dirty="0" smtClean="0"/>
              <a:t> </a:t>
            </a:r>
            <a:r>
              <a:rPr lang="nl-BE" altLang="en-US" sz="2000" dirty="0" err="1" smtClean="0"/>
              <a:t>instance</a:t>
            </a:r>
            <a:r>
              <a:rPr lang="nl-BE" altLang="en-US" sz="2000" dirty="0" smtClean="0"/>
              <a:t> of </a:t>
            </a:r>
            <a:r>
              <a:rPr lang="nl-BE" altLang="en-US" sz="2000" dirty="0" err="1" smtClean="0"/>
              <a:t>the</a:t>
            </a:r>
            <a:r>
              <a:rPr lang="nl-BE" altLang="en-US" sz="2000" dirty="0" smtClean="0"/>
              <a:t> class </a:t>
            </a:r>
            <a:r>
              <a:rPr lang="nl-BE" altLang="en-US" sz="2000" dirty="0" err="1" smtClean="0"/>
              <a:t>the</a:t>
            </a:r>
            <a:r>
              <a:rPr lang="nl-BE" altLang="en-US" sz="2000" dirty="0" smtClean="0"/>
              <a:t> codes </a:t>
            </a:r>
            <a:r>
              <a:rPr lang="nl-BE" altLang="en-US" sz="2000" dirty="0" err="1" smtClean="0"/>
              <a:t>refer</a:t>
            </a:r>
            <a:r>
              <a:rPr lang="nl-BE" altLang="en-US" sz="2000" dirty="0" smtClean="0"/>
              <a:t> </a:t>
            </a:r>
            <a:r>
              <a:rPr lang="nl-BE" altLang="en-US" sz="2000" dirty="0" err="1" smtClean="0"/>
              <a:t>to</a:t>
            </a:r>
            <a:r>
              <a:rPr lang="nl-BE" altLang="en-US" sz="2000" dirty="0" smtClean="0"/>
              <a:t>, is </a:t>
            </a:r>
            <a:r>
              <a:rPr lang="nl-BE" altLang="en-US" sz="2000" dirty="0" err="1" smtClean="0"/>
              <a:t>refered</a:t>
            </a:r>
            <a:r>
              <a:rPr lang="nl-BE" altLang="en-US" sz="2000" dirty="0" smtClean="0"/>
              <a:t> </a:t>
            </a:r>
            <a:r>
              <a:rPr lang="nl-BE" altLang="en-US" sz="2000" dirty="0" err="1" smtClean="0"/>
              <a:t>to</a:t>
            </a:r>
            <a:r>
              <a:rPr lang="nl-BE" altLang="en-US" sz="2000" dirty="0" smtClean="0"/>
              <a:t> in </a:t>
            </a:r>
            <a:r>
              <a:rPr lang="nl-BE" altLang="en-US" sz="2000" dirty="0" err="1" smtClean="0"/>
              <a:t>the</a:t>
            </a:r>
            <a:r>
              <a:rPr lang="nl-BE" altLang="en-US" sz="2000" dirty="0" smtClean="0"/>
              <a:t> statement, but </a:t>
            </a:r>
            <a:r>
              <a:rPr lang="nl-BE" altLang="en-US" sz="2000" dirty="0" err="1" smtClean="0"/>
              <a:t>not</a:t>
            </a:r>
            <a:r>
              <a:rPr lang="nl-BE" altLang="en-US" sz="2000" dirty="0" smtClean="0"/>
              <a:t> </a:t>
            </a:r>
            <a:r>
              <a:rPr lang="nl-BE" altLang="en-US" sz="2000" dirty="0" err="1" smtClean="0"/>
              <a:t>what</a:t>
            </a:r>
            <a:r>
              <a:rPr lang="nl-BE" altLang="en-US" sz="2000" dirty="0" smtClean="0"/>
              <a:t> </a:t>
            </a:r>
            <a:r>
              <a:rPr lang="nl-BE" altLang="en-US" sz="2000" dirty="0" err="1" smtClean="0"/>
              <a:t>instance</a:t>
            </a:r>
            <a:r>
              <a:rPr lang="nl-BE" altLang="en-US" sz="2000" dirty="0" smtClean="0"/>
              <a:t> </a:t>
            </a:r>
            <a:r>
              <a:rPr lang="nl-BE" altLang="en-US" sz="2000" dirty="0" err="1" smtClean="0"/>
              <a:t>precisely</a:t>
            </a:r>
            <a:r>
              <a:rPr lang="nl-BE" altLang="en-US" sz="2000" dirty="0" smtClean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nl-BE" altLang="en-US" sz="2000" dirty="0" smtClean="0"/>
              <a:t>Are </a:t>
            </a:r>
            <a:r>
              <a:rPr lang="nl-BE" altLang="en-US" sz="2000" dirty="0" err="1" smtClean="0"/>
              <a:t>usually</a:t>
            </a:r>
            <a:r>
              <a:rPr lang="nl-BE" altLang="en-US" sz="2000" dirty="0" smtClean="0"/>
              <a:t> </a:t>
            </a:r>
            <a:r>
              <a:rPr lang="nl-BE" altLang="en-US" sz="2000" dirty="0" err="1" smtClean="0"/>
              <a:t>confused</a:t>
            </a:r>
            <a:r>
              <a:rPr lang="nl-BE" altLang="en-US" sz="2000" dirty="0" smtClean="0"/>
              <a:t> </a:t>
            </a:r>
            <a:r>
              <a:rPr lang="nl-BE" altLang="en-US" sz="2000" dirty="0" err="1" smtClean="0"/>
              <a:t>about</a:t>
            </a:r>
            <a:r>
              <a:rPr lang="nl-BE" altLang="en-US" sz="2000" dirty="0" smtClean="0"/>
              <a:t> classes </a:t>
            </a:r>
            <a:r>
              <a:rPr lang="nl-BE" altLang="en-US" sz="2000" dirty="0" err="1" smtClean="0"/>
              <a:t>and</a:t>
            </a:r>
            <a:r>
              <a:rPr lang="nl-BE" altLang="en-US" sz="2000" dirty="0" smtClean="0"/>
              <a:t> </a:t>
            </a:r>
            <a:r>
              <a:rPr lang="nl-BE" altLang="en-US" sz="2000" dirty="0" err="1" smtClean="0"/>
              <a:t>individuals</a:t>
            </a:r>
            <a:r>
              <a:rPr lang="nl-BE" altLang="en-US" sz="2000" dirty="0" smtClean="0"/>
              <a:t>.</a:t>
            </a:r>
          </a:p>
          <a:p>
            <a:pPr lvl="2" eaLnBrk="1" hangingPunct="1">
              <a:lnSpc>
                <a:spcPct val="90000"/>
              </a:lnSpc>
            </a:pPr>
            <a:r>
              <a:rPr lang="nl-BE" altLang="en-US" sz="2000" dirty="0" smtClean="0"/>
              <a:t>“Country” </a:t>
            </a:r>
            <a:r>
              <a:rPr lang="nl-BE" altLang="en-US" sz="2000" dirty="0" err="1" smtClean="0"/>
              <a:t>and</a:t>
            </a:r>
            <a:r>
              <a:rPr lang="nl-BE" altLang="en-US" sz="2000" dirty="0" smtClean="0"/>
              <a:t> “Belgium”.</a:t>
            </a:r>
          </a:p>
          <a:p>
            <a:pPr lvl="2" eaLnBrk="1" hangingPunct="1">
              <a:lnSpc>
                <a:spcPct val="90000"/>
              </a:lnSpc>
            </a:pPr>
            <a:endParaRPr lang="nl-BE" altLang="en-US" sz="2000" dirty="0" smtClean="0"/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BE" altLang="en-US" dirty="0" err="1" smtClean="0"/>
              <a:t>Mixing</a:t>
            </a:r>
            <a:r>
              <a:rPr lang="nl-BE" altLang="en-US" dirty="0" smtClean="0"/>
              <a:t> up </a:t>
            </a:r>
            <a:r>
              <a:rPr lang="nl-BE" altLang="en-US" dirty="0" err="1" smtClean="0"/>
              <a:t>the</a:t>
            </a:r>
            <a:r>
              <a:rPr lang="nl-BE" altLang="en-US" dirty="0" smtClean="0"/>
              <a:t> act of </a:t>
            </a:r>
            <a:r>
              <a:rPr lang="nl-BE" altLang="en-US" dirty="0" err="1" smtClean="0"/>
              <a:t>observation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and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the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thing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observed</a:t>
            </a:r>
            <a:r>
              <a:rPr lang="nl-BE" altLang="en-US" dirty="0" smtClean="0"/>
              <a:t>.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l-BE" altLang="en-US" dirty="0" smtClean="0"/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BE" altLang="en-US" dirty="0" err="1" smtClean="0"/>
              <a:t>Mixing</a:t>
            </a:r>
            <a:r>
              <a:rPr lang="nl-BE" altLang="en-US" dirty="0" smtClean="0"/>
              <a:t> up statements </a:t>
            </a:r>
            <a:r>
              <a:rPr lang="nl-BE" altLang="en-US" dirty="0" err="1" smtClean="0"/>
              <a:t>and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the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entities</a:t>
            </a:r>
            <a:r>
              <a:rPr lang="nl-BE" altLang="en-US" dirty="0" smtClean="0"/>
              <a:t> these statements </a:t>
            </a:r>
            <a:r>
              <a:rPr lang="nl-BE" altLang="en-US" dirty="0" err="1" smtClean="0"/>
              <a:t>refer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to</a:t>
            </a:r>
            <a:r>
              <a:rPr lang="nl-BE" altLang="en-US" dirty="0" smtClean="0"/>
              <a:t>.</a:t>
            </a:r>
            <a:endParaRPr lang="nl-NL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183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en-US" smtClean="0"/>
              <a:t>Consequences</a:t>
            </a:r>
            <a:endParaRPr lang="nl-NL" alt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BE" altLang="en-US" sz="2800" dirty="0" err="1" smtClean="0"/>
              <a:t>Very</a:t>
            </a:r>
            <a:r>
              <a:rPr lang="nl-BE" altLang="en-US" sz="2800" dirty="0" smtClean="0"/>
              <a:t> </a:t>
            </a:r>
            <a:r>
              <a:rPr lang="nl-BE" altLang="en-US" sz="2800" dirty="0" err="1" smtClean="0"/>
              <a:t>difficult</a:t>
            </a:r>
            <a:r>
              <a:rPr lang="nl-BE" altLang="en-US" sz="2800" dirty="0" smtClean="0"/>
              <a:t> </a:t>
            </a:r>
            <a:r>
              <a:rPr lang="nl-BE" altLang="en-US" sz="2800" dirty="0" err="1" smtClean="0"/>
              <a:t>to</a:t>
            </a:r>
            <a:r>
              <a:rPr lang="nl-BE" altLang="en-US" sz="2800" dirty="0" smtClean="0"/>
              <a:t>:</a:t>
            </a:r>
          </a:p>
          <a:p>
            <a:pPr lvl="1" eaLnBrk="1" hangingPunct="1"/>
            <a:r>
              <a:rPr lang="nl-BE" altLang="en-US" sz="2400" dirty="0" err="1" smtClean="0"/>
              <a:t>Count</a:t>
            </a:r>
            <a:r>
              <a:rPr lang="nl-BE" altLang="en-US" sz="2400" dirty="0" smtClean="0"/>
              <a:t> </a:t>
            </a:r>
            <a:r>
              <a:rPr lang="nl-BE" altLang="en-US" sz="2400" dirty="0" err="1" smtClean="0"/>
              <a:t>the</a:t>
            </a:r>
            <a:r>
              <a:rPr lang="nl-BE" altLang="en-US" sz="2400" dirty="0" smtClean="0"/>
              <a:t> </a:t>
            </a:r>
            <a:r>
              <a:rPr lang="nl-BE" altLang="en-US" sz="2400" dirty="0" err="1" smtClean="0"/>
              <a:t>number</a:t>
            </a:r>
            <a:r>
              <a:rPr lang="nl-BE" altLang="en-US" sz="2400" dirty="0" smtClean="0"/>
              <a:t> of (</a:t>
            </a:r>
            <a:r>
              <a:rPr lang="nl-BE" altLang="en-US" sz="2400" dirty="0" err="1" smtClean="0"/>
              <a:t>numerically</a:t>
            </a:r>
            <a:r>
              <a:rPr lang="nl-BE" altLang="en-US" sz="2400" dirty="0" smtClean="0"/>
              <a:t>) different </a:t>
            </a:r>
            <a:r>
              <a:rPr lang="nl-BE" altLang="en-US" sz="2400" dirty="0" err="1" smtClean="0"/>
              <a:t>diseases</a:t>
            </a:r>
            <a:r>
              <a:rPr lang="nl-BE" altLang="en-US" sz="2400" dirty="0" smtClean="0"/>
              <a:t> </a:t>
            </a:r>
          </a:p>
          <a:p>
            <a:pPr lvl="2" eaLnBrk="1" hangingPunct="1"/>
            <a:r>
              <a:rPr lang="nl-BE" altLang="en-US" sz="2000" dirty="0" smtClean="0"/>
              <a:t>Bad </a:t>
            </a:r>
            <a:r>
              <a:rPr lang="nl-BE" altLang="en-US" sz="2000" dirty="0" err="1" smtClean="0"/>
              <a:t>statistics</a:t>
            </a:r>
            <a:r>
              <a:rPr lang="nl-BE" altLang="en-US" sz="2000" dirty="0" smtClean="0"/>
              <a:t> on </a:t>
            </a:r>
            <a:r>
              <a:rPr lang="nl-BE" altLang="en-US" sz="2000" dirty="0" err="1" smtClean="0"/>
              <a:t>incidence</a:t>
            </a:r>
            <a:r>
              <a:rPr lang="nl-BE" altLang="en-US" sz="2000" dirty="0" smtClean="0"/>
              <a:t>, </a:t>
            </a:r>
            <a:r>
              <a:rPr lang="nl-BE" altLang="en-US" sz="2000" dirty="0" err="1" smtClean="0"/>
              <a:t>prevalence</a:t>
            </a:r>
            <a:r>
              <a:rPr lang="nl-BE" altLang="en-US" sz="2000" dirty="0" smtClean="0"/>
              <a:t>, ...</a:t>
            </a:r>
          </a:p>
          <a:p>
            <a:pPr lvl="2" eaLnBrk="1" hangingPunct="1"/>
            <a:r>
              <a:rPr lang="nl-BE" altLang="en-US" sz="2000" dirty="0" smtClean="0"/>
              <a:t>Bad basis </a:t>
            </a:r>
            <a:r>
              <a:rPr lang="nl-BE" altLang="en-US" sz="2000" dirty="0" err="1" smtClean="0"/>
              <a:t>for</a:t>
            </a:r>
            <a:r>
              <a:rPr lang="nl-BE" altLang="en-US" sz="2000" dirty="0" smtClean="0"/>
              <a:t> health </a:t>
            </a:r>
            <a:r>
              <a:rPr lang="nl-BE" altLang="en-US" sz="2000" dirty="0" err="1" smtClean="0"/>
              <a:t>cost</a:t>
            </a:r>
            <a:r>
              <a:rPr lang="nl-BE" altLang="en-US" sz="2000" dirty="0" smtClean="0"/>
              <a:t> </a:t>
            </a:r>
            <a:r>
              <a:rPr lang="nl-BE" altLang="en-US" sz="2000" dirty="0" err="1" smtClean="0"/>
              <a:t>containment</a:t>
            </a:r>
            <a:endParaRPr lang="nl-BE" altLang="en-US" sz="2000" dirty="0" smtClean="0"/>
          </a:p>
          <a:p>
            <a:pPr lvl="1" eaLnBrk="1" hangingPunct="1"/>
            <a:r>
              <a:rPr lang="nl-BE" altLang="en-US" sz="2400" dirty="0" err="1" smtClean="0"/>
              <a:t>Relate</a:t>
            </a:r>
            <a:r>
              <a:rPr lang="nl-BE" altLang="en-US" sz="2400" dirty="0" smtClean="0"/>
              <a:t> (</a:t>
            </a:r>
            <a:r>
              <a:rPr lang="nl-BE" altLang="en-US" sz="2400" dirty="0" err="1" smtClean="0"/>
              <a:t>numerically</a:t>
            </a:r>
            <a:r>
              <a:rPr lang="nl-BE" altLang="en-US" sz="2400" dirty="0" smtClean="0"/>
              <a:t> </a:t>
            </a:r>
            <a:r>
              <a:rPr lang="nl-BE" altLang="en-US" sz="2400" dirty="0" err="1" smtClean="0"/>
              <a:t>same</a:t>
            </a:r>
            <a:r>
              <a:rPr lang="nl-BE" altLang="en-US" sz="2400" dirty="0" smtClean="0"/>
              <a:t> or different) </a:t>
            </a:r>
            <a:r>
              <a:rPr lang="nl-BE" altLang="en-US" sz="2400" dirty="0" err="1" smtClean="0"/>
              <a:t>causal</a:t>
            </a:r>
            <a:r>
              <a:rPr lang="nl-BE" altLang="en-US" sz="2400" dirty="0" smtClean="0"/>
              <a:t> factors </a:t>
            </a:r>
            <a:r>
              <a:rPr lang="nl-BE" altLang="en-US" sz="2400" dirty="0" err="1" smtClean="0"/>
              <a:t>to</a:t>
            </a:r>
            <a:r>
              <a:rPr lang="nl-BE" altLang="en-US" sz="2400" dirty="0" smtClean="0"/>
              <a:t> disorders:</a:t>
            </a:r>
          </a:p>
          <a:p>
            <a:pPr lvl="3" eaLnBrk="1" hangingPunct="1"/>
            <a:r>
              <a:rPr lang="nl-BE" altLang="en-US" sz="1800" dirty="0" smtClean="0"/>
              <a:t>Dangerous public </a:t>
            </a:r>
            <a:r>
              <a:rPr lang="nl-BE" altLang="en-US" sz="1800" dirty="0" err="1" smtClean="0"/>
              <a:t>places</a:t>
            </a:r>
            <a:r>
              <a:rPr lang="nl-BE" altLang="en-US" sz="1800" dirty="0" smtClean="0"/>
              <a:t> (</a:t>
            </a:r>
            <a:r>
              <a:rPr lang="nl-BE" altLang="en-US" sz="1800" dirty="0" err="1" smtClean="0"/>
              <a:t>specific</a:t>
            </a:r>
            <a:r>
              <a:rPr lang="nl-BE" altLang="en-US" sz="1800" dirty="0" smtClean="0"/>
              <a:t> </a:t>
            </a:r>
            <a:r>
              <a:rPr lang="nl-BE" altLang="en-US" sz="1800" dirty="0" err="1" smtClean="0"/>
              <a:t>work</a:t>
            </a:r>
            <a:r>
              <a:rPr lang="nl-BE" altLang="en-US" sz="1800" dirty="0" smtClean="0"/>
              <a:t> </a:t>
            </a:r>
            <a:r>
              <a:rPr lang="nl-BE" altLang="en-US" sz="1800" dirty="0" err="1" smtClean="0"/>
              <a:t>floors</a:t>
            </a:r>
            <a:r>
              <a:rPr lang="nl-BE" altLang="en-US" sz="1800" dirty="0" smtClean="0"/>
              <a:t>, </a:t>
            </a:r>
            <a:r>
              <a:rPr lang="nl-BE" altLang="en-US" sz="1800" dirty="0" err="1" smtClean="0"/>
              <a:t>swimming</a:t>
            </a:r>
            <a:r>
              <a:rPr lang="nl-BE" altLang="en-US" sz="1800" dirty="0" smtClean="0"/>
              <a:t> pools), </a:t>
            </a:r>
          </a:p>
          <a:p>
            <a:pPr lvl="3" eaLnBrk="1" hangingPunct="1"/>
            <a:r>
              <a:rPr lang="nl-BE" altLang="en-US" sz="1800" dirty="0" err="1" smtClean="0"/>
              <a:t>dogs</a:t>
            </a:r>
            <a:r>
              <a:rPr lang="nl-BE" altLang="en-US" sz="1800" dirty="0" smtClean="0"/>
              <a:t> </a:t>
            </a:r>
            <a:r>
              <a:rPr lang="nl-BE" altLang="en-US" sz="1800" dirty="0" err="1" smtClean="0"/>
              <a:t>with</a:t>
            </a:r>
            <a:r>
              <a:rPr lang="nl-BE" altLang="en-US" sz="1800" dirty="0" smtClean="0"/>
              <a:t> </a:t>
            </a:r>
            <a:r>
              <a:rPr lang="nl-BE" altLang="en-US" sz="1800" dirty="0" err="1" smtClean="0"/>
              <a:t>rabies</a:t>
            </a:r>
            <a:r>
              <a:rPr lang="nl-BE" altLang="en-US" sz="1800" dirty="0" smtClean="0"/>
              <a:t>, </a:t>
            </a:r>
          </a:p>
          <a:p>
            <a:pPr lvl="3" eaLnBrk="1" hangingPunct="1"/>
            <a:r>
              <a:rPr lang="nl-BE" altLang="en-US" sz="1800" dirty="0" smtClean="0"/>
              <a:t>HIV </a:t>
            </a:r>
            <a:r>
              <a:rPr lang="nl-BE" altLang="en-US" sz="1800" dirty="0" err="1" smtClean="0"/>
              <a:t>contaminated</a:t>
            </a:r>
            <a:r>
              <a:rPr lang="nl-BE" altLang="en-US" sz="1800" dirty="0" smtClean="0"/>
              <a:t> </a:t>
            </a:r>
            <a:r>
              <a:rPr lang="nl-BE" altLang="en-US" sz="1800" dirty="0" err="1" smtClean="0"/>
              <a:t>blood</a:t>
            </a:r>
            <a:r>
              <a:rPr lang="nl-BE" altLang="en-US" sz="1800" dirty="0" smtClean="0"/>
              <a:t> </a:t>
            </a:r>
            <a:r>
              <a:rPr lang="nl-BE" altLang="en-US" sz="1800" dirty="0" err="1" smtClean="0"/>
              <a:t>from</a:t>
            </a:r>
            <a:r>
              <a:rPr lang="nl-BE" altLang="en-US" sz="1800" dirty="0" smtClean="0"/>
              <a:t> donors, </a:t>
            </a:r>
          </a:p>
          <a:p>
            <a:pPr lvl="3" eaLnBrk="1" hangingPunct="1"/>
            <a:r>
              <a:rPr lang="nl-BE" altLang="en-US" sz="1800" dirty="0" smtClean="0"/>
              <a:t>food </a:t>
            </a:r>
            <a:r>
              <a:rPr lang="nl-BE" altLang="en-US" sz="1800" dirty="0" err="1" smtClean="0"/>
              <a:t>from</a:t>
            </a:r>
            <a:r>
              <a:rPr lang="nl-BE" altLang="en-US" sz="1800" dirty="0" smtClean="0"/>
              <a:t> </a:t>
            </a:r>
            <a:r>
              <a:rPr lang="nl-BE" altLang="en-US" sz="1800" dirty="0" err="1" smtClean="0"/>
              <a:t>unhygienic</a:t>
            </a:r>
            <a:r>
              <a:rPr lang="nl-BE" altLang="en-US" sz="1800" dirty="0" smtClean="0"/>
              <a:t> source, ...</a:t>
            </a:r>
          </a:p>
          <a:p>
            <a:pPr lvl="2" eaLnBrk="1" hangingPunct="1"/>
            <a:r>
              <a:rPr lang="nl-BE" altLang="en-US" sz="2000" dirty="0" smtClean="0"/>
              <a:t>Hampers prevention</a:t>
            </a:r>
          </a:p>
          <a:p>
            <a:pPr lvl="1" eaLnBrk="1" hangingPunct="1"/>
            <a:r>
              <a:rPr lang="nl-BE" altLang="en-US" sz="2400" dirty="0" smtClean="0"/>
              <a:t>...</a:t>
            </a:r>
            <a:endParaRPr lang="nl-NL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044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116"/>
          <p:cNvGrpSpPr>
            <a:grpSpLocks/>
          </p:cNvGrpSpPr>
          <p:nvPr/>
        </p:nvGrpSpPr>
        <p:grpSpPr bwMode="auto">
          <a:xfrm>
            <a:off x="914400" y="1752600"/>
            <a:ext cx="7848600" cy="4816475"/>
            <a:chOff x="576" y="1104"/>
            <a:chExt cx="4944" cy="3034"/>
          </a:xfrm>
        </p:grpSpPr>
        <p:grpSp>
          <p:nvGrpSpPr>
            <p:cNvPr id="10271" name="Group 14"/>
            <p:cNvGrpSpPr>
              <a:grpSpLocks/>
            </p:cNvGrpSpPr>
            <p:nvPr/>
          </p:nvGrpSpPr>
          <p:grpSpPr bwMode="auto">
            <a:xfrm>
              <a:off x="576" y="1296"/>
              <a:ext cx="4944" cy="154"/>
              <a:chOff x="576" y="1440"/>
              <a:chExt cx="4944" cy="154"/>
            </a:xfrm>
          </p:grpSpPr>
          <p:sp>
            <p:nvSpPr>
              <p:cNvPr id="10343" name="Text Box 8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10344" name="Text Box 9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04/07/1990</a:t>
                </a:r>
                <a:endParaRPr lang="nl-NL" altLang="en-US" sz="1400"/>
              </a:p>
            </p:txBody>
          </p:sp>
          <p:sp>
            <p:nvSpPr>
              <p:cNvPr id="10345" name="Text Box 10"/>
              <p:cNvSpPr txBox="1">
                <a:spLocks noChangeArrowheads="1"/>
              </p:cNvSpPr>
              <p:nvPr/>
            </p:nvSpPr>
            <p:spPr bwMode="auto">
              <a:xfrm>
                <a:off x="2352" y="1440"/>
                <a:ext cx="816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26442006</a:t>
                </a:r>
              </a:p>
            </p:txBody>
          </p:sp>
          <p:sp>
            <p:nvSpPr>
              <p:cNvPr id="10346" name="Text Box 11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closed fracture of shaft of femur</a:t>
                </a:r>
              </a:p>
            </p:txBody>
          </p:sp>
        </p:grpSp>
        <p:grpSp>
          <p:nvGrpSpPr>
            <p:cNvPr id="10272" name="Group 15"/>
            <p:cNvGrpSpPr>
              <a:grpSpLocks/>
            </p:cNvGrpSpPr>
            <p:nvPr/>
          </p:nvGrpSpPr>
          <p:grpSpPr bwMode="auto">
            <a:xfrm>
              <a:off x="576" y="1488"/>
              <a:ext cx="4944" cy="154"/>
              <a:chOff x="576" y="1440"/>
              <a:chExt cx="4944" cy="154"/>
            </a:xfrm>
          </p:grpSpPr>
          <p:sp>
            <p:nvSpPr>
              <p:cNvPr id="10339" name="Text Box 1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10340" name="Text Box 1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04/07/1990</a:t>
                </a:r>
                <a:endParaRPr lang="nl-NL" altLang="en-US" sz="1400"/>
              </a:p>
            </p:txBody>
          </p:sp>
          <p:sp>
            <p:nvSpPr>
              <p:cNvPr id="10341" name="Text Box 18"/>
              <p:cNvSpPr txBox="1">
                <a:spLocks noChangeArrowheads="1"/>
              </p:cNvSpPr>
              <p:nvPr/>
            </p:nvSpPr>
            <p:spPr bwMode="auto">
              <a:xfrm>
                <a:off x="2352" y="1440"/>
                <a:ext cx="816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81134009</a:t>
                </a:r>
              </a:p>
            </p:txBody>
          </p:sp>
          <p:sp>
            <p:nvSpPr>
              <p:cNvPr id="10342" name="Text Box 1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Fracture, closed, spiral</a:t>
                </a:r>
                <a:endParaRPr lang="nl-NL" altLang="en-US" sz="1400"/>
              </a:p>
            </p:txBody>
          </p:sp>
        </p:grpSp>
        <p:grpSp>
          <p:nvGrpSpPr>
            <p:cNvPr id="10273" name="Group 20"/>
            <p:cNvGrpSpPr>
              <a:grpSpLocks/>
            </p:cNvGrpSpPr>
            <p:nvPr/>
          </p:nvGrpSpPr>
          <p:grpSpPr bwMode="auto">
            <a:xfrm>
              <a:off x="576" y="1680"/>
              <a:ext cx="4944" cy="154"/>
              <a:chOff x="576" y="1440"/>
              <a:chExt cx="4944" cy="154"/>
            </a:xfrm>
          </p:grpSpPr>
          <p:sp>
            <p:nvSpPr>
              <p:cNvPr id="10335" name="Text Box 21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10336" name="Text Box 22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12/07/1990</a:t>
                </a:r>
                <a:endParaRPr lang="nl-NL" altLang="en-US" sz="1400"/>
              </a:p>
            </p:txBody>
          </p:sp>
          <p:sp>
            <p:nvSpPr>
              <p:cNvPr id="10337" name="Text Box 23"/>
              <p:cNvSpPr txBox="1">
                <a:spLocks noChangeArrowheads="1"/>
              </p:cNvSpPr>
              <p:nvPr/>
            </p:nvSpPr>
            <p:spPr bwMode="auto">
              <a:xfrm>
                <a:off x="2352" y="1440"/>
                <a:ext cx="816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26442006</a:t>
                </a:r>
              </a:p>
            </p:txBody>
          </p:sp>
          <p:sp>
            <p:nvSpPr>
              <p:cNvPr id="10338" name="Text Box 24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closed fracture of shaft of femur</a:t>
                </a:r>
              </a:p>
            </p:txBody>
          </p:sp>
        </p:grpSp>
        <p:grpSp>
          <p:nvGrpSpPr>
            <p:cNvPr id="10274" name="Group 25"/>
            <p:cNvGrpSpPr>
              <a:grpSpLocks/>
            </p:cNvGrpSpPr>
            <p:nvPr/>
          </p:nvGrpSpPr>
          <p:grpSpPr bwMode="auto">
            <a:xfrm>
              <a:off x="576" y="1872"/>
              <a:ext cx="4944" cy="154"/>
              <a:chOff x="576" y="1440"/>
              <a:chExt cx="4944" cy="154"/>
            </a:xfrm>
          </p:grpSpPr>
          <p:sp>
            <p:nvSpPr>
              <p:cNvPr id="10331" name="Text Box 2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10332" name="Text Box 2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12/07/1990</a:t>
                </a:r>
                <a:endParaRPr lang="nl-NL" altLang="en-US" sz="1400"/>
              </a:p>
            </p:txBody>
          </p:sp>
          <p:sp>
            <p:nvSpPr>
              <p:cNvPr id="10333" name="Text Box 28"/>
              <p:cNvSpPr txBox="1">
                <a:spLocks noChangeArrowheads="1"/>
              </p:cNvSpPr>
              <p:nvPr/>
            </p:nvSpPr>
            <p:spPr bwMode="auto">
              <a:xfrm>
                <a:off x="2352" y="1440"/>
                <a:ext cx="816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9001224</a:t>
                </a:r>
                <a:endParaRPr lang="nl-NL" altLang="en-US" sz="1400"/>
              </a:p>
            </p:txBody>
          </p:sp>
          <p:sp>
            <p:nvSpPr>
              <p:cNvPr id="10334" name="Text Box 2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 dirty="0"/>
                  <a:t>Accident in public </a:t>
                </a:r>
                <a:r>
                  <a:rPr lang="nl-BE" altLang="en-US" sz="1400" dirty="0" smtClean="0"/>
                  <a:t>building #11 </a:t>
                </a:r>
                <a:r>
                  <a:rPr lang="nl-BE" altLang="en-US" sz="1400" dirty="0"/>
                  <a:t>(supermarket)</a:t>
                </a:r>
                <a:endParaRPr lang="nl-NL" altLang="en-US" sz="1400" dirty="0"/>
              </a:p>
            </p:txBody>
          </p:sp>
        </p:grpSp>
        <p:sp>
          <p:nvSpPr>
            <p:cNvPr id="10275" name="Text Box 31"/>
            <p:cNvSpPr txBox="1">
              <a:spLocks noChangeArrowheads="1"/>
            </p:cNvSpPr>
            <p:nvPr/>
          </p:nvSpPr>
          <p:spPr bwMode="auto">
            <a:xfrm>
              <a:off x="576" y="2064"/>
              <a:ext cx="43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5572</a:t>
              </a:r>
              <a:endParaRPr lang="nl-NL" altLang="en-US" sz="1400"/>
            </a:p>
            <a:p>
              <a:pPr eaLnBrk="1" hangingPunct="1"/>
              <a:endParaRPr lang="nl-NL" altLang="en-US" sz="1400"/>
            </a:p>
          </p:txBody>
        </p:sp>
        <p:sp>
          <p:nvSpPr>
            <p:cNvPr id="10276" name="Text Box 32"/>
            <p:cNvSpPr txBox="1">
              <a:spLocks noChangeArrowheads="1"/>
            </p:cNvSpPr>
            <p:nvPr/>
          </p:nvSpPr>
          <p:spPr bwMode="auto">
            <a:xfrm>
              <a:off x="1056" y="2064"/>
              <a:ext cx="67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04/07/1990</a:t>
              </a:r>
              <a:endParaRPr lang="nl-NL" altLang="en-US" sz="1400"/>
            </a:p>
            <a:p>
              <a:pPr eaLnBrk="1" hangingPunct="1"/>
              <a:endParaRPr lang="nl-NL" altLang="en-US" sz="1400"/>
            </a:p>
          </p:txBody>
        </p:sp>
        <p:sp>
          <p:nvSpPr>
            <p:cNvPr id="10277" name="Text Box 33"/>
            <p:cNvSpPr txBox="1">
              <a:spLocks noChangeArrowheads="1"/>
            </p:cNvSpPr>
            <p:nvPr/>
          </p:nvSpPr>
          <p:spPr bwMode="auto">
            <a:xfrm>
              <a:off x="2352" y="2064"/>
              <a:ext cx="816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79001</a:t>
              </a:r>
              <a:endParaRPr lang="nl-NL" altLang="en-US" sz="1400"/>
            </a:p>
          </p:txBody>
        </p:sp>
        <p:sp>
          <p:nvSpPr>
            <p:cNvPr id="10278" name="Text Box 34"/>
            <p:cNvSpPr txBox="1">
              <a:spLocks noChangeArrowheads="1"/>
            </p:cNvSpPr>
            <p:nvPr/>
          </p:nvSpPr>
          <p:spPr bwMode="auto">
            <a:xfrm>
              <a:off x="3216" y="2064"/>
              <a:ext cx="2304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Essential hypertension</a:t>
              </a:r>
              <a:endParaRPr lang="nl-NL" altLang="en-US" sz="1400"/>
            </a:p>
            <a:p>
              <a:pPr eaLnBrk="1" hangingPunct="1"/>
              <a:endParaRPr lang="nl-NL" altLang="en-US" sz="1400"/>
            </a:p>
          </p:txBody>
        </p:sp>
        <p:sp>
          <p:nvSpPr>
            <p:cNvPr id="10279" name="Text Box 36"/>
            <p:cNvSpPr txBox="1">
              <a:spLocks noChangeArrowheads="1"/>
            </p:cNvSpPr>
            <p:nvPr/>
          </p:nvSpPr>
          <p:spPr bwMode="auto">
            <a:xfrm>
              <a:off x="576" y="2256"/>
              <a:ext cx="43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0939</a:t>
              </a:r>
              <a:endParaRPr lang="nl-NL" altLang="en-US" sz="1400"/>
            </a:p>
          </p:txBody>
        </p:sp>
        <p:sp>
          <p:nvSpPr>
            <p:cNvPr id="10280" name="Text Box 37"/>
            <p:cNvSpPr txBox="1">
              <a:spLocks noChangeArrowheads="1"/>
            </p:cNvSpPr>
            <p:nvPr/>
          </p:nvSpPr>
          <p:spPr bwMode="auto">
            <a:xfrm>
              <a:off x="1056" y="2256"/>
              <a:ext cx="67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24/12/1991</a:t>
              </a:r>
              <a:endParaRPr lang="nl-NL" altLang="en-US" sz="1400"/>
            </a:p>
          </p:txBody>
        </p:sp>
        <p:sp>
          <p:nvSpPr>
            <p:cNvPr id="10281" name="Text Box 38"/>
            <p:cNvSpPr txBox="1">
              <a:spLocks noChangeArrowheads="1"/>
            </p:cNvSpPr>
            <p:nvPr/>
          </p:nvSpPr>
          <p:spPr bwMode="auto">
            <a:xfrm>
              <a:off x="2352" y="2256"/>
              <a:ext cx="816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255174002</a:t>
              </a:r>
            </a:p>
          </p:txBody>
        </p:sp>
        <p:sp>
          <p:nvSpPr>
            <p:cNvPr id="10282" name="Text Box 39"/>
            <p:cNvSpPr txBox="1">
              <a:spLocks noChangeArrowheads="1"/>
            </p:cNvSpPr>
            <p:nvPr/>
          </p:nvSpPr>
          <p:spPr bwMode="auto">
            <a:xfrm>
              <a:off x="3216" y="2256"/>
              <a:ext cx="2304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benign polyp of biliary tract</a:t>
              </a:r>
            </a:p>
          </p:txBody>
        </p:sp>
        <p:sp>
          <p:nvSpPr>
            <p:cNvPr id="10283" name="Text Box 41"/>
            <p:cNvSpPr txBox="1">
              <a:spLocks noChangeArrowheads="1"/>
            </p:cNvSpPr>
            <p:nvPr/>
          </p:nvSpPr>
          <p:spPr bwMode="auto">
            <a:xfrm>
              <a:off x="576" y="2448"/>
              <a:ext cx="43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2309</a:t>
              </a:r>
              <a:endParaRPr lang="nl-NL" altLang="en-US" sz="1400"/>
            </a:p>
          </p:txBody>
        </p:sp>
        <p:sp>
          <p:nvSpPr>
            <p:cNvPr id="10284" name="Text Box 42"/>
            <p:cNvSpPr txBox="1">
              <a:spLocks noChangeArrowheads="1"/>
            </p:cNvSpPr>
            <p:nvPr/>
          </p:nvSpPr>
          <p:spPr bwMode="auto">
            <a:xfrm>
              <a:off x="1056" y="2448"/>
              <a:ext cx="67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21/03/1992</a:t>
              </a:r>
              <a:endParaRPr lang="nl-NL" altLang="en-US" sz="1400"/>
            </a:p>
            <a:p>
              <a:pPr eaLnBrk="1" hangingPunct="1"/>
              <a:endParaRPr lang="nl-NL" altLang="en-US" sz="1400"/>
            </a:p>
          </p:txBody>
        </p:sp>
        <p:sp>
          <p:nvSpPr>
            <p:cNvPr id="10285" name="Text Box 43"/>
            <p:cNvSpPr txBox="1">
              <a:spLocks noChangeArrowheads="1"/>
            </p:cNvSpPr>
            <p:nvPr/>
          </p:nvSpPr>
          <p:spPr bwMode="auto">
            <a:xfrm>
              <a:off x="2352" y="2448"/>
              <a:ext cx="816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26442006</a:t>
              </a:r>
            </a:p>
            <a:p>
              <a:pPr eaLnBrk="1" hangingPunct="1"/>
              <a:endParaRPr lang="nl-NL" altLang="en-US" sz="1400"/>
            </a:p>
          </p:txBody>
        </p:sp>
        <p:sp>
          <p:nvSpPr>
            <p:cNvPr id="10286" name="Text Box 44"/>
            <p:cNvSpPr txBox="1">
              <a:spLocks noChangeArrowheads="1"/>
            </p:cNvSpPr>
            <p:nvPr/>
          </p:nvSpPr>
          <p:spPr bwMode="auto">
            <a:xfrm>
              <a:off x="3216" y="2448"/>
              <a:ext cx="2304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closed fracture of shaft of femur</a:t>
              </a:r>
            </a:p>
            <a:p>
              <a:pPr eaLnBrk="1" hangingPunct="1"/>
              <a:endParaRPr lang="nl-NL" altLang="en-US" sz="1400"/>
            </a:p>
          </p:txBody>
        </p:sp>
        <p:grpSp>
          <p:nvGrpSpPr>
            <p:cNvPr id="10287" name="Group 45"/>
            <p:cNvGrpSpPr>
              <a:grpSpLocks/>
            </p:cNvGrpSpPr>
            <p:nvPr/>
          </p:nvGrpSpPr>
          <p:grpSpPr bwMode="auto">
            <a:xfrm>
              <a:off x="576" y="2640"/>
              <a:ext cx="4944" cy="154"/>
              <a:chOff x="576" y="1440"/>
              <a:chExt cx="4944" cy="154"/>
            </a:xfrm>
          </p:grpSpPr>
          <p:sp>
            <p:nvSpPr>
              <p:cNvPr id="10327" name="Text Box 4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2309</a:t>
                </a:r>
                <a:endParaRPr lang="nl-NL" altLang="en-US" sz="1400"/>
              </a:p>
            </p:txBody>
          </p:sp>
          <p:sp>
            <p:nvSpPr>
              <p:cNvPr id="10328" name="Text Box 4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21/03/1992</a:t>
                </a:r>
                <a:endParaRPr lang="nl-NL" altLang="en-US" sz="1400"/>
              </a:p>
            </p:txBody>
          </p:sp>
          <p:sp>
            <p:nvSpPr>
              <p:cNvPr id="10329" name="Text Box 48"/>
              <p:cNvSpPr txBox="1">
                <a:spLocks noChangeArrowheads="1"/>
              </p:cNvSpPr>
              <p:nvPr/>
            </p:nvSpPr>
            <p:spPr bwMode="auto">
              <a:xfrm>
                <a:off x="2352" y="1440"/>
                <a:ext cx="816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9001224</a:t>
                </a:r>
                <a:endParaRPr lang="nl-NL" altLang="en-US" sz="1400"/>
              </a:p>
            </p:txBody>
          </p:sp>
          <p:sp>
            <p:nvSpPr>
              <p:cNvPr id="10330" name="Text Box 4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 dirty="0"/>
                  <a:t>Accident in public building </a:t>
                </a:r>
                <a:r>
                  <a:rPr lang="nl-BE" altLang="en-US" sz="1400" dirty="0" smtClean="0"/>
                  <a:t>#11 (supermarket</a:t>
                </a:r>
                <a:r>
                  <a:rPr lang="nl-BE" altLang="en-US" sz="1400" dirty="0"/>
                  <a:t>)</a:t>
                </a:r>
                <a:endParaRPr lang="nl-NL" altLang="en-US" sz="1400" dirty="0"/>
              </a:p>
            </p:txBody>
          </p:sp>
        </p:grpSp>
        <p:grpSp>
          <p:nvGrpSpPr>
            <p:cNvPr id="10288" name="Group 50"/>
            <p:cNvGrpSpPr>
              <a:grpSpLocks/>
            </p:cNvGrpSpPr>
            <p:nvPr/>
          </p:nvGrpSpPr>
          <p:grpSpPr bwMode="auto">
            <a:xfrm>
              <a:off x="576" y="2832"/>
              <a:ext cx="4944" cy="154"/>
              <a:chOff x="576" y="1440"/>
              <a:chExt cx="4944" cy="154"/>
            </a:xfrm>
          </p:grpSpPr>
          <p:sp>
            <p:nvSpPr>
              <p:cNvPr id="10323" name="Text Box 51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47804</a:t>
                </a:r>
                <a:endParaRPr lang="nl-NL" altLang="en-US" sz="1400"/>
              </a:p>
            </p:txBody>
          </p:sp>
          <p:sp>
            <p:nvSpPr>
              <p:cNvPr id="10324" name="Text Box 52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03/04/1993</a:t>
                </a:r>
                <a:endParaRPr lang="nl-NL" altLang="en-US" sz="1400"/>
              </a:p>
            </p:txBody>
          </p:sp>
          <p:sp>
            <p:nvSpPr>
              <p:cNvPr id="10325" name="Text Box 53"/>
              <p:cNvSpPr txBox="1">
                <a:spLocks noChangeArrowheads="1"/>
              </p:cNvSpPr>
              <p:nvPr/>
            </p:nvSpPr>
            <p:spPr bwMode="auto">
              <a:xfrm>
                <a:off x="2352" y="1440"/>
                <a:ext cx="816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58298795</a:t>
                </a:r>
                <a:endParaRPr lang="nl-NL" altLang="en-US" sz="1400"/>
              </a:p>
            </p:txBody>
          </p:sp>
          <p:sp>
            <p:nvSpPr>
              <p:cNvPr id="10326" name="Text Box 54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Other lesion on other specified region</a:t>
                </a:r>
                <a:endParaRPr lang="nl-NL" altLang="en-US" sz="1400"/>
              </a:p>
            </p:txBody>
          </p:sp>
        </p:grpSp>
        <p:grpSp>
          <p:nvGrpSpPr>
            <p:cNvPr id="10289" name="Group 55"/>
            <p:cNvGrpSpPr>
              <a:grpSpLocks/>
            </p:cNvGrpSpPr>
            <p:nvPr/>
          </p:nvGrpSpPr>
          <p:grpSpPr bwMode="auto">
            <a:xfrm>
              <a:off x="576" y="3024"/>
              <a:ext cx="4944" cy="154"/>
              <a:chOff x="576" y="1440"/>
              <a:chExt cx="4944" cy="154"/>
            </a:xfrm>
          </p:grpSpPr>
          <p:sp>
            <p:nvSpPr>
              <p:cNvPr id="10319" name="Text Box 5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10320" name="Text Box 5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17/05/1993</a:t>
                </a:r>
                <a:endParaRPr lang="nl-NL" altLang="en-US" sz="1400"/>
              </a:p>
            </p:txBody>
          </p:sp>
          <p:sp>
            <p:nvSpPr>
              <p:cNvPr id="10321" name="Text Box 58"/>
              <p:cNvSpPr txBox="1">
                <a:spLocks noChangeArrowheads="1"/>
              </p:cNvSpPr>
              <p:nvPr/>
            </p:nvSpPr>
            <p:spPr bwMode="auto">
              <a:xfrm>
                <a:off x="2352" y="1440"/>
                <a:ext cx="816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79001</a:t>
                </a:r>
                <a:endParaRPr lang="nl-NL" altLang="en-US" sz="1400"/>
              </a:p>
            </p:txBody>
          </p:sp>
          <p:sp>
            <p:nvSpPr>
              <p:cNvPr id="10322" name="Text Box 5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Essential hypertension</a:t>
                </a:r>
                <a:endParaRPr lang="nl-NL" altLang="en-US" sz="1400"/>
              </a:p>
            </p:txBody>
          </p:sp>
        </p:grpSp>
        <p:grpSp>
          <p:nvGrpSpPr>
            <p:cNvPr id="10290" name="Group 60"/>
            <p:cNvGrpSpPr>
              <a:grpSpLocks/>
            </p:cNvGrpSpPr>
            <p:nvPr/>
          </p:nvGrpSpPr>
          <p:grpSpPr bwMode="auto">
            <a:xfrm>
              <a:off x="576" y="3216"/>
              <a:ext cx="4944" cy="154"/>
              <a:chOff x="576" y="1440"/>
              <a:chExt cx="4944" cy="154"/>
            </a:xfrm>
          </p:grpSpPr>
          <p:sp>
            <p:nvSpPr>
              <p:cNvPr id="10315" name="Text Box 61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298</a:t>
                </a:r>
                <a:endParaRPr lang="nl-NL" altLang="en-US" sz="1400"/>
              </a:p>
            </p:txBody>
          </p:sp>
          <p:sp>
            <p:nvSpPr>
              <p:cNvPr id="10316" name="Text Box 62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22/08/1993</a:t>
                </a:r>
                <a:endParaRPr lang="nl-NL" altLang="en-US" sz="1400"/>
              </a:p>
            </p:txBody>
          </p:sp>
          <p:sp>
            <p:nvSpPr>
              <p:cNvPr id="10317" name="Text Box 63"/>
              <p:cNvSpPr txBox="1">
                <a:spLocks noChangeArrowheads="1"/>
              </p:cNvSpPr>
              <p:nvPr/>
            </p:nvSpPr>
            <p:spPr bwMode="auto">
              <a:xfrm>
                <a:off x="2352" y="1440"/>
                <a:ext cx="816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2909872</a:t>
                </a:r>
                <a:endParaRPr lang="nl-NL" altLang="en-US" sz="1400"/>
              </a:p>
            </p:txBody>
          </p:sp>
          <p:sp>
            <p:nvSpPr>
              <p:cNvPr id="10318" name="Text Box 64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Closed fracture of radial head</a:t>
                </a:r>
                <a:endParaRPr lang="nl-NL" altLang="en-US" sz="1400"/>
              </a:p>
            </p:txBody>
          </p:sp>
        </p:grpSp>
        <p:grpSp>
          <p:nvGrpSpPr>
            <p:cNvPr id="10291" name="Group 65"/>
            <p:cNvGrpSpPr>
              <a:grpSpLocks/>
            </p:cNvGrpSpPr>
            <p:nvPr/>
          </p:nvGrpSpPr>
          <p:grpSpPr bwMode="auto">
            <a:xfrm>
              <a:off x="576" y="3408"/>
              <a:ext cx="4944" cy="154"/>
              <a:chOff x="576" y="1440"/>
              <a:chExt cx="4944" cy="154"/>
            </a:xfrm>
          </p:grpSpPr>
          <p:sp>
            <p:nvSpPr>
              <p:cNvPr id="10311" name="Text Box 6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298</a:t>
                </a:r>
                <a:endParaRPr lang="nl-NL" altLang="en-US" sz="1400"/>
              </a:p>
            </p:txBody>
          </p:sp>
          <p:sp>
            <p:nvSpPr>
              <p:cNvPr id="10312" name="Text Box 6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22/08/1993</a:t>
                </a:r>
                <a:endParaRPr lang="nl-NL" altLang="en-US" sz="1400"/>
              </a:p>
            </p:txBody>
          </p:sp>
          <p:sp>
            <p:nvSpPr>
              <p:cNvPr id="10313" name="Text Box 68"/>
              <p:cNvSpPr txBox="1">
                <a:spLocks noChangeArrowheads="1"/>
              </p:cNvSpPr>
              <p:nvPr/>
            </p:nvSpPr>
            <p:spPr bwMode="auto">
              <a:xfrm>
                <a:off x="2352" y="1440"/>
                <a:ext cx="816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9001224</a:t>
                </a:r>
                <a:endParaRPr lang="nl-NL" altLang="en-US" sz="1400"/>
              </a:p>
            </p:txBody>
          </p:sp>
          <p:sp>
            <p:nvSpPr>
              <p:cNvPr id="10314" name="Text Box 6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 dirty="0"/>
                  <a:t>Accident in public building </a:t>
                </a:r>
                <a:r>
                  <a:rPr lang="nl-BE" altLang="en-US" sz="1400" dirty="0" smtClean="0"/>
                  <a:t>#12 (supermarket</a:t>
                </a:r>
                <a:r>
                  <a:rPr lang="nl-BE" altLang="en-US" sz="1400" dirty="0"/>
                  <a:t>)</a:t>
                </a:r>
                <a:endParaRPr lang="nl-NL" altLang="en-US" sz="1400" dirty="0"/>
              </a:p>
            </p:txBody>
          </p:sp>
        </p:grpSp>
        <p:grpSp>
          <p:nvGrpSpPr>
            <p:cNvPr id="10292" name="Group 70"/>
            <p:cNvGrpSpPr>
              <a:grpSpLocks/>
            </p:cNvGrpSpPr>
            <p:nvPr/>
          </p:nvGrpSpPr>
          <p:grpSpPr bwMode="auto">
            <a:xfrm>
              <a:off x="576" y="3600"/>
              <a:ext cx="4944" cy="154"/>
              <a:chOff x="576" y="1440"/>
              <a:chExt cx="4944" cy="154"/>
            </a:xfrm>
          </p:grpSpPr>
          <p:sp>
            <p:nvSpPr>
              <p:cNvPr id="10307" name="Text Box 71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10308" name="Text Box 72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01/04/1997</a:t>
                </a:r>
                <a:endParaRPr lang="nl-NL" altLang="en-US" sz="1400"/>
              </a:p>
            </p:txBody>
          </p:sp>
          <p:sp>
            <p:nvSpPr>
              <p:cNvPr id="10309" name="Text Box 73"/>
              <p:cNvSpPr txBox="1">
                <a:spLocks noChangeArrowheads="1"/>
              </p:cNvSpPr>
              <p:nvPr/>
            </p:nvSpPr>
            <p:spPr bwMode="auto">
              <a:xfrm>
                <a:off x="2352" y="1440"/>
                <a:ext cx="816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26442006</a:t>
                </a:r>
              </a:p>
            </p:txBody>
          </p:sp>
          <p:sp>
            <p:nvSpPr>
              <p:cNvPr id="10310" name="Text Box 74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closed fracture of shaft of femur</a:t>
                </a:r>
              </a:p>
            </p:txBody>
          </p:sp>
        </p:grpSp>
        <p:grpSp>
          <p:nvGrpSpPr>
            <p:cNvPr id="10293" name="Group 75"/>
            <p:cNvGrpSpPr>
              <a:grpSpLocks/>
            </p:cNvGrpSpPr>
            <p:nvPr/>
          </p:nvGrpSpPr>
          <p:grpSpPr bwMode="auto">
            <a:xfrm>
              <a:off x="576" y="3792"/>
              <a:ext cx="4944" cy="154"/>
              <a:chOff x="576" y="1440"/>
              <a:chExt cx="4944" cy="154"/>
            </a:xfrm>
          </p:grpSpPr>
          <p:sp>
            <p:nvSpPr>
              <p:cNvPr id="10303" name="Text Box 7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10304" name="Text Box 7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01/04/1997</a:t>
                </a:r>
                <a:endParaRPr lang="nl-NL" altLang="en-US" sz="1400"/>
              </a:p>
            </p:txBody>
          </p:sp>
          <p:sp>
            <p:nvSpPr>
              <p:cNvPr id="10305" name="Text Box 78"/>
              <p:cNvSpPr txBox="1">
                <a:spLocks noChangeArrowheads="1"/>
              </p:cNvSpPr>
              <p:nvPr/>
            </p:nvSpPr>
            <p:spPr bwMode="auto">
              <a:xfrm>
                <a:off x="2352" y="1440"/>
                <a:ext cx="816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79001</a:t>
                </a:r>
                <a:endParaRPr lang="nl-NL" altLang="en-US" sz="1400"/>
              </a:p>
            </p:txBody>
          </p:sp>
          <p:sp>
            <p:nvSpPr>
              <p:cNvPr id="10306" name="Text Box 7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Essential hypertension</a:t>
                </a:r>
                <a:endParaRPr lang="nl-NL" altLang="en-US" sz="1400"/>
              </a:p>
            </p:txBody>
          </p:sp>
        </p:grpSp>
        <p:grpSp>
          <p:nvGrpSpPr>
            <p:cNvPr id="10294" name="Group 12"/>
            <p:cNvGrpSpPr>
              <a:grpSpLocks/>
            </p:cNvGrpSpPr>
            <p:nvPr/>
          </p:nvGrpSpPr>
          <p:grpSpPr bwMode="auto">
            <a:xfrm>
              <a:off x="576" y="1104"/>
              <a:ext cx="4944" cy="193"/>
              <a:chOff x="576" y="1248"/>
              <a:chExt cx="4944" cy="193"/>
            </a:xfrm>
          </p:grpSpPr>
          <p:sp>
            <p:nvSpPr>
              <p:cNvPr id="10299" name="Text Box 4"/>
              <p:cNvSpPr txBox="1">
                <a:spLocks noChangeArrowheads="1"/>
              </p:cNvSpPr>
              <p:nvPr/>
            </p:nvSpPr>
            <p:spPr bwMode="auto">
              <a:xfrm>
                <a:off x="576" y="1248"/>
                <a:ext cx="418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tIns="10800" bIns="108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nl-BE" altLang="en-US" sz="1800" b="1">
                    <a:solidFill>
                      <a:schemeClr val="bg1"/>
                    </a:solidFill>
                  </a:rPr>
                  <a:t>PtID</a:t>
                </a:r>
                <a:endParaRPr lang="nl-NL" altLang="en-US" sz="1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0300" name="Text Box 5"/>
              <p:cNvSpPr txBox="1">
                <a:spLocks noChangeArrowheads="1"/>
              </p:cNvSpPr>
              <p:nvPr/>
            </p:nvSpPr>
            <p:spPr bwMode="auto">
              <a:xfrm>
                <a:off x="1056" y="1248"/>
                <a:ext cx="672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nl-BE" altLang="en-US" sz="1800" b="1" dirty="0">
                    <a:solidFill>
                      <a:schemeClr val="bg1"/>
                    </a:solidFill>
                  </a:rPr>
                  <a:t>Date</a:t>
                </a:r>
                <a:endParaRPr lang="nl-NL" altLang="en-US" sz="1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01" name="Text Box 6"/>
              <p:cNvSpPr txBox="1">
                <a:spLocks noChangeArrowheads="1"/>
              </p:cNvSpPr>
              <p:nvPr/>
            </p:nvSpPr>
            <p:spPr bwMode="auto">
              <a:xfrm>
                <a:off x="2352" y="1248"/>
                <a:ext cx="816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 tIns="10800" bIns="108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nl-BE" altLang="en-US" sz="1800" b="1" dirty="0">
                    <a:solidFill>
                      <a:schemeClr val="bg1"/>
                    </a:solidFill>
                  </a:rPr>
                  <a:t>ObsCode</a:t>
                </a:r>
                <a:endParaRPr lang="nl-NL" altLang="en-US" sz="1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02" name="Text Box 7"/>
              <p:cNvSpPr txBox="1">
                <a:spLocks noChangeArrowheads="1"/>
              </p:cNvSpPr>
              <p:nvPr/>
            </p:nvSpPr>
            <p:spPr bwMode="auto">
              <a:xfrm>
                <a:off x="3216" y="1248"/>
                <a:ext cx="2304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nl-BE" altLang="en-US" sz="1800" b="1">
                    <a:solidFill>
                      <a:schemeClr val="bg1"/>
                    </a:solidFill>
                  </a:rPr>
                  <a:t>Narrative</a:t>
                </a:r>
                <a:endParaRPr lang="nl-NL" altLang="en-US" sz="18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295" name="Text Box 112"/>
            <p:cNvSpPr txBox="1">
              <a:spLocks noChangeArrowheads="1"/>
            </p:cNvSpPr>
            <p:nvPr/>
          </p:nvSpPr>
          <p:spPr bwMode="auto">
            <a:xfrm>
              <a:off x="576" y="3984"/>
              <a:ext cx="43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0939</a:t>
              </a:r>
              <a:endParaRPr lang="nl-NL" altLang="en-US" sz="1400"/>
            </a:p>
          </p:txBody>
        </p:sp>
        <p:sp>
          <p:nvSpPr>
            <p:cNvPr id="10296" name="Text Box 113"/>
            <p:cNvSpPr txBox="1">
              <a:spLocks noChangeArrowheads="1"/>
            </p:cNvSpPr>
            <p:nvPr/>
          </p:nvSpPr>
          <p:spPr bwMode="auto">
            <a:xfrm>
              <a:off x="1056" y="3984"/>
              <a:ext cx="67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20/12/1998</a:t>
              </a:r>
              <a:endParaRPr lang="nl-NL" altLang="en-US" sz="1400"/>
            </a:p>
          </p:txBody>
        </p:sp>
        <p:sp>
          <p:nvSpPr>
            <p:cNvPr id="10297" name="Text Box 114"/>
            <p:cNvSpPr txBox="1">
              <a:spLocks noChangeArrowheads="1"/>
            </p:cNvSpPr>
            <p:nvPr/>
          </p:nvSpPr>
          <p:spPr bwMode="auto">
            <a:xfrm>
              <a:off x="2352" y="3984"/>
              <a:ext cx="816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255087006</a:t>
              </a:r>
            </a:p>
          </p:txBody>
        </p:sp>
        <p:sp>
          <p:nvSpPr>
            <p:cNvPr id="10298" name="Text Box 115"/>
            <p:cNvSpPr txBox="1">
              <a:spLocks noChangeArrowheads="1"/>
            </p:cNvSpPr>
            <p:nvPr/>
          </p:nvSpPr>
          <p:spPr bwMode="auto">
            <a:xfrm>
              <a:off x="3216" y="3984"/>
              <a:ext cx="2304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malignant polyp of biliary tract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Better – though not perfect – way </a:t>
            </a:r>
            <a:r>
              <a:rPr lang="de-DE" dirty="0"/>
              <a:t/>
            </a:r>
            <a:br>
              <a:rPr lang="de-DE" dirty="0"/>
            </a:br>
            <a:endParaRPr lang="en-US" dirty="0"/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2819400" y="2057400"/>
            <a:ext cx="838200" cy="2444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NL" altLang="en-US" sz="1400" dirty="0" smtClean="0"/>
              <a:t>#1</a:t>
            </a:r>
            <a:endParaRPr lang="nl-NL" altLang="en-US" sz="1400" dirty="0"/>
          </a:p>
        </p:txBody>
      </p:sp>
      <p:sp>
        <p:nvSpPr>
          <p:cNvPr id="81" name="Text Box 18"/>
          <p:cNvSpPr txBox="1">
            <a:spLocks noChangeArrowheads="1"/>
          </p:cNvSpPr>
          <p:nvPr/>
        </p:nvSpPr>
        <p:spPr bwMode="auto">
          <a:xfrm>
            <a:off x="2819400" y="2362200"/>
            <a:ext cx="838200" cy="2444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NL" altLang="en-US" sz="1400" dirty="0" smtClean="0"/>
              <a:t>#1</a:t>
            </a:r>
            <a:endParaRPr lang="nl-NL" altLang="en-US" sz="1400" dirty="0"/>
          </a:p>
        </p:txBody>
      </p:sp>
      <p:sp>
        <p:nvSpPr>
          <p:cNvPr id="82" name="Text Box 23"/>
          <p:cNvSpPr txBox="1">
            <a:spLocks noChangeArrowheads="1"/>
          </p:cNvSpPr>
          <p:nvPr/>
        </p:nvSpPr>
        <p:spPr bwMode="auto">
          <a:xfrm>
            <a:off x="2819400" y="2667000"/>
            <a:ext cx="838200" cy="2444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NL" altLang="en-US" sz="1400" dirty="0" smtClean="0"/>
              <a:t>#1</a:t>
            </a:r>
            <a:endParaRPr lang="nl-NL" altLang="en-US" sz="1400" dirty="0"/>
          </a:p>
        </p:txBody>
      </p:sp>
      <p:sp>
        <p:nvSpPr>
          <p:cNvPr id="83" name="Text Box 28"/>
          <p:cNvSpPr txBox="1">
            <a:spLocks noChangeArrowheads="1"/>
          </p:cNvSpPr>
          <p:nvPr/>
        </p:nvSpPr>
        <p:spPr bwMode="auto">
          <a:xfrm>
            <a:off x="2819400" y="2971800"/>
            <a:ext cx="838200" cy="2444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BE" altLang="en-US" sz="1400" dirty="0" smtClean="0"/>
              <a:t>#2</a:t>
            </a:r>
            <a:endParaRPr lang="nl-NL" altLang="en-US" sz="1400" dirty="0"/>
          </a:p>
        </p:txBody>
      </p:sp>
      <p:sp>
        <p:nvSpPr>
          <p:cNvPr id="84" name="Text Box 33"/>
          <p:cNvSpPr txBox="1">
            <a:spLocks noChangeArrowheads="1"/>
          </p:cNvSpPr>
          <p:nvPr/>
        </p:nvSpPr>
        <p:spPr bwMode="auto">
          <a:xfrm>
            <a:off x="2819400" y="3276600"/>
            <a:ext cx="838200" cy="2444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BE" altLang="en-US" sz="1400" dirty="0" smtClean="0"/>
              <a:t>#3</a:t>
            </a:r>
            <a:endParaRPr lang="nl-NL" altLang="en-US" sz="1400" dirty="0"/>
          </a:p>
        </p:txBody>
      </p:sp>
      <p:sp>
        <p:nvSpPr>
          <p:cNvPr id="85" name="Text Box 38"/>
          <p:cNvSpPr txBox="1">
            <a:spLocks noChangeArrowheads="1"/>
          </p:cNvSpPr>
          <p:nvPr/>
        </p:nvSpPr>
        <p:spPr bwMode="auto">
          <a:xfrm>
            <a:off x="2819400" y="3581400"/>
            <a:ext cx="8382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NL" altLang="en-US" sz="1400" dirty="0" smtClean="0"/>
              <a:t>#4</a:t>
            </a:r>
            <a:endParaRPr lang="nl-NL" altLang="en-US" sz="1400" dirty="0"/>
          </a:p>
        </p:txBody>
      </p:sp>
      <p:sp>
        <p:nvSpPr>
          <p:cNvPr id="86" name="Text Box 43"/>
          <p:cNvSpPr txBox="1">
            <a:spLocks noChangeArrowheads="1"/>
          </p:cNvSpPr>
          <p:nvPr/>
        </p:nvSpPr>
        <p:spPr bwMode="auto">
          <a:xfrm>
            <a:off x="2819400" y="3886200"/>
            <a:ext cx="838200" cy="244475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NL" altLang="en-US" sz="1400" dirty="0" smtClean="0"/>
              <a:t>#5</a:t>
            </a:r>
            <a:endParaRPr lang="nl-NL" altLang="en-US" sz="1400" dirty="0"/>
          </a:p>
          <a:p>
            <a:pPr eaLnBrk="1" hangingPunct="1"/>
            <a:endParaRPr lang="nl-NL" altLang="en-US" sz="1400" dirty="0"/>
          </a:p>
        </p:txBody>
      </p:sp>
      <p:sp>
        <p:nvSpPr>
          <p:cNvPr id="87" name="Text Box 48"/>
          <p:cNvSpPr txBox="1">
            <a:spLocks noChangeArrowheads="1"/>
          </p:cNvSpPr>
          <p:nvPr/>
        </p:nvSpPr>
        <p:spPr bwMode="auto">
          <a:xfrm>
            <a:off x="2819400" y="4191000"/>
            <a:ext cx="838200" cy="244475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BE" altLang="en-US" sz="1400" dirty="0" smtClean="0"/>
              <a:t>#6</a:t>
            </a:r>
            <a:endParaRPr lang="nl-NL" altLang="en-US" sz="1400" dirty="0"/>
          </a:p>
        </p:txBody>
      </p:sp>
      <p:sp>
        <p:nvSpPr>
          <p:cNvPr id="88" name="Text Box 53"/>
          <p:cNvSpPr txBox="1">
            <a:spLocks noChangeArrowheads="1"/>
          </p:cNvSpPr>
          <p:nvPr/>
        </p:nvSpPr>
        <p:spPr bwMode="auto">
          <a:xfrm>
            <a:off x="2819400" y="4495800"/>
            <a:ext cx="838200" cy="24447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BE" altLang="en-US" sz="1400" dirty="0" smtClean="0"/>
              <a:t>#7</a:t>
            </a:r>
            <a:endParaRPr lang="nl-NL" altLang="en-US" sz="1400" dirty="0"/>
          </a:p>
        </p:txBody>
      </p:sp>
      <p:sp>
        <p:nvSpPr>
          <p:cNvPr id="89" name="Text Box 58"/>
          <p:cNvSpPr txBox="1">
            <a:spLocks noChangeArrowheads="1"/>
          </p:cNvSpPr>
          <p:nvPr/>
        </p:nvSpPr>
        <p:spPr bwMode="auto">
          <a:xfrm>
            <a:off x="2819400" y="4800600"/>
            <a:ext cx="838200" cy="2444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BE" altLang="en-US" sz="1400" dirty="0" smtClean="0"/>
              <a:t>#3</a:t>
            </a:r>
            <a:endParaRPr lang="nl-NL" altLang="en-US" sz="1400" dirty="0"/>
          </a:p>
        </p:txBody>
      </p:sp>
      <p:sp>
        <p:nvSpPr>
          <p:cNvPr id="90" name="Text Box 63"/>
          <p:cNvSpPr txBox="1">
            <a:spLocks noChangeArrowheads="1"/>
          </p:cNvSpPr>
          <p:nvPr/>
        </p:nvSpPr>
        <p:spPr bwMode="auto">
          <a:xfrm>
            <a:off x="2819400" y="5105400"/>
            <a:ext cx="838200" cy="2444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BE" altLang="en-US" sz="1400" dirty="0" smtClean="0"/>
              <a:t>#8</a:t>
            </a:r>
            <a:endParaRPr lang="nl-NL" altLang="en-US" sz="1400" dirty="0"/>
          </a:p>
        </p:txBody>
      </p:sp>
      <p:sp>
        <p:nvSpPr>
          <p:cNvPr id="91" name="Text Box 68"/>
          <p:cNvSpPr txBox="1">
            <a:spLocks noChangeArrowheads="1"/>
          </p:cNvSpPr>
          <p:nvPr/>
        </p:nvSpPr>
        <p:spPr bwMode="auto">
          <a:xfrm>
            <a:off x="2819400" y="5410200"/>
            <a:ext cx="838200" cy="2444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BE" altLang="en-US" sz="1400" dirty="0" smtClean="0"/>
              <a:t>#9</a:t>
            </a:r>
            <a:endParaRPr lang="nl-NL" altLang="en-US" sz="1400" dirty="0"/>
          </a:p>
        </p:txBody>
      </p:sp>
      <p:sp>
        <p:nvSpPr>
          <p:cNvPr id="92" name="Text Box 73"/>
          <p:cNvSpPr txBox="1">
            <a:spLocks noChangeArrowheads="1"/>
          </p:cNvSpPr>
          <p:nvPr/>
        </p:nvSpPr>
        <p:spPr bwMode="auto">
          <a:xfrm>
            <a:off x="2819400" y="5715000"/>
            <a:ext cx="838200" cy="2444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NL" altLang="en-US" sz="1400" dirty="0" smtClean="0"/>
              <a:t>#10</a:t>
            </a:r>
            <a:endParaRPr lang="nl-NL" altLang="en-US" sz="1400" dirty="0"/>
          </a:p>
        </p:txBody>
      </p:sp>
      <p:sp>
        <p:nvSpPr>
          <p:cNvPr id="93" name="Text Box 78"/>
          <p:cNvSpPr txBox="1">
            <a:spLocks noChangeArrowheads="1"/>
          </p:cNvSpPr>
          <p:nvPr/>
        </p:nvSpPr>
        <p:spPr bwMode="auto">
          <a:xfrm>
            <a:off x="2819400" y="6019800"/>
            <a:ext cx="838200" cy="2444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BE" altLang="en-US" sz="1400" dirty="0" smtClean="0"/>
              <a:t>#3</a:t>
            </a:r>
            <a:endParaRPr lang="nl-NL" altLang="en-US" sz="1400" dirty="0"/>
          </a:p>
        </p:txBody>
      </p:sp>
      <p:sp>
        <p:nvSpPr>
          <p:cNvPr id="94" name="Text Box 6"/>
          <p:cNvSpPr txBox="1">
            <a:spLocks noChangeArrowheads="1"/>
          </p:cNvSpPr>
          <p:nvPr/>
        </p:nvSpPr>
        <p:spPr bwMode="auto">
          <a:xfrm>
            <a:off x="2819400" y="1752600"/>
            <a:ext cx="838200" cy="29881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tIns="10800" bIns="10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BE" altLang="en-US" sz="1800" b="1" dirty="0" smtClean="0">
                <a:solidFill>
                  <a:schemeClr val="bg1"/>
                </a:solidFill>
              </a:rPr>
              <a:t>IUI</a:t>
            </a:r>
            <a:endParaRPr lang="nl-NL" altLang="en-US" sz="1800" b="1" dirty="0">
              <a:solidFill>
                <a:schemeClr val="bg1"/>
              </a:solidFill>
            </a:endParaRPr>
          </a:p>
        </p:txBody>
      </p:sp>
      <p:sp>
        <p:nvSpPr>
          <p:cNvPr id="95" name="Text Box 114"/>
          <p:cNvSpPr txBox="1">
            <a:spLocks noChangeArrowheads="1"/>
          </p:cNvSpPr>
          <p:nvPr/>
        </p:nvSpPr>
        <p:spPr bwMode="auto">
          <a:xfrm>
            <a:off x="2819400" y="6324600"/>
            <a:ext cx="8382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NL" altLang="en-US" sz="1400" dirty="0" smtClean="0"/>
              <a:t>#4</a:t>
            </a:r>
            <a:endParaRPr lang="nl-NL" altLang="en-US" sz="1400" dirty="0"/>
          </a:p>
        </p:txBody>
      </p:sp>
      <p:sp>
        <p:nvSpPr>
          <p:cNvPr id="3" name="Oval 2"/>
          <p:cNvSpPr/>
          <p:nvPr/>
        </p:nvSpPr>
        <p:spPr bwMode="auto">
          <a:xfrm>
            <a:off x="7138641" y="2911475"/>
            <a:ext cx="381000" cy="365125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7" name="Oval 96"/>
          <p:cNvSpPr/>
          <p:nvPr/>
        </p:nvSpPr>
        <p:spPr bwMode="auto">
          <a:xfrm>
            <a:off x="7129347" y="4130675"/>
            <a:ext cx="381000" cy="365125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8" name="Oval 97"/>
          <p:cNvSpPr/>
          <p:nvPr/>
        </p:nvSpPr>
        <p:spPr bwMode="auto">
          <a:xfrm>
            <a:off x="7129347" y="5345151"/>
            <a:ext cx="381000" cy="365125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19400" y="1752600"/>
            <a:ext cx="2209800" cy="4816475"/>
            <a:chOff x="2819400" y="1752600"/>
            <a:chExt cx="2209800" cy="4816475"/>
          </a:xfrm>
        </p:grpSpPr>
        <p:sp>
          <p:nvSpPr>
            <p:cNvPr id="99" name="Text Box 10"/>
            <p:cNvSpPr txBox="1">
              <a:spLocks noChangeArrowheads="1"/>
            </p:cNvSpPr>
            <p:nvPr/>
          </p:nvSpPr>
          <p:spPr bwMode="auto">
            <a:xfrm>
              <a:off x="2819400" y="2057400"/>
              <a:ext cx="2209800" cy="24447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26442006</a:t>
              </a:r>
            </a:p>
          </p:txBody>
        </p:sp>
        <p:sp>
          <p:nvSpPr>
            <p:cNvPr id="100" name="Text Box 18"/>
            <p:cNvSpPr txBox="1">
              <a:spLocks noChangeArrowheads="1"/>
            </p:cNvSpPr>
            <p:nvPr/>
          </p:nvSpPr>
          <p:spPr bwMode="auto">
            <a:xfrm>
              <a:off x="2819400" y="2362200"/>
              <a:ext cx="2209800" cy="24447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81134009</a:t>
              </a:r>
            </a:p>
          </p:txBody>
        </p:sp>
        <p:sp>
          <p:nvSpPr>
            <p:cNvPr id="101" name="Text Box 23"/>
            <p:cNvSpPr txBox="1">
              <a:spLocks noChangeArrowheads="1"/>
            </p:cNvSpPr>
            <p:nvPr/>
          </p:nvSpPr>
          <p:spPr bwMode="auto">
            <a:xfrm>
              <a:off x="2819400" y="2667000"/>
              <a:ext cx="2209800" cy="24447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26442006</a:t>
              </a:r>
            </a:p>
          </p:txBody>
        </p:sp>
        <p:sp>
          <p:nvSpPr>
            <p:cNvPr id="102" name="Text Box 28"/>
            <p:cNvSpPr txBox="1">
              <a:spLocks noChangeArrowheads="1"/>
            </p:cNvSpPr>
            <p:nvPr/>
          </p:nvSpPr>
          <p:spPr bwMode="auto">
            <a:xfrm>
              <a:off x="2819400" y="2971800"/>
              <a:ext cx="2209800" cy="24447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9001224</a:t>
              </a:r>
              <a:endParaRPr lang="nl-NL" altLang="en-US" sz="1400"/>
            </a:p>
          </p:txBody>
        </p:sp>
        <p:sp>
          <p:nvSpPr>
            <p:cNvPr id="103" name="Text Box 33"/>
            <p:cNvSpPr txBox="1">
              <a:spLocks noChangeArrowheads="1"/>
            </p:cNvSpPr>
            <p:nvPr/>
          </p:nvSpPr>
          <p:spPr bwMode="auto">
            <a:xfrm>
              <a:off x="2819400" y="3276600"/>
              <a:ext cx="2209800" cy="24447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79001</a:t>
              </a:r>
              <a:endParaRPr lang="nl-NL" altLang="en-US" sz="1400"/>
            </a:p>
          </p:txBody>
        </p:sp>
        <p:sp>
          <p:nvSpPr>
            <p:cNvPr id="104" name="Text Box 38"/>
            <p:cNvSpPr txBox="1">
              <a:spLocks noChangeArrowheads="1"/>
            </p:cNvSpPr>
            <p:nvPr/>
          </p:nvSpPr>
          <p:spPr bwMode="auto">
            <a:xfrm>
              <a:off x="2819400" y="3581400"/>
              <a:ext cx="2209800" cy="244475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255174002</a:t>
              </a:r>
            </a:p>
          </p:txBody>
        </p:sp>
        <p:sp>
          <p:nvSpPr>
            <p:cNvPr id="105" name="Text Box 43"/>
            <p:cNvSpPr txBox="1">
              <a:spLocks noChangeArrowheads="1"/>
            </p:cNvSpPr>
            <p:nvPr/>
          </p:nvSpPr>
          <p:spPr bwMode="auto">
            <a:xfrm>
              <a:off x="2819400" y="3886200"/>
              <a:ext cx="2209800" cy="244475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26442006</a:t>
              </a:r>
            </a:p>
            <a:p>
              <a:pPr eaLnBrk="1" hangingPunct="1"/>
              <a:endParaRPr lang="nl-NL" altLang="en-US" sz="1400"/>
            </a:p>
          </p:txBody>
        </p:sp>
        <p:sp>
          <p:nvSpPr>
            <p:cNvPr id="106" name="Text Box 48"/>
            <p:cNvSpPr txBox="1">
              <a:spLocks noChangeArrowheads="1"/>
            </p:cNvSpPr>
            <p:nvPr/>
          </p:nvSpPr>
          <p:spPr bwMode="auto">
            <a:xfrm>
              <a:off x="2819400" y="4191000"/>
              <a:ext cx="2209800" cy="244475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9001224</a:t>
              </a:r>
              <a:endParaRPr lang="nl-NL" altLang="en-US" sz="1400"/>
            </a:p>
          </p:txBody>
        </p:sp>
        <p:sp>
          <p:nvSpPr>
            <p:cNvPr id="107" name="Text Box 53"/>
            <p:cNvSpPr txBox="1">
              <a:spLocks noChangeArrowheads="1"/>
            </p:cNvSpPr>
            <p:nvPr/>
          </p:nvSpPr>
          <p:spPr bwMode="auto">
            <a:xfrm>
              <a:off x="2819400" y="4495800"/>
              <a:ext cx="2209800" cy="244475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58298795</a:t>
              </a:r>
              <a:endParaRPr lang="nl-NL" altLang="en-US" sz="1400"/>
            </a:p>
          </p:txBody>
        </p:sp>
        <p:sp>
          <p:nvSpPr>
            <p:cNvPr id="108" name="Text Box 58"/>
            <p:cNvSpPr txBox="1">
              <a:spLocks noChangeArrowheads="1"/>
            </p:cNvSpPr>
            <p:nvPr/>
          </p:nvSpPr>
          <p:spPr bwMode="auto">
            <a:xfrm>
              <a:off x="2819400" y="4800600"/>
              <a:ext cx="2209800" cy="24447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79001</a:t>
              </a:r>
              <a:endParaRPr lang="nl-NL" altLang="en-US" sz="1400"/>
            </a:p>
          </p:txBody>
        </p:sp>
        <p:sp>
          <p:nvSpPr>
            <p:cNvPr id="109" name="Text Box 63"/>
            <p:cNvSpPr txBox="1">
              <a:spLocks noChangeArrowheads="1"/>
            </p:cNvSpPr>
            <p:nvPr/>
          </p:nvSpPr>
          <p:spPr bwMode="auto">
            <a:xfrm>
              <a:off x="2819400" y="5105400"/>
              <a:ext cx="2209800" cy="24447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2909872</a:t>
              </a:r>
              <a:endParaRPr lang="nl-NL" altLang="en-US" sz="1400"/>
            </a:p>
          </p:txBody>
        </p:sp>
        <p:sp>
          <p:nvSpPr>
            <p:cNvPr id="110" name="Text Box 68"/>
            <p:cNvSpPr txBox="1">
              <a:spLocks noChangeArrowheads="1"/>
            </p:cNvSpPr>
            <p:nvPr/>
          </p:nvSpPr>
          <p:spPr bwMode="auto">
            <a:xfrm>
              <a:off x="2819400" y="5410200"/>
              <a:ext cx="2209800" cy="24447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9001224</a:t>
              </a:r>
              <a:endParaRPr lang="nl-NL" altLang="en-US" sz="1400"/>
            </a:p>
          </p:txBody>
        </p:sp>
        <p:sp>
          <p:nvSpPr>
            <p:cNvPr id="111" name="Text Box 73"/>
            <p:cNvSpPr txBox="1">
              <a:spLocks noChangeArrowheads="1"/>
            </p:cNvSpPr>
            <p:nvPr/>
          </p:nvSpPr>
          <p:spPr bwMode="auto">
            <a:xfrm>
              <a:off x="2819400" y="5715000"/>
              <a:ext cx="2209800" cy="24447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26442006</a:t>
              </a:r>
            </a:p>
          </p:txBody>
        </p:sp>
        <p:sp>
          <p:nvSpPr>
            <p:cNvPr id="112" name="Text Box 78"/>
            <p:cNvSpPr txBox="1">
              <a:spLocks noChangeArrowheads="1"/>
            </p:cNvSpPr>
            <p:nvPr/>
          </p:nvSpPr>
          <p:spPr bwMode="auto">
            <a:xfrm>
              <a:off x="2819400" y="6019800"/>
              <a:ext cx="2209800" cy="24447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79001</a:t>
              </a:r>
              <a:endParaRPr lang="nl-NL" altLang="en-US" sz="1400"/>
            </a:p>
          </p:txBody>
        </p:sp>
        <p:sp>
          <p:nvSpPr>
            <p:cNvPr id="113" name="Text Box 6"/>
            <p:cNvSpPr txBox="1">
              <a:spLocks noChangeArrowheads="1"/>
            </p:cNvSpPr>
            <p:nvPr/>
          </p:nvSpPr>
          <p:spPr bwMode="auto">
            <a:xfrm>
              <a:off x="2819400" y="1752600"/>
              <a:ext cx="2209800" cy="306388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nl-BE" altLang="en-US" sz="1800" b="1">
                  <a:solidFill>
                    <a:schemeClr val="bg1"/>
                  </a:solidFill>
                </a:rPr>
                <a:t>ObsCode</a:t>
              </a:r>
              <a:endParaRPr lang="nl-NL" altLang="en-US" sz="1800" b="1">
                <a:solidFill>
                  <a:schemeClr val="bg1"/>
                </a:solidFill>
              </a:endParaRPr>
            </a:p>
          </p:txBody>
        </p:sp>
        <p:sp>
          <p:nvSpPr>
            <p:cNvPr id="114" name="Text Box 114"/>
            <p:cNvSpPr txBox="1">
              <a:spLocks noChangeArrowheads="1"/>
            </p:cNvSpPr>
            <p:nvPr/>
          </p:nvSpPr>
          <p:spPr bwMode="auto">
            <a:xfrm>
              <a:off x="2819400" y="6324600"/>
              <a:ext cx="2209800" cy="244475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255087006</a:t>
              </a:r>
            </a:p>
          </p:txBody>
        </p:sp>
      </p:grpSp>
      <p:sp>
        <p:nvSpPr>
          <p:cNvPr id="5" name="Rectangle 4"/>
          <p:cNvSpPr/>
          <p:nvPr/>
        </p:nvSpPr>
        <p:spPr bwMode="auto">
          <a:xfrm>
            <a:off x="2797098" y="1676400"/>
            <a:ext cx="914400" cy="50292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94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7" grpId="0" animBg="1"/>
      <p:bldP spid="98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1" name="Group 14"/>
          <p:cNvGrpSpPr>
            <a:grpSpLocks/>
          </p:cNvGrpSpPr>
          <p:nvPr/>
        </p:nvGrpSpPr>
        <p:grpSpPr bwMode="auto">
          <a:xfrm>
            <a:off x="914400" y="2057400"/>
            <a:ext cx="7848600" cy="244475"/>
            <a:chOff x="576" y="1440"/>
            <a:chExt cx="4944" cy="154"/>
          </a:xfrm>
        </p:grpSpPr>
        <p:sp>
          <p:nvSpPr>
            <p:cNvPr id="10343" name="Text Box 8"/>
            <p:cNvSpPr txBox="1">
              <a:spLocks noChangeArrowheads="1"/>
            </p:cNvSpPr>
            <p:nvPr/>
          </p:nvSpPr>
          <p:spPr bwMode="auto">
            <a:xfrm>
              <a:off x="576" y="1440"/>
              <a:ext cx="43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5572</a:t>
              </a:r>
              <a:endParaRPr lang="nl-NL" altLang="en-US" sz="1400"/>
            </a:p>
          </p:txBody>
        </p:sp>
        <p:sp>
          <p:nvSpPr>
            <p:cNvPr id="10344" name="Text Box 9"/>
            <p:cNvSpPr txBox="1">
              <a:spLocks noChangeArrowheads="1"/>
            </p:cNvSpPr>
            <p:nvPr/>
          </p:nvSpPr>
          <p:spPr bwMode="auto">
            <a:xfrm>
              <a:off x="1056" y="1440"/>
              <a:ext cx="67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 dirty="0"/>
                <a:t>04/07/1990</a:t>
              </a:r>
              <a:endParaRPr lang="nl-NL" altLang="en-US" sz="1400" dirty="0"/>
            </a:p>
          </p:txBody>
        </p:sp>
        <p:sp>
          <p:nvSpPr>
            <p:cNvPr id="10345" name="Text Box 10"/>
            <p:cNvSpPr txBox="1">
              <a:spLocks noChangeArrowheads="1"/>
            </p:cNvSpPr>
            <p:nvPr/>
          </p:nvSpPr>
          <p:spPr bwMode="auto">
            <a:xfrm>
              <a:off x="2352" y="1440"/>
              <a:ext cx="816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26442006</a:t>
              </a:r>
            </a:p>
          </p:txBody>
        </p:sp>
        <p:sp>
          <p:nvSpPr>
            <p:cNvPr id="10346" name="Text Box 11"/>
            <p:cNvSpPr txBox="1">
              <a:spLocks noChangeArrowheads="1"/>
            </p:cNvSpPr>
            <p:nvPr/>
          </p:nvSpPr>
          <p:spPr bwMode="auto">
            <a:xfrm>
              <a:off x="3216" y="1440"/>
              <a:ext cx="2304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closed fracture of shaft of femur</a:t>
              </a:r>
            </a:p>
          </p:txBody>
        </p:sp>
      </p:grpSp>
      <p:grpSp>
        <p:nvGrpSpPr>
          <p:cNvPr id="10272" name="Group 15"/>
          <p:cNvGrpSpPr>
            <a:grpSpLocks/>
          </p:cNvGrpSpPr>
          <p:nvPr/>
        </p:nvGrpSpPr>
        <p:grpSpPr bwMode="auto">
          <a:xfrm>
            <a:off x="914400" y="2362200"/>
            <a:ext cx="7848600" cy="244475"/>
            <a:chOff x="576" y="1440"/>
            <a:chExt cx="4944" cy="154"/>
          </a:xfrm>
        </p:grpSpPr>
        <p:sp>
          <p:nvSpPr>
            <p:cNvPr id="10339" name="Text Box 16"/>
            <p:cNvSpPr txBox="1">
              <a:spLocks noChangeArrowheads="1"/>
            </p:cNvSpPr>
            <p:nvPr/>
          </p:nvSpPr>
          <p:spPr bwMode="auto">
            <a:xfrm>
              <a:off x="576" y="1440"/>
              <a:ext cx="43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5572</a:t>
              </a:r>
              <a:endParaRPr lang="nl-NL" altLang="en-US" sz="1400"/>
            </a:p>
          </p:txBody>
        </p:sp>
        <p:sp>
          <p:nvSpPr>
            <p:cNvPr id="10340" name="Text Box 17"/>
            <p:cNvSpPr txBox="1">
              <a:spLocks noChangeArrowheads="1"/>
            </p:cNvSpPr>
            <p:nvPr/>
          </p:nvSpPr>
          <p:spPr bwMode="auto">
            <a:xfrm>
              <a:off x="1056" y="1440"/>
              <a:ext cx="67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04/07/1990</a:t>
              </a:r>
              <a:endParaRPr lang="nl-NL" altLang="en-US" sz="1400"/>
            </a:p>
          </p:txBody>
        </p:sp>
        <p:sp>
          <p:nvSpPr>
            <p:cNvPr id="10341" name="Text Box 18"/>
            <p:cNvSpPr txBox="1">
              <a:spLocks noChangeArrowheads="1"/>
            </p:cNvSpPr>
            <p:nvPr/>
          </p:nvSpPr>
          <p:spPr bwMode="auto">
            <a:xfrm>
              <a:off x="2352" y="1440"/>
              <a:ext cx="816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81134009</a:t>
              </a:r>
            </a:p>
          </p:txBody>
        </p:sp>
        <p:sp>
          <p:nvSpPr>
            <p:cNvPr id="10342" name="Text Box 19"/>
            <p:cNvSpPr txBox="1">
              <a:spLocks noChangeArrowheads="1"/>
            </p:cNvSpPr>
            <p:nvPr/>
          </p:nvSpPr>
          <p:spPr bwMode="auto">
            <a:xfrm>
              <a:off x="3216" y="1440"/>
              <a:ext cx="2304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Fracture, closed, spiral</a:t>
              </a:r>
              <a:endParaRPr lang="nl-NL" altLang="en-US" sz="1400"/>
            </a:p>
          </p:txBody>
        </p:sp>
      </p:grpSp>
      <p:grpSp>
        <p:nvGrpSpPr>
          <p:cNvPr id="10273" name="Group 20"/>
          <p:cNvGrpSpPr>
            <a:grpSpLocks/>
          </p:cNvGrpSpPr>
          <p:nvPr/>
        </p:nvGrpSpPr>
        <p:grpSpPr bwMode="auto">
          <a:xfrm>
            <a:off x="914400" y="2667000"/>
            <a:ext cx="7848600" cy="244475"/>
            <a:chOff x="576" y="1440"/>
            <a:chExt cx="4944" cy="154"/>
          </a:xfrm>
        </p:grpSpPr>
        <p:sp>
          <p:nvSpPr>
            <p:cNvPr id="10335" name="Text Box 21"/>
            <p:cNvSpPr txBox="1">
              <a:spLocks noChangeArrowheads="1"/>
            </p:cNvSpPr>
            <p:nvPr/>
          </p:nvSpPr>
          <p:spPr bwMode="auto">
            <a:xfrm>
              <a:off x="576" y="1440"/>
              <a:ext cx="43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5572</a:t>
              </a:r>
              <a:endParaRPr lang="nl-NL" altLang="en-US" sz="1400"/>
            </a:p>
          </p:txBody>
        </p:sp>
        <p:sp>
          <p:nvSpPr>
            <p:cNvPr id="10336" name="Text Box 22"/>
            <p:cNvSpPr txBox="1">
              <a:spLocks noChangeArrowheads="1"/>
            </p:cNvSpPr>
            <p:nvPr/>
          </p:nvSpPr>
          <p:spPr bwMode="auto">
            <a:xfrm>
              <a:off x="1056" y="1440"/>
              <a:ext cx="67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12/07/1990</a:t>
              </a:r>
              <a:endParaRPr lang="nl-NL" altLang="en-US" sz="1400"/>
            </a:p>
          </p:txBody>
        </p:sp>
        <p:sp>
          <p:nvSpPr>
            <p:cNvPr id="10337" name="Text Box 23"/>
            <p:cNvSpPr txBox="1">
              <a:spLocks noChangeArrowheads="1"/>
            </p:cNvSpPr>
            <p:nvPr/>
          </p:nvSpPr>
          <p:spPr bwMode="auto">
            <a:xfrm>
              <a:off x="2352" y="1440"/>
              <a:ext cx="816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26442006</a:t>
              </a:r>
            </a:p>
          </p:txBody>
        </p:sp>
        <p:sp>
          <p:nvSpPr>
            <p:cNvPr id="10338" name="Text Box 24"/>
            <p:cNvSpPr txBox="1">
              <a:spLocks noChangeArrowheads="1"/>
            </p:cNvSpPr>
            <p:nvPr/>
          </p:nvSpPr>
          <p:spPr bwMode="auto">
            <a:xfrm>
              <a:off x="3216" y="1440"/>
              <a:ext cx="2304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closed fracture of shaft of femur</a:t>
              </a:r>
            </a:p>
          </p:txBody>
        </p:sp>
      </p:grpSp>
      <p:grpSp>
        <p:nvGrpSpPr>
          <p:cNvPr id="10274" name="Group 25"/>
          <p:cNvGrpSpPr>
            <a:grpSpLocks/>
          </p:cNvGrpSpPr>
          <p:nvPr/>
        </p:nvGrpSpPr>
        <p:grpSpPr bwMode="auto">
          <a:xfrm>
            <a:off x="914400" y="2971800"/>
            <a:ext cx="7848600" cy="244475"/>
            <a:chOff x="576" y="1440"/>
            <a:chExt cx="4944" cy="154"/>
          </a:xfrm>
        </p:grpSpPr>
        <p:sp>
          <p:nvSpPr>
            <p:cNvPr id="10331" name="Text Box 26"/>
            <p:cNvSpPr txBox="1">
              <a:spLocks noChangeArrowheads="1"/>
            </p:cNvSpPr>
            <p:nvPr/>
          </p:nvSpPr>
          <p:spPr bwMode="auto">
            <a:xfrm>
              <a:off x="576" y="1440"/>
              <a:ext cx="43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5572</a:t>
              </a:r>
              <a:endParaRPr lang="nl-NL" altLang="en-US" sz="1400"/>
            </a:p>
          </p:txBody>
        </p:sp>
        <p:sp>
          <p:nvSpPr>
            <p:cNvPr id="10332" name="Text Box 27"/>
            <p:cNvSpPr txBox="1">
              <a:spLocks noChangeArrowheads="1"/>
            </p:cNvSpPr>
            <p:nvPr/>
          </p:nvSpPr>
          <p:spPr bwMode="auto">
            <a:xfrm>
              <a:off x="1056" y="1440"/>
              <a:ext cx="67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12/07/1990</a:t>
              </a:r>
              <a:endParaRPr lang="nl-NL" altLang="en-US" sz="1400"/>
            </a:p>
          </p:txBody>
        </p:sp>
        <p:sp>
          <p:nvSpPr>
            <p:cNvPr id="10333" name="Text Box 28"/>
            <p:cNvSpPr txBox="1">
              <a:spLocks noChangeArrowheads="1"/>
            </p:cNvSpPr>
            <p:nvPr/>
          </p:nvSpPr>
          <p:spPr bwMode="auto">
            <a:xfrm>
              <a:off x="2352" y="1440"/>
              <a:ext cx="816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9001224</a:t>
              </a:r>
              <a:endParaRPr lang="nl-NL" altLang="en-US" sz="1400"/>
            </a:p>
          </p:txBody>
        </p:sp>
        <p:sp>
          <p:nvSpPr>
            <p:cNvPr id="10334" name="Text Box 29"/>
            <p:cNvSpPr txBox="1">
              <a:spLocks noChangeArrowheads="1"/>
            </p:cNvSpPr>
            <p:nvPr/>
          </p:nvSpPr>
          <p:spPr bwMode="auto">
            <a:xfrm>
              <a:off x="3216" y="1440"/>
              <a:ext cx="2304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 dirty="0"/>
                <a:t>Accident in public </a:t>
              </a:r>
              <a:r>
                <a:rPr lang="nl-BE" altLang="en-US" sz="1400" dirty="0" smtClean="0"/>
                <a:t>building #11 </a:t>
              </a:r>
              <a:r>
                <a:rPr lang="nl-BE" altLang="en-US" sz="1400" dirty="0"/>
                <a:t>(supermarket)</a:t>
              </a:r>
              <a:endParaRPr lang="nl-NL" altLang="en-US" sz="1400" dirty="0"/>
            </a:p>
          </p:txBody>
        </p:sp>
      </p:grpSp>
      <p:grpSp>
        <p:nvGrpSpPr>
          <p:cNvPr id="10294" name="Group 12"/>
          <p:cNvGrpSpPr>
            <a:grpSpLocks/>
          </p:cNvGrpSpPr>
          <p:nvPr/>
        </p:nvGrpSpPr>
        <p:grpSpPr bwMode="auto">
          <a:xfrm>
            <a:off x="914400" y="1752600"/>
            <a:ext cx="7848600" cy="306388"/>
            <a:chOff x="576" y="1248"/>
            <a:chExt cx="4944" cy="193"/>
          </a:xfrm>
        </p:grpSpPr>
        <p:sp>
          <p:nvSpPr>
            <p:cNvPr id="10299" name="Text Box 4"/>
            <p:cNvSpPr txBox="1">
              <a:spLocks noChangeArrowheads="1"/>
            </p:cNvSpPr>
            <p:nvPr/>
          </p:nvSpPr>
          <p:spPr bwMode="auto">
            <a:xfrm>
              <a:off x="576" y="1248"/>
              <a:ext cx="418" cy="193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10800" bIns="10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nl-BE" altLang="en-US" sz="1800" b="1" dirty="0">
                  <a:solidFill>
                    <a:schemeClr val="bg1"/>
                  </a:solidFill>
                </a:rPr>
                <a:t>PtID</a:t>
              </a:r>
              <a:endParaRPr lang="nl-NL" altLang="en-US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10300" name="Text Box 5"/>
            <p:cNvSpPr txBox="1">
              <a:spLocks noChangeArrowheads="1"/>
            </p:cNvSpPr>
            <p:nvPr/>
          </p:nvSpPr>
          <p:spPr bwMode="auto">
            <a:xfrm>
              <a:off x="1056" y="1248"/>
              <a:ext cx="672" cy="193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nl-BE" altLang="en-US" sz="1800" b="1" dirty="0">
                  <a:solidFill>
                    <a:schemeClr val="bg1"/>
                  </a:solidFill>
                </a:rPr>
                <a:t>Date</a:t>
              </a:r>
              <a:endParaRPr lang="nl-NL" altLang="en-US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10301" name="Text Box 6"/>
            <p:cNvSpPr txBox="1">
              <a:spLocks noChangeArrowheads="1"/>
            </p:cNvSpPr>
            <p:nvPr/>
          </p:nvSpPr>
          <p:spPr bwMode="auto">
            <a:xfrm>
              <a:off x="2352" y="1248"/>
              <a:ext cx="816" cy="193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tIns="10800" bIns="10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nl-BE" altLang="en-US" sz="1800" b="1" dirty="0">
                  <a:solidFill>
                    <a:schemeClr val="bg1"/>
                  </a:solidFill>
                </a:rPr>
                <a:t>ObsCode</a:t>
              </a:r>
              <a:endParaRPr lang="nl-NL" altLang="en-US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10302" name="Text Box 7"/>
            <p:cNvSpPr txBox="1">
              <a:spLocks noChangeArrowheads="1"/>
            </p:cNvSpPr>
            <p:nvPr/>
          </p:nvSpPr>
          <p:spPr bwMode="auto">
            <a:xfrm>
              <a:off x="3216" y="1248"/>
              <a:ext cx="2304" cy="193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nl-BE" altLang="en-US" sz="1800" b="1">
                  <a:solidFill>
                    <a:schemeClr val="bg1"/>
                  </a:solidFill>
                </a:rPr>
                <a:t>Narrative</a:t>
              </a:r>
              <a:endParaRPr lang="nl-NL" altLang="en-US" sz="1800" b="1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Problem list in an </a:t>
            </a:r>
            <a:r>
              <a:rPr lang="de-DE" dirty="0" smtClean="0"/>
              <a:t>EHR</a:t>
            </a:r>
            <a:r>
              <a:rPr lang="de-DE" dirty="0"/>
              <a:t/>
            </a:r>
            <a:br>
              <a:rPr lang="de-DE" dirty="0"/>
            </a:br>
            <a:endParaRPr lang="en-US" dirty="0"/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2819400" y="2057400"/>
            <a:ext cx="838200" cy="2444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NL" altLang="en-US" sz="1400" dirty="0" smtClean="0"/>
              <a:t>#1</a:t>
            </a:r>
            <a:endParaRPr lang="nl-NL" altLang="en-US" sz="1400" dirty="0"/>
          </a:p>
        </p:txBody>
      </p:sp>
      <p:sp>
        <p:nvSpPr>
          <p:cNvPr id="81" name="Text Box 18"/>
          <p:cNvSpPr txBox="1">
            <a:spLocks noChangeArrowheads="1"/>
          </p:cNvSpPr>
          <p:nvPr/>
        </p:nvSpPr>
        <p:spPr bwMode="auto">
          <a:xfrm>
            <a:off x="2819400" y="2362200"/>
            <a:ext cx="838200" cy="2444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NL" altLang="en-US" sz="1400" dirty="0" smtClean="0"/>
              <a:t>#1</a:t>
            </a:r>
            <a:endParaRPr lang="nl-NL" altLang="en-US" sz="1400" dirty="0"/>
          </a:p>
        </p:txBody>
      </p:sp>
      <p:sp>
        <p:nvSpPr>
          <p:cNvPr id="82" name="Text Box 23"/>
          <p:cNvSpPr txBox="1">
            <a:spLocks noChangeArrowheads="1"/>
          </p:cNvSpPr>
          <p:nvPr/>
        </p:nvSpPr>
        <p:spPr bwMode="auto">
          <a:xfrm>
            <a:off x="2819400" y="2667000"/>
            <a:ext cx="838200" cy="2444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NL" altLang="en-US" sz="1400" dirty="0" smtClean="0"/>
              <a:t>#1</a:t>
            </a:r>
            <a:endParaRPr lang="nl-NL" altLang="en-US" sz="1400" dirty="0"/>
          </a:p>
        </p:txBody>
      </p:sp>
      <p:sp>
        <p:nvSpPr>
          <p:cNvPr id="83" name="Text Box 28"/>
          <p:cNvSpPr txBox="1">
            <a:spLocks noChangeArrowheads="1"/>
          </p:cNvSpPr>
          <p:nvPr/>
        </p:nvSpPr>
        <p:spPr bwMode="auto">
          <a:xfrm>
            <a:off x="2819400" y="2971800"/>
            <a:ext cx="838200" cy="2444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BE" altLang="en-US" sz="1400" dirty="0" smtClean="0"/>
              <a:t>#2</a:t>
            </a:r>
            <a:endParaRPr lang="nl-NL" altLang="en-US" sz="1400" dirty="0"/>
          </a:p>
        </p:txBody>
      </p:sp>
      <p:sp>
        <p:nvSpPr>
          <p:cNvPr id="94" name="Text Box 6"/>
          <p:cNvSpPr txBox="1">
            <a:spLocks noChangeArrowheads="1"/>
          </p:cNvSpPr>
          <p:nvPr/>
        </p:nvSpPr>
        <p:spPr bwMode="auto">
          <a:xfrm>
            <a:off x="2819400" y="1752600"/>
            <a:ext cx="838200" cy="29881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tIns="10800" bIns="10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BE" altLang="en-US" sz="1800" b="1" dirty="0" smtClean="0">
                <a:solidFill>
                  <a:schemeClr val="bg1"/>
                </a:solidFill>
              </a:rPr>
              <a:t>IUI</a:t>
            </a:r>
            <a:endParaRPr lang="nl-NL" altLang="en-US" sz="18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92175" y="6309677"/>
            <a:ext cx="685800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#5572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4182794" y="4992900"/>
            <a:ext cx="685800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#1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Isosceles Triangle 9"/>
          <p:cNvSpPr/>
          <p:nvPr/>
        </p:nvSpPr>
        <p:spPr bwMode="auto">
          <a:xfrm>
            <a:off x="2209800" y="5748732"/>
            <a:ext cx="304800" cy="228600"/>
          </a:xfrm>
          <a:prstGeom prst="triangl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12" name="Straight Arrow Connector 11"/>
          <p:cNvCxnSpPr>
            <a:stCxn id="10" idx="2"/>
            <a:endCxn id="7" idx="3"/>
          </p:cNvCxnSpPr>
          <p:nvPr/>
        </p:nvCxnSpPr>
        <p:spPr bwMode="auto">
          <a:xfrm flipH="1">
            <a:off x="1577975" y="5977332"/>
            <a:ext cx="631825" cy="48474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8" name="Straight Arrow Connector 127"/>
          <p:cNvCxnSpPr>
            <a:stCxn id="119" idx="1"/>
            <a:endCxn id="10" idx="4"/>
          </p:cNvCxnSpPr>
          <p:nvPr/>
        </p:nvCxnSpPr>
        <p:spPr bwMode="auto">
          <a:xfrm flipH="1">
            <a:off x="2514600" y="5145300"/>
            <a:ext cx="1668194" cy="832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1" name="Straight Arrow Connector 130"/>
          <p:cNvCxnSpPr>
            <a:stCxn id="10" idx="0"/>
            <a:endCxn id="132" idx="2"/>
          </p:cNvCxnSpPr>
          <p:nvPr/>
        </p:nvCxnSpPr>
        <p:spPr bwMode="auto">
          <a:xfrm flipV="1">
            <a:off x="2362200" y="5326245"/>
            <a:ext cx="0" cy="42248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2" name="Rectangle 131"/>
          <p:cNvSpPr/>
          <p:nvPr/>
        </p:nvSpPr>
        <p:spPr bwMode="auto">
          <a:xfrm>
            <a:off x="2019300" y="5021445"/>
            <a:ext cx="685800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t1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064528" y="5599618"/>
            <a:ext cx="6527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bg1"/>
                </a:solidFill>
                <a:latin typeface="Times" pitchFamily="122" charset="0"/>
              </a:rPr>
              <a:t>partOf</a:t>
            </a:r>
            <a:endParaRPr lang="en-US" sz="1400" dirty="0">
              <a:solidFill>
                <a:schemeClr val="bg1"/>
              </a:solidFill>
              <a:latin typeface="Times" pitchFamily="122" charset="0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2362200" y="5399645"/>
            <a:ext cx="3252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imes" pitchFamily="122" charset="0"/>
              </a:rPr>
              <a:t>at</a:t>
            </a:r>
            <a:endParaRPr lang="en-US" sz="1400" dirty="0">
              <a:solidFill>
                <a:schemeClr val="bg1"/>
              </a:solidFill>
              <a:latin typeface="Times" pitchFamily="122" charset="0"/>
            </a:endParaRPr>
          </a:p>
        </p:txBody>
      </p:sp>
      <p:sp>
        <p:nvSpPr>
          <p:cNvPr id="149" name="Rectangle 148"/>
          <p:cNvSpPr/>
          <p:nvPr/>
        </p:nvSpPr>
        <p:spPr bwMode="auto">
          <a:xfrm>
            <a:off x="5322512" y="5977332"/>
            <a:ext cx="480176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imes" pitchFamily="122" charset="0"/>
              </a:rPr>
              <a:t>t3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150" name="Straight Arrow Connector 149"/>
          <p:cNvCxnSpPr>
            <a:stCxn id="158" idx="0"/>
            <a:endCxn id="149" idx="0"/>
          </p:cNvCxnSpPr>
          <p:nvPr/>
        </p:nvCxnSpPr>
        <p:spPr bwMode="auto">
          <a:xfrm>
            <a:off x="5562600" y="5664533"/>
            <a:ext cx="0" cy="3127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Rounded Rectangle 35"/>
          <p:cNvSpPr/>
          <p:nvPr/>
        </p:nvSpPr>
        <p:spPr bwMode="auto">
          <a:xfrm>
            <a:off x="6451493" y="5038954"/>
            <a:ext cx="2209800" cy="304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Closed femur shaft fracture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155" name="Straight Arrow Connector 154"/>
          <p:cNvCxnSpPr>
            <a:stCxn id="119" idx="3"/>
            <a:endCxn id="158" idx="2"/>
          </p:cNvCxnSpPr>
          <p:nvPr/>
        </p:nvCxnSpPr>
        <p:spPr bwMode="auto">
          <a:xfrm>
            <a:off x="4868594" y="5145300"/>
            <a:ext cx="541606" cy="29063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6" name="Rounded Rectangle 155"/>
          <p:cNvSpPr/>
          <p:nvPr/>
        </p:nvSpPr>
        <p:spPr bwMode="auto">
          <a:xfrm>
            <a:off x="6680093" y="4516699"/>
            <a:ext cx="1752600" cy="304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Closed spiral fracture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58" name="Isosceles Triangle 157"/>
          <p:cNvSpPr/>
          <p:nvPr/>
        </p:nvSpPr>
        <p:spPr bwMode="auto">
          <a:xfrm flipV="1">
            <a:off x="5410200" y="5435933"/>
            <a:ext cx="304800" cy="228600"/>
          </a:xfrm>
          <a:prstGeom prst="triangl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166" name="Straight Arrow Connector 165"/>
          <p:cNvCxnSpPr>
            <a:stCxn id="173" idx="4"/>
            <a:endCxn id="36" idx="1"/>
          </p:cNvCxnSpPr>
          <p:nvPr/>
        </p:nvCxnSpPr>
        <p:spPr bwMode="auto">
          <a:xfrm>
            <a:off x="5724292" y="4935799"/>
            <a:ext cx="727201" cy="25555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0" name="Rectangle 169"/>
          <p:cNvSpPr/>
          <p:nvPr/>
        </p:nvSpPr>
        <p:spPr bwMode="auto">
          <a:xfrm>
            <a:off x="5291253" y="4064204"/>
            <a:ext cx="556376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t2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171" name="Straight Arrow Connector 170"/>
          <p:cNvCxnSpPr>
            <a:stCxn id="173" idx="0"/>
            <a:endCxn id="170" idx="2"/>
          </p:cNvCxnSpPr>
          <p:nvPr/>
        </p:nvCxnSpPr>
        <p:spPr bwMode="auto">
          <a:xfrm flipH="1" flipV="1">
            <a:off x="5569441" y="4369004"/>
            <a:ext cx="2451" cy="33819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2" name="Straight Arrow Connector 171"/>
          <p:cNvCxnSpPr>
            <a:stCxn id="119" idx="3"/>
            <a:endCxn id="173" idx="2"/>
          </p:cNvCxnSpPr>
          <p:nvPr/>
        </p:nvCxnSpPr>
        <p:spPr bwMode="auto">
          <a:xfrm flipV="1">
            <a:off x="4868594" y="4935799"/>
            <a:ext cx="550898" cy="2095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3" name="Isosceles Triangle 172"/>
          <p:cNvSpPr/>
          <p:nvPr/>
        </p:nvSpPr>
        <p:spPr bwMode="auto">
          <a:xfrm>
            <a:off x="5419492" y="4707199"/>
            <a:ext cx="304800" cy="228600"/>
          </a:xfrm>
          <a:prstGeom prst="triangl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174" name="Straight Arrow Connector 173"/>
          <p:cNvCxnSpPr>
            <a:stCxn id="173" idx="4"/>
            <a:endCxn id="156" idx="1"/>
          </p:cNvCxnSpPr>
          <p:nvPr/>
        </p:nvCxnSpPr>
        <p:spPr bwMode="auto">
          <a:xfrm flipV="1">
            <a:off x="5724292" y="4669099"/>
            <a:ext cx="955801" cy="2667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8" name="Straight Arrow Connector 187"/>
          <p:cNvCxnSpPr>
            <a:stCxn id="158" idx="4"/>
            <a:endCxn id="36" idx="1"/>
          </p:cNvCxnSpPr>
          <p:nvPr/>
        </p:nvCxnSpPr>
        <p:spPr bwMode="auto">
          <a:xfrm flipV="1">
            <a:off x="5715000" y="5191354"/>
            <a:ext cx="736493" cy="24457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5" name="Rectangle 204"/>
          <p:cNvSpPr/>
          <p:nvPr/>
        </p:nvSpPr>
        <p:spPr>
          <a:xfrm>
            <a:off x="5160563" y="5017021"/>
            <a:ext cx="9637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bg1"/>
                </a:solidFill>
                <a:latin typeface="Times" pitchFamily="122" charset="0"/>
              </a:rPr>
              <a:t>instanceOf</a:t>
            </a:r>
            <a:endParaRPr lang="en-US" sz="1400" dirty="0">
              <a:solidFill>
                <a:schemeClr val="bg1"/>
              </a:solidFill>
              <a:latin typeface="Times" pitchFamily="122" charset="0"/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5291253" y="4343400"/>
            <a:ext cx="3252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imes" pitchFamily="122" charset="0"/>
              </a:rPr>
              <a:t>at</a:t>
            </a:r>
            <a:endParaRPr lang="en-US" sz="1400" dirty="0">
              <a:solidFill>
                <a:schemeClr val="bg1"/>
              </a:solidFill>
              <a:latin typeface="Times" pitchFamily="122" charset="0"/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5486400" y="5562600"/>
            <a:ext cx="3252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imes" pitchFamily="122" charset="0"/>
              </a:rPr>
              <a:t>at</a:t>
            </a:r>
            <a:endParaRPr lang="en-US" sz="1400" dirty="0">
              <a:solidFill>
                <a:schemeClr val="bg1"/>
              </a:solidFill>
              <a:latin typeface="Times" pitchFamily="122" charset="0"/>
            </a:endParaRPr>
          </a:p>
        </p:txBody>
      </p:sp>
      <p:sp>
        <p:nvSpPr>
          <p:cNvPr id="210" name="Rectangle 209"/>
          <p:cNvSpPr/>
          <p:nvPr/>
        </p:nvSpPr>
        <p:spPr bwMode="auto">
          <a:xfrm>
            <a:off x="3429997" y="3626754"/>
            <a:ext cx="685800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#2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15" name="Rounded Rectangle 214"/>
          <p:cNvSpPr/>
          <p:nvPr/>
        </p:nvSpPr>
        <p:spPr bwMode="auto">
          <a:xfrm>
            <a:off x="6373690" y="3626754"/>
            <a:ext cx="2006707" cy="304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Accident in supermarket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216" name="Straight Arrow Connector 215"/>
          <p:cNvCxnSpPr>
            <a:stCxn id="210" idx="3"/>
            <a:endCxn id="215" idx="1"/>
          </p:cNvCxnSpPr>
          <p:nvPr/>
        </p:nvCxnSpPr>
        <p:spPr bwMode="auto">
          <a:xfrm>
            <a:off x="4115797" y="3779154"/>
            <a:ext cx="225789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0" name="Rectangle 219"/>
          <p:cNvSpPr/>
          <p:nvPr/>
        </p:nvSpPr>
        <p:spPr>
          <a:xfrm>
            <a:off x="4683438" y="3453025"/>
            <a:ext cx="9637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bg1"/>
                </a:solidFill>
                <a:latin typeface="Times" pitchFamily="122" charset="0"/>
              </a:rPr>
              <a:t>instanceOf</a:t>
            </a:r>
            <a:endParaRPr lang="en-US" sz="1400" dirty="0">
              <a:solidFill>
                <a:schemeClr val="bg1"/>
              </a:solidFill>
              <a:latin typeface="Times" pitchFamily="122" charset="0"/>
            </a:endParaRPr>
          </a:p>
        </p:txBody>
      </p:sp>
      <p:sp>
        <p:nvSpPr>
          <p:cNvPr id="221" name="Isosceles Triangle 220"/>
          <p:cNvSpPr/>
          <p:nvPr/>
        </p:nvSpPr>
        <p:spPr bwMode="auto">
          <a:xfrm rot="19027743" flipV="1">
            <a:off x="1515637" y="4260970"/>
            <a:ext cx="304800" cy="228600"/>
          </a:xfrm>
          <a:prstGeom prst="triangl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222" name="Straight Arrow Connector 221"/>
          <p:cNvCxnSpPr>
            <a:stCxn id="210" idx="1"/>
            <a:endCxn id="221" idx="4"/>
          </p:cNvCxnSpPr>
          <p:nvPr/>
        </p:nvCxnSpPr>
        <p:spPr bwMode="auto">
          <a:xfrm flipH="1">
            <a:off x="1701965" y="3779154"/>
            <a:ext cx="1728032" cy="40866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5" name="Straight Arrow Connector 224"/>
          <p:cNvCxnSpPr>
            <a:stCxn id="221" idx="2"/>
            <a:endCxn id="7" idx="0"/>
          </p:cNvCxnSpPr>
          <p:nvPr/>
        </p:nvCxnSpPr>
        <p:spPr bwMode="auto">
          <a:xfrm flipH="1">
            <a:off x="1235075" y="4395186"/>
            <a:ext cx="243506" cy="191449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0" name="Straight Arrow Connector 229"/>
          <p:cNvCxnSpPr>
            <a:stCxn id="221" idx="0"/>
            <a:endCxn id="132" idx="0"/>
          </p:cNvCxnSpPr>
          <p:nvPr/>
        </p:nvCxnSpPr>
        <p:spPr bwMode="auto">
          <a:xfrm>
            <a:off x="1745801" y="4459039"/>
            <a:ext cx="616399" cy="56240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3" name="Rectangle 232"/>
          <p:cNvSpPr/>
          <p:nvPr/>
        </p:nvSpPr>
        <p:spPr>
          <a:xfrm>
            <a:off x="1478919" y="3638288"/>
            <a:ext cx="12025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bg1"/>
                </a:solidFill>
                <a:latin typeface="Times" pitchFamily="122" charset="0"/>
              </a:rPr>
              <a:t>hasParticipant</a:t>
            </a:r>
            <a:endParaRPr lang="en-US" sz="1400" dirty="0">
              <a:solidFill>
                <a:schemeClr val="bg1"/>
              </a:solidFill>
              <a:latin typeface="Times" pitchFamily="122" charset="0"/>
            </a:endParaRPr>
          </a:p>
        </p:txBody>
      </p:sp>
      <p:sp>
        <p:nvSpPr>
          <p:cNvPr id="234" name="Rectangle 233"/>
          <p:cNvSpPr/>
          <p:nvPr/>
        </p:nvSpPr>
        <p:spPr>
          <a:xfrm>
            <a:off x="1962092" y="4483580"/>
            <a:ext cx="3252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imes" pitchFamily="122" charset="0"/>
              </a:rPr>
              <a:t>at</a:t>
            </a:r>
            <a:endParaRPr lang="en-US" sz="1400" dirty="0">
              <a:solidFill>
                <a:schemeClr val="bg1"/>
              </a:solidFill>
              <a:latin typeface="Times" pitchFamily="122" charset="0"/>
            </a:endParaRPr>
          </a:p>
        </p:txBody>
      </p:sp>
      <p:sp>
        <p:nvSpPr>
          <p:cNvPr id="235" name="Isosceles Triangle 234"/>
          <p:cNvSpPr/>
          <p:nvPr/>
        </p:nvSpPr>
        <p:spPr bwMode="auto">
          <a:xfrm rot="18047870" flipV="1">
            <a:off x="3620543" y="4575045"/>
            <a:ext cx="304800" cy="228600"/>
          </a:xfrm>
          <a:prstGeom prst="triangl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236" name="Straight Arrow Connector 235"/>
          <p:cNvCxnSpPr>
            <a:stCxn id="210" idx="2"/>
            <a:endCxn id="235" idx="4"/>
          </p:cNvCxnSpPr>
          <p:nvPr/>
        </p:nvCxnSpPr>
        <p:spPr bwMode="auto">
          <a:xfrm flipH="1">
            <a:off x="3752792" y="3931554"/>
            <a:ext cx="20105" cy="5683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9" name="Straight Arrow Connector 238"/>
          <p:cNvCxnSpPr>
            <a:stCxn id="235" idx="0"/>
            <a:endCxn id="119" idx="0"/>
          </p:cNvCxnSpPr>
          <p:nvPr/>
        </p:nvCxnSpPr>
        <p:spPr bwMode="auto">
          <a:xfrm>
            <a:off x="3871124" y="4747868"/>
            <a:ext cx="654570" cy="245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2" name="Straight Arrow Connector 241"/>
          <p:cNvCxnSpPr>
            <a:stCxn id="235" idx="2"/>
            <a:endCxn id="132" idx="3"/>
          </p:cNvCxnSpPr>
          <p:nvPr/>
        </p:nvCxnSpPr>
        <p:spPr bwMode="auto">
          <a:xfrm flipH="1">
            <a:off x="2705100" y="4761731"/>
            <a:ext cx="891631" cy="4121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8" name="Rectangle 247"/>
          <p:cNvSpPr/>
          <p:nvPr/>
        </p:nvSpPr>
        <p:spPr>
          <a:xfrm>
            <a:off x="3772897" y="4162225"/>
            <a:ext cx="6848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imes" pitchFamily="122" charset="0"/>
              </a:rPr>
              <a:t>creates</a:t>
            </a:r>
            <a:endParaRPr lang="en-US" sz="1400" dirty="0">
              <a:solidFill>
                <a:schemeClr val="bg1"/>
              </a:solidFill>
              <a:latin typeface="Times" pitchFamily="122" charset="0"/>
            </a:endParaRPr>
          </a:p>
        </p:txBody>
      </p:sp>
      <p:sp>
        <p:nvSpPr>
          <p:cNvPr id="145" name="Oval 144"/>
          <p:cNvSpPr/>
          <p:nvPr/>
        </p:nvSpPr>
        <p:spPr bwMode="auto">
          <a:xfrm>
            <a:off x="1524000" y="1597400"/>
            <a:ext cx="1393825" cy="184109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39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9" grpId="0" animBg="1"/>
      <p:bldP spid="10" grpId="0" animBg="1"/>
      <p:bldP spid="132" grpId="0" animBg="1"/>
      <p:bldP spid="32" grpId="0"/>
      <p:bldP spid="148" grpId="0"/>
      <p:bldP spid="149" grpId="0" animBg="1"/>
      <p:bldP spid="36" grpId="0" animBg="1"/>
      <p:bldP spid="156" grpId="0" animBg="1"/>
      <p:bldP spid="158" grpId="0" animBg="1"/>
      <p:bldP spid="170" grpId="0" animBg="1"/>
      <p:bldP spid="173" grpId="0" animBg="1"/>
      <p:bldP spid="205" grpId="0"/>
      <p:bldP spid="206" grpId="0"/>
      <p:bldP spid="208" grpId="0"/>
      <p:bldP spid="210" grpId="0" animBg="1"/>
      <p:bldP spid="215" grpId="0" animBg="1"/>
      <p:bldP spid="220" grpId="0"/>
      <p:bldP spid="221" grpId="0" animBg="1"/>
      <p:bldP spid="233" grpId="0"/>
      <p:bldP spid="234" grpId="0"/>
      <p:bldP spid="235" grpId="0" animBg="1"/>
      <p:bldP spid="248" grpId="0"/>
      <p:bldP spid="1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AutoShap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Reality</a:t>
            </a:r>
            <a:endParaRPr lang="en-US" altLang="en-US" sz="28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5400" y="1295400"/>
            <a:ext cx="9099549" cy="52578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029" y="1218465"/>
            <a:ext cx="10711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L1.</a:t>
            </a:r>
          </a:p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Reality</a:t>
            </a:r>
            <a:endParaRPr lang="en-US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25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Requirements for accurate annotations</a:t>
            </a:r>
            <a:endParaRPr lang="en-US" altLang="en-US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R1:	A faithful representation of reality</a:t>
            </a:r>
          </a:p>
          <a:p>
            <a:pPr eaLnBrk="1" hangingPunct="1"/>
            <a:r>
              <a:rPr lang="en-US" altLang="en-US" sz="2800" dirty="0" smtClean="0"/>
              <a:t>R2	… of everything that is digitally registered,</a:t>
            </a:r>
          </a:p>
          <a:p>
            <a:pPr lvl="4" eaLnBrk="1" hangingPunct="1">
              <a:buFontTx/>
              <a:buNone/>
            </a:pPr>
            <a:r>
              <a:rPr lang="en-US" altLang="en-US" sz="1800" dirty="0" smtClean="0"/>
              <a:t>what is </a:t>
            </a:r>
            <a:r>
              <a:rPr lang="en-US" altLang="en-US" sz="1800" i="1" dirty="0" smtClean="0"/>
              <a:t>generic</a:t>
            </a:r>
            <a:r>
              <a:rPr lang="en-US" altLang="en-US" sz="1800" dirty="0" smtClean="0"/>
              <a:t> </a:t>
            </a:r>
            <a:r>
              <a:rPr lang="en-US" altLang="en-US" sz="1800" dirty="0" smtClean="0">
                <a:sym typeface="Wingdings" panose="05000000000000000000" pitchFamily="2" charset="2"/>
              </a:rPr>
              <a:t> scientific theories</a:t>
            </a:r>
          </a:p>
          <a:p>
            <a:pPr lvl="4" eaLnBrk="1" hangingPunct="1">
              <a:buFontTx/>
              <a:buNone/>
            </a:pPr>
            <a:r>
              <a:rPr lang="en-US" altLang="en-US" sz="1800" dirty="0" smtClean="0"/>
              <a:t>what is </a:t>
            </a:r>
            <a:r>
              <a:rPr lang="en-US" altLang="en-US" sz="1800" i="1" dirty="0" smtClean="0"/>
              <a:t>specific</a:t>
            </a:r>
            <a:r>
              <a:rPr lang="en-US" altLang="en-US" sz="1800" dirty="0" smtClean="0"/>
              <a:t> </a:t>
            </a:r>
            <a:r>
              <a:rPr lang="en-US" altLang="en-US" sz="1800" dirty="0" smtClean="0">
                <a:sym typeface="Wingdings" panose="05000000000000000000" pitchFamily="2" charset="2"/>
              </a:rPr>
              <a:t> what individual entities exist and how they 	               relate ontologically rather than statistically</a:t>
            </a:r>
            <a:endParaRPr lang="en-US" altLang="en-US" sz="1800" dirty="0" smtClean="0"/>
          </a:p>
          <a:p>
            <a:pPr eaLnBrk="1" hangingPunct="1"/>
            <a:r>
              <a:rPr lang="en-US" altLang="en-US" sz="2800" dirty="0" smtClean="0"/>
              <a:t>R3:	… throughout reality’s entire history,</a:t>
            </a:r>
          </a:p>
          <a:p>
            <a:pPr eaLnBrk="1" hangingPunct="1"/>
            <a:r>
              <a:rPr lang="en-US" altLang="en-US" sz="2800" dirty="0" smtClean="0"/>
              <a:t>R4	… which is computable in order to …</a:t>
            </a:r>
          </a:p>
          <a:p>
            <a:pPr lvl="4" eaLnBrk="1" hangingPunct="1">
              <a:buFontTx/>
              <a:buNone/>
            </a:pPr>
            <a:r>
              <a:rPr lang="en-US" altLang="en-US" sz="1800" dirty="0" smtClean="0"/>
              <a:t>… allow queries over the world’s past and present,</a:t>
            </a:r>
          </a:p>
          <a:p>
            <a:pPr lvl="4" eaLnBrk="1" hangingPunct="1">
              <a:buFontTx/>
              <a:buNone/>
            </a:pPr>
            <a:r>
              <a:rPr lang="en-US" altLang="en-US" sz="1800" dirty="0" smtClean="0"/>
              <a:t>… make predictions,</a:t>
            </a:r>
          </a:p>
          <a:p>
            <a:pPr lvl="4" eaLnBrk="1" hangingPunct="1">
              <a:buFontTx/>
              <a:buNone/>
            </a:pPr>
            <a:r>
              <a:rPr lang="en-US" altLang="en-US" sz="1800" dirty="0" smtClean="0"/>
              <a:t>… fill in gaps,</a:t>
            </a:r>
          </a:p>
          <a:p>
            <a:pPr lvl="4" eaLnBrk="1" hangingPunct="1">
              <a:buFontTx/>
              <a:buNone/>
            </a:pPr>
            <a:r>
              <a:rPr lang="en-US" altLang="en-US" sz="1800" dirty="0" smtClean="0"/>
              <a:t>… identify mistakes,</a:t>
            </a:r>
          </a:p>
          <a:p>
            <a:pPr lvl="4" eaLnBrk="1" hangingPunct="1">
              <a:buFontTx/>
              <a:buNone/>
            </a:pPr>
            <a:r>
              <a:rPr lang="en-US" altLang="en-US" sz="1800" dirty="0" smtClean="0"/>
              <a:t>… understand ‘the why’ about realities</a:t>
            </a:r>
          </a:p>
          <a:p>
            <a:pPr lvl="4" eaLnBrk="1" hangingPunct="1">
              <a:buFontTx/>
              <a:buNone/>
            </a:pPr>
            <a:r>
              <a:rPr lang="en-US" altLang="en-US" sz="1800" dirty="0" smtClean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5700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Referent Tracking System Components</a:t>
            </a:r>
          </a:p>
        </p:txBody>
      </p:sp>
      <p:sp>
        <p:nvSpPr>
          <p:cNvPr id="1134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Referent Tracking Software</a:t>
            </a:r>
          </a:p>
          <a:p>
            <a:pPr lvl="2" eaLnBrk="1" hangingPunct="1">
              <a:buFontTx/>
              <a:buNone/>
            </a:pPr>
            <a:r>
              <a:rPr lang="en-US" altLang="en-US" smtClean="0"/>
              <a:t>		Manipulation of statements about facts and beliefs </a:t>
            </a:r>
          </a:p>
          <a:p>
            <a:pPr eaLnBrk="1" hangingPunct="1"/>
            <a:r>
              <a:rPr lang="en-US" altLang="en-US" b="1" smtClean="0"/>
              <a:t>Referent Tracking Datastore:</a:t>
            </a:r>
          </a:p>
          <a:p>
            <a:pPr lvl="2" eaLnBrk="1" hangingPunct="1"/>
            <a:r>
              <a:rPr lang="en-US" altLang="en-US" u="sng" smtClean="0"/>
              <a:t>IUI repository</a:t>
            </a:r>
          </a:p>
          <a:p>
            <a:pPr lvl="2" eaLnBrk="1" hangingPunct="1">
              <a:buFontTx/>
              <a:buNone/>
            </a:pPr>
            <a:r>
              <a:rPr lang="en-US" altLang="en-US" smtClean="0"/>
              <a:t>		A collection of globally unique singular identifiers 	denoting particulars</a:t>
            </a:r>
          </a:p>
          <a:p>
            <a:pPr lvl="2" eaLnBrk="1" hangingPunct="1"/>
            <a:r>
              <a:rPr lang="en-US" altLang="en-US" u="sng" smtClean="0"/>
              <a:t>Referent Tracking Database</a:t>
            </a:r>
          </a:p>
          <a:p>
            <a:pPr lvl="2" eaLnBrk="1" hangingPunct="1">
              <a:buFontTx/>
              <a:buNone/>
            </a:pPr>
            <a:r>
              <a:rPr lang="en-US" altLang="en-US" smtClean="0"/>
              <a:t>		A collection of facts and beliefs about the particulars 	denoted in the IUI repository</a:t>
            </a:r>
          </a:p>
        </p:txBody>
      </p:sp>
      <p:sp>
        <p:nvSpPr>
          <p:cNvPr id="1134596" name="AutoShape 4"/>
          <p:cNvSpPr>
            <a:spLocks noChangeArrowheads="1"/>
          </p:cNvSpPr>
          <p:nvPr/>
        </p:nvSpPr>
        <p:spPr bwMode="auto">
          <a:xfrm>
            <a:off x="1208088" y="2209800"/>
            <a:ext cx="652462" cy="138113"/>
          </a:xfrm>
          <a:prstGeom prst="rightArrow">
            <a:avLst>
              <a:gd name="adj1" fmla="val 50000"/>
              <a:gd name="adj2" fmla="val 118103"/>
            </a:avLst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4597" name="AutoShape 5"/>
          <p:cNvSpPr>
            <a:spLocks noChangeArrowheads="1"/>
          </p:cNvSpPr>
          <p:nvPr/>
        </p:nvSpPr>
        <p:spPr bwMode="auto">
          <a:xfrm>
            <a:off x="1208088" y="3429000"/>
            <a:ext cx="652462" cy="138112"/>
          </a:xfrm>
          <a:prstGeom prst="rightArrow">
            <a:avLst>
              <a:gd name="adj1" fmla="val 50000"/>
              <a:gd name="adj2" fmla="val 118104"/>
            </a:avLst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4598" name="AutoShape 6"/>
          <p:cNvSpPr>
            <a:spLocks noChangeArrowheads="1"/>
          </p:cNvSpPr>
          <p:nvPr/>
        </p:nvSpPr>
        <p:spPr bwMode="auto">
          <a:xfrm>
            <a:off x="1208088" y="4419600"/>
            <a:ext cx="652462" cy="138112"/>
          </a:xfrm>
          <a:prstGeom prst="rightArrow">
            <a:avLst>
              <a:gd name="adj1" fmla="val 50000"/>
              <a:gd name="adj2" fmla="val 118104"/>
            </a:avLst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1039813" y="6368404"/>
            <a:ext cx="81041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US" altLang="en-US" sz="1200" dirty="0" err="1">
                <a:solidFill>
                  <a:schemeClr val="bg1"/>
                </a:solidFill>
              </a:rPr>
              <a:t>Manzoor</a:t>
            </a:r>
            <a:r>
              <a:rPr lang="en-US" altLang="en-US" sz="1200" dirty="0">
                <a:solidFill>
                  <a:schemeClr val="bg1"/>
                </a:solidFill>
              </a:rPr>
              <a:t> S, Ceusters W, </a:t>
            </a:r>
            <a:r>
              <a:rPr lang="en-US" altLang="en-US" sz="1200" dirty="0" err="1">
                <a:solidFill>
                  <a:schemeClr val="bg1"/>
                </a:solidFill>
              </a:rPr>
              <a:t>Rudnicki</a:t>
            </a:r>
            <a:r>
              <a:rPr lang="en-US" altLang="en-US" sz="1200" dirty="0">
                <a:solidFill>
                  <a:schemeClr val="bg1"/>
                </a:solidFill>
              </a:rPr>
              <a:t> R. Implementation of a Referent Tracking System. International Journal of Healthcare Information Systems and Informatics 2007;2(4):41-58. </a:t>
            </a:r>
          </a:p>
        </p:txBody>
      </p:sp>
    </p:spTree>
    <p:extLst>
      <p:ext uri="{BB962C8B-B14F-4D97-AF65-F5344CB8AC3E}">
        <p14:creationId xmlns:p14="http://schemas.microsoft.com/office/powerpoint/2010/main" val="236199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595" grpId="0" build="p"/>
      <p:bldP spid="1134596" grpId="0" animBg="1"/>
      <p:bldP spid="1134597" grpId="0" animBg="1"/>
      <p:bldP spid="113459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Referent Tracking assertions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839200" cy="2743200"/>
          </a:xfrm>
        </p:spPr>
        <p:txBody>
          <a:bodyPr/>
          <a:lstStyle/>
          <a:p>
            <a:pPr marL="0" lvl="1" indent="0">
              <a:buNone/>
            </a:pPr>
            <a:r>
              <a:rPr lang="en-US" dirty="0" smtClean="0"/>
              <a:t>	#1	</a:t>
            </a:r>
            <a:r>
              <a:rPr lang="en-US" dirty="0" err="1" smtClean="0"/>
              <a:t>participantOf</a:t>
            </a:r>
            <a:r>
              <a:rPr lang="en-US" dirty="0" smtClean="0"/>
              <a:t>   	#2</a:t>
            </a:r>
            <a:r>
              <a:rPr lang="en-US" dirty="0"/>
              <a:t>	</a:t>
            </a:r>
            <a:r>
              <a:rPr lang="en-US" dirty="0" smtClean="0"/>
              <a:t>at		t1</a:t>
            </a:r>
          </a:p>
          <a:p>
            <a:pPr marL="0" lvl="1" indent="0">
              <a:buNone/>
            </a:pPr>
            <a:r>
              <a:rPr lang="en-US" dirty="0" smtClean="0"/>
              <a:t>	#2	</a:t>
            </a:r>
            <a:r>
              <a:rPr lang="en-US" dirty="0" err="1" smtClean="0"/>
              <a:t>instanceOf</a:t>
            </a:r>
            <a:r>
              <a:rPr lang="en-US" dirty="0" smtClean="0"/>
              <a:t>		</a:t>
            </a:r>
            <a:r>
              <a:rPr lang="en-US" dirty="0" err="1" smtClean="0"/>
              <a:t>DiagnosticProcess</a:t>
            </a:r>
            <a:endParaRPr lang="en-US" dirty="0" smtClean="0"/>
          </a:p>
          <a:p>
            <a:pPr marL="0" lvl="1" indent="0">
              <a:buNone/>
            </a:pPr>
            <a:r>
              <a:rPr lang="en-US" dirty="0" smtClean="0"/>
              <a:t>	</a:t>
            </a:r>
            <a:r>
              <a:rPr lang="en-US" dirty="0"/>
              <a:t>#1	</a:t>
            </a:r>
            <a:r>
              <a:rPr lang="en-US" dirty="0" err="1"/>
              <a:t>participantOf</a:t>
            </a:r>
            <a:r>
              <a:rPr lang="en-US" dirty="0"/>
              <a:t>   	</a:t>
            </a:r>
            <a:r>
              <a:rPr lang="en-US" dirty="0" smtClean="0"/>
              <a:t>#3</a:t>
            </a:r>
            <a:r>
              <a:rPr lang="en-US" dirty="0"/>
              <a:t>	at		</a:t>
            </a:r>
            <a:r>
              <a:rPr lang="en-US" dirty="0" smtClean="0"/>
              <a:t>t2</a:t>
            </a:r>
            <a:endParaRPr lang="en-US" dirty="0"/>
          </a:p>
          <a:p>
            <a:pPr marL="0" lvl="1" indent="0">
              <a:buNone/>
            </a:pPr>
            <a:r>
              <a:rPr lang="en-US" dirty="0" smtClean="0"/>
              <a:t>	#3</a:t>
            </a:r>
            <a:r>
              <a:rPr lang="en-US" dirty="0"/>
              <a:t>	</a:t>
            </a:r>
            <a:r>
              <a:rPr lang="en-US" dirty="0" err="1"/>
              <a:t>instanceOf</a:t>
            </a:r>
            <a:r>
              <a:rPr lang="en-US" dirty="0"/>
              <a:t>		</a:t>
            </a:r>
            <a:r>
              <a:rPr lang="en-US" dirty="0" smtClean="0"/>
              <a:t>Life</a:t>
            </a:r>
          </a:p>
          <a:p>
            <a:pPr marL="0" lvl="1" indent="0">
              <a:buNone/>
            </a:pPr>
            <a:r>
              <a:rPr lang="en-US" dirty="0"/>
              <a:t>	#1	</a:t>
            </a:r>
            <a:r>
              <a:rPr lang="en-US" dirty="0" err="1"/>
              <a:t>participantOf</a:t>
            </a:r>
            <a:r>
              <a:rPr lang="en-US" dirty="0"/>
              <a:t>   	</a:t>
            </a:r>
            <a:r>
              <a:rPr lang="en-US" dirty="0" smtClean="0"/>
              <a:t>#4</a:t>
            </a:r>
            <a:r>
              <a:rPr lang="en-US" dirty="0"/>
              <a:t>	at		</a:t>
            </a:r>
            <a:r>
              <a:rPr lang="en-US" dirty="0" smtClean="0"/>
              <a:t>t3</a:t>
            </a:r>
          </a:p>
          <a:p>
            <a:pPr marL="0" lvl="1" indent="0">
              <a:buNone/>
            </a:pPr>
            <a:r>
              <a:rPr lang="en-US" dirty="0"/>
              <a:t>	</a:t>
            </a:r>
            <a:r>
              <a:rPr lang="en-US" dirty="0" smtClean="0"/>
              <a:t>#4</a:t>
            </a:r>
            <a:r>
              <a:rPr lang="en-US" dirty="0"/>
              <a:t>	</a:t>
            </a:r>
            <a:r>
              <a:rPr lang="en-US" dirty="0" err="1"/>
              <a:t>instanceOf</a:t>
            </a:r>
            <a:r>
              <a:rPr lang="en-US" dirty="0"/>
              <a:t>		</a:t>
            </a:r>
            <a:r>
              <a:rPr lang="en-US" dirty="0" err="1" smtClean="0"/>
              <a:t>SurgicalProcedure</a:t>
            </a:r>
            <a:endParaRPr lang="en-US" dirty="0" smtClean="0"/>
          </a:p>
          <a:p>
            <a:pPr marL="0" lvl="1" indent="0">
              <a:buNone/>
            </a:pPr>
            <a:r>
              <a:rPr lang="en-US" dirty="0" smtClean="0"/>
              <a:t>	#4	</a:t>
            </a:r>
            <a:r>
              <a:rPr lang="en-US" dirty="0" err="1" smtClean="0"/>
              <a:t>precededBy</a:t>
            </a:r>
            <a:r>
              <a:rPr lang="en-US" dirty="0" smtClean="0"/>
              <a:t>		#2</a:t>
            </a:r>
          </a:p>
          <a:p>
            <a:pPr marL="0" lvl="1" indent="0">
              <a:buNone/>
            </a:pPr>
            <a:r>
              <a:rPr lang="en-US" dirty="0" smtClean="0"/>
              <a:t>	#4	</a:t>
            </a:r>
            <a:r>
              <a:rPr lang="en-US" dirty="0" err="1" smtClean="0"/>
              <a:t>partOf</a:t>
            </a:r>
            <a:r>
              <a:rPr lang="en-US" dirty="0" smtClean="0"/>
              <a:t>			#3</a:t>
            </a:r>
          </a:p>
          <a:p>
            <a:pPr marL="0" lvl="1" indent="0">
              <a:buNone/>
            </a:pPr>
            <a:r>
              <a:rPr lang="en-US" dirty="0" smtClean="0"/>
              <a:t>	t3	</a:t>
            </a:r>
            <a:r>
              <a:rPr lang="en-US" dirty="0" err="1" smtClean="0"/>
              <a:t>partOf</a:t>
            </a:r>
            <a:r>
              <a:rPr lang="en-US" dirty="0" smtClean="0"/>
              <a:t>			t2</a:t>
            </a:r>
          </a:p>
          <a:p>
            <a:pPr marL="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7375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en-US" smtClean="0"/>
              <a:t>Key mechanism: IUI </a:t>
            </a:r>
            <a:r>
              <a:rPr lang="nl-BE" altLang="en-US" i="1" smtClean="0"/>
              <a:t>assignment</a:t>
            </a:r>
            <a:endParaRPr lang="nl-NL" altLang="en-US" i="1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BE" altLang="en-US" dirty="0" smtClean="0"/>
              <a:t>= </a:t>
            </a:r>
            <a:r>
              <a:rPr lang="nl-BE" altLang="en-US" dirty="0" err="1" smtClean="0"/>
              <a:t>an</a:t>
            </a:r>
            <a:r>
              <a:rPr lang="nl-BE" altLang="en-US" dirty="0" smtClean="0"/>
              <a:t> </a:t>
            </a:r>
            <a:r>
              <a:rPr lang="nl-BE" altLang="en-US" b="1" u="sng" dirty="0" smtClean="0"/>
              <a:t>a</a:t>
            </a:r>
            <a:r>
              <a:rPr lang="nl-NL" altLang="en-US" b="1" u="sng" dirty="0" err="1" smtClean="0"/>
              <a:t>ct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carried</a:t>
            </a:r>
            <a:r>
              <a:rPr lang="nl-NL" altLang="en-US" dirty="0" smtClean="0"/>
              <a:t> out </a:t>
            </a:r>
            <a:r>
              <a:rPr lang="nl-NL" altLang="en-US" dirty="0" err="1" smtClean="0"/>
              <a:t>by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the</a:t>
            </a:r>
            <a:r>
              <a:rPr lang="nl-NL" altLang="en-US" dirty="0" smtClean="0"/>
              <a:t> first </a:t>
            </a:r>
            <a:r>
              <a:rPr lang="nl-BE" altLang="en-US" dirty="0" smtClean="0"/>
              <a:t>‘</a:t>
            </a:r>
            <a:r>
              <a:rPr lang="nl-NL" altLang="en-US" dirty="0" err="1" smtClean="0"/>
              <a:t>cognitive</a:t>
            </a:r>
            <a:r>
              <a:rPr lang="nl-NL" altLang="en-US" dirty="0" smtClean="0"/>
              <a:t> agent</a:t>
            </a:r>
            <a:r>
              <a:rPr lang="nl-BE" altLang="en-US" dirty="0" smtClean="0"/>
              <a:t>’</a:t>
            </a:r>
            <a:r>
              <a:rPr lang="nl-NL" altLang="en-US" dirty="0" smtClean="0"/>
              <a:t> feel</a:t>
            </a:r>
            <a:r>
              <a:rPr lang="nl-BE" altLang="en-US" dirty="0" err="1" smtClean="0"/>
              <a:t>ing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the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need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to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acknowledge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the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existence</a:t>
            </a:r>
            <a:r>
              <a:rPr lang="nl-NL" altLang="en-US" dirty="0" smtClean="0"/>
              <a:t> of a </a:t>
            </a:r>
            <a:r>
              <a:rPr lang="nl-NL" altLang="en-US" dirty="0" err="1" smtClean="0"/>
              <a:t>particular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it</a:t>
            </a:r>
            <a:r>
              <a:rPr lang="nl-NL" altLang="en-US" dirty="0" smtClean="0"/>
              <a:t> has </a:t>
            </a:r>
            <a:r>
              <a:rPr lang="nl-BE" altLang="en-US" dirty="0" smtClean="0"/>
              <a:t>information </a:t>
            </a:r>
            <a:r>
              <a:rPr lang="nl-BE" altLang="en-US" dirty="0" err="1" smtClean="0"/>
              <a:t>about</a:t>
            </a:r>
            <a:r>
              <a:rPr lang="nl-BE" altLang="en-US" dirty="0" smtClean="0"/>
              <a:t> </a:t>
            </a:r>
            <a:r>
              <a:rPr lang="nl-NL" altLang="en-US" dirty="0" err="1" smtClean="0"/>
              <a:t>by</a:t>
            </a:r>
            <a:r>
              <a:rPr lang="nl-NL" altLang="en-US" dirty="0" smtClean="0"/>
              <a:t> </a:t>
            </a:r>
            <a:r>
              <a:rPr lang="nl-BE" altLang="en-US" dirty="0" err="1" smtClean="0"/>
              <a:t>labelling</a:t>
            </a:r>
            <a:r>
              <a:rPr lang="nl-NL" altLang="en-US" dirty="0" smtClean="0"/>
              <a:t> </a:t>
            </a:r>
            <a:r>
              <a:rPr lang="nl-BE" altLang="en-US" dirty="0" err="1" smtClean="0"/>
              <a:t>it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with</a:t>
            </a:r>
            <a:r>
              <a:rPr lang="nl-BE" altLang="en-US" dirty="0" smtClean="0"/>
              <a:t> a </a:t>
            </a:r>
            <a:r>
              <a:rPr lang="nl-BE" altLang="en-US" dirty="0" err="1" smtClean="0"/>
              <a:t>universally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unique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singular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identifier</a:t>
            </a:r>
            <a:r>
              <a:rPr lang="nl-NL" altLang="en-US" dirty="0" smtClean="0"/>
              <a:t>. </a:t>
            </a:r>
          </a:p>
          <a:p>
            <a:pPr eaLnBrk="1" hangingPunct="1">
              <a:lnSpc>
                <a:spcPct val="90000"/>
              </a:lnSpc>
            </a:pPr>
            <a:endParaRPr lang="nl-BE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nl-BE" altLang="en-US" dirty="0" smtClean="0"/>
              <a:t>‘</a:t>
            </a:r>
            <a:r>
              <a:rPr lang="nl-BE" altLang="en-US" dirty="0" err="1" smtClean="0"/>
              <a:t>cognitive</a:t>
            </a:r>
            <a:r>
              <a:rPr lang="nl-BE" altLang="en-US" dirty="0" smtClean="0"/>
              <a:t> agent’:</a:t>
            </a:r>
          </a:p>
          <a:p>
            <a:pPr lvl="1" eaLnBrk="1" hangingPunct="1">
              <a:lnSpc>
                <a:spcPct val="90000"/>
              </a:lnSpc>
            </a:pPr>
            <a:r>
              <a:rPr lang="nl-BE" altLang="en-US" dirty="0" smtClean="0"/>
              <a:t>A person;</a:t>
            </a:r>
          </a:p>
          <a:p>
            <a:pPr lvl="1" eaLnBrk="1" hangingPunct="1">
              <a:lnSpc>
                <a:spcPct val="90000"/>
              </a:lnSpc>
            </a:pPr>
            <a:r>
              <a:rPr lang="nl-BE" altLang="en-US" dirty="0" smtClean="0"/>
              <a:t>An </a:t>
            </a:r>
            <a:r>
              <a:rPr lang="nl-BE" altLang="en-US" dirty="0" err="1" smtClean="0"/>
              <a:t>organisation</a:t>
            </a:r>
            <a:r>
              <a:rPr lang="nl-BE" altLang="en-US" dirty="0" smtClean="0"/>
              <a:t>;</a:t>
            </a:r>
          </a:p>
          <a:p>
            <a:pPr lvl="1" eaLnBrk="1" hangingPunct="1">
              <a:lnSpc>
                <a:spcPct val="90000"/>
              </a:lnSpc>
            </a:pPr>
            <a:r>
              <a:rPr lang="nl-BE" altLang="en-US" dirty="0" smtClean="0"/>
              <a:t>A device or software agent, e.g.</a:t>
            </a:r>
          </a:p>
          <a:p>
            <a:pPr lvl="2" eaLnBrk="1" hangingPunct="1">
              <a:lnSpc>
                <a:spcPct val="90000"/>
              </a:lnSpc>
            </a:pPr>
            <a:r>
              <a:rPr lang="nl-BE" altLang="en-US" dirty="0" smtClean="0"/>
              <a:t>Bank </a:t>
            </a:r>
            <a:r>
              <a:rPr lang="nl-BE" altLang="en-US" dirty="0" err="1" smtClean="0"/>
              <a:t>note</a:t>
            </a:r>
            <a:r>
              <a:rPr lang="nl-BE" altLang="en-US" dirty="0" smtClean="0"/>
              <a:t> printer,</a:t>
            </a:r>
          </a:p>
          <a:p>
            <a:pPr lvl="2" eaLnBrk="1" hangingPunct="1">
              <a:lnSpc>
                <a:spcPct val="90000"/>
              </a:lnSpc>
            </a:pPr>
            <a:r>
              <a:rPr lang="nl-BE" altLang="en-US" dirty="0" smtClean="0"/>
              <a:t>Image analysis software.</a:t>
            </a:r>
            <a:endParaRPr lang="nl-NL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718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‘#n’:  (globally) </a:t>
            </a:r>
            <a:r>
              <a:rPr lang="en-US" sz="3200" b="1" i="1" u="sng" dirty="0"/>
              <a:t>singularly</a:t>
            </a:r>
            <a:r>
              <a:rPr lang="en-US" sz="3200" dirty="0"/>
              <a:t> unique identifiers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839200" cy="2743200"/>
          </a:xfrm>
        </p:spPr>
        <p:txBody>
          <a:bodyPr/>
          <a:lstStyle/>
          <a:p>
            <a:pPr marL="0" lvl="1" indent="0">
              <a:buNone/>
            </a:pPr>
            <a:r>
              <a:rPr lang="en-US" dirty="0" smtClean="0"/>
              <a:t>	#1	</a:t>
            </a:r>
            <a:r>
              <a:rPr lang="en-US" dirty="0" err="1" smtClean="0"/>
              <a:t>participantOf</a:t>
            </a:r>
            <a:r>
              <a:rPr lang="en-US" dirty="0" smtClean="0"/>
              <a:t>   	#2</a:t>
            </a:r>
            <a:r>
              <a:rPr lang="en-US" dirty="0"/>
              <a:t>	</a:t>
            </a:r>
            <a:r>
              <a:rPr lang="en-US" dirty="0" smtClean="0"/>
              <a:t>at		t1</a:t>
            </a:r>
          </a:p>
          <a:p>
            <a:pPr marL="0" lvl="1" indent="0">
              <a:buNone/>
            </a:pPr>
            <a:r>
              <a:rPr lang="en-US" dirty="0" smtClean="0"/>
              <a:t>	#2	</a:t>
            </a:r>
            <a:r>
              <a:rPr lang="en-US" dirty="0" err="1" smtClean="0"/>
              <a:t>instanceOf</a:t>
            </a:r>
            <a:r>
              <a:rPr lang="en-US" dirty="0" smtClean="0"/>
              <a:t>		</a:t>
            </a:r>
            <a:r>
              <a:rPr lang="en-US" dirty="0" err="1" smtClean="0"/>
              <a:t>DiagnosticProcess</a:t>
            </a:r>
            <a:endParaRPr lang="en-US" dirty="0" smtClean="0"/>
          </a:p>
          <a:p>
            <a:pPr marL="0" lvl="1" indent="0">
              <a:buNone/>
            </a:pPr>
            <a:r>
              <a:rPr lang="en-US" dirty="0" smtClean="0"/>
              <a:t>	</a:t>
            </a:r>
            <a:r>
              <a:rPr lang="en-US" dirty="0"/>
              <a:t>#1	</a:t>
            </a:r>
            <a:r>
              <a:rPr lang="en-US" dirty="0" err="1"/>
              <a:t>participantOf</a:t>
            </a:r>
            <a:r>
              <a:rPr lang="en-US" dirty="0"/>
              <a:t>   	</a:t>
            </a:r>
            <a:r>
              <a:rPr lang="en-US" dirty="0" smtClean="0"/>
              <a:t>#3</a:t>
            </a:r>
            <a:r>
              <a:rPr lang="en-US" dirty="0"/>
              <a:t>	at		</a:t>
            </a:r>
            <a:r>
              <a:rPr lang="en-US" dirty="0" smtClean="0"/>
              <a:t>t2</a:t>
            </a:r>
            <a:endParaRPr lang="en-US" dirty="0"/>
          </a:p>
          <a:p>
            <a:pPr marL="0" lvl="1" indent="0">
              <a:buNone/>
            </a:pPr>
            <a:r>
              <a:rPr lang="en-US" dirty="0" smtClean="0"/>
              <a:t>	#3</a:t>
            </a:r>
            <a:r>
              <a:rPr lang="en-US" dirty="0"/>
              <a:t>	</a:t>
            </a:r>
            <a:r>
              <a:rPr lang="en-US" dirty="0" err="1"/>
              <a:t>instanceOf</a:t>
            </a:r>
            <a:r>
              <a:rPr lang="en-US" dirty="0"/>
              <a:t>		</a:t>
            </a:r>
            <a:r>
              <a:rPr lang="en-US" dirty="0" smtClean="0"/>
              <a:t>Life</a:t>
            </a:r>
          </a:p>
          <a:p>
            <a:pPr marL="0" lvl="1" indent="0">
              <a:buNone/>
            </a:pPr>
            <a:r>
              <a:rPr lang="en-US" dirty="0"/>
              <a:t>	#1	</a:t>
            </a:r>
            <a:r>
              <a:rPr lang="en-US" dirty="0" err="1"/>
              <a:t>participantOf</a:t>
            </a:r>
            <a:r>
              <a:rPr lang="en-US" dirty="0"/>
              <a:t>   	</a:t>
            </a:r>
            <a:r>
              <a:rPr lang="en-US" dirty="0" smtClean="0"/>
              <a:t>#4</a:t>
            </a:r>
            <a:r>
              <a:rPr lang="en-US" dirty="0"/>
              <a:t>	at		</a:t>
            </a:r>
            <a:r>
              <a:rPr lang="en-US" dirty="0" smtClean="0"/>
              <a:t>t3</a:t>
            </a:r>
          </a:p>
          <a:p>
            <a:pPr marL="0" lvl="1" indent="0">
              <a:buNone/>
            </a:pPr>
            <a:r>
              <a:rPr lang="en-US" dirty="0"/>
              <a:t>	</a:t>
            </a:r>
            <a:r>
              <a:rPr lang="en-US" dirty="0" smtClean="0"/>
              <a:t>#4</a:t>
            </a:r>
            <a:r>
              <a:rPr lang="en-US" dirty="0"/>
              <a:t>	</a:t>
            </a:r>
            <a:r>
              <a:rPr lang="en-US" dirty="0" err="1"/>
              <a:t>instanceOf</a:t>
            </a:r>
            <a:r>
              <a:rPr lang="en-US" dirty="0"/>
              <a:t>		</a:t>
            </a:r>
            <a:r>
              <a:rPr lang="en-US" dirty="0" err="1" smtClean="0"/>
              <a:t>SurgicalProcedure</a:t>
            </a:r>
            <a:endParaRPr lang="en-US" dirty="0" smtClean="0"/>
          </a:p>
          <a:p>
            <a:pPr marL="0" lvl="1" indent="0">
              <a:buNone/>
            </a:pPr>
            <a:r>
              <a:rPr lang="en-US" dirty="0" smtClean="0"/>
              <a:t>	#4	</a:t>
            </a:r>
            <a:r>
              <a:rPr lang="en-US" dirty="0" err="1" smtClean="0"/>
              <a:t>precededBy</a:t>
            </a:r>
            <a:r>
              <a:rPr lang="en-US" dirty="0" smtClean="0"/>
              <a:t>		#2</a:t>
            </a:r>
          </a:p>
          <a:p>
            <a:pPr marL="0" lvl="1" indent="0">
              <a:buNone/>
            </a:pPr>
            <a:r>
              <a:rPr lang="en-US" dirty="0" smtClean="0"/>
              <a:t>	#4	part of	 	#3</a:t>
            </a:r>
          </a:p>
          <a:p>
            <a:pPr marL="0" lvl="1" indent="0">
              <a:buNone/>
            </a:pPr>
            <a:r>
              <a:rPr lang="en-US" dirty="0" smtClean="0"/>
              <a:t>	t3	</a:t>
            </a:r>
            <a:r>
              <a:rPr lang="en-US" dirty="0" err="1" smtClean="0"/>
              <a:t>partOf</a:t>
            </a:r>
            <a:r>
              <a:rPr lang="en-US" dirty="0" smtClean="0"/>
              <a:t>			t2</a:t>
            </a:r>
          </a:p>
          <a:p>
            <a:pPr marL="0" lvl="1" indent="0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1143000" y="1676400"/>
            <a:ext cx="533400" cy="35052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786773" y="1676400"/>
            <a:ext cx="533400" cy="3810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786773" y="2590800"/>
            <a:ext cx="533400" cy="3810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786773" y="3435927"/>
            <a:ext cx="533400" cy="3810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786773" y="4296294"/>
            <a:ext cx="533400" cy="885306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28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</a:t>
            </a:r>
            <a:r>
              <a:rPr lang="en-US" dirty="0" err="1"/>
              <a:t>tn</a:t>
            </a:r>
            <a:r>
              <a:rPr lang="en-US" dirty="0"/>
              <a:t>’:  (globally) unique identifiers</a:t>
            </a:r>
          </a:p>
        </p:txBody>
      </p:sp>
      <p:sp>
        <p:nvSpPr>
          <p:cNvPr id="4" name="Rectangle 3"/>
          <p:cNvSpPr/>
          <p:nvPr/>
        </p:nvSpPr>
        <p:spPr bwMode="auto">
          <a:xfrm flipV="1">
            <a:off x="1143000" y="5206539"/>
            <a:ext cx="533400" cy="4572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475940" y="1701339"/>
            <a:ext cx="533400" cy="3810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475940" y="2615739"/>
            <a:ext cx="533400" cy="3810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475940" y="3492039"/>
            <a:ext cx="533400" cy="3810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 flipV="1">
            <a:off x="4786773" y="5206539"/>
            <a:ext cx="533400" cy="4572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839200" cy="2743200"/>
          </a:xfrm>
        </p:spPr>
        <p:txBody>
          <a:bodyPr/>
          <a:lstStyle/>
          <a:p>
            <a:pPr marL="0" lvl="1" indent="0">
              <a:buNone/>
            </a:pPr>
            <a:r>
              <a:rPr lang="en-US" dirty="0" smtClean="0"/>
              <a:t>	#1	</a:t>
            </a:r>
            <a:r>
              <a:rPr lang="en-US" dirty="0" err="1" smtClean="0"/>
              <a:t>participantOf</a:t>
            </a:r>
            <a:r>
              <a:rPr lang="en-US" dirty="0" smtClean="0"/>
              <a:t>   	#2</a:t>
            </a:r>
            <a:r>
              <a:rPr lang="en-US" dirty="0"/>
              <a:t>	</a:t>
            </a:r>
            <a:r>
              <a:rPr lang="en-US" dirty="0" smtClean="0"/>
              <a:t>at		t1</a:t>
            </a:r>
          </a:p>
          <a:p>
            <a:pPr marL="0" lvl="1" indent="0">
              <a:buNone/>
            </a:pPr>
            <a:r>
              <a:rPr lang="en-US" dirty="0" smtClean="0"/>
              <a:t>	#2	</a:t>
            </a:r>
            <a:r>
              <a:rPr lang="en-US" dirty="0" err="1" smtClean="0"/>
              <a:t>instanceOf</a:t>
            </a:r>
            <a:r>
              <a:rPr lang="en-US" dirty="0" smtClean="0"/>
              <a:t>		</a:t>
            </a:r>
            <a:r>
              <a:rPr lang="en-US" dirty="0" err="1" smtClean="0"/>
              <a:t>DiagnosticProcess</a:t>
            </a:r>
            <a:endParaRPr lang="en-US" dirty="0" smtClean="0"/>
          </a:p>
          <a:p>
            <a:pPr marL="0" lvl="1" indent="0">
              <a:buNone/>
            </a:pPr>
            <a:r>
              <a:rPr lang="en-US" dirty="0" smtClean="0"/>
              <a:t>	</a:t>
            </a:r>
            <a:r>
              <a:rPr lang="en-US" dirty="0"/>
              <a:t>#1	</a:t>
            </a:r>
            <a:r>
              <a:rPr lang="en-US" dirty="0" err="1"/>
              <a:t>participantOf</a:t>
            </a:r>
            <a:r>
              <a:rPr lang="en-US" dirty="0"/>
              <a:t>   	</a:t>
            </a:r>
            <a:r>
              <a:rPr lang="en-US" dirty="0" smtClean="0"/>
              <a:t>#3</a:t>
            </a:r>
            <a:r>
              <a:rPr lang="en-US" dirty="0"/>
              <a:t>	at		</a:t>
            </a:r>
            <a:r>
              <a:rPr lang="en-US" dirty="0" smtClean="0"/>
              <a:t>t2</a:t>
            </a:r>
            <a:endParaRPr lang="en-US" dirty="0"/>
          </a:p>
          <a:p>
            <a:pPr marL="0" lvl="1" indent="0">
              <a:buNone/>
            </a:pPr>
            <a:r>
              <a:rPr lang="en-US" dirty="0" smtClean="0"/>
              <a:t>	#3</a:t>
            </a:r>
            <a:r>
              <a:rPr lang="en-US" dirty="0"/>
              <a:t>	</a:t>
            </a:r>
            <a:r>
              <a:rPr lang="en-US" dirty="0" err="1"/>
              <a:t>instanceOf</a:t>
            </a:r>
            <a:r>
              <a:rPr lang="en-US" dirty="0"/>
              <a:t>		</a:t>
            </a:r>
            <a:r>
              <a:rPr lang="en-US" dirty="0" smtClean="0"/>
              <a:t>Life</a:t>
            </a:r>
          </a:p>
          <a:p>
            <a:pPr marL="0" lvl="1" indent="0">
              <a:buNone/>
            </a:pPr>
            <a:r>
              <a:rPr lang="en-US" dirty="0"/>
              <a:t>	#1	</a:t>
            </a:r>
            <a:r>
              <a:rPr lang="en-US" dirty="0" err="1"/>
              <a:t>participantOf</a:t>
            </a:r>
            <a:r>
              <a:rPr lang="en-US" dirty="0"/>
              <a:t>   	</a:t>
            </a:r>
            <a:r>
              <a:rPr lang="en-US" dirty="0" smtClean="0"/>
              <a:t>#4</a:t>
            </a:r>
            <a:r>
              <a:rPr lang="en-US" dirty="0"/>
              <a:t>	at		</a:t>
            </a:r>
            <a:r>
              <a:rPr lang="en-US" dirty="0" smtClean="0"/>
              <a:t>t3</a:t>
            </a:r>
          </a:p>
          <a:p>
            <a:pPr marL="0" lvl="1" indent="0">
              <a:buNone/>
            </a:pPr>
            <a:r>
              <a:rPr lang="en-US" dirty="0"/>
              <a:t>	</a:t>
            </a:r>
            <a:r>
              <a:rPr lang="en-US" dirty="0" smtClean="0"/>
              <a:t>#4</a:t>
            </a:r>
            <a:r>
              <a:rPr lang="en-US" dirty="0"/>
              <a:t>	</a:t>
            </a:r>
            <a:r>
              <a:rPr lang="en-US" dirty="0" err="1"/>
              <a:t>instanceOf</a:t>
            </a:r>
            <a:r>
              <a:rPr lang="en-US" dirty="0"/>
              <a:t>		</a:t>
            </a:r>
            <a:r>
              <a:rPr lang="en-US" dirty="0" err="1" smtClean="0"/>
              <a:t>SurgicalProcedure</a:t>
            </a:r>
            <a:endParaRPr lang="en-US" dirty="0" smtClean="0"/>
          </a:p>
          <a:p>
            <a:pPr marL="0" lvl="1" indent="0">
              <a:buNone/>
            </a:pPr>
            <a:r>
              <a:rPr lang="en-US" dirty="0" smtClean="0"/>
              <a:t>	#4	</a:t>
            </a:r>
            <a:r>
              <a:rPr lang="en-US" dirty="0" err="1" smtClean="0"/>
              <a:t>precededBy</a:t>
            </a:r>
            <a:r>
              <a:rPr lang="en-US" dirty="0" smtClean="0"/>
              <a:t>		#2</a:t>
            </a:r>
          </a:p>
          <a:p>
            <a:pPr marL="0" lvl="1" indent="0">
              <a:buNone/>
            </a:pPr>
            <a:r>
              <a:rPr lang="en-US" dirty="0" smtClean="0"/>
              <a:t>	#4	part of	 	#3</a:t>
            </a:r>
          </a:p>
          <a:p>
            <a:pPr marL="0" lvl="1" indent="0">
              <a:buNone/>
            </a:pPr>
            <a:r>
              <a:rPr lang="en-US" dirty="0" smtClean="0"/>
              <a:t>	t3	</a:t>
            </a:r>
            <a:r>
              <a:rPr lang="en-US" dirty="0" err="1" smtClean="0"/>
              <a:t>partOf</a:t>
            </a:r>
            <a:r>
              <a:rPr lang="en-US" dirty="0" smtClean="0"/>
              <a:t>			t2</a:t>
            </a:r>
          </a:p>
          <a:p>
            <a:pPr marL="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31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Identifier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You can only assign an identifier to something existing.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However, besides the existence of the entity, what or how it is precisely does not need to be known.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45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Identifier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You can only assign an identifier to something existing.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However, besides the existence of the entity, what or how it is precisely does not need to be known.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3276600"/>
            <a:ext cx="8839200" cy="1371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0" lvl="1" indent="0">
              <a:buFont typeface="Times" charset="0"/>
              <a:buNone/>
            </a:pPr>
            <a:r>
              <a:rPr lang="en-US" kern="0" dirty="0" smtClean="0"/>
              <a:t>	#1	</a:t>
            </a:r>
            <a:r>
              <a:rPr lang="en-US" kern="0" dirty="0" err="1" smtClean="0"/>
              <a:t>participantOf</a:t>
            </a:r>
            <a:r>
              <a:rPr lang="en-US" kern="0" dirty="0" smtClean="0"/>
              <a:t>   	#3	at		t2</a:t>
            </a:r>
          </a:p>
          <a:p>
            <a:pPr marL="0" lvl="1" indent="0">
              <a:buFont typeface="Times" charset="0"/>
              <a:buNone/>
            </a:pPr>
            <a:r>
              <a:rPr lang="en-US" kern="0" dirty="0" smtClean="0"/>
              <a:t>	#3	</a:t>
            </a:r>
            <a:r>
              <a:rPr lang="en-US" kern="0" dirty="0" err="1" smtClean="0"/>
              <a:t>instanceOf</a:t>
            </a:r>
            <a:r>
              <a:rPr lang="en-US" kern="0" dirty="0" smtClean="0"/>
              <a:t>		Life</a:t>
            </a:r>
          </a:p>
          <a:p>
            <a:pPr marL="0" lvl="1" indent="0">
              <a:buFont typeface="Times" charset="0"/>
              <a:buNone/>
            </a:pPr>
            <a:endParaRPr lang="en-US" kern="0" dirty="0"/>
          </a:p>
          <a:p>
            <a:pPr marL="0" lvl="1" indent="0">
              <a:buFont typeface="Times" charset="0"/>
              <a:buNone/>
            </a:pPr>
            <a:r>
              <a:rPr lang="en-US" kern="0" dirty="0" smtClean="0"/>
              <a:t>		</a:t>
            </a:r>
            <a:endParaRPr lang="en-US" kern="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7543800" y="3326478"/>
            <a:ext cx="533400" cy="3810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8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Identifier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You can only assign an identifier to something existing.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However, besides the existence of the entity, what or how it is precisely does not need to be known.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3276600"/>
            <a:ext cx="8839200" cy="1371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0" lvl="1" indent="0">
              <a:buFont typeface="Times" charset="0"/>
              <a:buNone/>
            </a:pPr>
            <a:r>
              <a:rPr lang="en-US" kern="0" dirty="0" smtClean="0"/>
              <a:t>	#1	</a:t>
            </a:r>
            <a:r>
              <a:rPr lang="en-US" kern="0" dirty="0" err="1" smtClean="0"/>
              <a:t>participantOf</a:t>
            </a:r>
            <a:r>
              <a:rPr lang="en-US" kern="0" dirty="0" smtClean="0"/>
              <a:t>   	#3	at		t2</a:t>
            </a:r>
          </a:p>
          <a:p>
            <a:pPr marL="0" lvl="1" indent="0">
              <a:buFont typeface="Times" charset="0"/>
              <a:buNone/>
            </a:pPr>
            <a:r>
              <a:rPr lang="en-US" kern="0" dirty="0" smtClean="0"/>
              <a:t>	#3	</a:t>
            </a:r>
            <a:r>
              <a:rPr lang="en-US" kern="0" dirty="0" err="1" smtClean="0"/>
              <a:t>instanceOf</a:t>
            </a:r>
            <a:r>
              <a:rPr lang="en-US" kern="0" dirty="0" smtClean="0"/>
              <a:t>		Life</a:t>
            </a:r>
          </a:p>
          <a:p>
            <a:pPr marL="0" lvl="1" indent="0">
              <a:buFont typeface="Times" charset="0"/>
              <a:buNone/>
            </a:pPr>
            <a:endParaRPr lang="en-US" kern="0" dirty="0"/>
          </a:p>
          <a:p>
            <a:pPr marL="0" lvl="1" indent="0">
              <a:buFont typeface="Times" charset="0"/>
              <a:buNone/>
            </a:pPr>
            <a:r>
              <a:rPr lang="en-US" kern="0" dirty="0"/>
              <a:t>t</a:t>
            </a:r>
            <a:r>
              <a:rPr lang="en-US" kern="0" dirty="0" smtClean="0"/>
              <a:t>2 can be used as ID for the temporal region during which #1 participates in his life even if nothing is known (yet) about the length of t2. </a:t>
            </a:r>
          </a:p>
          <a:p>
            <a:pPr marL="0" lvl="1" indent="0">
              <a:buFont typeface="Times" charset="0"/>
              <a:buNone/>
            </a:pPr>
            <a:r>
              <a:rPr lang="en-US" kern="0" dirty="0" smtClean="0"/>
              <a:t>		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28868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Do t1 and t2 denote distinct temporal regions?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8915400" cy="2743200"/>
          </a:xfrm>
        </p:spPr>
        <p:txBody>
          <a:bodyPr/>
          <a:lstStyle/>
          <a:p>
            <a:pPr marL="0" lvl="1" indent="0">
              <a:buNone/>
            </a:pPr>
            <a:r>
              <a:rPr lang="en-US" dirty="0" smtClean="0"/>
              <a:t>	#1	</a:t>
            </a:r>
            <a:r>
              <a:rPr lang="en-US" dirty="0" err="1" smtClean="0"/>
              <a:t>participantOf</a:t>
            </a:r>
            <a:r>
              <a:rPr lang="en-US" dirty="0" smtClean="0"/>
              <a:t>   	#2</a:t>
            </a:r>
            <a:r>
              <a:rPr lang="en-US" dirty="0"/>
              <a:t>	</a:t>
            </a:r>
            <a:r>
              <a:rPr lang="en-US" dirty="0" smtClean="0"/>
              <a:t>at		t1</a:t>
            </a:r>
          </a:p>
          <a:p>
            <a:pPr marL="0" lvl="1" indent="0">
              <a:buNone/>
            </a:pPr>
            <a:r>
              <a:rPr lang="en-US" dirty="0" smtClean="0"/>
              <a:t>	#2	</a:t>
            </a:r>
            <a:r>
              <a:rPr lang="en-US" dirty="0" err="1" smtClean="0"/>
              <a:t>instanceOf</a:t>
            </a:r>
            <a:r>
              <a:rPr lang="en-US" dirty="0" smtClean="0"/>
              <a:t>		Life</a:t>
            </a:r>
          </a:p>
          <a:p>
            <a:pPr marL="0" lvl="1" indent="0">
              <a:buNone/>
            </a:pPr>
            <a:r>
              <a:rPr lang="en-US" dirty="0" smtClean="0"/>
              <a:t>	#3</a:t>
            </a:r>
            <a:r>
              <a:rPr lang="en-US" dirty="0"/>
              <a:t>	</a:t>
            </a:r>
            <a:r>
              <a:rPr lang="en-US" dirty="0" err="1"/>
              <a:t>participantOf</a:t>
            </a:r>
            <a:r>
              <a:rPr lang="en-US" dirty="0"/>
              <a:t>   	</a:t>
            </a:r>
            <a:r>
              <a:rPr lang="en-US" dirty="0" smtClean="0"/>
              <a:t>#4</a:t>
            </a:r>
            <a:r>
              <a:rPr lang="en-US" dirty="0"/>
              <a:t>	at		</a:t>
            </a:r>
            <a:r>
              <a:rPr lang="en-US" dirty="0" smtClean="0"/>
              <a:t>t2</a:t>
            </a:r>
            <a:endParaRPr lang="en-US" dirty="0"/>
          </a:p>
          <a:p>
            <a:pPr marL="0" lvl="1" indent="0">
              <a:buNone/>
            </a:pPr>
            <a:r>
              <a:rPr lang="en-US" dirty="0" smtClean="0"/>
              <a:t>	#4</a:t>
            </a:r>
            <a:r>
              <a:rPr lang="en-US" dirty="0"/>
              <a:t>	</a:t>
            </a:r>
            <a:r>
              <a:rPr lang="en-US" dirty="0" err="1"/>
              <a:t>instanceOf</a:t>
            </a:r>
            <a:r>
              <a:rPr lang="en-US" dirty="0"/>
              <a:t>		</a:t>
            </a:r>
            <a:r>
              <a:rPr lang="en-US" dirty="0" smtClean="0"/>
              <a:t>Life</a:t>
            </a:r>
          </a:p>
          <a:p>
            <a:pPr marL="0" lvl="1" indent="0">
              <a:buNone/>
            </a:pPr>
            <a:r>
              <a:rPr lang="en-US" dirty="0"/>
              <a:t>	</a:t>
            </a:r>
            <a:r>
              <a:rPr lang="en-US" dirty="0" smtClean="0"/>
              <a:t>#5</a:t>
            </a:r>
            <a:r>
              <a:rPr lang="en-US" dirty="0"/>
              <a:t>	</a:t>
            </a:r>
            <a:r>
              <a:rPr lang="en-US" dirty="0" err="1" smtClean="0"/>
              <a:t>instanceOf</a:t>
            </a:r>
            <a:r>
              <a:rPr lang="en-US" dirty="0" smtClean="0"/>
              <a:t>   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MonoZygoticTwinBrotherHood</a:t>
            </a:r>
            <a:endParaRPr lang="en-US" dirty="0" smtClean="0"/>
          </a:p>
          <a:p>
            <a:pPr marL="0" lvl="1" indent="0">
              <a:buNone/>
            </a:pPr>
            <a:r>
              <a:rPr lang="en-US" dirty="0"/>
              <a:t>	</a:t>
            </a:r>
            <a:r>
              <a:rPr lang="en-US" dirty="0" smtClean="0"/>
              <a:t>#5</a:t>
            </a:r>
            <a:r>
              <a:rPr lang="en-US" dirty="0"/>
              <a:t>	</a:t>
            </a:r>
            <a:r>
              <a:rPr lang="en-US" dirty="0" err="1" smtClean="0"/>
              <a:t>inheresIn</a:t>
            </a:r>
            <a:r>
              <a:rPr lang="en-US" dirty="0"/>
              <a:t>		</a:t>
            </a:r>
            <a:r>
              <a:rPr lang="en-US" dirty="0" smtClean="0"/>
              <a:t>#1	at		t1</a:t>
            </a:r>
          </a:p>
          <a:p>
            <a:pPr marL="0" lvl="1" indent="0">
              <a:buNone/>
            </a:pPr>
            <a:r>
              <a:rPr lang="en-US" dirty="0"/>
              <a:t>	#5	</a:t>
            </a:r>
            <a:r>
              <a:rPr lang="en-US" dirty="0" err="1"/>
              <a:t>inheresIn</a:t>
            </a:r>
            <a:r>
              <a:rPr lang="en-US" dirty="0"/>
              <a:t>		</a:t>
            </a:r>
            <a:r>
              <a:rPr lang="en-US" dirty="0" smtClean="0"/>
              <a:t>#3</a:t>
            </a:r>
            <a:r>
              <a:rPr lang="en-US" dirty="0"/>
              <a:t>	at		</a:t>
            </a:r>
            <a:r>
              <a:rPr lang="en-US" dirty="0" smtClean="0"/>
              <a:t>t2</a:t>
            </a:r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592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AutoShap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Generic versus specific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entities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2209800" y="1531936"/>
            <a:ext cx="3352800" cy="61753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dirty="0" smtClean="0">
                <a:solidFill>
                  <a:schemeClr val="bg1"/>
                </a:solidFill>
              </a:rPr>
              <a:t>Generic: types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5562600" y="1531937"/>
            <a:ext cx="3505200" cy="4419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dirty="0" smtClean="0">
                <a:solidFill>
                  <a:schemeClr val="bg1"/>
                </a:solidFill>
              </a:rPr>
              <a:t>Specific: particulars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5400" y="1295400"/>
            <a:ext cx="9099549" cy="52578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029" y="1218465"/>
            <a:ext cx="10711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L1.</a:t>
            </a:r>
          </a:p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Reality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3" name="Rectangle 40"/>
          <p:cNvSpPr>
            <a:spLocks noChangeArrowheads="1"/>
          </p:cNvSpPr>
          <p:nvPr/>
        </p:nvSpPr>
        <p:spPr bwMode="auto">
          <a:xfrm>
            <a:off x="2209800" y="2149473"/>
            <a:ext cx="6858000" cy="38020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374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Do t1 and t2 denote distinct temporal regions?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8915400" cy="2743200"/>
          </a:xfrm>
        </p:spPr>
        <p:txBody>
          <a:bodyPr/>
          <a:lstStyle/>
          <a:p>
            <a:pPr marL="0" lvl="1" indent="0">
              <a:buNone/>
            </a:pPr>
            <a:r>
              <a:rPr lang="en-US" dirty="0"/>
              <a:t>	#1	</a:t>
            </a:r>
            <a:r>
              <a:rPr lang="en-US" dirty="0" err="1"/>
              <a:t>participantOf</a:t>
            </a:r>
            <a:r>
              <a:rPr lang="en-US" dirty="0"/>
              <a:t>   	#2	at		t1</a:t>
            </a:r>
          </a:p>
          <a:p>
            <a:pPr marL="0" lvl="1" indent="0">
              <a:buNone/>
            </a:pPr>
            <a:r>
              <a:rPr lang="en-US" dirty="0"/>
              <a:t>	#2	</a:t>
            </a:r>
            <a:r>
              <a:rPr lang="en-US" dirty="0" err="1"/>
              <a:t>instanceOf</a:t>
            </a:r>
            <a:r>
              <a:rPr lang="en-US" dirty="0"/>
              <a:t>		Life</a:t>
            </a:r>
          </a:p>
          <a:p>
            <a:pPr marL="0" lvl="1" indent="0">
              <a:buNone/>
            </a:pPr>
            <a:r>
              <a:rPr lang="en-US" dirty="0"/>
              <a:t>	#3	</a:t>
            </a:r>
            <a:r>
              <a:rPr lang="en-US" dirty="0" err="1"/>
              <a:t>participantOf</a:t>
            </a:r>
            <a:r>
              <a:rPr lang="en-US" dirty="0"/>
              <a:t>   	#4	at		t2</a:t>
            </a:r>
          </a:p>
          <a:p>
            <a:pPr marL="0" lvl="1" indent="0">
              <a:buNone/>
            </a:pPr>
            <a:r>
              <a:rPr lang="en-US" dirty="0"/>
              <a:t>	#4	</a:t>
            </a:r>
            <a:r>
              <a:rPr lang="en-US" dirty="0" err="1"/>
              <a:t>instanceOf</a:t>
            </a:r>
            <a:r>
              <a:rPr lang="en-US" dirty="0"/>
              <a:t>		Life</a:t>
            </a:r>
          </a:p>
          <a:p>
            <a:pPr marL="0" lvl="1" indent="0">
              <a:buNone/>
            </a:pPr>
            <a:r>
              <a:rPr lang="en-US" dirty="0"/>
              <a:t>	#5	</a:t>
            </a:r>
            <a:r>
              <a:rPr lang="en-US" dirty="0" err="1"/>
              <a:t>instanceOf</a:t>
            </a:r>
            <a:r>
              <a:rPr lang="en-US" dirty="0"/>
              <a:t>   		</a:t>
            </a:r>
            <a:r>
              <a:rPr lang="en-US" dirty="0" err="1"/>
              <a:t>MonoZygoticTwinBrotherHood</a:t>
            </a:r>
            <a:endParaRPr lang="en-US" dirty="0"/>
          </a:p>
          <a:p>
            <a:pPr marL="0" lvl="1" indent="0">
              <a:buNone/>
            </a:pPr>
            <a:r>
              <a:rPr lang="en-US" dirty="0"/>
              <a:t>	#5	</a:t>
            </a:r>
            <a:r>
              <a:rPr lang="en-US" dirty="0" err="1"/>
              <a:t>inheresIn</a:t>
            </a:r>
            <a:r>
              <a:rPr lang="en-US" dirty="0"/>
              <a:t>		#1	at		t1</a:t>
            </a:r>
          </a:p>
          <a:p>
            <a:pPr marL="0" lvl="1" indent="0">
              <a:buNone/>
            </a:pPr>
            <a:r>
              <a:rPr lang="en-US" dirty="0"/>
              <a:t>	#5	</a:t>
            </a:r>
            <a:r>
              <a:rPr lang="en-US" dirty="0" err="1"/>
              <a:t>inheresIn</a:t>
            </a:r>
            <a:r>
              <a:rPr lang="en-US" dirty="0"/>
              <a:t>		#3	at		t2</a:t>
            </a:r>
          </a:p>
          <a:p>
            <a:pPr marL="0" lvl="1" indent="0">
              <a:buNone/>
            </a:pPr>
            <a:endParaRPr lang="en-US" dirty="0"/>
          </a:p>
          <a:p>
            <a:pPr marL="342900" lvl="1" indent="-342900"/>
            <a:r>
              <a:rPr lang="en-US" dirty="0" smtClean="0"/>
              <a:t>We will be able to tell when at least one of the twins dies:</a:t>
            </a:r>
          </a:p>
          <a:p>
            <a:pPr marL="742950" lvl="2" indent="-342900"/>
            <a:r>
              <a:rPr lang="en-US" dirty="0" smtClean="0"/>
              <a:t>If only one: no.</a:t>
            </a:r>
          </a:p>
          <a:p>
            <a:pPr marL="742950" lvl="2" indent="-342900"/>
            <a:r>
              <a:rPr lang="en-US" dirty="0" smtClean="0"/>
              <a:t>If both at the same time: yes.</a:t>
            </a:r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387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Capacities for reasoners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839200" cy="2743200"/>
          </a:xfrm>
        </p:spPr>
        <p:txBody>
          <a:bodyPr/>
          <a:lstStyle/>
          <a:p>
            <a:pPr marL="0" lvl="1" indent="0">
              <a:buNone/>
            </a:pPr>
            <a:r>
              <a:rPr lang="en-US" dirty="0" smtClean="0"/>
              <a:t>		#1	</a:t>
            </a:r>
            <a:r>
              <a:rPr lang="en-US" dirty="0" err="1" smtClean="0"/>
              <a:t>participantOf</a:t>
            </a:r>
            <a:r>
              <a:rPr lang="en-US" dirty="0" smtClean="0"/>
              <a:t>   	#2</a:t>
            </a:r>
            <a:r>
              <a:rPr lang="en-US" dirty="0"/>
              <a:t>	</a:t>
            </a:r>
            <a:r>
              <a:rPr lang="en-US" dirty="0" smtClean="0"/>
              <a:t>at		t1</a:t>
            </a:r>
          </a:p>
          <a:p>
            <a:pPr marL="0" lvl="1" indent="0">
              <a:buNone/>
            </a:pPr>
            <a:r>
              <a:rPr lang="en-US" dirty="0"/>
              <a:t>	</a:t>
            </a:r>
            <a:r>
              <a:rPr lang="en-US" dirty="0" smtClean="0"/>
              <a:t>	#2	</a:t>
            </a:r>
            <a:r>
              <a:rPr lang="en-US" dirty="0" err="1" smtClean="0"/>
              <a:t>instanceOf</a:t>
            </a:r>
            <a:r>
              <a:rPr lang="en-US" dirty="0" smtClean="0"/>
              <a:t>		</a:t>
            </a:r>
            <a:r>
              <a:rPr lang="en-US" dirty="0" err="1" smtClean="0"/>
              <a:t>DiagnosticProcess</a:t>
            </a:r>
            <a:endParaRPr lang="en-US" dirty="0" smtClean="0"/>
          </a:p>
          <a:p>
            <a:pPr marL="0" lvl="1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/>
              <a:t>#1	</a:t>
            </a:r>
            <a:r>
              <a:rPr lang="en-US" dirty="0" err="1"/>
              <a:t>participantOf</a:t>
            </a:r>
            <a:r>
              <a:rPr lang="en-US" dirty="0"/>
              <a:t>   	</a:t>
            </a:r>
            <a:r>
              <a:rPr lang="en-US" dirty="0" smtClean="0"/>
              <a:t>#3</a:t>
            </a:r>
            <a:r>
              <a:rPr lang="en-US" dirty="0"/>
              <a:t>	at		</a:t>
            </a:r>
            <a:r>
              <a:rPr lang="en-US" dirty="0" smtClean="0"/>
              <a:t>t2</a:t>
            </a:r>
            <a:endParaRPr lang="en-US" dirty="0"/>
          </a:p>
          <a:p>
            <a:pPr marL="0" lvl="1" indent="0">
              <a:buNone/>
            </a:pPr>
            <a:r>
              <a:rPr lang="en-US" dirty="0" smtClean="0"/>
              <a:t>		#3</a:t>
            </a:r>
            <a:r>
              <a:rPr lang="en-US" dirty="0"/>
              <a:t>	</a:t>
            </a:r>
            <a:r>
              <a:rPr lang="en-US" dirty="0" err="1"/>
              <a:t>instanceOf</a:t>
            </a:r>
            <a:r>
              <a:rPr lang="en-US" dirty="0"/>
              <a:t>		</a:t>
            </a:r>
            <a:r>
              <a:rPr lang="en-US" dirty="0" smtClean="0"/>
              <a:t>Life</a:t>
            </a:r>
          </a:p>
          <a:p>
            <a:pPr marL="0" lvl="1" indent="0">
              <a:buNone/>
            </a:pPr>
            <a:r>
              <a:rPr lang="en-US" dirty="0"/>
              <a:t>		#1	</a:t>
            </a:r>
            <a:r>
              <a:rPr lang="en-US" dirty="0" err="1"/>
              <a:t>participantOf</a:t>
            </a:r>
            <a:r>
              <a:rPr lang="en-US" dirty="0"/>
              <a:t>   	</a:t>
            </a:r>
            <a:r>
              <a:rPr lang="en-US" dirty="0" smtClean="0"/>
              <a:t>#4</a:t>
            </a:r>
            <a:r>
              <a:rPr lang="en-US" dirty="0"/>
              <a:t>	at		</a:t>
            </a:r>
            <a:r>
              <a:rPr lang="en-US" dirty="0" smtClean="0"/>
              <a:t>t3</a:t>
            </a:r>
          </a:p>
          <a:p>
            <a:pPr marL="0" lvl="1" indent="0">
              <a:buNone/>
            </a:pPr>
            <a:r>
              <a:rPr lang="en-US" dirty="0"/>
              <a:t>		</a:t>
            </a:r>
            <a:r>
              <a:rPr lang="en-US" dirty="0" smtClean="0"/>
              <a:t>#4</a:t>
            </a:r>
            <a:r>
              <a:rPr lang="en-US" dirty="0"/>
              <a:t>	</a:t>
            </a:r>
            <a:r>
              <a:rPr lang="en-US" dirty="0" err="1"/>
              <a:t>instanceOf</a:t>
            </a:r>
            <a:r>
              <a:rPr lang="en-US" dirty="0"/>
              <a:t>		</a:t>
            </a:r>
            <a:r>
              <a:rPr lang="en-US" dirty="0" err="1" smtClean="0"/>
              <a:t>SurgicalProcedure</a:t>
            </a:r>
            <a:endParaRPr lang="en-US" dirty="0" smtClean="0"/>
          </a:p>
          <a:p>
            <a:pPr marL="0" lvl="1" indent="0">
              <a:buNone/>
            </a:pPr>
            <a:r>
              <a:rPr lang="en-US" dirty="0"/>
              <a:t>	</a:t>
            </a:r>
            <a:r>
              <a:rPr lang="en-US" dirty="0" smtClean="0"/>
              <a:t>	#4	</a:t>
            </a:r>
            <a:r>
              <a:rPr lang="en-US" dirty="0" err="1" smtClean="0"/>
              <a:t>precededBy</a:t>
            </a:r>
            <a:r>
              <a:rPr lang="en-US" dirty="0" smtClean="0"/>
              <a:t>		#2</a:t>
            </a:r>
          </a:p>
          <a:p>
            <a:pPr marL="0" lvl="1" indent="0">
              <a:buNone/>
            </a:pPr>
            <a:r>
              <a:rPr lang="en-US" dirty="0"/>
              <a:t>	</a:t>
            </a:r>
            <a:r>
              <a:rPr lang="en-US" dirty="0" smtClean="0"/>
              <a:t>	#4	</a:t>
            </a:r>
            <a:r>
              <a:rPr lang="en-US" dirty="0" err="1"/>
              <a:t>p</a:t>
            </a:r>
            <a:r>
              <a:rPr lang="en-US" dirty="0" err="1" smtClean="0"/>
              <a:t>artOf</a:t>
            </a:r>
            <a:r>
              <a:rPr lang="en-US" dirty="0" smtClean="0"/>
              <a:t>			#3</a:t>
            </a:r>
          </a:p>
          <a:p>
            <a:pPr marL="0" lvl="1" indent="0">
              <a:buNone/>
            </a:pPr>
            <a:r>
              <a:rPr lang="en-US" dirty="0"/>
              <a:t>	</a:t>
            </a:r>
            <a:r>
              <a:rPr lang="en-US" dirty="0" smtClean="0"/>
              <a:t>	t3	</a:t>
            </a:r>
            <a:r>
              <a:rPr lang="en-US" dirty="0" err="1" smtClean="0"/>
              <a:t>partOf</a:t>
            </a:r>
            <a:r>
              <a:rPr lang="en-US" dirty="0" smtClean="0"/>
              <a:t>			t2</a:t>
            </a:r>
          </a:p>
          <a:p>
            <a:pPr marL="0" lvl="1" indent="0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 bwMode="auto">
          <a:xfrm flipV="1">
            <a:off x="2053244" y="5181600"/>
            <a:ext cx="4267200" cy="4572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 flipV="1">
            <a:off x="2053244" y="3886200"/>
            <a:ext cx="6858000" cy="4572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 flipV="1">
            <a:off x="2053244" y="3038302"/>
            <a:ext cx="6858000" cy="4572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 flipV="1">
            <a:off x="2053244" y="3495502"/>
            <a:ext cx="6858000" cy="390698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 flipV="1">
            <a:off x="2053244" y="5626331"/>
            <a:ext cx="4267200" cy="4572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4" name="Left Brace 13"/>
          <p:cNvSpPr/>
          <p:nvPr/>
        </p:nvSpPr>
        <p:spPr bwMode="auto">
          <a:xfrm>
            <a:off x="1474124" y="3048000"/>
            <a:ext cx="422564" cy="1295400"/>
          </a:xfrm>
          <a:prstGeom prst="leftBrace">
            <a:avLst>
              <a:gd name="adj1" fmla="val 35874"/>
              <a:gd name="adj2" fmla="val 50000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5" name="Left Brace 14"/>
          <p:cNvSpPr/>
          <p:nvPr/>
        </p:nvSpPr>
        <p:spPr bwMode="auto">
          <a:xfrm>
            <a:off x="1438335" y="5181600"/>
            <a:ext cx="422564" cy="901931"/>
          </a:xfrm>
          <a:prstGeom prst="leftBrace">
            <a:avLst>
              <a:gd name="adj1" fmla="val 35874"/>
              <a:gd name="adj2" fmla="val 50000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1" name="Curved Right Arrow 20"/>
          <p:cNvSpPr/>
          <p:nvPr/>
        </p:nvSpPr>
        <p:spPr bwMode="auto">
          <a:xfrm>
            <a:off x="685800" y="3581400"/>
            <a:ext cx="533400" cy="2133600"/>
          </a:xfrm>
          <a:prstGeom prst="curvedRightArrow">
            <a:avLst>
              <a:gd name="adj1" fmla="val 21833"/>
              <a:gd name="adj2" fmla="val 50000"/>
              <a:gd name="adj3" fmla="val 25000"/>
            </a:avLst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6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Careful though 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839200" cy="2743200"/>
          </a:xfrm>
        </p:spPr>
        <p:txBody>
          <a:bodyPr/>
          <a:lstStyle/>
          <a:p>
            <a:pPr marL="0" lvl="1" indent="0">
              <a:buNone/>
            </a:pPr>
            <a:r>
              <a:rPr lang="en-US" dirty="0" smtClean="0"/>
              <a:t>	#1	</a:t>
            </a:r>
            <a:r>
              <a:rPr lang="en-US" dirty="0" err="1" smtClean="0"/>
              <a:t>participantOf</a:t>
            </a:r>
            <a:r>
              <a:rPr lang="en-US" dirty="0" smtClean="0"/>
              <a:t>   	#2</a:t>
            </a:r>
            <a:r>
              <a:rPr lang="en-US" dirty="0"/>
              <a:t>	</a:t>
            </a:r>
            <a:r>
              <a:rPr lang="en-US" dirty="0" smtClean="0"/>
              <a:t>at		t1</a:t>
            </a:r>
          </a:p>
          <a:p>
            <a:pPr marL="0" lvl="1" indent="0">
              <a:buNone/>
            </a:pPr>
            <a:r>
              <a:rPr lang="en-US" dirty="0" smtClean="0"/>
              <a:t>	#2	</a:t>
            </a:r>
            <a:r>
              <a:rPr lang="en-US" dirty="0" err="1" smtClean="0"/>
              <a:t>instanceOf</a:t>
            </a:r>
            <a:r>
              <a:rPr lang="en-US" dirty="0" smtClean="0"/>
              <a:t>		</a:t>
            </a:r>
            <a:r>
              <a:rPr lang="en-US" dirty="0" err="1" smtClean="0"/>
              <a:t>DiagnosticProcess</a:t>
            </a:r>
            <a:endParaRPr lang="en-US" dirty="0" smtClean="0"/>
          </a:p>
          <a:p>
            <a:pPr marL="0" lvl="1" indent="0">
              <a:buNone/>
            </a:pPr>
            <a:r>
              <a:rPr lang="en-US" dirty="0" smtClean="0"/>
              <a:t>	</a:t>
            </a:r>
            <a:r>
              <a:rPr lang="en-US" dirty="0"/>
              <a:t>#1	</a:t>
            </a:r>
            <a:r>
              <a:rPr lang="en-US" dirty="0" err="1"/>
              <a:t>participantOf</a:t>
            </a:r>
            <a:r>
              <a:rPr lang="en-US" dirty="0"/>
              <a:t>   	</a:t>
            </a:r>
            <a:r>
              <a:rPr lang="en-US" dirty="0" smtClean="0"/>
              <a:t>#3</a:t>
            </a:r>
            <a:r>
              <a:rPr lang="en-US" dirty="0"/>
              <a:t>	at		</a:t>
            </a:r>
            <a:r>
              <a:rPr lang="en-US" dirty="0" smtClean="0"/>
              <a:t>t2</a:t>
            </a:r>
            <a:endParaRPr lang="en-US" dirty="0"/>
          </a:p>
          <a:p>
            <a:pPr marL="0" lvl="1" indent="0">
              <a:buNone/>
            </a:pPr>
            <a:r>
              <a:rPr lang="en-US" dirty="0" smtClean="0"/>
              <a:t>	#3</a:t>
            </a:r>
            <a:r>
              <a:rPr lang="en-US" dirty="0"/>
              <a:t>	</a:t>
            </a:r>
            <a:r>
              <a:rPr lang="en-US" dirty="0" err="1"/>
              <a:t>instanceOf</a:t>
            </a:r>
            <a:r>
              <a:rPr lang="en-US" dirty="0"/>
              <a:t>		</a:t>
            </a:r>
            <a:r>
              <a:rPr lang="en-US" dirty="0" smtClean="0"/>
              <a:t>Life</a:t>
            </a:r>
          </a:p>
          <a:p>
            <a:pPr marL="0" lvl="1" indent="0">
              <a:buNone/>
            </a:pPr>
            <a:r>
              <a:rPr lang="en-US" dirty="0"/>
              <a:t>	#1	</a:t>
            </a:r>
            <a:r>
              <a:rPr lang="en-US" dirty="0" err="1"/>
              <a:t>participantOf</a:t>
            </a:r>
            <a:r>
              <a:rPr lang="en-US" dirty="0"/>
              <a:t>   	</a:t>
            </a:r>
            <a:r>
              <a:rPr lang="en-US" dirty="0" smtClean="0"/>
              <a:t>#4</a:t>
            </a:r>
            <a:r>
              <a:rPr lang="en-US" dirty="0"/>
              <a:t>	at		</a:t>
            </a:r>
            <a:r>
              <a:rPr lang="en-US" dirty="0" smtClean="0"/>
              <a:t>t3</a:t>
            </a:r>
          </a:p>
          <a:p>
            <a:pPr marL="0" lvl="1" indent="0">
              <a:buNone/>
            </a:pPr>
            <a:r>
              <a:rPr lang="en-US" dirty="0"/>
              <a:t>	</a:t>
            </a:r>
            <a:r>
              <a:rPr lang="en-US" dirty="0" smtClean="0"/>
              <a:t>#4</a:t>
            </a:r>
            <a:r>
              <a:rPr lang="en-US" dirty="0"/>
              <a:t>	</a:t>
            </a:r>
            <a:r>
              <a:rPr lang="en-US" dirty="0" err="1"/>
              <a:t>instanceOf</a:t>
            </a:r>
            <a:r>
              <a:rPr lang="en-US" dirty="0"/>
              <a:t>		</a:t>
            </a:r>
            <a:r>
              <a:rPr lang="en-US" dirty="0" err="1" smtClean="0"/>
              <a:t>SurgicalProcedure</a:t>
            </a:r>
            <a:endParaRPr lang="en-US" dirty="0" smtClean="0"/>
          </a:p>
          <a:p>
            <a:pPr marL="0" lvl="1" indent="0">
              <a:buNone/>
            </a:pPr>
            <a:r>
              <a:rPr lang="en-US" dirty="0" smtClean="0"/>
              <a:t>	#4	</a:t>
            </a:r>
            <a:r>
              <a:rPr lang="en-US" dirty="0" err="1" smtClean="0"/>
              <a:t>precededBy</a:t>
            </a:r>
            <a:r>
              <a:rPr lang="en-US" dirty="0" smtClean="0"/>
              <a:t>		#2</a:t>
            </a:r>
          </a:p>
          <a:p>
            <a:pPr marL="0" lvl="1" indent="0">
              <a:buNone/>
            </a:pPr>
            <a:r>
              <a:rPr lang="en-US" dirty="0" smtClean="0"/>
              <a:t>	#4	</a:t>
            </a:r>
            <a:r>
              <a:rPr lang="en-US" dirty="0" err="1" smtClean="0"/>
              <a:t>partOf</a:t>
            </a:r>
            <a:r>
              <a:rPr lang="en-US" dirty="0" smtClean="0"/>
              <a:t>			#3</a:t>
            </a:r>
          </a:p>
          <a:p>
            <a:pPr marL="0" lvl="1" indent="0">
              <a:buNone/>
            </a:pPr>
            <a:r>
              <a:rPr lang="en-US" dirty="0" smtClean="0"/>
              <a:t>	t3	</a:t>
            </a:r>
            <a:r>
              <a:rPr lang="en-US" dirty="0" err="1" smtClean="0"/>
              <a:t>partOf</a:t>
            </a:r>
            <a:r>
              <a:rPr lang="en-US" dirty="0" smtClean="0"/>
              <a:t>			t2</a:t>
            </a:r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r>
              <a:rPr lang="en-US" dirty="0" smtClean="0"/>
              <a:t>How does t1 relates to #2 ?</a:t>
            </a:r>
          </a:p>
          <a:p>
            <a:pPr marL="0" lvl="1" indent="0">
              <a:buNone/>
            </a:pPr>
            <a:endParaRPr lang="en-US" dirty="0" smtClean="0"/>
          </a:p>
        </p:txBody>
      </p:sp>
      <p:sp>
        <p:nvSpPr>
          <p:cNvPr id="4" name="Freeform 3"/>
          <p:cNvSpPr/>
          <p:nvPr/>
        </p:nvSpPr>
        <p:spPr bwMode="auto">
          <a:xfrm>
            <a:off x="4771505" y="1637607"/>
            <a:ext cx="3366655" cy="947651"/>
          </a:xfrm>
          <a:custGeom>
            <a:avLst/>
            <a:gdLst>
              <a:gd name="connsiteX0" fmla="*/ 16626 w 3366655"/>
              <a:gd name="connsiteY0" fmla="*/ 498764 h 947651"/>
              <a:gd name="connsiteX1" fmla="*/ 2709950 w 3366655"/>
              <a:gd name="connsiteY1" fmla="*/ 490451 h 947651"/>
              <a:gd name="connsiteX2" fmla="*/ 2709950 w 3366655"/>
              <a:gd name="connsiteY2" fmla="*/ 0 h 947651"/>
              <a:gd name="connsiteX3" fmla="*/ 3358342 w 3366655"/>
              <a:gd name="connsiteY3" fmla="*/ 0 h 947651"/>
              <a:gd name="connsiteX4" fmla="*/ 3366655 w 3366655"/>
              <a:gd name="connsiteY4" fmla="*/ 922713 h 947651"/>
              <a:gd name="connsiteX5" fmla="*/ 0 w 3366655"/>
              <a:gd name="connsiteY5" fmla="*/ 947651 h 947651"/>
              <a:gd name="connsiteX6" fmla="*/ 16626 w 3366655"/>
              <a:gd name="connsiteY6" fmla="*/ 498764 h 947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66655" h="947651">
                <a:moveTo>
                  <a:pt x="16626" y="498764"/>
                </a:moveTo>
                <a:lnTo>
                  <a:pt x="2709950" y="490451"/>
                </a:lnTo>
                <a:lnTo>
                  <a:pt x="2709950" y="0"/>
                </a:lnTo>
                <a:lnTo>
                  <a:pt x="3358342" y="0"/>
                </a:lnTo>
                <a:lnTo>
                  <a:pt x="3366655" y="922713"/>
                </a:lnTo>
                <a:lnTo>
                  <a:pt x="0" y="947651"/>
                </a:lnTo>
                <a:lnTo>
                  <a:pt x="16626" y="498764"/>
                </a:lnTo>
                <a:close/>
              </a:path>
            </a:pathLst>
          </a:cu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20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Careful though 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839200" cy="2743200"/>
          </a:xfrm>
        </p:spPr>
        <p:txBody>
          <a:bodyPr/>
          <a:lstStyle/>
          <a:p>
            <a:pPr marL="0" lvl="1" indent="0">
              <a:buNone/>
            </a:pPr>
            <a:r>
              <a:rPr lang="en-US" dirty="0" smtClean="0"/>
              <a:t>	#1	</a:t>
            </a:r>
            <a:r>
              <a:rPr lang="en-US" dirty="0" err="1" smtClean="0"/>
              <a:t>participantOf</a:t>
            </a:r>
            <a:r>
              <a:rPr lang="en-US" dirty="0" smtClean="0"/>
              <a:t>   	#2</a:t>
            </a:r>
            <a:r>
              <a:rPr lang="en-US" dirty="0"/>
              <a:t>	</a:t>
            </a:r>
            <a:r>
              <a:rPr lang="en-US" dirty="0" smtClean="0"/>
              <a:t>at		t1</a:t>
            </a:r>
          </a:p>
          <a:p>
            <a:pPr marL="0" lvl="1" indent="0">
              <a:buNone/>
            </a:pPr>
            <a:r>
              <a:rPr lang="en-US" dirty="0" smtClean="0"/>
              <a:t>	#2	</a:t>
            </a:r>
            <a:r>
              <a:rPr lang="en-US" dirty="0" err="1" smtClean="0"/>
              <a:t>instanceOf</a:t>
            </a:r>
            <a:r>
              <a:rPr lang="en-US" dirty="0" smtClean="0"/>
              <a:t>		</a:t>
            </a:r>
            <a:r>
              <a:rPr lang="en-US" dirty="0" err="1" smtClean="0"/>
              <a:t>DiagnosticProcess</a:t>
            </a:r>
            <a:endParaRPr lang="en-US" dirty="0" smtClean="0"/>
          </a:p>
          <a:p>
            <a:pPr marL="0" lvl="1" indent="0">
              <a:buNone/>
            </a:pPr>
            <a:r>
              <a:rPr lang="en-US" dirty="0" smtClean="0"/>
              <a:t>	</a:t>
            </a:r>
            <a:r>
              <a:rPr lang="en-US" dirty="0"/>
              <a:t>#1	</a:t>
            </a:r>
            <a:r>
              <a:rPr lang="en-US" dirty="0" err="1"/>
              <a:t>participantOf</a:t>
            </a:r>
            <a:r>
              <a:rPr lang="en-US" dirty="0"/>
              <a:t>   	</a:t>
            </a:r>
            <a:r>
              <a:rPr lang="en-US" dirty="0" smtClean="0"/>
              <a:t>#3</a:t>
            </a:r>
            <a:r>
              <a:rPr lang="en-US" dirty="0"/>
              <a:t>	at		</a:t>
            </a:r>
            <a:r>
              <a:rPr lang="en-US" dirty="0" smtClean="0"/>
              <a:t>t2</a:t>
            </a:r>
            <a:endParaRPr lang="en-US" dirty="0"/>
          </a:p>
          <a:p>
            <a:pPr marL="0" lvl="1" indent="0">
              <a:buNone/>
            </a:pPr>
            <a:r>
              <a:rPr lang="en-US" dirty="0" smtClean="0"/>
              <a:t>	#3</a:t>
            </a:r>
            <a:r>
              <a:rPr lang="en-US" dirty="0"/>
              <a:t>	</a:t>
            </a:r>
            <a:r>
              <a:rPr lang="en-US" dirty="0" err="1"/>
              <a:t>instanceOf</a:t>
            </a:r>
            <a:r>
              <a:rPr lang="en-US" dirty="0"/>
              <a:t>		</a:t>
            </a:r>
            <a:r>
              <a:rPr lang="en-US" dirty="0" smtClean="0"/>
              <a:t>Life</a:t>
            </a:r>
          </a:p>
          <a:p>
            <a:pPr marL="0" lvl="1" indent="0">
              <a:buNone/>
            </a:pPr>
            <a:r>
              <a:rPr lang="en-US" dirty="0"/>
              <a:t>	#1	</a:t>
            </a:r>
            <a:r>
              <a:rPr lang="en-US" dirty="0" err="1"/>
              <a:t>participantOf</a:t>
            </a:r>
            <a:r>
              <a:rPr lang="en-US" dirty="0"/>
              <a:t>   	</a:t>
            </a:r>
            <a:r>
              <a:rPr lang="en-US" dirty="0" smtClean="0"/>
              <a:t>#4</a:t>
            </a:r>
            <a:r>
              <a:rPr lang="en-US" dirty="0"/>
              <a:t>	at		</a:t>
            </a:r>
            <a:r>
              <a:rPr lang="en-US" dirty="0" smtClean="0"/>
              <a:t>t3</a:t>
            </a:r>
          </a:p>
          <a:p>
            <a:pPr marL="0" lvl="1" indent="0">
              <a:buNone/>
            </a:pPr>
            <a:r>
              <a:rPr lang="en-US" dirty="0"/>
              <a:t>	</a:t>
            </a:r>
            <a:r>
              <a:rPr lang="en-US" dirty="0" smtClean="0"/>
              <a:t>#4</a:t>
            </a:r>
            <a:r>
              <a:rPr lang="en-US" dirty="0"/>
              <a:t>	</a:t>
            </a:r>
            <a:r>
              <a:rPr lang="en-US" dirty="0" err="1"/>
              <a:t>instanceOf</a:t>
            </a:r>
            <a:r>
              <a:rPr lang="en-US" dirty="0"/>
              <a:t>		</a:t>
            </a:r>
            <a:r>
              <a:rPr lang="en-US" dirty="0" err="1" smtClean="0"/>
              <a:t>SurgicalProcedure</a:t>
            </a:r>
            <a:endParaRPr lang="en-US" dirty="0" smtClean="0"/>
          </a:p>
          <a:p>
            <a:pPr marL="0" lvl="1" indent="0">
              <a:buNone/>
            </a:pPr>
            <a:r>
              <a:rPr lang="en-US" dirty="0" smtClean="0"/>
              <a:t>	#4	</a:t>
            </a:r>
            <a:r>
              <a:rPr lang="en-US" dirty="0" err="1" smtClean="0"/>
              <a:t>precededBy</a:t>
            </a:r>
            <a:r>
              <a:rPr lang="en-US" dirty="0" smtClean="0"/>
              <a:t>		#2</a:t>
            </a:r>
          </a:p>
          <a:p>
            <a:pPr marL="0" lvl="1" indent="0">
              <a:buNone/>
            </a:pPr>
            <a:r>
              <a:rPr lang="en-US" dirty="0" smtClean="0"/>
              <a:t>	#4	</a:t>
            </a:r>
            <a:r>
              <a:rPr lang="en-US" dirty="0" err="1" smtClean="0"/>
              <a:t>partOf</a:t>
            </a:r>
            <a:r>
              <a:rPr lang="en-US" dirty="0" smtClean="0"/>
              <a:t>			#3</a:t>
            </a:r>
          </a:p>
          <a:p>
            <a:pPr marL="0" lvl="1" indent="0">
              <a:buNone/>
            </a:pPr>
            <a:r>
              <a:rPr lang="en-US" dirty="0" smtClean="0"/>
              <a:t>	t3	</a:t>
            </a:r>
            <a:r>
              <a:rPr lang="en-US" dirty="0" err="1" smtClean="0"/>
              <a:t>partOf</a:t>
            </a:r>
            <a:r>
              <a:rPr lang="en-US" dirty="0" smtClean="0"/>
              <a:t>			t2</a:t>
            </a:r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r>
              <a:rPr lang="en-US" dirty="0" smtClean="0"/>
              <a:t>How does t2 relates to #3 ?</a:t>
            </a:r>
          </a:p>
          <a:p>
            <a:pPr marL="0" lvl="1" indent="0">
              <a:buNone/>
            </a:pPr>
            <a:endParaRPr lang="en-US" dirty="0" smtClean="0"/>
          </a:p>
        </p:txBody>
      </p:sp>
      <p:sp>
        <p:nvSpPr>
          <p:cNvPr id="4" name="Freeform 3"/>
          <p:cNvSpPr/>
          <p:nvPr/>
        </p:nvSpPr>
        <p:spPr bwMode="auto">
          <a:xfrm>
            <a:off x="4771505" y="2515984"/>
            <a:ext cx="3366655" cy="947651"/>
          </a:xfrm>
          <a:custGeom>
            <a:avLst/>
            <a:gdLst>
              <a:gd name="connsiteX0" fmla="*/ 16626 w 3366655"/>
              <a:gd name="connsiteY0" fmla="*/ 498764 h 947651"/>
              <a:gd name="connsiteX1" fmla="*/ 2709950 w 3366655"/>
              <a:gd name="connsiteY1" fmla="*/ 490451 h 947651"/>
              <a:gd name="connsiteX2" fmla="*/ 2709950 w 3366655"/>
              <a:gd name="connsiteY2" fmla="*/ 0 h 947651"/>
              <a:gd name="connsiteX3" fmla="*/ 3358342 w 3366655"/>
              <a:gd name="connsiteY3" fmla="*/ 0 h 947651"/>
              <a:gd name="connsiteX4" fmla="*/ 3366655 w 3366655"/>
              <a:gd name="connsiteY4" fmla="*/ 922713 h 947651"/>
              <a:gd name="connsiteX5" fmla="*/ 0 w 3366655"/>
              <a:gd name="connsiteY5" fmla="*/ 947651 h 947651"/>
              <a:gd name="connsiteX6" fmla="*/ 16626 w 3366655"/>
              <a:gd name="connsiteY6" fmla="*/ 498764 h 947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66655" h="947651">
                <a:moveTo>
                  <a:pt x="16626" y="498764"/>
                </a:moveTo>
                <a:lnTo>
                  <a:pt x="2709950" y="490451"/>
                </a:lnTo>
                <a:lnTo>
                  <a:pt x="2709950" y="0"/>
                </a:lnTo>
                <a:lnTo>
                  <a:pt x="3358342" y="0"/>
                </a:lnTo>
                <a:lnTo>
                  <a:pt x="3366655" y="922713"/>
                </a:lnTo>
                <a:lnTo>
                  <a:pt x="0" y="947651"/>
                </a:lnTo>
                <a:lnTo>
                  <a:pt x="16626" y="498764"/>
                </a:lnTo>
                <a:close/>
              </a:path>
            </a:pathLst>
          </a:cu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26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 of relation with time intervals</a:t>
            </a:r>
            <a:endParaRPr lang="en-US" dirty="0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81200"/>
            <a:ext cx="7315200" cy="4588626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39961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4"/>
          <p:cNvSpPr>
            <a:spLocks noChangeArrowheads="1"/>
          </p:cNvSpPr>
          <p:nvPr/>
        </p:nvSpPr>
        <p:spPr bwMode="auto">
          <a:xfrm flipH="1" flipV="1">
            <a:off x="0" y="4572000"/>
            <a:ext cx="9144000" cy="2286000"/>
          </a:xfrm>
          <a:custGeom>
            <a:avLst/>
            <a:gdLst>
              <a:gd name="T0" fmla="*/ 17741900 w 21600"/>
              <a:gd name="T1" fmla="*/ 0 h 21600"/>
              <a:gd name="T2" fmla="*/ 9856470 w 21600"/>
              <a:gd name="T3" fmla="*/ 0 h 21600"/>
              <a:gd name="T4" fmla="*/ 1971463 w 21600"/>
              <a:gd name="T5" fmla="*/ 0 h 21600"/>
              <a:gd name="T6" fmla="*/ 985647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911 w 21600"/>
              <a:gd name="T13" fmla="*/ 3915 h 21600"/>
              <a:gd name="T14" fmla="*/ 17689 w 21600"/>
              <a:gd name="T15" fmla="*/ 1768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4222" y="21600"/>
                </a:lnTo>
                <a:lnTo>
                  <a:pt x="17378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1" name="AutoShape 5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86800" cy="762000"/>
          </a:xfrm>
        </p:spPr>
        <p:txBody>
          <a:bodyPr/>
          <a:lstStyle/>
          <a:p>
            <a:pPr eaLnBrk="1" hangingPunct="1"/>
            <a:r>
              <a:rPr lang="nl-BE" altLang="en-US" sz="2800" dirty="0" err="1" smtClean="0"/>
              <a:t>Ontology</a:t>
            </a:r>
            <a:r>
              <a:rPr lang="nl-BE" altLang="en-US" sz="2800" dirty="0" smtClean="0"/>
              <a:t> </a:t>
            </a:r>
            <a:r>
              <a:rPr lang="nl-BE" altLang="en-US" sz="2800" dirty="0" err="1" smtClean="0"/>
              <a:t>and</a:t>
            </a:r>
            <a:r>
              <a:rPr lang="nl-BE" altLang="en-US" sz="2800" dirty="0" smtClean="0"/>
              <a:t> Referent Tracking: </a:t>
            </a:r>
            <a:r>
              <a:rPr lang="nl-BE" altLang="en-US" sz="2800" dirty="0" err="1" smtClean="0"/>
              <a:t>division</a:t>
            </a:r>
            <a:r>
              <a:rPr lang="nl-BE" altLang="en-US" sz="2800" dirty="0" smtClean="0"/>
              <a:t> of </a:t>
            </a:r>
            <a:r>
              <a:rPr lang="nl-BE" altLang="en-US" sz="2800" dirty="0" err="1" smtClean="0"/>
              <a:t>labor</a:t>
            </a:r>
            <a:endParaRPr lang="en-GB" altLang="en-US" sz="2800" dirty="0" smtClean="0"/>
          </a:p>
        </p:txBody>
      </p:sp>
      <p:sp>
        <p:nvSpPr>
          <p:cNvPr id="37892" name="Rectangle 7"/>
          <p:cNvSpPr>
            <a:spLocks noChangeArrowheads="1"/>
          </p:cNvSpPr>
          <p:nvPr/>
        </p:nvSpPr>
        <p:spPr bwMode="auto">
          <a:xfrm>
            <a:off x="0" y="4267200"/>
            <a:ext cx="9144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37893" name="Group 16"/>
          <p:cNvGrpSpPr>
            <a:grpSpLocks/>
          </p:cNvGrpSpPr>
          <p:nvPr/>
        </p:nvGrpSpPr>
        <p:grpSpPr bwMode="auto">
          <a:xfrm>
            <a:off x="0" y="1981200"/>
            <a:ext cx="9144000" cy="4876800"/>
            <a:chOff x="0" y="1981200"/>
            <a:chExt cx="9144000" cy="4876800"/>
          </a:xfrm>
        </p:grpSpPr>
        <p:pic>
          <p:nvPicPr>
            <p:cNvPr id="3790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81200"/>
              <a:ext cx="9144000" cy="487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7901" name="Group 12"/>
            <p:cNvGrpSpPr>
              <a:grpSpLocks/>
            </p:cNvGrpSpPr>
            <p:nvPr/>
          </p:nvGrpSpPr>
          <p:grpSpPr bwMode="auto">
            <a:xfrm>
              <a:off x="3352800" y="4876800"/>
              <a:ext cx="1752600" cy="701675"/>
              <a:chOff x="2112" y="3072"/>
              <a:chExt cx="1104" cy="442"/>
            </a:xfrm>
          </p:grpSpPr>
          <p:sp>
            <p:nvSpPr>
              <p:cNvPr id="37902" name="AutoShape 13"/>
              <p:cNvSpPr>
                <a:spLocks noChangeArrowheads="1"/>
              </p:cNvSpPr>
              <p:nvPr/>
            </p:nvSpPr>
            <p:spPr bwMode="auto">
              <a:xfrm>
                <a:off x="2736" y="3216"/>
                <a:ext cx="480" cy="192"/>
              </a:xfrm>
              <a:prstGeom prst="parallelogram">
                <a:avLst>
                  <a:gd name="adj" fmla="val 34896"/>
                </a:avLst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800">
                    <a:solidFill>
                      <a:schemeClr val="bg1"/>
                    </a:solidFill>
                  </a:rPr>
                  <a:t>#105</a:t>
                </a:r>
                <a:endParaRPr lang="en-GB" altLang="en-US" sz="18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7903" name="Group 14"/>
              <p:cNvGrpSpPr>
                <a:grpSpLocks/>
              </p:cNvGrpSpPr>
              <p:nvPr/>
            </p:nvGrpSpPr>
            <p:grpSpPr bwMode="auto">
              <a:xfrm>
                <a:off x="2112" y="3072"/>
                <a:ext cx="674" cy="442"/>
                <a:chOff x="2112" y="3072"/>
                <a:chExt cx="674" cy="442"/>
              </a:xfrm>
            </p:grpSpPr>
            <p:sp>
              <p:nvSpPr>
                <p:cNvPr id="37904" name="Line 15"/>
                <p:cNvSpPr>
                  <a:spLocks noChangeShapeType="1"/>
                </p:cNvSpPr>
                <p:nvPr/>
              </p:nvSpPr>
              <p:spPr bwMode="auto">
                <a:xfrm>
                  <a:off x="2112" y="3312"/>
                  <a:ext cx="672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905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208" y="3072"/>
                  <a:ext cx="578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nl-BE" altLang="en-US" sz="2000">
                      <a:solidFill>
                        <a:schemeClr val="bg1"/>
                      </a:solidFill>
                    </a:rPr>
                    <a:t>caused</a:t>
                  </a:r>
                </a:p>
                <a:p>
                  <a:pPr eaLnBrk="1" hangingPunct="1"/>
                  <a:r>
                    <a:rPr lang="nl-BE" altLang="en-US" sz="2000">
                      <a:solidFill>
                        <a:schemeClr val="bg1"/>
                      </a:solidFill>
                    </a:rPr>
                    <a:t>by</a:t>
                  </a:r>
                  <a:endParaRPr lang="en-GB" altLang="en-US" sz="200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0" y="1219200"/>
            <a:ext cx="9144000" cy="4038600"/>
            <a:chOff x="0" y="1905000"/>
            <a:chExt cx="9144000" cy="3352800"/>
          </a:xfrm>
        </p:grpSpPr>
        <p:pic>
          <p:nvPicPr>
            <p:cNvPr id="37895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05000"/>
              <a:ext cx="9144000" cy="266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7896" name="Group 8"/>
            <p:cNvGrpSpPr>
              <a:grpSpLocks/>
            </p:cNvGrpSpPr>
            <p:nvPr/>
          </p:nvGrpSpPr>
          <p:grpSpPr bwMode="auto">
            <a:xfrm>
              <a:off x="2971800" y="2286000"/>
              <a:ext cx="1789113" cy="2971800"/>
              <a:chOff x="1872" y="1440"/>
              <a:chExt cx="1127" cy="1872"/>
            </a:xfrm>
          </p:grpSpPr>
          <p:sp>
            <p:nvSpPr>
              <p:cNvPr id="37897" name="Line 9"/>
              <p:cNvSpPr>
                <a:spLocks noChangeShapeType="1"/>
              </p:cNvSpPr>
              <p:nvPr/>
            </p:nvSpPr>
            <p:spPr bwMode="auto">
              <a:xfrm flipH="1" flipV="1">
                <a:off x="1872" y="2688"/>
                <a:ext cx="0" cy="62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7898" name="Line 10"/>
              <p:cNvSpPr>
                <a:spLocks noChangeShapeType="1"/>
              </p:cNvSpPr>
              <p:nvPr/>
            </p:nvSpPr>
            <p:spPr bwMode="auto">
              <a:xfrm flipH="1" flipV="1">
                <a:off x="2976" y="1440"/>
                <a:ext cx="0" cy="177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7899" name="Text Box 11"/>
              <p:cNvSpPr txBox="1">
                <a:spLocks noChangeArrowheads="1"/>
              </p:cNvSpPr>
              <p:nvPr/>
            </p:nvSpPr>
            <p:spPr bwMode="auto">
              <a:xfrm>
                <a:off x="1872" y="2640"/>
                <a:ext cx="112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2000">
                    <a:solidFill>
                      <a:srgbClr val="FF0000"/>
                    </a:solidFill>
                  </a:rPr>
                  <a:t>instance-of at t</a:t>
                </a:r>
                <a:endParaRPr lang="en-GB" altLang="en-US" sz="200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46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Referent Tracking for</a:t>
            </a:r>
            <a:br>
              <a:rPr lang="en-US" dirty="0" smtClean="0"/>
            </a:br>
            <a:r>
              <a:rPr lang="en-US" dirty="0" smtClean="0"/>
              <a:t>ontology building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Case study for an ontology of adverse events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14400" y="5898530"/>
            <a:ext cx="7924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Ceusters W, </a:t>
            </a:r>
            <a:r>
              <a:rPr lang="en-US" sz="1400" dirty="0" err="1">
                <a:solidFill>
                  <a:schemeClr val="bg1"/>
                </a:solidFill>
              </a:rPr>
              <a:t>Capolupo</a:t>
            </a:r>
            <a:r>
              <a:rPr lang="en-US" sz="1400" dirty="0">
                <a:solidFill>
                  <a:schemeClr val="bg1"/>
                </a:solidFill>
              </a:rPr>
              <a:t> M, De Moor G, </a:t>
            </a:r>
            <a:r>
              <a:rPr lang="en-US" sz="1400" dirty="0" err="1">
                <a:solidFill>
                  <a:schemeClr val="bg1"/>
                </a:solidFill>
              </a:rPr>
              <a:t>Devlies</a:t>
            </a:r>
            <a:r>
              <a:rPr lang="en-US" sz="1400" dirty="0">
                <a:solidFill>
                  <a:schemeClr val="bg1"/>
                </a:solidFill>
              </a:rPr>
              <a:t> J, Smith B. </a:t>
            </a:r>
            <a:endParaRPr lang="en-US" sz="1400" dirty="0" smtClean="0">
              <a:solidFill>
                <a:schemeClr val="bg1"/>
              </a:solidFill>
            </a:endParaRPr>
          </a:p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An </a:t>
            </a:r>
            <a:r>
              <a:rPr lang="en-US" sz="1400" dirty="0">
                <a:solidFill>
                  <a:schemeClr val="bg1"/>
                </a:solidFill>
              </a:rPr>
              <a:t>Evolutionary Approach to Realism-Based Adverse Event Representations. </a:t>
            </a:r>
            <a:endParaRPr lang="en-US" sz="1400" dirty="0" smtClean="0">
              <a:solidFill>
                <a:schemeClr val="bg1"/>
              </a:solidFill>
            </a:endParaRPr>
          </a:p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Methods </a:t>
            </a:r>
            <a:r>
              <a:rPr lang="en-US" sz="1400" dirty="0">
                <a:solidFill>
                  <a:schemeClr val="bg1"/>
                </a:solidFill>
              </a:rPr>
              <a:t>of Information in Medicine, 2011;50(1):62-73</a:t>
            </a:r>
          </a:p>
        </p:txBody>
      </p:sp>
    </p:spTree>
    <p:extLst>
      <p:ext uri="{BB962C8B-B14F-4D97-AF65-F5344CB8AC3E}">
        <p14:creationId xmlns:p14="http://schemas.microsoft.com/office/powerpoint/2010/main" val="109241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" y="-40783"/>
            <a:ext cx="9138424" cy="691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1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8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274" name="AutoShape 2"/>
          <p:cNvSpPr>
            <a:spLocks noGrp="1" noChangeArrowheads="1"/>
          </p:cNvSpPr>
          <p:nvPr>
            <p:ph type="title"/>
          </p:nvPr>
        </p:nvSpPr>
        <p:spPr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altLang="en-US"/>
              <a:t>Representing particular adverse event cases</a:t>
            </a:r>
          </a:p>
        </p:txBody>
      </p:sp>
      <p:sp>
        <p:nvSpPr>
          <p:cNvPr id="12062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362200"/>
            <a:ext cx="8686800" cy="426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Is the generic representation of the portion of reality adequate enough for the description of particular cases?</a:t>
            </a:r>
          </a:p>
          <a:p>
            <a:r>
              <a:rPr lang="en-US" altLang="en-US" dirty="0"/>
              <a:t>Example: </a:t>
            </a:r>
            <a:r>
              <a:rPr lang="en-GB" altLang="ja-JP" dirty="0">
                <a:ea typeface="MS PGothic" panose="020B0600070205080204" pitchFamily="34" charset="-128"/>
              </a:rPr>
              <a:t>a patient </a:t>
            </a:r>
          </a:p>
          <a:p>
            <a:pPr lvl="1"/>
            <a:r>
              <a:rPr lang="en-GB" altLang="ja-JP" dirty="0">
                <a:ea typeface="MS PGothic" panose="020B0600070205080204" pitchFamily="34" charset="-128"/>
              </a:rPr>
              <a:t>born at time t</a:t>
            </a:r>
            <a:r>
              <a:rPr lang="en-GB" altLang="ja-JP" baseline="-25000" dirty="0">
                <a:ea typeface="MS PGothic" panose="020B0600070205080204" pitchFamily="34" charset="-128"/>
              </a:rPr>
              <a:t>0</a:t>
            </a:r>
            <a:r>
              <a:rPr lang="en-GB" altLang="ja-JP" dirty="0">
                <a:ea typeface="MS PGothic" panose="020B0600070205080204" pitchFamily="34" charset="-128"/>
              </a:rPr>
              <a:t> </a:t>
            </a:r>
          </a:p>
          <a:p>
            <a:pPr lvl="1"/>
            <a:r>
              <a:rPr lang="en-GB" altLang="ja-JP" dirty="0">
                <a:ea typeface="MS PGothic" panose="020B0600070205080204" pitchFamily="34" charset="-128"/>
              </a:rPr>
              <a:t>undergoing anti-inflammatory treatment and physiotherapy since t</a:t>
            </a:r>
            <a:r>
              <a:rPr lang="en-GB" altLang="ja-JP" baseline="-25000" dirty="0">
                <a:ea typeface="MS PGothic" panose="020B0600070205080204" pitchFamily="34" charset="-128"/>
              </a:rPr>
              <a:t>2</a:t>
            </a:r>
            <a:r>
              <a:rPr lang="en-GB" altLang="ja-JP" dirty="0">
                <a:ea typeface="MS PGothic" panose="020B0600070205080204" pitchFamily="34" charset="-128"/>
              </a:rPr>
              <a:t> </a:t>
            </a:r>
          </a:p>
          <a:p>
            <a:pPr lvl="1"/>
            <a:r>
              <a:rPr lang="en-GB" altLang="ja-JP" dirty="0">
                <a:ea typeface="MS PGothic" panose="020B0600070205080204" pitchFamily="34" charset="-128"/>
              </a:rPr>
              <a:t>for an arthrosis present since t</a:t>
            </a:r>
            <a:r>
              <a:rPr lang="en-GB" altLang="ja-JP" baseline="-25000" dirty="0">
                <a:ea typeface="MS PGothic" panose="020B0600070205080204" pitchFamily="34" charset="-128"/>
              </a:rPr>
              <a:t>1</a:t>
            </a:r>
          </a:p>
          <a:p>
            <a:pPr lvl="1"/>
            <a:r>
              <a:rPr lang="en-GB" altLang="ja-JP" dirty="0">
                <a:ea typeface="MS PGothic" panose="020B0600070205080204" pitchFamily="34" charset="-128"/>
              </a:rPr>
              <a:t>develops a stomach ulcer at t</a:t>
            </a:r>
            <a:r>
              <a:rPr lang="en-GB" altLang="ja-JP" baseline="-25000" dirty="0">
                <a:ea typeface="MS PGothic" panose="020B0600070205080204" pitchFamily="34" charset="-128"/>
              </a:rPr>
              <a:t>3</a:t>
            </a:r>
            <a:r>
              <a:rPr lang="en-GB" altLang="ja-JP" dirty="0">
                <a:ea typeface="MS PGothic" panose="020B0600070205080204" pitchFamily="34" charset="-128"/>
              </a:rPr>
              <a:t>. </a:t>
            </a:r>
            <a:endParaRPr lang="en-US" altLang="en-US" dirty="0"/>
          </a:p>
        </p:txBody>
      </p:sp>
      <p:sp>
        <p:nvSpPr>
          <p:cNvPr id="1206276" name="Slide Number Placeholder 3"/>
          <p:cNvSpPr txBox="1">
            <a:spLocks noGrp="1"/>
          </p:cNvSpPr>
          <p:nvPr/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4371ADED-0CEE-461C-A0A5-72F6FB846BD4}" type="slidenum">
              <a:rPr lang="en-US" altLang="en-US" sz="1400" b="0">
                <a:solidFill>
                  <a:schemeClr val="bg1"/>
                </a:solidFill>
              </a:rPr>
              <a:pPr algn="r"/>
              <a:t>49</a:t>
            </a:fld>
            <a:endParaRPr lang="en-US" altLang="en-US" sz="14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9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5562600" y="3970337"/>
            <a:ext cx="3505200" cy="1981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209800" y="3970337"/>
            <a:ext cx="3352800" cy="1981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5562600" y="2751137"/>
            <a:ext cx="3505200" cy="1219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2209800" y="2751137"/>
            <a:ext cx="3352800" cy="1219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76200" y="2751137"/>
            <a:ext cx="2133600" cy="1219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9" name="AutoShap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Generic versus specific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entities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76200" y="3970337"/>
            <a:ext cx="2133600" cy="1981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L1</a:t>
            </a:r>
            <a:r>
              <a:rPr lang="en-US" altLang="en-US" baseline="30000" dirty="0" smtClean="0">
                <a:solidFill>
                  <a:schemeClr val="bg1"/>
                </a:solidFill>
              </a:rPr>
              <a:t>-1</a:t>
            </a:r>
            <a:r>
              <a:rPr lang="en-US" altLang="en-US" dirty="0" smtClean="0">
                <a:solidFill>
                  <a:schemeClr val="bg1"/>
                </a:solidFill>
              </a:rPr>
              <a:t>.</a:t>
            </a:r>
            <a:endParaRPr lang="en-US" altLang="en-US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L1 which is not about anything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152400" y="2827337"/>
            <a:ext cx="1981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bg1"/>
                </a:solidFill>
              </a:rPr>
              <a:t>L2. Beliefs </a:t>
            </a:r>
            <a:r>
              <a:rPr lang="en-US" altLang="en-US" sz="2000" dirty="0" smtClean="0">
                <a:solidFill>
                  <a:schemeClr val="bg1"/>
                </a:solidFill>
              </a:rPr>
              <a:t>(cognitive representation)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2209800" y="1531937"/>
            <a:ext cx="3352800" cy="609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dirty="0" smtClean="0">
                <a:solidFill>
                  <a:schemeClr val="bg1"/>
                </a:solidFill>
              </a:rPr>
              <a:t>Generic</a:t>
            </a:r>
            <a:r>
              <a:rPr lang="en-US" altLang="en-US" dirty="0">
                <a:solidFill>
                  <a:schemeClr val="bg1"/>
                </a:solidFill>
              </a:rPr>
              <a:t>: types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5562600" y="1531937"/>
            <a:ext cx="3505200" cy="609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dirty="0" smtClean="0">
                <a:solidFill>
                  <a:schemeClr val="bg1"/>
                </a:solidFill>
              </a:rPr>
              <a:t>Specific</a:t>
            </a:r>
            <a:r>
              <a:rPr lang="en-US" altLang="en-US" dirty="0">
                <a:solidFill>
                  <a:schemeClr val="bg1"/>
                </a:solidFill>
              </a:rPr>
              <a:t>: particulars</a:t>
            </a:r>
          </a:p>
          <a:p>
            <a:pPr eaLnBrk="1" hangingPunct="1"/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28688" name="Rectangle 31"/>
          <p:cNvSpPr>
            <a:spLocks noChangeArrowheads="1"/>
          </p:cNvSpPr>
          <p:nvPr/>
        </p:nvSpPr>
        <p:spPr bwMode="auto">
          <a:xfrm>
            <a:off x="76200" y="2141537"/>
            <a:ext cx="2133600" cy="609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93" name="Rectangle 40"/>
          <p:cNvSpPr>
            <a:spLocks noChangeArrowheads="1"/>
          </p:cNvSpPr>
          <p:nvPr/>
        </p:nvSpPr>
        <p:spPr bwMode="auto">
          <a:xfrm>
            <a:off x="5562600" y="2141537"/>
            <a:ext cx="3505200" cy="609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5400" y="1295400"/>
            <a:ext cx="9099549" cy="52578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029" y="1218465"/>
            <a:ext cx="10711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L1.</a:t>
            </a:r>
          </a:p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Reality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7" name="Rectangle 32"/>
          <p:cNvSpPr>
            <a:spLocks noChangeArrowheads="1"/>
          </p:cNvSpPr>
          <p:nvPr/>
        </p:nvSpPr>
        <p:spPr bwMode="auto">
          <a:xfrm>
            <a:off x="152400" y="2065337"/>
            <a:ext cx="1981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bg1"/>
                </a:solidFill>
              </a:rPr>
              <a:t>L3. </a:t>
            </a:r>
            <a:r>
              <a:rPr lang="en-US" altLang="en-US" sz="2000" dirty="0" smtClean="0">
                <a:solidFill>
                  <a:schemeClr val="bg1"/>
                </a:solidFill>
              </a:rPr>
              <a:t> Accessible representation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64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370" name="AutoShape 2"/>
          <p:cNvSpPr>
            <a:spLocks noGrp="1" noChangeArrowheads="1"/>
          </p:cNvSpPr>
          <p:nvPr>
            <p:ph type="title"/>
          </p:nvPr>
        </p:nvSpPr>
        <p:spPr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altLang="en-US" sz="2800"/>
              <a:t>Anti-inflammatory treatment with ulcer development</a:t>
            </a:r>
          </a:p>
        </p:txBody>
      </p:sp>
      <p:graphicFrame>
        <p:nvGraphicFramePr>
          <p:cNvPr id="141315" name="Group 3"/>
          <p:cNvGraphicFramePr>
            <a:graphicFrameLocks noGrp="1"/>
          </p:cNvGraphicFramePr>
          <p:nvPr>
            <p:ph idx="1"/>
          </p:nvPr>
        </p:nvGraphicFramePr>
        <p:xfrm>
          <a:off x="228600" y="1676400"/>
          <a:ext cx="8686799" cy="4816475"/>
        </p:xfrm>
        <a:graphic>
          <a:graphicData uri="http://schemas.openxmlformats.org/drawingml/2006/table">
            <a:tbl>
              <a:tblPr/>
              <a:tblGrid>
                <a:gridCol w="449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0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67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1938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IUI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Description of particular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Properties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525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#1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the patient who is treated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#1 member_of C1 since t</a:t>
                      </a:r>
                      <a:r>
                        <a:rPr kumimoji="0" lang="en-GB" altLang="ja-JP" sz="1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975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#2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#1’s treatment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#2 instance_of C3	      	#2 has_participant #1 since t</a:t>
                      </a:r>
                      <a:r>
                        <a:rPr kumimoji="0" lang="en-GB" altLang="ja-JP" sz="1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#2 has_agent #3 since t</a:t>
                      </a:r>
                      <a:r>
                        <a:rPr kumimoji="0" lang="en-GB" altLang="ja-JP" sz="1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938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#3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the physician responsible for #2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#3 member_of C4 since t</a:t>
                      </a:r>
                      <a:r>
                        <a:rPr kumimoji="0" lang="en-GB" altLang="ja-JP" sz="1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525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#4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#1’s arthrosis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#4 member_of C5 since t</a:t>
                      </a:r>
                      <a:r>
                        <a:rPr kumimoji="0" lang="en-GB" altLang="ja-JP" sz="1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575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#5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#1’s anti-inflammatory treatment 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#5 part_of #2	         	#5 member_of C2 since t</a:t>
                      </a:r>
                      <a:r>
                        <a:rPr kumimoji="0" lang="en-GB" altLang="ja-JP" sz="1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525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#6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#1’s physiotherapy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#6 part_of #2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1938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#7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#1’s stomach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#7 member_of C6 since t</a:t>
                      </a:r>
                      <a:r>
                        <a:rPr kumimoji="0" lang="en-GB" altLang="ja-JP" sz="1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338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#8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#7’s structure integrity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#8 instance_of C8 since t</a:t>
                      </a:r>
                      <a:r>
                        <a:rPr kumimoji="0" lang="en-GB" altLang="ja-JP" sz="1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0                    	</a:t>
                      </a: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#8 inheres_in #7 since t</a:t>
                      </a:r>
                      <a:r>
                        <a:rPr kumimoji="0" lang="en-GB" altLang="ja-JP" sz="1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938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#9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#1’s stomach ulcer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#9 part_of #7 since t</a:t>
                      </a:r>
                      <a:r>
                        <a:rPr kumimoji="0" lang="en-GB" altLang="ja-JP" sz="1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3525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#10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coming into existence of #9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#10 has_participant #9 at t</a:t>
                      </a:r>
                      <a:r>
                        <a:rPr kumimoji="0" lang="en-GB" altLang="ja-JP" sz="1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61975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#11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change brought about by #9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#11 has_agent #9 since t</a:t>
                      </a:r>
                      <a:r>
                        <a:rPr kumimoji="0" lang="en-GB" altLang="ja-JP" sz="1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3                      	</a:t>
                      </a: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#11 has_participant #8 since t</a:t>
                      </a:r>
                      <a:r>
                        <a:rPr kumimoji="0" lang="en-GB" altLang="ja-JP" sz="1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#11 instance_of C10 (harm) at t</a:t>
                      </a:r>
                      <a:r>
                        <a:rPr kumimoji="0" lang="en-GB" altLang="ja-JP" sz="1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9725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#12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noticing the presence of #9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#12 has_participant #9 at t</a:t>
                      </a:r>
                      <a:r>
                        <a:rPr kumimoji="0" lang="en-GB" altLang="ja-JP" sz="1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3+x	</a:t>
                      </a: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#12 has_agent #3 at t</a:t>
                      </a:r>
                      <a:r>
                        <a:rPr kumimoji="0" lang="en-GB" altLang="ja-JP" sz="1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3+x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1938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#13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cognitive representation in #3 about #9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#13 is_about #9 since t</a:t>
                      </a:r>
                      <a:r>
                        <a:rPr kumimoji="0" lang="en-GB" altLang="ja-JP" sz="1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3+x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210433" name="Rectangle 65"/>
          <p:cNvSpPr>
            <a:spLocks noChangeArrowheads="1"/>
          </p:cNvSpPr>
          <p:nvPr/>
        </p:nvSpPr>
        <p:spPr bwMode="auto">
          <a:xfrm>
            <a:off x="5105400" y="5334000"/>
            <a:ext cx="587375" cy="228600"/>
          </a:xfrm>
          <a:prstGeom prst="rect">
            <a:avLst/>
          </a:prstGeom>
          <a:solidFill>
            <a:srgbClr val="FF33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3200" i="1">
              <a:solidFill>
                <a:srgbClr val="000066"/>
              </a:solidFill>
            </a:endParaRPr>
          </a:p>
        </p:txBody>
      </p:sp>
      <p:sp>
        <p:nvSpPr>
          <p:cNvPr id="1210434" name="Rectangle 66"/>
          <p:cNvSpPr>
            <a:spLocks noChangeArrowheads="1"/>
          </p:cNvSpPr>
          <p:nvPr/>
        </p:nvSpPr>
        <p:spPr bwMode="auto">
          <a:xfrm>
            <a:off x="5867400" y="5562600"/>
            <a:ext cx="381000" cy="228600"/>
          </a:xfrm>
          <a:prstGeom prst="rect">
            <a:avLst/>
          </a:prstGeom>
          <a:solidFill>
            <a:srgbClr val="FF33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3200" i="1">
              <a:solidFill>
                <a:srgbClr val="000066"/>
              </a:solidFill>
            </a:endParaRPr>
          </a:p>
        </p:txBody>
      </p:sp>
      <p:sp>
        <p:nvSpPr>
          <p:cNvPr id="1210435" name="Slide Number Placeholder 6"/>
          <p:cNvSpPr txBox="1">
            <a:spLocks noGrp="1"/>
          </p:cNvSpPr>
          <p:nvPr/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B7DB2683-7C8C-4AC5-99E6-2304EBCB3502}" type="slidenum">
              <a:rPr lang="en-US" altLang="en-US" sz="1400" b="0">
                <a:solidFill>
                  <a:schemeClr val="bg1"/>
                </a:solidFill>
              </a:rPr>
              <a:pPr algn="r"/>
              <a:t>50</a:t>
            </a:fld>
            <a:endParaRPr lang="en-US" altLang="en-US" sz="14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78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18" name="AutoShape 2"/>
          <p:cNvSpPr>
            <a:spLocks noGrp="1" noChangeArrowheads="1"/>
          </p:cNvSpPr>
          <p:nvPr>
            <p:ph type="title"/>
          </p:nvPr>
        </p:nvSpPr>
        <p:spPr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altLang="en-US"/>
              <a:t>Time line and dependencies (1)</a:t>
            </a:r>
          </a:p>
        </p:txBody>
      </p:sp>
      <p:sp>
        <p:nvSpPr>
          <p:cNvPr id="1212419" name="Rectangle 325"/>
          <p:cNvSpPr>
            <a:spLocks noGrp="1" noChangeArrowheads="1"/>
          </p:cNvSpPr>
          <p:nvPr>
            <p:ph idx="1"/>
          </p:nvPr>
        </p:nvSpPr>
        <p:spPr>
          <a:xfrm>
            <a:off x="4622800" y="3505200"/>
            <a:ext cx="4292600" cy="3124200"/>
          </a:xfrm>
          <a:prstGeom prst="rect">
            <a:avLst/>
          </a:prstGeom>
        </p:spPr>
        <p:txBody>
          <a:bodyPr/>
          <a:lstStyle/>
          <a:p>
            <a:r>
              <a:rPr lang="en-US" altLang="en-US" sz="2000" dirty="0"/>
              <a:t>At t</a:t>
            </a:r>
            <a:r>
              <a:rPr lang="en-US" altLang="en-US" sz="2000" baseline="-25000" dirty="0"/>
              <a:t>0</a:t>
            </a:r>
            <a:r>
              <a:rPr lang="en-US" altLang="en-US" sz="2000" dirty="0"/>
              <a:t>, the patient is born, and since that time, his stomach is part of him and a structure integrity (C8) inheres in it:</a:t>
            </a:r>
          </a:p>
          <a:p>
            <a:pPr lvl="1"/>
            <a:r>
              <a:rPr lang="en-US" altLang="en-US" sz="2000" b="1" dirty="0"/>
              <a:t>#1 instance-of person</a:t>
            </a:r>
            <a:r>
              <a:rPr lang="en-US" altLang="en-US" sz="2000" dirty="0"/>
              <a:t> </a:t>
            </a:r>
            <a:r>
              <a:rPr lang="en-GB" altLang="ja-JP" sz="2000" b="1" dirty="0">
                <a:ea typeface="MS PGothic" panose="020B0600070205080204" pitchFamily="34" charset="-128"/>
              </a:rPr>
              <a:t>since</a:t>
            </a:r>
            <a:r>
              <a:rPr lang="en-GB" altLang="ja-JP" sz="2000" dirty="0">
                <a:ea typeface="MS PGothic" panose="020B0600070205080204" pitchFamily="34" charset="-128"/>
              </a:rPr>
              <a:t> t</a:t>
            </a:r>
            <a:r>
              <a:rPr lang="en-GB" altLang="ja-JP" sz="2000" baseline="-25000" dirty="0">
                <a:ea typeface="MS PGothic" panose="020B0600070205080204" pitchFamily="34" charset="-128"/>
              </a:rPr>
              <a:t>0</a:t>
            </a:r>
            <a:endParaRPr lang="en-US" altLang="en-US" sz="2000" b="1" dirty="0"/>
          </a:p>
          <a:p>
            <a:pPr lvl="1"/>
            <a:r>
              <a:rPr lang="en-US" altLang="en-US" sz="2000" b="1" dirty="0"/>
              <a:t>#7 part-of #1</a:t>
            </a:r>
            <a:r>
              <a:rPr lang="en-US" altLang="en-US" sz="2000" dirty="0"/>
              <a:t> </a:t>
            </a:r>
            <a:r>
              <a:rPr lang="en-GB" altLang="ja-JP" sz="2000" b="1" dirty="0">
                <a:ea typeface="MS PGothic" panose="020B0600070205080204" pitchFamily="34" charset="-128"/>
              </a:rPr>
              <a:t>since</a:t>
            </a:r>
            <a:r>
              <a:rPr lang="en-GB" altLang="ja-JP" sz="2000" dirty="0">
                <a:ea typeface="MS PGothic" panose="020B0600070205080204" pitchFamily="34" charset="-128"/>
              </a:rPr>
              <a:t> t</a:t>
            </a:r>
            <a:r>
              <a:rPr lang="en-GB" altLang="ja-JP" sz="2000" baseline="-25000" dirty="0">
                <a:ea typeface="MS PGothic" panose="020B0600070205080204" pitchFamily="34" charset="-128"/>
              </a:rPr>
              <a:t>0</a:t>
            </a:r>
            <a:endParaRPr lang="en-US" altLang="en-US" sz="2000" dirty="0"/>
          </a:p>
          <a:p>
            <a:pPr lvl="1"/>
            <a:r>
              <a:rPr lang="en-GB" altLang="ja-JP" sz="2000" b="1" i="1" dirty="0">
                <a:ea typeface="MS PGothic" panose="020B0600070205080204" pitchFamily="34" charset="-128"/>
              </a:rPr>
              <a:t>#8 </a:t>
            </a:r>
            <a:r>
              <a:rPr lang="en-GB" altLang="ja-JP" sz="2000" b="1" dirty="0" err="1">
                <a:ea typeface="MS PGothic" panose="020B0600070205080204" pitchFamily="34" charset="-128"/>
              </a:rPr>
              <a:t>instance_of</a:t>
            </a:r>
            <a:r>
              <a:rPr lang="en-GB" altLang="ja-JP" sz="2000" dirty="0">
                <a:ea typeface="MS PGothic" panose="020B0600070205080204" pitchFamily="34" charset="-128"/>
              </a:rPr>
              <a:t> C8 </a:t>
            </a:r>
            <a:r>
              <a:rPr lang="en-GB" altLang="ja-JP" sz="2000" b="1" dirty="0">
                <a:ea typeface="MS PGothic" panose="020B0600070205080204" pitchFamily="34" charset="-128"/>
              </a:rPr>
              <a:t>since</a:t>
            </a:r>
            <a:r>
              <a:rPr lang="en-GB" altLang="ja-JP" sz="2000" dirty="0">
                <a:ea typeface="MS PGothic" panose="020B0600070205080204" pitchFamily="34" charset="-128"/>
              </a:rPr>
              <a:t> t</a:t>
            </a:r>
            <a:r>
              <a:rPr lang="en-GB" altLang="ja-JP" sz="2000" baseline="-25000" dirty="0">
                <a:ea typeface="MS PGothic" panose="020B0600070205080204" pitchFamily="34" charset="-128"/>
              </a:rPr>
              <a:t>0</a:t>
            </a:r>
          </a:p>
          <a:p>
            <a:pPr lvl="1"/>
            <a:r>
              <a:rPr lang="en-GB" altLang="ja-JP" sz="2000" b="1" i="1" dirty="0">
                <a:ea typeface="MS PGothic" panose="020B0600070205080204" pitchFamily="34" charset="-128"/>
              </a:rPr>
              <a:t>#8 </a:t>
            </a:r>
            <a:r>
              <a:rPr lang="en-GB" altLang="ja-JP" sz="2000" b="1" dirty="0" err="1">
                <a:ea typeface="MS PGothic" panose="020B0600070205080204" pitchFamily="34" charset="-128"/>
              </a:rPr>
              <a:t>inheres_in</a:t>
            </a:r>
            <a:r>
              <a:rPr lang="en-GB" altLang="ja-JP" sz="2000" b="1" i="1" dirty="0">
                <a:ea typeface="MS PGothic" panose="020B0600070205080204" pitchFamily="34" charset="-128"/>
              </a:rPr>
              <a:t> #7 </a:t>
            </a:r>
            <a:r>
              <a:rPr lang="en-GB" altLang="ja-JP" sz="2000" b="1" dirty="0">
                <a:ea typeface="MS PGothic" panose="020B0600070205080204" pitchFamily="34" charset="-128"/>
              </a:rPr>
              <a:t>since</a:t>
            </a:r>
            <a:r>
              <a:rPr lang="en-GB" altLang="ja-JP" sz="2000" dirty="0">
                <a:ea typeface="MS PGothic" panose="020B0600070205080204" pitchFamily="34" charset="-128"/>
              </a:rPr>
              <a:t> t</a:t>
            </a:r>
            <a:r>
              <a:rPr lang="en-GB" altLang="ja-JP" sz="2000" baseline="-25000" dirty="0">
                <a:ea typeface="MS PGothic" panose="020B0600070205080204" pitchFamily="34" charset="-128"/>
              </a:rPr>
              <a:t>0</a:t>
            </a:r>
            <a:endParaRPr lang="en-US" altLang="en-US" sz="2000" baseline="-25000" dirty="0"/>
          </a:p>
        </p:txBody>
      </p:sp>
      <p:grpSp>
        <p:nvGrpSpPr>
          <p:cNvPr id="1212420" name="Group 300"/>
          <p:cNvGrpSpPr>
            <a:grpSpLocks/>
          </p:cNvGrpSpPr>
          <p:nvPr/>
        </p:nvGrpSpPr>
        <p:grpSpPr bwMode="auto">
          <a:xfrm>
            <a:off x="152400" y="3062288"/>
            <a:ext cx="8458200" cy="319087"/>
            <a:chOff x="240" y="2592"/>
            <a:chExt cx="5328" cy="201"/>
          </a:xfrm>
        </p:grpSpPr>
        <p:sp>
          <p:nvSpPr>
            <p:cNvPr id="1212421" name="Rectangle 168"/>
            <p:cNvSpPr>
              <a:spLocks noChangeArrowheads="1"/>
            </p:cNvSpPr>
            <p:nvPr/>
          </p:nvSpPr>
          <p:spPr bwMode="auto">
            <a:xfrm>
              <a:off x="432" y="2592"/>
              <a:ext cx="5136" cy="201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#7’s structure integrity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212422" name="Rectangle 167"/>
            <p:cNvSpPr>
              <a:spLocks noChangeArrowheads="1"/>
            </p:cNvSpPr>
            <p:nvPr/>
          </p:nvSpPr>
          <p:spPr bwMode="auto">
            <a:xfrm>
              <a:off x="240" y="2592"/>
              <a:ext cx="240" cy="201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45720" rIns="45720"/>
            <a:lstStyle>
              <a:lvl1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#8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12423" name="Group 299"/>
          <p:cNvGrpSpPr>
            <a:grpSpLocks/>
          </p:cNvGrpSpPr>
          <p:nvPr/>
        </p:nvGrpSpPr>
        <p:grpSpPr bwMode="auto">
          <a:xfrm>
            <a:off x="152400" y="2684463"/>
            <a:ext cx="8458200" cy="317500"/>
            <a:chOff x="240" y="2400"/>
            <a:chExt cx="5328" cy="200"/>
          </a:xfrm>
        </p:grpSpPr>
        <p:sp>
          <p:nvSpPr>
            <p:cNvPr id="1212424" name="Rectangle 166"/>
            <p:cNvSpPr>
              <a:spLocks noChangeArrowheads="1"/>
            </p:cNvSpPr>
            <p:nvPr/>
          </p:nvSpPr>
          <p:spPr bwMode="auto">
            <a:xfrm>
              <a:off x="432" y="2400"/>
              <a:ext cx="5136" cy="200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#1’s stomach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212425" name="Rectangle 165"/>
            <p:cNvSpPr>
              <a:spLocks noChangeArrowheads="1"/>
            </p:cNvSpPr>
            <p:nvPr/>
          </p:nvSpPr>
          <p:spPr bwMode="auto">
            <a:xfrm>
              <a:off x="240" y="2400"/>
              <a:ext cx="240" cy="200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45720" rIns="45720"/>
            <a:lstStyle>
              <a:lvl1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#7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12426" name="Group 290"/>
          <p:cNvGrpSpPr>
            <a:grpSpLocks/>
          </p:cNvGrpSpPr>
          <p:nvPr/>
        </p:nvGrpSpPr>
        <p:grpSpPr bwMode="auto">
          <a:xfrm>
            <a:off x="152400" y="2300288"/>
            <a:ext cx="8458200" cy="314325"/>
            <a:chOff x="240" y="3072"/>
            <a:chExt cx="5328" cy="276"/>
          </a:xfrm>
        </p:grpSpPr>
        <p:sp>
          <p:nvSpPr>
            <p:cNvPr id="1212427" name="Rectangle 154"/>
            <p:cNvSpPr>
              <a:spLocks noChangeArrowheads="1"/>
            </p:cNvSpPr>
            <p:nvPr/>
          </p:nvSpPr>
          <p:spPr bwMode="auto">
            <a:xfrm>
              <a:off x="432" y="3072"/>
              <a:ext cx="5136" cy="276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the patient (#1) who is treated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212428" name="Rectangle 153"/>
            <p:cNvSpPr>
              <a:spLocks noChangeArrowheads="1"/>
            </p:cNvSpPr>
            <p:nvPr/>
          </p:nvSpPr>
          <p:spPr bwMode="auto">
            <a:xfrm>
              <a:off x="240" y="3072"/>
              <a:ext cx="240" cy="276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#1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1212429" name="Line 305"/>
          <p:cNvSpPr>
            <a:spLocks noChangeShapeType="1"/>
          </p:cNvSpPr>
          <p:nvPr/>
        </p:nvSpPr>
        <p:spPr bwMode="auto">
          <a:xfrm>
            <a:off x="1752600" y="2300288"/>
            <a:ext cx="0" cy="4419600"/>
          </a:xfrm>
          <a:prstGeom prst="line">
            <a:avLst/>
          </a:prstGeom>
          <a:noFill/>
          <a:ln w="28575">
            <a:solidFill>
              <a:srgbClr val="FF33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30" name="Line 306"/>
          <p:cNvSpPr>
            <a:spLocks noChangeShapeType="1"/>
          </p:cNvSpPr>
          <p:nvPr/>
        </p:nvSpPr>
        <p:spPr bwMode="auto">
          <a:xfrm>
            <a:off x="152400" y="2300288"/>
            <a:ext cx="0" cy="4419600"/>
          </a:xfrm>
          <a:prstGeom prst="line">
            <a:avLst/>
          </a:prstGeom>
          <a:noFill/>
          <a:ln w="28575">
            <a:solidFill>
              <a:srgbClr val="FF33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31" name="Line 307"/>
          <p:cNvSpPr>
            <a:spLocks noChangeShapeType="1"/>
          </p:cNvSpPr>
          <p:nvPr/>
        </p:nvSpPr>
        <p:spPr bwMode="auto">
          <a:xfrm>
            <a:off x="2895600" y="2300288"/>
            <a:ext cx="0" cy="4419600"/>
          </a:xfrm>
          <a:prstGeom prst="line">
            <a:avLst/>
          </a:prstGeom>
          <a:noFill/>
          <a:ln w="28575">
            <a:solidFill>
              <a:srgbClr val="FF33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32" name="Line 308"/>
          <p:cNvSpPr>
            <a:spLocks noChangeShapeType="1"/>
          </p:cNvSpPr>
          <p:nvPr/>
        </p:nvSpPr>
        <p:spPr bwMode="auto">
          <a:xfrm>
            <a:off x="4267200" y="2300288"/>
            <a:ext cx="0" cy="4419600"/>
          </a:xfrm>
          <a:prstGeom prst="line">
            <a:avLst/>
          </a:prstGeom>
          <a:noFill/>
          <a:ln w="28575">
            <a:solidFill>
              <a:srgbClr val="FF33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12433" name="Group 313"/>
          <p:cNvGrpSpPr>
            <a:grpSpLocks/>
          </p:cNvGrpSpPr>
          <p:nvPr/>
        </p:nvGrpSpPr>
        <p:grpSpPr bwMode="auto">
          <a:xfrm>
            <a:off x="0" y="1843088"/>
            <a:ext cx="8915400" cy="407987"/>
            <a:chOff x="0" y="1728"/>
            <a:chExt cx="5616" cy="257"/>
          </a:xfrm>
        </p:grpSpPr>
        <p:sp>
          <p:nvSpPr>
            <p:cNvPr id="1212434" name="Line 4"/>
            <p:cNvSpPr>
              <a:spLocks noChangeShapeType="1"/>
            </p:cNvSpPr>
            <p:nvPr/>
          </p:nvSpPr>
          <p:spPr bwMode="auto">
            <a:xfrm>
              <a:off x="96" y="1985"/>
              <a:ext cx="5520" cy="0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2435" name="Text Box 309"/>
            <p:cNvSpPr txBox="1">
              <a:spLocks noChangeArrowheads="1"/>
            </p:cNvSpPr>
            <p:nvPr/>
          </p:nvSpPr>
          <p:spPr bwMode="auto">
            <a:xfrm>
              <a:off x="0" y="1728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800" b="0">
                  <a:solidFill>
                    <a:srgbClr val="FF3399"/>
                  </a:solidFill>
                </a:rPr>
                <a:t>t</a:t>
              </a:r>
              <a:r>
                <a:rPr lang="en-US" altLang="en-US" sz="1800" b="0" baseline="-25000">
                  <a:solidFill>
                    <a:srgbClr val="FF3399"/>
                  </a:solidFill>
                </a:rPr>
                <a:t>0</a:t>
              </a:r>
            </a:p>
          </p:txBody>
        </p:sp>
        <p:sp>
          <p:nvSpPr>
            <p:cNvPr id="1212436" name="Text Box 310"/>
            <p:cNvSpPr txBox="1">
              <a:spLocks noChangeArrowheads="1"/>
            </p:cNvSpPr>
            <p:nvPr/>
          </p:nvSpPr>
          <p:spPr bwMode="auto">
            <a:xfrm>
              <a:off x="1008" y="1728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800" b="0">
                  <a:solidFill>
                    <a:srgbClr val="FF3399"/>
                  </a:solidFill>
                </a:rPr>
                <a:t>t</a:t>
              </a:r>
              <a:r>
                <a:rPr lang="en-US" altLang="en-US" sz="1800" b="0" baseline="-25000">
                  <a:solidFill>
                    <a:srgbClr val="FF3399"/>
                  </a:solidFill>
                </a:rPr>
                <a:t>1</a:t>
              </a:r>
            </a:p>
          </p:txBody>
        </p:sp>
        <p:sp>
          <p:nvSpPr>
            <p:cNvPr id="1212437" name="Text Box 311"/>
            <p:cNvSpPr txBox="1">
              <a:spLocks noChangeArrowheads="1"/>
            </p:cNvSpPr>
            <p:nvPr/>
          </p:nvSpPr>
          <p:spPr bwMode="auto">
            <a:xfrm>
              <a:off x="1728" y="1728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800" b="0">
                  <a:solidFill>
                    <a:srgbClr val="FF3399"/>
                  </a:solidFill>
                </a:rPr>
                <a:t>t</a:t>
              </a:r>
              <a:r>
                <a:rPr lang="en-US" altLang="en-US" sz="1800" b="0" baseline="-25000">
                  <a:solidFill>
                    <a:srgbClr val="FF3399"/>
                  </a:solidFill>
                </a:rPr>
                <a:t>2</a:t>
              </a:r>
            </a:p>
          </p:txBody>
        </p:sp>
        <p:sp>
          <p:nvSpPr>
            <p:cNvPr id="1212438" name="Text Box 312"/>
            <p:cNvSpPr txBox="1">
              <a:spLocks noChangeArrowheads="1"/>
            </p:cNvSpPr>
            <p:nvPr/>
          </p:nvSpPr>
          <p:spPr bwMode="auto">
            <a:xfrm>
              <a:off x="2592" y="1728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800" b="0">
                  <a:solidFill>
                    <a:srgbClr val="FF3399"/>
                  </a:solidFill>
                </a:rPr>
                <a:t>t</a:t>
              </a:r>
              <a:r>
                <a:rPr lang="en-US" altLang="en-US" sz="1800" b="0" baseline="-25000">
                  <a:solidFill>
                    <a:srgbClr val="FF3399"/>
                  </a:solidFill>
                </a:rPr>
                <a:t>3</a:t>
              </a:r>
            </a:p>
          </p:txBody>
        </p:sp>
      </p:grpSp>
      <p:grpSp>
        <p:nvGrpSpPr>
          <p:cNvPr id="1212439" name="Group 149"/>
          <p:cNvGrpSpPr>
            <a:grpSpLocks/>
          </p:cNvGrpSpPr>
          <p:nvPr/>
        </p:nvGrpSpPr>
        <p:grpSpPr bwMode="auto">
          <a:xfrm>
            <a:off x="2286000" y="3122613"/>
            <a:ext cx="1955800" cy="273050"/>
            <a:chOff x="144" y="2452"/>
            <a:chExt cx="1232" cy="172"/>
          </a:xfrm>
        </p:grpSpPr>
        <p:sp>
          <p:nvSpPr>
            <p:cNvPr id="1212440" name="Rectangle 41"/>
            <p:cNvSpPr>
              <a:spLocks noChangeArrowheads="1"/>
            </p:cNvSpPr>
            <p:nvPr/>
          </p:nvSpPr>
          <p:spPr bwMode="auto">
            <a:xfrm>
              <a:off x="384" y="2452"/>
              <a:ext cx="992" cy="17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structure integrity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212441" name="Rectangle 40"/>
            <p:cNvSpPr>
              <a:spLocks noChangeArrowheads="1"/>
            </p:cNvSpPr>
            <p:nvPr/>
          </p:nvSpPr>
          <p:spPr bwMode="auto">
            <a:xfrm>
              <a:off x="144" y="2452"/>
              <a:ext cx="288" cy="17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/>
            <a:lstStyle>
              <a:lvl1pPr marL="342900" indent="-3429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 </a:t>
              </a:r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C8 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1212442" name="Line 318"/>
          <p:cNvSpPr>
            <a:spLocks noChangeShapeType="1"/>
          </p:cNvSpPr>
          <p:nvPr/>
        </p:nvSpPr>
        <p:spPr bwMode="auto">
          <a:xfrm>
            <a:off x="228600" y="3138488"/>
            <a:ext cx="2133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43" name="Slide Number Placeholder 26"/>
          <p:cNvSpPr txBox="1">
            <a:spLocks noGrp="1"/>
          </p:cNvSpPr>
          <p:nvPr/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DF022FC8-1B2A-4B71-B3DF-4AA8D28BF146}" type="slidenum">
              <a:rPr lang="en-US" altLang="en-US" sz="1400" b="0">
                <a:solidFill>
                  <a:schemeClr val="bg1"/>
                </a:solidFill>
              </a:rPr>
              <a:pPr algn="r"/>
              <a:t>51</a:t>
            </a:fld>
            <a:endParaRPr lang="en-US" altLang="en-US" sz="14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83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466" name="AutoShape 2"/>
          <p:cNvSpPr>
            <a:spLocks noGrp="1" noChangeArrowheads="1"/>
          </p:cNvSpPr>
          <p:nvPr>
            <p:ph type="title"/>
          </p:nvPr>
        </p:nvSpPr>
        <p:spPr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altLang="en-US"/>
              <a:t>Time line and dependencies (2)</a:t>
            </a:r>
          </a:p>
        </p:txBody>
      </p:sp>
      <p:grpSp>
        <p:nvGrpSpPr>
          <p:cNvPr id="1214467" name="Group 15"/>
          <p:cNvGrpSpPr>
            <a:grpSpLocks/>
          </p:cNvGrpSpPr>
          <p:nvPr/>
        </p:nvGrpSpPr>
        <p:grpSpPr bwMode="auto">
          <a:xfrm>
            <a:off x="152400" y="3062288"/>
            <a:ext cx="8458200" cy="319087"/>
            <a:chOff x="240" y="2592"/>
            <a:chExt cx="5328" cy="201"/>
          </a:xfrm>
        </p:grpSpPr>
        <p:sp>
          <p:nvSpPr>
            <p:cNvPr id="1214468" name="Rectangle 16"/>
            <p:cNvSpPr>
              <a:spLocks noChangeArrowheads="1"/>
            </p:cNvSpPr>
            <p:nvPr/>
          </p:nvSpPr>
          <p:spPr bwMode="auto">
            <a:xfrm>
              <a:off x="432" y="2592"/>
              <a:ext cx="5136" cy="201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#7’s structure integrity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214469" name="Rectangle 17"/>
            <p:cNvSpPr>
              <a:spLocks noChangeArrowheads="1"/>
            </p:cNvSpPr>
            <p:nvPr/>
          </p:nvSpPr>
          <p:spPr bwMode="auto">
            <a:xfrm>
              <a:off x="240" y="2592"/>
              <a:ext cx="240" cy="201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45720" rIns="45720"/>
            <a:lstStyle>
              <a:lvl1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#8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14470" name="Group 18"/>
          <p:cNvGrpSpPr>
            <a:grpSpLocks/>
          </p:cNvGrpSpPr>
          <p:nvPr/>
        </p:nvGrpSpPr>
        <p:grpSpPr bwMode="auto">
          <a:xfrm>
            <a:off x="152400" y="2684463"/>
            <a:ext cx="8458200" cy="317500"/>
            <a:chOff x="240" y="2400"/>
            <a:chExt cx="5328" cy="200"/>
          </a:xfrm>
        </p:grpSpPr>
        <p:sp>
          <p:nvSpPr>
            <p:cNvPr id="1214471" name="Rectangle 19"/>
            <p:cNvSpPr>
              <a:spLocks noChangeArrowheads="1"/>
            </p:cNvSpPr>
            <p:nvPr/>
          </p:nvSpPr>
          <p:spPr bwMode="auto">
            <a:xfrm>
              <a:off x="432" y="2400"/>
              <a:ext cx="5136" cy="200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#1’s stomach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214472" name="Rectangle 20"/>
            <p:cNvSpPr>
              <a:spLocks noChangeArrowheads="1"/>
            </p:cNvSpPr>
            <p:nvPr/>
          </p:nvSpPr>
          <p:spPr bwMode="auto">
            <a:xfrm>
              <a:off x="240" y="2400"/>
              <a:ext cx="240" cy="200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45720" rIns="45720"/>
            <a:lstStyle>
              <a:lvl1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#7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14473" name="Group 21"/>
          <p:cNvGrpSpPr>
            <a:grpSpLocks/>
          </p:cNvGrpSpPr>
          <p:nvPr/>
        </p:nvGrpSpPr>
        <p:grpSpPr bwMode="auto">
          <a:xfrm>
            <a:off x="1752600" y="3432175"/>
            <a:ext cx="6553200" cy="319088"/>
            <a:chOff x="1488" y="3552"/>
            <a:chExt cx="4128" cy="201"/>
          </a:xfrm>
        </p:grpSpPr>
        <p:sp>
          <p:nvSpPr>
            <p:cNvPr id="1214474" name="Rectangle 22"/>
            <p:cNvSpPr>
              <a:spLocks noChangeArrowheads="1"/>
            </p:cNvSpPr>
            <p:nvPr/>
          </p:nvSpPr>
          <p:spPr bwMode="auto">
            <a:xfrm>
              <a:off x="1680" y="3552"/>
              <a:ext cx="3936" cy="201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#1’s arthrosis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214475" name="Rectangle 23"/>
            <p:cNvSpPr>
              <a:spLocks noChangeArrowheads="1"/>
            </p:cNvSpPr>
            <p:nvPr/>
          </p:nvSpPr>
          <p:spPr bwMode="auto">
            <a:xfrm>
              <a:off x="1488" y="3552"/>
              <a:ext cx="240" cy="201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45720" rIns="45720"/>
            <a:lstStyle>
              <a:lvl1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#4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14476" name="Group 36"/>
          <p:cNvGrpSpPr>
            <a:grpSpLocks/>
          </p:cNvGrpSpPr>
          <p:nvPr/>
        </p:nvGrpSpPr>
        <p:grpSpPr bwMode="auto">
          <a:xfrm>
            <a:off x="152400" y="2300288"/>
            <a:ext cx="8458200" cy="314325"/>
            <a:chOff x="240" y="3072"/>
            <a:chExt cx="5328" cy="276"/>
          </a:xfrm>
        </p:grpSpPr>
        <p:sp>
          <p:nvSpPr>
            <p:cNvPr id="1214477" name="Rectangle 37"/>
            <p:cNvSpPr>
              <a:spLocks noChangeArrowheads="1"/>
            </p:cNvSpPr>
            <p:nvPr/>
          </p:nvSpPr>
          <p:spPr bwMode="auto">
            <a:xfrm>
              <a:off x="432" y="3072"/>
              <a:ext cx="5136" cy="276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the patient who is treated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214478" name="Rectangle 38"/>
            <p:cNvSpPr>
              <a:spLocks noChangeArrowheads="1"/>
            </p:cNvSpPr>
            <p:nvPr/>
          </p:nvSpPr>
          <p:spPr bwMode="auto">
            <a:xfrm>
              <a:off x="240" y="3072"/>
              <a:ext cx="240" cy="276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#1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1214479" name="Line 39"/>
          <p:cNvSpPr>
            <a:spLocks noChangeShapeType="1"/>
          </p:cNvSpPr>
          <p:nvPr/>
        </p:nvSpPr>
        <p:spPr bwMode="auto">
          <a:xfrm>
            <a:off x="1752600" y="2300288"/>
            <a:ext cx="0" cy="4419600"/>
          </a:xfrm>
          <a:prstGeom prst="line">
            <a:avLst/>
          </a:prstGeom>
          <a:noFill/>
          <a:ln w="28575">
            <a:solidFill>
              <a:srgbClr val="FF33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4480" name="Line 40"/>
          <p:cNvSpPr>
            <a:spLocks noChangeShapeType="1"/>
          </p:cNvSpPr>
          <p:nvPr/>
        </p:nvSpPr>
        <p:spPr bwMode="auto">
          <a:xfrm>
            <a:off x="152400" y="2300288"/>
            <a:ext cx="0" cy="4419600"/>
          </a:xfrm>
          <a:prstGeom prst="line">
            <a:avLst/>
          </a:prstGeom>
          <a:noFill/>
          <a:ln w="28575">
            <a:solidFill>
              <a:srgbClr val="FF33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4481" name="Line 41"/>
          <p:cNvSpPr>
            <a:spLocks noChangeShapeType="1"/>
          </p:cNvSpPr>
          <p:nvPr/>
        </p:nvSpPr>
        <p:spPr bwMode="auto">
          <a:xfrm>
            <a:off x="2895600" y="2300288"/>
            <a:ext cx="0" cy="4419600"/>
          </a:xfrm>
          <a:prstGeom prst="line">
            <a:avLst/>
          </a:prstGeom>
          <a:noFill/>
          <a:ln w="28575">
            <a:solidFill>
              <a:srgbClr val="FF33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4482" name="Line 42"/>
          <p:cNvSpPr>
            <a:spLocks noChangeShapeType="1"/>
          </p:cNvSpPr>
          <p:nvPr/>
        </p:nvSpPr>
        <p:spPr bwMode="auto">
          <a:xfrm>
            <a:off x="4267200" y="2300288"/>
            <a:ext cx="0" cy="4419600"/>
          </a:xfrm>
          <a:prstGeom prst="line">
            <a:avLst/>
          </a:prstGeom>
          <a:noFill/>
          <a:ln w="28575">
            <a:solidFill>
              <a:srgbClr val="FF33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14483" name="Group 43"/>
          <p:cNvGrpSpPr>
            <a:grpSpLocks/>
          </p:cNvGrpSpPr>
          <p:nvPr/>
        </p:nvGrpSpPr>
        <p:grpSpPr bwMode="auto">
          <a:xfrm>
            <a:off x="0" y="1843088"/>
            <a:ext cx="8915400" cy="407987"/>
            <a:chOff x="0" y="1728"/>
            <a:chExt cx="5616" cy="257"/>
          </a:xfrm>
        </p:grpSpPr>
        <p:sp>
          <p:nvSpPr>
            <p:cNvPr id="1214484" name="Line 44"/>
            <p:cNvSpPr>
              <a:spLocks noChangeShapeType="1"/>
            </p:cNvSpPr>
            <p:nvPr/>
          </p:nvSpPr>
          <p:spPr bwMode="auto">
            <a:xfrm>
              <a:off x="96" y="1985"/>
              <a:ext cx="5520" cy="0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4485" name="Text Box 45"/>
            <p:cNvSpPr txBox="1">
              <a:spLocks noChangeArrowheads="1"/>
            </p:cNvSpPr>
            <p:nvPr/>
          </p:nvSpPr>
          <p:spPr bwMode="auto">
            <a:xfrm>
              <a:off x="0" y="1728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800" b="0">
                  <a:solidFill>
                    <a:srgbClr val="FF3399"/>
                  </a:solidFill>
                </a:rPr>
                <a:t>t</a:t>
              </a:r>
              <a:r>
                <a:rPr lang="en-US" altLang="en-US" sz="1800" b="0" baseline="-25000">
                  <a:solidFill>
                    <a:srgbClr val="FF3399"/>
                  </a:solidFill>
                </a:rPr>
                <a:t>0</a:t>
              </a:r>
            </a:p>
          </p:txBody>
        </p:sp>
        <p:sp>
          <p:nvSpPr>
            <p:cNvPr id="1214486" name="Text Box 46"/>
            <p:cNvSpPr txBox="1">
              <a:spLocks noChangeArrowheads="1"/>
            </p:cNvSpPr>
            <p:nvPr/>
          </p:nvSpPr>
          <p:spPr bwMode="auto">
            <a:xfrm>
              <a:off x="1008" y="1728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800" b="0">
                  <a:solidFill>
                    <a:srgbClr val="FF3399"/>
                  </a:solidFill>
                </a:rPr>
                <a:t>t</a:t>
              </a:r>
              <a:r>
                <a:rPr lang="en-US" altLang="en-US" sz="1800" b="0" baseline="-25000">
                  <a:solidFill>
                    <a:srgbClr val="FF3399"/>
                  </a:solidFill>
                </a:rPr>
                <a:t>1</a:t>
              </a:r>
            </a:p>
          </p:txBody>
        </p:sp>
        <p:sp>
          <p:nvSpPr>
            <p:cNvPr id="1214487" name="Text Box 47"/>
            <p:cNvSpPr txBox="1">
              <a:spLocks noChangeArrowheads="1"/>
            </p:cNvSpPr>
            <p:nvPr/>
          </p:nvSpPr>
          <p:spPr bwMode="auto">
            <a:xfrm>
              <a:off x="1728" y="1728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800" b="0">
                  <a:solidFill>
                    <a:srgbClr val="FF3399"/>
                  </a:solidFill>
                </a:rPr>
                <a:t>t</a:t>
              </a:r>
              <a:r>
                <a:rPr lang="en-US" altLang="en-US" sz="1800" b="0" baseline="-25000">
                  <a:solidFill>
                    <a:srgbClr val="FF3399"/>
                  </a:solidFill>
                </a:rPr>
                <a:t>2</a:t>
              </a:r>
            </a:p>
          </p:txBody>
        </p:sp>
        <p:sp>
          <p:nvSpPr>
            <p:cNvPr id="1214488" name="Text Box 48"/>
            <p:cNvSpPr txBox="1">
              <a:spLocks noChangeArrowheads="1"/>
            </p:cNvSpPr>
            <p:nvPr/>
          </p:nvSpPr>
          <p:spPr bwMode="auto">
            <a:xfrm>
              <a:off x="2592" y="1728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800" b="0">
                  <a:solidFill>
                    <a:srgbClr val="FF3399"/>
                  </a:solidFill>
                </a:rPr>
                <a:t>t</a:t>
              </a:r>
              <a:r>
                <a:rPr lang="en-US" altLang="en-US" sz="1800" b="0" baseline="-25000">
                  <a:solidFill>
                    <a:srgbClr val="FF3399"/>
                  </a:solidFill>
                </a:rPr>
                <a:t>3</a:t>
              </a:r>
            </a:p>
          </p:txBody>
        </p:sp>
      </p:grpSp>
      <p:grpSp>
        <p:nvGrpSpPr>
          <p:cNvPr id="1214489" name="Group 68"/>
          <p:cNvGrpSpPr>
            <a:grpSpLocks/>
          </p:cNvGrpSpPr>
          <p:nvPr/>
        </p:nvGrpSpPr>
        <p:grpSpPr bwMode="auto">
          <a:xfrm>
            <a:off x="2286000" y="3122613"/>
            <a:ext cx="1955800" cy="273050"/>
            <a:chOff x="144" y="2452"/>
            <a:chExt cx="1232" cy="172"/>
          </a:xfrm>
        </p:grpSpPr>
        <p:sp>
          <p:nvSpPr>
            <p:cNvPr id="1214490" name="Rectangle 69"/>
            <p:cNvSpPr>
              <a:spLocks noChangeArrowheads="1"/>
            </p:cNvSpPr>
            <p:nvPr/>
          </p:nvSpPr>
          <p:spPr bwMode="auto">
            <a:xfrm>
              <a:off x="384" y="2452"/>
              <a:ext cx="992" cy="17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structure integrity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214491" name="Rectangle 70"/>
            <p:cNvSpPr>
              <a:spLocks noChangeArrowheads="1"/>
            </p:cNvSpPr>
            <p:nvPr/>
          </p:nvSpPr>
          <p:spPr bwMode="auto">
            <a:xfrm>
              <a:off x="144" y="2452"/>
              <a:ext cx="288" cy="17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/>
            <a:lstStyle>
              <a:lvl1pPr marL="342900" indent="-3429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 </a:t>
              </a:r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C8 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1214492" name="Line 71"/>
          <p:cNvSpPr>
            <a:spLocks noChangeShapeType="1"/>
          </p:cNvSpPr>
          <p:nvPr/>
        </p:nvSpPr>
        <p:spPr bwMode="auto">
          <a:xfrm>
            <a:off x="228600" y="3138488"/>
            <a:ext cx="2133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4493" name="Rectangle 79"/>
          <p:cNvSpPr>
            <a:spLocks noChangeArrowheads="1"/>
          </p:cNvSpPr>
          <p:nvPr/>
        </p:nvSpPr>
        <p:spPr bwMode="auto">
          <a:xfrm>
            <a:off x="4648200" y="3886200"/>
            <a:ext cx="4343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b="0">
                <a:solidFill>
                  <a:srgbClr val="EBE6FC"/>
                </a:solidFill>
              </a:rPr>
              <a:t>At t</a:t>
            </a:r>
            <a:r>
              <a:rPr lang="en-US" altLang="en-US" b="0" baseline="-25000">
                <a:solidFill>
                  <a:srgbClr val="EBE6FC"/>
                </a:solidFill>
              </a:rPr>
              <a:t>1</a:t>
            </a:r>
            <a:r>
              <a:rPr lang="en-US" altLang="en-US" b="0">
                <a:solidFill>
                  <a:srgbClr val="EBE6FC"/>
                </a:solidFill>
              </a:rPr>
              <a:t>, the patient acquires arthrosis: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GB" altLang="ja-JP" sz="2000" i="1">
                <a:solidFill>
                  <a:srgbClr val="EBE6FC"/>
                </a:solidFill>
                <a:ea typeface="MS PGothic" panose="020B0600070205080204" pitchFamily="34" charset="-128"/>
              </a:rPr>
              <a:t>#4 </a:t>
            </a:r>
            <a:r>
              <a:rPr lang="en-GB" altLang="ja-JP" sz="2000">
                <a:solidFill>
                  <a:srgbClr val="EBE6FC"/>
                </a:solidFill>
                <a:ea typeface="MS PGothic" panose="020B0600070205080204" pitchFamily="34" charset="-128"/>
              </a:rPr>
              <a:t>member_of</a:t>
            </a:r>
            <a:r>
              <a:rPr lang="en-GB" altLang="ja-JP" sz="2000" b="0">
                <a:solidFill>
                  <a:srgbClr val="EBE6FC"/>
                </a:solidFill>
                <a:ea typeface="MS PGothic" panose="020B0600070205080204" pitchFamily="34" charset="-128"/>
              </a:rPr>
              <a:t> C5 </a:t>
            </a:r>
            <a:r>
              <a:rPr lang="en-GB" altLang="ja-JP" sz="2000">
                <a:solidFill>
                  <a:srgbClr val="EBE6FC"/>
                </a:solidFill>
                <a:ea typeface="MS PGothic" panose="020B0600070205080204" pitchFamily="34" charset="-128"/>
              </a:rPr>
              <a:t>since</a:t>
            </a:r>
            <a:r>
              <a:rPr lang="en-GB" altLang="ja-JP" sz="2000" b="0">
                <a:solidFill>
                  <a:srgbClr val="EBE6FC"/>
                </a:solidFill>
                <a:ea typeface="MS PGothic" panose="020B0600070205080204" pitchFamily="34" charset="-128"/>
              </a:rPr>
              <a:t> t</a:t>
            </a:r>
            <a:r>
              <a:rPr lang="en-GB" altLang="ja-JP" sz="2000" b="0" baseline="-25000">
                <a:solidFill>
                  <a:srgbClr val="EBE6FC"/>
                </a:solidFill>
                <a:ea typeface="MS PGothic" panose="020B0600070205080204" pitchFamily="34" charset="-128"/>
              </a:rPr>
              <a:t>1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GB" altLang="ja-JP" sz="2000" i="1">
                <a:solidFill>
                  <a:srgbClr val="EBE6FC"/>
                </a:solidFill>
                <a:ea typeface="MS PGothic" panose="020B0600070205080204" pitchFamily="34" charset="-128"/>
              </a:rPr>
              <a:t>#4 </a:t>
            </a:r>
            <a:r>
              <a:rPr lang="en-GB" altLang="ja-JP" sz="2000">
                <a:solidFill>
                  <a:srgbClr val="EBE6FC"/>
                </a:solidFill>
                <a:ea typeface="MS PGothic" panose="020B0600070205080204" pitchFamily="34" charset="-128"/>
              </a:rPr>
              <a:t>inheres_in</a:t>
            </a:r>
            <a:r>
              <a:rPr lang="en-GB" altLang="ja-JP" sz="2000" i="1">
                <a:solidFill>
                  <a:srgbClr val="EBE6FC"/>
                </a:solidFill>
                <a:ea typeface="MS PGothic" panose="020B0600070205080204" pitchFamily="34" charset="-128"/>
              </a:rPr>
              <a:t> #1 </a:t>
            </a:r>
            <a:r>
              <a:rPr lang="en-GB" altLang="ja-JP" sz="2000">
                <a:solidFill>
                  <a:srgbClr val="EBE6FC"/>
                </a:solidFill>
                <a:ea typeface="MS PGothic" panose="020B0600070205080204" pitchFamily="34" charset="-128"/>
              </a:rPr>
              <a:t>since</a:t>
            </a:r>
            <a:r>
              <a:rPr lang="en-GB" altLang="ja-JP" sz="2000" b="0">
                <a:solidFill>
                  <a:srgbClr val="EBE6FC"/>
                </a:solidFill>
                <a:ea typeface="MS PGothic" panose="020B0600070205080204" pitchFamily="34" charset="-128"/>
              </a:rPr>
              <a:t> t</a:t>
            </a:r>
            <a:r>
              <a:rPr lang="en-GB" altLang="ja-JP" sz="2000" b="0" baseline="-25000">
                <a:solidFill>
                  <a:srgbClr val="EBE6FC"/>
                </a:solidFill>
                <a:ea typeface="MS PGothic" panose="020B0600070205080204" pitchFamily="34" charset="-128"/>
              </a:rPr>
              <a:t>1</a:t>
            </a:r>
            <a:endParaRPr lang="en-US" altLang="en-US" sz="2000" b="0" baseline="-25000">
              <a:solidFill>
                <a:srgbClr val="EBE6FC"/>
              </a:solidFill>
            </a:endParaRPr>
          </a:p>
        </p:txBody>
      </p:sp>
      <p:grpSp>
        <p:nvGrpSpPr>
          <p:cNvPr id="1214494" name="Group 80"/>
          <p:cNvGrpSpPr>
            <a:grpSpLocks/>
          </p:cNvGrpSpPr>
          <p:nvPr/>
        </p:nvGrpSpPr>
        <p:grpSpPr bwMode="auto">
          <a:xfrm>
            <a:off x="3225800" y="3468688"/>
            <a:ext cx="1955800" cy="273050"/>
            <a:chOff x="144" y="1936"/>
            <a:chExt cx="1232" cy="172"/>
          </a:xfrm>
        </p:grpSpPr>
        <p:sp>
          <p:nvSpPr>
            <p:cNvPr id="1214495" name="Rectangle 81"/>
            <p:cNvSpPr>
              <a:spLocks noChangeArrowheads="1"/>
            </p:cNvSpPr>
            <p:nvPr/>
          </p:nvSpPr>
          <p:spPr bwMode="auto">
            <a:xfrm>
              <a:off x="384" y="1936"/>
              <a:ext cx="992" cy="17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underlying disease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214496" name="Rectangle 82"/>
            <p:cNvSpPr>
              <a:spLocks noChangeArrowheads="1"/>
            </p:cNvSpPr>
            <p:nvPr/>
          </p:nvSpPr>
          <p:spPr bwMode="auto">
            <a:xfrm>
              <a:off x="144" y="1936"/>
              <a:ext cx="288" cy="17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/>
            <a:lstStyle>
              <a:lvl1pPr marL="342900" indent="-3429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 </a:t>
              </a:r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C5 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1214497" name="Line 83"/>
          <p:cNvSpPr>
            <a:spLocks noChangeShapeType="1"/>
          </p:cNvSpPr>
          <p:nvPr/>
        </p:nvSpPr>
        <p:spPr bwMode="auto">
          <a:xfrm>
            <a:off x="1778000" y="3484563"/>
            <a:ext cx="1600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4498" name="Slide Number Placeholder 33"/>
          <p:cNvSpPr txBox="1">
            <a:spLocks noGrp="1"/>
          </p:cNvSpPr>
          <p:nvPr/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6CCCC9AC-DE87-4F2D-926A-7778BE144C00}" type="slidenum">
              <a:rPr lang="en-US" altLang="en-US" sz="1400" b="0">
                <a:solidFill>
                  <a:schemeClr val="bg1"/>
                </a:solidFill>
              </a:rPr>
              <a:pPr algn="r"/>
              <a:t>52</a:t>
            </a:fld>
            <a:endParaRPr lang="en-US" altLang="en-US" sz="14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11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514" name="AutoShape 2"/>
          <p:cNvSpPr>
            <a:spLocks noGrp="1" noChangeArrowheads="1"/>
          </p:cNvSpPr>
          <p:nvPr>
            <p:ph type="title"/>
          </p:nvPr>
        </p:nvSpPr>
        <p:spPr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altLang="en-US"/>
              <a:t>Time line and dependencies (3)</a:t>
            </a:r>
          </a:p>
        </p:txBody>
      </p:sp>
      <p:grpSp>
        <p:nvGrpSpPr>
          <p:cNvPr id="1216515" name="Group 15"/>
          <p:cNvGrpSpPr>
            <a:grpSpLocks/>
          </p:cNvGrpSpPr>
          <p:nvPr/>
        </p:nvGrpSpPr>
        <p:grpSpPr bwMode="auto">
          <a:xfrm>
            <a:off x="152400" y="3062288"/>
            <a:ext cx="8458200" cy="319087"/>
            <a:chOff x="240" y="2592"/>
            <a:chExt cx="5328" cy="201"/>
          </a:xfrm>
        </p:grpSpPr>
        <p:sp>
          <p:nvSpPr>
            <p:cNvPr id="1216516" name="Rectangle 16"/>
            <p:cNvSpPr>
              <a:spLocks noChangeArrowheads="1"/>
            </p:cNvSpPr>
            <p:nvPr/>
          </p:nvSpPr>
          <p:spPr bwMode="auto">
            <a:xfrm>
              <a:off x="432" y="2592"/>
              <a:ext cx="5136" cy="201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#7’s structure integrity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216517" name="Rectangle 17"/>
            <p:cNvSpPr>
              <a:spLocks noChangeArrowheads="1"/>
            </p:cNvSpPr>
            <p:nvPr/>
          </p:nvSpPr>
          <p:spPr bwMode="auto">
            <a:xfrm>
              <a:off x="240" y="2592"/>
              <a:ext cx="240" cy="201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45720" rIns="45720"/>
            <a:lstStyle>
              <a:lvl1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#8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16518" name="Group 18"/>
          <p:cNvGrpSpPr>
            <a:grpSpLocks/>
          </p:cNvGrpSpPr>
          <p:nvPr/>
        </p:nvGrpSpPr>
        <p:grpSpPr bwMode="auto">
          <a:xfrm>
            <a:off x="152400" y="2684463"/>
            <a:ext cx="8458200" cy="317500"/>
            <a:chOff x="240" y="2400"/>
            <a:chExt cx="5328" cy="200"/>
          </a:xfrm>
        </p:grpSpPr>
        <p:sp>
          <p:nvSpPr>
            <p:cNvPr id="1216519" name="Rectangle 19"/>
            <p:cNvSpPr>
              <a:spLocks noChangeArrowheads="1"/>
            </p:cNvSpPr>
            <p:nvPr/>
          </p:nvSpPr>
          <p:spPr bwMode="auto">
            <a:xfrm>
              <a:off x="432" y="2400"/>
              <a:ext cx="5136" cy="200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#1’s stomach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216520" name="Rectangle 20"/>
            <p:cNvSpPr>
              <a:spLocks noChangeArrowheads="1"/>
            </p:cNvSpPr>
            <p:nvPr/>
          </p:nvSpPr>
          <p:spPr bwMode="auto">
            <a:xfrm>
              <a:off x="240" y="2400"/>
              <a:ext cx="240" cy="200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45720" rIns="45720"/>
            <a:lstStyle>
              <a:lvl1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#7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16521" name="Group 21"/>
          <p:cNvGrpSpPr>
            <a:grpSpLocks/>
          </p:cNvGrpSpPr>
          <p:nvPr/>
        </p:nvGrpSpPr>
        <p:grpSpPr bwMode="auto">
          <a:xfrm>
            <a:off x="1752600" y="3432175"/>
            <a:ext cx="6553200" cy="319088"/>
            <a:chOff x="1488" y="3552"/>
            <a:chExt cx="4128" cy="201"/>
          </a:xfrm>
        </p:grpSpPr>
        <p:sp>
          <p:nvSpPr>
            <p:cNvPr id="1216522" name="Rectangle 22"/>
            <p:cNvSpPr>
              <a:spLocks noChangeArrowheads="1"/>
            </p:cNvSpPr>
            <p:nvPr/>
          </p:nvSpPr>
          <p:spPr bwMode="auto">
            <a:xfrm>
              <a:off x="1680" y="3552"/>
              <a:ext cx="3936" cy="201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#1’s arthrosis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216523" name="Rectangle 23"/>
            <p:cNvSpPr>
              <a:spLocks noChangeArrowheads="1"/>
            </p:cNvSpPr>
            <p:nvPr/>
          </p:nvSpPr>
          <p:spPr bwMode="auto">
            <a:xfrm>
              <a:off x="1488" y="3552"/>
              <a:ext cx="240" cy="201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45720" rIns="45720"/>
            <a:lstStyle>
              <a:lvl1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#4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16524" name="Group 24"/>
          <p:cNvGrpSpPr>
            <a:grpSpLocks/>
          </p:cNvGrpSpPr>
          <p:nvPr/>
        </p:nvGrpSpPr>
        <p:grpSpPr bwMode="auto">
          <a:xfrm>
            <a:off x="1227138" y="6402388"/>
            <a:ext cx="7696200" cy="317500"/>
            <a:chOff x="720" y="3312"/>
            <a:chExt cx="4848" cy="200"/>
          </a:xfrm>
        </p:grpSpPr>
        <p:sp>
          <p:nvSpPr>
            <p:cNvPr id="1216525" name="Rectangle 25"/>
            <p:cNvSpPr>
              <a:spLocks noChangeArrowheads="1"/>
            </p:cNvSpPr>
            <p:nvPr/>
          </p:nvSpPr>
          <p:spPr bwMode="auto">
            <a:xfrm>
              <a:off x="912" y="3312"/>
              <a:ext cx="4656" cy="200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the physician responsible for #2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216526" name="Rectangle 26"/>
            <p:cNvSpPr>
              <a:spLocks noChangeArrowheads="1"/>
            </p:cNvSpPr>
            <p:nvPr/>
          </p:nvSpPr>
          <p:spPr bwMode="auto">
            <a:xfrm>
              <a:off x="720" y="3312"/>
              <a:ext cx="240" cy="200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45720" rIns="45720"/>
            <a:lstStyle>
              <a:lvl1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#3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16527" name="Group 27"/>
          <p:cNvGrpSpPr>
            <a:grpSpLocks/>
          </p:cNvGrpSpPr>
          <p:nvPr/>
        </p:nvGrpSpPr>
        <p:grpSpPr bwMode="auto">
          <a:xfrm>
            <a:off x="2895600" y="4205288"/>
            <a:ext cx="3276600" cy="319087"/>
            <a:chOff x="1776" y="3408"/>
            <a:chExt cx="2064" cy="201"/>
          </a:xfrm>
        </p:grpSpPr>
        <p:sp>
          <p:nvSpPr>
            <p:cNvPr id="1216528" name="Rectangle 28"/>
            <p:cNvSpPr>
              <a:spLocks noChangeArrowheads="1"/>
            </p:cNvSpPr>
            <p:nvPr/>
          </p:nvSpPr>
          <p:spPr bwMode="auto">
            <a:xfrm>
              <a:off x="1968" y="3408"/>
              <a:ext cx="1872" cy="201"/>
            </a:xfrm>
            <a:prstGeom prst="rect">
              <a:avLst/>
            </a:prstGeom>
            <a:solidFill>
              <a:srgbClr val="00CC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#1’s physiotherapy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216529" name="Rectangle 29"/>
            <p:cNvSpPr>
              <a:spLocks noChangeArrowheads="1"/>
            </p:cNvSpPr>
            <p:nvPr/>
          </p:nvSpPr>
          <p:spPr bwMode="auto">
            <a:xfrm>
              <a:off x="1776" y="3408"/>
              <a:ext cx="240" cy="201"/>
            </a:xfrm>
            <a:prstGeom prst="rect">
              <a:avLst/>
            </a:prstGeom>
            <a:solidFill>
              <a:srgbClr val="00CC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45720" rIns="45720"/>
            <a:lstStyle>
              <a:lvl1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#6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16530" name="Group 30"/>
          <p:cNvGrpSpPr>
            <a:grpSpLocks/>
          </p:cNvGrpSpPr>
          <p:nvPr/>
        </p:nvGrpSpPr>
        <p:grpSpPr bwMode="auto">
          <a:xfrm>
            <a:off x="2895600" y="4554538"/>
            <a:ext cx="2895600" cy="319087"/>
            <a:chOff x="1776" y="3216"/>
            <a:chExt cx="1824" cy="201"/>
          </a:xfrm>
        </p:grpSpPr>
        <p:sp>
          <p:nvSpPr>
            <p:cNvPr id="1216531" name="Rectangle 31"/>
            <p:cNvSpPr>
              <a:spLocks noChangeArrowheads="1"/>
            </p:cNvSpPr>
            <p:nvPr/>
          </p:nvSpPr>
          <p:spPr bwMode="auto">
            <a:xfrm>
              <a:off x="1968" y="3216"/>
              <a:ext cx="1632" cy="201"/>
            </a:xfrm>
            <a:prstGeom prst="rect">
              <a:avLst/>
            </a:prstGeom>
            <a:solidFill>
              <a:srgbClr val="00CC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#1’s anti-inflammatory treatment 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216532" name="Rectangle 32"/>
            <p:cNvSpPr>
              <a:spLocks noChangeArrowheads="1"/>
            </p:cNvSpPr>
            <p:nvPr/>
          </p:nvSpPr>
          <p:spPr bwMode="auto">
            <a:xfrm>
              <a:off x="1776" y="3216"/>
              <a:ext cx="240" cy="201"/>
            </a:xfrm>
            <a:prstGeom prst="rect">
              <a:avLst/>
            </a:prstGeom>
            <a:solidFill>
              <a:srgbClr val="00CC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45720" rIns="45720"/>
            <a:lstStyle>
              <a:lvl1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#5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16533" name="Group 33"/>
          <p:cNvGrpSpPr>
            <a:grpSpLocks/>
          </p:cNvGrpSpPr>
          <p:nvPr/>
        </p:nvGrpSpPr>
        <p:grpSpPr bwMode="auto">
          <a:xfrm>
            <a:off x="2895600" y="3803650"/>
            <a:ext cx="3276600" cy="366713"/>
            <a:chOff x="1776" y="2976"/>
            <a:chExt cx="2064" cy="231"/>
          </a:xfrm>
        </p:grpSpPr>
        <p:sp>
          <p:nvSpPr>
            <p:cNvPr id="1216534" name="Rectangle 34"/>
            <p:cNvSpPr>
              <a:spLocks noChangeArrowheads="1"/>
            </p:cNvSpPr>
            <p:nvPr/>
          </p:nvSpPr>
          <p:spPr bwMode="auto">
            <a:xfrm>
              <a:off x="1968" y="2976"/>
              <a:ext cx="1872" cy="231"/>
            </a:xfrm>
            <a:prstGeom prst="rect">
              <a:avLst/>
            </a:prstGeom>
            <a:solidFill>
              <a:srgbClr val="00CC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#1’s treatment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216535" name="Rectangle 35"/>
            <p:cNvSpPr>
              <a:spLocks noChangeArrowheads="1"/>
            </p:cNvSpPr>
            <p:nvPr/>
          </p:nvSpPr>
          <p:spPr bwMode="auto">
            <a:xfrm>
              <a:off x="1776" y="2976"/>
              <a:ext cx="240" cy="231"/>
            </a:xfrm>
            <a:prstGeom prst="rect">
              <a:avLst/>
            </a:prstGeom>
            <a:solidFill>
              <a:srgbClr val="00CC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45720" rIns="45720"/>
            <a:lstStyle>
              <a:lvl1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#2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16536" name="Group 36"/>
          <p:cNvGrpSpPr>
            <a:grpSpLocks/>
          </p:cNvGrpSpPr>
          <p:nvPr/>
        </p:nvGrpSpPr>
        <p:grpSpPr bwMode="auto">
          <a:xfrm>
            <a:off x="152400" y="2300288"/>
            <a:ext cx="8458200" cy="314325"/>
            <a:chOff x="240" y="3072"/>
            <a:chExt cx="5328" cy="276"/>
          </a:xfrm>
        </p:grpSpPr>
        <p:sp>
          <p:nvSpPr>
            <p:cNvPr id="1216537" name="Rectangle 37"/>
            <p:cNvSpPr>
              <a:spLocks noChangeArrowheads="1"/>
            </p:cNvSpPr>
            <p:nvPr/>
          </p:nvSpPr>
          <p:spPr bwMode="auto">
            <a:xfrm>
              <a:off x="432" y="3072"/>
              <a:ext cx="5136" cy="276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the patient who is treated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216538" name="Rectangle 38"/>
            <p:cNvSpPr>
              <a:spLocks noChangeArrowheads="1"/>
            </p:cNvSpPr>
            <p:nvPr/>
          </p:nvSpPr>
          <p:spPr bwMode="auto">
            <a:xfrm>
              <a:off x="240" y="3072"/>
              <a:ext cx="240" cy="276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#1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1216539" name="Line 39"/>
          <p:cNvSpPr>
            <a:spLocks noChangeShapeType="1"/>
          </p:cNvSpPr>
          <p:nvPr/>
        </p:nvSpPr>
        <p:spPr bwMode="auto">
          <a:xfrm>
            <a:off x="1752600" y="2300288"/>
            <a:ext cx="0" cy="4419600"/>
          </a:xfrm>
          <a:prstGeom prst="line">
            <a:avLst/>
          </a:prstGeom>
          <a:noFill/>
          <a:ln w="28575">
            <a:solidFill>
              <a:srgbClr val="FF33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6540" name="Line 40"/>
          <p:cNvSpPr>
            <a:spLocks noChangeShapeType="1"/>
          </p:cNvSpPr>
          <p:nvPr/>
        </p:nvSpPr>
        <p:spPr bwMode="auto">
          <a:xfrm>
            <a:off x="152400" y="2300288"/>
            <a:ext cx="0" cy="4419600"/>
          </a:xfrm>
          <a:prstGeom prst="line">
            <a:avLst/>
          </a:prstGeom>
          <a:noFill/>
          <a:ln w="28575">
            <a:solidFill>
              <a:srgbClr val="FF33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6541" name="Line 41"/>
          <p:cNvSpPr>
            <a:spLocks noChangeShapeType="1"/>
          </p:cNvSpPr>
          <p:nvPr/>
        </p:nvSpPr>
        <p:spPr bwMode="auto">
          <a:xfrm>
            <a:off x="2895600" y="2300288"/>
            <a:ext cx="0" cy="4419600"/>
          </a:xfrm>
          <a:prstGeom prst="line">
            <a:avLst/>
          </a:prstGeom>
          <a:noFill/>
          <a:ln w="28575">
            <a:solidFill>
              <a:srgbClr val="FF33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6542" name="Line 42"/>
          <p:cNvSpPr>
            <a:spLocks noChangeShapeType="1"/>
          </p:cNvSpPr>
          <p:nvPr/>
        </p:nvSpPr>
        <p:spPr bwMode="auto">
          <a:xfrm>
            <a:off x="4267200" y="2300288"/>
            <a:ext cx="0" cy="4419600"/>
          </a:xfrm>
          <a:prstGeom prst="line">
            <a:avLst/>
          </a:prstGeom>
          <a:noFill/>
          <a:ln w="28575">
            <a:solidFill>
              <a:srgbClr val="FF33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16543" name="Group 43"/>
          <p:cNvGrpSpPr>
            <a:grpSpLocks/>
          </p:cNvGrpSpPr>
          <p:nvPr/>
        </p:nvGrpSpPr>
        <p:grpSpPr bwMode="auto">
          <a:xfrm>
            <a:off x="0" y="1843088"/>
            <a:ext cx="8915400" cy="407987"/>
            <a:chOff x="0" y="1728"/>
            <a:chExt cx="5616" cy="257"/>
          </a:xfrm>
        </p:grpSpPr>
        <p:sp>
          <p:nvSpPr>
            <p:cNvPr id="1216544" name="Line 44"/>
            <p:cNvSpPr>
              <a:spLocks noChangeShapeType="1"/>
            </p:cNvSpPr>
            <p:nvPr/>
          </p:nvSpPr>
          <p:spPr bwMode="auto">
            <a:xfrm>
              <a:off x="96" y="1985"/>
              <a:ext cx="5520" cy="0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6545" name="Text Box 45"/>
            <p:cNvSpPr txBox="1">
              <a:spLocks noChangeArrowheads="1"/>
            </p:cNvSpPr>
            <p:nvPr/>
          </p:nvSpPr>
          <p:spPr bwMode="auto">
            <a:xfrm>
              <a:off x="0" y="1728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800" b="0">
                  <a:solidFill>
                    <a:srgbClr val="FF3399"/>
                  </a:solidFill>
                </a:rPr>
                <a:t>t</a:t>
              </a:r>
              <a:r>
                <a:rPr lang="en-US" altLang="en-US" sz="1800" b="0" baseline="-25000">
                  <a:solidFill>
                    <a:srgbClr val="FF3399"/>
                  </a:solidFill>
                </a:rPr>
                <a:t>0</a:t>
              </a:r>
            </a:p>
          </p:txBody>
        </p:sp>
        <p:sp>
          <p:nvSpPr>
            <p:cNvPr id="1216546" name="Text Box 46"/>
            <p:cNvSpPr txBox="1">
              <a:spLocks noChangeArrowheads="1"/>
            </p:cNvSpPr>
            <p:nvPr/>
          </p:nvSpPr>
          <p:spPr bwMode="auto">
            <a:xfrm>
              <a:off x="1008" y="1728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800" b="0">
                  <a:solidFill>
                    <a:srgbClr val="FF3399"/>
                  </a:solidFill>
                </a:rPr>
                <a:t>t</a:t>
              </a:r>
              <a:r>
                <a:rPr lang="en-US" altLang="en-US" sz="1800" b="0" baseline="-25000">
                  <a:solidFill>
                    <a:srgbClr val="FF3399"/>
                  </a:solidFill>
                </a:rPr>
                <a:t>1</a:t>
              </a:r>
            </a:p>
          </p:txBody>
        </p:sp>
        <p:sp>
          <p:nvSpPr>
            <p:cNvPr id="1216547" name="Text Box 47"/>
            <p:cNvSpPr txBox="1">
              <a:spLocks noChangeArrowheads="1"/>
            </p:cNvSpPr>
            <p:nvPr/>
          </p:nvSpPr>
          <p:spPr bwMode="auto">
            <a:xfrm>
              <a:off x="1728" y="1728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800" b="0">
                  <a:solidFill>
                    <a:srgbClr val="FF3399"/>
                  </a:solidFill>
                </a:rPr>
                <a:t>t</a:t>
              </a:r>
              <a:r>
                <a:rPr lang="en-US" altLang="en-US" sz="1800" b="0" baseline="-25000">
                  <a:solidFill>
                    <a:srgbClr val="FF3399"/>
                  </a:solidFill>
                </a:rPr>
                <a:t>2</a:t>
              </a:r>
            </a:p>
          </p:txBody>
        </p:sp>
        <p:sp>
          <p:nvSpPr>
            <p:cNvPr id="1216548" name="Text Box 48"/>
            <p:cNvSpPr txBox="1">
              <a:spLocks noChangeArrowheads="1"/>
            </p:cNvSpPr>
            <p:nvPr/>
          </p:nvSpPr>
          <p:spPr bwMode="auto">
            <a:xfrm>
              <a:off x="2592" y="1728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800" b="0">
                  <a:solidFill>
                    <a:srgbClr val="FF3399"/>
                  </a:solidFill>
                </a:rPr>
                <a:t>t</a:t>
              </a:r>
              <a:r>
                <a:rPr lang="en-US" altLang="en-US" sz="1800" b="0" baseline="-25000">
                  <a:solidFill>
                    <a:srgbClr val="FF3399"/>
                  </a:solidFill>
                </a:rPr>
                <a:t>3</a:t>
              </a:r>
            </a:p>
          </p:txBody>
        </p:sp>
      </p:grpSp>
      <p:grpSp>
        <p:nvGrpSpPr>
          <p:cNvPr id="1216549" name="Group 49"/>
          <p:cNvGrpSpPr>
            <a:grpSpLocks/>
          </p:cNvGrpSpPr>
          <p:nvPr/>
        </p:nvGrpSpPr>
        <p:grpSpPr bwMode="auto">
          <a:xfrm>
            <a:off x="2895600" y="2376488"/>
            <a:ext cx="1955800" cy="273050"/>
            <a:chOff x="144" y="1248"/>
            <a:chExt cx="1232" cy="172"/>
          </a:xfrm>
        </p:grpSpPr>
        <p:sp>
          <p:nvSpPr>
            <p:cNvPr id="1216550" name="Rectangle 50"/>
            <p:cNvSpPr>
              <a:spLocks noChangeArrowheads="1"/>
            </p:cNvSpPr>
            <p:nvPr/>
          </p:nvSpPr>
          <p:spPr bwMode="auto">
            <a:xfrm>
              <a:off x="384" y="1248"/>
              <a:ext cx="992" cy="17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subject of care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216551" name="Rectangle 51"/>
            <p:cNvSpPr>
              <a:spLocks noChangeArrowheads="1"/>
            </p:cNvSpPr>
            <p:nvPr/>
          </p:nvSpPr>
          <p:spPr bwMode="auto">
            <a:xfrm>
              <a:off x="144" y="1248"/>
              <a:ext cx="288" cy="17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/>
            <a:lstStyle>
              <a:lvl1pPr marL="342900" indent="-3429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 C1 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16552" name="Group 52"/>
          <p:cNvGrpSpPr>
            <a:grpSpLocks/>
          </p:cNvGrpSpPr>
          <p:nvPr/>
        </p:nvGrpSpPr>
        <p:grpSpPr bwMode="auto">
          <a:xfrm>
            <a:off x="2895600" y="2760663"/>
            <a:ext cx="3352800" cy="273050"/>
            <a:chOff x="144" y="2108"/>
            <a:chExt cx="1232" cy="172"/>
          </a:xfrm>
        </p:grpSpPr>
        <p:sp>
          <p:nvSpPr>
            <p:cNvPr id="1216553" name="Rectangle 53"/>
            <p:cNvSpPr>
              <a:spLocks noChangeArrowheads="1"/>
            </p:cNvSpPr>
            <p:nvPr/>
          </p:nvSpPr>
          <p:spPr bwMode="auto">
            <a:xfrm>
              <a:off x="384" y="2108"/>
              <a:ext cx="992" cy="17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 involved structure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216554" name="Rectangle 54"/>
            <p:cNvSpPr>
              <a:spLocks noChangeArrowheads="1"/>
            </p:cNvSpPr>
            <p:nvPr/>
          </p:nvSpPr>
          <p:spPr bwMode="auto">
            <a:xfrm>
              <a:off x="144" y="2108"/>
              <a:ext cx="288" cy="17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/>
            <a:lstStyle>
              <a:lvl1pPr marL="342900" indent="-3429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 </a:t>
              </a:r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C6 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16555" name="Group 55"/>
          <p:cNvGrpSpPr>
            <a:grpSpLocks/>
          </p:cNvGrpSpPr>
          <p:nvPr/>
        </p:nvGrpSpPr>
        <p:grpSpPr bwMode="auto">
          <a:xfrm>
            <a:off x="4038600" y="6446838"/>
            <a:ext cx="1955800" cy="273050"/>
            <a:chOff x="144" y="1764"/>
            <a:chExt cx="1232" cy="172"/>
          </a:xfrm>
        </p:grpSpPr>
        <p:sp>
          <p:nvSpPr>
            <p:cNvPr id="1216556" name="Rectangle 56"/>
            <p:cNvSpPr>
              <a:spLocks noChangeArrowheads="1"/>
            </p:cNvSpPr>
            <p:nvPr/>
          </p:nvSpPr>
          <p:spPr bwMode="auto">
            <a:xfrm>
              <a:off x="384" y="1764"/>
              <a:ext cx="992" cy="17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care giver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216557" name="Rectangle 57"/>
            <p:cNvSpPr>
              <a:spLocks noChangeArrowheads="1"/>
            </p:cNvSpPr>
            <p:nvPr/>
          </p:nvSpPr>
          <p:spPr bwMode="auto">
            <a:xfrm>
              <a:off x="144" y="1764"/>
              <a:ext cx="288" cy="17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/>
            <a:lstStyle>
              <a:lvl1pPr marL="342900" indent="-3429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 </a:t>
              </a:r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C4 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1216558" name="Line 58"/>
          <p:cNvSpPr>
            <a:spLocks noChangeShapeType="1"/>
          </p:cNvSpPr>
          <p:nvPr/>
        </p:nvSpPr>
        <p:spPr bwMode="auto">
          <a:xfrm>
            <a:off x="2895600" y="6467475"/>
            <a:ext cx="1143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16559" name="Group 59"/>
          <p:cNvGrpSpPr>
            <a:grpSpLocks/>
          </p:cNvGrpSpPr>
          <p:nvPr/>
        </p:nvGrpSpPr>
        <p:grpSpPr bwMode="auto">
          <a:xfrm>
            <a:off x="4419600" y="3851275"/>
            <a:ext cx="1955800" cy="273050"/>
            <a:chOff x="144" y="1592"/>
            <a:chExt cx="1232" cy="172"/>
          </a:xfrm>
        </p:grpSpPr>
        <p:sp>
          <p:nvSpPr>
            <p:cNvPr id="1216560" name="Rectangle 60"/>
            <p:cNvSpPr>
              <a:spLocks noChangeArrowheads="1"/>
            </p:cNvSpPr>
            <p:nvPr/>
          </p:nvSpPr>
          <p:spPr bwMode="auto">
            <a:xfrm>
              <a:off x="384" y="1592"/>
              <a:ext cx="992" cy="17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act of care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216561" name="Rectangle 61"/>
            <p:cNvSpPr>
              <a:spLocks noChangeArrowheads="1"/>
            </p:cNvSpPr>
            <p:nvPr/>
          </p:nvSpPr>
          <p:spPr bwMode="auto">
            <a:xfrm>
              <a:off x="144" y="1592"/>
              <a:ext cx="288" cy="17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/>
            <a:lstStyle>
              <a:lvl1pPr marL="342900" indent="-3429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 </a:t>
              </a:r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C3 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1216562" name="Line 62"/>
          <p:cNvSpPr>
            <a:spLocks noChangeShapeType="1"/>
          </p:cNvSpPr>
          <p:nvPr/>
        </p:nvSpPr>
        <p:spPr bwMode="auto">
          <a:xfrm>
            <a:off x="2895600" y="3867150"/>
            <a:ext cx="1600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16563" name="Group 64"/>
          <p:cNvGrpSpPr>
            <a:grpSpLocks/>
          </p:cNvGrpSpPr>
          <p:nvPr/>
        </p:nvGrpSpPr>
        <p:grpSpPr bwMode="auto">
          <a:xfrm>
            <a:off x="3200400" y="3482975"/>
            <a:ext cx="1955800" cy="273050"/>
            <a:chOff x="144" y="1936"/>
            <a:chExt cx="1232" cy="172"/>
          </a:xfrm>
        </p:grpSpPr>
        <p:sp>
          <p:nvSpPr>
            <p:cNvPr id="1216564" name="Rectangle 65"/>
            <p:cNvSpPr>
              <a:spLocks noChangeArrowheads="1"/>
            </p:cNvSpPr>
            <p:nvPr/>
          </p:nvSpPr>
          <p:spPr bwMode="auto">
            <a:xfrm>
              <a:off x="384" y="1936"/>
              <a:ext cx="992" cy="17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underlying disease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216565" name="Rectangle 66"/>
            <p:cNvSpPr>
              <a:spLocks noChangeArrowheads="1"/>
            </p:cNvSpPr>
            <p:nvPr/>
          </p:nvSpPr>
          <p:spPr bwMode="auto">
            <a:xfrm>
              <a:off x="144" y="1936"/>
              <a:ext cx="288" cy="17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/>
            <a:lstStyle>
              <a:lvl1pPr marL="342900" indent="-3429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 </a:t>
              </a:r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C5 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1216566" name="Line 67"/>
          <p:cNvSpPr>
            <a:spLocks noChangeShapeType="1"/>
          </p:cNvSpPr>
          <p:nvPr/>
        </p:nvSpPr>
        <p:spPr bwMode="auto">
          <a:xfrm>
            <a:off x="1752600" y="3498850"/>
            <a:ext cx="1600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16567" name="Group 68"/>
          <p:cNvGrpSpPr>
            <a:grpSpLocks/>
          </p:cNvGrpSpPr>
          <p:nvPr/>
        </p:nvGrpSpPr>
        <p:grpSpPr bwMode="auto">
          <a:xfrm>
            <a:off x="2286000" y="3122613"/>
            <a:ext cx="1955800" cy="273050"/>
            <a:chOff x="144" y="2452"/>
            <a:chExt cx="1232" cy="172"/>
          </a:xfrm>
        </p:grpSpPr>
        <p:sp>
          <p:nvSpPr>
            <p:cNvPr id="1216568" name="Rectangle 69"/>
            <p:cNvSpPr>
              <a:spLocks noChangeArrowheads="1"/>
            </p:cNvSpPr>
            <p:nvPr/>
          </p:nvSpPr>
          <p:spPr bwMode="auto">
            <a:xfrm>
              <a:off x="384" y="2452"/>
              <a:ext cx="992" cy="17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structure integrity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216569" name="Rectangle 70"/>
            <p:cNvSpPr>
              <a:spLocks noChangeArrowheads="1"/>
            </p:cNvSpPr>
            <p:nvPr/>
          </p:nvSpPr>
          <p:spPr bwMode="auto">
            <a:xfrm>
              <a:off x="144" y="2452"/>
              <a:ext cx="288" cy="17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/>
            <a:lstStyle>
              <a:lvl1pPr marL="342900" indent="-3429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 </a:t>
              </a:r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C8 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1216570" name="Line 71"/>
          <p:cNvSpPr>
            <a:spLocks noChangeShapeType="1"/>
          </p:cNvSpPr>
          <p:nvPr/>
        </p:nvSpPr>
        <p:spPr bwMode="auto">
          <a:xfrm>
            <a:off x="228600" y="3138488"/>
            <a:ext cx="2133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6571" name="Rectangle 79"/>
          <p:cNvSpPr>
            <a:spLocks noChangeArrowheads="1"/>
          </p:cNvSpPr>
          <p:nvPr/>
        </p:nvSpPr>
        <p:spPr bwMode="auto">
          <a:xfrm>
            <a:off x="609600" y="4953000"/>
            <a:ext cx="8382000" cy="1371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b="0">
                <a:solidFill>
                  <a:srgbClr val="EBE6FC"/>
                </a:solidFill>
              </a:rPr>
              <a:t>At t</a:t>
            </a:r>
            <a:r>
              <a:rPr lang="en-US" altLang="en-US" b="0" baseline="-25000">
                <a:solidFill>
                  <a:srgbClr val="EBE6FC"/>
                </a:solidFill>
              </a:rPr>
              <a:t>2</a:t>
            </a:r>
            <a:r>
              <a:rPr lang="en-US" altLang="en-US" b="0">
                <a:solidFill>
                  <a:srgbClr val="EBE6FC"/>
                </a:solidFill>
              </a:rPr>
              <a:t>, the patient consults #3 who starts treatment. It is then that the patient becomes a member of the class </a:t>
            </a:r>
            <a:r>
              <a:rPr lang="en-US" altLang="en-US" i="1">
                <a:solidFill>
                  <a:srgbClr val="EBE6FC"/>
                </a:solidFill>
              </a:rPr>
              <a:t>subject of care</a:t>
            </a:r>
            <a:r>
              <a:rPr lang="en-US" altLang="en-US" b="0">
                <a:solidFill>
                  <a:srgbClr val="EBE6FC"/>
                </a:solidFill>
              </a:rPr>
              <a:t> (C1) and his stomach a member of the class </a:t>
            </a:r>
            <a:r>
              <a:rPr lang="en-US" altLang="en-US" i="1">
                <a:solidFill>
                  <a:srgbClr val="EBE6FC"/>
                </a:solidFill>
              </a:rPr>
              <a:t>involved structure (C6)</a:t>
            </a:r>
            <a:endParaRPr lang="en-US" altLang="en-US" i="1" baseline="-25000">
              <a:solidFill>
                <a:srgbClr val="EBE6FC"/>
              </a:solidFill>
            </a:endParaRPr>
          </a:p>
        </p:txBody>
      </p:sp>
      <p:sp>
        <p:nvSpPr>
          <p:cNvPr id="1216572" name="Slide Number Placeholder 59"/>
          <p:cNvSpPr txBox="1">
            <a:spLocks noGrp="1"/>
          </p:cNvSpPr>
          <p:nvPr/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9D5A62DB-F536-4D5A-8C67-B410DBB847DA}" type="slidenum">
              <a:rPr lang="en-US" altLang="en-US" sz="1400" b="0">
                <a:solidFill>
                  <a:schemeClr val="bg1"/>
                </a:solidFill>
              </a:rPr>
              <a:pPr algn="r"/>
              <a:t>53</a:t>
            </a:fld>
            <a:endParaRPr lang="en-US" altLang="en-US" sz="14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65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62" name="AutoShape 2"/>
          <p:cNvSpPr>
            <a:spLocks noGrp="1" noChangeArrowheads="1"/>
          </p:cNvSpPr>
          <p:nvPr>
            <p:ph type="title"/>
          </p:nvPr>
        </p:nvSpPr>
        <p:spPr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altLang="en-US"/>
              <a:t>Time line and dependencies …</a:t>
            </a:r>
          </a:p>
        </p:txBody>
      </p:sp>
      <p:grpSp>
        <p:nvGrpSpPr>
          <p:cNvPr id="1218563" name="Group 3"/>
          <p:cNvGrpSpPr>
            <a:grpSpLocks/>
          </p:cNvGrpSpPr>
          <p:nvPr/>
        </p:nvGrpSpPr>
        <p:grpSpPr bwMode="auto">
          <a:xfrm>
            <a:off x="5715000" y="4618038"/>
            <a:ext cx="1955800" cy="273050"/>
            <a:chOff x="144" y="1420"/>
            <a:chExt cx="1232" cy="172"/>
          </a:xfrm>
        </p:grpSpPr>
        <p:sp>
          <p:nvSpPr>
            <p:cNvPr id="1218564" name="Rectangle 4"/>
            <p:cNvSpPr>
              <a:spLocks noChangeArrowheads="1"/>
            </p:cNvSpPr>
            <p:nvPr/>
          </p:nvSpPr>
          <p:spPr bwMode="auto">
            <a:xfrm>
              <a:off x="384" y="1420"/>
              <a:ext cx="992" cy="17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act under scrutiny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218565" name="Rectangle 5"/>
            <p:cNvSpPr>
              <a:spLocks noChangeArrowheads="1"/>
            </p:cNvSpPr>
            <p:nvPr/>
          </p:nvSpPr>
          <p:spPr bwMode="auto">
            <a:xfrm>
              <a:off x="144" y="1420"/>
              <a:ext cx="288" cy="17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/>
            <a:lstStyle>
              <a:lvl1pPr marL="342900" indent="-3429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 </a:t>
              </a:r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C2 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18566" name="Group 6"/>
          <p:cNvGrpSpPr>
            <a:grpSpLocks/>
          </p:cNvGrpSpPr>
          <p:nvPr/>
        </p:nvGrpSpPr>
        <p:grpSpPr bwMode="auto">
          <a:xfrm>
            <a:off x="5562600" y="6034088"/>
            <a:ext cx="3352800" cy="319087"/>
            <a:chOff x="3024" y="1344"/>
            <a:chExt cx="2112" cy="201"/>
          </a:xfrm>
        </p:grpSpPr>
        <p:sp>
          <p:nvSpPr>
            <p:cNvPr id="1218567" name="Rectangle 7"/>
            <p:cNvSpPr>
              <a:spLocks noChangeArrowheads="1"/>
            </p:cNvSpPr>
            <p:nvPr/>
          </p:nvSpPr>
          <p:spPr bwMode="auto">
            <a:xfrm>
              <a:off x="3216" y="1344"/>
              <a:ext cx="1920" cy="201"/>
            </a:xfrm>
            <a:prstGeom prst="rect">
              <a:avLst/>
            </a:prstGeom>
            <a:solidFill>
              <a:srgbClr val="00CC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cognitive representation in #3 about #9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218568" name="Rectangle 8"/>
            <p:cNvSpPr>
              <a:spLocks noChangeArrowheads="1"/>
            </p:cNvSpPr>
            <p:nvPr/>
          </p:nvSpPr>
          <p:spPr bwMode="auto">
            <a:xfrm>
              <a:off x="3024" y="1344"/>
              <a:ext cx="240" cy="201"/>
            </a:xfrm>
            <a:prstGeom prst="rect">
              <a:avLst/>
            </a:prstGeom>
            <a:solidFill>
              <a:srgbClr val="00CC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45720" rIns="45720"/>
            <a:lstStyle>
              <a:lvl1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#13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18569" name="Group 9"/>
          <p:cNvGrpSpPr>
            <a:grpSpLocks/>
          </p:cNvGrpSpPr>
          <p:nvPr/>
        </p:nvGrpSpPr>
        <p:grpSpPr bwMode="auto">
          <a:xfrm>
            <a:off x="5410200" y="5648325"/>
            <a:ext cx="1371600" cy="357188"/>
            <a:chOff x="2976" y="1423"/>
            <a:chExt cx="864" cy="225"/>
          </a:xfrm>
        </p:grpSpPr>
        <p:sp>
          <p:nvSpPr>
            <p:cNvPr id="1218570" name="Rectangle 10"/>
            <p:cNvSpPr>
              <a:spLocks noChangeArrowheads="1"/>
            </p:cNvSpPr>
            <p:nvPr/>
          </p:nvSpPr>
          <p:spPr bwMode="auto">
            <a:xfrm>
              <a:off x="3168" y="1423"/>
              <a:ext cx="672" cy="225"/>
            </a:xfrm>
            <a:prstGeom prst="rect">
              <a:avLst/>
            </a:prstGeom>
            <a:solidFill>
              <a:srgbClr val="00CC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noticing #9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218571" name="Rectangle 11"/>
            <p:cNvSpPr>
              <a:spLocks noChangeArrowheads="1"/>
            </p:cNvSpPr>
            <p:nvPr/>
          </p:nvSpPr>
          <p:spPr bwMode="auto">
            <a:xfrm>
              <a:off x="2976" y="1423"/>
              <a:ext cx="240" cy="225"/>
            </a:xfrm>
            <a:prstGeom prst="rect">
              <a:avLst/>
            </a:prstGeom>
            <a:solidFill>
              <a:srgbClr val="00CC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45720" rIns="45720"/>
            <a:lstStyle>
              <a:lvl1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#12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18572" name="Group 12"/>
          <p:cNvGrpSpPr>
            <a:grpSpLocks/>
          </p:cNvGrpSpPr>
          <p:nvPr/>
        </p:nvGrpSpPr>
        <p:grpSpPr bwMode="auto">
          <a:xfrm>
            <a:off x="4267200" y="4921250"/>
            <a:ext cx="3276600" cy="319088"/>
            <a:chOff x="2832" y="3600"/>
            <a:chExt cx="2064" cy="201"/>
          </a:xfrm>
        </p:grpSpPr>
        <p:sp>
          <p:nvSpPr>
            <p:cNvPr id="1218573" name="Rectangle 13"/>
            <p:cNvSpPr>
              <a:spLocks noChangeArrowheads="1"/>
            </p:cNvSpPr>
            <p:nvPr/>
          </p:nvSpPr>
          <p:spPr bwMode="auto">
            <a:xfrm>
              <a:off x="3024" y="3600"/>
              <a:ext cx="1872" cy="201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#1’s stomach ulcer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218574" name="Rectangle 14"/>
            <p:cNvSpPr>
              <a:spLocks noChangeArrowheads="1"/>
            </p:cNvSpPr>
            <p:nvPr/>
          </p:nvSpPr>
          <p:spPr bwMode="auto">
            <a:xfrm>
              <a:off x="2832" y="3600"/>
              <a:ext cx="240" cy="201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45720" rIns="45720"/>
            <a:lstStyle>
              <a:lvl1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#9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18575" name="Group 15"/>
          <p:cNvGrpSpPr>
            <a:grpSpLocks/>
          </p:cNvGrpSpPr>
          <p:nvPr/>
        </p:nvGrpSpPr>
        <p:grpSpPr bwMode="auto">
          <a:xfrm>
            <a:off x="152400" y="3062288"/>
            <a:ext cx="8458200" cy="319087"/>
            <a:chOff x="240" y="2592"/>
            <a:chExt cx="5328" cy="201"/>
          </a:xfrm>
        </p:grpSpPr>
        <p:sp>
          <p:nvSpPr>
            <p:cNvPr id="1218576" name="Rectangle 16"/>
            <p:cNvSpPr>
              <a:spLocks noChangeArrowheads="1"/>
            </p:cNvSpPr>
            <p:nvPr/>
          </p:nvSpPr>
          <p:spPr bwMode="auto">
            <a:xfrm>
              <a:off x="432" y="2592"/>
              <a:ext cx="5136" cy="201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#7’s structure integrity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218577" name="Rectangle 17"/>
            <p:cNvSpPr>
              <a:spLocks noChangeArrowheads="1"/>
            </p:cNvSpPr>
            <p:nvPr/>
          </p:nvSpPr>
          <p:spPr bwMode="auto">
            <a:xfrm>
              <a:off x="240" y="2592"/>
              <a:ext cx="240" cy="201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45720" rIns="45720"/>
            <a:lstStyle>
              <a:lvl1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#8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18578" name="Group 18"/>
          <p:cNvGrpSpPr>
            <a:grpSpLocks/>
          </p:cNvGrpSpPr>
          <p:nvPr/>
        </p:nvGrpSpPr>
        <p:grpSpPr bwMode="auto">
          <a:xfrm>
            <a:off x="152400" y="2684463"/>
            <a:ext cx="8458200" cy="317500"/>
            <a:chOff x="240" y="2400"/>
            <a:chExt cx="5328" cy="200"/>
          </a:xfrm>
        </p:grpSpPr>
        <p:sp>
          <p:nvSpPr>
            <p:cNvPr id="1218579" name="Rectangle 19"/>
            <p:cNvSpPr>
              <a:spLocks noChangeArrowheads="1"/>
            </p:cNvSpPr>
            <p:nvPr/>
          </p:nvSpPr>
          <p:spPr bwMode="auto">
            <a:xfrm>
              <a:off x="432" y="2400"/>
              <a:ext cx="5136" cy="200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#1’s stomach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218580" name="Rectangle 20"/>
            <p:cNvSpPr>
              <a:spLocks noChangeArrowheads="1"/>
            </p:cNvSpPr>
            <p:nvPr/>
          </p:nvSpPr>
          <p:spPr bwMode="auto">
            <a:xfrm>
              <a:off x="240" y="2400"/>
              <a:ext cx="240" cy="200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45720" rIns="45720"/>
            <a:lstStyle>
              <a:lvl1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#7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18581" name="Group 21"/>
          <p:cNvGrpSpPr>
            <a:grpSpLocks/>
          </p:cNvGrpSpPr>
          <p:nvPr/>
        </p:nvGrpSpPr>
        <p:grpSpPr bwMode="auto">
          <a:xfrm>
            <a:off x="1752600" y="3432175"/>
            <a:ext cx="6553200" cy="319088"/>
            <a:chOff x="1488" y="3552"/>
            <a:chExt cx="4128" cy="201"/>
          </a:xfrm>
        </p:grpSpPr>
        <p:sp>
          <p:nvSpPr>
            <p:cNvPr id="1218582" name="Rectangle 22"/>
            <p:cNvSpPr>
              <a:spLocks noChangeArrowheads="1"/>
            </p:cNvSpPr>
            <p:nvPr/>
          </p:nvSpPr>
          <p:spPr bwMode="auto">
            <a:xfrm>
              <a:off x="1680" y="3552"/>
              <a:ext cx="3936" cy="201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#1’s arthrosis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218583" name="Rectangle 23"/>
            <p:cNvSpPr>
              <a:spLocks noChangeArrowheads="1"/>
            </p:cNvSpPr>
            <p:nvPr/>
          </p:nvSpPr>
          <p:spPr bwMode="auto">
            <a:xfrm>
              <a:off x="1488" y="3552"/>
              <a:ext cx="240" cy="201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45720" rIns="45720"/>
            <a:lstStyle>
              <a:lvl1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#4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18584" name="Group 24"/>
          <p:cNvGrpSpPr>
            <a:grpSpLocks/>
          </p:cNvGrpSpPr>
          <p:nvPr/>
        </p:nvGrpSpPr>
        <p:grpSpPr bwMode="auto">
          <a:xfrm>
            <a:off x="1227138" y="6402388"/>
            <a:ext cx="7696200" cy="317500"/>
            <a:chOff x="720" y="3312"/>
            <a:chExt cx="4848" cy="200"/>
          </a:xfrm>
        </p:grpSpPr>
        <p:sp>
          <p:nvSpPr>
            <p:cNvPr id="1218585" name="Rectangle 25"/>
            <p:cNvSpPr>
              <a:spLocks noChangeArrowheads="1"/>
            </p:cNvSpPr>
            <p:nvPr/>
          </p:nvSpPr>
          <p:spPr bwMode="auto">
            <a:xfrm>
              <a:off x="912" y="3312"/>
              <a:ext cx="4656" cy="200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the physician responsible for #2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218586" name="Rectangle 26"/>
            <p:cNvSpPr>
              <a:spLocks noChangeArrowheads="1"/>
            </p:cNvSpPr>
            <p:nvPr/>
          </p:nvSpPr>
          <p:spPr bwMode="auto">
            <a:xfrm>
              <a:off x="720" y="3312"/>
              <a:ext cx="240" cy="200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45720" rIns="45720"/>
            <a:lstStyle>
              <a:lvl1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#3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18587" name="Group 27"/>
          <p:cNvGrpSpPr>
            <a:grpSpLocks/>
          </p:cNvGrpSpPr>
          <p:nvPr/>
        </p:nvGrpSpPr>
        <p:grpSpPr bwMode="auto">
          <a:xfrm>
            <a:off x="2895600" y="4205288"/>
            <a:ext cx="3276600" cy="319087"/>
            <a:chOff x="1776" y="3408"/>
            <a:chExt cx="2064" cy="201"/>
          </a:xfrm>
        </p:grpSpPr>
        <p:sp>
          <p:nvSpPr>
            <p:cNvPr id="1218588" name="Rectangle 28"/>
            <p:cNvSpPr>
              <a:spLocks noChangeArrowheads="1"/>
            </p:cNvSpPr>
            <p:nvPr/>
          </p:nvSpPr>
          <p:spPr bwMode="auto">
            <a:xfrm>
              <a:off x="1968" y="3408"/>
              <a:ext cx="1872" cy="201"/>
            </a:xfrm>
            <a:prstGeom prst="rect">
              <a:avLst/>
            </a:prstGeom>
            <a:solidFill>
              <a:srgbClr val="00CC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#1’s physiotherapy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218589" name="Rectangle 29"/>
            <p:cNvSpPr>
              <a:spLocks noChangeArrowheads="1"/>
            </p:cNvSpPr>
            <p:nvPr/>
          </p:nvSpPr>
          <p:spPr bwMode="auto">
            <a:xfrm>
              <a:off x="1776" y="3408"/>
              <a:ext cx="240" cy="201"/>
            </a:xfrm>
            <a:prstGeom prst="rect">
              <a:avLst/>
            </a:prstGeom>
            <a:solidFill>
              <a:srgbClr val="00CC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45720" rIns="45720"/>
            <a:lstStyle>
              <a:lvl1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#6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18590" name="Group 30"/>
          <p:cNvGrpSpPr>
            <a:grpSpLocks/>
          </p:cNvGrpSpPr>
          <p:nvPr/>
        </p:nvGrpSpPr>
        <p:grpSpPr bwMode="auto">
          <a:xfrm>
            <a:off x="2895600" y="4554538"/>
            <a:ext cx="2895600" cy="319087"/>
            <a:chOff x="1776" y="3216"/>
            <a:chExt cx="1824" cy="201"/>
          </a:xfrm>
        </p:grpSpPr>
        <p:sp>
          <p:nvSpPr>
            <p:cNvPr id="1218591" name="Rectangle 31"/>
            <p:cNvSpPr>
              <a:spLocks noChangeArrowheads="1"/>
            </p:cNvSpPr>
            <p:nvPr/>
          </p:nvSpPr>
          <p:spPr bwMode="auto">
            <a:xfrm>
              <a:off x="1968" y="3216"/>
              <a:ext cx="1632" cy="201"/>
            </a:xfrm>
            <a:prstGeom prst="rect">
              <a:avLst/>
            </a:prstGeom>
            <a:solidFill>
              <a:srgbClr val="00CC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#1’s anti-inflammatory treatment 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218592" name="Rectangle 32"/>
            <p:cNvSpPr>
              <a:spLocks noChangeArrowheads="1"/>
            </p:cNvSpPr>
            <p:nvPr/>
          </p:nvSpPr>
          <p:spPr bwMode="auto">
            <a:xfrm>
              <a:off x="1776" y="3216"/>
              <a:ext cx="240" cy="201"/>
            </a:xfrm>
            <a:prstGeom prst="rect">
              <a:avLst/>
            </a:prstGeom>
            <a:solidFill>
              <a:srgbClr val="00CC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45720" rIns="45720"/>
            <a:lstStyle>
              <a:lvl1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#5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18593" name="Group 33"/>
          <p:cNvGrpSpPr>
            <a:grpSpLocks/>
          </p:cNvGrpSpPr>
          <p:nvPr/>
        </p:nvGrpSpPr>
        <p:grpSpPr bwMode="auto">
          <a:xfrm>
            <a:off x="2895600" y="3803650"/>
            <a:ext cx="3276600" cy="366713"/>
            <a:chOff x="1776" y="2976"/>
            <a:chExt cx="2064" cy="231"/>
          </a:xfrm>
        </p:grpSpPr>
        <p:sp>
          <p:nvSpPr>
            <p:cNvPr id="1218594" name="Rectangle 34"/>
            <p:cNvSpPr>
              <a:spLocks noChangeArrowheads="1"/>
            </p:cNvSpPr>
            <p:nvPr/>
          </p:nvSpPr>
          <p:spPr bwMode="auto">
            <a:xfrm>
              <a:off x="1968" y="2976"/>
              <a:ext cx="1872" cy="231"/>
            </a:xfrm>
            <a:prstGeom prst="rect">
              <a:avLst/>
            </a:prstGeom>
            <a:solidFill>
              <a:srgbClr val="00CC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#1’s treatment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218595" name="Rectangle 35"/>
            <p:cNvSpPr>
              <a:spLocks noChangeArrowheads="1"/>
            </p:cNvSpPr>
            <p:nvPr/>
          </p:nvSpPr>
          <p:spPr bwMode="auto">
            <a:xfrm>
              <a:off x="1776" y="2976"/>
              <a:ext cx="240" cy="231"/>
            </a:xfrm>
            <a:prstGeom prst="rect">
              <a:avLst/>
            </a:prstGeom>
            <a:solidFill>
              <a:srgbClr val="00CC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45720" rIns="45720"/>
            <a:lstStyle>
              <a:lvl1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#2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18596" name="Group 36"/>
          <p:cNvGrpSpPr>
            <a:grpSpLocks/>
          </p:cNvGrpSpPr>
          <p:nvPr/>
        </p:nvGrpSpPr>
        <p:grpSpPr bwMode="auto">
          <a:xfrm>
            <a:off x="152400" y="2300288"/>
            <a:ext cx="8458200" cy="314325"/>
            <a:chOff x="240" y="3072"/>
            <a:chExt cx="5328" cy="276"/>
          </a:xfrm>
        </p:grpSpPr>
        <p:sp>
          <p:nvSpPr>
            <p:cNvPr id="1218597" name="Rectangle 37"/>
            <p:cNvSpPr>
              <a:spLocks noChangeArrowheads="1"/>
            </p:cNvSpPr>
            <p:nvPr/>
          </p:nvSpPr>
          <p:spPr bwMode="auto">
            <a:xfrm>
              <a:off x="432" y="3072"/>
              <a:ext cx="5136" cy="276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the patient who is treated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218598" name="Rectangle 38"/>
            <p:cNvSpPr>
              <a:spLocks noChangeArrowheads="1"/>
            </p:cNvSpPr>
            <p:nvPr/>
          </p:nvSpPr>
          <p:spPr bwMode="auto">
            <a:xfrm>
              <a:off x="240" y="3072"/>
              <a:ext cx="240" cy="276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#1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1218599" name="Line 39"/>
          <p:cNvSpPr>
            <a:spLocks noChangeShapeType="1"/>
          </p:cNvSpPr>
          <p:nvPr/>
        </p:nvSpPr>
        <p:spPr bwMode="auto">
          <a:xfrm>
            <a:off x="1752600" y="2300288"/>
            <a:ext cx="0" cy="4419600"/>
          </a:xfrm>
          <a:prstGeom prst="line">
            <a:avLst/>
          </a:prstGeom>
          <a:noFill/>
          <a:ln w="28575">
            <a:solidFill>
              <a:srgbClr val="FF33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00" name="Line 40"/>
          <p:cNvSpPr>
            <a:spLocks noChangeShapeType="1"/>
          </p:cNvSpPr>
          <p:nvPr/>
        </p:nvSpPr>
        <p:spPr bwMode="auto">
          <a:xfrm>
            <a:off x="152400" y="2300288"/>
            <a:ext cx="0" cy="4419600"/>
          </a:xfrm>
          <a:prstGeom prst="line">
            <a:avLst/>
          </a:prstGeom>
          <a:noFill/>
          <a:ln w="28575">
            <a:solidFill>
              <a:srgbClr val="FF33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01" name="Line 41"/>
          <p:cNvSpPr>
            <a:spLocks noChangeShapeType="1"/>
          </p:cNvSpPr>
          <p:nvPr/>
        </p:nvSpPr>
        <p:spPr bwMode="auto">
          <a:xfrm>
            <a:off x="2895600" y="2300288"/>
            <a:ext cx="0" cy="4419600"/>
          </a:xfrm>
          <a:prstGeom prst="line">
            <a:avLst/>
          </a:prstGeom>
          <a:noFill/>
          <a:ln w="28575">
            <a:solidFill>
              <a:srgbClr val="FF33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02" name="Line 42"/>
          <p:cNvSpPr>
            <a:spLocks noChangeShapeType="1"/>
          </p:cNvSpPr>
          <p:nvPr/>
        </p:nvSpPr>
        <p:spPr bwMode="auto">
          <a:xfrm>
            <a:off x="4267200" y="2300288"/>
            <a:ext cx="0" cy="4419600"/>
          </a:xfrm>
          <a:prstGeom prst="line">
            <a:avLst/>
          </a:prstGeom>
          <a:noFill/>
          <a:ln w="28575">
            <a:solidFill>
              <a:srgbClr val="FF33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18603" name="Group 43"/>
          <p:cNvGrpSpPr>
            <a:grpSpLocks/>
          </p:cNvGrpSpPr>
          <p:nvPr/>
        </p:nvGrpSpPr>
        <p:grpSpPr bwMode="auto">
          <a:xfrm>
            <a:off x="0" y="1843088"/>
            <a:ext cx="8915400" cy="407987"/>
            <a:chOff x="0" y="1728"/>
            <a:chExt cx="5616" cy="257"/>
          </a:xfrm>
        </p:grpSpPr>
        <p:sp>
          <p:nvSpPr>
            <p:cNvPr id="1218604" name="Line 44"/>
            <p:cNvSpPr>
              <a:spLocks noChangeShapeType="1"/>
            </p:cNvSpPr>
            <p:nvPr/>
          </p:nvSpPr>
          <p:spPr bwMode="auto">
            <a:xfrm>
              <a:off x="96" y="1985"/>
              <a:ext cx="5520" cy="0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05" name="Text Box 45"/>
            <p:cNvSpPr txBox="1">
              <a:spLocks noChangeArrowheads="1"/>
            </p:cNvSpPr>
            <p:nvPr/>
          </p:nvSpPr>
          <p:spPr bwMode="auto">
            <a:xfrm>
              <a:off x="0" y="1728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800" b="0">
                  <a:solidFill>
                    <a:srgbClr val="FF3399"/>
                  </a:solidFill>
                </a:rPr>
                <a:t>t</a:t>
              </a:r>
              <a:r>
                <a:rPr lang="en-US" altLang="en-US" sz="1800" b="0" baseline="-25000">
                  <a:solidFill>
                    <a:srgbClr val="FF3399"/>
                  </a:solidFill>
                </a:rPr>
                <a:t>0</a:t>
              </a:r>
            </a:p>
          </p:txBody>
        </p:sp>
        <p:sp>
          <p:nvSpPr>
            <p:cNvPr id="1218606" name="Text Box 46"/>
            <p:cNvSpPr txBox="1">
              <a:spLocks noChangeArrowheads="1"/>
            </p:cNvSpPr>
            <p:nvPr/>
          </p:nvSpPr>
          <p:spPr bwMode="auto">
            <a:xfrm>
              <a:off x="1008" y="1728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800" b="0">
                  <a:solidFill>
                    <a:srgbClr val="FF3399"/>
                  </a:solidFill>
                </a:rPr>
                <a:t>t</a:t>
              </a:r>
              <a:r>
                <a:rPr lang="en-US" altLang="en-US" sz="1800" b="0" baseline="-25000">
                  <a:solidFill>
                    <a:srgbClr val="FF3399"/>
                  </a:solidFill>
                </a:rPr>
                <a:t>1</a:t>
              </a:r>
            </a:p>
          </p:txBody>
        </p:sp>
        <p:sp>
          <p:nvSpPr>
            <p:cNvPr id="1218607" name="Text Box 47"/>
            <p:cNvSpPr txBox="1">
              <a:spLocks noChangeArrowheads="1"/>
            </p:cNvSpPr>
            <p:nvPr/>
          </p:nvSpPr>
          <p:spPr bwMode="auto">
            <a:xfrm>
              <a:off x="1728" y="1728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800" b="0">
                  <a:solidFill>
                    <a:srgbClr val="FF3399"/>
                  </a:solidFill>
                </a:rPr>
                <a:t>t</a:t>
              </a:r>
              <a:r>
                <a:rPr lang="en-US" altLang="en-US" sz="1800" b="0" baseline="-25000">
                  <a:solidFill>
                    <a:srgbClr val="FF3399"/>
                  </a:solidFill>
                </a:rPr>
                <a:t>2</a:t>
              </a:r>
            </a:p>
          </p:txBody>
        </p:sp>
        <p:sp>
          <p:nvSpPr>
            <p:cNvPr id="1218608" name="Text Box 48"/>
            <p:cNvSpPr txBox="1">
              <a:spLocks noChangeArrowheads="1"/>
            </p:cNvSpPr>
            <p:nvPr/>
          </p:nvSpPr>
          <p:spPr bwMode="auto">
            <a:xfrm>
              <a:off x="2592" y="1728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800" b="0">
                  <a:solidFill>
                    <a:srgbClr val="FF3399"/>
                  </a:solidFill>
                </a:rPr>
                <a:t>t</a:t>
              </a:r>
              <a:r>
                <a:rPr lang="en-US" altLang="en-US" sz="1800" b="0" baseline="-25000">
                  <a:solidFill>
                    <a:srgbClr val="FF3399"/>
                  </a:solidFill>
                </a:rPr>
                <a:t>3</a:t>
              </a:r>
            </a:p>
          </p:txBody>
        </p:sp>
      </p:grpSp>
      <p:grpSp>
        <p:nvGrpSpPr>
          <p:cNvPr id="1218609" name="Group 49"/>
          <p:cNvGrpSpPr>
            <a:grpSpLocks/>
          </p:cNvGrpSpPr>
          <p:nvPr/>
        </p:nvGrpSpPr>
        <p:grpSpPr bwMode="auto">
          <a:xfrm>
            <a:off x="2895600" y="2376488"/>
            <a:ext cx="1955800" cy="273050"/>
            <a:chOff x="144" y="1248"/>
            <a:chExt cx="1232" cy="172"/>
          </a:xfrm>
        </p:grpSpPr>
        <p:sp>
          <p:nvSpPr>
            <p:cNvPr id="1218610" name="Rectangle 50"/>
            <p:cNvSpPr>
              <a:spLocks noChangeArrowheads="1"/>
            </p:cNvSpPr>
            <p:nvPr/>
          </p:nvSpPr>
          <p:spPr bwMode="auto">
            <a:xfrm>
              <a:off x="384" y="1248"/>
              <a:ext cx="992" cy="17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subject of care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218611" name="Rectangle 51"/>
            <p:cNvSpPr>
              <a:spLocks noChangeArrowheads="1"/>
            </p:cNvSpPr>
            <p:nvPr/>
          </p:nvSpPr>
          <p:spPr bwMode="auto">
            <a:xfrm>
              <a:off x="144" y="1248"/>
              <a:ext cx="288" cy="17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/>
            <a:lstStyle>
              <a:lvl1pPr marL="342900" indent="-3429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 C1 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18612" name="Group 52"/>
          <p:cNvGrpSpPr>
            <a:grpSpLocks/>
          </p:cNvGrpSpPr>
          <p:nvPr/>
        </p:nvGrpSpPr>
        <p:grpSpPr bwMode="auto">
          <a:xfrm>
            <a:off x="2895600" y="2760663"/>
            <a:ext cx="3352800" cy="273050"/>
            <a:chOff x="144" y="2108"/>
            <a:chExt cx="1232" cy="172"/>
          </a:xfrm>
        </p:grpSpPr>
        <p:sp>
          <p:nvSpPr>
            <p:cNvPr id="1218613" name="Rectangle 53"/>
            <p:cNvSpPr>
              <a:spLocks noChangeArrowheads="1"/>
            </p:cNvSpPr>
            <p:nvPr/>
          </p:nvSpPr>
          <p:spPr bwMode="auto">
            <a:xfrm>
              <a:off x="384" y="2108"/>
              <a:ext cx="992" cy="17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 involved structure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218614" name="Rectangle 54"/>
            <p:cNvSpPr>
              <a:spLocks noChangeArrowheads="1"/>
            </p:cNvSpPr>
            <p:nvPr/>
          </p:nvSpPr>
          <p:spPr bwMode="auto">
            <a:xfrm>
              <a:off x="144" y="2108"/>
              <a:ext cx="288" cy="17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/>
            <a:lstStyle>
              <a:lvl1pPr marL="342900" indent="-3429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 </a:t>
              </a:r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C6 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18615" name="Group 55"/>
          <p:cNvGrpSpPr>
            <a:grpSpLocks/>
          </p:cNvGrpSpPr>
          <p:nvPr/>
        </p:nvGrpSpPr>
        <p:grpSpPr bwMode="auto">
          <a:xfrm>
            <a:off x="4038600" y="6446838"/>
            <a:ext cx="1955800" cy="273050"/>
            <a:chOff x="144" y="1764"/>
            <a:chExt cx="1232" cy="172"/>
          </a:xfrm>
        </p:grpSpPr>
        <p:sp>
          <p:nvSpPr>
            <p:cNvPr id="1218616" name="Rectangle 56"/>
            <p:cNvSpPr>
              <a:spLocks noChangeArrowheads="1"/>
            </p:cNvSpPr>
            <p:nvPr/>
          </p:nvSpPr>
          <p:spPr bwMode="auto">
            <a:xfrm>
              <a:off x="384" y="1764"/>
              <a:ext cx="992" cy="17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care giver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218617" name="Rectangle 57"/>
            <p:cNvSpPr>
              <a:spLocks noChangeArrowheads="1"/>
            </p:cNvSpPr>
            <p:nvPr/>
          </p:nvSpPr>
          <p:spPr bwMode="auto">
            <a:xfrm>
              <a:off x="144" y="1764"/>
              <a:ext cx="288" cy="17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/>
            <a:lstStyle>
              <a:lvl1pPr marL="342900" indent="-3429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 </a:t>
              </a:r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C4 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1218618" name="Line 58"/>
          <p:cNvSpPr>
            <a:spLocks noChangeShapeType="1"/>
          </p:cNvSpPr>
          <p:nvPr/>
        </p:nvSpPr>
        <p:spPr bwMode="auto">
          <a:xfrm>
            <a:off x="2895600" y="6467475"/>
            <a:ext cx="1143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18619" name="Group 59"/>
          <p:cNvGrpSpPr>
            <a:grpSpLocks/>
          </p:cNvGrpSpPr>
          <p:nvPr/>
        </p:nvGrpSpPr>
        <p:grpSpPr bwMode="auto">
          <a:xfrm>
            <a:off x="4419600" y="3851275"/>
            <a:ext cx="1955800" cy="273050"/>
            <a:chOff x="144" y="1592"/>
            <a:chExt cx="1232" cy="172"/>
          </a:xfrm>
        </p:grpSpPr>
        <p:sp>
          <p:nvSpPr>
            <p:cNvPr id="1218620" name="Rectangle 60"/>
            <p:cNvSpPr>
              <a:spLocks noChangeArrowheads="1"/>
            </p:cNvSpPr>
            <p:nvPr/>
          </p:nvSpPr>
          <p:spPr bwMode="auto">
            <a:xfrm>
              <a:off x="384" y="1592"/>
              <a:ext cx="992" cy="17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act of care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218621" name="Rectangle 61"/>
            <p:cNvSpPr>
              <a:spLocks noChangeArrowheads="1"/>
            </p:cNvSpPr>
            <p:nvPr/>
          </p:nvSpPr>
          <p:spPr bwMode="auto">
            <a:xfrm>
              <a:off x="144" y="1592"/>
              <a:ext cx="288" cy="17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/>
            <a:lstStyle>
              <a:lvl1pPr marL="342900" indent="-3429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 </a:t>
              </a:r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C3 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1218622" name="Line 62"/>
          <p:cNvSpPr>
            <a:spLocks noChangeShapeType="1"/>
          </p:cNvSpPr>
          <p:nvPr/>
        </p:nvSpPr>
        <p:spPr bwMode="auto">
          <a:xfrm>
            <a:off x="2895600" y="3867150"/>
            <a:ext cx="1600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23" name="Line 63"/>
          <p:cNvSpPr>
            <a:spLocks noChangeShapeType="1"/>
          </p:cNvSpPr>
          <p:nvPr/>
        </p:nvSpPr>
        <p:spPr bwMode="auto">
          <a:xfrm>
            <a:off x="4267200" y="4633913"/>
            <a:ext cx="1600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18624" name="Group 64"/>
          <p:cNvGrpSpPr>
            <a:grpSpLocks/>
          </p:cNvGrpSpPr>
          <p:nvPr/>
        </p:nvGrpSpPr>
        <p:grpSpPr bwMode="auto">
          <a:xfrm>
            <a:off x="3200400" y="3482975"/>
            <a:ext cx="1955800" cy="273050"/>
            <a:chOff x="144" y="1936"/>
            <a:chExt cx="1232" cy="172"/>
          </a:xfrm>
        </p:grpSpPr>
        <p:sp>
          <p:nvSpPr>
            <p:cNvPr id="1218625" name="Rectangle 65"/>
            <p:cNvSpPr>
              <a:spLocks noChangeArrowheads="1"/>
            </p:cNvSpPr>
            <p:nvPr/>
          </p:nvSpPr>
          <p:spPr bwMode="auto">
            <a:xfrm>
              <a:off x="384" y="1936"/>
              <a:ext cx="992" cy="17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underlying disease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218626" name="Rectangle 66"/>
            <p:cNvSpPr>
              <a:spLocks noChangeArrowheads="1"/>
            </p:cNvSpPr>
            <p:nvPr/>
          </p:nvSpPr>
          <p:spPr bwMode="auto">
            <a:xfrm>
              <a:off x="144" y="1936"/>
              <a:ext cx="288" cy="17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/>
            <a:lstStyle>
              <a:lvl1pPr marL="342900" indent="-3429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 </a:t>
              </a:r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C5 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1218627" name="Line 67"/>
          <p:cNvSpPr>
            <a:spLocks noChangeShapeType="1"/>
          </p:cNvSpPr>
          <p:nvPr/>
        </p:nvSpPr>
        <p:spPr bwMode="auto">
          <a:xfrm>
            <a:off x="1752600" y="3498850"/>
            <a:ext cx="1600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18628" name="Group 68"/>
          <p:cNvGrpSpPr>
            <a:grpSpLocks/>
          </p:cNvGrpSpPr>
          <p:nvPr/>
        </p:nvGrpSpPr>
        <p:grpSpPr bwMode="auto">
          <a:xfrm>
            <a:off x="2286000" y="3122613"/>
            <a:ext cx="1955800" cy="273050"/>
            <a:chOff x="144" y="2452"/>
            <a:chExt cx="1232" cy="172"/>
          </a:xfrm>
        </p:grpSpPr>
        <p:sp>
          <p:nvSpPr>
            <p:cNvPr id="1218629" name="Rectangle 69"/>
            <p:cNvSpPr>
              <a:spLocks noChangeArrowheads="1"/>
            </p:cNvSpPr>
            <p:nvPr/>
          </p:nvSpPr>
          <p:spPr bwMode="auto">
            <a:xfrm>
              <a:off x="384" y="2452"/>
              <a:ext cx="992" cy="17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structure integrity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218630" name="Rectangle 70"/>
            <p:cNvSpPr>
              <a:spLocks noChangeArrowheads="1"/>
            </p:cNvSpPr>
            <p:nvPr/>
          </p:nvSpPr>
          <p:spPr bwMode="auto">
            <a:xfrm>
              <a:off x="144" y="2452"/>
              <a:ext cx="288" cy="17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/>
            <a:lstStyle>
              <a:lvl1pPr marL="342900" indent="-3429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 </a:t>
              </a:r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C8 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1218631" name="Line 71"/>
          <p:cNvSpPr>
            <a:spLocks noChangeShapeType="1"/>
          </p:cNvSpPr>
          <p:nvPr/>
        </p:nvSpPr>
        <p:spPr bwMode="auto">
          <a:xfrm>
            <a:off x="228600" y="3138488"/>
            <a:ext cx="2133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18632" name="Group 72"/>
          <p:cNvGrpSpPr>
            <a:grpSpLocks/>
          </p:cNvGrpSpPr>
          <p:nvPr/>
        </p:nvGrpSpPr>
        <p:grpSpPr bwMode="auto">
          <a:xfrm>
            <a:off x="4267200" y="5272088"/>
            <a:ext cx="3352800" cy="319087"/>
            <a:chOff x="3024" y="1344"/>
            <a:chExt cx="2112" cy="201"/>
          </a:xfrm>
        </p:grpSpPr>
        <p:sp>
          <p:nvSpPr>
            <p:cNvPr id="1218633" name="Rectangle 73"/>
            <p:cNvSpPr>
              <a:spLocks noChangeArrowheads="1"/>
            </p:cNvSpPr>
            <p:nvPr/>
          </p:nvSpPr>
          <p:spPr bwMode="auto">
            <a:xfrm>
              <a:off x="3216" y="1344"/>
              <a:ext cx="1920" cy="201"/>
            </a:xfrm>
            <a:prstGeom prst="rect">
              <a:avLst/>
            </a:prstGeom>
            <a:solidFill>
              <a:srgbClr val="00CC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change brought about by #9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218634" name="Rectangle 74"/>
            <p:cNvSpPr>
              <a:spLocks noChangeArrowheads="1"/>
            </p:cNvSpPr>
            <p:nvPr/>
          </p:nvSpPr>
          <p:spPr bwMode="auto">
            <a:xfrm>
              <a:off x="3024" y="1344"/>
              <a:ext cx="240" cy="201"/>
            </a:xfrm>
            <a:prstGeom prst="rect">
              <a:avLst/>
            </a:prstGeom>
            <a:solidFill>
              <a:srgbClr val="00CC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45720" rIns="45720"/>
            <a:lstStyle>
              <a:lvl1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#11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18635" name="Group 75"/>
          <p:cNvGrpSpPr>
            <a:grpSpLocks/>
          </p:cNvGrpSpPr>
          <p:nvPr/>
        </p:nvGrpSpPr>
        <p:grpSpPr bwMode="auto">
          <a:xfrm>
            <a:off x="7086600" y="5305425"/>
            <a:ext cx="1066800" cy="273050"/>
            <a:chOff x="4464" y="3456"/>
            <a:chExt cx="672" cy="172"/>
          </a:xfrm>
        </p:grpSpPr>
        <p:sp>
          <p:nvSpPr>
            <p:cNvPr id="1218636" name="Rectangle 76"/>
            <p:cNvSpPr>
              <a:spLocks noChangeArrowheads="1"/>
            </p:cNvSpPr>
            <p:nvPr/>
          </p:nvSpPr>
          <p:spPr bwMode="auto">
            <a:xfrm>
              <a:off x="4704" y="3456"/>
              <a:ext cx="432" cy="17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harm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218637" name="Rectangle 77"/>
            <p:cNvSpPr>
              <a:spLocks noChangeArrowheads="1"/>
            </p:cNvSpPr>
            <p:nvPr/>
          </p:nvSpPr>
          <p:spPr bwMode="auto">
            <a:xfrm>
              <a:off x="4464" y="3456"/>
              <a:ext cx="288" cy="17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/>
            <a:lstStyle>
              <a:lvl1pPr marL="342900" indent="-3429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ja-JP" sz="1400" b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C10 </a:t>
              </a:r>
              <a:endParaRPr lang="en-GB" altLang="ja-JP" sz="1400" b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1218638" name="Line 78"/>
          <p:cNvSpPr>
            <a:spLocks noChangeShapeType="1"/>
          </p:cNvSpPr>
          <p:nvPr/>
        </p:nvSpPr>
        <p:spPr bwMode="auto">
          <a:xfrm>
            <a:off x="4267200" y="5324475"/>
            <a:ext cx="2819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39" name="Slide Number Placeholder 78"/>
          <p:cNvSpPr txBox="1">
            <a:spLocks noGrp="1"/>
          </p:cNvSpPr>
          <p:nvPr/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3C1D77FF-0601-45A7-A989-3FE72D9DF82C}" type="slidenum">
              <a:rPr lang="en-US" altLang="en-US" sz="1400" b="0">
                <a:solidFill>
                  <a:schemeClr val="bg1"/>
                </a:solidFill>
              </a:rPr>
              <a:pPr algn="r"/>
              <a:t>54</a:t>
            </a:fld>
            <a:endParaRPr lang="en-US" altLang="en-US" sz="14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32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5562600" y="3970337"/>
            <a:ext cx="3505200" cy="1981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209800" y="3970337"/>
            <a:ext cx="3352800" cy="1981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5562600" y="2751137"/>
            <a:ext cx="3505200" cy="1219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2209800" y="2751137"/>
            <a:ext cx="3352800" cy="1219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76200" y="2751137"/>
            <a:ext cx="2133600" cy="1219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9" name="AutoShap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Generic versus specific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entities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76200" y="3970337"/>
            <a:ext cx="2133600" cy="1981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L1</a:t>
            </a:r>
            <a:r>
              <a:rPr lang="en-US" altLang="en-US" baseline="30000" dirty="0" smtClean="0">
                <a:solidFill>
                  <a:schemeClr val="bg1"/>
                </a:solidFill>
              </a:rPr>
              <a:t>-1</a:t>
            </a:r>
            <a:r>
              <a:rPr lang="en-US" altLang="en-US" dirty="0" smtClean="0">
                <a:solidFill>
                  <a:schemeClr val="bg1"/>
                </a:solidFill>
              </a:rPr>
              <a:t>.</a:t>
            </a:r>
            <a:endParaRPr lang="en-US" altLang="en-US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L1 which is not about anything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2209800" y="1531937"/>
            <a:ext cx="3352800" cy="609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1"/>
                </a:solidFill>
              </a:rPr>
              <a:t>Generic: types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5562600" y="1531937"/>
            <a:ext cx="3505200" cy="609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1"/>
                </a:solidFill>
              </a:rPr>
              <a:t>Specific: particulars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28723" name="Text Box 13"/>
          <p:cNvSpPr txBox="1">
            <a:spLocks noChangeArrowheads="1"/>
          </p:cNvSpPr>
          <p:nvPr/>
        </p:nvSpPr>
        <p:spPr bwMode="auto">
          <a:xfrm>
            <a:off x="3305968" y="3183053"/>
            <a:ext cx="1312863" cy="336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600" b="0">
                <a:solidFill>
                  <a:schemeClr val="accent2"/>
                </a:solidFill>
                <a:latin typeface="Arial Unicode MS" panose="020B0604020202020204" pitchFamily="34" charset="-128"/>
              </a:rPr>
              <a:t>DIAGNOSIS</a:t>
            </a:r>
          </a:p>
        </p:txBody>
      </p:sp>
      <p:sp>
        <p:nvSpPr>
          <p:cNvPr id="28722" name="Text Box 17"/>
          <p:cNvSpPr txBox="1">
            <a:spLocks noChangeArrowheads="1"/>
          </p:cNvSpPr>
          <p:nvPr/>
        </p:nvSpPr>
        <p:spPr bwMode="auto">
          <a:xfrm>
            <a:off x="6753226" y="3095181"/>
            <a:ext cx="1219200" cy="5810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600"/>
              <a:t>my doctor’s</a:t>
            </a:r>
          </a:p>
          <a:p>
            <a:pPr eaLnBrk="1" hangingPunct="1"/>
            <a:r>
              <a:rPr lang="en-US" altLang="en-US" sz="1600"/>
              <a:t>diagnosis</a:t>
            </a:r>
          </a:p>
        </p:txBody>
      </p:sp>
      <p:grpSp>
        <p:nvGrpSpPr>
          <p:cNvPr id="28686" name="Group 18"/>
          <p:cNvGrpSpPr>
            <a:grpSpLocks/>
          </p:cNvGrpSpPr>
          <p:nvPr/>
        </p:nvGrpSpPr>
        <p:grpSpPr bwMode="auto">
          <a:xfrm>
            <a:off x="2348706" y="4048339"/>
            <a:ext cx="3006726" cy="1790526"/>
            <a:chOff x="1487" y="2924"/>
            <a:chExt cx="1894" cy="1387"/>
          </a:xfrm>
        </p:grpSpPr>
        <p:sp>
          <p:nvSpPr>
            <p:cNvPr id="28716" name="AutoShape 20"/>
            <p:cNvSpPr>
              <a:spLocks noChangeArrowheads="1"/>
            </p:cNvSpPr>
            <p:nvPr/>
          </p:nvSpPr>
          <p:spPr bwMode="auto">
            <a:xfrm>
              <a:off x="2334" y="2976"/>
              <a:ext cx="1047" cy="29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b="0" dirty="0" smtClean="0">
                  <a:solidFill>
                    <a:schemeClr val="accent2"/>
                  </a:solidFill>
                  <a:latin typeface="Arial" panose="020B0604020202020204" pitchFamily="34" charset="0"/>
                </a:rPr>
                <a:t>HUMAN BEING</a:t>
              </a:r>
              <a:endParaRPr lang="en-US" altLang="en-US" sz="1600" b="0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717" name="AutoShape 21"/>
            <p:cNvSpPr>
              <a:spLocks noChangeArrowheads="1"/>
            </p:cNvSpPr>
            <p:nvPr/>
          </p:nvSpPr>
          <p:spPr bwMode="auto">
            <a:xfrm>
              <a:off x="1984" y="3447"/>
              <a:ext cx="686" cy="281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b="0" dirty="0">
                  <a:solidFill>
                    <a:schemeClr val="accent2"/>
                  </a:solidFill>
                  <a:latin typeface="Arial Unicode MS" panose="020B0604020202020204" pitchFamily="34" charset="-128"/>
                </a:rPr>
                <a:t>DISEASE</a:t>
              </a:r>
            </a:p>
          </p:txBody>
        </p:sp>
        <p:sp>
          <p:nvSpPr>
            <p:cNvPr id="28718" name="AutoShape 22"/>
            <p:cNvSpPr>
              <a:spLocks noChangeArrowheads="1"/>
            </p:cNvSpPr>
            <p:nvPr/>
          </p:nvSpPr>
          <p:spPr bwMode="auto">
            <a:xfrm>
              <a:off x="1487" y="2924"/>
              <a:ext cx="641" cy="29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b="0" dirty="0" smtClean="0">
                  <a:solidFill>
                    <a:schemeClr val="accent2"/>
                  </a:solidFill>
                  <a:latin typeface="Arial" panose="020B0604020202020204" pitchFamily="34" charset="0"/>
                </a:rPr>
                <a:t>LAPTOP</a:t>
              </a:r>
              <a:endParaRPr lang="en-US" altLang="en-US" sz="1600" b="0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719" name="AutoShape 23"/>
            <p:cNvSpPr>
              <a:spLocks noChangeArrowheads="1"/>
            </p:cNvSpPr>
            <p:nvPr/>
          </p:nvSpPr>
          <p:spPr bwMode="auto">
            <a:xfrm>
              <a:off x="2322" y="3810"/>
              <a:ext cx="856" cy="501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b="0">
                  <a:solidFill>
                    <a:schemeClr val="accent2"/>
                  </a:solidFill>
                </a:rPr>
                <a:t>MIGRAINE</a:t>
              </a:r>
            </a:p>
            <a:p>
              <a:pPr eaLnBrk="1" hangingPunct="1"/>
              <a:r>
                <a:rPr lang="en-US" altLang="en-US" sz="1600" b="0">
                  <a:solidFill>
                    <a:schemeClr val="accent2"/>
                  </a:solidFill>
                </a:rPr>
                <a:t>HEADACHE</a:t>
              </a:r>
            </a:p>
          </p:txBody>
        </p:sp>
      </p:grpSp>
      <p:grpSp>
        <p:nvGrpSpPr>
          <p:cNvPr id="28687" name="Group 25"/>
          <p:cNvGrpSpPr>
            <a:grpSpLocks/>
          </p:cNvGrpSpPr>
          <p:nvPr/>
        </p:nvGrpSpPr>
        <p:grpSpPr bwMode="auto">
          <a:xfrm>
            <a:off x="5881688" y="4176776"/>
            <a:ext cx="3075303" cy="1589695"/>
            <a:chOff x="3550" y="2722"/>
            <a:chExt cx="2129" cy="1311"/>
          </a:xfrm>
        </p:grpSpPr>
        <p:sp>
          <p:nvSpPr>
            <p:cNvPr id="28710" name="AutoShape 26"/>
            <p:cNvSpPr>
              <a:spLocks noChangeArrowheads="1"/>
            </p:cNvSpPr>
            <p:nvPr/>
          </p:nvSpPr>
          <p:spPr bwMode="auto">
            <a:xfrm>
              <a:off x="3598" y="3263"/>
              <a:ext cx="372" cy="30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b="0" i="1"/>
                <a:t>me</a:t>
              </a:r>
            </a:p>
          </p:txBody>
        </p:sp>
        <p:sp>
          <p:nvSpPr>
            <p:cNvPr id="28711" name="AutoShape 27"/>
            <p:cNvSpPr>
              <a:spLocks noChangeArrowheads="1"/>
            </p:cNvSpPr>
            <p:nvPr/>
          </p:nvSpPr>
          <p:spPr bwMode="auto">
            <a:xfrm>
              <a:off x="3739" y="3724"/>
              <a:ext cx="1089" cy="30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b="0" i="1"/>
                <a:t>my headache</a:t>
              </a:r>
            </a:p>
          </p:txBody>
        </p:sp>
        <p:sp>
          <p:nvSpPr>
            <p:cNvPr id="28712" name="AutoShape 28"/>
            <p:cNvSpPr>
              <a:spLocks noChangeArrowheads="1"/>
            </p:cNvSpPr>
            <p:nvPr/>
          </p:nvSpPr>
          <p:spPr bwMode="auto">
            <a:xfrm>
              <a:off x="4736" y="3368"/>
              <a:ext cx="867" cy="30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b="0" i="1"/>
                <a:t>my migraine</a:t>
              </a:r>
            </a:p>
          </p:txBody>
        </p:sp>
        <p:sp>
          <p:nvSpPr>
            <p:cNvPr id="28713" name="AutoShape 29"/>
            <p:cNvSpPr>
              <a:spLocks noChangeArrowheads="1"/>
            </p:cNvSpPr>
            <p:nvPr/>
          </p:nvSpPr>
          <p:spPr bwMode="auto">
            <a:xfrm>
              <a:off x="3550" y="2830"/>
              <a:ext cx="818" cy="30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b="0" i="1"/>
                <a:t>my doctor</a:t>
              </a:r>
            </a:p>
          </p:txBody>
        </p:sp>
        <p:sp>
          <p:nvSpPr>
            <p:cNvPr id="28714" name="AutoShape 30"/>
            <p:cNvSpPr>
              <a:spLocks noChangeArrowheads="1"/>
            </p:cNvSpPr>
            <p:nvPr/>
          </p:nvSpPr>
          <p:spPr bwMode="auto">
            <a:xfrm>
              <a:off x="4445" y="2722"/>
              <a:ext cx="1234" cy="5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b="0" i="1"/>
                <a:t>my doctor’s computer</a:t>
              </a:r>
            </a:p>
          </p:txBody>
        </p:sp>
      </p:grpSp>
      <p:sp>
        <p:nvSpPr>
          <p:cNvPr id="28688" name="Rectangle 31"/>
          <p:cNvSpPr>
            <a:spLocks noChangeArrowheads="1"/>
          </p:cNvSpPr>
          <p:nvPr/>
        </p:nvSpPr>
        <p:spPr bwMode="auto">
          <a:xfrm>
            <a:off x="76200" y="2141537"/>
            <a:ext cx="2133600" cy="609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9" name="Rectangle 32"/>
          <p:cNvSpPr>
            <a:spLocks noChangeArrowheads="1"/>
          </p:cNvSpPr>
          <p:nvPr/>
        </p:nvSpPr>
        <p:spPr bwMode="auto">
          <a:xfrm>
            <a:off x="152400" y="2065337"/>
            <a:ext cx="1981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bg1"/>
                </a:solidFill>
              </a:rPr>
              <a:t>L3. </a:t>
            </a:r>
            <a:r>
              <a:rPr lang="en-US" altLang="en-US" sz="2000" dirty="0" smtClean="0">
                <a:solidFill>
                  <a:schemeClr val="bg1"/>
                </a:solidFill>
              </a:rPr>
              <a:t> Accessible representation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  <p:sp>
        <p:nvSpPr>
          <p:cNvPr id="28690" name="Text Box 34"/>
          <p:cNvSpPr txBox="1">
            <a:spLocks noChangeArrowheads="1"/>
          </p:cNvSpPr>
          <p:nvPr/>
        </p:nvSpPr>
        <p:spPr bwMode="auto">
          <a:xfrm>
            <a:off x="2286000" y="2236787"/>
            <a:ext cx="30505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i="1" dirty="0" smtClean="0">
                <a:solidFill>
                  <a:srgbClr val="FFFF00"/>
                </a:solidFill>
              </a:rPr>
              <a:t>INFORMATION CONTENT ENTITY</a:t>
            </a:r>
            <a:endParaRPr lang="en-US" altLang="en-US" sz="1400" i="1" dirty="0">
              <a:solidFill>
                <a:srgbClr val="FFFF00"/>
              </a:solidFill>
            </a:endParaRPr>
          </a:p>
        </p:txBody>
      </p:sp>
      <p:sp>
        <p:nvSpPr>
          <p:cNvPr id="28709" name="Text Box 39"/>
          <p:cNvSpPr txBox="1">
            <a:spLocks noChangeArrowheads="1"/>
          </p:cNvSpPr>
          <p:nvPr/>
        </p:nvSpPr>
        <p:spPr bwMode="auto">
          <a:xfrm>
            <a:off x="6154695" y="2204022"/>
            <a:ext cx="219075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i="1" dirty="0" smtClean="0">
                <a:solidFill>
                  <a:schemeClr val="accent1"/>
                </a:solidFill>
              </a:rPr>
              <a:t>‘WC has migraine’</a:t>
            </a:r>
            <a:endParaRPr lang="en-US" altLang="en-US" sz="2000" i="1" dirty="0">
              <a:solidFill>
                <a:schemeClr val="accent1"/>
              </a:solidFill>
            </a:endParaRPr>
          </a:p>
        </p:txBody>
      </p:sp>
      <p:sp>
        <p:nvSpPr>
          <p:cNvPr id="28693" name="Rectangle 40"/>
          <p:cNvSpPr>
            <a:spLocks noChangeArrowheads="1"/>
          </p:cNvSpPr>
          <p:nvPr/>
        </p:nvSpPr>
        <p:spPr bwMode="auto">
          <a:xfrm>
            <a:off x="5562600" y="2141537"/>
            <a:ext cx="3505200" cy="609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7" name="Group 54"/>
          <p:cNvGrpSpPr>
            <a:grpSpLocks/>
          </p:cNvGrpSpPr>
          <p:nvPr/>
        </p:nvGrpSpPr>
        <p:grpSpPr bwMode="auto">
          <a:xfrm>
            <a:off x="5573713" y="1554020"/>
            <a:ext cx="3505200" cy="4876800"/>
            <a:chOff x="3504" y="1248"/>
            <a:chExt cx="2208" cy="3072"/>
          </a:xfrm>
        </p:grpSpPr>
        <p:sp>
          <p:nvSpPr>
            <p:cNvPr id="28706" name="Rectangle 55"/>
            <p:cNvSpPr>
              <a:spLocks noChangeArrowheads="1"/>
            </p:cNvSpPr>
            <p:nvPr/>
          </p:nvSpPr>
          <p:spPr bwMode="auto">
            <a:xfrm>
              <a:off x="3504" y="1248"/>
              <a:ext cx="2208" cy="3072"/>
            </a:xfrm>
            <a:prstGeom prst="rect">
              <a:avLst/>
            </a:prstGeom>
            <a:solidFill>
              <a:srgbClr val="00CC99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07" name="Text Box 56"/>
            <p:cNvSpPr txBox="1">
              <a:spLocks noChangeArrowheads="1"/>
            </p:cNvSpPr>
            <p:nvPr/>
          </p:nvSpPr>
          <p:spPr bwMode="auto">
            <a:xfrm>
              <a:off x="3840" y="4032"/>
              <a:ext cx="16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accent1"/>
                  </a:solidFill>
                </a:rPr>
                <a:t>Referent Tracking</a:t>
              </a:r>
            </a:p>
          </p:txBody>
        </p:sp>
      </p:grpSp>
      <p:grpSp>
        <p:nvGrpSpPr>
          <p:cNvPr id="8" name="Group 57"/>
          <p:cNvGrpSpPr>
            <a:grpSpLocks/>
          </p:cNvGrpSpPr>
          <p:nvPr/>
        </p:nvGrpSpPr>
        <p:grpSpPr bwMode="auto">
          <a:xfrm>
            <a:off x="2220913" y="1554020"/>
            <a:ext cx="3352800" cy="4881563"/>
            <a:chOff x="1392" y="1248"/>
            <a:chExt cx="2112" cy="3075"/>
          </a:xfrm>
        </p:grpSpPr>
        <p:sp>
          <p:nvSpPr>
            <p:cNvPr id="28704" name="Rectangle 58"/>
            <p:cNvSpPr>
              <a:spLocks noChangeArrowheads="1"/>
            </p:cNvSpPr>
            <p:nvPr/>
          </p:nvSpPr>
          <p:spPr bwMode="auto">
            <a:xfrm>
              <a:off x="1392" y="1248"/>
              <a:ext cx="2112" cy="3072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05" name="Text Box 59"/>
            <p:cNvSpPr txBox="1">
              <a:spLocks noChangeArrowheads="1"/>
            </p:cNvSpPr>
            <p:nvPr/>
          </p:nvSpPr>
          <p:spPr bwMode="auto">
            <a:xfrm>
              <a:off x="2009" y="4032"/>
              <a:ext cx="88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 smtClean="0">
                  <a:solidFill>
                    <a:srgbClr val="FFFF00"/>
                  </a:solidFill>
                </a:rPr>
                <a:t>Ontology</a:t>
              </a:r>
              <a:endParaRPr lang="en-US" altLang="en-US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9" name="Group 62"/>
          <p:cNvGrpSpPr>
            <a:grpSpLocks/>
          </p:cNvGrpSpPr>
          <p:nvPr/>
        </p:nvGrpSpPr>
        <p:grpSpPr bwMode="auto">
          <a:xfrm>
            <a:off x="5181600" y="1760537"/>
            <a:ext cx="762000" cy="3962400"/>
            <a:chOff x="3264" y="1392"/>
            <a:chExt cx="480" cy="2496"/>
          </a:xfrm>
        </p:grpSpPr>
        <p:sp>
          <p:nvSpPr>
            <p:cNvPr id="28700" name="AutoShape 63"/>
            <p:cNvSpPr>
              <a:spLocks noChangeArrowheads="1"/>
            </p:cNvSpPr>
            <p:nvPr/>
          </p:nvSpPr>
          <p:spPr bwMode="auto">
            <a:xfrm>
              <a:off x="3264" y="1392"/>
              <a:ext cx="480" cy="192"/>
            </a:xfrm>
            <a:prstGeom prst="leftRight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01" name="AutoShape 64"/>
            <p:cNvSpPr>
              <a:spLocks noChangeArrowheads="1"/>
            </p:cNvSpPr>
            <p:nvPr/>
          </p:nvSpPr>
          <p:spPr bwMode="auto">
            <a:xfrm>
              <a:off x="3264" y="1920"/>
              <a:ext cx="480" cy="192"/>
            </a:xfrm>
            <a:prstGeom prst="leftRight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02" name="AutoShape 65"/>
            <p:cNvSpPr>
              <a:spLocks noChangeArrowheads="1"/>
            </p:cNvSpPr>
            <p:nvPr/>
          </p:nvSpPr>
          <p:spPr bwMode="auto">
            <a:xfrm>
              <a:off x="3264" y="2544"/>
              <a:ext cx="480" cy="192"/>
            </a:xfrm>
            <a:prstGeom prst="leftRight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03" name="AutoShape 66"/>
            <p:cNvSpPr>
              <a:spLocks noChangeArrowheads="1"/>
            </p:cNvSpPr>
            <p:nvPr/>
          </p:nvSpPr>
          <p:spPr bwMode="auto">
            <a:xfrm>
              <a:off x="3264" y="3696"/>
              <a:ext cx="480" cy="192"/>
            </a:xfrm>
            <a:prstGeom prst="leftRight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25400" y="1295400"/>
            <a:ext cx="9099549" cy="52578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029" y="1218465"/>
            <a:ext cx="10711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L1.</a:t>
            </a:r>
          </a:p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Reality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5" name="Rectangle 9"/>
          <p:cNvSpPr>
            <a:spLocks noChangeArrowheads="1"/>
          </p:cNvSpPr>
          <p:nvPr/>
        </p:nvSpPr>
        <p:spPr bwMode="auto">
          <a:xfrm>
            <a:off x="152400" y="2827337"/>
            <a:ext cx="1981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bg1"/>
                </a:solidFill>
              </a:rPr>
              <a:t>L2. Beliefs </a:t>
            </a:r>
            <a:r>
              <a:rPr lang="en-US" altLang="en-US" sz="2000" dirty="0" smtClean="0">
                <a:solidFill>
                  <a:schemeClr val="bg1"/>
                </a:solidFill>
              </a:rPr>
              <a:t>(cognitive representation)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80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AutoShap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l-BE" altLang="en-US" dirty="0" smtClean="0"/>
              <a:t>Essence of Referent Tracking</a:t>
            </a:r>
            <a:endParaRPr lang="en-US" altLang="en-US" sz="2000" dirty="0" smtClean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5029200" cy="49530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nl-NL" altLang="en-US" b="1" dirty="0" smtClean="0"/>
              <a:t>	</a:t>
            </a:r>
            <a:r>
              <a:rPr lang="nl-NL" altLang="en-US" b="1" u="sng" dirty="0" smtClean="0"/>
              <a:t>explicit</a:t>
            </a:r>
            <a:r>
              <a:rPr lang="nl-NL" altLang="en-US" dirty="0" smtClean="0"/>
              <a:t> </a:t>
            </a:r>
            <a:r>
              <a:rPr lang="nl-BE" altLang="en-US" dirty="0" err="1" smtClean="0"/>
              <a:t>reference</a:t>
            </a:r>
            <a:r>
              <a:rPr lang="nl-BE" altLang="en-US" dirty="0" smtClean="0"/>
              <a:t> </a:t>
            </a:r>
            <a:r>
              <a:rPr lang="nl-NL" altLang="en-US" dirty="0" err="1" smtClean="0"/>
              <a:t>to</a:t>
            </a:r>
            <a:r>
              <a:rPr lang="nl-NL" altLang="en-US" dirty="0" smtClean="0"/>
              <a:t> the </a:t>
            </a:r>
            <a:r>
              <a:rPr lang="nl-NL" altLang="en-US" dirty="0" err="1" smtClean="0"/>
              <a:t>individual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entities</a:t>
            </a:r>
            <a:r>
              <a:rPr lang="nl-NL" altLang="en-US" dirty="0" smtClean="0"/>
              <a:t> </a:t>
            </a:r>
          </a:p>
          <a:p>
            <a:pPr marL="609600" indent="-609600">
              <a:buFontTx/>
              <a:buNone/>
            </a:pPr>
            <a:r>
              <a:rPr lang="nl-NL" altLang="en-US" dirty="0"/>
              <a:t>	</a:t>
            </a:r>
            <a:r>
              <a:rPr lang="nl-NL" altLang="en-US" dirty="0" smtClean="0"/>
              <a:t>relevant </a:t>
            </a:r>
            <a:r>
              <a:rPr lang="nl-NL" altLang="en-US" dirty="0" err="1" smtClean="0"/>
              <a:t>to</a:t>
            </a:r>
            <a:r>
              <a:rPr lang="nl-NL" altLang="en-US" dirty="0" smtClean="0"/>
              <a:t> the accurate </a:t>
            </a:r>
            <a:r>
              <a:rPr lang="nl-NL" altLang="en-US" dirty="0" err="1" smtClean="0"/>
              <a:t>description</a:t>
            </a:r>
            <a:r>
              <a:rPr lang="nl-NL" altLang="en-US" dirty="0" smtClean="0"/>
              <a:t> of </a:t>
            </a:r>
            <a:r>
              <a:rPr lang="nl-NL" altLang="en-US" dirty="0" err="1" smtClean="0"/>
              <a:t>some</a:t>
            </a:r>
            <a:r>
              <a:rPr lang="nl-NL" altLang="en-US" dirty="0" smtClean="0"/>
              <a:t> </a:t>
            </a:r>
          </a:p>
          <a:p>
            <a:pPr marL="609600" indent="-609600">
              <a:buFontTx/>
              <a:buNone/>
            </a:pPr>
            <a:r>
              <a:rPr lang="nl-NL" altLang="en-US" dirty="0"/>
              <a:t>	</a:t>
            </a:r>
            <a:r>
              <a:rPr lang="nl-NL" altLang="en-US" dirty="0" smtClean="0"/>
              <a:t>		</a:t>
            </a:r>
            <a:r>
              <a:rPr lang="nl-NL" altLang="en-US" dirty="0" err="1" smtClean="0"/>
              <a:t>portion</a:t>
            </a:r>
            <a:r>
              <a:rPr lang="nl-NL" altLang="en-US" dirty="0" smtClean="0"/>
              <a:t> of </a:t>
            </a:r>
            <a:r>
              <a:rPr lang="nl-NL" altLang="en-US" dirty="0" err="1" smtClean="0"/>
              <a:t>reality</a:t>
            </a:r>
            <a:r>
              <a:rPr lang="nl-BE" altLang="en-US" dirty="0" smtClean="0"/>
              <a:t>, ...</a:t>
            </a:r>
          </a:p>
          <a:p>
            <a:pPr marL="990600" lvl="1" indent="-533400">
              <a:buFontTx/>
              <a:buNone/>
            </a:pPr>
            <a:endParaRPr lang="nl-BE" altLang="en-US" dirty="0" smtClean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981200" y="6276975"/>
            <a:ext cx="7162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US" altLang="en-US" sz="1600" b="0">
                <a:solidFill>
                  <a:schemeClr val="bg1"/>
                </a:solidFill>
              </a:rPr>
              <a:t>Ceusters W, Smith B. Strategies for Referent Tracking in Electronic Health Records. J Biomed Inform. 2006 Jun;39(3):362-78.</a:t>
            </a:r>
          </a:p>
        </p:txBody>
      </p:sp>
      <p:sp>
        <p:nvSpPr>
          <p:cNvPr id="22533" name="AutoShape 5" descr="larson-oct-1987"/>
          <p:cNvSpPr>
            <a:spLocks noChangeAspect="1" noChangeArrowheads="1"/>
          </p:cNvSpPr>
          <p:nvPr/>
        </p:nvSpPr>
        <p:spPr bwMode="auto">
          <a:xfrm>
            <a:off x="4419600" y="2971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0387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52600"/>
            <a:ext cx="32099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95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38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38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387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3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AutoShap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l-BE" altLang="en-US" dirty="0"/>
              <a:t>Essence of Referent Tracking</a:t>
            </a:r>
            <a:endParaRPr lang="en-US" altLang="en-US" sz="2000" dirty="0" smtClean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5029200" cy="49530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nl-NL" altLang="en-US" b="1" dirty="0" smtClean="0"/>
              <a:t>	</a:t>
            </a:r>
            <a:r>
              <a:rPr lang="nl-NL" altLang="en-US" b="1" u="sng" dirty="0" smtClean="0"/>
              <a:t>explicit</a:t>
            </a:r>
            <a:r>
              <a:rPr lang="nl-NL" altLang="en-US" dirty="0" smtClean="0"/>
              <a:t> </a:t>
            </a:r>
            <a:r>
              <a:rPr lang="nl-BE" altLang="en-US" dirty="0" err="1" smtClean="0"/>
              <a:t>reference</a:t>
            </a:r>
            <a:r>
              <a:rPr lang="nl-BE" altLang="en-US" dirty="0" smtClean="0"/>
              <a:t> </a:t>
            </a:r>
            <a:r>
              <a:rPr lang="nl-NL" altLang="en-US" dirty="0" err="1" smtClean="0"/>
              <a:t>to</a:t>
            </a:r>
            <a:r>
              <a:rPr lang="nl-NL" altLang="en-US" dirty="0" smtClean="0"/>
              <a:t> the </a:t>
            </a:r>
            <a:r>
              <a:rPr lang="nl-NL" altLang="en-US" dirty="0" err="1" smtClean="0">
                <a:solidFill>
                  <a:srgbClr val="FFFF00"/>
                </a:solidFill>
              </a:rPr>
              <a:t>individual</a:t>
            </a:r>
            <a:r>
              <a:rPr lang="nl-NL" altLang="en-US" dirty="0" smtClean="0">
                <a:solidFill>
                  <a:srgbClr val="FFFF00"/>
                </a:solidFill>
              </a:rPr>
              <a:t> </a:t>
            </a:r>
            <a:r>
              <a:rPr lang="nl-NL" altLang="en-US" dirty="0" err="1" smtClean="0">
                <a:solidFill>
                  <a:srgbClr val="FFFF00"/>
                </a:solidFill>
              </a:rPr>
              <a:t>entities</a:t>
            </a:r>
            <a:r>
              <a:rPr lang="nl-NL" altLang="en-US" dirty="0" smtClean="0">
                <a:solidFill>
                  <a:srgbClr val="FFFF00"/>
                </a:solidFill>
              </a:rPr>
              <a:t> </a:t>
            </a:r>
          </a:p>
          <a:p>
            <a:pPr marL="609600" indent="-609600">
              <a:buFontTx/>
              <a:buNone/>
            </a:pPr>
            <a:r>
              <a:rPr lang="nl-NL" altLang="en-US" dirty="0">
                <a:solidFill>
                  <a:srgbClr val="FFFF00"/>
                </a:solidFill>
              </a:rPr>
              <a:t>	</a:t>
            </a:r>
            <a:r>
              <a:rPr lang="nl-NL" altLang="en-US" dirty="0" smtClean="0"/>
              <a:t>relevant </a:t>
            </a:r>
            <a:r>
              <a:rPr lang="nl-NL" altLang="en-US" dirty="0" err="1" smtClean="0"/>
              <a:t>to</a:t>
            </a:r>
            <a:r>
              <a:rPr lang="nl-NL" altLang="en-US" dirty="0" smtClean="0"/>
              <a:t> the accurate </a:t>
            </a:r>
            <a:r>
              <a:rPr lang="nl-NL" altLang="en-US" dirty="0" err="1" smtClean="0"/>
              <a:t>description</a:t>
            </a:r>
            <a:r>
              <a:rPr lang="nl-NL" altLang="en-US" dirty="0" smtClean="0"/>
              <a:t> of </a:t>
            </a:r>
            <a:r>
              <a:rPr lang="nl-NL" altLang="en-US" dirty="0" err="1" smtClean="0"/>
              <a:t>some</a:t>
            </a:r>
            <a:r>
              <a:rPr lang="nl-NL" altLang="en-US" dirty="0" smtClean="0"/>
              <a:t> </a:t>
            </a:r>
          </a:p>
          <a:p>
            <a:pPr marL="609600" indent="-609600">
              <a:buFontTx/>
              <a:buNone/>
            </a:pPr>
            <a:r>
              <a:rPr lang="nl-NL" altLang="en-US" dirty="0"/>
              <a:t>	</a:t>
            </a:r>
            <a:r>
              <a:rPr lang="nl-NL" altLang="en-US" dirty="0" smtClean="0"/>
              <a:t>		</a:t>
            </a:r>
            <a:r>
              <a:rPr lang="nl-NL" altLang="en-US" dirty="0" err="1" smtClean="0">
                <a:solidFill>
                  <a:srgbClr val="FFFF00"/>
                </a:solidFill>
              </a:rPr>
              <a:t>portion</a:t>
            </a:r>
            <a:r>
              <a:rPr lang="nl-NL" altLang="en-US" dirty="0" smtClean="0">
                <a:solidFill>
                  <a:srgbClr val="FFFF00"/>
                </a:solidFill>
              </a:rPr>
              <a:t> of </a:t>
            </a:r>
            <a:r>
              <a:rPr lang="nl-NL" altLang="en-US" dirty="0" err="1" smtClean="0">
                <a:solidFill>
                  <a:srgbClr val="FFFF00"/>
                </a:solidFill>
              </a:rPr>
              <a:t>reality</a:t>
            </a:r>
            <a:r>
              <a:rPr lang="nl-BE" altLang="en-US" dirty="0" smtClean="0"/>
              <a:t>, ...</a:t>
            </a:r>
          </a:p>
          <a:p>
            <a:pPr marL="990600" lvl="1" indent="-533400">
              <a:buFontTx/>
              <a:buNone/>
            </a:pPr>
            <a:endParaRPr lang="nl-BE" altLang="en-US" dirty="0" smtClean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981200" y="6276975"/>
            <a:ext cx="7162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US" altLang="en-US" sz="1600" b="0">
                <a:solidFill>
                  <a:schemeClr val="bg1"/>
                </a:solidFill>
              </a:rPr>
              <a:t>Ceusters W, Smith B. Strategies for Referent Tracking in Electronic Health Records. J Biomed Inform. 2006 Jun;39(3):362-78.</a:t>
            </a:r>
          </a:p>
        </p:txBody>
      </p:sp>
      <p:sp>
        <p:nvSpPr>
          <p:cNvPr id="22533" name="AutoShape 5" descr="larson-oct-1987"/>
          <p:cNvSpPr>
            <a:spLocks noChangeAspect="1" noChangeArrowheads="1"/>
          </p:cNvSpPr>
          <p:nvPr/>
        </p:nvSpPr>
        <p:spPr bwMode="auto">
          <a:xfrm>
            <a:off x="4419600" y="2971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0387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52600"/>
            <a:ext cx="32099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>
            <a:off x="3505200" y="2286000"/>
            <a:ext cx="2362200" cy="4572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505200" y="2286000"/>
            <a:ext cx="4648200" cy="4572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3505200" y="2286000"/>
            <a:ext cx="2971800" cy="16764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Left Brace 14"/>
          <p:cNvSpPr/>
          <p:nvPr/>
        </p:nvSpPr>
        <p:spPr bwMode="auto">
          <a:xfrm>
            <a:off x="4925983" y="1928984"/>
            <a:ext cx="422564" cy="3481216"/>
          </a:xfrm>
          <a:prstGeom prst="leftBrace">
            <a:avLst>
              <a:gd name="adj1" fmla="val 35874"/>
              <a:gd name="adj2" fmla="val 5000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90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l-BE" altLang="en-US" dirty="0" smtClean="0"/>
              <a:t>RT method</a:t>
            </a:r>
            <a:r>
              <a:rPr lang="nl-BE" altLang="en-US" dirty="0" smtClean="0"/>
              <a:t>: IUI assignment</a:t>
            </a:r>
            <a:endParaRPr lang="en-US" altLang="en-US" dirty="0" smtClean="0"/>
          </a:p>
        </p:txBody>
      </p:sp>
      <p:sp>
        <p:nvSpPr>
          <p:cNvPr id="23557" name="Rectangle 5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5175221" cy="4953000"/>
          </a:xfrm>
        </p:spPr>
        <p:txBody>
          <a:bodyPr/>
          <a:lstStyle/>
          <a:p>
            <a:pPr lvl="1"/>
            <a:endParaRPr lang="nl-BE" altLang="en-US" dirty="0" smtClean="0"/>
          </a:p>
          <a:p>
            <a:pPr lvl="1"/>
            <a:r>
              <a:rPr lang="nl-BE" altLang="en-US" dirty="0" smtClean="0"/>
              <a:t>Introduce </a:t>
            </a:r>
            <a:r>
              <a:rPr lang="nl-BE" altLang="en-US" dirty="0" err="1" smtClean="0"/>
              <a:t>an</a:t>
            </a:r>
            <a:r>
              <a:rPr lang="nl-BE" altLang="en-US" dirty="0" smtClean="0"/>
              <a:t> </a:t>
            </a:r>
            <a:r>
              <a:rPr lang="nl-BE" altLang="en-US" b="1" i="1" dirty="0" err="1" smtClean="0"/>
              <a:t>Instance</a:t>
            </a:r>
            <a:r>
              <a:rPr lang="nl-BE" altLang="en-US" b="1" i="1" dirty="0" smtClean="0"/>
              <a:t> Unique </a:t>
            </a:r>
            <a:r>
              <a:rPr lang="nl-BE" altLang="en-US" b="1" i="1" dirty="0" err="1" smtClean="0"/>
              <a:t>Identifier</a:t>
            </a:r>
            <a:r>
              <a:rPr lang="nl-NL" altLang="en-US" dirty="0" smtClean="0"/>
              <a:t> </a:t>
            </a:r>
            <a:r>
              <a:rPr lang="nl-BE" altLang="en-US" dirty="0" smtClean="0"/>
              <a:t>(IUI) </a:t>
            </a:r>
            <a:r>
              <a:rPr lang="nl-BE" altLang="en-US" dirty="0" err="1" smtClean="0"/>
              <a:t>for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each</a:t>
            </a:r>
            <a:r>
              <a:rPr lang="nl-BE" altLang="en-US" dirty="0" smtClean="0"/>
              <a:t> relevant </a:t>
            </a:r>
            <a:r>
              <a:rPr lang="nl-BE" altLang="en-US" u="sng" dirty="0" err="1" smtClean="0">
                <a:solidFill>
                  <a:srgbClr val="92D050"/>
                </a:solidFill>
              </a:rPr>
              <a:t>particular</a:t>
            </a:r>
            <a:r>
              <a:rPr lang="nl-BE" altLang="en-US" dirty="0" smtClean="0"/>
              <a:t> (</a:t>
            </a:r>
            <a:r>
              <a:rPr lang="nl-BE" altLang="en-US" dirty="0" err="1" smtClean="0"/>
              <a:t>individual</a:t>
            </a:r>
            <a:r>
              <a:rPr lang="nl-BE" altLang="en-US" dirty="0" smtClean="0"/>
              <a:t>) </a:t>
            </a:r>
            <a:r>
              <a:rPr lang="nl-BE" altLang="en-US" dirty="0" err="1" smtClean="0"/>
              <a:t>entity</a:t>
            </a:r>
            <a:endParaRPr lang="nl-BE" altLang="en-US" dirty="0" smtClean="0"/>
          </a:p>
          <a:p>
            <a:endParaRPr lang="en-US" altLang="en-US" dirty="0" smtClean="0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981200" y="6276975"/>
            <a:ext cx="7162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US" altLang="en-US" sz="1600" b="0">
                <a:solidFill>
                  <a:schemeClr val="bg1"/>
                </a:solidFill>
              </a:rPr>
              <a:t>Ceusters W, Smith B. Strategies for Referent Tracking in Electronic Health Records. J Biomed Inform. 2006 Jun;39(3):362-78.</a:t>
            </a:r>
          </a:p>
        </p:txBody>
      </p:sp>
      <p:sp>
        <p:nvSpPr>
          <p:cNvPr id="23556" name="AutoShape 4" descr="larson-oct-1987"/>
          <p:cNvSpPr>
            <a:spLocks noChangeAspect="1" noChangeArrowheads="1"/>
          </p:cNvSpPr>
          <p:nvPr/>
        </p:nvSpPr>
        <p:spPr bwMode="auto">
          <a:xfrm>
            <a:off x="4419600" y="2971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675313" y="1752600"/>
            <a:ext cx="3082925" cy="4191000"/>
            <a:chOff x="3264" y="1344"/>
            <a:chExt cx="2146" cy="2784"/>
          </a:xfrm>
        </p:grpSpPr>
        <p:pic>
          <p:nvPicPr>
            <p:cNvPr id="23560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344"/>
              <a:ext cx="2146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1" name="WordArt 8"/>
            <p:cNvSpPr>
              <a:spLocks noChangeArrowheads="1" noChangeShapeType="1" noTextEdit="1"/>
            </p:cNvSpPr>
            <p:nvPr/>
          </p:nvSpPr>
          <p:spPr bwMode="auto">
            <a:xfrm>
              <a:off x="3312" y="2160"/>
              <a:ext cx="336" cy="624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235</a:t>
              </a:r>
            </a:p>
          </p:txBody>
        </p:sp>
        <p:sp>
          <p:nvSpPr>
            <p:cNvPr id="23562" name="Text Box 9"/>
            <p:cNvSpPr txBox="1">
              <a:spLocks noChangeArrowheads="1"/>
            </p:cNvSpPr>
            <p:nvPr/>
          </p:nvSpPr>
          <p:spPr bwMode="auto">
            <a:xfrm>
              <a:off x="4875" y="1920"/>
              <a:ext cx="444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latin typeface="Arial Unicode MS" panose="020B0604020202020204" pitchFamily="34" charset="-128"/>
                </a:rPr>
                <a:t>78</a:t>
              </a:r>
            </a:p>
          </p:txBody>
        </p:sp>
        <p:sp>
          <p:nvSpPr>
            <p:cNvPr id="23563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4416" y="2400"/>
              <a:ext cx="768" cy="40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5678</a:t>
              </a:r>
            </a:p>
          </p:txBody>
        </p:sp>
        <p:sp>
          <p:nvSpPr>
            <p:cNvPr id="23564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3792" y="2976"/>
              <a:ext cx="378" cy="4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321</a:t>
              </a:r>
            </a:p>
          </p:txBody>
        </p:sp>
        <p:sp>
          <p:nvSpPr>
            <p:cNvPr id="23565" name="WordArt 12"/>
            <p:cNvSpPr>
              <a:spLocks noChangeArrowheads="1" noChangeShapeType="1" noTextEdit="1"/>
            </p:cNvSpPr>
            <p:nvPr/>
          </p:nvSpPr>
          <p:spPr bwMode="auto">
            <a:xfrm rot="885637">
              <a:off x="3840" y="3216"/>
              <a:ext cx="384" cy="33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47773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322</a:t>
              </a:r>
            </a:p>
          </p:txBody>
        </p:sp>
        <p:sp>
          <p:nvSpPr>
            <p:cNvPr id="23566" name="WordArt 13"/>
            <p:cNvSpPr>
              <a:spLocks noChangeArrowheads="1" noChangeShapeType="1" noTextEdit="1"/>
            </p:cNvSpPr>
            <p:nvPr/>
          </p:nvSpPr>
          <p:spPr bwMode="auto">
            <a:xfrm rot="1914897">
              <a:off x="4848" y="3264"/>
              <a:ext cx="336" cy="267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11329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666</a:t>
              </a:r>
            </a:p>
          </p:txBody>
        </p:sp>
        <p:sp>
          <p:nvSpPr>
            <p:cNvPr id="2356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4320" y="3456"/>
              <a:ext cx="336" cy="288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427</a:t>
              </a:r>
            </a:p>
          </p:txBody>
        </p:sp>
      </p:grpSp>
      <p:pic>
        <p:nvPicPr>
          <p:cNvPr id="2040847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13" y="1752600"/>
            <a:ext cx="307920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29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408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6533</TotalTime>
  <Words>2938</Words>
  <Application>Microsoft Office PowerPoint</Application>
  <PresentationFormat>On-screen Show (4:3)</PresentationFormat>
  <Paragraphs>1134</Paragraphs>
  <Slides>54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70" baseType="lpstr">
      <vt:lpstr>Arial Unicode MS</vt:lpstr>
      <vt:lpstr>Batang</vt:lpstr>
      <vt:lpstr>ＭＳ 明朝</vt:lpstr>
      <vt:lpstr>MS PGothic</vt:lpstr>
      <vt:lpstr>MS PGothic</vt:lpstr>
      <vt:lpstr>Arial</vt:lpstr>
      <vt:lpstr>Arial Black</vt:lpstr>
      <vt:lpstr>Calibri</vt:lpstr>
      <vt:lpstr>Georgia</vt:lpstr>
      <vt:lpstr>Times</vt:lpstr>
      <vt:lpstr>Times New Roman</vt:lpstr>
      <vt:lpstr>Trebuchet MS</vt:lpstr>
      <vt:lpstr>Verdana</vt:lpstr>
      <vt:lpstr>Wingdings</vt:lpstr>
      <vt:lpstr>Office Theme</vt:lpstr>
      <vt:lpstr>Photo Editor-foto</vt:lpstr>
      <vt:lpstr>BMI508 – Fall 2018 Biomedical Ontology  Using Referent Tracking for  ontology development and use  </vt:lpstr>
      <vt:lpstr>What is Referent Tracking ?</vt:lpstr>
      <vt:lpstr>Reality</vt:lpstr>
      <vt:lpstr>Generic versus specific entities</vt:lpstr>
      <vt:lpstr>Generic versus specific entities</vt:lpstr>
      <vt:lpstr>Generic versus specific entities</vt:lpstr>
      <vt:lpstr>Essence of Referent Tracking</vt:lpstr>
      <vt:lpstr>Essence of Referent Tracking</vt:lpstr>
      <vt:lpstr>RT method: IUI assignment</vt:lpstr>
      <vt:lpstr>Portions of reality</vt:lpstr>
      <vt:lpstr>Identifiers and pseudo-identifiers</vt:lpstr>
      <vt:lpstr>Identifiers and pseudo-identifiers</vt:lpstr>
      <vt:lpstr>IUI</vt:lpstr>
      <vt:lpstr>Importance:</vt:lpstr>
      <vt:lpstr>L. Weed.         Medical records that guide and teach.  New England Journal of Medicine 278 (1968), 593-600.</vt:lpstr>
      <vt:lpstr>PowerPoint Presentation</vt:lpstr>
      <vt:lpstr>PowerPoint Presentation</vt:lpstr>
      <vt:lpstr>PowerPoint Presentation</vt:lpstr>
      <vt:lpstr>Problem list in an EHR </vt:lpstr>
      <vt:lpstr>Problem list in an EHR </vt:lpstr>
      <vt:lpstr>Problem list in an EHR </vt:lpstr>
      <vt:lpstr>Problem list in an EHR </vt:lpstr>
      <vt:lpstr>Problem list in an EHR </vt:lpstr>
      <vt:lpstr>Problem list in an EHR </vt:lpstr>
      <vt:lpstr>Problem list in an EHR </vt:lpstr>
      <vt:lpstr>Problems with ‘problem’ coding</vt:lpstr>
      <vt:lpstr>Consequences</vt:lpstr>
      <vt:lpstr>Better – though not perfect – way  </vt:lpstr>
      <vt:lpstr>Problem list in an EHR </vt:lpstr>
      <vt:lpstr>Requirements for accurate annotations</vt:lpstr>
      <vt:lpstr>Referent Tracking System Components</vt:lpstr>
      <vt:lpstr>Examples of Referent Tracking assertions</vt:lpstr>
      <vt:lpstr>Key mechanism: IUI assignment</vt:lpstr>
      <vt:lpstr>‘#n’:  (globally) singularly unique identifiers</vt:lpstr>
      <vt:lpstr>‘tn’:  (globally) unique identifiers</vt:lpstr>
      <vt:lpstr>Identifier assignment</vt:lpstr>
      <vt:lpstr>Identifier assignment</vt:lpstr>
      <vt:lpstr>Identifier assignment</vt:lpstr>
      <vt:lpstr>Do t1 and t2 denote distinct temporal regions?</vt:lpstr>
      <vt:lpstr>Do t1 and t2 denote distinct temporal regions?</vt:lpstr>
      <vt:lpstr>Capacities for reasoners</vt:lpstr>
      <vt:lpstr>Careful though !</vt:lpstr>
      <vt:lpstr>Careful though !</vt:lpstr>
      <vt:lpstr>Representation of relation with time intervals</vt:lpstr>
      <vt:lpstr>Ontology and Referent Tracking: division of labor</vt:lpstr>
      <vt:lpstr>Referent Tracking for ontology building</vt:lpstr>
      <vt:lpstr>PowerPoint Presentation</vt:lpstr>
      <vt:lpstr>PowerPoint Presentation</vt:lpstr>
      <vt:lpstr>Representing particular adverse event cases</vt:lpstr>
      <vt:lpstr>Anti-inflammatory treatment with ulcer development</vt:lpstr>
      <vt:lpstr>Time line and dependencies (1)</vt:lpstr>
      <vt:lpstr>Time line and dependencies (2)</vt:lpstr>
      <vt:lpstr>Time line and dependencies (3)</vt:lpstr>
      <vt:lpstr>Time line and dependencies …</vt:lpstr>
    </vt:vector>
  </TitlesOfParts>
  <Company>SUNY at Buffalo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Creative/News Services</dc:creator>
  <cp:lastModifiedBy>Werner Ceusters</cp:lastModifiedBy>
  <cp:revision>388</cp:revision>
  <dcterms:created xsi:type="dcterms:W3CDTF">2011-06-07T20:07:59Z</dcterms:created>
  <dcterms:modified xsi:type="dcterms:W3CDTF">2018-10-31T23:06:42Z</dcterms:modified>
</cp:coreProperties>
</file>