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  <p:sldMasterId id="2147484036" r:id="rId2"/>
  </p:sldMasterIdLst>
  <p:notesMasterIdLst>
    <p:notesMasterId r:id="rId101"/>
  </p:notesMasterIdLst>
  <p:sldIdLst>
    <p:sldId id="1461" r:id="rId3"/>
    <p:sldId id="1653" r:id="rId4"/>
    <p:sldId id="1654" r:id="rId5"/>
    <p:sldId id="1597" r:id="rId6"/>
    <p:sldId id="1655" r:id="rId7"/>
    <p:sldId id="1656" r:id="rId8"/>
    <p:sldId id="1657" r:id="rId9"/>
    <p:sldId id="1658" r:id="rId10"/>
    <p:sldId id="1660" r:id="rId11"/>
    <p:sldId id="1600" r:id="rId12"/>
    <p:sldId id="1659" r:id="rId13"/>
    <p:sldId id="1599" r:id="rId14"/>
    <p:sldId id="1633" r:id="rId15"/>
    <p:sldId id="1601" r:id="rId16"/>
    <p:sldId id="1661" r:id="rId17"/>
    <p:sldId id="1662" r:id="rId18"/>
    <p:sldId id="1663" r:id="rId19"/>
    <p:sldId id="1665" r:id="rId20"/>
    <p:sldId id="1664" r:id="rId21"/>
    <p:sldId id="1596" r:id="rId22"/>
    <p:sldId id="1592" r:id="rId23"/>
    <p:sldId id="1593" r:id="rId24"/>
    <p:sldId id="1594" r:id="rId25"/>
    <p:sldId id="1595" r:id="rId26"/>
    <p:sldId id="1634" r:id="rId27"/>
    <p:sldId id="1635" r:id="rId28"/>
    <p:sldId id="1636" r:id="rId29"/>
    <p:sldId id="1637" r:id="rId30"/>
    <p:sldId id="1558" r:id="rId31"/>
    <p:sldId id="1559" r:id="rId32"/>
    <p:sldId id="1638" r:id="rId33"/>
    <p:sldId id="1602" r:id="rId34"/>
    <p:sldId id="1675" r:id="rId35"/>
    <p:sldId id="1674" r:id="rId36"/>
    <p:sldId id="1615" r:id="rId37"/>
    <p:sldId id="1667" r:id="rId38"/>
    <p:sldId id="1611" r:id="rId39"/>
    <p:sldId id="1612" r:id="rId40"/>
    <p:sldId id="1613" r:id="rId41"/>
    <p:sldId id="1614" r:id="rId42"/>
    <p:sldId id="1609" r:id="rId43"/>
    <p:sldId id="1681" r:id="rId44"/>
    <p:sldId id="1652" r:id="rId45"/>
    <p:sldId id="1669" r:id="rId46"/>
    <p:sldId id="1679" r:id="rId47"/>
    <p:sldId id="1680" r:id="rId48"/>
    <p:sldId id="1621" r:id="rId49"/>
    <p:sldId id="1640" r:id="rId50"/>
    <p:sldId id="1620" r:id="rId51"/>
    <p:sldId id="1670" r:id="rId52"/>
    <p:sldId id="1671" r:id="rId53"/>
    <p:sldId id="1684" r:id="rId54"/>
    <p:sldId id="1685" r:id="rId55"/>
    <p:sldId id="1686" r:id="rId56"/>
    <p:sldId id="1603" r:id="rId57"/>
    <p:sldId id="1608" r:id="rId58"/>
    <p:sldId id="1616" r:id="rId59"/>
    <p:sldId id="1642" r:id="rId60"/>
    <p:sldId id="1531" r:id="rId61"/>
    <p:sldId id="1641" r:id="rId62"/>
    <p:sldId id="1532" r:id="rId63"/>
    <p:sldId id="1647" r:id="rId64"/>
    <p:sldId id="1644" r:id="rId65"/>
    <p:sldId id="1645" r:id="rId66"/>
    <p:sldId id="1643" r:id="rId67"/>
    <p:sldId id="1687" r:id="rId68"/>
    <p:sldId id="1690" r:id="rId69"/>
    <p:sldId id="1688" r:id="rId70"/>
    <p:sldId id="1689" r:id="rId71"/>
    <p:sldId id="1672" r:id="rId72"/>
    <p:sldId id="1673" r:id="rId73"/>
    <p:sldId id="1622" r:id="rId74"/>
    <p:sldId id="1624" r:id="rId75"/>
    <p:sldId id="1625" r:id="rId76"/>
    <p:sldId id="1627" r:id="rId77"/>
    <p:sldId id="1604" r:id="rId78"/>
    <p:sldId id="1630" r:id="rId79"/>
    <p:sldId id="1628" r:id="rId80"/>
    <p:sldId id="1631" r:id="rId81"/>
    <p:sldId id="1605" r:id="rId82"/>
    <p:sldId id="1606" r:id="rId83"/>
    <p:sldId id="1607" r:id="rId84"/>
    <p:sldId id="1626" r:id="rId85"/>
    <p:sldId id="1629" r:id="rId86"/>
    <p:sldId id="1511" r:id="rId87"/>
    <p:sldId id="1512" r:id="rId88"/>
    <p:sldId id="1639" r:id="rId89"/>
    <p:sldId id="1692" r:id="rId90"/>
    <p:sldId id="1691" r:id="rId91"/>
    <p:sldId id="1676" r:id="rId92"/>
    <p:sldId id="1677" r:id="rId93"/>
    <p:sldId id="1648" r:id="rId94"/>
    <p:sldId id="1678" r:id="rId95"/>
    <p:sldId id="1682" r:id="rId96"/>
    <p:sldId id="1683" r:id="rId97"/>
    <p:sldId id="1617" r:id="rId98"/>
    <p:sldId id="1618" r:id="rId99"/>
    <p:sldId id="1619" r:id="rId10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E600"/>
    <a:srgbClr val="FF6600"/>
    <a:srgbClr val="FF0000"/>
    <a:srgbClr val="1FE115"/>
    <a:srgbClr val="A2CCE8"/>
    <a:srgbClr val="16165D"/>
    <a:srgbClr val="0000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26" autoAdjust="0"/>
    <p:restoredTop sz="96310" autoAdjust="0"/>
  </p:normalViewPr>
  <p:slideViewPr>
    <p:cSldViewPr>
      <p:cViewPr varScale="1">
        <p:scale>
          <a:sx n="89" d="100"/>
          <a:sy n="89" d="100"/>
        </p:scale>
        <p:origin x="112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189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presProps" Target="pres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3674D-E59F-4C2D-95C3-E10A2321074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0305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0D0E7D2-B84D-4EC7-9E7E-935D065AF8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D6C66-B1A2-4285-9E5C-D4D7EA52D80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7794" name="Rectangle 2">
            <a:extLst>
              <a:ext uri="{FF2B5EF4-FFF2-40B4-BE49-F238E27FC236}">
                <a16:creationId xmlns:a16="http://schemas.microsoft.com/office/drawing/2014/main" id="{55BE4DF7-3A2E-4D58-9DEE-BDAC97C8DE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>
            <a:extLst>
              <a:ext uri="{FF2B5EF4-FFF2-40B4-BE49-F238E27FC236}">
                <a16:creationId xmlns:a16="http://schemas.microsoft.com/office/drawing/2014/main" id="{DC28973E-6768-4FDC-ABAE-8FD50ED31E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878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B6C4487-2603-49F1-8547-EF69E27ED6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A72CD4-B9A6-492D-8742-C1AFD9E167D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3698" name="Rectangle 2">
            <a:extLst>
              <a:ext uri="{FF2B5EF4-FFF2-40B4-BE49-F238E27FC236}">
                <a16:creationId xmlns:a16="http://schemas.microsoft.com/office/drawing/2014/main" id="{D18F6F10-CC6A-4AF8-8048-DCD45C243F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>
            <a:extLst>
              <a:ext uri="{FF2B5EF4-FFF2-40B4-BE49-F238E27FC236}">
                <a16:creationId xmlns:a16="http://schemas.microsoft.com/office/drawing/2014/main" id="{0AD8D067-F2A3-499F-B1EC-52EA26A227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412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C970560-0BE2-4F31-93BB-A6DDE8B314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E72B20-234B-4BDC-8918-7AB3EEC75C3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9842" name="Rectangle 2">
            <a:extLst>
              <a:ext uri="{FF2B5EF4-FFF2-40B4-BE49-F238E27FC236}">
                <a16:creationId xmlns:a16="http://schemas.microsoft.com/office/drawing/2014/main" id="{79A1032C-4233-4D58-9A5B-85B8EF7AE4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>
            <a:extLst>
              <a:ext uri="{FF2B5EF4-FFF2-40B4-BE49-F238E27FC236}">
                <a16:creationId xmlns:a16="http://schemas.microsoft.com/office/drawing/2014/main" id="{D85F78E0-31DF-4D8E-8F66-F59E74959A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7950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730CB98-87FA-423D-AB34-9688DED1A5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B7BF1C-BB68-4D31-9D3D-93376D68985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5986" name="Rectangle 2">
            <a:extLst>
              <a:ext uri="{FF2B5EF4-FFF2-40B4-BE49-F238E27FC236}">
                <a16:creationId xmlns:a16="http://schemas.microsoft.com/office/drawing/2014/main" id="{5CD3CDC5-B446-4605-B436-9F3FE0F154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>
            <a:extLst>
              <a:ext uri="{FF2B5EF4-FFF2-40B4-BE49-F238E27FC236}">
                <a16:creationId xmlns:a16="http://schemas.microsoft.com/office/drawing/2014/main" id="{5137B4FF-0B6F-4E60-A7D0-60850EA10F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446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3E8278C-1EED-4705-8B21-03D2E39BC9BC}" type="slidenum">
              <a:rPr lang="en-US" altLang="en-US" sz="1200" b="0"/>
              <a:pPr eaLnBrk="1" hangingPunct="1"/>
              <a:t>76</a:t>
            </a:fld>
            <a:endParaRPr lang="en-US" altLang="en-US" sz="1200" b="0"/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03901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C69E8AD-1909-4D63-8A5F-13A53BD46C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431F14-4337-4A00-B031-300944A887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8562" name="Rectangle 2">
            <a:extLst>
              <a:ext uri="{FF2B5EF4-FFF2-40B4-BE49-F238E27FC236}">
                <a16:creationId xmlns:a16="http://schemas.microsoft.com/office/drawing/2014/main" id="{513EAED2-8C29-4F17-B655-4851F90860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3" name="Rectangle 3">
            <a:extLst>
              <a:ext uri="{FF2B5EF4-FFF2-40B4-BE49-F238E27FC236}">
                <a16:creationId xmlns:a16="http://schemas.microsoft.com/office/drawing/2014/main" id="{C3A17810-9993-4282-B941-408326798C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660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C3F4588-EF74-44E3-9DAD-C3A07F5428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98D4BA-1659-45DF-B3BF-9E115346D66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2482" name="Rectangle 2">
            <a:extLst>
              <a:ext uri="{FF2B5EF4-FFF2-40B4-BE49-F238E27FC236}">
                <a16:creationId xmlns:a16="http://schemas.microsoft.com/office/drawing/2014/main" id="{1115D5E8-4D38-44DF-89AC-F5FA7C6FDA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483" name="Rectangle 3">
            <a:extLst>
              <a:ext uri="{FF2B5EF4-FFF2-40B4-BE49-F238E27FC236}">
                <a16:creationId xmlns:a16="http://schemas.microsoft.com/office/drawing/2014/main" id="{1AAAC1D6-4210-4D74-BAE3-CCFBD5E365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012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325DA38-125D-45FD-9E0B-FCB3F0C7D5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88F58A-EEC3-4010-9C1A-655719D2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8274" name="Rectangle 2">
            <a:extLst>
              <a:ext uri="{FF2B5EF4-FFF2-40B4-BE49-F238E27FC236}">
                <a16:creationId xmlns:a16="http://schemas.microsoft.com/office/drawing/2014/main" id="{F992BC28-980F-45DB-83CB-EF641B4983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>
            <a:extLst>
              <a:ext uri="{FF2B5EF4-FFF2-40B4-BE49-F238E27FC236}">
                <a16:creationId xmlns:a16="http://schemas.microsoft.com/office/drawing/2014/main" id="{153DFECE-4FE5-4AF6-B2F0-D51C2FD133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183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7DFF6E1-14B7-49BD-A52F-B99A41C934D7}" type="slidenum">
              <a:rPr lang="en-US" altLang="en-US" sz="1200" b="0"/>
              <a:pPr eaLnBrk="1" hangingPunct="1"/>
              <a:t>80</a:t>
            </a:fld>
            <a:endParaRPr lang="en-US" altLang="en-US" sz="1200" b="0"/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01565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1A0B662-A4F9-4164-B8B2-31586D3F5E1F}" type="slidenum">
              <a:rPr lang="en-US" altLang="en-US" sz="1200" b="0"/>
              <a:pPr eaLnBrk="1" hangingPunct="1"/>
              <a:t>81</a:t>
            </a:fld>
            <a:endParaRPr lang="en-US" altLang="en-US" sz="1200" b="0"/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63492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BDB5EF-360A-450E-A59F-2999EA41AB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E75344-67E0-482E-9DA1-309E2B31740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602" name="Rectangle 2">
            <a:extLst>
              <a:ext uri="{FF2B5EF4-FFF2-40B4-BE49-F238E27FC236}">
                <a16:creationId xmlns:a16="http://schemas.microsoft.com/office/drawing/2014/main" id="{24822C3E-2312-4D2F-8845-C05F67BC56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3" name="Rectangle 3">
            <a:extLst>
              <a:ext uri="{FF2B5EF4-FFF2-40B4-BE49-F238E27FC236}">
                <a16:creationId xmlns:a16="http://schemas.microsoft.com/office/drawing/2014/main" id="{006FD30C-DA5F-4C1F-960E-E8EA5ED4FF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9294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B02CD43-2535-4ACE-98C0-8201CE76502F}" type="slidenum">
              <a:rPr lang="en-US" altLang="en-US" sz="1200" b="0"/>
              <a:pPr eaLnBrk="1" hangingPunct="1"/>
              <a:t>82</a:t>
            </a:fld>
            <a:endParaRPr lang="en-US" altLang="en-US" sz="1200" b="0"/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999549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60C03D-261E-4E8C-8B1C-4C3C17012E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631F80-9A4A-4DF5-9873-D372478D662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3938" name="Rectangle 2">
            <a:extLst>
              <a:ext uri="{FF2B5EF4-FFF2-40B4-BE49-F238E27FC236}">
                <a16:creationId xmlns:a16="http://schemas.microsoft.com/office/drawing/2014/main" id="{3F78B680-A2F2-4C8F-A58D-5278A44C3B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>
            <a:extLst>
              <a:ext uri="{FF2B5EF4-FFF2-40B4-BE49-F238E27FC236}">
                <a16:creationId xmlns:a16="http://schemas.microsoft.com/office/drawing/2014/main" id="{DA10558D-64D0-41CD-BFE4-BCE1E1C46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8329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82AD1E-8CB7-4127-AD5A-EA6DEB84D0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1C99AC-D31B-43BB-AC24-DD2E4C8B774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8034" name="Rectangle 2">
            <a:extLst>
              <a:ext uri="{FF2B5EF4-FFF2-40B4-BE49-F238E27FC236}">
                <a16:creationId xmlns:a16="http://schemas.microsoft.com/office/drawing/2014/main" id="{CD550CB2-D334-4847-B71E-A2986D8691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>
            <a:extLst>
              <a:ext uri="{FF2B5EF4-FFF2-40B4-BE49-F238E27FC236}">
                <a16:creationId xmlns:a16="http://schemas.microsoft.com/office/drawing/2014/main" id="{35B40A06-46E3-43AE-8172-55AFFD7A1D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2949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6CF7F1-365D-4223-8C47-18066A8532D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font was too small, color inside green boxes was hardly readable</a:t>
            </a:r>
          </a:p>
        </p:txBody>
      </p:sp>
    </p:spTree>
    <p:extLst>
      <p:ext uri="{BB962C8B-B14F-4D97-AF65-F5344CB8AC3E}">
        <p14:creationId xmlns:p14="http://schemas.microsoft.com/office/powerpoint/2010/main" val="23644340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63B917-2881-4DEB-8DD6-D1A42389046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22716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4D36F37-F1EC-4EF9-9195-749F5619D0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18C94-B743-469A-981A-D9FB0DD485B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1410" name="Rectangle 2">
            <a:extLst>
              <a:ext uri="{FF2B5EF4-FFF2-40B4-BE49-F238E27FC236}">
                <a16:creationId xmlns:a16="http://schemas.microsoft.com/office/drawing/2014/main" id="{AF2B9347-FF9E-47BD-A9FB-EF274E998E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>
            <a:extLst>
              <a:ext uri="{FF2B5EF4-FFF2-40B4-BE49-F238E27FC236}">
                <a16:creationId xmlns:a16="http://schemas.microsoft.com/office/drawing/2014/main" id="{9FF0FE09-F3E9-4A67-A52A-C52A2737E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672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7F16904-516D-455F-AFD0-3D7DEA47250B}" type="slidenum">
              <a:rPr lang="en-US" altLang="en-US" sz="1200" b="0"/>
              <a:pPr eaLnBrk="1" hangingPunct="1"/>
              <a:t>55</a:t>
            </a:fld>
            <a:endParaRPr lang="en-US" altLang="en-US" sz="1200" b="0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84335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7F16904-516D-455F-AFD0-3D7DEA47250B}" type="slidenum">
              <a:rPr lang="en-US" altLang="en-US" sz="1200" b="0"/>
              <a:pPr eaLnBrk="1" hangingPunct="1"/>
              <a:t>56</a:t>
            </a:fld>
            <a:endParaRPr lang="en-US" altLang="en-US" sz="1200" b="0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8294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8BAF059-45A8-4605-88D2-D9D727329B46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58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89407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4616F4-6B96-49A5-BBD9-C035A6AC5C62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60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09570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AC345C-5B6D-4355-A3CC-26CC5C539C0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311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0197F12-4496-42B1-9179-2FDC5E699489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64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202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C3FD8F-F947-4FA4-8E8A-BC961E92F6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16587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8229600" cy="460216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9C503-7A50-404E-9055-3771ECD6ED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314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273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790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8589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11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5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00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2866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5291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96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 userDrawn="1"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97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1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4BF38A-3DFB-480B-8D89-0595D30524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055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8229600" cy="460216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E83D1-344A-4BCE-824D-A36285E20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22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267200" cy="411480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bg1"/>
              </a:buClr>
              <a:buFont typeface="Arial" panose="020B0604020202020204" pitchFamily="34" charset="0"/>
              <a:buChar char="•"/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4550"/>
            <a:ext cx="4267200" cy="410904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bg1"/>
              </a:buClr>
              <a:buFont typeface="Arial" panose="020B0604020202020204" pitchFamily="34" charset="0"/>
              <a:buChar char="•"/>
              <a:defRPr sz="2800" b="0" i="0"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C55C6-78AE-4D30-984E-650F63B51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CDBE62-119F-4AB8-8F1F-BBD9ACD50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FD746D-D404-4621-AB75-38015E73D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64A40-A97D-46B4-A52D-FB3CE8CE8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9CF04-00E1-4F99-A289-9C215F4456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30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3470ABE-6A45-4D1C-9D9E-FC879E2F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47" r:id="rId9"/>
    <p:sldLayoutId id="2147484048" r:id="rId10"/>
    <p:sldLayoutId id="214748404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Text Placeholder 5"/>
          <p:cNvSpPr txBox="1">
            <a:spLocks/>
          </p:cNvSpPr>
          <p:nvPr userDrawn="1"/>
        </p:nvSpPr>
        <p:spPr>
          <a:xfrm>
            <a:off x="23004" y="6629400"/>
            <a:ext cx="586596" cy="228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1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fld id="{973D82C6-82F5-438A-90AD-EA868AC8D099}" type="slidenum">
              <a:rPr lang="en-US" sz="1000" kern="0" smtClean="0"/>
              <a:pPr/>
              <a:t>‹#›</a:t>
            </a:fld>
            <a:endParaRPr lang="en-US" sz="1000" kern="0" dirty="0"/>
          </a:p>
        </p:txBody>
      </p:sp>
    </p:spTree>
    <p:extLst>
      <p:ext uri="{BB962C8B-B14F-4D97-AF65-F5344CB8AC3E}">
        <p14:creationId xmlns:p14="http://schemas.microsoft.com/office/powerpoint/2010/main" val="364424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080" y="1600200"/>
            <a:ext cx="8991600" cy="1066800"/>
          </a:xfrm>
          <a:ln/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2400" dirty="0" smtClean="0"/>
              <a:t>BMI508 – Fall 2018</a:t>
            </a:r>
            <a:br>
              <a:rPr lang="en-US" sz="2400" dirty="0" smtClean="0"/>
            </a:br>
            <a:r>
              <a:rPr lang="en-US" sz="2400" dirty="0" smtClean="0"/>
              <a:t>Biomedical Ontology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>Using BFO’s relations </a:t>
            </a:r>
            <a:r>
              <a:rPr lang="en-US" dirty="0" smtClean="0"/>
              <a:t>in</a:t>
            </a:r>
            <a:br>
              <a:rPr lang="en-US" dirty="0" smtClean="0"/>
            </a:br>
            <a:r>
              <a:rPr lang="en-US" dirty="0" smtClean="0"/>
              <a:t>biomedical </a:t>
            </a:r>
            <a:r>
              <a:rPr lang="en-US" dirty="0"/>
              <a:t>applications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9144000" cy="1600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566738">
              <a:lnSpc>
                <a:spcPct val="80000"/>
              </a:lnSpc>
            </a:pPr>
            <a:r>
              <a:rPr lang="en-GB" altLang="ja-JP" sz="2800" b="1" dirty="0" smtClean="0">
                <a:ea typeface="ＭＳ 明朝" panose="02020609040205080304" pitchFamily="49" charset="-128"/>
              </a:rPr>
              <a:t>Werner CEUSTERS</a:t>
            </a:r>
            <a:r>
              <a:rPr lang="en-GB" altLang="ja-JP" sz="2800" b="1" baseline="30000" dirty="0" smtClean="0">
                <a:ea typeface="ＭＳ 明朝" panose="02020609040205080304" pitchFamily="49" charset="-128"/>
              </a:rPr>
              <a:t>1,2</a:t>
            </a:r>
            <a:endParaRPr lang="en-US" altLang="ja-JP" sz="1800" i="1" baseline="30000" dirty="0" smtClean="0">
              <a:ea typeface="ＭＳ 明朝" panose="02020609040205080304" pitchFamily="49" charset="-128"/>
            </a:endParaRPr>
          </a:p>
          <a:p>
            <a:pPr defTabSz="566738"/>
            <a:r>
              <a:rPr lang="en-GB" sz="1800" i="1" baseline="30000" dirty="0" smtClean="0"/>
              <a:t>1</a:t>
            </a:r>
            <a:r>
              <a:rPr lang="en-GB" sz="1800" i="1" dirty="0" smtClean="0"/>
              <a:t> Department </a:t>
            </a:r>
            <a:r>
              <a:rPr lang="en-GB" sz="1800" i="1" dirty="0"/>
              <a:t>of </a:t>
            </a:r>
            <a:r>
              <a:rPr lang="en-GB" sz="1800" i="1" dirty="0" smtClean="0"/>
              <a:t>Biomedical Informatics, University at Buffalo, USA</a:t>
            </a:r>
          </a:p>
          <a:p>
            <a:pPr defTabSz="566738"/>
            <a:r>
              <a:rPr lang="en-GB" sz="1800" i="1" baseline="30000" dirty="0" smtClean="0"/>
              <a:t>2</a:t>
            </a:r>
            <a:r>
              <a:rPr lang="en-GB" sz="1800" i="1" dirty="0" smtClean="0"/>
              <a:t> Department </a:t>
            </a:r>
            <a:r>
              <a:rPr lang="en-GB" sz="1800" i="1" dirty="0"/>
              <a:t>of Psychiatry</a:t>
            </a:r>
            <a:r>
              <a:rPr lang="en-GB" sz="1800" i="1" dirty="0" smtClean="0"/>
              <a:t>, University at Buffalo, USA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52400" y="609600"/>
            <a:ext cx="9296400" cy="466726"/>
            <a:chOff x="-152400" y="609600"/>
            <a:chExt cx="9296400" cy="466726"/>
          </a:xfrm>
        </p:grpSpPr>
        <p:sp>
          <p:nvSpPr>
            <p:cNvPr id="6" name="Rectangle 5"/>
            <p:cNvSpPr/>
            <p:nvPr/>
          </p:nvSpPr>
          <p:spPr bwMode="auto">
            <a:xfrm>
              <a:off x="5562600" y="609600"/>
              <a:ext cx="3581400" cy="4667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7" name="Picture 6" descr="Jacobs School of Medicine and Biomedical Sciences 1-line locku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609600"/>
              <a:ext cx="6477000" cy="46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828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relations</a:t>
            </a:r>
            <a:br>
              <a:rPr lang="en-US" dirty="0"/>
            </a:br>
            <a:r>
              <a:rPr lang="en-US" sz="2400" dirty="0"/>
              <a:t>‘</a:t>
            </a:r>
            <a:r>
              <a:rPr lang="en-US" sz="2400" i="1" dirty="0"/>
              <a:t>have material structure on their own</a:t>
            </a:r>
            <a:r>
              <a:rPr lang="en-US" sz="2400" dirty="0"/>
              <a:t>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Are entities in their own right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Relate other entities to each other by means of formal relations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Examples: what might by some be denoted by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‘</a:t>
            </a:r>
            <a:r>
              <a:rPr lang="en-US" i="1" dirty="0" smtClean="0"/>
              <a:t>patient</a:t>
            </a:r>
            <a:r>
              <a:rPr lang="en-US" dirty="0" smtClean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‘</a:t>
            </a:r>
            <a:r>
              <a:rPr lang="en-US" i="1" dirty="0" smtClean="0"/>
              <a:t>treatment</a:t>
            </a:r>
            <a:r>
              <a:rPr lang="en-US" dirty="0" smtClean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‘</a:t>
            </a:r>
            <a:r>
              <a:rPr lang="en-US" i="1" dirty="0" smtClean="0"/>
              <a:t>driver</a:t>
            </a:r>
            <a:r>
              <a:rPr lang="en-US" dirty="0" smtClean="0"/>
              <a:t>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Example in BFO: </a:t>
            </a:r>
            <a:r>
              <a:rPr lang="en-US" b="1" i="1" dirty="0" smtClean="0"/>
              <a:t>relational qualities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Have a plurality of </a:t>
            </a:r>
            <a:r>
              <a:rPr lang="en-US" i="1" u="sng" dirty="0" smtClean="0"/>
              <a:t>independent continuants</a:t>
            </a:r>
            <a:r>
              <a:rPr lang="en-US" i="1" dirty="0" smtClean="0"/>
              <a:t> </a:t>
            </a:r>
            <a:r>
              <a:rPr lang="en-US" dirty="0" smtClean="0"/>
              <a:t>as their bearers.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1219200"/>
          </a:xfrm>
        </p:spPr>
        <p:txBody>
          <a:bodyPr/>
          <a:lstStyle/>
          <a:p>
            <a:pPr algn="ctr"/>
            <a:r>
              <a:rPr lang="en-US" sz="4000" dirty="0" smtClean="0"/>
              <a:t>‘</a:t>
            </a:r>
            <a:r>
              <a:rPr lang="en-US" sz="4000" i="1" dirty="0" smtClean="0"/>
              <a:t>John is in a relation with Mary</a:t>
            </a:r>
            <a:r>
              <a:rPr lang="en-US" sz="4000" dirty="0" smtClean="0"/>
              <a:t>’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990600" y="2285999"/>
            <a:ext cx="1295400" cy="2052787"/>
            <a:chOff x="990600" y="2285999"/>
            <a:chExt cx="1295400" cy="2052787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990600" y="3805386"/>
              <a:ext cx="12954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John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1104900" y="22860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Arrow Connector 10"/>
            <p:cNvCxnSpPr>
              <a:endCxn id="5" idx="0"/>
            </p:cNvCxnSpPr>
            <p:nvPr/>
          </p:nvCxnSpPr>
          <p:spPr bwMode="auto">
            <a:xfrm flipH="1">
              <a:off x="1638300" y="2285999"/>
              <a:ext cx="38100" cy="151938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6858000" y="2285999"/>
            <a:ext cx="1295400" cy="2052787"/>
            <a:chOff x="6858000" y="2285999"/>
            <a:chExt cx="1295400" cy="2052787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858000" y="3805386"/>
              <a:ext cx="12954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Mary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6934200" y="22860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7524750" y="2285999"/>
              <a:ext cx="0" cy="151938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3693235" y="2285999"/>
            <a:ext cx="1945565" cy="2238259"/>
            <a:chOff x="3693235" y="2285999"/>
            <a:chExt cx="1945565" cy="2238259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771900" y="3605244"/>
              <a:ext cx="1752600" cy="919014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100" b="0" dirty="0">
                  <a:solidFill>
                    <a:schemeClr val="tx1"/>
                  </a:solidFill>
                  <a:latin typeface="Times" pitchFamily="122" charset="0"/>
                </a:rPr>
                <a:t>JM Romantic relationship</a:t>
              </a: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3693235" y="2286000"/>
              <a:ext cx="194556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Arrow Connector 16"/>
            <p:cNvCxnSpPr>
              <a:endCxn id="14" idx="0"/>
            </p:cNvCxnSpPr>
            <p:nvPr/>
          </p:nvCxnSpPr>
          <p:spPr bwMode="auto">
            <a:xfrm>
              <a:off x="4648200" y="2285999"/>
              <a:ext cx="0" cy="131924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1638300" y="4338786"/>
            <a:ext cx="6743700" cy="2138214"/>
            <a:chOff x="1638300" y="4338786"/>
            <a:chExt cx="6743700" cy="2138214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2028712" y="5943600"/>
              <a:ext cx="1781287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BFO:Object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4543425" y="5943600"/>
              <a:ext cx="3228975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BFO:Relational</a:t>
              </a:r>
              <a:r>
                <a: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 Quality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31" name="Straight Arrow Connector 30"/>
            <p:cNvCxnSpPr>
              <a:stCxn id="5" idx="2"/>
              <a:endCxn id="20" idx="0"/>
            </p:cNvCxnSpPr>
            <p:nvPr/>
          </p:nvCxnSpPr>
          <p:spPr bwMode="auto">
            <a:xfrm>
              <a:off x="1638300" y="4338786"/>
              <a:ext cx="1281056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Arrow Connector 31"/>
            <p:cNvCxnSpPr>
              <a:stCxn id="6" idx="2"/>
              <a:endCxn id="20" idx="0"/>
            </p:cNvCxnSpPr>
            <p:nvPr/>
          </p:nvCxnSpPr>
          <p:spPr bwMode="auto">
            <a:xfrm flipH="1">
              <a:off x="2919356" y="4338786"/>
              <a:ext cx="4586344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6" name="Straight Arrow Connector 35"/>
            <p:cNvCxnSpPr>
              <a:stCxn id="14" idx="2"/>
              <a:endCxn id="21" idx="0"/>
            </p:cNvCxnSpPr>
            <p:nvPr/>
          </p:nvCxnSpPr>
          <p:spPr bwMode="auto">
            <a:xfrm>
              <a:off x="4648200" y="4524258"/>
              <a:ext cx="1509713" cy="141934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6591125" y="5391090"/>
              <a:ext cx="17908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FF00"/>
                  </a:solidFill>
                </a:rPr>
                <a:t>instanceOf</a:t>
              </a:r>
              <a:r>
                <a:rPr lang="en-US" sz="2000" dirty="0" smtClean="0">
                  <a:solidFill>
                    <a:srgbClr val="FFFF00"/>
                  </a:solidFill>
                </a:rPr>
                <a:t> at t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915718" y="2764716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isAbout at t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457200" y="2133600"/>
            <a:ext cx="8382000" cy="2667000"/>
            <a:chOff x="457200" y="2133600"/>
            <a:chExt cx="8382000" cy="2667000"/>
          </a:xfrm>
        </p:grpSpPr>
        <p:cxnSp>
          <p:nvCxnSpPr>
            <p:cNvPr id="42" name="Straight Connector 41"/>
            <p:cNvCxnSpPr/>
            <p:nvPr/>
          </p:nvCxnSpPr>
          <p:spPr bwMode="auto">
            <a:xfrm>
              <a:off x="990600" y="2133600"/>
              <a:ext cx="7162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Rounded Rectangle 43"/>
            <p:cNvSpPr/>
            <p:nvPr/>
          </p:nvSpPr>
          <p:spPr bwMode="auto">
            <a:xfrm>
              <a:off x="457200" y="3352800"/>
              <a:ext cx="8382000" cy="1447800"/>
            </a:xfrm>
            <a:prstGeom prst="roundRect">
              <a:avLst/>
            </a:prstGeom>
            <a:noFill/>
            <a:ln w="2857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>
              <a:off x="2919356" y="2133600"/>
              <a:ext cx="0" cy="1219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5" name="Group 54"/>
          <p:cNvGrpSpPr/>
          <p:nvPr/>
        </p:nvGrpSpPr>
        <p:grpSpPr>
          <a:xfrm>
            <a:off x="2286000" y="3657600"/>
            <a:ext cx="4674004" cy="414486"/>
            <a:chOff x="2286000" y="3657600"/>
            <a:chExt cx="4674004" cy="414486"/>
          </a:xfrm>
        </p:grpSpPr>
        <p:cxnSp>
          <p:nvCxnSpPr>
            <p:cNvPr id="47" name="Straight Arrow Connector 46"/>
            <p:cNvCxnSpPr>
              <a:stCxn id="14" idx="1"/>
              <a:endCxn id="5" idx="3"/>
            </p:cNvCxnSpPr>
            <p:nvPr/>
          </p:nvCxnSpPr>
          <p:spPr bwMode="auto">
            <a:xfrm flipH="1">
              <a:off x="2286000" y="4064751"/>
              <a:ext cx="14859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0" name="Straight Arrow Connector 49"/>
            <p:cNvCxnSpPr>
              <a:stCxn id="14" idx="3"/>
              <a:endCxn id="6" idx="1"/>
            </p:cNvCxnSpPr>
            <p:nvPr/>
          </p:nvCxnSpPr>
          <p:spPr bwMode="auto">
            <a:xfrm>
              <a:off x="5524500" y="4064751"/>
              <a:ext cx="13335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3" name="TextBox 52"/>
            <p:cNvSpPr txBox="1"/>
            <p:nvPr/>
          </p:nvSpPr>
          <p:spPr>
            <a:xfrm>
              <a:off x="2298344" y="3668707"/>
              <a:ext cx="150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solidFill>
                    <a:srgbClr val="FF6600"/>
                  </a:solidFill>
                </a:rPr>
                <a:t>inheresIn</a:t>
              </a:r>
              <a:r>
                <a:rPr lang="en-US" sz="1800" dirty="0" smtClean="0">
                  <a:solidFill>
                    <a:srgbClr val="FF6600"/>
                  </a:solidFill>
                </a:rPr>
                <a:t> at t</a:t>
              </a:r>
              <a:endParaRPr lang="en-US" sz="1800" dirty="0">
                <a:solidFill>
                  <a:srgbClr val="FF66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458632" y="3657600"/>
              <a:ext cx="150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solidFill>
                    <a:srgbClr val="FF6600"/>
                  </a:solidFill>
                </a:rPr>
                <a:t>inheresIn</a:t>
              </a:r>
              <a:r>
                <a:rPr lang="en-US" sz="1800" dirty="0" smtClean="0">
                  <a:solidFill>
                    <a:srgbClr val="FF6600"/>
                  </a:solidFill>
                </a:rPr>
                <a:t> at t</a:t>
              </a:r>
              <a:endParaRPr lang="en-US" sz="1800" dirty="0">
                <a:solidFill>
                  <a:srgbClr val="FF6600"/>
                </a:solidFill>
              </a:endParaRPr>
            </a:p>
          </p:txBody>
        </p:sp>
      </p:grpSp>
      <p:sp>
        <p:nvSpPr>
          <p:cNvPr id="7" name="Oval 6"/>
          <p:cNvSpPr/>
          <p:nvPr/>
        </p:nvSpPr>
        <p:spPr bwMode="auto">
          <a:xfrm>
            <a:off x="2438400" y="685800"/>
            <a:ext cx="4419600" cy="838200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2171700" y="3562203"/>
            <a:ext cx="1623956" cy="628797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5334000" y="3581400"/>
            <a:ext cx="1623956" cy="628797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6515100" y="5308813"/>
            <a:ext cx="1881244" cy="628797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5650503" y="2630016"/>
            <a:ext cx="1881244" cy="628797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84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relations</a:t>
            </a:r>
            <a:br>
              <a:rPr lang="en-US" dirty="0" smtClean="0"/>
            </a:br>
            <a:r>
              <a:rPr lang="en-US" sz="2400" dirty="0"/>
              <a:t>‘</a:t>
            </a:r>
            <a:r>
              <a:rPr lang="en-US" sz="2400" i="1" dirty="0"/>
              <a:t>hold between two or more entities directly, without any further intervening individual</a:t>
            </a:r>
            <a:r>
              <a:rPr lang="en-US" sz="2400" dirty="0" smtClean="0"/>
              <a:t>’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90800"/>
            <a:ext cx="8686800" cy="381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Basic </a:t>
            </a:r>
            <a:r>
              <a:rPr lang="en-US" b="1" u="sng" dirty="0"/>
              <a:t>formal </a:t>
            </a:r>
            <a:r>
              <a:rPr lang="en-US" b="1" u="sng" dirty="0" smtClean="0"/>
              <a:t>relations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existential dependence, inherence, </a:t>
            </a:r>
            <a:r>
              <a:rPr lang="en-US" dirty="0"/>
              <a:t>subtype-of, part-of, subset-of, </a:t>
            </a:r>
            <a:r>
              <a:rPr lang="en-US" dirty="0" smtClean="0"/>
              <a:t>instantiation, …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Domain </a:t>
            </a:r>
            <a:r>
              <a:rPr lang="en-US" b="1" u="sng" dirty="0"/>
              <a:t>formal </a:t>
            </a:r>
            <a:r>
              <a:rPr lang="en-US" b="1" u="sng" dirty="0" smtClean="0"/>
              <a:t>relations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‘</a:t>
            </a:r>
            <a:r>
              <a:rPr lang="en-US" i="1" dirty="0" smtClean="0"/>
              <a:t>relations </a:t>
            </a:r>
            <a:r>
              <a:rPr lang="en-US" i="1" dirty="0"/>
              <a:t>that exhibit similar characteristics</a:t>
            </a:r>
            <a:r>
              <a:rPr lang="en-US" i="1" dirty="0" smtClean="0"/>
              <a:t>, i.e</a:t>
            </a:r>
            <a:r>
              <a:rPr lang="en-US" i="1" dirty="0"/>
              <a:t>., those relations of comparison such as is taller than, is older than, </a:t>
            </a:r>
            <a:r>
              <a:rPr lang="en-US" i="1" dirty="0" smtClean="0"/>
              <a:t>knows more </a:t>
            </a:r>
            <a:r>
              <a:rPr lang="en-US" i="1" dirty="0"/>
              <a:t>Greek </a:t>
            </a:r>
            <a:r>
              <a:rPr lang="en-US" i="1" dirty="0" smtClean="0"/>
              <a:t>than</a:t>
            </a:r>
            <a:r>
              <a:rPr lang="en-US" dirty="0" smtClean="0"/>
              <a:t>’.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76400" y="6135469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r"/>
            <a:r>
              <a:rPr lang="en-US" sz="1200" dirty="0" err="1">
                <a:solidFill>
                  <a:schemeClr val="bg1"/>
                </a:solidFill>
              </a:rPr>
              <a:t>Guizzardi</a:t>
            </a:r>
            <a:r>
              <a:rPr lang="en-US" sz="1200" dirty="0">
                <a:solidFill>
                  <a:schemeClr val="bg1"/>
                </a:solidFill>
              </a:rPr>
              <a:t> &amp; Wagner. What’s in a Relationship: An Ontological Analysis. In: Qing Li, Stefano </a:t>
            </a:r>
            <a:r>
              <a:rPr lang="en-US" sz="1200" dirty="0" err="1">
                <a:solidFill>
                  <a:schemeClr val="bg1"/>
                </a:solidFill>
              </a:rPr>
              <a:t>Spaccapietra</a:t>
            </a:r>
            <a:r>
              <a:rPr lang="en-US" sz="1200" dirty="0">
                <a:solidFill>
                  <a:schemeClr val="bg1"/>
                </a:solidFill>
              </a:rPr>
              <a:t>, Eric Yu, Antoni </a:t>
            </a:r>
            <a:r>
              <a:rPr lang="en-US" sz="1200" dirty="0" err="1">
                <a:solidFill>
                  <a:schemeClr val="bg1"/>
                </a:solidFill>
              </a:rPr>
              <a:t>Olivé</a:t>
            </a:r>
            <a:r>
              <a:rPr lang="en-US" sz="1200" dirty="0">
                <a:solidFill>
                  <a:schemeClr val="bg1"/>
                </a:solidFill>
              </a:rPr>
              <a:t> (Eds.), Conceptual Modeling - ER 2008. Lecture Notes in Computer Science, Vol. 5231, 83-97, 2008 https://doi.org/10.1007/978-3-540-87877-3_8↗</a:t>
            </a:r>
          </a:p>
        </p:txBody>
      </p:sp>
    </p:spTree>
    <p:extLst>
      <p:ext uri="{BB962C8B-B14F-4D97-AF65-F5344CB8AC3E}">
        <p14:creationId xmlns:p14="http://schemas.microsoft.com/office/powerpoint/2010/main" val="97966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Portions of 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64135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ntities (= particulars, = instances),</a:t>
            </a:r>
          </a:p>
          <a:p>
            <a:pPr lvl="1" defTabSz="64135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.g.: me, my life;</a:t>
            </a:r>
            <a:endParaRPr lang="en-US" dirty="0"/>
          </a:p>
          <a:p>
            <a:pPr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ormal relations*,</a:t>
            </a:r>
            <a:r>
              <a:rPr lang="en-US" b="1" dirty="0" smtClean="0"/>
              <a:t> </a:t>
            </a:r>
          </a:p>
          <a:p>
            <a:pPr lvl="1"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e.g.: </a:t>
            </a:r>
            <a:r>
              <a:rPr lang="en-US" dirty="0" smtClean="0"/>
              <a:t>the 3-place parthood relation between me, my nose, and the temporal region at which it holds,</a:t>
            </a:r>
            <a:endParaRPr lang="en-US" dirty="0"/>
          </a:p>
          <a:p>
            <a:pPr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types, </a:t>
            </a:r>
            <a:endParaRPr lang="en-US" dirty="0"/>
          </a:p>
          <a:p>
            <a:pPr lvl="1"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universals, e.g. Nose,</a:t>
            </a:r>
          </a:p>
          <a:p>
            <a:pPr lvl="1"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defined classes, e.g. Crooked Nose, </a:t>
            </a:r>
            <a:endParaRPr lang="en-US" dirty="0"/>
          </a:p>
          <a:p>
            <a:pPr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onfigurations,</a:t>
            </a:r>
          </a:p>
          <a:p>
            <a:pPr lvl="1"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.g. my nose now being part of me.</a:t>
            </a:r>
          </a:p>
          <a:p>
            <a:pPr lvl="1"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 defTabSz="641350">
              <a:spcBef>
                <a:spcPts val="0"/>
              </a:spcBef>
              <a:buNone/>
            </a:pPr>
            <a:r>
              <a:rPr lang="en-US" sz="2000" dirty="0" smtClean="0"/>
              <a:t>		* ‘</a:t>
            </a:r>
            <a:r>
              <a:rPr lang="en-US" sz="2000" i="1" dirty="0" smtClean="0"/>
              <a:t>relation</a:t>
            </a:r>
            <a:r>
              <a:rPr lang="en-US" sz="2000" dirty="0" smtClean="0"/>
              <a:t>’ from now on used as short for ‘</a:t>
            </a:r>
            <a:r>
              <a:rPr lang="en-US" sz="2000" i="1" dirty="0" smtClean="0"/>
              <a:t>formal relation</a:t>
            </a:r>
            <a:r>
              <a:rPr lang="en-US" sz="2000" dirty="0" smtClean="0"/>
              <a:t>’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5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Portions of reality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1905000"/>
            <a:ext cx="2637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</a:rPr>
              <a:t>Portion of reality</a:t>
            </a:r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827149"/>
            <a:ext cx="1579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</a:rPr>
              <a:t>Universal</a:t>
            </a:r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7921" y="2835794"/>
            <a:ext cx="1579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</a:rPr>
              <a:t>Particular</a:t>
            </a:r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8585" y="2833682"/>
            <a:ext cx="1398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</a:rPr>
              <a:t>Relation</a:t>
            </a:r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7656" y="3789829"/>
            <a:ext cx="2198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</a:rPr>
              <a:t>Configuration</a:t>
            </a:r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09600" y="2667000"/>
            <a:ext cx="1731678" cy="32766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611722" y="2667000"/>
            <a:ext cx="1731678" cy="32766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576580" y="2684162"/>
            <a:ext cx="3805420" cy="81028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572000" y="3761720"/>
            <a:ext cx="3805420" cy="218188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6794" y="5098870"/>
            <a:ext cx="2309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</a:rPr>
              <a:t>Relationship</a:t>
            </a:r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764790" y="4949350"/>
            <a:ext cx="3236210" cy="81028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86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1219200"/>
          </a:xfrm>
        </p:spPr>
        <p:txBody>
          <a:bodyPr/>
          <a:lstStyle/>
          <a:p>
            <a:pPr algn="ctr"/>
            <a:r>
              <a:rPr lang="en-US" sz="4000" dirty="0" smtClean="0"/>
              <a:t>‘</a:t>
            </a:r>
            <a:r>
              <a:rPr lang="en-US" sz="4000" i="1" dirty="0" smtClean="0"/>
              <a:t>John is in a relation with Mary</a:t>
            </a:r>
            <a:r>
              <a:rPr lang="en-US" sz="4000" dirty="0" smtClean="0"/>
              <a:t>’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990600" y="2285999"/>
            <a:ext cx="1295400" cy="2052787"/>
            <a:chOff x="990600" y="2285999"/>
            <a:chExt cx="1295400" cy="2052787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990600" y="3805386"/>
              <a:ext cx="12954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John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1104900" y="22860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Arrow Connector 10"/>
            <p:cNvCxnSpPr>
              <a:endCxn id="5" idx="0"/>
            </p:cNvCxnSpPr>
            <p:nvPr/>
          </p:nvCxnSpPr>
          <p:spPr bwMode="auto">
            <a:xfrm flipH="1">
              <a:off x="1638300" y="2285999"/>
              <a:ext cx="38100" cy="151938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6858000" y="2285999"/>
            <a:ext cx="1295400" cy="2052787"/>
            <a:chOff x="6858000" y="2285999"/>
            <a:chExt cx="1295400" cy="2052787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858000" y="3805386"/>
              <a:ext cx="12954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Mary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6934200" y="22860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7524750" y="2285999"/>
              <a:ext cx="0" cy="151938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3693235" y="2285999"/>
            <a:ext cx="1945565" cy="2238259"/>
            <a:chOff x="3693235" y="2285999"/>
            <a:chExt cx="1945565" cy="2238259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771900" y="3605244"/>
              <a:ext cx="1752600" cy="919014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JM Romantic</a:t>
              </a:r>
              <a:r>
                <a:rPr kumimoji="0" lang="en-US" sz="21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 relationship</a:t>
              </a:r>
              <a:endPara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3693235" y="2286000"/>
              <a:ext cx="194556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Arrow Connector 16"/>
            <p:cNvCxnSpPr>
              <a:endCxn id="14" idx="0"/>
            </p:cNvCxnSpPr>
            <p:nvPr/>
          </p:nvCxnSpPr>
          <p:spPr bwMode="auto">
            <a:xfrm>
              <a:off x="4648200" y="2285999"/>
              <a:ext cx="0" cy="131924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1638300" y="4338786"/>
            <a:ext cx="6743700" cy="2138214"/>
            <a:chOff x="1638300" y="4338786"/>
            <a:chExt cx="6743700" cy="2138214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2028712" y="5943600"/>
              <a:ext cx="1781287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BFO:Object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4543425" y="5943600"/>
              <a:ext cx="3228975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BFO:Relational</a:t>
              </a:r>
              <a:r>
                <a: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 Quality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31" name="Straight Arrow Connector 30"/>
            <p:cNvCxnSpPr>
              <a:stCxn id="5" idx="2"/>
              <a:endCxn id="20" idx="0"/>
            </p:cNvCxnSpPr>
            <p:nvPr/>
          </p:nvCxnSpPr>
          <p:spPr bwMode="auto">
            <a:xfrm>
              <a:off x="1638300" y="4338786"/>
              <a:ext cx="1281056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Arrow Connector 31"/>
            <p:cNvCxnSpPr>
              <a:stCxn id="6" idx="2"/>
              <a:endCxn id="20" idx="0"/>
            </p:cNvCxnSpPr>
            <p:nvPr/>
          </p:nvCxnSpPr>
          <p:spPr bwMode="auto">
            <a:xfrm flipH="1">
              <a:off x="2919356" y="4338786"/>
              <a:ext cx="4586344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6" name="Straight Arrow Connector 35"/>
            <p:cNvCxnSpPr>
              <a:stCxn id="14" idx="2"/>
              <a:endCxn id="21" idx="0"/>
            </p:cNvCxnSpPr>
            <p:nvPr/>
          </p:nvCxnSpPr>
          <p:spPr bwMode="auto">
            <a:xfrm>
              <a:off x="4648200" y="4524258"/>
              <a:ext cx="1509713" cy="141934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6591125" y="5391090"/>
              <a:ext cx="17908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FF00"/>
                  </a:solidFill>
                </a:rPr>
                <a:t>instanceOf</a:t>
              </a:r>
              <a:r>
                <a:rPr lang="en-US" sz="2000" dirty="0" smtClean="0">
                  <a:solidFill>
                    <a:srgbClr val="FFFF00"/>
                  </a:solidFill>
                </a:rPr>
                <a:t> at t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915718" y="2764716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isAbout at t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457200" y="2133600"/>
            <a:ext cx="8382000" cy="2667000"/>
            <a:chOff x="457200" y="2133600"/>
            <a:chExt cx="8382000" cy="2667000"/>
          </a:xfrm>
        </p:grpSpPr>
        <p:cxnSp>
          <p:nvCxnSpPr>
            <p:cNvPr id="42" name="Straight Connector 41"/>
            <p:cNvCxnSpPr/>
            <p:nvPr/>
          </p:nvCxnSpPr>
          <p:spPr bwMode="auto">
            <a:xfrm>
              <a:off x="990600" y="2133600"/>
              <a:ext cx="7162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Rounded Rectangle 43"/>
            <p:cNvSpPr/>
            <p:nvPr/>
          </p:nvSpPr>
          <p:spPr bwMode="auto">
            <a:xfrm>
              <a:off x="457200" y="3352800"/>
              <a:ext cx="8382000" cy="1447800"/>
            </a:xfrm>
            <a:prstGeom prst="roundRect">
              <a:avLst/>
            </a:prstGeom>
            <a:noFill/>
            <a:ln w="2857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>
              <a:off x="2919356" y="2133600"/>
              <a:ext cx="0" cy="1219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5" name="Group 54"/>
          <p:cNvGrpSpPr/>
          <p:nvPr/>
        </p:nvGrpSpPr>
        <p:grpSpPr>
          <a:xfrm>
            <a:off x="2286000" y="3657600"/>
            <a:ext cx="4674004" cy="414486"/>
            <a:chOff x="2286000" y="3657600"/>
            <a:chExt cx="4674004" cy="414486"/>
          </a:xfrm>
        </p:grpSpPr>
        <p:cxnSp>
          <p:nvCxnSpPr>
            <p:cNvPr id="47" name="Straight Arrow Connector 46"/>
            <p:cNvCxnSpPr>
              <a:stCxn id="14" idx="1"/>
              <a:endCxn id="5" idx="3"/>
            </p:cNvCxnSpPr>
            <p:nvPr/>
          </p:nvCxnSpPr>
          <p:spPr bwMode="auto">
            <a:xfrm flipH="1">
              <a:off x="2286000" y="4064751"/>
              <a:ext cx="14859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0" name="Straight Arrow Connector 49"/>
            <p:cNvCxnSpPr>
              <a:stCxn id="14" idx="3"/>
              <a:endCxn id="6" idx="1"/>
            </p:cNvCxnSpPr>
            <p:nvPr/>
          </p:nvCxnSpPr>
          <p:spPr bwMode="auto">
            <a:xfrm>
              <a:off x="5524500" y="4064751"/>
              <a:ext cx="13335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3" name="TextBox 52"/>
            <p:cNvSpPr txBox="1"/>
            <p:nvPr/>
          </p:nvSpPr>
          <p:spPr>
            <a:xfrm>
              <a:off x="2298344" y="3668707"/>
              <a:ext cx="150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solidFill>
                    <a:srgbClr val="FF6600"/>
                  </a:solidFill>
                </a:rPr>
                <a:t>inheresIn</a:t>
              </a:r>
              <a:r>
                <a:rPr lang="en-US" sz="1800" dirty="0" smtClean="0">
                  <a:solidFill>
                    <a:srgbClr val="FF6600"/>
                  </a:solidFill>
                </a:rPr>
                <a:t> at t</a:t>
              </a:r>
              <a:endParaRPr lang="en-US" sz="1800" dirty="0">
                <a:solidFill>
                  <a:srgbClr val="FF66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458632" y="3657600"/>
              <a:ext cx="150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solidFill>
                    <a:srgbClr val="FF6600"/>
                  </a:solidFill>
                </a:rPr>
                <a:t>inheresIn</a:t>
              </a:r>
              <a:r>
                <a:rPr lang="en-US" sz="1800" dirty="0" smtClean="0">
                  <a:solidFill>
                    <a:srgbClr val="FF6600"/>
                  </a:solidFill>
                </a:rPr>
                <a:t> at t</a:t>
              </a:r>
              <a:endParaRPr lang="en-US" sz="1800" dirty="0">
                <a:solidFill>
                  <a:srgbClr val="FF6600"/>
                </a:solidFill>
              </a:endParaRPr>
            </a:p>
          </p:txBody>
        </p:sp>
      </p:grpSp>
      <p:sp>
        <p:nvSpPr>
          <p:cNvPr id="7" name="Oval 6"/>
          <p:cNvSpPr/>
          <p:nvPr/>
        </p:nvSpPr>
        <p:spPr bwMode="auto">
          <a:xfrm>
            <a:off x="2438400" y="685800"/>
            <a:ext cx="4419600" cy="838200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 rot="19474702">
            <a:off x="1304103" y="3133644"/>
            <a:ext cx="2005285" cy="3902191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3489990" y="3417270"/>
            <a:ext cx="4892010" cy="1461936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6652037" y="1446814"/>
            <a:ext cx="1881244" cy="3410876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8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1219200"/>
          </a:xfrm>
        </p:spPr>
        <p:txBody>
          <a:bodyPr/>
          <a:lstStyle/>
          <a:p>
            <a:pPr algn="ctr"/>
            <a:r>
              <a:rPr lang="en-US" sz="4000" dirty="0" smtClean="0"/>
              <a:t>‘</a:t>
            </a:r>
            <a:r>
              <a:rPr lang="en-US" sz="4000" i="1" dirty="0" smtClean="0"/>
              <a:t>John is in a relation with Mary</a:t>
            </a:r>
            <a:r>
              <a:rPr lang="en-US" sz="4000" dirty="0" smtClean="0"/>
              <a:t>’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990600" y="2285999"/>
            <a:ext cx="1295400" cy="2052787"/>
            <a:chOff x="990600" y="2285999"/>
            <a:chExt cx="1295400" cy="2052787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990600" y="3805386"/>
              <a:ext cx="12954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John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1104900" y="22860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Arrow Connector 10"/>
            <p:cNvCxnSpPr>
              <a:endCxn id="5" idx="0"/>
            </p:cNvCxnSpPr>
            <p:nvPr/>
          </p:nvCxnSpPr>
          <p:spPr bwMode="auto">
            <a:xfrm flipH="1">
              <a:off x="1638300" y="2285999"/>
              <a:ext cx="38100" cy="151938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6858000" y="2285999"/>
            <a:ext cx="1295400" cy="2052787"/>
            <a:chOff x="6858000" y="2285999"/>
            <a:chExt cx="1295400" cy="2052787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858000" y="3805386"/>
              <a:ext cx="12954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Mary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6934200" y="22860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7524750" y="2285999"/>
              <a:ext cx="0" cy="151938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3693235" y="2285999"/>
            <a:ext cx="1945565" cy="2238259"/>
            <a:chOff x="3693235" y="2285999"/>
            <a:chExt cx="1945565" cy="2238259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771900" y="3605244"/>
              <a:ext cx="1752600" cy="919014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100" b="0" dirty="0">
                  <a:solidFill>
                    <a:schemeClr val="tx1"/>
                  </a:solidFill>
                  <a:latin typeface="Times" pitchFamily="122" charset="0"/>
                </a:rPr>
                <a:t>JM Romantic relationship</a:t>
              </a: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3693235" y="2286000"/>
              <a:ext cx="194556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Arrow Connector 16"/>
            <p:cNvCxnSpPr>
              <a:endCxn id="14" idx="0"/>
            </p:cNvCxnSpPr>
            <p:nvPr/>
          </p:nvCxnSpPr>
          <p:spPr bwMode="auto">
            <a:xfrm>
              <a:off x="4648200" y="2285999"/>
              <a:ext cx="0" cy="131924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1638300" y="4338786"/>
            <a:ext cx="6743700" cy="2138214"/>
            <a:chOff x="1638300" y="4338786"/>
            <a:chExt cx="6743700" cy="2138214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2028712" y="5943600"/>
              <a:ext cx="1781287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BFO:Object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4543425" y="5943600"/>
              <a:ext cx="3228975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BFO:Relational</a:t>
              </a:r>
              <a:r>
                <a: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 Quality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31" name="Straight Arrow Connector 30"/>
            <p:cNvCxnSpPr>
              <a:stCxn id="5" idx="2"/>
              <a:endCxn id="20" idx="0"/>
            </p:cNvCxnSpPr>
            <p:nvPr/>
          </p:nvCxnSpPr>
          <p:spPr bwMode="auto">
            <a:xfrm>
              <a:off x="1638300" y="4338786"/>
              <a:ext cx="1281056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Arrow Connector 31"/>
            <p:cNvCxnSpPr>
              <a:stCxn id="6" idx="2"/>
              <a:endCxn id="20" idx="0"/>
            </p:cNvCxnSpPr>
            <p:nvPr/>
          </p:nvCxnSpPr>
          <p:spPr bwMode="auto">
            <a:xfrm flipH="1">
              <a:off x="2919356" y="4338786"/>
              <a:ext cx="4586344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6" name="Straight Arrow Connector 35"/>
            <p:cNvCxnSpPr>
              <a:stCxn id="14" idx="2"/>
              <a:endCxn id="21" idx="0"/>
            </p:cNvCxnSpPr>
            <p:nvPr/>
          </p:nvCxnSpPr>
          <p:spPr bwMode="auto">
            <a:xfrm>
              <a:off x="4648200" y="4524258"/>
              <a:ext cx="1509713" cy="141934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6591125" y="5391090"/>
              <a:ext cx="17908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FF00"/>
                  </a:solidFill>
                </a:rPr>
                <a:t>instanceOf</a:t>
              </a:r>
              <a:r>
                <a:rPr lang="en-US" sz="2000" dirty="0" smtClean="0">
                  <a:solidFill>
                    <a:srgbClr val="FFFF00"/>
                  </a:solidFill>
                </a:rPr>
                <a:t> at t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915718" y="2764716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isAbout at t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457200" y="2133600"/>
            <a:ext cx="8382000" cy="2667000"/>
            <a:chOff x="457200" y="2133600"/>
            <a:chExt cx="8382000" cy="2667000"/>
          </a:xfrm>
        </p:grpSpPr>
        <p:cxnSp>
          <p:nvCxnSpPr>
            <p:cNvPr id="42" name="Straight Connector 41"/>
            <p:cNvCxnSpPr/>
            <p:nvPr/>
          </p:nvCxnSpPr>
          <p:spPr bwMode="auto">
            <a:xfrm>
              <a:off x="990600" y="2133600"/>
              <a:ext cx="7162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Rounded Rectangle 43"/>
            <p:cNvSpPr/>
            <p:nvPr/>
          </p:nvSpPr>
          <p:spPr bwMode="auto">
            <a:xfrm>
              <a:off x="457200" y="3352800"/>
              <a:ext cx="8382000" cy="1447800"/>
            </a:xfrm>
            <a:prstGeom prst="roundRect">
              <a:avLst/>
            </a:prstGeom>
            <a:noFill/>
            <a:ln w="2857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>
              <a:off x="2919356" y="2133600"/>
              <a:ext cx="0" cy="1219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5" name="Group 54"/>
          <p:cNvGrpSpPr/>
          <p:nvPr/>
        </p:nvGrpSpPr>
        <p:grpSpPr>
          <a:xfrm>
            <a:off x="2286000" y="3657600"/>
            <a:ext cx="4674004" cy="414486"/>
            <a:chOff x="2286000" y="3657600"/>
            <a:chExt cx="4674004" cy="414486"/>
          </a:xfrm>
        </p:grpSpPr>
        <p:cxnSp>
          <p:nvCxnSpPr>
            <p:cNvPr id="47" name="Straight Arrow Connector 46"/>
            <p:cNvCxnSpPr>
              <a:stCxn id="14" idx="1"/>
              <a:endCxn id="5" idx="3"/>
            </p:cNvCxnSpPr>
            <p:nvPr/>
          </p:nvCxnSpPr>
          <p:spPr bwMode="auto">
            <a:xfrm flipH="1">
              <a:off x="2286000" y="4064751"/>
              <a:ext cx="14859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0" name="Straight Arrow Connector 49"/>
            <p:cNvCxnSpPr>
              <a:stCxn id="14" idx="3"/>
              <a:endCxn id="6" idx="1"/>
            </p:cNvCxnSpPr>
            <p:nvPr/>
          </p:nvCxnSpPr>
          <p:spPr bwMode="auto">
            <a:xfrm>
              <a:off x="5524500" y="4064751"/>
              <a:ext cx="13335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3" name="TextBox 52"/>
            <p:cNvSpPr txBox="1"/>
            <p:nvPr/>
          </p:nvSpPr>
          <p:spPr>
            <a:xfrm>
              <a:off x="2298344" y="3668707"/>
              <a:ext cx="150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solidFill>
                    <a:srgbClr val="FF6600"/>
                  </a:solidFill>
                </a:rPr>
                <a:t>inheresIn</a:t>
              </a:r>
              <a:r>
                <a:rPr lang="en-US" sz="1800" dirty="0" smtClean="0">
                  <a:solidFill>
                    <a:srgbClr val="FF6600"/>
                  </a:solidFill>
                </a:rPr>
                <a:t> at t</a:t>
              </a:r>
              <a:endParaRPr lang="en-US" sz="1800" dirty="0">
                <a:solidFill>
                  <a:srgbClr val="FF66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458632" y="3657600"/>
              <a:ext cx="150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solidFill>
                    <a:srgbClr val="FF6600"/>
                  </a:solidFill>
                </a:rPr>
                <a:t>inheresIn</a:t>
              </a:r>
              <a:r>
                <a:rPr lang="en-US" sz="1800" dirty="0" smtClean="0">
                  <a:solidFill>
                    <a:srgbClr val="FF6600"/>
                  </a:solidFill>
                </a:rPr>
                <a:t> at t</a:t>
              </a:r>
              <a:endParaRPr lang="en-US" sz="1800" dirty="0">
                <a:solidFill>
                  <a:srgbClr val="FF6600"/>
                </a:solidFill>
              </a:endParaRPr>
            </a:p>
          </p:txBody>
        </p:sp>
      </p:grpSp>
      <p:sp>
        <p:nvSpPr>
          <p:cNvPr id="7" name="Oval 6"/>
          <p:cNvSpPr/>
          <p:nvPr/>
        </p:nvSpPr>
        <p:spPr bwMode="auto">
          <a:xfrm>
            <a:off x="2438400" y="685800"/>
            <a:ext cx="4419600" cy="838200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228600" y="3164826"/>
            <a:ext cx="8763000" cy="1714380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3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1219200"/>
          </a:xfrm>
        </p:spPr>
        <p:txBody>
          <a:bodyPr/>
          <a:lstStyle/>
          <a:p>
            <a:pPr algn="ctr"/>
            <a:r>
              <a:rPr lang="en-US" sz="4000" dirty="0" smtClean="0"/>
              <a:t>‘</a:t>
            </a:r>
            <a:r>
              <a:rPr lang="en-US" sz="4000" i="1" dirty="0" smtClean="0"/>
              <a:t>John is in a relation with Mary</a:t>
            </a:r>
            <a:r>
              <a:rPr lang="en-US" sz="4000" dirty="0" smtClean="0"/>
              <a:t>’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990600" y="2285999"/>
            <a:ext cx="1295400" cy="2052787"/>
            <a:chOff x="990600" y="2285999"/>
            <a:chExt cx="1295400" cy="2052787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990600" y="3805386"/>
              <a:ext cx="12954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John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1104900" y="22860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Arrow Connector 10"/>
            <p:cNvCxnSpPr>
              <a:endCxn id="5" idx="0"/>
            </p:cNvCxnSpPr>
            <p:nvPr/>
          </p:nvCxnSpPr>
          <p:spPr bwMode="auto">
            <a:xfrm flipH="1">
              <a:off x="1638300" y="2285999"/>
              <a:ext cx="38100" cy="151938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6858000" y="2285999"/>
            <a:ext cx="1295400" cy="2052787"/>
            <a:chOff x="6858000" y="2285999"/>
            <a:chExt cx="1295400" cy="2052787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858000" y="3805386"/>
              <a:ext cx="12954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Mary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6934200" y="22860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7524750" y="2285999"/>
              <a:ext cx="0" cy="151938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3693235" y="2285999"/>
            <a:ext cx="1945565" cy="2238259"/>
            <a:chOff x="3693235" y="2285999"/>
            <a:chExt cx="1945565" cy="2238259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771900" y="3605244"/>
              <a:ext cx="1752600" cy="919014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2100" b="0" dirty="0">
                  <a:solidFill>
                    <a:srgbClr val="000000"/>
                  </a:solidFill>
                  <a:latin typeface="Times" panose="02020603050405020304" pitchFamily="18" charset="0"/>
                </a:rPr>
                <a:t>JM Romantic relationship</a:t>
              </a: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3693235" y="2286000"/>
              <a:ext cx="194556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Arrow Connector 16"/>
            <p:cNvCxnSpPr>
              <a:endCxn id="14" idx="0"/>
            </p:cNvCxnSpPr>
            <p:nvPr/>
          </p:nvCxnSpPr>
          <p:spPr bwMode="auto">
            <a:xfrm>
              <a:off x="4648200" y="2285999"/>
              <a:ext cx="0" cy="131924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1638300" y="4338786"/>
            <a:ext cx="6743700" cy="2138214"/>
            <a:chOff x="1638300" y="4338786"/>
            <a:chExt cx="6743700" cy="2138214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2028712" y="5943600"/>
              <a:ext cx="1781287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BFO:Object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4543425" y="5943600"/>
              <a:ext cx="3228975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BFO:Relational</a:t>
              </a:r>
              <a:r>
                <a: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 Quality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31" name="Straight Arrow Connector 30"/>
            <p:cNvCxnSpPr>
              <a:stCxn id="5" idx="2"/>
              <a:endCxn id="20" idx="0"/>
            </p:cNvCxnSpPr>
            <p:nvPr/>
          </p:nvCxnSpPr>
          <p:spPr bwMode="auto">
            <a:xfrm>
              <a:off x="1638300" y="4338786"/>
              <a:ext cx="1281056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Arrow Connector 31"/>
            <p:cNvCxnSpPr>
              <a:stCxn id="6" idx="2"/>
              <a:endCxn id="20" idx="0"/>
            </p:cNvCxnSpPr>
            <p:nvPr/>
          </p:nvCxnSpPr>
          <p:spPr bwMode="auto">
            <a:xfrm flipH="1">
              <a:off x="2919356" y="4338786"/>
              <a:ext cx="4586344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6" name="Straight Arrow Connector 35"/>
            <p:cNvCxnSpPr>
              <a:stCxn id="14" idx="2"/>
              <a:endCxn id="21" idx="0"/>
            </p:cNvCxnSpPr>
            <p:nvPr/>
          </p:nvCxnSpPr>
          <p:spPr bwMode="auto">
            <a:xfrm>
              <a:off x="4648200" y="4524258"/>
              <a:ext cx="1509713" cy="141934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6591125" y="5391090"/>
              <a:ext cx="17908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FF00"/>
                  </a:solidFill>
                </a:rPr>
                <a:t>instanceOf</a:t>
              </a:r>
              <a:r>
                <a:rPr lang="en-US" sz="2000" dirty="0" smtClean="0">
                  <a:solidFill>
                    <a:srgbClr val="FFFF00"/>
                  </a:solidFill>
                </a:rPr>
                <a:t> at t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915718" y="2764716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isAbout at t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457200" y="2133600"/>
            <a:ext cx="8382000" cy="2667000"/>
            <a:chOff x="457200" y="2133600"/>
            <a:chExt cx="8382000" cy="2667000"/>
          </a:xfrm>
        </p:grpSpPr>
        <p:cxnSp>
          <p:nvCxnSpPr>
            <p:cNvPr id="42" name="Straight Connector 41"/>
            <p:cNvCxnSpPr/>
            <p:nvPr/>
          </p:nvCxnSpPr>
          <p:spPr bwMode="auto">
            <a:xfrm>
              <a:off x="990600" y="2133600"/>
              <a:ext cx="7162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Rounded Rectangle 43"/>
            <p:cNvSpPr/>
            <p:nvPr/>
          </p:nvSpPr>
          <p:spPr bwMode="auto">
            <a:xfrm>
              <a:off x="457200" y="3352800"/>
              <a:ext cx="8382000" cy="1447800"/>
            </a:xfrm>
            <a:prstGeom prst="roundRect">
              <a:avLst/>
            </a:prstGeom>
            <a:noFill/>
            <a:ln w="2857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>
              <a:off x="2919356" y="2133600"/>
              <a:ext cx="0" cy="1219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5" name="Group 54"/>
          <p:cNvGrpSpPr/>
          <p:nvPr/>
        </p:nvGrpSpPr>
        <p:grpSpPr>
          <a:xfrm>
            <a:off x="2286000" y="3657600"/>
            <a:ext cx="4674004" cy="414486"/>
            <a:chOff x="2286000" y="3657600"/>
            <a:chExt cx="4674004" cy="414486"/>
          </a:xfrm>
        </p:grpSpPr>
        <p:cxnSp>
          <p:nvCxnSpPr>
            <p:cNvPr id="47" name="Straight Arrow Connector 46"/>
            <p:cNvCxnSpPr>
              <a:stCxn id="14" idx="1"/>
              <a:endCxn id="5" idx="3"/>
            </p:cNvCxnSpPr>
            <p:nvPr/>
          </p:nvCxnSpPr>
          <p:spPr bwMode="auto">
            <a:xfrm flipH="1">
              <a:off x="2286000" y="4064751"/>
              <a:ext cx="14859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0" name="Straight Arrow Connector 49"/>
            <p:cNvCxnSpPr>
              <a:stCxn id="14" idx="3"/>
              <a:endCxn id="6" idx="1"/>
            </p:cNvCxnSpPr>
            <p:nvPr/>
          </p:nvCxnSpPr>
          <p:spPr bwMode="auto">
            <a:xfrm>
              <a:off x="5524500" y="4064751"/>
              <a:ext cx="13335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3" name="TextBox 52"/>
            <p:cNvSpPr txBox="1"/>
            <p:nvPr/>
          </p:nvSpPr>
          <p:spPr>
            <a:xfrm>
              <a:off x="2298344" y="3668707"/>
              <a:ext cx="150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solidFill>
                    <a:srgbClr val="FF6600"/>
                  </a:solidFill>
                </a:rPr>
                <a:t>inheresIn</a:t>
              </a:r>
              <a:r>
                <a:rPr lang="en-US" sz="1800" dirty="0" smtClean="0">
                  <a:solidFill>
                    <a:srgbClr val="FF6600"/>
                  </a:solidFill>
                </a:rPr>
                <a:t> at t</a:t>
              </a:r>
              <a:endParaRPr lang="en-US" sz="1800" dirty="0">
                <a:solidFill>
                  <a:srgbClr val="FF66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458632" y="3657600"/>
              <a:ext cx="150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solidFill>
                    <a:srgbClr val="FF6600"/>
                  </a:solidFill>
                </a:rPr>
                <a:t>inheresIn</a:t>
              </a:r>
              <a:r>
                <a:rPr lang="en-US" sz="1800" dirty="0" smtClean="0">
                  <a:solidFill>
                    <a:srgbClr val="FF6600"/>
                  </a:solidFill>
                </a:rPr>
                <a:t> at t</a:t>
              </a:r>
              <a:endParaRPr lang="en-US" sz="1800" dirty="0">
                <a:solidFill>
                  <a:srgbClr val="FF6600"/>
                </a:solidFill>
              </a:endParaRPr>
            </a:p>
          </p:txBody>
        </p:sp>
      </p:grpSp>
      <p:sp>
        <p:nvSpPr>
          <p:cNvPr id="7" name="Oval 6"/>
          <p:cNvSpPr/>
          <p:nvPr/>
        </p:nvSpPr>
        <p:spPr bwMode="auto">
          <a:xfrm>
            <a:off x="2438400" y="685800"/>
            <a:ext cx="4419600" cy="838200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04800" y="1600200"/>
            <a:ext cx="8610600" cy="3352800"/>
          </a:xfrm>
          <a:prstGeom prst="roundRect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89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1219200"/>
          </a:xfrm>
        </p:spPr>
        <p:txBody>
          <a:bodyPr/>
          <a:lstStyle/>
          <a:p>
            <a:pPr algn="ctr"/>
            <a:r>
              <a:rPr lang="en-US" sz="4000" dirty="0" smtClean="0"/>
              <a:t>‘</a:t>
            </a:r>
            <a:r>
              <a:rPr lang="en-US" sz="4000" i="1" dirty="0" smtClean="0"/>
              <a:t>John is in a relation with Mary</a:t>
            </a:r>
            <a:r>
              <a:rPr lang="en-US" sz="4000" dirty="0" smtClean="0"/>
              <a:t>’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990600" y="2285999"/>
            <a:ext cx="1295400" cy="2052787"/>
            <a:chOff x="990600" y="2285999"/>
            <a:chExt cx="1295400" cy="2052787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990600" y="3805386"/>
              <a:ext cx="12954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John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1104900" y="22860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Arrow Connector 10"/>
            <p:cNvCxnSpPr>
              <a:endCxn id="5" idx="0"/>
            </p:cNvCxnSpPr>
            <p:nvPr/>
          </p:nvCxnSpPr>
          <p:spPr bwMode="auto">
            <a:xfrm flipH="1">
              <a:off x="1638300" y="2285999"/>
              <a:ext cx="38100" cy="151938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6858000" y="2285999"/>
            <a:ext cx="1295400" cy="2052787"/>
            <a:chOff x="6858000" y="2285999"/>
            <a:chExt cx="1295400" cy="2052787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858000" y="3805386"/>
              <a:ext cx="12954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Mary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6934200" y="22860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7524750" y="2285999"/>
              <a:ext cx="0" cy="151938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3693235" y="2285999"/>
            <a:ext cx="1945565" cy="2238259"/>
            <a:chOff x="3693235" y="2285999"/>
            <a:chExt cx="1945565" cy="2238259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771900" y="3605244"/>
              <a:ext cx="1752600" cy="919014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100" b="0" dirty="0">
                  <a:solidFill>
                    <a:schemeClr val="tx1"/>
                  </a:solidFill>
                  <a:latin typeface="Times" pitchFamily="122" charset="0"/>
                </a:rPr>
                <a:t>JM Romantic relationship</a:t>
              </a: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3693235" y="2286000"/>
              <a:ext cx="194556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Arrow Connector 16"/>
            <p:cNvCxnSpPr>
              <a:endCxn id="14" idx="0"/>
            </p:cNvCxnSpPr>
            <p:nvPr/>
          </p:nvCxnSpPr>
          <p:spPr bwMode="auto">
            <a:xfrm>
              <a:off x="4648200" y="2285999"/>
              <a:ext cx="0" cy="131924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1638300" y="4338786"/>
            <a:ext cx="6743700" cy="2138214"/>
            <a:chOff x="1638300" y="4338786"/>
            <a:chExt cx="6743700" cy="2138214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2028712" y="5943600"/>
              <a:ext cx="1781287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BFO:Object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4543425" y="5943600"/>
              <a:ext cx="3228975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BFO:Relational</a:t>
              </a:r>
              <a:r>
                <a: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 Quality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31" name="Straight Arrow Connector 30"/>
            <p:cNvCxnSpPr>
              <a:stCxn id="5" idx="2"/>
              <a:endCxn id="20" idx="0"/>
            </p:cNvCxnSpPr>
            <p:nvPr/>
          </p:nvCxnSpPr>
          <p:spPr bwMode="auto">
            <a:xfrm>
              <a:off x="1638300" y="4338786"/>
              <a:ext cx="1281056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Arrow Connector 31"/>
            <p:cNvCxnSpPr>
              <a:stCxn id="6" idx="2"/>
              <a:endCxn id="20" idx="0"/>
            </p:cNvCxnSpPr>
            <p:nvPr/>
          </p:nvCxnSpPr>
          <p:spPr bwMode="auto">
            <a:xfrm flipH="1">
              <a:off x="2919356" y="4338786"/>
              <a:ext cx="4586344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6" name="Straight Arrow Connector 35"/>
            <p:cNvCxnSpPr>
              <a:stCxn id="14" idx="2"/>
              <a:endCxn id="21" idx="0"/>
            </p:cNvCxnSpPr>
            <p:nvPr/>
          </p:nvCxnSpPr>
          <p:spPr bwMode="auto">
            <a:xfrm>
              <a:off x="4648200" y="4524258"/>
              <a:ext cx="1509713" cy="141934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6591125" y="5391090"/>
              <a:ext cx="17908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FF00"/>
                  </a:solidFill>
                </a:rPr>
                <a:t>instanceOf</a:t>
              </a:r>
              <a:r>
                <a:rPr lang="en-US" sz="2000" dirty="0" smtClean="0">
                  <a:solidFill>
                    <a:srgbClr val="FFFF00"/>
                  </a:solidFill>
                </a:rPr>
                <a:t> at t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915718" y="2764716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isAbout at t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457200" y="2133600"/>
            <a:ext cx="8382000" cy="2667000"/>
            <a:chOff x="457200" y="2133600"/>
            <a:chExt cx="8382000" cy="2667000"/>
          </a:xfrm>
        </p:grpSpPr>
        <p:cxnSp>
          <p:nvCxnSpPr>
            <p:cNvPr id="42" name="Straight Connector 41"/>
            <p:cNvCxnSpPr/>
            <p:nvPr/>
          </p:nvCxnSpPr>
          <p:spPr bwMode="auto">
            <a:xfrm>
              <a:off x="990600" y="2133600"/>
              <a:ext cx="7162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Rounded Rectangle 43"/>
            <p:cNvSpPr/>
            <p:nvPr/>
          </p:nvSpPr>
          <p:spPr bwMode="auto">
            <a:xfrm>
              <a:off x="457200" y="3352800"/>
              <a:ext cx="8382000" cy="1447800"/>
            </a:xfrm>
            <a:prstGeom prst="roundRect">
              <a:avLst/>
            </a:prstGeom>
            <a:noFill/>
            <a:ln w="2857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>
              <a:off x="2919356" y="2133600"/>
              <a:ext cx="0" cy="1219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5" name="Group 54"/>
          <p:cNvGrpSpPr/>
          <p:nvPr/>
        </p:nvGrpSpPr>
        <p:grpSpPr>
          <a:xfrm>
            <a:off x="2286000" y="3657600"/>
            <a:ext cx="4674004" cy="414486"/>
            <a:chOff x="2286000" y="3657600"/>
            <a:chExt cx="4674004" cy="414486"/>
          </a:xfrm>
        </p:grpSpPr>
        <p:cxnSp>
          <p:nvCxnSpPr>
            <p:cNvPr id="47" name="Straight Arrow Connector 46"/>
            <p:cNvCxnSpPr>
              <a:stCxn id="14" idx="1"/>
              <a:endCxn id="5" idx="3"/>
            </p:cNvCxnSpPr>
            <p:nvPr/>
          </p:nvCxnSpPr>
          <p:spPr bwMode="auto">
            <a:xfrm flipH="1">
              <a:off x="2286000" y="4064751"/>
              <a:ext cx="14859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0" name="Straight Arrow Connector 49"/>
            <p:cNvCxnSpPr>
              <a:stCxn id="14" idx="3"/>
              <a:endCxn id="6" idx="1"/>
            </p:cNvCxnSpPr>
            <p:nvPr/>
          </p:nvCxnSpPr>
          <p:spPr bwMode="auto">
            <a:xfrm>
              <a:off x="5524500" y="4064751"/>
              <a:ext cx="13335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3" name="TextBox 52"/>
            <p:cNvSpPr txBox="1"/>
            <p:nvPr/>
          </p:nvSpPr>
          <p:spPr>
            <a:xfrm>
              <a:off x="2298344" y="3668707"/>
              <a:ext cx="150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solidFill>
                    <a:srgbClr val="FF6600"/>
                  </a:solidFill>
                </a:rPr>
                <a:t>inheresIn</a:t>
              </a:r>
              <a:r>
                <a:rPr lang="en-US" sz="1800" dirty="0" smtClean="0">
                  <a:solidFill>
                    <a:srgbClr val="FF6600"/>
                  </a:solidFill>
                </a:rPr>
                <a:t> at t</a:t>
              </a:r>
              <a:endParaRPr lang="en-US" sz="1800" dirty="0">
                <a:solidFill>
                  <a:srgbClr val="FF66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458632" y="3657600"/>
              <a:ext cx="150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solidFill>
                    <a:srgbClr val="FF6600"/>
                  </a:solidFill>
                </a:rPr>
                <a:t>inheresIn</a:t>
              </a:r>
              <a:r>
                <a:rPr lang="en-US" sz="1800" dirty="0" smtClean="0">
                  <a:solidFill>
                    <a:srgbClr val="FF6600"/>
                  </a:solidFill>
                </a:rPr>
                <a:t> at t</a:t>
              </a:r>
              <a:endParaRPr lang="en-US" sz="1800" dirty="0">
                <a:solidFill>
                  <a:srgbClr val="FF6600"/>
                </a:solidFill>
              </a:endParaRPr>
            </a:p>
          </p:txBody>
        </p:sp>
      </p:grpSp>
      <p:sp>
        <p:nvSpPr>
          <p:cNvPr id="7" name="Oval 6"/>
          <p:cNvSpPr/>
          <p:nvPr/>
        </p:nvSpPr>
        <p:spPr bwMode="auto">
          <a:xfrm>
            <a:off x="2438400" y="685800"/>
            <a:ext cx="4419600" cy="838200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04800" y="3276600"/>
            <a:ext cx="8610600" cy="3352800"/>
          </a:xfrm>
          <a:prstGeom prst="roundRect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67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1219200"/>
          </a:xfrm>
        </p:spPr>
        <p:txBody>
          <a:bodyPr/>
          <a:lstStyle/>
          <a:p>
            <a:pPr algn="ctr"/>
            <a:r>
              <a:rPr lang="en-US" sz="4000" dirty="0" smtClean="0"/>
              <a:t>‘</a:t>
            </a:r>
            <a:r>
              <a:rPr lang="en-US" sz="4000" i="1" dirty="0" smtClean="0"/>
              <a:t>John is in a relation with Mary</a:t>
            </a:r>
            <a:r>
              <a:rPr lang="en-US" sz="4000" dirty="0" smtClean="0"/>
              <a:t>’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990600" y="2285999"/>
            <a:ext cx="1295400" cy="2052787"/>
            <a:chOff x="990600" y="2285999"/>
            <a:chExt cx="1295400" cy="2052787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990600" y="3805386"/>
              <a:ext cx="12954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John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1104900" y="22860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Arrow Connector 10"/>
            <p:cNvCxnSpPr>
              <a:endCxn id="5" idx="0"/>
            </p:cNvCxnSpPr>
            <p:nvPr/>
          </p:nvCxnSpPr>
          <p:spPr bwMode="auto">
            <a:xfrm flipH="1">
              <a:off x="1638300" y="2285999"/>
              <a:ext cx="38100" cy="151938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6858000" y="2285999"/>
            <a:ext cx="1295400" cy="2052787"/>
            <a:chOff x="6858000" y="2285999"/>
            <a:chExt cx="1295400" cy="2052787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858000" y="3805386"/>
              <a:ext cx="12954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Mary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6934200" y="22860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7524750" y="2285999"/>
              <a:ext cx="0" cy="151938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3693235" y="2285999"/>
            <a:ext cx="1945565" cy="2238259"/>
            <a:chOff x="3693235" y="2285999"/>
            <a:chExt cx="1945565" cy="2238259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771900" y="3605244"/>
              <a:ext cx="1752600" cy="919014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100" b="0" dirty="0">
                  <a:solidFill>
                    <a:schemeClr val="tx1"/>
                  </a:solidFill>
                  <a:latin typeface="Times" pitchFamily="122" charset="0"/>
                </a:rPr>
                <a:t>JM Romantic relationship</a:t>
              </a: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3693235" y="2286000"/>
              <a:ext cx="194556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Arrow Connector 16"/>
            <p:cNvCxnSpPr>
              <a:endCxn id="14" idx="0"/>
            </p:cNvCxnSpPr>
            <p:nvPr/>
          </p:nvCxnSpPr>
          <p:spPr bwMode="auto">
            <a:xfrm>
              <a:off x="4648200" y="2285999"/>
              <a:ext cx="0" cy="131924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1638300" y="4338786"/>
            <a:ext cx="6743700" cy="2138214"/>
            <a:chOff x="1638300" y="4338786"/>
            <a:chExt cx="6743700" cy="2138214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2028712" y="5943600"/>
              <a:ext cx="1781287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BFO:Object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4543425" y="5943600"/>
              <a:ext cx="3228975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BFO:Relational</a:t>
              </a:r>
              <a:r>
                <a: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 Quality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31" name="Straight Arrow Connector 30"/>
            <p:cNvCxnSpPr>
              <a:stCxn id="5" idx="2"/>
              <a:endCxn id="20" idx="0"/>
            </p:cNvCxnSpPr>
            <p:nvPr/>
          </p:nvCxnSpPr>
          <p:spPr bwMode="auto">
            <a:xfrm>
              <a:off x="1638300" y="4338786"/>
              <a:ext cx="1281056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Arrow Connector 31"/>
            <p:cNvCxnSpPr>
              <a:stCxn id="6" idx="2"/>
              <a:endCxn id="20" idx="0"/>
            </p:cNvCxnSpPr>
            <p:nvPr/>
          </p:nvCxnSpPr>
          <p:spPr bwMode="auto">
            <a:xfrm flipH="1">
              <a:off x="2919356" y="4338786"/>
              <a:ext cx="4586344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6" name="Straight Arrow Connector 35"/>
            <p:cNvCxnSpPr>
              <a:stCxn id="14" idx="2"/>
              <a:endCxn id="21" idx="0"/>
            </p:cNvCxnSpPr>
            <p:nvPr/>
          </p:nvCxnSpPr>
          <p:spPr bwMode="auto">
            <a:xfrm>
              <a:off x="4648200" y="4524258"/>
              <a:ext cx="1509713" cy="141934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6591125" y="5391090"/>
              <a:ext cx="17908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FF00"/>
                  </a:solidFill>
                </a:rPr>
                <a:t>instanceOf</a:t>
              </a:r>
              <a:r>
                <a:rPr lang="en-US" sz="2000" dirty="0" smtClean="0">
                  <a:solidFill>
                    <a:srgbClr val="FFFF00"/>
                  </a:solidFill>
                </a:rPr>
                <a:t> at t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915718" y="2764716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isAbout at t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457200" y="2133600"/>
            <a:ext cx="8382000" cy="2667000"/>
            <a:chOff x="457200" y="2133600"/>
            <a:chExt cx="8382000" cy="2667000"/>
          </a:xfrm>
        </p:grpSpPr>
        <p:cxnSp>
          <p:nvCxnSpPr>
            <p:cNvPr id="42" name="Straight Connector 41"/>
            <p:cNvCxnSpPr/>
            <p:nvPr/>
          </p:nvCxnSpPr>
          <p:spPr bwMode="auto">
            <a:xfrm>
              <a:off x="990600" y="2133600"/>
              <a:ext cx="7162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Rounded Rectangle 43"/>
            <p:cNvSpPr/>
            <p:nvPr/>
          </p:nvSpPr>
          <p:spPr bwMode="auto">
            <a:xfrm>
              <a:off x="457200" y="3352800"/>
              <a:ext cx="8382000" cy="1447800"/>
            </a:xfrm>
            <a:prstGeom prst="roundRect">
              <a:avLst/>
            </a:prstGeom>
            <a:noFill/>
            <a:ln w="2857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>
              <a:off x="2919356" y="2133600"/>
              <a:ext cx="0" cy="1219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5" name="Group 54"/>
          <p:cNvGrpSpPr/>
          <p:nvPr/>
        </p:nvGrpSpPr>
        <p:grpSpPr>
          <a:xfrm>
            <a:off x="2286000" y="3657600"/>
            <a:ext cx="4674004" cy="414486"/>
            <a:chOff x="2286000" y="3657600"/>
            <a:chExt cx="4674004" cy="414486"/>
          </a:xfrm>
        </p:grpSpPr>
        <p:cxnSp>
          <p:nvCxnSpPr>
            <p:cNvPr id="47" name="Straight Arrow Connector 46"/>
            <p:cNvCxnSpPr>
              <a:stCxn id="14" idx="1"/>
              <a:endCxn id="5" idx="3"/>
            </p:cNvCxnSpPr>
            <p:nvPr/>
          </p:nvCxnSpPr>
          <p:spPr bwMode="auto">
            <a:xfrm flipH="1">
              <a:off x="2286000" y="4064751"/>
              <a:ext cx="14859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0" name="Straight Arrow Connector 49"/>
            <p:cNvCxnSpPr>
              <a:stCxn id="14" idx="3"/>
              <a:endCxn id="6" idx="1"/>
            </p:cNvCxnSpPr>
            <p:nvPr/>
          </p:nvCxnSpPr>
          <p:spPr bwMode="auto">
            <a:xfrm>
              <a:off x="5524500" y="4064751"/>
              <a:ext cx="13335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3" name="TextBox 52"/>
            <p:cNvSpPr txBox="1"/>
            <p:nvPr/>
          </p:nvSpPr>
          <p:spPr>
            <a:xfrm>
              <a:off x="2298344" y="3668707"/>
              <a:ext cx="150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solidFill>
                    <a:srgbClr val="FF6600"/>
                  </a:solidFill>
                </a:rPr>
                <a:t>inheresIn</a:t>
              </a:r>
              <a:r>
                <a:rPr lang="en-US" sz="1800" dirty="0" smtClean="0">
                  <a:solidFill>
                    <a:srgbClr val="FF6600"/>
                  </a:solidFill>
                </a:rPr>
                <a:t> at t</a:t>
              </a:r>
              <a:endParaRPr lang="en-US" sz="1800" dirty="0">
                <a:solidFill>
                  <a:srgbClr val="FF66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458632" y="3657600"/>
              <a:ext cx="150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solidFill>
                    <a:srgbClr val="FF6600"/>
                  </a:solidFill>
                </a:rPr>
                <a:t>inheresIn</a:t>
              </a:r>
              <a:r>
                <a:rPr lang="en-US" sz="1800" dirty="0" smtClean="0">
                  <a:solidFill>
                    <a:srgbClr val="FF6600"/>
                  </a:solidFill>
                </a:rPr>
                <a:t> at t</a:t>
              </a:r>
              <a:endParaRPr lang="en-US" sz="1800" dirty="0">
                <a:solidFill>
                  <a:srgbClr val="FF6600"/>
                </a:solidFill>
              </a:endParaRPr>
            </a:p>
          </p:txBody>
        </p:sp>
      </p:grpSp>
      <p:sp>
        <p:nvSpPr>
          <p:cNvPr id="7" name="Oval 6"/>
          <p:cNvSpPr/>
          <p:nvPr/>
        </p:nvSpPr>
        <p:spPr bwMode="auto">
          <a:xfrm>
            <a:off x="2438400" y="685800"/>
            <a:ext cx="4419600" cy="838200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04800" y="1600200"/>
            <a:ext cx="8610600" cy="5029200"/>
          </a:xfrm>
          <a:prstGeom prst="roundRect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79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Distinguishing what is denoted by ‘relation’ in technical sense (r1) from what is denoted by ‘relation’ in non-formal language (r2);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Recognizing whether some portion of reality is an r1, r2 or something else;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r1 </a:t>
            </a:r>
            <a:r>
              <a:rPr lang="en-US" dirty="0"/>
              <a:t>at type level </a:t>
            </a:r>
            <a:r>
              <a:rPr lang="en-US" dirty="0" smtClean="0"/>
              <a:t>(r1T) versus </a:t>
            </a:r>
            <a:r>
              <a:rPr lang="en-US" dirty="0"/>
              <a:t>particular </a:t>
            </a:r>
            <a:r>
              <a:rPr lang="en-US" dirty="0" smtClean="0"/>
              <a:t>level (r1P);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Arity of r1;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Properties of r1T versus properties of r1P;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Elucidation versus definition of r1;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‘Basic’ r1 versus ‘shortcut’ r1;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Axiomatic characterization of r1.</a:t>
            </a:r>
          </a:p>
        </p:txBody>
      </p:sp>
    </p:spTree>
    <p:extLst>
      <p:ext uri="{BB962C8B-B14F-4D97-AF65-F5344CB8AC3E}">
        <p14:creationId xmlns:p14="http://schemas.microsoft.com/office/powerpoint/2010/main" val="65185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Never forget: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are the four essential distinctions made in </a:t>
            </a:r>
            <a:br>
              <a:rPr lang="en-US" dirty="0" smtClean="0"/>
            </a:br>
            <a:r>
              <a:rPr lang="en-US" dirty="0" smtClean="0"/>
              <a:t>realism-based ontology?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97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 smtClean="0"/>
              <a:t>Four distinctions in realism-based ontology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9541">
            <a:off x="990600" y="2828212"/>
            <a:ext cx="7391400" cy="5257800"/>
          </a:xfrm>
          <a:prstGeom prst="rect">
            <a:avLst/>
          </a:prstGeom>
          <a:scene3d>
            <a:camera prst="isometricOffAxis1Top">
              <a:rot lat="18039287" lon="19427687" rev="1714409"/>
            </a:camera>
            <a:lightRig rig="threePt" dir="t"/>
          </a:scene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474">
            <a:off x="1000125" y="-23453"/>
            <a:ext cx="7143750" cy="5348287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00200"/>
            <a:ext cx="1790700" cy="1790700"/>
          </a:xfrm>
          <a:scene3d>
            <a:camera prst="perspectiveRelaxedModerately">
              <a:rot lat="17990630" lon="0" rev="0"/>
            </a:camera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388" y="1741053"/>
            <a:ext cx="977732" cy="1747837"/>
          </a:xfrm>
          <a:prstGeom prst="rect">
            <a:avLst/>
          </a:prstGeom>
          <a:scene3d>
            <a:camera prst="orthographicFront">
              <a:rot lat="20099994" lon="0" rev="0"/>
            </a:camera>
            <a:lightRig rig="threePt" dir="t"/>
          </a:scene3d>
        </p:spPr>
      </p:pic>
      <p:grpSp>
        <p:nvGrpSpPr>
          <p:cNvPr id="9" name="Group 8"/>
          <p:cNvGrpSpPr/>
          <p:nvPr/>
        </p:nvGrpSpPr>
        <p:grpSpPr>
          <a:xfrm>
            <a:off x="228600" y="2607027"/>
            <a:ext cx="5936168" cy="1583973"/>
            <a:chOff x="228600" y="2607027"/>
            <a:chExt cx="5936168" cy="1583973"/>
          </a:xfrm>
        </p:grpSpPr>
        <p:sp>
          <p:nvSpPr>
            <p:cNvPr id="14" name="Oval 13"/>
            <p:cNvSpPr/>
            <p:nvPr/>
          </p:nvSpPr>
          <p:spPr bwMode="auto">
            <a:xfrm>
              <a:off x="228600" y="3276600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46710" y="2607027"/>
              <a:ext cx="5818058" cy="1583973"/>
              <a:chOff x="346710" y="2607027"/>
              <a:chExt cx="5818058" cy="1583973"/>
            </a:xfrm>
          </p:grpSpPr>
          <p:sp>
            <p:nvSpPr>
              <p:cNvPr id="12" name="Up-Down Arrow 11"/>
              <p:cNvSpPr/>
              <p:nvPr/>
            </p:nvSpPr>
            <p:spPr bwMode="auto">
              <a:xfrm>
                <a:off x="836682" y="2607027"/>
                <a:ext cx="382518" cy="1583973"/>
              </a:xfrm>
              <a:prstGeom prst="upDown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46710" y="3276600"/>
                <a:ext cx="3898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177954" y="3515389"/>
                <a:ext cx="4986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Reality </a:t>
                </a:r>
                <a:r>
                  <a:rPr lang="en-US" dirty="0" smtClean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 representation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185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Four distinctions in realism-based ontology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9541">
            <a:off x="990600" y="2828212"/>
            <a:ext cx="7391400" cy="5257800"/>
          </a:xfrm>
          <a:prstGeom prst="rect">
            <a:avLst/>
          </a:prstGeom>
          <a:scene3d>
            <a:camera prst="isometricOffAxis1Top">
              <a:rot lat="18039287" lon="19427687" rev="1714409"/>
            </a:camera>
            <a:lightRig rig="threePt" dir="t"/>
          </a:scene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474">
            <a:off x="1000125" y="-23453"/>
            <a:ext cx="7143750" cy="5348287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00200"/>
            <a:ext cx="1790700" cy="1790700"/>
          </a:xfrm>
          <a:scene3d>
            <a:camera prst="perspectiveRelaxedModerately">
              <a:rot lat="17990630" lon="0" rev="0"/>
            </a:camera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388" y="1741053"/>
            <a:ext cx="977732" cy="1747837"/>
          </a:xfrm>
          <a:prstGeom prst="rect">
            <a:avLst/>
          </a:prstGeom>
          <a:scene3d>
            <a:camera prst="orthographicFront">
              <a:rot lat="20099994" lon="0" rev="0"/>
            </a:camera>
            <a:lightRig rig="threePt" dir="t"/>
          </a:scene3d>
        </p:spPr>
      </p:pic>
      <p:sp>
        <p:nvSpPr>
          <p:cNvPr id="19" name="Parallelogram 18"/>
          <p:cNvSpPr/>
          <p:nvPr/>
        </p:nvSpPr>
        <p:spPr bwMode="auto">
          <a:xfrm flipH="1">
            <a:off x="2438400" y="4627526"/>
            <a:ext cx="5715000" cy="762000"/>
          </a:xfrm>
          <a:prstGeom prst="parallelogram">
            <a:avLst>
              <a:gd name="adj" fmla="val 66798"/>
            </a:avLst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9469" y="1644162"/>
            <a:ext cx="8932567" cy="5029200"/>
            <a:chOff x="149469" y="1644162"/>
            <a:chExt cx="8932567" cy="5029200"/>
          </a:xfrm>
        </p:grpSpPr>
        <p:sp>
          <p:nvSpPr>
            <p:cNvPr id="6" name="Freeform 5"/>
            <p:cNvSpPr/>
            <p:nvPr/>
          </p:nvSpPr>
          <p:spPr bwMode="auto">
            <a:xfrm>
              <a:off x="149469" y="1644162"/>
              <a:ext cx="8897816" cy="5029200"/>
            </a:xfrm>
            <a:custGeom>
              <a:avLst/>
              <a:gdLst>
                <a:gd name="connsiteX0" fmla="*/ 26377 w 8897816"/>
                <a:gd name="connsiteY0" fmla="*/ 0 h 5029200"/>
                <a:gd name="connsiteX1" fmla="*/ 6778869 w 8897816"/>
                <a:gd name="connsiteY1" fmla="*/ 17584 h 5029200"/>
                <a:gd name="connsiteX2" fmla="*/ 8827477 w 8897816"/>
                <a:gd name="connsiteY2" fmla="*/ 1943100 h 5029200"/>
                <a:gd name="connsiteX3" fmla="*/ 8897816 w 8897816"/>
                <a:gd name="connsiteY3" fmla="*/ 5029200 h 5029200"/>
                <a:gd name="connsiteX4" fmla="*/ 1556239 w 8897816"/>
                <a:gd name="connsiteY4" fmla="*/ 5002823 h 5029200"/>
                <a:gd name="connsiteX5" fmla="*/ 0 w 8897816"/>
                <a:gd name="connsiteY5" fmla="*/ 2558561 h 5029200"/>
                <a:gd name="connsiteX6" fmla="*/ 26377 w 8897816"/>
                <a:gd name="connsiteY6" fmla="*/ 0 h 502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97816" h="5029200">
                  <a:moveTo>
                    <a:pt x="26377" y="0"/>
                  </a:moveTo>
                  <a:lnTo>
                    <a:pt x="6778869" y="17584"/>
                  </a:lnTo>
                  <a:lnTo>
                    <a:pt x="8827477" y="1943100"/>
                  </a:lnTo>
                  <a:lnTo>
                    <a:pt x="8897816" y="5029200"/>
                  </a:lnTo>
                  <a:lnTo>
                    <a:pt x="1556239" y="5002823"/>
                  </a:lnTo>
                  <a:lnTo>
                    <a:pt x="0" y="2558561"/>
                  </a:lnTo>
                  <a:lnTo>
                    <a:pt x="26377" y="0"/>
                  </a:lnTo>
                  <a:close/>
                </a:path>
              </a:pathLst>
            </a:cu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7" name="Up-Down Arrow 16"/>
            <p:cNvSpPr/>
            <p:nvPr/>
          </p:nvSpPr>
          <p:spPr bwMode="auto">
            <a:xfrm rot="3362887">
              <a:off x="8098791" y="3372111"/>
              <a:ext cx="382518" cy="1583973"/>
            </a:xfrm>
            <a:prstGeom prst="up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28688" y="3544499"/>
              <a:ext cx="48510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Ontology </a:t>
              </a:r>
              <a:r>
                <a:rPr lang="en-US" dirty="0" smtClean="0">
                  <a:solidFill>
                    <a:schemeClr val="bg1"/>
                  </a:solidFill>
                  <a:sym typeface="Wingdings" panose="05000000000000000000" pitchFamily="2" charset="2"/>
                </a:rPr>
                <a:t> </a:t>
              </a:r>
              <a:r>
                <a:rPr lang="en-US" i="1" dirty="0">
                  <a:solidFill>
                    <a:schemeClr val="bg1"/>
                  </a:solidFill>
                  <a:sym typeface="Wingdings" panose="05000000000000000000" pitchFamily="2" charset="2"/>
                </a:rPr>
                <a:t>a</a:t>
              </a:r>
              <a:r>
                <a:rPr lang="en-US" i="1" dirty="0" smtClean="0">
                  <a:solidFill>
                    <a:schemeClr val="bg1"/>
                  </a:solidFill>
                  <a:sym typeface="Wingdings" panose="05000000000000000000" pitchFamily="2" charset="2"/>
                </a:rPr>
                <a:t>n</a:t>
              </a:r>
              <a:r>
                <a:rPr lang="en-US" dirty="0" smtClean="0">
                  <a:solidFill>
                    <a:schemeClr val="bg1"/>
                  </a:solidFill>
                  <a:sym typeface="Wingdings" panose="05000000000000000000" pitchFamily="2" charset="2"/>
                </a:rPr>
                <a:t> ontology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8234389" y="4322726"/>
              <a:ext cx="609600" cy="609600"/>
              <a:chOff x="1296813" y="3159930"/>
              <a:chExt cx="609600" cy="609600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1296813" y="3159930"/>
                <a:ext cx="609600" cy="609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419442" y="3172342"/>
                <a:ext cx="3898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892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Four distinctions in realism-based ontology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9541">
            <a:off x="990600" y="2828212"/>
            <a:ext cx="7391400" cy="5257800"/>
          </a:xfrm>
          <a:prstGeom prst="rect">
            <a:avLst/>
          </a:prstGeom>
          <a:scene3d>
            <a:camera prst="isometricOffAxis1Top">
              <a:rot lat="18039287" lon="19427687" rev="1714409"/>
            </a:camera>
            <a:lightRig rig="threePt" dir="t"/>
          </a:scene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474">
            <a:off x="1000125" y="-23453"/>
            <a:ext cx="7143750" cy="5348287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00200"/>
            <a:ext cx="1790700" cy="1790700"/>
          </a:xfrm>
          <a:scene3d>
            <a:camera prst="perspectiveRelaxedModerately">
              <a:rot lat="17990630" lon="0" rev="0"/>
            </a:camera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388" y="1741053"/>
            <a:ext cx="977732" cy="1747837"/>
          </a:xfrm>
          <a:prstGeom prst="rect">
            <a:avLst/>
          </a:prstGeom>
          <a:scene3d>
            <a:camera prst="orthographicFront">
              <a:rot lat="20099994" lon="0" rev="0"/>
            </a:camera>
            <a:lightRig rig="threePt" dir="t"/>
          </a:scene3d>
        </p:spPr>
      </p:pic>
      <p:sp>
        <p:nvSpPr>
          <p:cNvPr id="22" name="Up-Down Arrow 21"/>
          <p:cNvSpPr/>
          <p:nvPr/>
        </p:nvSpPr>
        <p:spPr bwMode="auto">
          <a:xfrm rot="8749735">
            <a:off x="1778129" y="5029545"/>
            <a:ext cx="382518" cy="1441375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153454" y="5222811"/>
            <a:ext cx="609600" cy="609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66675" y="5232833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0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Four distinctions in realism-based ontology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9541">
            <a:off x="990600" y="2828212"/>
            <a:ext cx="7391400" cy="5257800"/>
          </a:xfrm>
          <a:prstGeom prst="rect">
            <a:avLst/>
          </a:prstGeom>
          <a:scene3d>
            <a:camera prst="isometricOffAxis1Top">
              <a:rot lat="18039287" lon="19427687" rev="1714409"/>
            </a:camera>
            <a:lightRig rig="threePt" dir="t"/>
          </a:scene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474">
            <a:off x="1000125" y="-23453"/>
            <a:ext cx="7143750" cy="5348287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00200"/>
            <a:ext cx="1790700" cy="1790700"/>
          </a:xfrm>
          <a:scene3d>
            <a:camera prst="perspectiveRelaxedModerately">
              <a:rot lat="17990630" lon="0" rev="0"/>
            </a:camera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388" y="1741053"/>
            <a:ext cx="977732" cy="1747837"/>
          </a:xfrm>
          <a:prstGeom prst="rect">
            <a:avLst/>
          </a:prstGeom>
          <a:scene3d>
            <a:camera prst="orthographicFront">
              <a:rot lat="20099994" lon="0" rev="0"/>
            </a:camera>
            <a:lightRig rig="threePt" dir="t"/>
          </a:scene3d>
        </p:spPr>
      </p:pic>
      <p:grpSp>
        <p:nvGrpSpPr>
          <p:cNvPr id="3" name="Group 2"/>
          <p:cNvGrpSpPr/>
          <p:nvPr/>
        </p:nvGrpSpPr>
        <p:grpSpPr>
          <a:xfrm>
            <a:off x="4648200" y="3665725"/>
            <a:ext cx="609600" cy="619944"/>
            <a:chOff x="2153454" y="5212467"/>
            <a:chExt cx="609600" cy="619944"/>
          </a:xfrm>
        </p:grpSpPr>
        <p:sp>
          <p:nvSpPr>
            <p:cNvPr id="23" name="Oval 22"/>
            <p:cNvSpPr/>
            <p:nvPr/>
          </p:nvSpPr>
          <p:spPr bwMode="auto">
            <a:xfrm>
              <a:off x="2153454" y="5222811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54536" y="5212467"/>
              <a:ext cx="3898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sp>
        <p:nvSpPr>
          <p:cNvPr id="25" name="Up-Down Arrow 24"/>
          <p:cNvSpPr/>
          <p:nvPr/>
        </p:nvSpPr>
        <p:spPr bwMode="auto">
          <a:xfrm rot="5400000">
            <a:off x="4758528" y="4019940"/>
            <a:ext cx="382518" cy="907975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50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            </a:t>
            </a:r>
            <a:r>
              <a:rPr lang="en-US" sz="1400" dirty="0" smtClean="0"/>
              <a:t> </a:t>
            </a:r>
            <a:r>
              <a:rPr lang="en-US" sz="1400" dirty="0"/>
              <a:t> </a:t>
            </a:r>
            <a:r>
              <a:rPr lang="en-US" dirty="0" smtClean="0"/>
              <a:t>         representation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775" y="1568479"/>
            <a:ext cx="4817625" cy="3536921"/>
          </a:xfrm>
          <a:prstGeom prst="rect">
            <a:avLst/>
          </a:prstGeom>
          <a:scene3d>
            <a:camera prst="perspectiveContrastingRightFacing" fov="4500000">
              <a:rot lat="639963" lon="18658966" rev="157485"/>
            </a:camera>
            <a:lightRig rig="threePt" dir="t"/>
          </a:scene3d>
        </p:spPr>
      </p:pic>
      <p:pic>
        <p:nvPicPr>
          <p:cNvPr id="10" name="Picture 2" descr="https://www.statnews.com/wp-content/uploads/2016/03/PHILLIPS_14-1024x6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711084" cy="3133055"/>
          </a:xfrm>
          <a:prstGeom prst="rect">
            <a:avLst/>
          </a:prstGeom>
          <a:noFill/>
          <a:scene3d>
            <a:camera prst="perspectiveContrastingRightFacing" fov="4500000">
              <a:rot lat="639963" lon="18658966" rev="157485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 rot="20149433">
            <a:off x="5430268" y="4096700"/>
            <a:ext cx="2637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https://www.statnews.com/2016/03/24/appendix-cancer-treatment/</a:t>
            </a:r>
          </a:p>
        </p:txBody>
      </p:sp>
    </p:spTree>
    <p:extLst>
      <p:ext uri="{BB962C8B-B14F-4D97-AF65-F5344CB8AC3E}">
        <p14:creationId xmlns:p14="http://schemas.microsoft.com/office/powerpoint/2010/main" val="109662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   through    representation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775" y="1568479"/>
            <a:ext cx="4817625" cy="3536921"/>
          </a:xfrm>
          <a:prstGeom prst="rect">
            <a:avLst/>
          </a:prstGeom>
          <a:scene3d>
            <a:camera prst="perspectiveContrastingRightFacing" fov="4500000">
              <a:rot lat="639963" lon="18658966" rev="157485"/>
            </a:camera>
            <a:lightRig rig="threePt" dir="t"/>
          </a:scene3d>
        </p:spPr>
      </p:pic>
      <p:pic>
        <p:nvPicPr>
          <p:cNvPr id="10" name="Picture 2" descr="https://www.statnews.com/wp-content/uploads/2016/03/PHILLIPS_14-1024x6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711084" cy="3133055"/>
          </a:xfrm>
          <a:prstGeom prst="rect">
            <a:avLst/>
          </a:prstGeom>
          <a:noFill/>
          <a:scene3d>
            <a:camera prst="perspectiveContrastingRightFacing" fov="4500000">
              <a:rot lat="639963" lon="18658966" rev="157485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 rot="20149433">
            <a:off x="5430268" y="4096700"/>
            <a:ext cx="2637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https://www.statnews.com/2016/03/24/appendix-cancer-treatment/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2668809" y="4572000"/>
            <a:ext cx="381000" cy="5334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908799" y="4038600"/>
            <a:ext cx="314984" cy="457200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6" name="Straight Arrow Connector 15"/>
          <p:cNvCxnSpPr>
            <a:stCxn id="17" idx="0"/>
            <a:endCxn id="3" idx="4"/>
          </p:cNvCxnSpPr>
          <p:nvPr/>
        </p:nvCxnSpPr>
        <p:spPr bwMode="auto">
          <a:xfrm flipV="1">
            <a:off x="2844303" y="5105400"/>
            <a:ext cx="15006" cy="49554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279084" y="5600943"/>
            <a:ext cx="1130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t</a:t>
            </a:r>
            <a:r>
              <a:rPr lang="en-US" sz="2000" dirty="0" smtClean="0">
                <a:solidFill>
                  <a:srgbClr val="FFFF00"/>
                </a:solidFill>
              </a:rPr>
              <a:t>his man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7078883" y="4521200"/>
            <a:ext cx="7717" cy="101888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513664" y="5564977"/>
            <a:ext cx="1130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</a:t>
            </a:r>
            <a:r>
              <a:rPr lang="en-US" sz="2000" dirty="0" smtClean="0">
                <a:solidFill>
                  <a:schemeClr val="bg1"/>
                </a:solidFill>
              </a:rPr>
              <a:t>his man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83014" y="602664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#1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66026" y="5999663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#1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1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        and </a:t>
            </a:r>
            <a:r>
              <a:rPr lang="en-US" sz="3200" dirty="0" smtClean="0"/>
              <a:t> </a:t>
            </a:r>
            <a:r>
              <a:rPr lang="en-US" dirty="0" smtClean="0"/>
              <a:t>     representation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775" y="1568479"/>
            <a:ext cx="4817625" cy="3536921"/>
          </a:xfrm>
          <a:prstGeom prst="rect">
            <a:avLst/>
          </a:prstGeom>
          <a:scene3d>
            <a:camera prst="perspectiveContrastingRightFacing" fov="4500000">
              <a:rot lat="639963" lon="18658966" rev="157485"/>
            </a:camera>
            <a:lightRig rig="threePt" dir="t"/>
          </a:scene3d>
        </p:spPr>
      </p:pic>
      <p:pic>
        <p:nvPicPr>
          <p:cNvPr id="10" name="Picture 2" descr="https://www.statnews.com/wp-content/uploads/2016/03/PHILLIPS_14-1024x6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711084" cy="3133055"/>
          </a:xfrm>
          <a:prstGeom prst="rect">
            <a:avLst/>
          </a:prstGeom>
          <a:noFill/>
          <a:scene3d>
            <a:camera prst="perspectiveContrastingRightFacing" fov="4500000">
              <a:rot lat="639963" lon="18658966" rev="157485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 rot="20149433">
            <a:off x="5430268" y="4096700"/>
            <a:ext cx="2637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https://www.statnews.com/2016/03/24/appendix-cancer-treatment/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79084" y="5600943"/>
            <a:ext cx="1130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t</a:t>
            </a:r>
            <a:r>
              <a:rPr lang="en-US" sz="2000" dirty="0" smtClean="0">
                <a:solidFill>
                  <a:srgbClr val="FFFF00"/>
                </a:solidFill>
              </a:rPr>
              <a:t>his man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668809" y="4572000"/>
            <a:ext cx="381000" cy="5334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908799" y="4038600"/>
            <a:ext cx="314984" cy="457200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2" name="Straight Arrow Connector 11"/>
          <p:cNvCxnSpPr>
            <a:stCxn id="14" idx="0"/>
            <a:endCxn id="24" idx="5"/>
          </p:cNvCxnSpPr>
          <p:nvPr/>
        </p:nvCxnSpPr>
        <p:spPr bwMode="auto">
          <a:xfrm flipH="1" flipV="1">
            <a:off x="7200138" y="4462014"/>
            <a:ext cx="1189578" cy="116101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824497" y="5623028"/>
            <a:ext cx="1130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</a:t>
            </a:r>
            <a:r>
              <a:rPr lang="en-US" sz="2000" dirty="0" smtClean="0">
                <a:solidFill>
                  <a:schemeClr val="bg1"/>
                </a:solidFill>
              </a:rPr>
              <a:t>his man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83014" y="602664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#1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54137" y="601533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#1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 flipV="1">
            <a:off x="3049810" y="6322975"/>
            <a:ext cx="3105565" cy="162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2844304" y="5105400"/>
            <a:ext cx="15005" cy="49554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564050" y="5613884"/>
            <a:ext cx="1957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t</a:t>
            </a:r>
            <a:r>
              <a:rPr lang="en-US" sz="2000" dirty="0" smtClean="0">
                <a:solidFill>
                  <a:srgbClr val="FFFF00"/>
                </a:solidFill>
              </a:rPr>
              <a:t>his picture part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22367" y="599324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#2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874934" y="4006729"/>
            <a:ext cx="381000" cy="5334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25" name="Straight Arrow Connector 24"/>
          <p:cNvCxnSpPr>
            <a:endCxn id="24" idx="3"/>
          </p:cNvCxnSpPr>
          <p:nvPr/>
        </p:nvCxnSpPr>
        <p:spPr bwMode="auto">
          <a:xfrm flipV="1">
            <a:off x="6611915" y="4462014"/>
            <a:ext cx="318815" cy="1250407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031627" y="6252428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isAbout</a:t>
            </a:r>
            <a:r>
              <a:rPr lang="en-US" sz="2000" dirty="0" smtClean="0">
                <a:solidFill>
                  <a:srgbClr val="FF0000"/>
                </a:solidFill>
              </a:rPr>
              <a:t> at t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1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60" y="1436426"/>
            <a:ext cx="4762500" cy="3971925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74" y="1700879"/>
            <a:ext cx="4526186" cy="4095638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        and </a:t>
            </a:r>
            <a:r>
              <a:rPr lang="en-US" sz="3200" dirty="0" smtClean="0"/>
              <a:t> </a:t>
            </a:r>
            <a:r>
              <a:rPr lang="en-US" dirty="0" smtClean="0"/>
              <a:t>     representation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46151" y="5613883"/>
            <a:ext cx="1229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t</a:t>
            </a:r>
            <a:r>
              <a:rPr lang="en-US" sz="2000" dirty="0" smtClean="0">
                <a:solidFill>
                  <a:srgbClr val="FFFF00"/>
                </a:solidFill>
              </a:rPr>
              <a:t>his heart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905000" y="3215298"/>
            <a:ext cx="1295399" cy="1585302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908799" y="2971801"/>
            <a:ext cx="990600" cy="1447800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2" name="Straight Arrow Connector 11"/>
          <p:cNvCxnSpPr>
            <a:stCxn id="14" idx="0"/>
            <a:endCxn id="24" idx="5"/>
          </p:cNvCxnSpPr>
          <p:nvPr/>
        </p:nvCxnSpPr>
        <p:spPr bwMode="auto">
          <a:xfrm flipH="1" flipV="1">
            <a:off x="7771051" y="4207576"/>
            <a:ext cx="661145" cy="141545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817284" y="5623028"/>
            <a:ext cx="1229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</a:t>
            </a:r>
            <a:r>
              <a:rPr lang="en-US" sz="2000" dirty="0" smtClean="0">
                <a:solidFill>
                  <a:schemeClr val="bg1"/>
                </a:solidFill>
              </a:rPr>
              <a:t>his heart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41951" y="6015335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#12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66961" y="6015335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#12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 flipV="1">
            <a:off x="3049810" y="6322975"/>
            <a:ext cx="3105565" cy="162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>
            <a:endCxn id="8" idx="4"/>
          </p:cNvCxnSpPr>
          <p:nvPr/>
        </p:nvCxnSpPr>
        <p:spPr bwMode="auto">
          <a:xfrm flipH="1" flipV="1">
            <a:off x="2552700" y="4800600"/>
            <a:ext cx="291604" cy="80034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564050" y="5613884"/>
            <a:ext cx="1957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t</a:t>
            </a:r>
            <a:r>
              <a:rPr lang="en-US" sz="2000" dirty="0" smtClean="0">
                <a:solidFill>
                  <a:srgbClr val="FFFF00"/>
                </a:solidFill>
              </a:rPr>
              <a:t>his picture part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48015" y="599324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#245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874934" y="2971801"/>
            <a:ext cx="1049866" cy="14478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25" name="Straight Arrow Connector 24"/>
          <p:cNvCxnSpPr>
            <a:endCxn id="24" idx="3"/>
          </p:cNvCxnSpPr>
          <p:nvPr/>
        </p:nvCxnSpPr>
        <p:spPr bwMode="auto">
          <a:xfrm flipV="1">
            <a:off x="6611915" y="4207576"/>
            <a:ext cx="416768" cy="150484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031627" y="6252428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isAbout</a:t>
            </a:r>
            <a:r>
              <a:rPr lang="en-US" sz="2000" dirty="0" smtClean="0">
                <a:solidFill>
                  <a:srgbClr val="FF0000"/>
                </a:solidFill>
              </a:rPr>
              <a:t> at t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‘Findings’ / ‘observations’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marL="0" algn="ctr">
              <a:lnSpc>
                <a:spcPct val="150000"/>
              </a:lnSpc>
              <a:spcBef>
                <a:spcPts val="0"/>
              </a:spcBef>
            </a:pPr>
            <a:r>
              <a:rPr lang="en-US" b="1" u="sng" dirty="0" smtClean="0"/>
              <a:t>On the side of the patient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Bodily features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Symptoms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Signs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Observed through physical examination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Observed through lab test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 smtClean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124200" y="1676400"/>
            <a:ext cx="5791200" cy="4953000"/>
            <a:chOff x="3124200" y="1676400"/>
            <a:chExt cx="5791200" cy="4953000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5181600" y="1676400"/>
              <a:ext cx="3733800" cy="4953000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4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80000"/>
                <a:buFont typeface="Times" charset="0"/>
                <a:buChar char="•"/>
                <a:defRPr lang="en-US" sz="2400" b="0" i="0" dirty="0" smtClean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5000"/>
                <a:buFont typeface="Times" charset="0"/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 b="0" i="1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9pPr>
            </a:lstStyle>
            <a:p>
              <a:pPr marL="0" marR="0" lvl="0" indent="-34290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24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ＭＳ Ｐゴシック" pitchFamily="122" charset="-128"/>
                </a:rPr>
                <a:t>Representations</a:t>
              </a:r>
            </a:p>
            <a:p>
              <a:pPr marL="0" marR="0" lvl="0" indent="-34290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ＭＳ Ｐゴシック" pitchFamily="122" charset="-128"/>
                </a:rPr>
                <a:t>Findings</a:t>
              </a:r>
            </a:p>
            <a:p>
              <a:pPr marL="400050" marR="0" lvl="1" indent="-28575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ＭＳ Ｐゴシック" pitchFamily="122" charset="-128"/>
                </a:rPr>
                <a:t>Anamnestic findings</a:t>
              </a:r>
            </a:p>
            <a:p>
              <a:pPr marL="400050" marR="0" lvl="1" indent="-28575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endParaRPr>
            </a:p>
            <a:p>
              <a:pPr marL="800100" marR="0" lvl="2" indent="-22860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ＭＳ Ｐゴシック" pitchFamily="122" charset="-128"/>
                </a:rPr>
                <a:t>Clinical findings</a:t>
              </a:r>
            </a:p>
            <a:p>
              <a:pPr marL="800100" marR="0" lvl="2" indent="-22860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endParaRPr>
            </a:p>
            <a:p>
              <a:pPr marL="800100" marR="0" lvl="2" indent="-22860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ＭＳ Ｐゴシック" pitchFamily="122" charset="-128"/>
                </a:rPr>
                <a:t>Laboratory findings</a:t>
              </a:r>
            </a:p>
          </p:txBody>
        </p:sp>
        <p:sp>
          <p:nvSpPr>
            <p:cNvPr id="5" name="Right Arrow 4"/>
            <p:cNvSpPr/>
            <p:nvPr/>
          </p:nvSpPr>
          <p:spPr bwMode="auto">
            <a:xfrm>
              <a:off x="3124200" y="2483004"/>
              <a:ext cx="1905000" cy="228600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  <p:sp>
          <p:nvSpPr>
            <p:cNvPr id="6" name="Right Arrow 5"/>
            <p:cNvSpPr/>
            <p:nvPr/>
          </p:nvSpPr>
          <p:spPr bwMode="auto">
            <a:xfrm>
              <a:off x="3124200" y="3048000"/>
              <a:ext cx="1905000" cy="228600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  <p:sp>
          <p:nvSpPr>
            <p:cNvPr id="7" name="Right Arrow 6"/>
            <p:cNvSpPr/>
            <p:nvPr/>
          </p:nvSpPr>
          <p:spPr bwMode="auto">
            <a:xfrm>
              <a:off x="4464204" y="4092498"/>
              <a:ext cx="990600" cy="197004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  <p:sp>
          <p:nvSpPr>
            <p:cNvPr id="8" name="Right Arrow 7"/>
            <p:cNvSpPr/>
            <p:nvPr/>
          </p:nvSpPr>
          <p:spPr bwMode="auto">
            <a:xfrm>
              <a:off x="4495800" y="4984596"/>
              <a:ext cx="990600" cy="197004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4648200" y="1676400"/>
            <a:ext cx="76200" cy="4648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85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43200"/>
            <a:ext cx="8686800" cy="1219200"/>
          </a:xfrm>
        </p:spPr>
        <p:txBody>
          <a:bodyPr/>
          <a:lstStyle/>
          <a:p>
            <a:pPr algn="ctr"/>
            <a:r>
              <a:rPr lang="en-US" sz="4000" dirty="0" smtClean="0"/>
              <a:t>‘</a:t>
            </a:r>
            <a:r>
              <a:rPr lang="en-US" sz="4000" i="1" dirty="0" smtClean="0"/>
              <a:t>John is in a relation with Mary</a:t>
            </a:r>
            <a:r>
              <a:rPr lang="en-US" sz="4000" dirty="0" smtClean="0"/>
              <a:t>’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‘Findings’ / ‘observations’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marL="0" algn="ctr">
              <a:lnSpc>
                <a:spcPct val="150000"/>
              </a:lnSpc>
              <a:spcBef>
                <a:spcPts val="0"/>
              </a:spcBef>
            </a:pPr>
            <a:r>
              <a:rPr lang="en-US" b="1" u="sng" dirty="0" smtClean="0"/>
              <a:t>On the side of the patient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Bodily features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Symptoms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Signs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Observed through physical examination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Observed through lab test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571500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 smtClean="0"/>
              <a:t>Clinical phenotype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 smtClean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81600" y="1676400"/>
            <a:ext cx="37338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Representations</a:t>
            </a:r>
          </a:p>
          <a:p>
            <a:pPr marL="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Findings</a:t>
            </a:r>
          </a:p>
          <a:p>
            <a:pPr marL="400050" marR="0" lvl="1" indent="-2857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Anamnestic findings</a:t>
            </a:r>
          </a:p>
          <a:p>
            <a:pPr marL="400050" marR="0" lvl="1" indent="-2857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800100" marR="0" lvl="2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Clinical findings</a:t>
            </a:r>
          </a:p>
          <a:p>
            <a:pPr marL="800100" marR="0" lvl="2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800100" marR="0" lvl="2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Laboratory findings</a:t>
            </a:r>
          </a:p>
          <a:p>
            <a:pPr marL="800100" marR="0" lvl="2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571500" marR="0" lvl="2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Clinical picture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800100" marR="0" lvl="2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3124200" y="2483004"/>
            <a:ext cx="19050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124200" y="3048000"/>
            <a:ext cx="19050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4464204" y="4092498"/>
            <a:ext cx="990600" cy="197004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495800" y="4984596"/>
            <a:ext cx="990600" cy="197004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0" name="Right Brace 9"/>
          <p:cNvSpPr/>
          <p:nvPr/>
        </p:nvSpPr>
        <p:spPr bwMode="auto">
          <a:xfrm rot="5400000">
            <a:off x="2061117" y="3813717"/>
            <a:ext cx="533400" cy="3573966"/>
          </a:xfrm>
          <a:prstGeom prst="rightBrace">
            <a:avLst>
              <a:gd name="adj1" fmla="val 60598"/>
              <a:gd name="adj2" fmla="val 49634"/>
            </a:avLst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1" name="Right Brace 10"/>
          <p:cNvSpPr/>
          <p:nvPr/>
        </p:nvSpPr>
        <p:spPr bwMode="auto">
          <a:xfrm rot="5400000">
            <a:off x="6633117" y="3813717"/>
            <a:ext cx="533400" cy="3573966"/>
          </a:xfrm>
          <a:prstGeom prst="rightBrace">
            <a:avLst>
              <a:gd name="adj1" fmla="val 60598"/>
              <a:gd name="adj2" fmla="val 49634"/>
            </a:avLst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648200" y="1676400"/>
            <a:ext cx="76200" cy="4648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10800000">
            <a:off x="3695700" y="6454698"/>
            <a:ext cx="19050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2998" y="6553200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isAbout at t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5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Through   x    one sees    </a:t>
            </a:r>
            <a:r>
              <a:rPr lang="en-US" dirty="0" smtClean="0">
                <a:solidFill>
                  <a:srgbClr val="FFFF00"/>
                </a:solidFill>
              </a:rPr>
              <a:t>x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x   stands proxy for    </a:t>
            </a:r>
            <a:r>
              <a:rPr lang="en-US" dirty="0" smtClean="0">
                <a:solidFill>
                  <a:srgbClr val="FFFF00"/>
                </a:solidFill>
              </a:rPr>
              <a:t>x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Alternative:  ‘x’ stands proxy for 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2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Synonymy / Identity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67000" y="2748290"/>
            <a:ext cx="2637260" cy="52322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</a:rPr>
              <a:t>Portion of reality</a:t>
            </a:r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6133" y="4495800"/>
            <a:ext cx="1764202" cy="52322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</a:rPr>
              <a:t>Term ‘</a:t>
            </a:r>
            <a:r>
              <a:rPr lang="en-US" sz="2800" b="0" dirty="0" err="1" smtClean="0">
                <a:solidFill>
                  <a:schemeClr val="bg1"/>
                </a:solidFill>
              </a:rPr>
              <a:t>abc</a:t>
            </a:r>
            <a:r>
              <a:rPr lang="en-US" sz="2800" b="0" dirty="0" smtClean="0">
                <a:solidFill>
                  <a:schemeClr val="bg1"/>
                </a:solidFill>
              </a:rPr>
              <a:t>’</a:t>
            </a:r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4501756"/>
            <a:ext cx="1785040" cy="52322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</a:rPr>
              <a:t>Term ‘xyz’</a:t>
            </a:r>
            <a:endParaRPr lang="en-US" sz="2800" b="0" dirty="0">
              <a:solidFill>
                <a:schemeClr val="bg1"/>
              </a:solidFill>
            </a:endParaRPr>
          </a:p>
        </p:txBody>
      </p:sp>
      <p:cxnSp>
        <p:nvCxnSpPr>
          <p:cNvPr id="9" name="Elbow Connector 8"/>
          <p:cNvCxnSpPr>
            <a:stCxn id="5" idx="0"/>
            <a:endCxn id="5" idx="3"/>
          </p:cNvCxnSpPr>
          <p:nvPr/>
        </p:nvCxnSpPr>
        <p:spPr bwMode="auto">
          <a:xfrm rot="16200000" flipH="1">
            <a:off x="4514140" y="2219780"/>
            <a:ext cx="261610" cy="1318630"/>
          </a:xfrm>
          <a:prstGeom prst="bentConnector4">
            <a:avLst>
              <a:gd name="adj1" fmla="val -136726"/>
              <a:gd name="adj2" fmla="val 166285"/>
            </a:avLst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824484" y="1900535"/>
            <a:ext cx="2005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Identical with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>
            <a:stCxn id="6" idx="0"/>
            <a:endCxn id="5" idx="2"/>
          </p:cNvCxnSpPr>
          <p:nvPr/>
        </p:nvCxnSpPr>
        <p:spPr bwMode="auto">
          <a:xfrm flipV="1">
            <a:off x="1928234" y="3271510"/>
            <a:ext cx="2057396" cy="12242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>
            <a:stCxn id="7" idx="0"/>
            <a:endCxn id="5" idx="2"/>
          </p:cNvCxnSpPr>
          <p:nvPr/>
        </p:nvCxnSpPr>
        <p:spPr bwMode="auto">
          <a:xfrm flipH="1" flipV="1">
            <a:off x="3985630" y="3271510"/>
            <a:ext cx="2469490" cy="12302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977114" y="3577232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</a:t>
            </a:r>
            <a:r>
              <a:rPr lang="en-US" sz="2400" dirty="0" smtClean="0">
                <a:solidFill>
                  <a:schemeClr val="bg1"/>
                </a:solidFill>
              </a:rPr>
              <a:t>enotes at t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>
            <a:stCxn id="6" idx="3"/>
            <a:endCxn id="7" idx="1"/>
          </p:cNvCxnSpPr>
          <p:nvPr/>
        </p:nvCxnSpPr>
        <p:spPr bwMode="auto">
          <a:xfrm>
            <a:off x="2810335" y="4757410"/>
            <a:ext cx="2752265" cy="59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Elbow Connector 24"/>
          <p:cNvCxnSpPr>
            <a:stCxn id="7" idx="2"/>
            <a:endCxn id="6" idx="2"/>
          </p:cNvCxnSpPr>
          <p:nvPr/>
        </p:nvCxnSpPr>
        <p:spPr bwMode="auto">
          <a:xfrm rot="5400000" flipH="1">
            <a:off x="4188699" y="2758555"/>
            <a:ext cx="5956" cy="4526886"/>
          </a:xfrm>
          <a:prstGeom prst="bentConnector3">
            <a:avLst>
              <a:gd name="adj1" fmla="val -11424127"/>
            </a:avLst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2993321" y="4289789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</a:t>
            </a:r>
            <a:r>
              <a:rPr lang="en-US" sz="2400" dirty="0" smtClean="0">
                <a:solidFill>
                  <a:schemeClr val="bg1"/>
                </a:solidFill>
              </a:rPr>
              <a:t>ynonym of at 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88649" y="5240031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synonym of at 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3608699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</a:t>
            </a:r>
            <a:r>
              <a:rPr lang="en-US" sz="2400" dirty="0" smtClean="0">
                <a:solidFill>
                  <a:schemeClr val="bg1"/>
                </a:solidFill>
              </a:rPr>
              <a:t>enotes at 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Arity of a 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Binary: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My youth </a:t>
            </a:r>
            <a:r>
              <a:rPr lang="en-US" dirty="0" err="1" smtClean="0"/>
              <a:t>partOf</a:t>
            </a:r>
            <a:r>
              <a:rPr lang="en-US" dirty="0" smtClean="0"/>
              <a:t> my life</a:t>
            </a:r>
          </a:p>
          <a:p>
            <a:pPr marL="0" indent="0"/>
            <a:r>
              <a:rPr lang="en-US" dirty="0" smtClean="0"/>
              <a:t>	   1			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Ternary: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My hand </a:t>
            </a:r>
            <a:r>
              <a:rPr lang="en-US" dirty="0" err="1" smtClean="0"/>
              <a:t>partOf</a:t>
            </a:r>
            <a:r>
              <a:rPr lang="en-US" dirty="0" smtClean="0"/>
              <a:t> me now</a:t>
            </a:r>
          </a:p>
          <a:p>
            <a:pPr marL="0" indent="0"/>
            <a:r>
              <a:rPr lang="en-US" dirty="0" smtClean="0"/>
              <a:t>	  1                    2     3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Quaternary: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My left middle between my left index and my left ring </a:t>
            </a:r>
          </a:p>
          <a:p>
            <a:pPr marL="914400" lvl="2" indent="0">
              <a:buNone/>
            </a:pPr>
            <a:r>
              <a:rPr lang="en-US" dirty="0" smtClean="0"/>
              <a:t>        1                                           2                               3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   finger now</a:t>
            </a:r>
          </a:p>
          <a:p>
            <a:pPr marL="457200" lvl="1" indent="0">
              <a:buNone/>
            </a:pPr>
            <a:r>
              <a:rPr lang="en-US" dirty="0" smtClean="0"/>
              <a:t>               4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3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binary relations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6412"/>
            <a:ext cx="9144000" cy="62015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91200" y="1037535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http://en.ndncdc.org/page/symmetric-binary-relation-on-set/</a:t>
            </a:r>
          </a:p>
        </p:txBody>
      </p:sp>
    </p:spTree>
    <p:extLst>
      <p:ext uri="{BB962C8B-B14F-4D97-AF65-F5344CB8AC3E}">
        <p14:creationId xmlns:p14="http://schemas.microsoft.com/office/powerpoint/2010/main" val="46400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Reality: Aristotle</a:t>
            </a:r>
            <a:r>
              <a:rPr lang="en-US" dirty="0" smtClean="0">
                <a:cs typeface="Arial" pitchFamily="34" charset="0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Ontological Square</a:t>
            </a: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FEEC21-5BB9-49DA-A675-72926C942B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/>
          </a:p>
        </p:txBody>
      </p:sp>
      <p:graphicFrame>
        <p:nvGraphicFramePr>
          <p:cNvPr id="45261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327924"/>
              </p:ext>
            </p:extLst>
          </p:nvPr>
        </p:nvGraphicFramePr>
        <p:xfrm>
          <a:off x="1600200" y="1752599"/>
          <a:ext cx="5886451" cy="4876801"/>
        </p:xfrm>
        <a:graphic>
          <a:graphicData uri="http://schemas.openxmlformats.org/drawingml/2006/table">
            <a:tbl>
              <a:tblPr/>
              <a:tblGrid>
                <a:gridCol w="822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8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5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6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Substantial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Accidental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3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Second substance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</a:t>
                      </a:r>
                      <a:r>
                        <a:rPr kumimoji="0" lang="de-DE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</a:t>
                      </a:r>
                      <a:r>
                        <a:rPr kumimoji="0" lang="de-DE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ox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Second accident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</a:t>
                      </a:r>
                      <a:r>
                        <a:rPr kumimoji="0" lang="de-DE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headache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sun-tan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dread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6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First substance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</a:t>
                      </a:r>
                      <a:r>
                        <a:rPr kumimoji="0" lang="de-DE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this man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this cat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this ox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First accident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</a:t>
                      </a:r>
                      <a:r>
                        <a:rPr kumimoji="0" lang="de-DE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this headache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this sun-tan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this dread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9942" name="Text Box 21"/>
          <p:cNvSpPr txBox="1">
            <a:spLocks noChangeArrowheads="1"/>
          </p:cNvSpPr>
          <p:nvPr/>
        </p:nvSpPr>
        <p:spPr bwMode="auto">
          <a:xfrm rot="-5400000">
            <a:off x="1061711" y="3053090"/>
            <a:ext cx="190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dirty="0">
                <a:solidFill>
                  <a:schemeClr val="bg1"/>
                </a:solidFill>
              </a:rPr>
              <a:t>Universal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9943" name="Text Box 22"/>
          <p:cNvSpPr txBox="1">
            <a:spLocks noChangeArrowheads="1"/>
          </p:cNvSpPr>
          <p:nvPr/>
        </p:nvSpPr>
        <p:spPr bwMode="auto">
          <a:xfrm rot="-5400000">
            <a:off x="1093262" y="5078938"/>
            <a:ext cx="18418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dirty="0">
                <a:solidFill>
                  <a:schemeClr val="bg1"/>
                </a:solidFill>
              </a:rPr>
              <a:t>Particular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19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Reality </a:t>
            </a:r>
            <a:r>
              <a:rPr lang="en-US" dirty="0">
                <a:sym typeface="Wingdings" panose="05000000000000000000" pitchFamily="2" charset="2"/>
              </a:rPr>
              <a:t> representation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9541">
            <a:off x="610640" y="3052377"/>
            <a:ext cx="3737877" cy="4082649"/>
          </a:xfrm>
          <a:prstGeom prst="rect">
            <a:avLst/>
          </a:prstGeom>
          <a:scene3d>
            <a:camera prst="isometricOffAxis1Top">
              <a:rot lat="18039287" lon="19427687" rev="1714409"/>
            </a:camera>
            <a:lightRig rig="threePt" dir="t"/>
          </a:scene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474">
            <a:off x="1000125" y="-23453"/>
            <a:ext cx="7143750" cy="5348287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00200"/>
            <a:ext cx="1790700" cy="1790700"/>
          </a:xfrm>
          <a:scene3d>
            <a:camera prst="perspectiveRelaxedModerately">
              <a:rot lat="17990630" lon="0" rev="0"/>
            </a:camera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388" y="1741053"/>
            <a:ext cx="977732" cy="1747837"/>
          </a:xfrm>
          <a:prstGeom prst="rect">
            <a:avLst/>
          </a:prstGeom>
          <a:scene3d>
            <a:camera prst="orthographicFront">
              <a:rot lat="20099994" lon="0" rev="0"/>
            </a:camera>
            <a:lightRig rig="threePt" dir="t"/>
          </a:scene3d>
        </p:spPr>
      </p:pic>
      <p:sp>
        <p:nvSpPr>
          <p:cNvPr id="13" name="Oval 12"/>
          <p:cNvSpPr/>
          <p:nvPr/>
        </p:nvSpPr>
        <p:spPr bwMode="auto">
          <a:xfrm>
            <a:off x="381000" y="762000"/>
            <a:ext cx="609600" cy="609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9110" y="762000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71183">
            <a:off x="4898901" y="2945589"/>
            <a:ext cx="3569958" cy="4310633"/>
          </a:xfrm>
          <a:prstGeom prst="rect">
            <a:avLst/>
          </a:prstGeom>
          <a:scene3d>
            <a:camera prst="isometricOffAxis1Top">
              <a:rot lat="18000000" lon="19200000" rev="3600000"/>
            </a:camera>
            <a:lightRig rig="threePt" dir="t"/>
          </a:scene3d>
        </p:spPr>
      </p:pic>
      <p:sp>
        <p:nvSpPr>
          <p:cNvPr id="6" name="Oval 5"/>
          <p:cNvSpPr/>
          <p:nvPr/>
        </p:nvSpPr>
        <p:spPr bwMode="auto">
          <a:xfrm>
            <a:off x="5029200" y="4038600"/>
            <a:ext cx="1295400" cy="533400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4" name="Elbow Connector 13"/>
          <p:cNvCxnSpPr>
            <a:stCxn id="6" idx="0"/>
          </p:cNvCxnSpPr>
          <p:nvPr/>
        </p:nvCxnSpPr>
        <p:spPr bwMode="auto">
          <a:xfrm rot="16200000" flipH="1" flipV="1">
            <a:off x="3592368" y="2182667"/>
            <a:ext cx="228600" cy="3940465"/>
          </a:xfrm>
          <a:prstGeom prst="bentConnector3">
            <a:avLst>
              <a:gd name="adj1" fmla="val -156471"/>
            </a:avLst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6531698" y="4098490"/>
            <a:ext cx="1295400" cy="533400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22" name="Elbow Connector 21"/>
          <p:cNvCxnSpPr>
            <a:stCxn id="21" idx="0"/>
          </p:cNvCxnSpPr>
          <p:nvPr/>
        </p:nvCxnSpPr>
        <p:spPr bwMode="auto">
          <a:xfrm rot="16200000" flipH="1" flipV="1">
            <a:off x="5094866" y="2242557"/>
            <a:ext cx="228600" cy="3940465"/>
          </a:xfrm>
          <a:prstGeom prst="bentConnector3">
            <a:avLst>
              <a:gd name="adj1" fmla="val -85883"/>
            </a:avLst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Elbow Connector 23"/>
          <p:cNvCxnSpPr>
            <a:stCxn id="21" idx="0"/>
          </p:cNvCxnSpPr>
          <p:nvPr/>
        </p:nvCxnSpPr>
        <p:spPr bwMode="auto">
          <a:xfrm rot="16200000" flipH="1" flipV="1">
            <a:off x="4374121" y="1460803"/>
            <a:ext cx="167591" cy="5442963"/>
          </a:xfrm>
          <a:prstGeom prst="bentConnector4">
            <a:avLst>
              <a:gd name="adj1" fmla="val -117147"/>
              <a:gd name="adj2" fmla="val 100024"/>
            </a:avLst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0163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For Aristotle there are three kinds of predication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724400"/>
          </a:xfrm>
        </p:spPr>
        <p:txBody>
          <a:bodyPr/>
          <a:lstStyle/>
          <a:p>
            <a:r>
              <a:rPr lang="en-US" sz="2250" dirty="0"/>
              <a:t>John is a man</a:t>
            </a:r>
          </a:p>
          <a:p>
            <a:r>
              <a:rPr lang="en-US" sz="2250" dirty="0"/>
              <a:t>John has a headache</a:t>
            </a:r>
          </a:p>
          <a:p>
            <a:r>
              <a:rPr lang="en-US" sz="2250" dirty="0"/>
              <a:t>John has </a:t>
            </a:r>
            <a:r>
              <a:rPr lang="en-US" sz="2250" i="1" dirty="0"/>
              <a:t>this </a:t>
            </a:r>
            <a:r>
              <a:rPr lang="en-US" sz="2250" dirty="0"/>
              <a:t>headache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76352A-BC55-4668-820E-A99DA553EC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t="26907" r="13701" b="15572"/>
          <a:stretch>
            <a:fillRect/>
          </a:stretch>
        </p:blipFill>
        <p:spPr bwMode="auto">
          <a:xfrm>
            <a:off x="457200" y="3310032"/>
            <a:ext cx="8365396" cy="329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52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t="26907" r="13701" b="15572"/>
          <a:stretch>
            <a:fillRect/>
          </a:stretch>
        </p:blipFill>
        <p:spPr bwMode="auto">
          <a:xfrm>
            <a:off x="389302" y="2057400"/>
            <a:ext cx="8365396" cy="329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is a man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76352A-BC55-4668-820E-A99DA553EC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838200" y="2286000"/>
            <a:ext cx="2286000" cy="2819400"/>
          </a:xfrm>
          <a:prstGeom prst="rect">
            <a:avLst/>
          </a:prstGeom>
          <a:noFill/>
          <a:ln w="698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00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t="26907" r="13701" b="15572"/>
          <a:stretch>
            <a:fillRect/>
          </a:stretch>
        </p:blipFill>
        <p:spPr bwMode="auto">
          <a:xfrm>
            <a:off x="389302" y="2057400"/>
            <a:ext cx="8365396" cy="329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has a headache</a:t>
            </a:r>
            <a:br>
              <a:rPr lang="en-US" dirty="0"/>
            </a:b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86600" y="4130385"/>
            <a:ext cx="1905000" cy="3429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76352A-BC55-4668-820E-A99DA553EC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 rot="4018752">
            <a:off x="3868153" y="-150427"/>
            <a:ext cx="1006053" cy="7382354"/>
          </a:xfrm>
          <a:prstGeom prst="rect">
            <a:avLst/>
          </a:prstGeom>
          <a:noFill/>
          <a:ln w="698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79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‘Relations’</a:t>
            </a:r>
            <a:br>
              <a:rPr lang="en-US" dirty="0" smtClean="0"/>
            </a:br>
            <a:r>
              <a:rPr lang="en-US" sz="2400" dirty="0" smtClean="0"/>
              <a:t>(mainstream view)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u="sng" dirty="0" smtClean="0"/>
              <a:t>Relations</a:t>
            </a:r>
            <a:r>
              <a:rPr lang="en-US" sz="2800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‘</a:t>
            </a:r>
            <a:r>
              <a:rPr lang="en-US" sz="2800" i="1" dirty="0" smtClean="0"/>
              <a:t>entities </a:t>
            </a:r>
            <a:r>
              <a:rPr lang="en-US" sz="2800" i="1" dirty="0"/>
              <a:t>that glue together other </a:t>
            </a:r>
            <a:r>
              <a:rPr lang="en-US" sz="2800" i="1" dirty="0" smtClean="0"/>
              <a:t>entities</a:t>
            </a:r>
            <a:r>
              <a:rPr lang="en-US" sz="2800" dirty="0" smtClean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u="sng" dirty="0" smtClean="0"/>
              <a:t>Formal relations</a:t>
            </a:r>
            <a:r>
              <a:rPr lang="en-US" sz="2800" dirty="0" smtClean="0"/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/>
              <a:t>‘</a:t>
            </a:r>
            <a:r>
              <a:rPr lang="en-US" sz="2800" i="1" dirty="0" smtClean="0"/>
              <a:t>hold </a:t>
            </a:r>
            <a:r>
              <a:rPr lang="en-US" sz="2800" i="1" dirty="0"/>
              <a:t>between two or more entities directly, without any </a:t>
            </a:r>
            <a:r>
              <a:rPr lang="en-US" sz="2800" i="1" dirty="0" smtClean="0"/>
              <a:t>further intervening individual</a:t>
            </a:r>
            <a:r>
              <a:rPr lang="en-US" sz="2800" dirty="0" smtClean="0"/>
              <a:t>’.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u="sng" dirty="0" smtClean="0"/>
              <a:t>Material relations</a:t>
            </a:r>
            <a:r>
              <a:rPr lang="en-US" sz="2800" dirty="0" smtClean="0"/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/>
              <a:t>‘</a:t>
            </a:r>
            <a:r>
              <a:rPr lang="en-US" sz="2800" i="1" dirty="0" smtClean="0"/>
              <a:t>have </a:t>
            </a:r>
            <a:r>
              <a:rPr lang="en-US" sz="2800" i="1" dirty="0"/>
              <a:t>material structure on their </a:t>
            </a:r>
            <a:r>
              <a:rPr lang="en-US" sz="2800" i="1" dirty="0" smtClean="0"/>
              <a:t>own</a:t>
            </a:r>
            <a:r>
              <a:rPr lang="en-US" sz="2800" dirty="0" smtClean="0"/>
              <a:t>’.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676400" y="6135469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r"/>
            <a:r>
              <a:rPr lang="en-US" sz="1200" dirty="0" err="1">
                <a:solidFill>
                  <a:schemeClr val="bg1"/>
                </a:solidFill>
              </a:rPr>
              <a:t>Guizzardi</a:t>
            </a:r>
            <a:r>
              <a:rPr lang="en-US" sz="1200" dirty="0">
                <a:solidFill>
                  <a:schemeClr val="bg1"/>
                </a:solidFill>
              </a:rPr>
              <a:t> &amp; Wagner. What’s in a Relationship: An Ontological Analysis. In: Qing Li, Stefano </a:t>
            </a:r>
            <a:r>
              <a:rPr lang="en-US" sz="1200" dirty="0" err="1">
                <a:solidFill>
                  <a:schemeClr val="bg1"/>
                </a:solidFill>
              </a:rPr>
              <a:t>Spaccapietra</a:t>
            </a:r>
            <a:r>
              <a:rPr lang="en-US" sz="1200" dirty="0">
                <a:solidFill>
                  <a:schemeClr val="bg1"/>
                </a:solidFill>
              </a:rPr>
              <a:t>, Eric Yu, Antoni </a:t>
            </a:r>
            <a:r>
              <a:rPr lang="en-US" sz="1200" dirty="0" err="1">
                <a:solidFill>
                  <a:schemeClr val="bg1"/>
                </a:solidFill>
              </a:rPr>
              <a:t>Olivé</a:t>
            </a:r>
            <a:r>
              <a:rPr lang="en-US" sz="1200" dirty="0">
                <a:solidFill>
                  <a:schemeClr val="bg1"/>
                </a:solidFill>
              </a:rPr>
              <a:t> (Eds.), Conceptual Modeling - ER 2008. Lecture Notes in Computer Science, Vol. 5231, 83-97, 2008 https://doi.org/10.1007/978-3-540-87877-3_8↗</a:t>
            </a:r>
          </a:p>
        </p:txBody>
      </p:sp>
    </p:spTree>
    <p:extLst>
      <p:ext uri="{BB962C8B-B14F-4D97-AF65-F5344CB8AC3E}">
        <p14:creationId xmlns:p14="http://schemas.microsoft.com/office/powerpoint/2010/main" val="345663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t="26907" r="13701" b="15572"/>
          <a:stretch>
            <a:fillRect/>
          </a:stretch>
        </p:blipFill>
        <p:spPr bwMode="auto">
          <a:xfrm>
            <a:off x="389302" y="2057400"/>
            <a:ext cx="8365396" cy="329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has </a:t>
            </a:r>
            <a:r>
              <a:rPr lang="en-US" i="1" dirty="0"/>
              <a:t>this </a:t>
            </a:r>
            <a:r>
              <a:rPr lang="en-US" dirty="0"/>
              <a:t>headache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76352A-BC55-4668-820E-A99DA553EC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 rot="5400000">
            <a:off x="4029750" y="1066565"/>
            <a:ext cx="703498" cy="7239000"/>
          </a:xfrm>
          <a:prstGeom prst="rect">
            <a:avLst/>
          </a:prstGeom>
          <a:noFill/>
          <a:ln w="698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52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Standard FOL philosophy: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Only </a:t>
            </a:r>
            <a:r>
              <a:rPr lang="en-US" b="0" dirty="0"/>
              <a:t>one kind of predication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648200"/>
          </a:xfrm>
        </p:spPr>
        <p:txBody>
          <a:bodyPr/>
          <a:lstStyle/>
          <a:p>
            <a:r>
              <a:rPr lang="en-US" sz="2250" dirty="0"/>
              <a:t>John is a man</a:t>
            </a:r>
          </a:p>
          <a:p>
            <a:r>
              <a:rPr lang="en-US" sz="2250" dirty="0"/>
              <a:t>John has a headache</a:t>
            </a:r>
          </a:p>
          <a:p>
            <a:r>
              <a:rPr lang="en-US" sz="2250" dirty="0"/>
              <a:t>	         both have the logical form F(a)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76352A-BC55-4668-820E-A99DA553EC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t="26907" r="13701" b="15572"/>
          <a:stretch>
            <a:fillRect/>
          </a:stretch>
        </p:blipFill>
        <p:spPr bwMode="auto">
          <a:xfrm>
            <a:off x="1143000" y="3628166"/>
            <a:ext cx="7278546" cy="286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 rot="3893578">
            <a:off x="4145046" y="1646902"/>
            <a:ext cx="1006053" cy="6428667"/>
          </a:xfrm>
          <a:prstGeom prst="rect">
            <a:avLst/>
          </a:prstGeom>
          <a:noFill/>
          <a:ln w="698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61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09600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3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 in BFO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05400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b="1" u="sng" dirty="0"/>
              <a:t>Instance-level relations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Your heart (instance-level) </a:t>
            </a:r>
            <a:r>
              <a:rPr lang="en-US" b="1" dirty="0" err="1"/>
              <a:t>continuant_part_of</a:t>
            </a:r>
            <a:r>
              <a:rPr lang="en-US" b="1" dirty="0"/>
              <a:t> </a:t>
            </a:r>
            <a:r>
              <a:rPr lang="en-US" dirty="0"/>
              <a:t>your body </a:t>
            </a:r>
            <a:r>
              <a:rPr lang="en-US" b="1" dirty="0"/>
              <a:t>at </a:t>
            </a:r>
            <a:r>
              <a:rPr lang="en-US" i="1" dirty="0" smtClean="0"/>
              <a:t>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Your </a:t>
            </a:r>
            <a:r>
              <a:rPr lang="en-US" dirty="0"/>
              <a:t>heart beating (instance-level) </a:t>
            </a:r>
            <a:r>
              <a:rPr lang="en-US" b="1" dirty="0" err="1"/>
              <a:t>has_participant</a:t>
            </a:r>
            <a:r>
              <a:rPr lang="en-US" dirty="0"/>
              <a:t> your </a:t>
            </a:r>
            <a:r>
              <a:rPr lang="en-US" dirty="0" smtClean="0"/>
              <a:t>heart</a:t>
            </a:r>
            <a:r>
              <a:rPr lang="en-US" b="1" dirty="0"/>
              <a:t> at </a:t>
            </a:r>
            <a:r>
              <a:rPr lang="en-US" i="1" dirty="0"/>
              <a:t>t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u="sng" dirty="0"/>
              <a:t>Instance-type relations</a:t>
            </a:r>
            <a:r>
              <a:rPr lang="en-US" dirty="0"/>
              <a:t>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John’s heart </a:t>
            </a:r>
            <a:r>
              <a:rPr lang="en-US" b="1" dirty="0"/>
              <a:t>instantiates </a:t>
            </a:r>
            <a:r>
              <a:rPr lang="en-US" i="1" dirty="0"/>
              <a:t>human heart </a:t>
            </a:r>
            <a:r>
              <a:rPr lang="en-US" b="1" dirty="0"/>
              <a:t>at </a:t>
            </a:r>
            <a:r>
              <a:rPr lang="en-US" i="1" dirty="0"/>
              <a:t>t.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John’s heart beating </a:t>
            </a:r>
            <a:r>
              <a:rPr lang="en-US" b="1" dirty="0"/>
              <a:t>instantiates </a:t>
            </a:r>
            <a:r>
              <a:rPr lang="en-US" i="1" dirty="0"/>
              <a:t>human heart beating.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u="sng" dirty="0" smtClean="0"/>
              <a:t>Type-level </a:t>
            </a:r>
            <a:r>
              <a:rPr lang="en-US" b="1" u="sng" dirty="0"/>
              <a:t>relations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human </a:t>
            </a:r>
            <a:r>
              <a:rPr lang="en-US" dirty="0"/>
              <a:t>heart </a:t>
            </a:r>
            <a:r>
              <a:rPr lang="en-US" i="1" dirty="0" err="1"/>
              <a:t>continuant_part­_of</a:t>
            </a:r>
            <a:r>
              <a:rPr lang="en-US" dirty="0"/>
              <a:t> human </a:t>
            </a:r>
            <a:r>
              <a:rPr lang="en-US" dirty="0" smtClean="0"/>
              <a:t>body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human </a:t>
            </a:r>
            <a:r>
              <a:rPr lang="en-US" dirty="0"/>
              <a:t>heart beating process </a:t>
            </a:r>
            <a:r>
              <a:rPr lang="en-US" i="1" dirty="0" err="1"/>
              <a:t>has_occurrent_part</a:t>
            </a:r>
            <a:r>
              <a:rPr lang="en-US" dirty="0"/>
              <a:t> beat profile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6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Elucidation</a:t>
            </a:r>
            <a:r>
              <a:rPr lang="en-US" dirty="0" smtClean="0"/>
              <a:t> of a formal 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instance_of</a:t>
            </a:r>
            <a:r>
              <a:rPr lang="en-US" dirty="0"/>
              <a:t> relation holds between particulars and universals. It comes in two forms, for continuants (C, C1, …) and </a:t>
            </a:r>
            <a:r>
              <a:rPr lang="en-US" dirty="0" err="1"/>
              <a:t>occurrents</a:t>
            </a:r>
            <a:r>
              <a:rPr lang="en-US" dirty="0"/>
              <a:t> (P, P1, …) as </a:t>
            </a:r>
            <a:r>
              <a:rPr lang="en-US" dirty="0" smtClean="0"/>
              <a:t>follows: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 </a:t>
            </a:r>
            <a:r>
              <a:rPr lang="en-US" dirty="0" err="1"/>
              <a:t>instance_of</a:t>
            </a:r>
            <a:r>
              <a:rPr lang="en-US" dirty="0"/>
              <a:t> C at t  </a:t>
            </a:r>
            <a:r>
              <a:rPr lang="en-US" i="1" u="sng" dirty="0"/>
              <a:t>means</a:t>
            </a:r>
            <a:r>
              <a:rPr lang="en-US" dirty="0"/>
              <a:t>: the particular continuant entity c instantiates the universal </a:t>
            </a:r>
            <a:r>
              <a:rPr lang="en-US" dirty="0" err="1"/>
              <a:t>C at</a:t>
            </a:r>
            <a:r>
              <a:rPr lang="en-US" dirty="0"/>
              <a:t> </a:t>
            </a:r>
            <a:r>
              <a:rPr lang="en-US" dirty="0" smtClean="0"/>
              <a:t>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 </a:t>
            </a:r>
            <a:r>
              <a:rPr lang="en-US" dirty="0" err="1"/>
              <a:t>instance_of</a:t>
            </a:r>
            <a:r>
              <a:rPr lang="en-US" dirty="0"/>
              <a:t> P </a:t>
            </a:r>
            <a:r>
              <a:rPr lang="en-US" i="1" u="sng" dirty="0"/>
              <a:t>means</a:t>
            </a:r>
            <a:r>
              <a:rPr lang="en-US" dirty="0"/>
              <a:t>: the particular </a:t>
            </a:r>
            <a:r>
              <a:rPr lang="en-US" dirty="0" err="1"/>
              <a:t>occurrent</a:t>
            </a:r>
            <a:r>
              <a:rPr lang="en-US" dirty="0"/>
              <a:t> entity p instantiates the universal P.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2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</a:t>
            </a:r>
            <a:r>
              <a:rPr lang="en-US" b="1" i="1" u="sng" dirty="0" smtClean="0"/>
              <a:t>elucidation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x </a:t>
            </a:r>
            <a:r>
              <a:rPr lang="en-US" b="1" i="1" dirty="0" err="1"/>
              <a:t>is_about</a:t>
            </a:r>
            <a:r>
              <a:rPr lang="en-US" b="1" i="1" dirty="0"/>
              <a:t> </a:t>
            </a:r>
            <a:r>
              <a:rPr lang="en-US" i="1" dirty="0"/>
              <a:t>y</a:t>
            </a:r>
            <a:r>
              <a:rPr lang="en-US" b="1" dirty="0"/>
              <a:t> </a:t>
            </a:r>
            <a:r>
              <a:rPr lang="en-US" b="1" u="sng" dirty="0"/>
              <a:t>means</a:t>
            </a:r>
            <a:r>
              <a:rPr lang="en-US" b="1" dirty="0"/>
              <a:t>: 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x refers to or is cognitively directed towards y.</a:t>
            </a:r>
            <a:r>
              <a:rPr lang="en-US" b="1" i="1" dirty="0"/>
              <a:t> </a:t>
            </a:r>
            <a:r>
              <a:rPr lang="en-US" b="1" dirty="0"/>
              <a:t>Domain:</a:t>
            </a:r>
            <a:r>
              <a:rPr lang="en-US" dirty="0"/>
              <a:t> representations; </a:t>
            </a:r>
            <a:r>
              <a:rPr lang="en-US" b="1" dirty="0"/>
              <a:t>Range:</a:t>
            </a:r>
            <a:r>
              <a:rPr lang="en-US" dirty="0"/>
              <a:t> portions of reality. </a:t>
            </a:r>
            <a:r>
              <a:rPr lang="en-US" b="1" dirty="0"/>
              <a:t>Axiom:</a:t>
            </a:r>
            <a:r>
              <a:rPr lang="en-US" dirty="0"/>
              <a:t> if</a:t>
            </a:r>
            <a:r>
              <a:rPr lang="en-US" b="1" dirty="0"/>
              <a:t> </a:t>
            </a:r>
            <a:r>
              <a:rPr lang="en-US" i="1" dirty="0"/>
              <a:t>x</a:t>
            </a:r>
            <a:r>
              <a:rPr lang="en-US" b="1" i="1" dirty="0"/>
              <a:t> </a:t>
            </a:r>
            <a:r>
              <a:rPr lang="en-US" b="1" i="1" dirty="0" err="1"/>
              <a:t>is_about</a:t>
            </a:r>
            <a:r>
              <a:rPr lang="en-US" b="1" i="1" dirty="0"/>
              <a:t> </a:t>
            </a:r>
            <a:r>
              <a:rPr lang="en-US" i="1" dirty="0"/>
              <a:t>y </a:t>
            </a:r>
            <a:r>
              <a:rPr lang="en-US" dirty="0"/>
              <a:t>then </a:t>
            </a:r>
            <a:r>
              <a:rPr lang="en-US" i="1" dirty="0"/>
              <a:t>y </a:t>
            </a:r>
            <a:r>
              <a:rPr lang="en-US" dirty="0"/>
              <a:t>exists (veridicality).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x </a:t>
            </a:r>
            <a:r>
              <a:rPr lang="en-US" b="1" i="1" dirty="0"/>
              <a:t>concretizes </a:t>
            </a:r>
            <a:r>
              <a:rPr lang="en-US" i="1" dirty="0"/>
              <a:t>y </a:t>
            </a:r>
            <a:r>
              <a:rPr lang="en-US" b="1" i="1" dirty="0"/>
              <a:t>at </a:t>
            </a:r>
            <a:r>
              <a:rPr lang="en-US" i="1" dirty="0"/>
              <a:t>t </a:t>
            </a:r>
            <a:r>
              <a:rPr lang="en-US" b="1" u="sng" dirty="0"/>
              <a:t>means</a:t>
            </a:r>
            <a:r>
              <a:rPr lang="en-US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x</a:t>
            </a:r>
            <a:r>
              <a:rPr lang="en-US" dirty="0"/>
              <a:t> is a </a:t>
            </a:r>
            <a:r>
              <a:rPr lang="en-US" cap="small" dirty="0"/>
              <a:t>quality </a:t>
            </a:r>
            <a:r>
              <a:rPr lang="en-US" dirty="0"/>
              <a:t>&amp; </a:t>
            </a:r>
            <a:r>
              <a:rPr lang="en-US" i="1" dirty="0"/>
              <a:t>y</a:t>
            </a:r>
            <a:r>
              <a:rPr lang="en-US" dirty="0"/>
              <a:t> is a </a:t>
            </a:r>
            <a:r>
              <a:rPr lang="en-US" cap="small" dirty="0"/>
              <a:t>generically dependent continuant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&amp; for some material entity </a:t>
            </a:r>
            <a:r>
              <a:rPr lang="en-US" i="1" dirty="0"/>
              <a:t>z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b="1" i="1" dirty="0" err="1"/>
              <a:t>specifically_depends_on</a:t>
            </a:r>
            <a:r>
              <a:rPr lang="en-US" dirty="0"/>
              <a:t> </a:t>
            </a:r>
            <a:r>
              <a:rPr lang="en-US" i="1" dirty="0"/>
              <a:t>z</a:t>
            </a:r>
            <a:r>
              <a:rPr lang="en-US" dirty="0"/>
              <a:t> at </a:t>
            </a:r>
            <a:r>
              <a:rPr lang="en-US" i="1" dirty="0"/>
              <a:t>t</a:t>
            </a:r>
            <a:r>
              <a:rPr lang="en-US" dirty="0"/>
              <a:t> &amp; </a:t>
            </a:r>
            <a:r>
              <a:rPr lang="en-US" i="1" dirty="0"/>
              <a:t>y</a:t>
            </a:r>
            <a:r>
              <a:rPr lang="en-US" dirty="0"/>
              <a:t> </a:t>
            </a:r>
            <a:r>
              <a:rPr lang="en-US" b="1" i="1" dirty="0" err="1"/>
              <a:t>generically_depends_on</a:t>
            </a:r>
            <a:r>
              <a:rPr lang="en-US" dirty="0"/>
              <a:t> </a:t>
            </a:r>
            <a:r>
              <a:rPr lang="en-US" i="1" dirty="0"/>
              <a:t>z</a:t>
            </a:r>
            <a:r>
              <a:rPr lang="en-US" dirty="0"/>
              <a:t> at </a:t>
            </a:r>
            <a:r>
              <a:rPr lang="en-US" i="1" dirty="0"/>
              <a:t>t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&amp; if </a:t>
            </a:r>
            <a:r>
              <a:rPr lang="en-US" i="1" dirty="0"/>
              <a:t>y </a:t>
            </a:r>
            <a:r>
              <a:rPr lang="en-US" dirty="0"/>
              <a:t>migrates from bearer </a:t>
            </a:r>
            <a:r>
              <a:rPr lang="en-US" i="1" dirty="0"/>
              <a:t>z</a:t>
            </a:r>
            <a:r>
              <a:rPr lang="en-US" dirty="0"/>
              <a:t> to another bearer </a:t>
            </a:r>
            <a:r>
              <a:rPr lang="en-US" i="1" dirty="0"/>
              <a:t>w</a:t>
            </a:r>
            <a:r>
              <a:rPr lang="en-US" dirty="0"/>
              <a:t> then a copy of </a:t>
            </a:r>
            <a:r>
              <a:rPr lang="en-US" i="1" dirty="0"/>
              <a:t>x</a:t>
            </a:r>
            <a:r>
              <a:rPr lang="en-US" dirty="0"/>
              <a:t> will be created in </a:t>
            </a:r>
            <a:r>
              <a:rPr lang="en-US" i="1" dirty="0"/>
              <a:t>w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6257684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smtClean="0">
                <a:solidFill>
                  <a:schemeClr val="bg1"/>
                </a:solidFill>
              </a:rPr>
              <a:t>Smith </a:t>
            </a:r>
            <a:r>
              <a:rPr lang="en-US" sz="1400" b="0" dirty="0">
                <a:solidFill>
                  <a:schemeClr val="bg1"/>
                </a:solidFill>
              </a:rPr>
              <a:t>B, Ceusters W. </a:t>
            </a:r>
            <a:r>
              <a:rPr lang="en-US" sz="1400" b="0" dirty="0" err="1">
                <a:solidFill>
                  <a:schemeClr val="bg1"/>
                </a:solidFill>
              </a:rPr>
              <a:t>Aboutness</a:t>
            </a:r>
            <a:r>
              <a:rPr lang="en-US" sz="1400" b="0" dirty="0">
                <a:solidFill>
                  <a:schemeClr val="bg1"/>
                </a:solidFill>
              </a:rPr>
              <a:t>: Towards Foundations for the Information Artifact Ontology. International Conference on Biomedical Ontologies, ICBO 2015, Lisbon, Portugal, July 27-30, 2015;47-51.</a:t>
            </a:r>
          </a:p>
        </p:txBody>
      </p:sp>
    </p:spTree>
    <p:extLst>
      <p:ext uri="{BB962C8B-B14F-4D97-AF65-F5344CB8AC3E}">
        <p14:creationId xmlns:p14="http://schemas.microsoft.com/office/powerpoint/2010/main" val="146511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</a:t>
            </a:r>
            <a:r>
              <a:rPr lang="en-US" b="1" i="1" u="sng" dirty="0" smtClean="0"/>
              <a:t>definition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x </a:t>
            </a:r>
            <a:r>
              <a:rPr lang="en-US" b="1" i="1" dirty="0" err="1"/>
              <a:t>is_a_representation_of</a:t>
            </a:r>
            <a:r>
              <a:rPr lang="en-US" i="1" dirty="0"/>
              <a:t> y =</a:t>
            </a:r>
            <a:r>
              <a:rPr lang="en-US" b="1" u="sng" dirty="0"/>
              <a:t>def.</a:t>
            </a:r>
            <a:r>
              <a:rPr lang="en-US" dirty="0"/>
              <a:t>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 smtClean="0"/>
              <a:t>x </a:t>
            </a:r>
            <a:r>
              <a:rPr lang="en-US" dirty="0"/>
              <a:t>is a </a:t>
            </a:r>
            <a:r>
              <a:rPr lang="en-US" cap="small" dirty="0"/>
              <a:t>representa­tion </a:t>
            </a:r>
            <a:r>
              <a:rPr lang="en-US" dirty="0"/>
              <a:t>&amp; </a:t>
            </a:r>
            <a:r>
              <a:rPr lang="en-US" i="1" dirty="0"/>
              <a:t>x </a:t>
            </a:r>
            <a:r>
              <a:rPr lang="en-US" b="1" i="1" dirty="0" err="1"/>
              <a:t>is_about</a:t>
            </a:r>
            <a:r>
              <a:rPr lang="en-US" dirty="0"/>
              <a:t> </a:t>
            </a:r>
            <a:r>
              <a:rPr lang="en-US" i="1" dirty="0"/>
              <a:t>y</a:t>
            </a:r>
            <a:r>
              <a:rPr lang="en-US" dirty="0"/>
              <a:t> (where </a:t>
            </a:r>
            <a:r>
              <a:rPr lang="en-US" i="1" dirty="0"/>
              <a:t>y </a:t>
            </a:r>
            <a:r>
              <a:rPr lang="en-US" dirty="0"/>
              <a:t>is a portion of reality). Note that not all representations are about something.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x</a:t>
            </a:r>
            <a:r>
              <a:rPr lang="en-US" b="1" i="1" dirty="0"/>
              <a:t> </a:t>
            </a:r>
            <a:r>
              <a:rPr lang="en-US" b="1" i="1" dirty="0" err="1"/>
              <a:t>is_conformant_to</a:t>
            </a:r>
            <a:r>
              <a:rPr lang="en-US" dirty="0"/>
              <a:t> </a:t>
            </a:r>
            <a:r>
              <a:rPr lang="en-US" i="1" dirty="0"/>
              <a:t>y</a:t>
            </a:r>
            <a:r>
              <a:rPr lang="en-US" dirty="0"/>
              <a:t> =</a:t>
            </a:r>
            <a:r>
              <a:rPr lang="en-US" u="sng" dirty="0"/>
              <a:t>def.</a:t>
            </a:r>
            <a:r>
              <a:rPr lang="en-US" dirty="0"/>
              <a:t>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 smtClean="0"/>
              <a:t>x </a:t>
            </a:r>
            <a:r>
              <a:rPr lang="en-US" dirty="0"/>
              <a:t>is an </a:t>
            </a:r>
            <a:r>
              <a:rPr lang="en-US" cap="small" dirty="0"/>
              <a:t>information quality entity </a:t>
            </a:r>
            <a:r>
              <a:rPr lang="en-US" dirty="0"/>
              <a:t>&amp; </a:t>
            </a:r>
            <a:r>
              <a:rPr lang="en-US" i="1" dirty="0"/>
              <a:t>y </a:t>
            </a:r>
            <a:r>
              <a:rPr lang="en-US" dirty="0"/>
              <a:t>is a </a:t>
            </a:r>
            <a:r>
              <a:rPr lang="en-US" cap="small" dirty="0"/>
              <a:t>cognitive representa­tion</a:t>
            </a:r>
            <a:r>
              <a:rPr lang="en-US" dirty="0"/>
              <a:t> &amp; there is some GDC </a:t>
            </a:r>
            <a:r>
              <a:rPr lang="en-US" i="1" dirty="0"/>
              <a:t>g</a:t>
            </a:r>
            <a:r>
              <a:rPr lang="en-US" dirty="0"/>
              <a:t> such that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b="1" i="1" dirty="0"/>
              <a:t>concretizes</a:t>
            </a:r>
            <a:r>
              <a:rPr lang="en-US" dirty="0"/>
              <a:t> </a:t>
            </a:r>
            <a:r>
              <a:rPr lang="en-US" i="1" dirty="0"/>
              <a:t>g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</a:t>
            </a:r>
            <a:r>
              <a:rPr lang="en-US" b="1" i="1" dirty="0"/>
              <a:t>concretizes</a:t>
            </a:r>
            <a:r>
              <a:rPr lang="en-US" dirty="0"/>
              <a:t> </a:t>
            </a:r>
            <a:r>
              <a:rPr lang="en-US" i="1" dirty="0"/>
              <a:t>g. </a:t>
            </a:r>
            <a:r>
              <a:rPr lang="en-US" b="1" dirty="0"/>
              <a:t>Example:</a:t>
            </a:r>
            <a:r>
              <a:rPr lang="en-US" i="1" dirty="0"/>
              <a:t> x </a:t>
            </a:r>
            <a:r>
              <a:rPr lang="en-US" dirty="0"/>
              <a:t>is a sentence on a piece of paper, </a:t>
            </a:r>
            <a:r>
              <a:rPr lang="en-US" i="1" dirty="0"/>
              <a:t>y </a:t>
            </a:r>
            <a:r>
              <a:rPr lang="en-US" dirty="0"/>
              <a:t>is the belief of the author of the sentence who wrote the sentence as an expression of her belief, and </a:t>
            </a:r>
            <a:r>
              <a:rPr lang="en-US" i="1" dirty="0"/>
              <a:t>g </a:t>
            </a:r>
            <a:r>
              <a:rPr lang="en-US" dirty="0"/>
              <a:t>is the ICE (the content) that belief and sentence share.</a:t>
            </a:r>
            <a:r>
              <a:rPr lang="en-US" i="1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6257684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smtClean="0">
                <a:solidFill>
                  <a:schemeClr val="bg1"/>
                </a:solidFill>
              </a:rPr>
              <a:t>Smith </a:t>
            </a:r>
            <a:r>
              <a:rPr lang="en-US" sz="1400" b="0" dirty="0">
                <a:solidFill>
                  <a:schemeClr val="bg1"/>
                </a:solidFill>
              </a:rPr>
              <a:t>B, Ceusters W. </a:t>
            </a:r>
            <a:r>
              <a:rPr lang="en-US" sz="1400" b="0" dirty="0" err="1">
                <a:solidFill>
                  <a:schemeClr val="bg1"/>
                </a:solidFill>
              </a:rPr>
              <a:t>Aboutness</a:t>
            </a:r>
            <a:r>
              <a:rPr lang="en-US" sz="1400" b="0" dirty="0">
                <a:solidFill>
                  <a:schemeClr val="bg1"/>
                </a:solidFill>
              </a:rPr>
              <a:t>: Towards Foundations for the Information Artifact Ontology. International Conference on Biomedical Ontologies, ICBO 2015, Lisbon, Portugal, July 27-30, 2015;47-51.</a:t>
            </a:r>
          </a:p>
        </p:txBody>
      </p:sp>
    </p:spTree>
    <p:extLst>
      <p:ext uri="{BB962C8B-B14F-4D97-AF65-F5344CB8AC3E}">
        <p14:creationId xmlns:p14="http://schemas.microsoft.com/office/powerpoint/2010/main" val="417804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>
            <a:extLst>
              <a:ext uri="{FF2B5EF4-FFF2-40B4-BE49-F238E27FC236}">
                <a16:creationId xmlns:a16="http://schemas.microsoft.com/office/drawing/2014/main" id="{4A0B441C-E9EB-43EC-9CCE-FCDC33CA13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Key idea in defining ontological relations</a:t>
            </a:r>
          </a:p>
        </p:txBody>
      </p:sp>
      <p:sp>
        <p:nvSpPr>
          <p:cNvPr id="408579" name="Rectangle 3">
            <a:extLst>
              <a:ext uri="{FF2B5EF4-FFF2-40B4-BE49-F238E27FC236}">
                <a16:creationId xmlns:a16="http://schemas.microsoft.com/office/drawing/2014/main" id="{27846B3B-CFC8-4249-A381-4CA9547055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Not </a:t>
            </a:r>
            <a:r>
              <a:rPr lang="en-US" altLang="en-US" sz="2800" dirty="0"/>
              <a:t>enough to look just at universals or types (or ‘concepts’).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We </a:t>
            </a:r>
            <a:r>
              <a:rPr lang="en-US" altLang="en-US" sz="2800" dirty="0"/>
              <a:t>need also to take account of </a:t>
            </a:r>
            <a:r>
              <a:rPr lang="en-US" altLang="en-US" sz="2800" i="1" dirty="0"/>
              <a:t>instances </a:t>
            </a:r>
            <a:r>
              <a:rPr lang="en-US" altLang="en-US" sz="2800" dirty="0"/>
              <a:t>and </a:t>
            </a:r>
            <a:r>
              <a:rPr lang="en-US" altLang="en-US" sz="2800" i="1" dirty="0" smtClean="0"/>
              <a:t>time.</a:t>
            </a:r>
            <a:endParaRPr lang="en-US" altLang="en-US" sz="28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This </a:t>
            </a:r>
            <a:r>
              <a:rPr lang="en-US" altLang="en-US" sz="2800" dirty="0"/>
              <a:t>will yield an automatic bridge to the instance data in </a:t>
            </a:r>
            <a:r>
              <a:rPr lang="en-US" altLang="en-US" sz="2800" dirty="0" smtClean="0"/>
              <a:t>information systems, databases, repositories, …</a:t>
            </a:r>
            <a:endParaRPr lang="en-US" alt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6D5049-EF47-4E89-8A72-83D626F464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C5896-E886-4A6D-91DF-5DA15D67BC2A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51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Type-level relations presuppose the underlying instance-level relations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686800" cy="4114800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i="1" dirty="0" smtClean="0"/>
              <a:t>A </a:t>
            </a:r>
            <a:r>
              <a:rPr lang="en-US" altLang="en-US" sz="2800" i="1" dirty="0" err="1" smtClean="0"/>
              <a:t>part_of</a:t>
            </a:r>
            <a:r>
              <a:rPr lang="en-US" altLang="en-US" sz="2800" i="1" dirty="0" smtClean="0"/>
              <a:t> B =</a:t>
            </a:r>
            <a:r>
              <a:rPr lang="en-US" altLang="en-US" sz="2800" dirty="0" err="1" smtClean="0"/>
              <a:t>def</a:t>
            </a:r>
            <a:r>
              <a:rPr lang="en-US" altLang="en-US" sz="2800" dirty="0" smtClean="0"/>
              <a:t>(roughly). </a:t>
            </a:r>
            <a:r>
              <a:rPr lang="en-US" altLang="en-US" sz="2800" b="1" u="sng" dirty="0" smtClean="0"/>
              <a:t>All</a:t>
            </a:r>
            <a:r>
              <a:rPr lang="en-US" altLang="en-US" sz="2800" b="1" dirty="0" smtClean="0"/>
              <a:t> </a:t>
            </a:r>
            <a:r>
              <a:rPr lang="en-US" altLang="en-US" sz="2800" dirty="0" smtClean="0"/>
              <a:t>instances of </a:t>
            </a:r>
            <a:r>
              <a:rPr lang="en-US" altLang="en-US" sz="2800" i="1" dirty="0" smtClean="0"/>
              <a:t>A </a:t>
            </a:r>
            <a:r>
              <a:rPr lang="en-US" altLang="en-US" sz="2800" dirty="0" smtClean="0"/>
              <a:t>are instance-level-parts-of </a:t>
            </a:r>
            <a:r>
              <a:rPr lang="en-US" altLang="en-US" sz="2800" b="1" u="sng" dirty="0" smtClean="0"/>
              <a:t>some</a:t>
            </a:r>
            <a:r>
              <a:rPr lang="en-US" altLang="en-US" sz="2800" dirty="0" smtClean="0"/>
              <a:t> instance of </a:t>
            </a:r>
            <a:r>
              <a:rPr lang="en-US" altLang="en-US" sz="2800" i="1" dirty="0" smtClean="0"/>
              <a:t>B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800" i="1" dirty="0" smtClean="0"/>
              <a:t>e.g. human heart </a:t>
            </a:r>
            <a:r>
              <a:rPr lang="en-US" altLang="en-US" sz="2800" i="1" dirty="0" err="1" smtClean="0"/>
              <a:t>part_of</a:t>
            </a:r>
            <a:r>
              <a:rPr lang="en-US" altLang="en-US" sz="2800" i="1" dirty="0" smtClean="0"/>
              <a:t> human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altLang="en-US" sz="28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i="1" dirty="0" smtClean="0"/>
              <a:t>A </a:t>
            </a:r>
            <a:r>
              <a:rPr lang="en-US" altLang="en-US" sz="2800" i="1" dirty="0" err="1" smtClean="0"/>
              <a:t>has_participant</a:t>
            </a:r>
            <a:r>
              <a:rPr lang="en-US" altLang="en-US" sz="2800" i="1" dirty="0" smtClean="0"/>
              <a:t> B </a:t>
            </a:r>
            <a:r>
              <a:rPr lang="en-US" altLang="en-US" sz="2800" dirty="0" smtClean="0"/>
              <a:t>=</a:t>
            </a:r>
            <a:r>
              <a:rPr lang="en-US" altLang="en-US" sz="2800" dirty="0" err="1"/>
              <a:t>def</a:t>
            </a:r>
            <a:r>
              <a:rPr lang="en-US" altLang="en-US" sz="2800" dirty="0"/>
              <a:t>(roughly). </a:t>
            </a:r>
            <a:r>
              <a:rPr lang="en-US" altLang="en-US" sz="2800" b="1" u="sng" dirty="0" smtClean="0"/>
              <a:t>All</a:t>
            </a:r>
            <a:r>
              <a:rPr lang="en-US" altLang="en-US" sz="2800" dirty="0" smtClean="0"/>
              <a:t> instances of </a:t>
            </a:r>
            <a:r>
              <a:rPr lang="en-US" altLang="en-US" sz="2800" i="1" dirty="0" smtClean="0"/>
              <a:t>A </a:t>
            </a:r>
            <a:r>
              <a:rPr lang="en-US" altLang="en-US" sz="2800" dirty="0" smtClean="0"/>
              <a:t>have </a:t>
            </a:r>
            <a:r>
              <a:rPr lang="en-US" altLang="en-US" sz="2800" b="1" u="sng" dirty="0" smtClean="0"/>
              <a:t>some</a:t>
            </a:r>
            <a:r>
              <a:rPr lang="en-US" altLang="en-US" sz="2800" dirty="0" smtClean="0"/>
              <a:t> instance of </a:t>
            </a:r>
            <a:r>
              <a:rPr lang="en-US" altLang="en-US" sz="2800" i="1" dirty="0" smtClean="0"/>
              <a:t>B </a:t>
            </a:r>
            <a:r>
              <a:rPr lang="en-US" altLang="en-US" sz="2800" dirty="0" smtClean="0"/>
              <a:t>as instance-level participant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e.g. </a:t>
            </a:r>
            <a:r>
              <a:rPr lang="en-US" altLang="en-US" sz="2800" i="1" dirty="0" smtClean="0"/>
              <a:t>cell binding </a:t>
            </a:r>
            <a:r>
              <a:rPr lang="en-US" altLang="en-US" sz="2800" i="1" dirty="0" err="1" smtClean="0"/>
              <a:t>has_participant</a:t>
            </a:r>
            <a:r>
              <a:rPr lang="en-US" altLang="en-US" sz="2800" i="1" dirty="0" smtClean="0"/>
              <a:t> cell</a:t>
            </a:r>
          </a:p>
        </p:txBody>
      </p:sp>
      <p:sp>
        <p:nvSpPr>
          <p:cNvPr id="63795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7738AF-CCCD-4C29-8146-15E56370DB34}" type="slidenum">
              <a:rPr lang="en-US" altLang="en-US">
                <a:solidFill>
                  <a:srgbClr val="898989"/>
                </a:solidFill>
              </a:rPr>
              <a:pPr eaLnBrk="1" hangingPunct="1"/>
              <a:t>48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9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>
            <a:extLst>
              <a:ext uri="{FF2B5EF4-FFF2-40B4-BE49-F238E27FC236}">
                <a16:creationId xmlns:a16="http://schemas.microsoft.com/office/drawing/2014/main" id="{FEF0AA8F-0E5E-4273-BDA9-A2F2912288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define </a:t>
            </a:r>
            <a:r>
              <a:rPr lang="en-US" altLang="en-US" i="1"/>
              <a:t>A is_a B</a:t>
            </a:r>
          </a:p>
        </p:txBody>
      </p:sp>
      <p:sp>
        <p:nvSpPr>
          <p:cNvPr id="400387" name="Rectangle 3">
            <a:extLst>
              <a:ext uri="{FF2B5EF4-FFF2-40B4-BE49-F238E27FC236}">
                <a16:creationId xmlns:a16="http://schemas.microsoft.com/office/drawing/2014/main" id="{A9DD4483-4CA4-4B45-9F23-A901B46CF5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altLang="en-US" sz="2800" i="1" dirty="0"/>
              <a:t>A </a:t>
            </a:r>
            <a:r>
              <a:rPr lang="en-US" altLang="en-US" sz="2800" i="1" dirty="0" err="1"/>
              <a:t>is_a</a:t>
            </a:r>
            <a:r>
              <a:rPr lang="en-US" altLang="en-US" sz="2800" i="1" dirty="0"/>
              <a:t> B </a:t>
            </a:r>
            <a:r>
              <a:rPr lang="en-US" altLang="en-US" sz="2800" dirty="0"/>
              <a:t>=def. </a:t>
            </a:r>
            <a:endParaRPr lang="en-US" altLang="en-US" sz="2800" i="1" dirty="0"/>
          </a:p>
          <a:p>
            <a:pPr marL="609600" indent="-609600">
              <a:buFont typeface="Arial" panose="020B0604020202020204" pitchFamily="34" charset="0"/>
              <a:buChar char="•"/>
            </a:pPr>
            <a:endParaRPr lang="en-US" altLang="en-US" sz="2800" i="1" dirty="0"/>
          </a:p>
          <a:p>
            <a:pPr marL="1009650" lvl="1" indent="-609600">
              <a:buFont typeface="Arial" panose="020B0604020202020204" pitchFamily="34" charset="0"/>
              <a:buChar char="•"/>
            </a:pPr>
            <a:r>
              <a:rPr lang="en-US" altLang="en-US" sz="2800" i="1" dirty="0" smtClean="0"/>
              <a:t>A </a:t>
            </a:r>
            <a:r>
              <a:rPr lang="en-US" altLang="en-US" sz="2800" dirty="0"/>
              <a:t>and </a:t>
            </a:r>
            <a:r>
              <a:rPr lang="en-US" altLang="en-US" sz="2800" i="1" dirty="0"/>
              <a:t>B </a:t>
            </a:r>
            <a:r>
              <a:rPr lang="en-US" altLang="en-US" sz="2800" dirty="0"/>
              <a:t>are names of universals (natural kinds, types) in reality or of defined classes</a:t>
            </a:r>
          </a:p>
          <a:p>
            <a:pPr marL="1009650" lvl="1" indent="-609600">
              <a:buFont typeface="Arial" panose="020B0604020202020204" pitchFamily="34" charset="0"/>
              <a:buChar char="•"/>
            </a:pPr>
            <a:r>
              <a:rPr lang="en-US" altLang="en-US" sz="2800" dirty="0"/>
              <a:t>all instances of </a:t>
            </a:r>
            <a:r>
              <a:rPr lang="en-US" altLang="en-US" sz="2800" i="1" dirty="0"/>
              <a:t>A </a:t>
            </a:r>
            <a:r>
              <a:rPr lang="en-US" altLang="en-US" sz="2800" dirty="0"/>
              <a:t>are as a matter of biological science also instances of B</a:t>
            </a:r>
          </a:p>
          <a:p>
            <a:pPr marL="1009650" lvl="1" indent="-609600">
              <a:buFont typeface="Arial" panose="020B0604020202020204" pitchFamily="34" charset="0"/>
              <a:buChar char="•"/>
            </a:pPr>
            <a:r>
              <a:rPr lang="en-US" altLang="en-US" sz="2800" dirty="0"/>
              <a:t>for all times </a:t>
            </a:r>
            <a:r>
              <a:rPr lang="en-US" altLang="en-US" sz="2800" i="1" dirty="0"/>
              <a:t>t, </a:t>
            </a:r>
            <a:r>
              <a:rPr lang="en-US" altLang="en-US" sz="2800" dirty="0"/>
              <a:t>all instances of </a:t>
            </a:r>
            <a:r>
              <a:rPr lang="en-US" altLang="en-US" sz="2800" i="1" dirty="0"/>
              <a:t>A </a:t>
            </a:r>
            <a:r>
              <a:rPr lang="en-US" altLang="en-US" sz="2800" dirty="0"/>
              <a:t>at </a:t>
            </a:r>
            <a:r>
              <a:rPr lang="en-US" altLang="en-US" sz="2800" i="1" dirty="0"/>
              <a:t>t </a:t>
            </a:r>
            <a:r>
              <a:rPr lang="en-US" altLang="en-US" sz="2800" dirty="0"/>
              <a:t>are as a matter of biological science also instances of B at </a:t>
            </a:r>
            <a:r>
              <a:rPr lang="en-US" altLang="en-US" sz="2800" i="1" dirty="0"/>
              <a:t>t</a:t>
            </a:r>
            <a:endParaRPr lang="en-US" altLang="en-US" sz="2800" dirty="0"/>
          </a:p>
          <a:p>
            <a:pPr marL="609600" indent="-609600">
              <a:buFont typeface="Arial" panose="020B0604020202020204" pitchFamily="34" charset="0"/>
              <a:buChar char="•"/>
            </a:pPr>
            <a:endParaRPr lang="en-US" alt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6FD4F9-5B31-4008-9CF2-B46A390F81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C5896-E886-4A6D-91DF-5DA15D67BC2A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47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1219200"/>
          </a:xfrm>
        </p:spPr>
        <p:txBody>
          <a:bodyPr/>
          <a:lstStyle/>
          <a:p>
            <a:pPr algn="ctr"/>
            <a:r>
              <a:rPr lang="en-US" sz="4000" dirty="0" smtClean="0"/>
              <a:t>‘</a:t>
            </a:r>
            <a:r>
              <a:rPr lang="en-US" sz="4000" i="1" dirty="0" smtClean="0"/>
              <a:t>John is in a relation with Mary</a:t>
            </a:r>
            <a:r>
              <a:rPr lang="en-US" sz="4000" dirty="0" smtClean="0"/>
              <a:t>’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990600" y="2285999"/>
            <a:ext cx="7162800" cy="2238259"/>
            <a:chOff x="990600" y="2285999"/>
            <a:chExt cx="7162800" cy="2238259"/>
          </a:xfrm>
        </p:grpSpPr>
        <p:grpSp>
          <p:nvGrpSpPr>
            <p:cNvPr id="24" name="Group 23"/>
            <p:cNvGrpSpPr/>
            <p:nvPr/>
          </p:nvGrpSpPr>
          <p:grpSpPr>
            <a:xfrm>
              <a:off x="990600" y="2285999"/>
              <a:ext cx="1295400" cy="2052787"/>
              <a:chOff x="990600" y="2285999"/>
              <a:chExt cx="1295400" cy="2052787"/>
            </a:xfrm>
          </p:grpSpPr>
          <p:sp>
            <p:nvSpPr>
              <p:cNvPr id="5" name="Rounded Rectangle 4"/>
              <p:cNvSpPr/>
              <p:nvPr/>
            </p:nvSpPr>
            <p:spPr bwMode="auto">
              <a:xfrm>
                <a:off x="990600" y="3805386"/>
                <a:ext cx="1295400" cy="5334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22" charset="0"/>
                  </a:rPr>
                  <a:t>John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 bwMode="auto">
              <a:xfrm>
                <a:off x="1104900" y="2286000"/>
                <a:ext cx="1066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Arrow Connector 10"/>
              <p:cNvCxnSpPr>
                <a:endCxn id="5" idx="0"/>
              </p:cNvCxnSpPr>
              <p:nvPr/>
            </p:nvCxnSpPr>
            <p:spPr bwMode="auto">
              <a:xfrm flipH="1">
                <a:off x="1638300" y="2285999"/>
                <a:ext cx="38100" cy="151938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6" name="Group 25"/>
            <p:cNvGrpSpPr/>
            <p:nvPr/>
          </p:nvGrpSpPr>
          <p:grpSpPr>
            <a:xfrm>
              <a:off x="6858000" y="2285999"/>
              <a:ext cx="1295400" cy="2052787"/>
              <a:chOff x="6858000" y="2285999"/>
              <a:chExt cx="1295400" cy="2052787"/>
            </a:xfrm>
          </p:grpSpPr>
          <p:sp>
            <p:nvSpPr>
              <p:cNvPr id="6" name="Rounded Rectangle 5"/>
              <p:cNvSpPr/>
              <p:nvPr/>
            </p:nvSpPr>
            <p:spPr bwMode="auto">
              <a:xfrm>
                <a:off x="6858000" y="3805386"/>
                <a:ext cx="1295400" cy="5334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22" charset="0"/>
                  </a:rPr>
                  <a:t>Mary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>
                <a:off x="6934200" y="2286000"/>
                <a:ext cx="1066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Arrow Connector 11"/>
              <p:cNvCxnSpPr/>
              <p:nvPr/>
            </p:nvCxnSpPr>
            <p:spPr bwMode="auto">
              <a:xfrm>
                <a:off x="7524750" y="2285999"/>
                <a:ext cx="0" cy="151938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9" name="Group 28"/>
            <p:cNvGrpSpPr/>
            <p:nvPr/>
          </p:nvGrpSpPr>
          <p:grpSpPr>
            <a:xfrm>
              <a:off x="3693235" y="2285999"/>
              <a:ext cx="1945565" cy="2238259"/>
              <a:chOff x="3693235" y="2285999"/>
              <a:chExt cx="1945565" cy="2238259"/>
            </a:xfrm>
          </p:grpSpPr>
          <p:sp>
            <p:nvSpPr>
              <p:cNvPr id="14" name="Rounded Rectangle 13"/>
              <p:cNvSpPr/>
              <p:nvPr/>
            </p:nvSpPr>
            <p:spPr bwMode="auto">
              <a:xfrm>
                <a:off x="3771900" y="3605244"/>
                <a:ext cx="1752600" cy="919014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100" b="0" dirty="0">
                    <a:solidFill>
                      <a:schemeClr val="tx1"/>
                    </a:solidFill>
                    <a:latin typeface="Times" pitchFamily="122" charset="0"/>
                  </a:rPr>
                  <a:t>JM Romantic relationship</a:t>
                </a:r>
              </a:p>
            </p:txBody>
          </p:sp>
          <p:cxnSp>
            <p:nvCxnSpPr>
              <p:cNvPr id="15" name="Straight Connector 14"/>
              <p:cNvCxnSpPr/>
              <p:nvPr/>
            </p:nvCxnSpPr>
            <p:spPr bwMode="auto">
              <a:xfrm>
                <a:off x="3693235" y="2286000"/>
                <a:ext cx="1945565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Arrow Connector 16"/>
              <p:cNvCxnSpPr>
                <a:endCxn id="14" idx="0"/>
              </p:cNvCxnSpPr>
              <p:nvPr/>
            </p:nvCxnSpPr>
            <p:spPr bwMode="auto">
              <a:xfrm>
                <a:off x="4648200" y="2285999"/>
                <a:ext cx="0" cy="131924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41" name="TextBox 40"/>
            <p:cNvSpPr txBox="1"/>
            <p:nvPr/>
          </p:nvSpPr>
          <p:spPr>
            <a:xfrm>
              <a:off x="5915718" y="2764716"/>
              <a:ext cx="1465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isAbout at 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871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BFO definition for </a:t>
            </a:r>
            <a:r>
              <a:rPr lang="en-US" dirty="0" err="1" smtClean="0"/>
              <a:t>is_a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is_a</a:t>
            </a:r>
            <a:r>
              <a:rPr lang="en-US" dirty="0"/>
              <a:t> relation is the subtype or </a:t>
            </a:r>
            <a:r>
              <a:rPr lang="en-US" dirty="0" err="1"/>
              <a:t>subuniversal</a:t>
            </a:r>
            <a:r>
              <a:rPr lang="en-US" dirty="0"/>
              <a:t> relation between universals or types.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 </a:t>
            </a:r>
            <a:r>
              <a:rPr lang="en-US" dirty="0" err="1"/>
              <a:t>is_a</a:t>
            </a:r>
            <a:r>
              <a:rPr lang="en-US" dirty="0"/>
              <a:t> C1 </a:t>
            </a:r>
            <a:r>
              <a:rPr lang="en-US" dirty="0" smtClean="0"/>
              <a:t>=def.: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 </a:t>
            </a:r>
            <a:r>
              <a:rPr lang="en-US" dirty="0"/>
              <a:t>and C1  are continuant universals, and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for all c, t, if c </a:t>
            </a:r>
            <a:r>
              <a:rPr lang="en-US" dirty="0" err="1"/>
              <a:t>instance_of</a:t>
            </a:r>
            <a:r>
              <a:rPr lang="en-US" dirty="0"/>
              <a:t> C at t then c </a:t>
            </a:r>
            <a:r>
              <a:rPr lang="en-US" dirty="0" err="1"/>
              <a:t>instance_of</a:t>
            </a:r>
            <a:r>
              <a:rPr lang="en-US" dirty="0"/>
              <a:t> C1 at 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 </a:t>
            </a:r>
            <a:r>
              <a:rPr lang="en-US" dirty="0" err="1"/>
              <a:t>is_a</a:t>
            </a:r>
            <a:r>
              <a:rPr lang="en-US" dirty="0"/>
              <a:t> P1 =def.: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P </a:t>
            </a:r>
            <a:r>
              <a:rPr lang="en-US" dirty="0"/>
              <a:t>and P1  are </a:t>
            </a:r>
            <a:r>
              <a:rPr lang="en-US" dirty="0" err="1"/>
              <a:t>occurrent</a:t>
            </a:r>
            <a:r>
              <a:rPr lang="en-US" dirty="0"/>
              <a:t> universals, and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for all p, if p </a:t>
            </a:r>
            <a:r>
              <a:rPr lang="en-US" dirty="0" err="1"/>
              <a:t>instance_of</a:t>
            </a:r>
            <a:r>
              <a:rPr lang="en-US" dirty="0"/>
              <a:t> P then p </a:t>
            </a:r>
            <a:r>
              <a:rPr lang="en-US" dirty="0" err="1"/>
              <a:t>instance_of</a:t>
            </a:r>
            <a:r>
              <a:rPr lang="en-US" dirty="0"/>
              <a:t> P1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8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with RDFS / OWL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AXIOM SCHEMA: class description </a:t>
            </a:r>
            <a:r>
              <a:rPr lang="en-US" dirty="0" err="1"/>
              <a:t>rdfs:subClassOf</a:t>
            </a:r>
            <a:r>
              <a:rPr lang="en-US" dirty="0"/>
              <a:t> class description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/>
              <a:t>rdfs:subClassOf</a:t>
            </a:r>
            <a:r>
              <a:rPr lang="en-US" dirty="0"/>
              <a:t> construct is defined as part of RDF Schema [RDF Vocabulary]. Its meaning in OWL is exactly the same: if the class description C1 is defined as a subclass of class description C2, then the set of individuals in the class extension of C1 should be a subset of the set of individuals in the class extension of C2.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Differences with BFO: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subClass</a:t>
            </a:r>
            <a:r>
              <a:rPr lang="en-US" dirty="0" smtClean="0"/>
              <a:t> is primitive, being a subset is a consequence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You just have to declare it </a:t>
            </a:r>
            <a:r>
              <a:rPr lang="en-US" dirty="0" smtClean="0">
                <a:sym typeface="Wingdings" panose="05000000000000000000" pitchFamily="2" charset="2"/>
              </a:rPr>
              <a:t> how do you want the domain to be, not how the domain is!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No time indexing.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8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Elucidation versus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x </a:t>
            </a:r>
            <a:r>
              <a:rPr lang="en-US" b="1" i="1" dirty="0" err="1"/>
              <a:t>is_about</a:t>
            </a:r>
            <a:r>
              <a:rPr lang="en-US" b="1" i="1" dirty="0"/>
              <a:t> </a:t>
            </a:r>
            <a:r>
              <a:rPr lang="en-US" i="1" dirty="0"/>
              <a:t>y</a:t>
            </a:r>
            <a:r>
              <a:rPr lang="en-US" b="1" dirty="0"/>
              <a:t> </a:t>
            </a:r>
            <a:r>
              <a:rPr lang="en-US" b="1" u="sng" dirty="0"/>
              <a:t>means</a:t>
            </a:r>
            <a:r>
              <a:rPr lang="en-US" b="1" dirty="0"/>
              <a:t>: 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i="1" dirty="0"/>
              <a:t>x refers to or is cognitively directed towards y.</a:t>
            </a:r>
            <a:r>
              <a:rPr lang="en-US" sz="1800" b="1" i="1" dirty="0"/>
              <a:t> </a:t>
            </a:r>
            <a:r>
              <a:rPr lang="en-US" sz="1800" b="1" dirty="0"/>
              <a:t>Domain:</a:t>
            </a:r>
            <a:r>
              <a:rPr lang="en-US" sz="1800" dirty="0"/>
              <a:t> representations; </a:t>
            </a:r>
            <a:r>
              <a:rPr lang="en-US" sz="1800" b="1" dirty="0"/>
              <a:t>Range:</a:t>
            </a:r>
            <a:r>
              <a:rPr lang="en-US" sz="1800" dirty="0"/>
              <a:t> portions of reality. </a:t>
            </a:r>
            <a:r>
              <a:rPr lang="en-US" sz="1800" b="1" dirty="0"/>
              <a:t>Axiom:</a:t>
            </a:r>
            <a:r>
              <a:rPr lang="en-US" sz="1800" dirty="0"/>
              <a:t> if</a:t>
            </a:r>
            <a:r>
              <a:rPr lang="en-US" sz="1800" b="1" dirty="0"/>
              <a:t> </a:t>
            </a:r>
            <a:r>
              <a:rPr lang="en-US" sz="1800" i="1" dirty="0"/>
              <a:t>x</a:t>
            </a:r>
            <a:r>
              <a:rPr lang="en-US" sz="1800" b="1" i="1" dirty="0"/>
              <a:t> </a:t>
            </a:r>
            <a:r>
              <a:rPr lang="en-US" sz="1800" b="1" i="1" dirty="0" err="1"/>
              <a:t>is_about</a:t>
            </a:r>
            <a:r>
              <a:rPr lang="en-US" sz="1800" b="1" i="1" dirty="0"/>
              <a:t> </a:t>
            </a:r>
            <a:r>
              <a:rPr lang="en-US" sz="1800" i="1" dirty="0"/>
              <a:t>y </a:t>
            </a:r>
            <a:r>
              <a:rPr lang="en-US" sz="1800" dirty="0"/>
              <a:t>then </a:t>
            </a:r>
            <a:r>
              <a:rPr lang="en-US" sz="1800" i="1" dirty="0"/>
              <a:t>y </a:t>
            </a:r>
            <a:r>
              <a:rPr lang="en-US" sz="1800" dirty="0"/>
              <a:t>exists (veridicality).</a:t>
            </a:r>
          </a:p>
          <a:p>
            <a:r>
              <a:rPr lang="en-US" dirty="0" smtClean="0"/>
              <a:t>		‘A means B’: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If A is the case, you can conclude that B holds.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If B is the case, you cannot conclude anything re 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x </a:t>
            </a:r>
            <a:r>
              <a:rPr lang="en-US" b="1" i="1" dirty="0" err="1"/>
              <a:t>is_a_representation_of</a:t>
            </a:r>
            <a:r>
              <a:rPr lang="en-US" i="1" dirty="0"/>
              <a:t> y =</a:t>
            </a:r>
            <a:r>
              <a:rPr lang="en-US" b="1" u="sng" dirty="0"/>
              <a:t>def.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i="1" dirty="0"/>
              <a:t>x </a:t>
            </a:r>
            <a:r>
              <a:rPr lang="en-US" sz="1800" dirty="0"/>
              <a:t>is a </a:t>
            </a:r>
            <a:r>
              <a:rPr lang="en-US" sz="1800" cap="small" dirty="0"/>
              <a:t>representa­tion </a:t>
            </a:r>
            <a:r>
              <a:rPr lang="en-US" sz="1800" dirty="0"/>
              <a:t>&amp; </a:t>
            </a:r>
            <a:r>
              <a:rPr lang="en-US" sz="1800" i="1" dirty="0"/>
              <a:t>x </a:t>
            </a:r>
            <a:r>
              <a:rPr lang="en-US" sz="1800" b="1" i="1" dirty="0" err="1"/>
              <a:t>is_about</a:t>
            </a:r>
            <a:r>
              <a:rPr lang="en-US" sz="1800" dirty="0"/>
              <a:t> </a:t>
            </a:r>
            <a:r>
              <a:rPr lang="en-US" sz="1800" i="1" dirty="0"/>
              <a:t>y</a:t>
            </a:r>
            <a:r>
              <a:rPr lang="en-US" sz="1800" dirty="0"/>
              <a:t> (where </a:t>
            </a:r>
            <a:r>
              <a:rPr lang="en-US" sz="1800" i="1" dirty="0"/>
              <a:t>y </a:t>
            </a:r>
            <a:r>
              <a:rPr lang="en-US" sz="1800" dirty="0"/>
              <a:t>is a portion of reality). Note that not all representations are about something.</a:t>
            </a:r>
          </a:p>
          <a:p>
            <a:r>
              <a:rPr lang="en-US" dirty="0"/>
              <a:t>	</a:t>
            </a:r>
            <a:r>
              <a:rPr lang="en-US" dirty="0" smtClean="0"/>
              <a:t>	‘A =def. B’ </a:t>
            </a:r>
            <a:r>
              <a:rPr lang="en-US" dirty="0"/>
              <a:t>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If </a:t>
            </a:r>
            <a:r>
              <a:rPr lang="en-US" sz="1800" dirty="0"/>
              <a:t>A is the case, you can conclude that B holds.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If </a:t>
            </a:r>
            <a:r>
              <a:rPr lang="en-US" sz="1800" dirty="0"/>
              <a:t>B is the case, you </a:t>
            </a:r>
            <a:r>
              <a:rPr lang="en-US" sz="1800" dirty="0" smtClean="0"/>
              <a:t>can conclude that A holds.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If one doesn’t hold, the other one doesn’t hold.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6" name="Down Arrow 5"/>
          <p:cNvSpPr/>
          <p:nvPr/>
        </p:nvSpPr>
        <p:spPr bwMode="auto">
          <a:xfrm rot="16200000">
            <a:off x="691660" y="2977660"/>
            <a:ext cx="304800" cy="5334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rot="16200000">
            <a:off x="723900" y="5246076"/>
            <a:ext cx="304800" cy="5334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84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 smtClean="0"/>
              <a:t>Remember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9541">
            <a:off x="610640" y="3052377"/>
            <a:ext cx="3737877" cy="4082649"/>
          </a:xfrm>
          <a:prstGeom prst="rect">
            <a:avLst/>
          </a:prstGeom>
          <a:scene3d>
            <a:camera prst="isometricOffAxis1Top">
              <a:rot lat="18039287" lon="19427687" rev="1714409"/>
            </a:camera>
            <a:lightRig rig="threePt" dir="t"/>
          </a:scene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474">
            <a:off x="1000125" y="-23453"/>
            <a:ext cx="7143750" cy="5348287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00200"/>
            <a:ext cx="1790700" cy="1790700"/>
          </a:xfrm>
          <a:scene3d>
            <a:camera prst="perspectiveRelaxedModerately">
              <a:rot lat="17990630" lon="0" rev="0"/>
            </a:camera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388" y="1741053"/>
            <a:ext cx="977732" cy="1747837"/>
          </a:xfrm>
          <a:prstGeom prst="rect">
            <a:avLst/>
          </a:prstGeom>
          <a:scene3d>
            <a:camera prst="orthographicFront">
              <a:rot lat="20099994" lon="0" rev="0"/>
            </a:camera>
            <a:lightRig rig="threePt" dir="t"/>
          </a:scene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71183">
            <a:off x="4898901" y="2945589"/>
            <a:ext cx="3569958" cy="4310633"/>
          </a:xfrm>
          <a:prstGeom prst="rect">
            <a:avLst/>
          </a:prstGeom>
          <a:scene3d>
            <a:camera prst="isometricOffAxis1Top">
              <a:rot lat="18000000" lon="19200000" rev="3600000"/>
            </a:camera>
            <a:lightRig rig="threePt" dir="t"/>
          </a:scene3d>
        </p:spPr>
      </p:pic>
      <p:sp>
        <p:nvSpPr>
          <p:cNvPr id="6" name="Oval 5"/>
          <p:cNvSpPr/>
          <p:nvPr/>
        </p:nvSpPr>
        <p:spPr bwMode="auto">
          <a:xfrm>
            <a:off x="5029200" y="4038600"/>
            <a:ext cx="1295400" cy="533400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4" name="Elbow Connector 13"/>
          <p:cNvCxnSpPr>
            <a:stCxn id="6" idx="0"/>
          </p:cNvCxnSpPr>
          <p:nvPr/>
        </p:nvCxnSpPr>
        <p:spPr bwMode="auto">
          <a:xfrm rot="16200000" flipH="1" flipV="1">
            <a:off x="3592368" y="2182667"/>
            <a:ext cx="228600" cy="3940465"/>
          </a:xfrm>
          <a:prstGeom prst="bentConnector3">
            <a:avLst>
              <a:gd name="adj1" fmla="val -156471"/>
            </a:avLst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6531698" y="4098490"/>
            <a:ext cx="1295400" cy="533400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22" name="Elbow Connector 21"/>
          <p:cNvCxnSpPr>
            <a:stCxn id="21" idx="0"/>
          </p:cNvCxnSpPr>
          <p:nvPr/>
        </p:nvCxnSpPr>
        <p:spPr bwMode="auto">
          <a:xfrm rot="16200000" flipH="1" flipV="1">
            <a:off x="5094866" y="2242557"/>
            <a:ext cx="228600" cy="3940465"/>
          </a:xfrm>
          <a:prstGeom prst="bentConnector3">
            <a:avLst>
              <a:gd name="adj1" fmla="val -85883"/>
            </a:avLst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Elbow Connector 23"/>
          <p:cNvCxnSpPr>
            <a:stCxn id="21" idx="0"/>
          </p:cNvCxnSpPr>
          <p:nvPr/>
        </p:nvCxnSpPr>
        <p:spPr bwMode="auto">
          <a:xfrm rot="16200000" flipH="1" flipV="1">
            <a:off x="4374121" y="1460803"/>
            <a:ext cx="167591" cy="5442963"/>
          </a:xfrm>
          <a:prstGeom prst="bentConnector4">
            <a:avLst>
              <a:gd name="adj1" fmla="val -117147"/>
              <a:gd name="adj2" fmla="val 100024"/>
            </a:avLst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49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Remember: Portions of reality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1905000"/>
            <a:ext cx="2637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</a:rPr>
              <a:t>Portion of reality</a:t>
            </a:r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827149"/>
            <a:ext cx="1579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</a:rPr>
              <a:t>Universal</a:t>
            </a:r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7921" y="2835794"/>
            <a:ext cx="1579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</a:rPr>
              <a:t>Particular</a:t>
            </a:r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8585" y="2833682"/>
            <a:ext cx="1398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</a:rPr>
              <a:t>Relation</a:t>
            </a:r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7656" y="3789829"/>
            <a:ext cx="2198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</a:rPr>
              <a:t>Configuration</a:t>
            </a:r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09600" y="2667000"/>
            <a:ext cx="1731678" cy="32766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611722" y="2667000"/>
            <a:ext cx="1731678" cy="32766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576580" y="2684162"/>
            <a:ext cx="3805420" cy="81028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572000" y="3761720"/>
            <a:ext cx="3805420" cy="218188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6794" y="5098870"/>
            <a:ext cx="2309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</a:rPr>
              <a:t>Relationship</a:t>
            </a:r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764790" y="4949350"/>
            <a:ext cx="3236210" cy="81028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40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AutoShap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Formal relations for various </a:t>
            </a:r>
            <a:r>
              <a:rPr lang="en-US" altLang="en-US" dirty="0" err="1" smtClean="0"/>
              <a:t>PoRs</a:t>
            </a:r>
            <a:endParaRPr lang="en-US" altLang="en-US" dirty="0" smtClean="0"/>
          </a:p>
        </p:txBody>
      </p:sp>
      <p:sp>
        <p:nvSpPr>
          <p:cNvPr id="1177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7137DCA-F935-4E04-AC57-FDDA048F3389}" type="slidenum">
              <a:rPr lang="en-US" altLang="en-US" sz="1400" b="0">
                <a:solidFill>
                  <a:schemeClr val="bg1"/>
                </a:solidFill>
              </a:rPr>
              <a:pPr eaLnBrk="1" hangingPunct="1"/>
              <a:t>55</a:t>
            </a:fld>
            <a:endParaRPr lang="en-US" altLang="en-US" sz="1400" b="0">
              <a:solidFill>
                <a:schemeClr val="bg1"/>
              </a:solidFill>
            </a:endParaRPr>
          </a:p>
        </p:txBody>
      </p:sp>
      <p:sp>
        <p:nvSpPr>
          <p:cNvPr id="117766" name="AutoShape 9"/>
          <p:cNvSpPr>
            <a:spLocks noChangeArrowheads="1"/>
          </p:cNvSpPr>
          <p:nvPr/>
        </p:nvSpPr>
        <p:spPr bwMode="auto">
          <a:xfrm>
            <a:off x="3101975" y="3657600"/>
            <a:ext cx="1344613" cy="4397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66"/>
                </a:solidFill>
              </a:rPr>
              <a:t>U1</a:t>
            </a:r>
          </a:p>
        </p:txBody>
      </p:sp>
      <p:sp>
        <p:nvSpPr>
          <p:cNvPr id="117767" name="AutoShape 10"/>
          <p:cNvSpPr>
            <a:spLocks noChangeArrowheads="1"/>
          </p:cNvSpPr>
          <p:nvPr/>
        </p:nvSpPr>
        <p:spPr bwMode="auto">
          <a:xfrm>
            <a:off x="6884988" y="3657600"/>
            <a:ext cx="1344612" cy="4397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66"/>
                </a:solidFill>
              </a:rPr>
              <a:t>U2</a:t>
            </a:r>
          </a:p>
        </p:txBody>
      </p:sp>
      <p:sp>
        <p:nvSpPr>
          <p:cNvPr id="117768" name="AutoShape 11"/>
          <p:cNvSpPr>
            <a:spLocks noChangeArrowheads="1"/>
          </p:cNvSpPr>
          <p:nvPr/>
        </p:nvSpPr>
        <p:spPr bwMode="auto">
          <a:xfrm>
            <a:off x="2008187" y="5808663"/>
            <a:ext cx="1344613" cy="4397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66"/>
                </a:solidFill>
              </a:rPr>
              <a:t>P1</a:t>
            </a:r>
          </a:p>
        </p:txBody>
      </p:sp>
      <p:sp>
        <p:nvSpPr>
          <p:cNvPr id="117769" name="AutoShape 12"/>
          <p:cNvSpPr>
            <a:spLocks noChangeArrowheads="1"/>
          </p:cNvSpPr>
          <p:nvPr/>
        </p:nvSpPr>
        <p:spPr bwMode="auto">
          <a:xfrm>
            <a:off x="5791200" y="5791200"/>
            <a:ext cx="1344612" cy="4397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66"/>
                </a:solidFill>
              </a:rPr>
              <a:t>P2</a:t>
            </a:r>
          </a:p>
        </p:txBody>
      </p:sp>
      <p:sp>
        <p:nvSpPr>
          <p:cNvPr id="117770" name="Text Box 13"/>
          <p:cNvSpPr txBox="1">
            <a:spLocks noChangeArrowheads="1"/>
          </p:cNvSpPr>
          <p:nvPr/>
        </p:nvSpPr>
        <p:spPr bwMode="auto">
          <a:xfrm>
            <a:off x="5078412" y="3971132"/>
            <a:ext cx="33797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u="sng" dirty="0" err="1">
                <a:solidFill>
                  <a:schemeClr val="bg1"/>
                </a:solidFill>
              </a:rPr>
              <a:t>UtoU</a:t>
            </a:r>
            <a:r>
              <a:rPr lang="en-US" altLang="en-US" sz="3200" dirty="0">
                <a:solidFill>
                  <a:schemeClr val="bg1"/>
                </a:solidFill>
              </a:rPr>
              <a:t>: </a:t>
            </a:r>
            <a:r>
              <a:rPr lang="en-US" altLang="en-US" sz="2800" b="0" dirty="0" err="1">
                <a:solidFill>
                  <a:schemeClr val="bg1"/>
                </a:solidFill>
              </a:rPr>
              <a:t>isa</a:t>
            </a:r>
            <a:r>
              <a:rPr lang="en-US" altLang="en-US" sz="2800" b="0" dirty="0">
                <a:solidFill>
                  <a:schemeClr val="bg1"/>
                </a:solidFill>
              </a:rPr>
              <a:t>, </a:t>
            </a:r>
            <a:r>
              <a:rPr lang="en-US" altLang="en-US" sz="2800" b="0" dirty="0" err="1">
                <a:solidFill>
                  <a:schemeClr val="bg1"/>
                </a:solidFill>
              </a:rPr>
              <a:t>partOf</a:t>
            </a:r>
            <a:r>
              <a:rPr lang="en-US" altLang="en-US" sz="2800" b="0" dirty="0">
                <a:solidFill>
                  <a:schemeClr val="bg1"/>
                </a:solidFill>
              </a:rPr>
              <a:t>, …</a:t>
            </a:r>
          </a:p>
        </p:txBody>
      </p:sp>
      <p:cxnSp>
        <p:nvCxnSpPr>
          <p:cNvPr id="117771" name="AutoShape 14"/>
          <p:cNvCxnSpPr>
            <a:cxnSpLocks noChangeShapeType="1"/>
            <a:stCxn id="117766" idx="3"/>
            <a:endCxn id="117767" idx="1"/>
          </p:cNvCxnSpPr>
          <p:nvPr/>
        </p:nvCxnSpPr>
        <p:spPr bwMode="auto">
          <a:xfrm>
            <a:off x="4446588" y="3878263"/>
            <a:ext cx="2438400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772" name="Text Box 15"/>
          <p:cNvSpPr txBox="1">
            <a:spLocks noChangeArrowheads="1"/>
          </p:cNvSpPr>
          <p:nvPr/>
        </p:nvSpPr>
        <p:spPr bwMode="auto">
          <a:xfrm>
            <a:off x="2680493" y="4839434"/>
            <a:ext cx="53813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u="sng" dirty="0" err="1">
                <a:solidFill>
                  <a:schemeClr val="bg1"/>
                </a:solidFill>
              </a:rPr>
              <a:t>PtoU</a:t>
            </a:r>
            <a:r>
              <a:rPr lang="en-US" altLang="en-US" sz="3200" dirty="0">
                <a:solidFill>
                  <a:schemeClr val="bg1"/>
                </a:solidFill>
              </a:rPr>
              <a:t>: </a:t>
            </a:r>
            <a:r>
              <a:rPr lang="en-US" altLang="en-US" sz="2800" b="0" dirty="0" err="1">
                <a:solidFill>
                  <a:schemeClr val="bg1"/>
                </a:solidFill>
              </a:rPr>
              <a:t>instanceOf</a:t>
            </a:r>
            <a:r>
              <a:rPr lang="en-US" altLang="en-US" sz="2800" b="0" dirty="0">
                <a:solidFill>
                  <a:schemeClr val="bg1"/>
                </a:solidFill>
              </a:rPr>
              <a:t>, lacks, </a:t>
            </a:r>
          </a:p>
          <a:p>
            <a:pPr eaLnBrk="1" hangingPunct="1"/>
            <a:r>
              <a:rPr lang="en-US" altLang="en-US" sz="2800" b="0" dirty="0">
                <a:solidFill>
                  <a:schemeClr val="bg1"/>
                </a:solidFill>
              </a:rPr>
              <a:t>denotes…</a:t>
            </a:r>
          </a:p>
        </p:txBody>
      </p:sp>
      <p:cxnSp>
        <p:nvCxnSpPr>
          <p:cNvPr id="117773" name="AutoShape 16"/>
          <p:cNvCxnSpPr>
            <a:cxnSpLocks noChangeShapeType="1"/>
            <a:stCxn id="117766" idx="2"/>
            <a:endCxn id="117768" idx="0"/>
          </p:cNvCxnSpPr>
          <p:nvPr/>
        </p:nvCxnSpPr>
        <p:spPr bwMode="auto">
          <a:xfrm flipH="1">
            <a:off x="2680494" y="4097338"/>
            <a:ext cx="1093788" cy="1711325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774" name="AutoShape 17"/>
          <p:cNvCxnSpPr>
            <a:cxnSpLocks noChangeShapeType="1"/>
            <a:stCxn id="117768" idx="3"/>
            <a:endCxn id="117769" idx="1"/>
          </p:cNvCxnSpPr>
          <p:nvPr/>
        </p:nvCxnSpPr>
        <p:spPr bwMode="auto">
          <a:xfrm flipV="1">
            <a:off x="3352800" y="6011863"/>
            <a:ext cx="2438400" cy="17462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775" name="Text Box 18"/>
          <p:cNvSpPr txBox="1">
            <a:spLocks noChangeArrowheads="1"/>
          </p:cNvSpPr>
          <p:nvPr/>
        </p:nvSpPr>
        <p:spPr bwMode="auto">
          <a:xfrm>
            <a:off x="2857594" y="6203156"/>
            <a:ext cx="5626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u="sng" dirty="0" err="1">
                <a:solidFill>
                  <a:schemeClr val="bg1"/>
                </a:solidFill>
              </a:rPr>
              <a:t>PtoP</a:t>
            </a:r>
            <a:r>
              <a:rPr lang="en-US" altLang="en-US" sz="3200" dirty="0">
                <a:solidFill>
                  <a:schemeClr val="bg1"/>
                </a:solidFill>
              </a:rPr>
              <a:t>: </a:t>
            </a:r>
            <a:r>
              <a:rPr lang="en-US" altLang="en-US" sz="2800" b="0" dirty="0" err="1">
                <a:solidFill>
                  <a:schemeClr val="bg1"/>
                </a:solidFill>
              </a:rPr>
              <a:t>partOf</a:t>
            </a:r>
            <a:r>
              <a:rPr lang="en-US" altLang="en-US" sz="2800" b="0" dirty="0">
                <a:solidFill>
                  <a:schemeClr val="bg1"/>
                </a:solidFill>
              </a:rPr>
              <a:t>, denotes, </a:t>
            </a:r>
            <a:r>
              <a:rPr lang="en-US" altLang="en-US" sz="2800" b="0" dirty="0" err="1">
                <a:solidFill>
                  <a:schemeClr val="bg1"/>
                </a:solidFill>
              </a:rPr>
              <a:t>subclassOf</a:t>
            </a:r>
            <a:r>
              <a:rPr lang="en-US" altLang="en-US" sz="2800" b="0" dirty="0">
                <a:solidFill>
                  <a:schemeClr val="bg1"/>
                </a:solidFill>
              </a:rPr>
              <a:t>,…</a:t>
            </a:r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2023519" y="2100248"/>
            <a:ext cx="1344613" cy="43973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 smtClean="0">
                <a:solidFill>
                  <a:srgbClr val="000066"/>
                </a:solidFill>
              </a:rPr>
              <a:t>CF1</a:t>
            </a:r>
            <a:endParaRPr lang="en-US" altLang="en-US" sz="2000" dirty="0">
              <a:solidFill>
                <a:srgbClr val="000066"/>
              </a:solidFill>
            </a:endParaRP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5791200" y="2122428"/>
            <a:ext cx="1344613" cy="43973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 smtClean="0">
                <a:solidFill>
                  <a:srgbClr val="000066"/>
                </a:solidFill>
              </a:rPr>
              <a:t>CF2</a:t>
            </a:r>
            <a:endParaRPr lang="en-US" altLang="en-US" sz="2000" dirty="0">
              <a:solidFill>
                <a:srgbClr val="000066"/>
              </a:solidFill>
            </a:endParaRPr>
          </a:p>
        </p:txBody>
      </p:sp>
      <p:cxnSp>
        <p:nvCxnSpPr>
          <p:cNvPr id="24" name="AutoShape 16"/>
          <p:cNvCxnSpPr>
            <a:cxnSpLocks noChangeShapeType="1"/>
            <a:stCxn id="22" idx="2"/>
            <a:endCxn id="117768" idx="0"/>
          </p:cNvCxnSpPr>
          <p:nvPr/>
        </p:nvCxnSpPr>
        <p:spPr bwMode="auto">
          <a:xfrm flipH="1">
            <a:off x="2680494" y="2539986"/>
            <a:ext cx="15332" cy="3268677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228600" y="2774250"/>
            <a:ext cx="2133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u="sng" dirty="0" err="1" smtClean="0">
                <a:solidFill>
                  <a:schemeClr val="bg1"/>
                </a:solidFill>
              </a:rPr>
              <a:t>PtoCF</a:t>
            </a:r>
            <a:r>
              <a:rPr lang="en-US" altLang="en-US" sz="3200" dirty="0" smtClean="0">
                <a:solidFill>
                  <a:schemeClr val="bg1"/>
                </a:solidFill>
              </a:rPr>
              <a:t>: </a:t>
            </a:r>
            <a:r>
              <a:rPr lang="en-US" altLang="en-US" sz="2800" b="0" dirty="0" err="1" smtClean="0">
                <a:solidFill>
                  <a:schemeClr val="bg1"/>
                </a:solidFill>
              </a:rPr>
              <a:t>partOf</a:t>
            </a:r>
            <a:r>
              <a:rPr lang="en-US" altLang="en-US" sz="2800" b="0" dirty="0" smtClean="0">
                <a:solidFill>
                  <a:schemeClr val="bg1"/>
                </a:solidFill>
              </a:rPr>
              <a:t>, </a:t>
            </a:r>
            <a:endParaRPr lang="en-US" altLang="en-US" sz="2800" b="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800" b="0" dirty="0">
                <a:solidFill>
                  <a:schemeClr val="bg1"/>
                </a:solidFill>
              </a:rPr>
              <a:t>denotes…</a:t>
            </a:r>
          </a:p>
        </p:txBody>
      </p:sp>
      <p:cxnSp>
        <p:nvCxnSpPr>
          <p:cNvPr id="29" name="AutoShape 16"/>
          <p:cNvCxnSpPr>
            <a:cxnSpLocks noChangeShapeType="1"/>
            <a:stCxn id="22" idx="2"/>
            <a:endCxn id="117766" idx="0"/>
          </p:cNvCxnSpPr>
          <p:nvPr/>
        </p:nvCxnSpPr>
        <p:spPr bwMode="auto">
          <a:xfrm>
            <a:off x="2695826" y="2539986"/>
            <a:ext cx="1078456" cy="1117614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3054393" y="2562166"/>
            <a:ext cx="2133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u="sng" dirty="0" err="1">
                <a:solidFill>
                  <a:schemeClr val="bg1"/>
                </a:solidFill>
              </a:rPr>
              <a:t>U</a:t>
            </a:r>
            <a:r>
              <a:rPr lang="en-US" altLang="en-US" sz="3200" u="sng" dirty="0" err="1" smtClean="0">
                <a:solidFill>
                  <a:schemeClr val="bg1"/>
                </a:solidFill>
              </a:rPr>
              <a:t>toCF</a:t>
            </a:r>
            <a:r>
              <a:rPr lang="en-US" altLang="en-US" sz="3200" dirty="0" smtClean="0">
                <a:solidFill>
                  <a:schemeClr val="bg1"/>
                </a:solidFill>
              </a:rPr>
              <a:t>: </a:t>
            </a:r>
            <a:r>
              <a:rPr lang="en-US" altLang="en-US" sz="2800" b="0" dirty="0" err="1" smtClean="0">
                <a:solidFill>
                  <a:schemeClr val="bg1"/>
                </a:solidFill>
              </a:rPr>
              <a:t>partOf</a:t>
            </a:r>
            <a:endParaRPr lang="en-US" altLang="en-US" sz="2800" b="0" dirty="0">
              <a:solidFill>
                <a:schemeClr val="bg1"/>
              </a:solidFill>
            </a:endParaRPr>
          </a:p>
        </p:txBody>
      </p:sp>
      <p:cxnSp>
        <p:nvCxnSpPr>
          <p:cNvPr id="33" name="AutoShape 14"/>
          <p:cNvCxnSpPr>
            <a:cxnSpLocks noChangeShapeType="1"/>
            <a:stCxn id="22" idx="3"/>
            <a:endCxn id="23" idx="1"/>
          </p:cNvCxnSpPr>
          <p:nvPr/>
        </p:nvCxnSpPr>
        <p:spPr bwMode="auto">
          <a:xfrm>
            <a:off x="3368132" y="2320117"/>
            <a:ext cx="2423068" cy="2218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3075908" y="1518392"/>
            <a:ext cx="35875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u="sng" dirty="0" err="1" smtClean="0">
                <a:solidFill>
                  <a:schemeClr val="bg1"/>
                </a:solidFill>
              </a:rPr>
              <a:t>CFtoCF</a:t>
            </a:r>
            <a:r>
              <a:rPr lang="en-US" altLang="en-US" sz="3200" dirty="0" smtClean="0">
                <a:solidFill>
                  <a:schemeClr val="bg1"/>
                </a:solidFill>
              </a:rPr>
              <a:t>: </a:t>
            </a:r>
            <a:r>
              <a:rPr lang="en-US" altLang="en-US" sz="2800" b="0" dirty="0" err="1" smtClean="0">
                <a:solidFill>
                  <a:schemeClr val="bg1"/>
                </a:solidFill>
              </a:rPr>
              <a:t>partOf</a:t>
            </a:r>
            <a:endParaRPr lang="en-US" altLang="en-US" sz="2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0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AutoShap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Formal relations for various </a:t>
            </a:r>
            <a:r>
              <a:rPr lang="en-US" altLang="en-US" dirty="0" err="1" smtClean="0"/>
              <a:t>PoRs</a:t>
            </a:r>
            <a:r>
              <a:rPr lang="en-US" altLang="en-US" dirty="0" smtClean="0"/>
              <a:t> in BFO</a:t>
            </a:r>
          </a:p>
        </p:txBody>
      </p:sp>
      <p:sp>
        <p:nvSpPr>
          <p:cNvPr id="1177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7137DCA-F935-4E04-AC57-FDDA048F3389}" type="slidenum">
              <a:rPr lang="en-US" altLang="en-US" sz="1400" b="0">
                <a:solidFill>
                  <a:schemeClr val="bg1"/>
                </a:solidFill>
              </a:rPr>
              <a:pPr eaLnBrk="1" hangingPunct="1"/>
              <a:t>56</a:t>
            </a:fld>
            <a:endParaRPr lang="en-US" altLang="en-US" sz="1400" b="0">
              <a:solidFill>
                <a:schemeClr val="bg1"/>
              </a:solidFill>
            </a:endParaRPr>
          </a:p>
        </p:txBody>
      </p:sp>
      <p:sp>
        <p:nvSpPr>
          <p:cNvPr id="117766" name="AutoShape 9"/>
          <p:cNvSpPr>
            <a:spLocks noChangeArrowheads="1"/>
          </p:cNvSpPr>
          <p:nvPr/>
        </p:nvSpPr>
        <p:spPr bwMode="auto">
          <a:xfrm>
            <a:off x="3101975" y="3657600"/>
            <a:ext cx="1344613" cy="4397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66"/>
                </a:solidFill>
              </a:rPr>
              <a:t>U1</a:t>
            </a:r>
          </a:p>
        </p:txBody>
      </p:sp>
      <p:sp>
        <p:nvSpPr>
          <p:cNvPr id="117767" name="AutoShape 10"/>
          <p:cNvSpPr>
            <a:spLocks noChangeArrowheads="1"/>
          </p:cNvSpPr>
          <p:nvPr/>
        </p:nvSpPr>
        <p:spPr bwMode="auto">
          <a:xfrm>
            <a:off x="6884988" y="3657600"/>
            <a:ext cx="1344612" cy="4397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66"/>
                </a:solidFill>
              </a:rPr>
              <a:t>U2</a:t>
            </a:r>
          </a:p>
        </p:txBody>
      </p:sp>
      <p:sp>
        <p:nvSpPr>
          <p:cNvPr id="117768" name="AutoShape 11"/>
          <p:cNvSpPr>
            <a:spLocks noChangeArrowheads="1"/>
          </p:cNvSpPr>
          <p:nvPr/>
        </p:nvSpPr>
        <p:spPr bwMode="auto">
          <a:xfrm>
            <a:off x="2008187" y="5808663"/>
            <a:ext cx="1344613" cy="4397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66"/>
                </a:solidFill>
              </a:rPr>
              <a:t>P1</a:t>
            </a:r>
          </a:p>
        </p:txBody>
      </p:sp>
      <p:sp>
        <p:nvSpPr>
          <p:cNvPr id="117769" name="AutoShape 12"/>
          <p:cNvSpPr>
            <a:spLocks noChangeArrowheads="1"/>
          </p:cNvSpPr>
          <p:nvPr/>
        </p:nvSpPr>
        <p:spPr bwMode="auto">
          <a:xfrm>
            <a:off x="5791200" y="5791200"/>
            <a:ext cx="1344612" cy="4397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66"/>
                </a:solidFill>
              </a:rPr>
              <a:t>P2</a:t>
            </a:r>
          </a:p>
        </p:txBody>
      </p:sp>
      <p:sp>
        <p:nvSpPr>
          <p:cNvPr id="117770" name="Text Box 13"/>
          <p:cNvSpPr txBox="1">
            <a:spLocks noChangeArrowheads="1"/>
          </p:cNvSpPr>
          <p:nvPr/>
        </p:nvSpPr>
        <p:spPr bwMode="auto">
          <a:xfrm>
            <a:off x="5078412" y="3971132"/>
            <a:ext cx="33797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u="sng" dirty="0" err="1">
                <a:solidFill>
                  <a:schemeClr val="bg1"/>
                </a:solidFill>
              </a:rPr>
              <a:t>UtoU</a:t>
            </a:r>
            <a:r>
              <a:rPr lang="en-US" altLang="en-US" sz="3200" dirty="0">
                <a:solidFill>
                  <a:schemeClr val="bg1"/>
                </a:solidFill>
              </a:rPr>
              <a:t>: </a:t>
            </a:r>
            <a:r>
              <a:rPr lang="en-US" altLang="en-US" sz="2800" b="0" dirty="0" err="1">
                <a:solidFill>
                  <a:schemeClr val="bg1"/>
                </a:solidFill>
              </a:rPr>
              <a:t>isa</a:t>
            </a:r>
            <a:r>
              <a:rPr lang="en-US" altLang="en-US" sz="2800" b="0" dirty="0">
                <a:solidFill>
                  <a:schemeClr val="bg1"/>
                </a:solidFill>
              </a:rPr>
              <a:t>, </a:t>
            </a:r>
            <a:r>
              <a:rPr lang="en-US" altLang="en-US" sz="2800" b="0" dirty="0" err="1">
                <a:solidFill>
                  <a:schemeClr val="bg1"/>
                </a:solidFill>
              </a:rPr>
              <a:t>partOf</a:t>
            </a:r>
            <a:r>
              <a:rPr lang="en-US" altLang="en-US" sz="2800" b="0" dirty="0">
                <a:solidFill>
                  <a:schemeClr val="bg1"/>
                </a:solidFill>
              </a:rPr>
              <a:t>, …</a:t>
            </a:r>
          </a:p>
        </p:txBody>
      </p:sp>
      <p:cxnSp>
        <p:nvCxnSpPr>
          <p:cNvPr id="117771" name="AutoShape 14"/>
          <p:cNvCxnSpPr>
            <a:cxnSpLocks noChangeShapeType="1"/>
            <a:stCxn id="117766" idx="3"/>
            <a:endCxn id="117767" idx="1"/>
          </p:cNvCxnSpPr>
          <p:nvPr/>
        </p:nvCxnSpPr>
        <p:spPr bwMode="auto">
          <a:xfrm>
            <a:off x="4446588" y="3878263"/>
            <a:ext cx="2438400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772" name="Text Box 15"/>
          <p:cNvSpPr txBox="1">
            <a:spLocks noChangeArrowheads="1"/>
          </p:cNvSpPr>
          <p:nvPr/>
        </p:nvSpPr>
        <p:spPr bwMode="auto">
          <a:xfrm>
            <a:off x="2680493" y="4839434"/>
            <a:ext cx="53813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u="sng" dirty="0" err="1">
                <a:solidFill>
                  <a:schemeClr val="bg1"/>
                </a:solidFill>
              </a:rPr>
              <a:t>PtoU</a:t>
            </a:r>
            <a:r>
              <a:rPr lang="en-US" altLang="en-US" sz="3200" dirty="0">
                <a:solidFill>
                  <a:schemeClr val="bg1"/>
                </a:solidFill>
              </a:rPr>
              <a:t>: </a:t>
            </a:r>
            <a:r>
              <a:rPr lang="en-US" altLang="en-US" sz="2800" b="0" dirty="0" err="1">
                <a:solidFill>
                  <a:schemeClr val="bg1"/>
                </a:solidFill>
              </a:rPr>
              <a:t>instanceOf</a:t>
            </a:r>
            <a:r>
              <a:rPr lang="en-US" altLang="en-US" sz="2800" b="0" dirty="0">
                <a:solidFill>
                  <a:schemeClr val="bg1"/>
                </a:solidFill>
              </a:rPr>
              <a:t>, lacks, </a:t>
            </a:r>
          </a:p>
          <a:p>
            <a:pPr eaLnBrk="1" hangingPunct="1"/>
            <a:r>
              <a:rPr lang="en-US" altLang="en-US" sz="2800" b="0" dirty="0">
                <a:solidFill>
                  <a:schemeClr val="bg1"/>
                </a:solidFill>
              </a:rPr>
              <a:t>denotes…</a:t>
            </a:r>
          </a:p>
        </p:txBody>
      </p:sp>
      <p:cxnSp>
        <p:nvCxnSpPr>
          <p:cNvPr id="117773" name="AutoShape 16"/>
          <p:cNvCxnSpPr>
            <a:cxnSpLocks noChangeShapeType="1"/>
            <a:stCxn id="117766" idx="2"/>
            <a:endCxn id="117768" idx="0"/>
          </p:cNvCxnSpPr>
          <p:nvPr/>
        </p:nvCxnSpPr>
        <p:spPr bwMode="auto">
          <a:xfrm flipH="1">
            <a:off x="2680494" y="4097338"/>
            <a:ext cx="1093788" cy="1711325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774" name="AutoShape 17"/>
          <p:cNvCxnSpPr>
            <a:cxnSpLocks noChangeShapeType="1"/>
            <a:stCxn id="117768" idx="3"/>
            <a:endCxn id="117769" idx="1"/>
          </p:cNvCxnSpPr>
          <p:nvPr/>
        </p:nvCxnSpPr>
        <p:spPr bwMode="auto">
          <a:xfrm flipV="1">
            <a:off x="3352800" y="6011863"/>
            <a:ext cx="2438400" cy="17462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775" name="Text Box 18"/>
          <p:cNvSpPr txBox="1">
            <a:spLocks noChangeArrowheads="1"/>
          </p:cNvSpPr>
          <p:nvPr/>
        </p:nvSpPr>
        <p:spPr bwMode="auto">
          <a:xfrm>
            <a:off x="2857594" y="6203156"/>
            <a:ext cx="5626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u="sng" dirty="0" err="1">
                <a:solidFill>
                  <a:schemeClr val="bg1"/>
                </a:solidFill>
              </a:rPr>
              <a:t>PtoP</a:t>
            </a:r>
            <a:r>
              <a:rPr lang="en-US" altLang="en-US" sz="3200" dirty="0">
                <a:solidFill>
                  <a:schemeClr val="bg1"/>
                </a:solidFill>
              </a:rPr>
              <a:t>: </a:t>
            </a:r>
            <a:r>
              <a:rPr lang="en-US" altLang="en-US" sz="2800" b="0" dirty="0" err="1">
                <a:solidFill>
                  <a:schemeClr val="bg1"/>
                </a:solidFill>
              </a:rPr>
              <a:t>partOf</a:t>
            </a:r>
            <a:r>
              <a:rPr lang="en-US" altLang="en-US" sz="2800" b="0" dirty="0">
                <a:solidFill>
                  <a:schemeClr val="bg1"/>
                </a:solidFill>
              </a:rPr>
              <a:t>, denotes, </a:t>
            </a:r>
            <a:r>
              <a:rPr lang="en-US" altLang="en-US" sz="2800" b="0" dirty="0" err="1">
                <a:solidFill>
                  <a:schemeClr val="bg1"/>
                </a:solidFill>
              </a:rPr>
              <a:t>subclassOf</a:t>
            </a:r>
            <a:r>
              <a:rPr lang="en-US" altLang="en-US" sz="2800" b="0" dirty="0">
                <a:solidFill>
                  <a:schemeClr val="bg1"/>
                </a:solidFill>
              </a:rPr>
              <a:t>,…</a:t>
            </a:r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2023519" y="2100248"/>
            <a:ext cx="1344613" cy="43973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 smtClean="0">
                <a:solidFill>
                  <a:srgbClr val="000066"/>
                </a:solidFill>
              </a:rPr>
              <a:t>CF1</a:t>
            </a:r>
            <a:endParaRPr lang="en-US" altLang="en-US" sz="2000" dirty="0">
              <a:solidFill>
                <a:srgbClr val="000066"/>
              </a:solidFill>
            </a:endParaRP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5791200" y="2122428"/>
            <a:ext cx="1344613" cy="43973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 smtClean="0">
                <a:solidFill>
                  <a:srgbClr val="000066"/>
                </a:solidFill>
              </a:rPr>
              <a:t>CF2</a:t>
            </a:r>
            <a:endParaRPr lang="en-US" altLang="en-US" sz="2000" dirty="0">
              <a:solidFill>
                <a:srgbClr val="000066"/>
              </a:solidFill>
            </a:endParaRPr>
          </a:p>
        </p:txBody>
      </p:sp>
      <p:cxnSp>
        <p:nvCxnSpPr>
          <p:cNvPr id="24" name="AutoShape 16"/>
          <p:cNvCxnSpPr>
            <a:cxnSpLocks noChangeShapeType="1"/>
            <a:stCxn id="22" idx="2"/>
            <a:endCxn id="117768" idx="0"/>
          </p:cNvCxnSpPr>
          <p:nvPr/>
        </p:nvCxnSpPr>
        <p:spPr bwMode="auto">
          <a:xfrm flipH="1">
            <a:off x="2680494" y="2539986"/>
            <a:ext cx="15332" cy="3268677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228600" y="2774250"/>
            <a:ext cx="2133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u="sng" dirty="0" err="1" smtClean="0">
                <a:solidFill>
                  <a:schemeClr val="bg1"/>
                </a:solidFill>
              </a:rPr>
              <a:t>PtoCF</a:t>
            </a:r>
            <a:r>
              <a:rPr lang="en-US" altLang="en-US" sz="3200" dirty="0" smtClean="0">
                <a:solidFill>
                  <a:schemeClr val="bg1"/>
                </a:solidFill>
              </a:rPr>
              <a:t>: </a:t>
            </a:r>
            <a:r>
              <a:rPr lang="en-US" altLang="en-US" sz="2800" b="0" dirty="0" err="1" smtClean="0">
                <a:solidFill>
                  <a:schemeClr val="bg1"/>
                </a:solidFill>
              </a:rPr>
              <a:t>partOf</a:t>
            </a:r>
            <a:r>
              <a:rPr lang="en-US" altLang="en-US" sz="2800" b="0" dirty="0" smtClean="0">
                <a:solidFill>
                  <a:schemeClr val="bg1"/>
                </a:solidFill>
              </a:rPr>
              <a:t>, </a:t>
            </a:r>
            <a:endParaRPr lang="en-US" altLang="en-US" sz="2800" b="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800" b="0" dirty="0">
                <a:solidFill>
                  <a:schemeClr val="bg1"/>
                </a:solidFill>
              </a:rPr>
              <a:t>denotes…</a:t>
            </a:r>
          </a:p>
        </p:txBody>
      </p:sp>
      <p:cxnSp>
        <p:nvCxnSpPr>
          <p:cNvPr id="29" name="AutoShape 16"/>
          <p:cNvCxnSpPr>
            <a:cxnSpLocks noChangeShapeType="1"/>
            <a:stCxn id="22" idx="2"/>
            <a:endCxn id="117766" idx="0"/>
          </p:cNvCxnSpPr>
          <p:nvPr/>
        </p:nvCxnSpPr>
        <p:spPr bwMode="auto">
          <a:xfrm>
            <a:off x="2695826" y="2539986"/>
            <a:ext cx="1078456" cy="1117614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3054393" y="2562166"/>
            <a:ext cx="2133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u="sng" dirty="0" err="1">
                <a:solidFill>
                  <a:schemeClr val="bg1"/>
                </a:solidFill>
              </a:rPr>
              <a:t>U</a:t>
            </a:r>
            <a:r>
              <a:rPr lang="en-US" altLang="en-US" sz="3200" u="sng" dirty="0" err="1" smtClean="0">
                <a:solidFill>
                  <a:schemeClr val="bg1"/>
                </a:solidFill>
              </a:rPr>
              <a:t>toCF</a:t>
            </a:r>
            <a:r>
              <a:rPr lang="en-US" altLang="en-US" sz="3200" dirty="0" smtClean="0">
                <a:solidFill>
                  <a:schemeClr val="bg1"/>
                </a:solidFill>
              </a:rPr>
              <a:t>: </a:t>
            </a:r>
            <a:r>
              <a:rPr lang="en-US" altLang="en-US" sz="2800" b="0" dirty="0" err="1" smtClean="0">
                <a:solidFill>
                  <a:schemeClr val="bg1"/>
                </a:solidFill>
              </a:rPr>
              <a:t>partOf</a:t>
            </a:r>
            <a:endParaRPr lang="en-US" altLang="en-US" sz="2800" b="0" dirty="0">
              <a:solidFill>
                <a:schemeClr val="bg1"/>
              </a:solidFill>
            </a:endParaRPr>
          </a:p>
        </p:txBody>
      </p:sp>
      <p:cxnSp>
        <p:nvCxnSpPr>
          <p:cNvPr id="33" name="AutoShape 14"/>
          <p:cNvCxnSpPr>
            <a:cxnSpLocks noChangeShapeType="1"/>
            <a:stCxn id="22" idx="3"/>
            <a:endCxn id="23" idx="1"/>
          </p:cNvCxnSpPr>
          <p:nvPr/>
        </p:nvCxnSpPr>
        <p:spPr bwMode="auto">
          <a:xfrm>
            <a:off x="3368132" y="2320117"/>
            <a:ext cx="2423068" cy="2218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3075908" y="1518392"/>
            <a:ext cx="35875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u="sng" dirty="0" err="1" smtClean="0">
                <a:solidFill>
                  <a:schemeClr val="bg1"/>
                </a:solidFill>
              </a:rPr>
              <a:t>CFtoCF</a:t>
            </a:r>
            <a:r>
              <a:rPr lang="en-US" altLang="en-US" sz="3200" dirty="0" smtClean="0">
                <a:solidFill>
                  <a:schemeClr val="bg1"/>
                </a:solidFill>
              </a:rPr>
              <a:t>: </a:t>
            </a:r>
            <a:r>
              <a:rPr lang="en-US" altLang="en-US" sz="2800" b="0" dirty="0" err="1" smtClean="0">
                <a:solidFill>
                  <a:schemeClr val="bg1"/>
                </a:solidFill>
              </a:rPr>
              <a:t>partOf</a:t>
            </a:r>
            <a:endParaRPr lang="en-US" altLang="en-US" sz="2800" b="0" dirty="0">
              <a:solidFill>
                <a:schemeClr val="bg1"/>
              </a:solidFill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2971800" y="3505200"/>
            <a:ext cx="5562600" cy="7156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 rot="17935324">
            <a:off x="1659438" y="4526756"/>
            <a:ext cx="3051345" cy="7156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2450589" y="5830843"/>
            <a:ext cx="4864611" cy="44375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99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Aristotle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      Basic Formal Ontology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57</a:t>
            </a:fld>
            <a:endParaRPr lang="en-US"/>
          </a:p>
        </p:txBody>
      </p:sp>
      <p:graphicFrame>
        <p:nvGraphicFramePr>
          <p:cNvPr id="5" name="Group 1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143636"/>
              </p:ext>
            </p:extLst>
          </p:nvPr>
        </p:nvGraphicFramePr>
        <p:xfrm>
          <a:off x="3276600" y="3180148"/>
          <a:ext cx="5448299" cy="2248998"/>
        </p:xfrm>
        <a:graphic>
          <a:graphicData uri="http://schemas.openxmlformats.org/drawingml/2006/table">
            <a:tbl>
              <a:tblPr/>
              <a:tblGrid>
                <a:gridCol w="1274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9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269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4" marB="342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Independent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Continuants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7500" marR="67500" marT="35104" marB="351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Dependent Continuants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7500" marR="67500" marT="35104" marB="351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Processes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7500" marR="67500" marT="35104" marB="351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9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Universals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7500" marR="67500" marT="35104" marB="351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7500" marR="67500" marT="35104" marB="351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7500" marR="67500" marT="35104" marB="351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7500" marR="67500" marT="35104" marB="351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1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Particulars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7500" marR="67500" marT="35104" marB="351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7500" marR="67500" marT="35104" marB="351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7500" marR="67500" marT="35104" marB="351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7500" marR="67500" marT="35104" marB="351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6400"/>
            <a:ext cx="2895600" cy="2403814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 bwMode="auto">
          <a:xfrm rot="5400000">
            <a:off x="7248401" y="4533291"/>
            <a:ext cx="365125" cy="2540976"/>
          </a:xfrm>
          <a:prstGeom prst="rightBrace">
            <a:avLst>
              <a:gd name="adj1" fmla="val 92614"/>
              <a:gd name="adj2" fmla="val 47924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9" name="Elbow Connector 8"/>
          <p:cNvCxnSpPr>
            <a:stCxn id="6" idx="1"/>
            <a:endCxn id="10" idx="2"/>
          </p:cNvCxnSpPr>
          <p:nvPr/>
        </p:nvCxnSpPr>
        <p:spPr bwMode="auto">
          <a:xfrm rot="16200000" flipV="1">
            <a:off x="6126308" y="4628934"/>
            <a:ext cx="562195" cy="2152621"/>
          </a:xfrm>
          <a:prstGeom prst="bentConnector5">
            <a:avLst>
              <a:gd name="adj1" fmla="val -67249"/>
              <a:gd name="adj2" fmla="val 99918"/>
              <a:gd name="adj3" fmla="val 59338"/>
            </a:avLst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187464" y="4839372"/>
            <a:ext cx="287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248980" y="5986342"/>
            <a:ext cx="2523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</a:rPr>
              <a:t>d</a:t>
            </a:r>
            <a:r>
              <a:rPr lang="en-US" sz="2400" b="0" dirty="0" smtClean="0">
                <a:solidFill>
                  <a:schemeClr val="bg1"/>
                </a:solidFill>
              </a:rPr>
              <a:t>epends on</a:t>
            </a:r>
            <a:endParaRPr lang="en-US" sz="2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4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err="1" smtClean="0"/>
              <a:t>depends_on</a:t>
            </a:r>
            <a:endParaRPr i="1" dirty="0" smtClean="0"/>
          </a:p>
        </p:txBody>
      </p:sp>
      <p:sp>
        <p:nvSpPr>
          <p:cNvPr id="665613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3D28830-4160-474A-9D28-50053578D36B}" type="slidenum">
              <a:rPr lang="en-US" altLang="en-US">
                <a:solidFill>
                  <a:srgbClr val="898989"/>
                </a:solidFill>
              </a:rPr>
              <a:pPr eaLnBrk="1" hangingPunct="1"/>
              <a:t>58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914400" y="1600200"/>
            <a:ext cx="2743200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Continuant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5461000" y="1606550"/>
            <a:ext cx="2692400" cy="2736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Occurrent</a:t>
            </a:r>
          </a:p>
          <a:p>
            <a:pPr algn="ctr"/>
            <a:endParaRPr lang="en-US" altLang="en-US" sz="2400">
              <a:solidFill>
                <a:schemeClr val="bg1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algn="ctr"/>
            <a:endParaRPr lang="en-US" altLang="en-US" sz="2400">
              <a:solidFill>
                <a:schemeClr val="bg1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algn="ctr"/>
            <a:endParaRPr lang="en-US" altLang="en-US" sz="2400">
              <a:solidFill>
                <a:schemeClr val="bg1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process, event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76200" y="3429000"/>
            <a:ext cx="2133600" cy="2133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Independent</a:t>
            </a:r>
          </a:p>
          <a:p>
            <a:pPr algn="ctr"/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Continuant</a:t>
            </a:r>
          </a:p>
          <a:p>
            <a:pPr algn="ctr"/>
            <a:endParaRPr lang="en-US" altLang="en-US" sz="2400" dirty="0">
              <a:solidFill>
                <a:schemeClr val="bg1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thing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2438400" y="3429000"/>
            <a:ext cx="1752600" cy="2133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Dependent</a:t>
            </a:r>
          </a:p>
          <a:p>
            <a:pPr algn="ctr"/>
            <a:r>
              <a:rPr lang="en-US" altLang="en-US" sz="24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Continuant</a:t>
            </a:r>
          </a:p>
          <a:p>
            <a:pPr algn="ctr"/>
            <a:endParaRPr lang="en-US" altLang="en-US" sz="2400">
              <a:solidFill>
                <a:schemeClr val="bg1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quality</a:t>
            </a:r>
          </a:p>
        </p:txBody>
      </p:sp>
      <p:cxnSp>
        <p:nvCxnSpPr>
          <p:cNvPr id="64519" name="AutoShape 7"/>
          <p:cNvCxnSpPr>
            <a:cxnSpLocks noChangeShapeType="1"/>
            <a:stCxn id="64515" idx="2"/>
            <a:endCxn id="64517" idx="0"/>
          </p:cNvCxnSpPr>
          <p:nvPr/>
        </p:nvCxnSpPr>
        <p:spPr bwMode="auto">
          <a:xfrm flipH="1">
            <a:off x="1143000" y="2895600"/>
            <a:ext cx="1143000" cy="5334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0" name="AutoShape 8"/>
          <p:cNvCxnSpPr>
            <a:cxnSpLocks noChangeShapeType="1"/>
            <a:stCxn id="64515" idx="2"/>
            <a:endCxn id="64518" idx="0"/>
          </p:cNvCxnSpPr>
          <p:nvPr/>
        </p:nvCxnSpPr>
        <p:spPr bwMode="auto">
          <a:xfrm rot="16200000" flipH="1">
            <a:off x="2533650" y="2647950"/>
            <a:ext cx="533400" cy="10287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21" name="Line 9"/>
          <p:cNvSpPr>
            <a:spLocks noChangeShapeType="1"/>
          </p:cNvSpPr>
          <p:nvPr/>
        </p:nvSpPr>
        <p:spPr bwMode="auto">
          <a:xfrm>
            <a:off x="0" y="5943600"/>
            <a:ext cx="9372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76200" y="5562600"/>
            <a:ext cx="92964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1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1000" dirty="0">
                <a:solidFill>
                  <a:schemeClr val="bg1"/>
                </a:solidFill>
                <a:latin typeface="Times New Roman" panose="02020603050405020304" pitchFamily="18" charset="0"/>
              </a:rPr>
              <a:t>....  .....    .......</a:t>
            </a:r>
          </a:p>
        </p:txBody>
      </p:sp>
      <p:sp>
        <p:nvSpPr>
          <p:cNvPr id="64523" name="TextBox 11"/>
          <p:cNvSpPr txBox="1">
            <a:spLocks noChangeArrowheads="1"/>
          </p:cNvSpPr>
          <p:nvPr/>
        </p:nvSpPr>
        <p:spPr bwMode="auto">
          <a:xfrm>
            <a:off x="4345193" y="4560887"/>
            <a:ext cx="3962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0" dirty="0">
                <a:solidFill>
                  <a:schemeClr val="bg1"/>
                </a:solidFill>
                <a:latin typeface="Calibri" panose="020F0502020204030204" pitchFamily="34" charset="0"/>
              </a:rPr>
              <a:t>temperature depends</a:t>
            </a:r>
          </a:p>
          <a:p>
            <a:r>
              <a:rPr lang="en-US" altLang="en-US" sz="3200" b="0" dirty="0">
                <a:solidFill>
                  <a:schemeClr val="bg1"/>
                </a:solidFill>
                <a:latin typeface="Calibri" panose="020F0502020204030204" pitchFamily="34" charset="0"/>
              </a:rPr>
              <a:t>on bearer</a:t>
            </a:r>
            <a:endParaRPr lang="en-US" altLang="en-US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Curved Up Arrow 12"/>
          <p:cNvSpPr/>
          <p:nvPr/>
        </p:nvSpPr>
        <p:spPr>
          <a:xfrm rot="10800000">
            <a:off x="1295400" y="4495800"/>
            <a:ext cx="1981200" cy="457200"/>
          </a:xfrm>
          <a:prstGeom prst="curvedUp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85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Dependence</a:t>
            </a:r>
          </a:p>
        </p:txBody>
      </p:sp>
      <p:sp>
        <p:nvSpPr>
          <p:cNvPr id="317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 smtClean="0"/>
              <a:t>on the instance level	</a:t>
            </a:r>
          </a:p>
          <a:p>
            <a:r>
              <a:rPr lang="en-US" altLang="en-US" i="1" dirty="0" smtClean="0"/>
              <a:t>a</a:t>
            </a:r>
            <a:r>
              <a:rPr lang="en-US" altLang="en-US" dirty="0" smtClean="0"/>
              <a:t> </a:t>
            </a:r>
            <a:r>
              <a:rPr lang="en-US" altLang="en-US" b="1" dirty="0" err="1" smtClean="0"/>
              <a:t>depends_on</a:t>
            </a:r>
            <a:r>
              <a:rPr lang="en-US" altLang="en-US" b="1" dirty="0" smtClean="0"/>
              <a:t>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 =def.</a:t>
            </a:r>
            <a:r>
              <a:rPr lang="en-US" altLang="en-US" i="1" dirty="0" smtClean="0"/>
              <a:t> a </a:t>
            </a:r>
            <a:r>
              <a:rPr lang="en-US" altLang="en-US" dirty="0" smtClean="0"/>
              <a:t>is necessarily such that if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 ceases to exist than </a:t>
            </a:r>
            <a:r>
              <a:rPr lang="en-US" altLang="en-US" i="1" dirty="0" smtClean="0"/>
              <a:t>a </a:t>
            </a:r>
            <a:r>
              <a:rPr lang="en-US" altLang="en-US" dirty="0" smtClean="0"/>
              <a:t>ceases to exist</a:t>
            </a:r>
          </a:p>
          <a:p>
            <a:endParaRPr lang="en-US" altLang="en-US" sz="4000" dirty="0" smtClean="0"/>
          </a:p>
          <a:p>
            <a:r>
              <a:rPr lang="en-US" altLang="en-US" i="1" dirty="0" smtClean="0"/>
              <a:t>on the type level</a:t>
            </a:r>
          </a:p>
          <a:p>
            <a:r>
              <a:rPr lang="en-US" altLang="en-US" i="1" dirty="0" smtClean="0"/>
              <a:t>A </a:t>
            </a:r>
            <a:r>
              <a:rPr lang="en-US" altLang="en-US" i="1" dirty="0" err="1" smtClean="0"/>
              <a:t>depends_on</a:t>
            </a:r>
            <a:r>
              <a:rPr lang="en-US" altLang="en-US" i="1" dirty="0" smtClean="0"/>
              <a:t> B </a:t>
            </a:r>
            <a:r>
              <a:rPr lang="en-US" altLang="en-US" dirty="0" smtClean="0"/>
              <a:t>=def. for every instance </a:t>
            </a:r>
            <a:r>
              <a:rPr lang="en-US" altLang="en-US" i="1" dirty="0" smtClean="0"/>
              <a:t>a </a:t>
            </a:r>
            <a:r>
              <a:rPr lang="en-US" altLang="en-US" dirty="0" smtClean="0"/>
              <a:t>of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, there is some instance </a:t>
            </a:r>
            <a:r>
              <a:rPr lang="en-US" altLang="en-US" i="1" dirty="0" smtClean="0"/>
              <a:t>b </a:t>
            </a:r>
            <a:r>
              <a:rPr lang="en-US" altLang="en-US" dirty="0" smtClean="0"/>
              <a:t>of </a:t>
            </a:r>
            <a:r>
              <a:rPr lang="en-US" altLang="en-US" i="1" dirty="0" smtClean="0"/>
              <a:t>B </a:t>
            </a:r>
            <a:r>
              <a:rPr lang="en-US" altLang="en-US" dirty="0" smtClean="0"/>
              <a:t>such that </a:t>
            </a:r>
            <a:r>
              <a:rPr lang="en-US" altLang="en-US" i="1" dirty="0" smtClean="0"/>
              <a:t>a </a:t>
            </a:r>
            <a:r>
              <a:rPr lang="en-US" altLang="en-US" b="1" dirty="0" err="1" smtClean="0"/>
              <a:t>depends_on</a:t>
            </a:r>
            <a:r>
              <a:rPr lang="en-US" altLang="en-US" b="1" dirty="0" smtClean="0"/>
              <a:t> </a:t>
            </a:r>
            <a:r>
              <a:rPr lang="en-US" altLang="en-US" i="1" dirty="0" smtClean="0"/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411089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1219200"/>
          </a:xfrm>
        </p:spPr>
        <p:txBody>
          <a:bodyPr/>
          <a:lstStyle/>
          <a:p>
            <a:pPr algn="ctr"/>
            <a:r>
              <a:rPr lang="en-US" sz="4000" dirty="0" smtClean="0"/>
              <a:t>‘</a:t>
            </a:r>
            <a:r>
              <a:rPr lang="en-US" sz="4000" i="1" dirty="0" smtClean="0"/>
              <a:t>John is in a relation with Mary</a:t>
            </a:r>
            <a:r>
              <a:rPr lang="en-US" sz="4000" dirty="0" smtClean="0"/>
              <a:t>’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990600" y="2285999"/>
            <a:ext cx="1295400" cy="2052787"/>
            <a:chOff x="990600" y="2285999"/>
            <a:chExt cx="1295400" cy="2052787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990600" y="3805386"/>
              <a:ext cx="12954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John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1104900" y="22860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Arrow Connector 10"/>
            <p:cNvCxnSpPr>
              <a:endCxn id="5" idx="0"/>
            </p:cNvCxnSpPr>
            <p:nvPr/>
          </p:nvCxnSpPr>
          <p:spPr bwMode="auto">
            <a:xfrm flipH="1">
              <a:off x="1638300" y="2285999"/>
              <a:ext cx="38100" cy="151938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6858000" y="2285999"/>
            <a:ext cx="1295400" cy="2052787"/>
            <a:chOff x="6858000" y="2285999"/>
            <a:chExt cx="1295400" cy="2052787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858000" y="3805386"/>
              <a:ext cx="12954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Mary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6934200" y="22860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7524750" y="2285999"/>
              <a:ext cx="0" cy="151938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3693235" y="2285999"/>
            <a:ext cx="1945565" cy="2238259"/>
            <a:chOff x="3693235" y="2285999"/>
            <a:chExt cx="1945565" cy="2238259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771900" y="3605244"/>
              <a:ext cx="1752600" cy="919014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100" b="0" dirty="0">
                  <a:solidFill>
                    <a:schemeClr val="tx1"/>
                  </a:solidFill>
                  <a:latin typeface="Times" pitchFamily="122" charset="0"/>
                </a:rPr>
                <a:t>JM Romantic relationship</a:t>
              </a: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3693235" y="2286000"/>
              <a:ext cx="194556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Arrow Connector 16"/>
            <p:cNvCxnSpPr>
              <a:endCxn id="14" idx="0"/>
            </p:cNvCxnSpPr>
            <p:nvPr/>
          </p:nvCxnSpPr>
          <p:spPr bwMode="auto">
            <a:xfrm>
              <a:off x="4648200" y="2285999"/>
              <a:ext cx="0" cy="131924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1638300" y="4338786"/>
            <a:ext cx="6743700" cy="2138214"/>
            <a:chOff x="1638300" y="4338786"/>
            <a:chExt cx="6743700" cy="2138214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2028712" y="5943600"/>
              <a:ext cx="1781287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BFO:Object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4543425" y="5943600"/>
              <a:ext cx="3228975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BFO:Relational</a:t>
              </a:r>
              <a:r>
                <a: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 Quality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31" name="Straight Arrow Connector 30"/>
            <p:cNvCxnSpPr>
              <a:stCxn id="5" idx="2"/>
              <a:endCxn id="20" idx="0"/>
            </p:cNvCxnSpPr>
            <p:nvPr/>
          </p:nvCxnSpPr>
          <p:spPr bwMode="auto">
            <a:xfrm>
              <a:off x="1638300" y="4338786"/>
              <a:ext cx="1281056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Arrow Connector 31"/>
            <p:cNvCxnSpPr>
              <a:stCxn id="6" idx="2"/>
              <a:endCxn id="20" idx="0"/>
            </p:cNvCxnSpPr>
            <p:nvPr/>
          </p:nvCxnSpPr>
          <p:spPr bwMode="auto">
            <a:xfrm flipH="1">
              <a:off x="2919356" y="4338786"/>
              <a:ext cx="4586344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6" name="Straight Arrow Connector 35"/>
            <p:cNvCxnSpPr>
              <a:stCxn id="14" idx="2"/>
              <a:endCxn id="21" idx="0"/>
            </p:cNvCxnSpPr>
            <p:nvPr/>
          </p:nvCxnSpPr>
          <p:spPr bwMode="auto">
            <a:xfrm>
              <a:off x="4648200" y="4524258"/>
              <a:ext cx="1509713" cy="141934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6591125" y="5391090"/>
              <a:ext cx="17908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FF00"/>
                  </a:solidFill>
                </a:rPr>
                <a:t>instanceOf</a:t>
              </a:r>
              <a:r>
                <a:rPr lang="en-US" sz="2000" dirty="0" smtClean="0">
                  <a:solidFill>
                    <a:srgbClr val="FFFF00"/>
                  </a:solidFill>
                </a:rPr>
                <a:t> at t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915718" y="2764716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isAbout at t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6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smtClean="0"/>
              <a:t>realization </a:t>
            </a:r>
            <a:r>
              <a:rPr lang="en-US" i="1" dirty="0" err="1" smtClean="0"/>
              <a:t>depends_on</a:t>
            </a:r>
            <a:r>
              <a:rPr lang="en-US" i="1" dirty="0" smtClean="0"/>
              <a:t> realizable</a:t>
            </a:r>
            <a:endParaRPr i="1" dirty="0" smtClean="0"/>
          </a:p>
        </p:txBody>
      </p:sp>
      <p:sp>
        <p:nvSpPr>
          <p:cNvPr id="663566" name="Slide Number Placeholder 17"/>
          <p:cNvSpPr>
            <a:spLocks noGrp="1"/>
          </p:cNvSpPr>
          <p:nvPr>
            <p:ph type="sldNum" sz="quarter" idx="10"/>
          </p:nvPr>
        </p:nvSpPr>
        <p:spPr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311A7A5-D5C7-4460-B4AD-C3EF7C7769CA}" type="slidenum">
              <a:rPr lang="en-US" altLang="en-US">
                <a:solidFill>
                  <a:schemeClr val="bg1"/>
                </a:solidFill>
              </a:rPr>
              <a:pPr eaLnBrk="1" hangingPunct="1"/>
              <a:t>60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914400" y="1600200"/>
            <a:ext cx="2743200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Continuant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5562600" y="1568450"/>
            <a:ext cx="2692400" cy="1212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Occurrent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76200" y="3429000"/>
            <a:ext cx="2133600" cy="2133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Independent</a:t>
            </a:r>
          </a:p>
          <a:p>
            <a:pPr algn="ctr"/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Continuant</a:t>
            </a:r>
          </a:p>
          <a:p>
            <a:pPr algn="ctr"/>
            <a:endParaRPr lang="en-US" altLang="en-US" sz="2400" dirty="0">
              <a:solidFill>
                <a:schemeClr val="bg1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bearer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2438400" y="3429000"/>
            <a:ext cx="1752600" cy="2133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Dependent</a:t>
            </a:r>
          </a:p>
          <a:p>
            <a:pPr algn="ctr"/>
            <a:r>
              <a:rPr lang="en-US" altLang="en-US" sz="24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Continuant</a:t>
            </a:r>
          </a:p>
          <a:p>
            <a:pPr algn="ctr"/>
            <a:endParaRPr lang="en-US" altLang="en-US" sz="2400">
              <a:solidFill>
                <a:schemeClr val="bg1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disposition</a:t>
            </a:r>
          </a:p>
        </p:txBody>
      </p:sp>
      <p:cxnSp>
        <p:nvCxnSpPr>
          <p:cNvPr id="62471" name="AutoShape 7"/>
          <p:cNvCxnSpPr>
            <a:cxnSpLocks noChangeShapeType="1"/>
            <a:endCxn id="62469" idx="0"/>
          </p:cNvCxnSpPr>
          <p:nvPr/>
        </p:nvCxnSpPr>
        <p:spPr bwMode="auto">
          <a:xfrm flipH="1">
            <a:off x="1143000" y="2895600"/>
            <a:ext cx="1143000" cy="5334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2" name="AutoShape 8"/>
          <p:cNvCxnSpPr>
            <a:cxnSpLocks noChangeShapeType="1"/>
            <a:endCxn id="62470" idx="0"/>
          </p:cNvCxnSpPr>
          <p:nvPr/>
        </p:nvCxnSpPr>
        <p:spPr bwMode="auto">
          <a:xfrm rot="16200000" flipH="1">
            <a:off x="2533650" y="2647950"/>
            <a:ext cx="533400" cy="10287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73" name="Line 9"/>
          <p:cNvSpPr>
            <a:spLocks noChangeShapeType="1"/>
          </p:cNvSpPr>
          <p:nvPr/>
        </p:nvSpPr>
        <p:spPr bwMode="auto">
          <a:xfrm>
            <a:off x="0" y="5943600"/>
            <a:ext cx="9372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76200" y="5562600"/>
            <a:ext cx="92964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1000">
                <a:solidFill>
                  <a:schemeClr val="bg1"/>
                </a:solidFill>
                <a:latin typeface="Times New Roman" panose="02020603050405020304" pitchFamily="18" charset="0"/>
              </a:rPr>
              <a:t> ....  .....    .......</a:t>
            </a:r>
          </a:p>
        </p:txBody>
      </p:sp>
      <p:sp>
        <p:nvSpPr>
          <p:cNvPr id="62475" name="Rectangle 4"/>
          <p:cNvSpPr>
            <a:spLocks noChangeArrowheads="1"/>
          </p:cNvSpPr>
          <p:nvPr/>
        </p:nvSpPr>
        <p:spPr bwMode="auto">
          <a:xfrm>
            <a:off x="5562600" y="4038600"/>
            <a:ext cx="2692400" cy="1517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Process of </a:t>
            </a:r>
          </a:p>
          <a:p>
            <a:pPr algn="ctr"/>
            <a:r>
              <a:rPr lang="en-US" altLang="en-US" sz="24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realization </a:t>
            </a:r>
          </a:p>
        </p:txBody>
      </p:sp>
      <p:cxnSp>
        <p:nvCxnSpPr>
          <p:cNvPr id="62476" name="AutoShape 8"/>
          <p:cNvCxnSpPr>
            <a:cxnSpLocks noChangeShapeType="1"/>
            <a:stCxn id="62468" idx="2"/>
            <a:endCxn id="62475" idx="0"/>
          </p:cNvCxnSpPr>
          <p:nvPr/>
        </p:nvCxnSpPr>
        <p:spPr bwMode="auto">
          <a:xfrm>
            <a:off x="6908800" y="2781300"/>
            <a:ext cx="0" cy="12573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Curved Up Arrow 23"/>
          <p:cNvSpPr/>
          <p:nvPr/>
        </p:nvSpPr>
        <p:spPr>
          <a:xfrm rot="10800000">
            <a:off x="3352800" y="4495800"/>
            <a:ext cx="2667000" cy="457200"/>
          </a:xfrm>
          <a:prstGeom prst="curvedUp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75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i="1" dirty="0" smtClean="0"/>
              <a:t>realization </a:t>
            </a:r>
            <a:r>
              <a:rPr lang="en-US" i="1" dirty="0" err="1" smtClean="0"/>
              <a:t>depends_on</a:t>
            </a:r>
            <a:r>
              <a:rPr lang="en-US" i="1" dirty="0" smtClean="0"/>
              <a:t> realizable</a:t>
            </a:r>
            <a:endParaRPr i="1" dirty="0" smtClean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914400" y="1600200"/>
            <a:ext cx="2743200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Continuant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546494" y="1606550"/>
            <a:ext cx="2692400" cy="1212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Occurrent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04800" y="3429000"/>
            <a:ext cx="1905000" cy="2133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Independent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Continuant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bearer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438400" y="3429000"/>
            <a:ext cx="1752600" cy="2133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Dependent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Continuant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disposition</a:t>
            </a:r>
          </a:p>
        </p:txBody>
      </p:sp>
      <p:cxnSp>
        <p:nvCxnSpPr>
          <p:cNvPr id="30727" name="AutoShape 7"/>
          <p:cNvCxnSpPr>
            <a:cxnSpLocks noChangeShapeType="1"/>
            <a:endCxn id="30725" idx="0"/>
          </p:cNvCxnSpPr>
          <p:nvPr/>
        </p:nvCxnSpPr>
        <p:spPr bwMode="auto">
          <a:xfrm rot="5400000">
            <a:off x="1504950" y="2647950"/>
            <a:ext cx="533400" cy="10287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8" name="AutoShape 8"/>
          <p:cNvCxnSpPr>
            <a:cxnSpLocks noChangeShapeType="1"/>
            <a:endCxn id="30726" idx="0"/>
          </p:cNvCxnSpPr>
          <p:nvPr/>
        </p:nvCxnSpPr>
        <p:spPr bwMode="auto">
          <a:xfrm rot="16200000" flipH="1">
            <a:off x="2533650" y="2647950"/>
            <a:ext cx="533400" cy="10287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0" y="5943600"/>
            <a:ext cx="9372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76200" y="5562600"/>
            <a:ext cx="92964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en-US" sz="1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....  .....    .......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219200" y="4191000"/>
            <a:ext cx="4953000" cy="762000"/>
            <a:chOff x="1219200" y="4191000"/>
            <a:chExt cx="4953000" cy="762000"/>
          </a:xfrm>
        </p:grpSpPr>
        <p:sp>
          <p:nvSpPr>
            <p:cNvPr id="13" name="Curved Up Arrow 12"/>
            <p:cNvSpPr/>
            <p:nvPr/>
          </p:nvSpPr>
          <p:spPr>
            <a:xfrm rot="10800000">
              <a:off x="1295400" y="4495800"/>
              <a:ext cx="1981200" cy="457200"/>
            </a:xfrm>
            <a:prstGeom prst="curvedUpArrow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4" name="Curved Up Arrow 13"/>
            <p:cNvSpPr/>
            <p:nvPr/>
          </p:nvSpPr>
          <p:spPr>
            <a:xfrm rot="10800000">
              <a:off x="1219200" y="4191000"/>
              <a:ext cx="4953000" cy="762000"/>
            </a:xfrm>
            <a:prstGeom prst="curvedUpArrow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sp>
        <p:nvSpPr>
          <p:cNvPr id="30733" name="Rectangle 4"/>
          <p:cNvSpPr>
            <a:spLocks noChangeArrowheads="1"/>
          </p:cNvSpPr>
          <p:nvPr/>
        </p:nvSpPr>
        <p:spPr bwMode="auto">
          <a:xfrm>
            <a:off x="5562600" y="4038600"/>
            <a:ext cx="2692400" cy="1517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Process of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realization </a:t>
            </a:r>
          </a:p>
        </p:txBody>
      </p:sp>
      <p:cxnSp>
        <p:nvCxnSpPr>
          <p:cNvPr id="30734" name="AutoShape 8"/>
          <p:cNvCxnSpPr>
            <a:cxnSpLocks noChangeShapeType="1"/>
            <a:stCxn id="30724" idx="2"/>
            <a:endCxn id="30733" idx="0"/>
          </p:cNvCxnSpPr>
          <p:nvPr/>
        </p:nvCxnSpPr>
        <p:spPr bwMode="auto">
          <a:xfrm>
            <a:off x="6892694" y="2819400"/>
            <a:ext cx="16106" cy="1219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Curved Up Arrow 23"/>
          <p:cNvSpPr/>
          <p:nvPr/>
        </p:nvSpPr>
        <p:spPr>
          <a:xfrm rot="10800000">
            <a:off x="3352800" y="4495800"/>
            <a:ext cx="2667000" cy="457200"/>
          </a:xfrm>
          <a:prstGeom prst="curvedUp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611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Specific Dependence</a:t>
            </a:r>
          </a:p>
        </p:txBody>
      </p:sp>
      <p:sp>
        <p:nvSpPr>
          <p:cNvPr id="75779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i="1" dirty="0" smtClean="0"/>
              <a:t>b </a:t>
            </a:r>
            <a:r>
              <a:rPr lang="en-US" altLang="en-US" i="1" dirty="0"/>
              <a:t>s-</a:t>
            </a:r>
            <a:r>
              <a:rPr lang="en-US" altLang="en-US" i="1" dirty="0" err="1"/>
              <a:t>depends_on</a:t>
            </a:r>
            <a:r>
              <a:rPr lang="en-US" altLang="en-US" i="1" dirty="0"/>
              <a:t> c at t </a:t>
            </a:r>
            <a:r>
              <a:rPr lang="en-US" altLang="en-US" i="1" u="sng" dirty="0" smtClean="0"/>
              <a:t>means</a:t>
            </a:r>
            <a:r>
              <a:rPr lang="en-US" altLang="en-US" i="1" dirty="0" smtClean="0"/>
              <a:t>:</a:t>
            </a:r>
            <a:r>
              <a:rPr lang="en-US" altLang="en-US" i="1" dirty="0"/>
              <a:t>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i="1" dirty="0"/>
              <a:t>b and c do not share common parts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i="1" dirty="0"/>
              <a:t>&amp; b is of its nature such that it cannot exist unless c exists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i="1" dirty="0"/>
              <a:t>&amp; b is not a boundary of c and b is not a site of which c is the host </a:t>
            </a:r>
            <a:endParaRPr lang="en-US" altLang="en-US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i="1" dirty="0" smtClean="0"/>
              <a:t>DOMAIN</a:t>
            </a:r>
            <a:r>
              <a:rPr lang="en-US" altLang="en-US" i="1" dirty="0"/>
              <a:t>: specifically dependent continuant; process; process boundary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i="1" dirty="0"/>
              <a:t>RANGE: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i="1" dirty="0"/>
              <a:t>for one-sided s-dependence: independent continuant;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i="1" dirty="0"/>
              <a:t>for mutual s-dependence: dependent continuant; </a:t>
            </a:r>
            <a:r>
              <a:rPr lang="en-US" altLang="en-US" i="1" dirty="0" smtClean="0"/>
              <a:t>process</a:t>
            </a:r>
            <a:endParaRPr lang="en-US" altLang="en-US" i="1" dirty="0"/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92875"/>
            <a:ext cx="457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A3D3BB-8320-45C0-ACAB-E5474CB852D0}" type="slidenum">
              <a:rPr lang="en-US" altLang="en-US">
                <a:solidFill>
                  <a:srgbClr val="000000"/>
                </a:solidFill>
              </a:rPr>
              <a:pPr eaLnBrk="1" hangingPunct="1"/>
              <a:t>62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16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12"/>
          <p:cNvGrpSpPr>
            <a:grpSpLocks/>
          </p:cNvGrpSpPr>
          <p:nvPr/>
        </p:nvGrpSpPr>
        <p:grpSpPr bwMode="auto">
          <a:xfrm>
            <a:off x="211306" y="1066800"/>
            <a:ext cx="8765231" cy="5168682"/>
            <a:chOff x="225723" y="762000"/>
            <a:chExt cx="8765877" cy="5169428"/>
          </a:xfrm>
        </p:grpSpPr>
        <p:sp>
          <p:nvSpPr>
            <p:cNvPr id="68612" name="Rectangle 2"/>
            <p:cNvSpPr>
              <a:spLocks noChangeArrowheads="1"/>
            </p:cNvSpPr>
            <p:nvPr/>
          </p:nvSpPr>
          <p:spPr bwMode="auto">
            <a:xfrm>
              <a:off x="532774" y="4115284"/>
              <a:ext cx="3276842" cy="181614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800">
                  <a:solidFill>
                    <a:schemeClr val="bg1"/>
                  </a:solidFill>
                </a:rPr>
                <a:t>the particular case of redness (of a particular fly eye)</a:t>
              </a:r>
            </a:p>
          </p:txBody>
        </p:sp>
        <p:sp>
          <p:nvSpPr>
            <p:cNvPr id="68613" name="Rectangle 3"/>
            <p:cNvSpPr>
              <a:spLocks noChangeArrowheads="1"/>
            </p:cNvSpPr>
            <p:nvPr/>
          </p:nvSpPr>
          <p:spPr bwMode="auto">
            <a:xfrm>
              <a:off x="424932" y="838211"/>
              <a:ext cx="3062284" cy="52329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800">
                  <a:solidFill>
                    <a:schemeClr val="bg1"/>
                  </a:solidFill>
                </a:rPr>
                <a:t>the universal </a:t>
              </a:r>
              <a:r>
                <a:rPr lang="en-US" altLang="en-US" sz="2800" i="1">
                  <a:solidFill>
                    <a:schemeClr val="bg1"/>
                  </a:solidFill>
                </a:rPr>
                <a:t>red</a:t>
              </a:r>
              <a:endParaRPr lang="en-US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68614" name="Line 4"/>
            <p:cNvSpPr>
              <a:spLocks noChangeShapeType="1"/>
            </p:cNvSpPr>
            <p:nvPr/>
          </p:nvSpPr>
          <p:spPr bwMode="auto">
            <a:xfrm flipV="1">
              <a:off x="2209298" y="1295477"/>
              <a:ext cx="0" cy="281980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8615" name="Text Box 5"/>
            <p:cNvSpPr txBox="1">
              <a:spLocks noChangeArrowheads="1"/>
            </p:cNvSpPr>
            <p:nvPr/>
          </p:nvSpPr>
          <p:spPr bwMode="auto">
            <a:xfrm>
              <a:off x="225723" y="2438642"/>
              <a:ext cx="2621424" cy="523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800" b="0" i="1" dirty="0" smtClean="0">
                  <a:solidFill>
                    <a:schemeClr val="bg1"/>
                  </a:solidFill>
                </a:rPr>
                <a:t>Instantiates at t</a:t>
              </a:r>
              <a:endParaRPr lang="en-US" altLang="en-US" sz="2800" b="0" i="1" dirty="0">
                <a:solidFill>
                  <a:schemeClr val="bg1"/>
                </a:solidFill>
              </a:endParaRPr>
            </a:p>
          </p:txBody>
        </p:sp>
        <p:sp>
          <p:nvSpPr>
            <p:cNvPr id="68616" name="Rectangle 6"/>
            <p:cNvSpPr>
              <a:spLocks noChangeArrowheads="1"/>
            </p:cNvSpPr>
            <p:nvPr/>
          </p:nvSpPr>
          <p:spPr bwMode="auto">
            <a:xfrm>
              <a:off x="5790963" y="4191495"/>
              <a:ext cx="3200637" cy="13845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800">
                  <a:solidFill>
                    <a:schemeClr val="bg1"/>
                  </a:solidFill>
                </a:rPr>
                <a:t>an instance of an eye (in a particular fly)</a:t>
              </a:r>
            </a:p>
          </p:txBody>
        </p:sp>
        <p:sp>
          <p:nvSpPr>
            <p:cNvPr id="68617" name="Rectangle 7"/>
            <p:cNvSpPr>
              <a:spLocks noChangeArrowheads="1"/>
            </p:cNvSpPr>
            <p:nvPr/>
          </p:nvSpPr>
          <p:spPr bwMode="auto">
            <a:xfrm>
              <a:off x="5539239" y="762000"/>
              <a:ext cx="3103965" cy="52329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800">
                  <a:solidFill>
                    <a:schemeClr val="bg1"/>
                  </a:solidFill>
                </a:rPr>
                <a:t>the universal </a:t>
              </a:r>
              <a:r>
                <a:rPr lang="en-US" altLang="en-US" sz="2800" i="1">
                  <a:solidFill>
                    <a:schemeClr val="bg1"/>
                  </a:solidFill>
                </a:rPr>
                <a:t>eye</a:t>
              </a:r>
              <a:endParaRPr lang="en-US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68618" name="Line 8"/>
            <p:cNvSpPr>
              <a:spLocks noChangeShapeType="1"/>
            </p:cNvSpPr>
            <p:nvPr/>
          </p:nvSpPr>
          <p:spPr bwMode="auto">
            <a:xfrm flipV="1">
              <a:off x="7253935" y="1311353"/>
              <a:ext cx="812" cy="288014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8619" name="Text Box 9"/>
            <p:cNvSpPr txBox="1">
              <a:spLocks noChangeArrowheads="1"/>
            </p:cNvSpPr>
            <p:nvPr/>
          </p:nvSpPr>
          <p:spPr bwMode="auto">
            <a:xfrm>
              <a:off x="5260600" y="2438642"/>
              <a:ext cx="2621423" cy="523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800" b="0" i="1" dirty="0" smtClean="0">
                  <a:solidFill>
                    <a:schemeClr val="bg1"/>
                  </a:solidFill>
                </a:rPr>
                <a:t>Instantiates at t</a:t>
              </a:r>
              <a:endParaRPr lang="en-US" altLang="en-US" sz="2800" b="0" i="1" dirty="0">
                <a:solidFill>
                  <a:schemeClr val="bg1"/>
                </a:solidFill>
              </a:endParaRPr>
            </a:p>
          </p:txBody>
        </p:sp>
        <p:sp>
          <p:nvSpPr>
            <p:cNvPr id="68620" name="Line 10"/>
            <p:cNvSpPr>
              <a:spLocks noChangeShapeType="1"/>
            </p:cNvSpPr>
            <p:nvPr/>
          </p:nvSpPr>
          <p:spPr bwMode="auto">
            <a:xfrm>
              <a:off x="3885822" y="4801183"/>
              <a:ext cx="182893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8621" name="Text Box 11"/>
            <p:cNvSpPr txBox="1">
              <a:spLocks noChangeArrowheads="1"/>
            </p:cNvSpPr>
            <p:nvPr/>
          </p:nvSpPr>
          <p:spPr bwMode="auto">
            <a:xfrm>
              <a:off x="3809617" y="4267706"/>
              <a:ext cx="2046439" cy="954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800" b="0" dirty="0" err="1">
                  <a:solidFill>
                    <a:schemeClr val="bg1"/>
                  </a:solidFill>
                </a:rPr>
                <a:t>s</a:t>
              </a:r>
              <a:r>
                <a:rPr lang="en-US" altLang="en-US" sz="2800" b="0" dirty="0" err="1" smtClean="0">
                  <a:solidFill>
                    <a:schemeClr val="bg1"/>
                  </a:solidFill>
                </a:rPr>
                <a:t>_depends</a:t>
              </a:r>
              <a:r>
                <a:rPr lang="en-US" altLang="en-US" sz="2800" b="0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sz="2800" b="0" dirty="0" smtClean="0">
                  <a:solidFill>
                    <a:schemeClr val="bg1"/>
                  </a:solidFill>
                </a:rPr>
                <a:t>on at t</a:t>
              </a:r>
              <a:endParaRPr lang="en-US" altLang="en-US" sz="28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667651" name="Slide Number Placeholder 1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A38A1A0-D732-4BD4-9CBF-AE0E03804D92}" type="slidenum">
              <a:rPr lang="en-US" altLang="en-US">
                <a:solidFill>
                  <a:schemeClr val="bg1"/>
                </a:solidFill>
              </a:rPr>
              <a:pPr eaLnBrk="1" hangingPunct="1"/>
              <a:t>63</a:t>
            </a:fld>
            <a:endParaRPr lang="en-US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36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228600" y="5016500"/>
            <a:ext cx="3276600" cy="18158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Helvetica" panose="020B0604020202020204" pitchFamily="34" charset="0"/>
              </a:rPr>
              <a:t>the particular case of redness (of a particular fly eye)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1504368" y="2590800"/>
            <a:ext cx="744114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i="1">
                <a:solidFill>
                  <a:schemeClr val="bg1"/>
                </a:solidFill>
                <a:latin typeface="Helvetica" panose="020B0604020202020204" pitchFamily="34" charset="0"/>
              </a:rPr>
              <a:t>red</a:t>
            </a:r>
            <a:endParaRPr lang="en-US" altLang="en-US" sz="28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 flipV="1">
            <a:off x="1905000" y="3124200"/>
            <a:ext cx="0" cy="18923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44138" y="3849688"/>
            <a:ext cx="20040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0" i="1" dirty="0">
                <a:solidFill>
                  <a:schemeClr val="bg1"/>
                </a:solidFill>
              </a:rPr>
              <a:t>instantiates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5486400" y="5092700"/>
            <a:ext cx="3200400" cy="1384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Helvetica" panose="020B0604020202020204" pitchFamily="34" charset="0"/>
              </a:rPr>
              <a:t>an instance of an eye (in a particular fly)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6542891" y="2590800"/>
            <a:ext cx="785793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i="1">
                <a:solidFill>
                  <a:schemeClr val="bg1"/>
                </a:solidFill>
                <a:latin typeface="Helvetica" panose="020B0604020202020204" pitchFamily="34" charset="0"/>
              </a:rPr>
              <a:t>eye</a:t>
            </a:r>
            <a:endParaRPr lang="en-US" altLang="en-US" sz="28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 flipH="1" flipV="1">
            <a:off x="6934200" y="3124200"/>
            <a:ext cx="15875" cy="1908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5173338" y="3886200"/>
            <a:ext cx="20040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0" i="1" dirty="0">
                <a:solidFill>
                  <a:schemeClr val="bg1"/>
                </a:solidFill>
              </a:rPr>
              <a:t>instantiates</a:t>
            </a: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>
            <a:off x="3429000" y="5791200"/>
            <a:ext cx="2057400" cy="127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3505200" y="5305425"/>
            <a:ext cx="2057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0" dirty="0" err="1">
                <a:solidFill>
                  <a:schemeClr val="bg1"/>
                </a:solidFill>
              </a:rPr>
              <a:t>s</a:t>
            </a:r>
            <a:r>
              <a:rPr lang="en-US" altLang="en-US" sz="2800" b="0" dirty="0" err="1" smtClean="0">
                <a:solidFill>
                  <a:schemeClr val="bg1"/>
                </a:solidFill>
              </a:rPr>
              <a:t>_depends</a:t>
            </a:r>
            <a:r>
              <a:rPr lang="en-US" altLang="en-US" sz="2800" b="0" dirty="0" smtClean="0">
                <a:solidFill>
                  <a:schemeClr val="bg1"/>
                </a:solidFill>
              </a:rPr>
              <a:t> </a:t>
            </a:r>
            <a:endParaRPr lang="en-US" altLang="en-US" sz="2800" b="0" dirty="0" smtClean="0">
              <a:solidFill>
                <a:schemeClr val="bg1"/>
              </a:solidFill>
            </a:endParaRPr>
          </a:p>
          <a:p>
            <a:r>
              <a:rPr lang="en-US" altLang="en-US" sz="2800" b="0" dirty="0">
                <a:solidFill>
                  <a:schemeClr val="bg1"/>
                </a:solidFill>
              </a:rPr>
              <a:t>o</a:t>
            </a:r>
            <a:r>
              <a:rPr lang="en-US" altLang="en-US" sz="2800" b="0" dirty="0" smtClean="0">
                <a:solidFill>
                  <a:schemeClr val="bg1"/>
                </a:solidFill>
              </a:rPr>
              <a:t>n at t</a:t>
            </a:r>
            <a:endParaRPr lang="en-US" altLang="en-US" sz="2800" b="0" dirty="0">
              <a:solidFill>
                <a:schemeClr val="bg1"/>
              </a:solidFill>
            </a:endParaRPr>
          </a:p>
        </p:txBody>
      </p:sp>
      <p:sp>
        <p:nvSpPr>
          <p:cNvPr id="69644" name="Line 4"/>
          <p:cNvSpPr>
            <a:spLocks noChangeShapeType="1"/>
          </p:cNvSpPr>
          <p:nvPr/>
        </p:nvSpPr>
        <p:spPr bwMode="auto">
          <a:xfrm flipV="1">
            <a:off x="1905000" y="1143000"/>
            <a:ext cx="0" cy="14351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9645" name="Line 4"/>
          <p:cNvSpPr>
            <a:spLocks noChangeShapeType="1"/>
          </p:cNvSpPr>
          <p:nvPr/>
        </p:nvSpPr>
        <p:spPr bwMode="auto">
          <a:xfrm flipV="1">
            <a:off x="6934200" y="1143000"/>
            <a:ext cx="0" cy="1447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9646" name="Rectangle 3"/>
          <p:cNvSpPr>
            <a:spLocks noChangeArrowheads="1"/>
          </p:cNvSpPr>
          <p:nvPr/>
        </p:nvSpPr>
        <p:spPr bwMode="auto">
          <a:xfrm>
            <a:off x="1378207" y="609600"/>
            <a:ext cx="1063112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i="1">
                <a:solidFill>
                  <a:schemeClr val="bg1"/>
                </a:solidFill>
                <a:latin typeface="Helvetica" panose="020B0604020202020204" pitchFamily="34" charset="0"/>
              </a:rPr>
              <a:t>color</a:t>
            </a:r>
            <a:endParaRPr lang="en-US" altLang="en-US" sz="28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69647" name="Rectangle 3"/>
          <p:cNvSpPr>
            <a:spLocks noChangeArrowheads="1"/>
          </p:cNvSpPr>
          <p:nvPr/>
        </p:nvSpPr>
        <p:spPr bwMode="auto">
          <a:xfrm>
            <a:off x="5094385" y="609600"/>
            <a:ext cx="3722494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i="1">
                <a:solidFill>
                  <a:schemeClr val="bg1"/>
                </a:solidFill>
                <a:latin typeface="Helvetica" panose="020B0604020202020204" pitchFamily="34" charset="0"/>
              </a:rPr>
              <a:t>anatomical structure</a:t>
            </a:r>
            <a:endParaRPr lang="en-US" altLang="en-US" sz="28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69648" name="Text Box 5"/>
          <p:cNvSpPr txBox="1">
            <a:spLocks noChangeArrowheads="1"/>
          </p:cNvSpPr>
          <p:nvPr/>
        </p:nvSpPr>
        <p:spPr bwMode="auto">
          <a:xfrm>
            <a:off x="1142724" y="1600200"/>
            <a:ext cx="8451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0" i="1" dirty="0" err="1">
                <a:solidFill>
                  <a:schemeClr val="bg1"/>
                </a:solidFill>
              </a:rPr>
              <a:t>is_a</a:t>
            </a:r>
            <a:endParaRPr lang="en-US" altLang="en-US" sz="2800" b="0" i="1" dirty="0">
              <a:solidFill>
                <a:schemeClr val="bg1"/>
              </a:solidFill>
            </a:endParaRPr>
          </a:p>
        </p:txBody>
      </p:sp>
      <p:sp>
        <p:nvSpPr>
          <p:cNvPr id="69649" name="Text Box 5"/>
          <p:cNvSpPr txBox="1">
            <a:spLocks noChangeArrowheads="1"/>
          </p:cNvSpPr>
          <p:nvPr/>
        </p:nvSpPr>
        <p:spPr bwMode="auto">
          <a:xfrm>
            <a:off x="6171924" y="1600200"/>
            <a:ext cx="8451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0" i="1" dirty="0" err="1">
                <a:solidFill>
                  <a:schemeClr val="bg1"/>
                </a:solidFill>
              </a:rPr>
              <a:t>is_a</a:t>
            </a:r>
            <a:endParaRPr lang="en-US" altLang="en-US" sz="2800" b="0" i="1" dirty="0">
              <a:solidFill>
                <a:schemeClr val="bg1"/>
              </a:solidFill>
            </a:endParaRPr>
          </a:p>
        </p:txBody>
      </p:sp>
      <p:sp>
        <p:nvSpPr>
          <p:cNvPr id="668690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7010400" y="6019800"/>
            <a:ext cx="2133600" cy="457200"/>
          </a:xfrm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03EB24-8C3B-4EAD-9F81-3FA48786B392}" type="slidenum">
              <a:rPr lang="en-US" altLang="en-US">
                <a:solidFill>
                  <a:schemeClr val="bg1"/>
                </a:solidFill>
              </a:rPr>
              <a:pPr eaLnBrk="1" hangingPunct="1"/>
              <a:t>64</a:t>
            </a:fld>
            <a:endParaRPr lang="en-US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274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formal relations in BFO</a:t>
            </a:r>
            <a:endParaRPr lang="en-US" dirty="0"/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" t="23438" r="3320" b="26758"/>
          <a:stretch>
            <a:fillRect/>
          </a:stretch>
        </p:blipFill>
        <p:spPr bwMode="auto">
          <a:xfrm>
            <a:off x="304799" y="2498141"/>
            <a:ext cx="8534401" cy="348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16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 </a:t>
            </a:r>
            <a:r>
              <a:rPr lang="en-US" b="1" u="sng" dirty="0" smtClean="0"/>
              <a:t>independent continuant</a:t>
            </a:r>
            <a:r>
              <a:rPr lang="en-US" dirty="0" smtClean="0"/>
              <a:t> in </a:t>
            </a:r>
            <a:r>
              <a:rPr lang="en-US" b="1" u="sng" dirty="0" smtClean="0"/>
              <a:t>process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54" y="2335813"/>
            <a:ext cx="8672146" cy="36341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0" y="60973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Barry SMITH and Pierre </a:t>
            </a:r>
            <a:r>
              <a:rPr lang="en-US" sz="1200" b="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GRENON.</a:t>
            </a:r>
            <a:endParaRPr lang="en-US" sz="12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r"/>
            <a:r>
              <a:rPr lang="en-US" sz="1200" b="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The </a:t>
            </a:r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Cornucopia of Formal-Ontological </a:t>
            </a:r>
            <a:r>
              <a:rPr lang="en-US" sz="1200" b="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Relations. </a:t>
            </a:r>
          </a:p>
          <a:p>
            <a:pPr algn="r"/>
            <a:r>
              <a:rPr lang="en-US" sz="1200" b="0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Dialectica</a:t>
            </a:r>
            <a:r>
              <a:rPr lang="en-US" sz="1200" b="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Vol. 58, No 3 (2004), pp. 279-296</a:t>
            </a:r>
          </a:p>
        </p:txBody>
      </p:sp>
    </p:spTree>
    <p:extLst>
      <p:ext uri="{BB962C8B-B14F-4D97-AF65-F5344CB8AC3E}">
        <p14:creationId xmlns:p14="http://schemas.microsoft.com/office/powerpoint/2010/main" val="58022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f </a:t>
            </a:r>
            <a:r>
              <a:rPr lang="en-US" b="1" u="sng" dirty="0" smtClean="0"/>
              <a:t>process</a:t>
            </a:r>
            <a:r>
              <a:rPr lang="en-US" dirty="0" smtClean="0"/>
              <a:t> in </a:t>
            </a:r>
            <a:r>
              <a:rPr lang="en-US" b="1" u="sng" dirty="0" smtClean="0"/>
              <a:t>independent continuant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2743200"/>
            <a:ext cx="8934450" cy="23431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0" y="60973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Barry SMITH and Pierre </a:t>
            </a:r>
            <a:r>
              <a:rPr lang="en-US" sz="1200" b="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GRENON.</a:t>
            </a:r>
            <a:endParaRPr lang="en-US" sz="12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r"/>
            <a:r>
              <a:rPr lang="en-US" sz="1200" b="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The </a:t>
            </a:r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Cornucopia of Formal-Ontological </a:t>
            </a:r>
            <a:r>
              <a:rPr lang="en-US" sz="1200" b="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Relations. </a:t>
            </a:r>
          </a:p>
          <a:p>
            <a:pPr algn="r"/>
            <a:r>
              <a:rPr lang="en-US" sz="1200" b="0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Dialectica</a:t>
            </a:r>
            <a:r>
              <a:rPr lang="en-US" sz="1200" b="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Vol. 58, No 3 (2004), pp. 279-296</a:t>
            </a:r>
          </a:p>
        </p:txBody>
      </p:sp>
    </p:spTree>
    <p:extLst>
      <p:ext uri="{BB962C8B-B14F-4D97-AF65-F5344CB8AC3E}">
        <p14:creationId xmlns:p14="http://schemas.microsoft.com/office/powerpoint/2010/main" val="414000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 </a:t>
            </a:r>
            <a:r>
              <a:rPr lang="en-US" b="1" u="sng" dirty="0" smtClean="0"/>
              <a:t>dependent continuant</a:t>
            </a:r>
            <a:r>
              <a:rPr lang="en-US" dirty="0" smtClean="0"/>
              <a:t> in </a:t>
            </a:r>
            <a:r>
              <a:rPr lang="en-US" b="1" u="sng" dirty="0" smtClean="0"/>
              <a:t>process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895600"/>
            <a:ext cx="7429500" cy="21050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0" y="60973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Barry SMITH and Pierre </a:t>
            </a:r>
            <a:r>
              <a:rPr lang="en-US" sz="1200" b="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GRENON.</a:t>
            </a:r>
            <a:endParaRPr lang="en-US" sz="12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r"/>
            <a:r>
              <a:rPr lang="en-US" sz="1200" b="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The </a:t>
            </a:r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Cornucopia of Formal-Ontological </a:t>
            </a:r>
            <a:r>
              <a:rPr lang="en-US" sz="1200" b="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Relations. </a:t>
            </a:r>
          </a:p>
          <a:p>
            <a:pPr algn="r"/>
            <a:r>
              <a:rPr lang="en-US" sz="1200" b="0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Dialectica</a:t>
            </a:r>
            <a:r>
              <a:rPr lang="en-US" sz="1200" b="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Vol. 58, No 3 (2004), pp. 279-296</a:t>
            </a:r>
          </a:p>
        </p:txBody>
      </p:sp>
    </p:spTree>
    <p:extLst>
      <p:ext uri="{BB962C8B-B14F-4D97-AF65-F5344CB8AC3E}">
        <p14:creationId xmlns:p14="http://schemas.microsoft.com/office/powerpoint/2010/main" val="402372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Various forms of realization per type of dependent continuant as recognized in language 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495800"/>
          </a:xfrm>
        </p:spPr>
        <p:txBody>
          <a:bodyPr/>
          <a:lstStyle/>
          <a:p>
            <a:r>
              <a:rPr lang="en-US" dirty="0"/>
              <a:t>– execution (of a plan)</a:t>
            </a:r>
          </a:p>
          <a:p>
            <a:r>
              <a:rPr lang="en-US" dirty="0"/>
              <a:t>– performance (of an act, of a symphony)</a:t>
            </a:r>
          </a:p>
          <a:p>
            <a:r>
              <a:rPr lang="en-US" dirty="0"/>
              <a:t>– expression (of a function, of a character, of an emotion)</a:t>
            </a:r>
          </a:p>
          <a:p>
            <a:r>
              <a:rPr lang="en-US" dirty="0"/>
              <a:t>– exercise (of a power, of a role)</a:t>
            </a:r>
          </a:p>
          <a:p>
            <a:r>
              <a:rPr lang="en-US" dirty="0"/>
              <a:t>– actualization (of a disposition)</a:t>
            </a:r>
          </a:p>
          <a:p>
            <a:r>
              <a:rPr lang="en-US" dirty="0"/>
              <a:t>– utterance (of a sentence)</a:t>
            </a:r>
          </a:p>
          <a:p>
            <a:r>
              <a:rPr lang="en-US" dirty="0"/>
              <a:t>– application (of a therapy, of a law)</a:t>
            </a:r>
          </a:p>
          <a:p>
            <a:r>
              <a:rPr lang="en-US" dirty="0"/>
              <a:t>– course (of a disease)</a:t>
            </a:r>
          </a:p>
          <a:p>
            <a:r>
              <a:rPr lang="en-US" dirty="0"/>
              <a:t>– increase (in temperature)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19600" y="60973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Barry SMITH and Pierre </a:t>
            </a:r>
            <a:r>
              <a:rPr lang="en-US" sz="1200" b="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GRENON.</a:t>
            </a:r>
            <a:endParaRPr lang="en-US" sz="12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r"/>
            <a:r>
              <a:rPr lang="en-US" sz="1200" b="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The </a:t>
            </a:r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Cornucopia of Formal-Ontological </a:t>
            </a:r>
            <a:r>
              <a:rPr lang="en-US" sz="1200" b="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Relations. </a:t>
            </a:r>
          </a:p>
          <a:p>
            <a:pPr algn="r"/>
            <a:r>
              <a:rPr lang="en-US" sz="1200" b="0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Dialectica</a:t>
            </a:r>
            <a:r>
              <a:rPr lang="en-US" sz="1200" b="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Vol. 58, No 3 (2004), pp. 279-296</a:t>
            </a:r>
          </a:p>
        </p:txBody>
      </p:sp>
    </p:spTree>
    <p:extLst>
      <p:ext uri="{BB962C8B-B14F-4D97-AF65-F5344CB8AC3E}">
        <p14:creationId xmlns:p14="http://schemas.microsoft.com/office/powerpoint/2010/main" val="377017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1219200"/>
          </a:xfrm>
        </p:spPr>
        <p:txBody>
          <a:bodyPr/>
          <a:lstStyle/>
          <a:p>
            <a:pPr algn="ctr"/>
            <a:r>
              <a:rPr lang="en-US" sz="4000" dirty="0" smtClean="0"/>
              <a:t>‘</a:t>
            </a:r>
            <a:r>
              <a:rPr lang="en-US" sz="4000" i="1" dirty="0" smtClean="0"/>
              <a:t>John is in a relation with Mary</a:t>
            </a:r>
            <a:r>
              <a:rPr lang="en-US" sz="4000" dirty="0" smtClean="0"/>
              <a:t>’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990600" y="2285999"/>
            <a:ext cx="1295400" cy="2052787"/>
            <a:chOff x="990600" y="2285999"/>
            <a:chExt cx="1295400" cy="2052787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990600" y="3805386"/>
              <a:ext cx="12954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John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1104900" y="22860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Arrow Connector 10"/>
            <p:cNvCxnSpPr>
              <a:endCxn id="5" idx="0"/>
            </p:cNvCxnSpPr>
            <p:nvPr/>
          </p:nvCxnSpPr>
          <p:spPr bwMode="auto">
            <a:xfrm flipH="1">
              <a:off x="1638300" y="2285999"/>
              <a:ext cx="38100" cy="151938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6858000" y="2285999"/>
            <a:ext cx="1295400" cy="2052787"/>
            <a:chOff x="6858000" y="2285999"/>
            <a:chExt cx="1295400" cy="2052787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858000" y="3805386"/>
              <a:ext cx="12954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Mary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6934200" y="22860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7524750" y="2285999"/>
              <a:ext cx="0" cy="151938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3693235" y="2285999"/>
            <a:ext cx="1945565" cy="2238259"/>
            <a:chOff x="3693235" y="2285999"/>
            <a:chExt cx="1945565" cy="2238259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771900" y="3605244"/>
              <a:ext cx="1752600" cy="919014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100" b="0" dirty="0">
                  <a:solidFill>
                    <a:schemeClr val="tx1"/>
                  </a:solidFill>
                  <a:latin typeface="Times" pitchFamily="122" charset="0"/>
                </a:rPr>
                <a:t>JM Romantic relationship</a:t>
              </a: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3693235" y="2286000"/>
              <a:ext cx="194556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Arrow Connector 16"/>
            <p:cNvCxnSpPr>
              <a:endCxn id="14" idx="0"/>
            </p:cNvCxnSpPr>
            <p:nvPr/>
          </p:nvCxnSpPr>
          <p:spPr bwMode="auto">
            <a:xfrm>
              <a:off x="4648200" y="2285999"/>
              <a:ext cx="0" cy="131924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1638300" y="4338786"/>
            <a:ext cx="6743700" cy="2138214"/>
            <a:chOff x="1638300" y="4338786"/>
            <a:chExt cx="6743700" cy="2138214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2028712" y="5943600"/>
              <a:ext cx="1781287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BFO:Object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4543425" y="5943600"/>
              <a:ext cx="3228975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BFO:Relational</a:t>
              </a:r>
              <a:r>
                <a: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 Quality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31" name="Straight Arrow Connector 30"/>
            <p:cNvCxnSpPr>
              <a:stCxn id="5" idx="2"/>
              <a:endCxn id="20" idx="0"/>
            </p:cNvCxnSpPr>
            <p:nvPr/>
          </p:nvCxnSpPr>
          <p:spPr bwMode="auto">
            <a:xfrm>
              <a:off x="1638300" y="4338786"/>
              <a:ext cx="1281056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Arrow Connector 31"/>
            <p:cNvCxnSpPr>
              <a:stCxn id="6" idx="2"/>
              <a:endCxn id="20" idx="0"/>
            </p:cNvCxnSpPr>
            <p:nvPr/>
          </p:nvCxnSpPr>
          <p:spPr bwMode="auto">
            <a:xfrm flipH="1">
              <a:off x="2919356" y="4338786"/>
              <a:ext cx="4586344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6" name="Straight Arrow Connector 35"/>
            <p:cNvCxnSpPr>
              <a:stCxn id="14" idx="2"/>
              <a:endCxn id="21" idx="0"/>
            </p:cNvCxnSpPr>
            <p:nvPr/>
          </p:nvCxnSpPr>
          <p:spPr bwMode="auto">
            <a:xfrm>
              <a:off x="4648200" y="4524258"/>
              <a:ext cx="1509713" cy="141934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6591125" y="5391090"/>
              <a:ext cx="17908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FF00"/>
                  </a:solidFill>
                </a:rPr>
                <a:t>instanceOf</a:t>
              </a:r>
              <a:r>
                <a:rPr lang="en-US" sz="2000" dirty="0" smtClean="0">
                  <a:solidFill>
                    <a:srgbClr val="FFFF00"/>
                  </a:solidFill>
                </a:rPr>
                <a:t> at t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915718" y="2764716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isAbout at t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2286000" y="3657600"/>
            <a:ext cx="4674004" cy="414486"/>
            <a:chOff x="2286000" y="3657600"/>
            <a:chExt cx="4674004" cy="414486"/>
          </a:xfrm>
        </p:grpSpPr>
        <p:cxnSp>
          <p:nvCxnSpPr>
            <p:cNvPr id="47" name="Straight Arrow Connector 46"/>
            <p:cNvCxnSpPr>
              <a:stCxn id="14" idx="1"/>
              <a:endCxn id="5" idx="3"/>
            </p:cNvCxnSpPr>
            <p:nvPr/>
          </p:nvCxnSpPr>
          <p:spPr bwMode="auto">
            <a:xfrm flipH="1">
              <a:off x="2286000" y="4064751"/>
              <a:ext cx="14859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0" name="Straight Arrow Connector 49"/>
            <p:cNvCxnSpPr>
              <a:stCxn id="14" idx="3"/>
              <a:endCxn id="6" idx="1"/>
            </p:cNvCxnSpPr>
            <p:nvPr/>
          </p:nvCxnSpPr>
          <p:spPr bwMode="auto">
            <a:xfrm>
              <a:off x="5524500" y="4064751"/>
              <a:ext cx="13335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3" name="TextBox 52"/>
            <p:cNvSpPr txBox="1"/>
            <p:nvPr/>
          </p:nvSpPr>
          <p:spPr>
            <a:xfrm>
              <a:off x="2298344" y="3668707"/>
              <a:ext cx="150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solidFill>
                    <a:srgbClr val="FF6600"/>
                  </a:solidFill>
                </a:rPr>
                <a:t>inheresIn</a:t>
              </a:r>
              <a:r>
                <a:rPr lang="en-US" sz="1800" dirty="0" smtClean="0">
                  <a:solidFill>
                    <a:srgbClr val="FF6600"/>
                  </a:solidFill>
                </a:rPr>
                <a:t> at t</a:t>
              </a:r>
              <a:endParaRPr lang="en-US" sz="1800" dirty="0">
                <a:solidFill>
                  <a:srgbClr val="FF66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458632" y="3657600"/>
              <a:ext cx="150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solidFill>
                    <a:srgbClr val="FF6600"/>
                  </a:solidFill>
                </a:rPr>
                <a:t>inheresIn</a:t>
              </a:r>
              <a:r>
                <a:rPr lang="en-US" sz="1800" dirty="0" smtClean="0">
                  <a:solidFill>
                    <a:srgbClr val="FF6600"/>
                  </a:solidFill>
                </a:rPr>
                <a:t> at t</a:t>
              </a:r>
              <a:endParaRPr lang="en-US" sz="1800" dirty="0">
                <a:solidFill>
                  <a:srgbClr val="FF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379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Parthood as partial 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Partial ordering: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reflexive, transitive, antisymmetric </a:t>
            </a:r>
            <a:r>
              <a:rPr lang="en-US" dirty="0" smtClean="0"/>
              <a:t>relation</a:t>
            </a:r>
            <a:endParaRPr lang="en-US" dirty="0"/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Axioms: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Everything </a:t>
            </a:r>
            <a:r>
              <a:rPr lang="en-US" dirty="0"/>
              <a:t>is part of itself.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Any </a:t>
            </a:r>
            <a:r>
              <a:rPr lang="en-US" dirty="0"/>
              <a:t>part of any part of a thing is itself part of that thing.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Two </a:t>
            </a:r>
            <a:r>
              <a:rPr lang="en-US" dirty="0"/>
              <a:t>distinct things cannot be part of each other.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5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Parthood in BFO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Minimal </a:t>
            </a:r>
            <a:r>
              <a:rPr lang="en-US" dirty="0"/>
              <a:t>Extensional Mereology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 err="1"/>
              <a:t>Antisymmetry</a:t>
            </a:r>
            <a:r>
              <a:rPr lang="en-US" dirty="0"/>
              <a:t>: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x part of y, then if y part of x, then x = 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Transitivity</a:t>
            </a:r>
            <a:r>
              <a:rPr lang="en-US" dirty="0"/>
              <a:t>: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x part of y, and y </a:t>
            </a:r>
            <a:r>
              <a:rPr lang="en-US" dirty="0" err="1"/>
              <a:t>part_of</a:t>
            </a:r>
            <a:r>
              <a:rPr lang="en-US" dirty="0"/>
              <a:t> z, then x </a:t>
            </a:r>
            <a:r>
              <a:rPr lang="en-US" dirty="0" err="1"/>
              <a:t>part_of</a:t>
            </a:r>
            <a:r>
              <a:rPr lang="en-US" dirty="0"/>
              <a:t> z.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Weak Supplementation</a:t>
            </a:r>
            <a:r>
              <a:rPr lang="en-US" dirty="0"/>
              <a:t>: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x </a:t>
            </a:r>
            <a:r>
              <a:rPr lang="en-US" dirty="0" err="1"/>
              <a:t>part_of</a:t>
            </a:r>
            <a:r>
              <a:rPr lang="en-US" dirty="0"/>
              <a:t> y &amp; not x = y, then there is some z such that (z </a:t>
            </a:r>
            <a:r>
              <a:rPr lang="en-US" dirty="0" err="1"/>
              <a:t>part_of</a:t>
            </a:r>
            <a:r>
              <a:rPr lang="en-US" dirty="0"/>
              <a:t> y and z has no part in common with x).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Unique Product</a:t>
            </a:r>
            <a:r>
              <a:rPr lang="en-US" dirty="0"/>
              <a:t>: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x and y have a part in common, then there is some unique z such that for all w (w is part of z if and only if (w is part of x and w is part of y)).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5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>
            <a:extLst>
              <a:ext uri="{FF2B5EF4-FFF2-40B4-BE49-F238E27FC236}">
                <a16:creationId xmlns:a16="http://schemas.microsoft.com/office/drawing/2014/main" id="{11146E9A-C178-48CB-B1EF-B3D4F4CDD3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Don’t forget instances when defining relations</a:t>
            </a:r>
          </a:p>
        </p:txBody>
      </p:sp>
      <p:sp>
        <p:nvSpPr>
          <p:cNvPr id="416771" name="Rectangle 3">
            <a:extLst>
              <a:ext uri="{FF2B5EF4-FFF2-40B4-BE49-F238E27FC236}">
                <a16:creationId xmlns:a16="http://schemas.microsoft.com/office/drawing/2014/main" id="{3D6DBA3A-DA8F-4190-AE32-94DF6B08C0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2438400"/>
            <a:ext cx="8686800" cy="4191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i="1" dirty="0" err="1"/>
              <a:t>part_of</a:t>
            </a:r>
            <a:r>
              <a:rPr lang="en-US" altLang="en-US" dirty="0"/>
              <a:t> as a relation between universals versus </a:t>
            </a:r>
            <a:r>
              <a:rPr lang="en-US" altLang="en-US" b="1" dirty="0" err="1"/>
              <a:t>part_of</a:t>
            </a:r>
            <a:r>
              <a:rPr lang="en-US" altLang="en-US" dirty="0"/>
              <a:t> as a relation between instances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i="1" dirty="0"/>
              <a:t>nucleus </a:t>
            </a:r>
            <a:r>
              <a:rPr lang="en-US" altLang="en-US" i="1" dirty="0" err="1"/>
              <a:t>part_of</a:t>
            </a:r>
            <a:r>
              <a:rPr lang="en-US" altLang="en-US" i="1" dirty="0"/>
              <a:t> cell </a:t>
            </a:r>
            <a:r>
              <a:rPr lang="en-US" altLang="en-US" dirty="0"/>
              <a:t>– general truth </a:t>
            </a:r>
            <a:endParaRPr lang="en-US" altLang="en-US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your heart </a:t>
            </a:r>
            <a:r>
              <a:rPr lang="en-US" altLang="en-US" b="1" dirty="0" err="1"/>
              <a:t>part_of</a:t>
            </a:r>
            <a:r>
              <a:rPr lang="en-US" altLang="en-US" b="1" dirty="0"/>
              <a:t> </a:t>
            </a:r>
            <a:r>
              <a:rPr lang="en-US" altLang="en-US" dirty="0"/>
              <a:t>you – description of a particular fact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595FB6-32B4-4EEE-BCED-09D9ADC468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C5896-E886-4A6D-91DF-5DA15D67BC2A}" type="slidenum">
              <a:rPr lang="en-US" altLang="en-US" smtClean="0"/>
              <a:pPr/>
              <a:t>72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29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>
            <a:extLst>
              <a:ext uri="{FF2B5EF4-FFF2-40B4-BE49-F238E27FC236}">
                <a16:creationId xmlns:a16="http://schemas.microsoft.com/office/drawing/2014/main" id="{1894D9A8-5C64-4B7D-AE4E-05A79B0D66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Syntax</a:t>
            </a:r>
          </a:p>
        </p:txBody>
      </p:sp>
      <p:sp>
        <p:nvSpPr>
          <p:cNvPr id="412675" name="Rectangle 3">
            <a:extLst>
              <a:ext uri="{FF2B5EF4-FFF2-40B4-BE49-F238E27FC236}">
                <a16:creationId xmlns:a16="http://schemas.microsoft.com/office/drawing/2014/main" id="{E93DF2B4-E8E8-4586-81D2-617793A596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Universals are in upper case</a:t>
            </a:r>
          </a:p>
          <a:p>
            <a:pPr lvl="1"/>
            <a:r>
              <a:rPr lang="en-US" altLang="en-US"/>
              <a:t>‘</a:t>
            </a:r>
            <a:r>
              <a:rPr lang="en-US" altLang="en-US" i="1"/>
              <a:t>A</a:t>
            </a:r>
            <a:r>
              <a:rPr lang="en-US" altLang="en-US"/>
              <a:t>’ is a universal</a:t>
            </a:r>
          </a:p>
          <a:p>
            <a:r>
              <a:rPr lang="en-US" altLang="en-US"/>
              <a:t>Instances are in lower case</a:t>
            </a:r>
          </a:p>
          <a:p>
            <a:pPr lvl="1"/>
            <a:r>
              <a:rPr lang="en-US" altLang="en-US"/>
              <a:t>‘</a:t>
            </a:r>
            <a:r>
              <a:rPr lang="en-US" altLang="en-US" i="1"/>
              <a:t>a</a:t>
            </a:r>
            <a:r>
              <a:rPr lang="en-US" altLang="en-US"/>
              <a:t>’ is a particular instance</a:t>
            </a:r>
          </a:p>
          <a:p>
            <a:r>
              <a:rPr lang="en-US" altLang="en-US" i="1"/>
              <a:t>part_of </a:t>
            </a:r>
            <a:r>
              <a:rPr lang="en-US" altLang="en-US"/>
              <a:t>is a relation between universals</a:t>
            </a:r>
          </a:p>
          <a:p>
            <a:r>
              <a:rPr lang="en-US" altLang="en-US" b="1"/>
              <a:t>part_of </a:t>
            </a:r>
            <a:r>
              <a:rPr lang="en-US" altLang="en-US"/>
              <a:t>is a relation between instances</a:t>
            </a:r>
            <a:endParaRPr lang="en-US" altLang="en-US" b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4A4482-6305-4216-93EB-16BC82F058E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20C5896-E886-4A6D-91DF-5DA15D67BC2A}" type="slidenum">
              <a:rPr lang="en-US" altLang="en-US" smtClean="0"/>
              <a:pPr/>
              <a:t>73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10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>
            <a:extLst>
              <a:ext uri="{FF2B5EF4-FFF2-40B4-BE49-F238E27FC236}">
                <a16:creationId xmlns:a16="http://schemas.microsoft.com/office/drawing/2014/main" id="{0B78EEB1-0E78-4938-95C2-B24057095E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en-US" i="1"/>
              <a:t>Part_of </a:t>
            </a:r>
            <a:r>
              <a:rPr lang="en-US" altLang="en-US"/>
              <a:t>as a relation between universals is more problematic than is standardly supposed</a:t>
            </a:r>
          </a:p>
        </p:txBody>
      </p:sp>
      <p:sp>
        <p:nvSpPr>
          <p:cNvPr id="418819" name="Rectangle 3">
            <a:extLst>
              <a:ext uri="{FF2B5EF4-FFF2-40B4-BE49-F238E27FC236}">
                <a16:creationId xmlns:a16="http://schemas.microsoft.com/office/drawing/2014/main" id="{D2FF056F-3B64-44D8-BDA3-19C81FDDA8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en-US" altLang="en-US"/>
              <a:t>testis </a:t>
            </a:r>
            <a:r>
              <a:rPr lang="en-US" altLang="en-US" i="1"/>
              <a:t>part_of</a:t>
            </a:r>
            <a:r>
              <a:rPr lang="en-US" altLang="en-US"/>
              <a:t> human being  ? 		</a:t>
            </a:r>
          </a:p>
          <a:p>
            <a:r>
              <a:rPr lang="en-US" altLang="en-US"/>
              <a:t>heart </a:t>
            </a:r>
            <a:r>
              <a:rPr lang="en-US" altLang="en-US" i="1"/>
              <a:t>part_of </a:t>
            </a:r>
            <a:r>
              <a:rPr lang="en-US" altLang="en-US"/>
              <a:t>human being  ?</a:t>
            </a:r>
          </a:p>
          <a:p>
            <a:r>
              <a:rPr lang="en-US" altLang="en-US"/>
              <a:t>human being </a:t>
            </a:r>
            <a:r>
              <a:rPr lang="en-US" altLang="en-US" i="1"/>
              <a:t>has_part </a:t>
            </a:r>
            <a:r>
              <a:rPr lang="en-US" altLang="en-US"/>
              <a:t>human testis 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F614BB-8788-4054-A6E7-BBAEB05D21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20C5896-E886-4A6D-91DF-5DA15D67BC2A}" type="slidenum">
              <a:rPr lang="en-US" altLang="en-US" smtClean="0"/>
              <a:pPr/>
              <a:t>74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94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>
            <a:extLst>
              <a:ext uri="{FF2B5EF4-FFF2-40B4-BE49-F238E27FC236}">
                <a16:creationId xmlns:a16="http://schemas.microsoft.com/office/drawing/2014/main" id="{4C6958E9-45D0-42F3-840C-5A804D91F2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part_of</a:t>
            </a:r>
          </a:p>
        </p:txBody>
      </p:sp>
      <p:sp>
        <p:nvSpPr>
          <p:cNvPr id="424963" name="Rectangle 3">
            <a:extLst>
              <a:ext uri="{FF2B5EF4-FFF2-40B4-BE49-F238E27FC236}">
                <a16:creationId xmlns:a16="http://schemas.microsoft.com/office/drawing/2014/main" id="{0508AA87-973F-4E64-AC1B-5CBE3D336C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organisms and other continuant entities may lose and gain parts over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i="1" dirty="0" err="1"/>
              <a:t>part_of</a:t>
            </a:r>
            <a:r>
              <a:rPr lang="en-US" altLang="en-US" sz="2800" dirty="0"/>
              <a:t> must be time-indexed for </a:t>
            </a:r>
            <a:r>
              <a:rPr lang="en-US" altLang="en-US" sz="2800" dirty="0" smtClean="0"/>
              <a:t>continuants</a:t>
            </a:r>
            <a:endParaRPr lang="en-US" alt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i="1" dirty="0"/>
              <a:t>A </a:t>
            </a:r>
            <a:r>
              <a:rPr lang="en-US" altLang="en-US" sz="2800" i="1" dirty="0" err="1"/>
              <a:t>part_of</a:t>
            </a:r>
            <a:r>
              <a:rPr lang="en-US" altLang="en-US" sz="2800" i="1" dirty="0"/>
              <a:t> B</a:t>
            </a:r>
            <a:r>
              <a:rPr lang="en-US" altLang="en-US" sz="2800" dirty="0"/>
              <a:t> is defined as:</a:t>
            </a:r>
          </a:p>
          <a:p>
            <a:pPr lvl="1"/>
            <a:r>
              <a:rPr lang="en-US" altLang="en-US" sz="2400" dirty="0"/>
              <a:t>Given any instance </a:t>
            </a:r>
            <a:r>
              <a:rPr lang="en-US" altLang="en-US" sz="2400" i="1" dirty="0"/>
              <a:t>a </a:t>
            </a:r>
            <a:r>
              <a:rPr lang="en-US" altLang="en-US" sz="2400" dirty="0"/>
              <a:t>and any time </a:t>
            </a:r>
            <a:r>
              <a:rPr lang="en-US" altLang="en-US" sz="2400" i="1" dirty="0"/>
              <a:t>t</a:t>
            </a:r>
            <a:r>
              <a:rPr lang="en-US" altLang="en-US" sz="2400" dirty="0"/>
              <a:t>, </a:t>
            </a:r>
          </a:p>
          <a:p>
            <a:pPr lvl="1"/>
            <a:r>
              <a:rPr lang="en-US" altLang="en-US" sz="2400" dirty="0"/>
              <a:t>If </a:t>
            </a:r>
            <a:r>
              <a:rPr lang="en-US" altLang="en-US" sz="2400" i="1" dirty="0"/>
              <a:t>a</a:t>
            </a:r>
            <a:r>
              <a:rPr lang="en-US" altLang="en-US" sz="2400" dirty="0"/>
              <a:t> is an instance of the universal </a:t>
            </a:r>
            <a:r>
              <a:rPr lang="en-US" altLang="en-US" sz="2400" i="1" dirty="0"/>
              <a:t>A </a:t>
            </a:r>
            <a:r>
              <a:rPr lang="en-US" altLang="en-US" sz="2400" dirty="0"/>
              <a:t>at </a:t>
            </a:r>
            <a:r>
              <a:rPr lang="en-US" altLang="en-US" sz="2400" i="1" dirty="0"/>
              <a:t>t</a:t>
            </a:r>
            <a:r>
              <a:rPr lang="en-US" altLang="en-US" sz="2400" dirty="0"/>
              <a:t>,</a:t>
            </a:r>
          </a:p>
          <a:p>
            <a:pPr lvl="1"/>
            <a:r>
              <a:rPr lang="en-US" altLang="en-US" sz="2400" dirty="0"/>
              <a:t>then there is some instance </a:t>
            </a:r>
            <a:r>
              <a:rPr lang="en-US" altLang="en-US" sz="2400" i="1" dirty="0"/>
              <a:t>b </a:t>
            </a:r>
            <a:r>
              <a:rPr lang="en-US" altLang="en-US" sz="2400" dirty="0"/>
              <a:t>of the universal </a:t>
            </a:r>
            <a:r>
              <a:rPr lang="en-US" altLang="en-US" sz="2400" i="1" dirty="0"/>
              <a:t>B </a:t>
            </a:r>
          </a:p>
          <a:p>
            <a:pPr lvl="1"/>
            <a:r>
              <a:rPr lang="en-US" altLang="en-US" sz="2400" dirty="0"/>
              <a:t>such that </a:t>
            </a:r>
          </a:p>
          <a:p>
            <a:pPr lvl="1"/>
            <a:r>
              <a:rPr lang="en-US" altLang="en-US" sz="2400" i="1" dirty="0"/>
              <a:t>a</a:t>
            </a:r>
            <a:r>
              <a:rPr lang="en-US" altLang="en-US" sz="2400" dirty="0"/>
              <a:t> is an instance-level </a:t>
            </a:r>
            <a:r>
              <a:rPr lang="en-US" altLang="en-US" sz="2400" b="1" dirty="0" err="1"/>
              <a:t>part_of</a:t>
            </a:r>
            <a:r>
              <a:rPr lang="en-US" altLang="en-US" sz="2400" b="1" dirty="0"/>
              <a:t> </a:t>
            </a:r>
            <a:r>
              <a:rPr lang="en-US" altLang="en-US" sz="2400" i="1" dirty="0"/>
              <a:t>b</a:t>
            </a:r>
            <a:r>
              <a:rPr lang="en-US" altLang="en-US" sz="2400" dirty="0"/>
              <a:t> at </a:t>
            </a:r>
            <a:r>
              <a:rPr lang="en-US" altLang="en-US" sz="2400" i="1" dirty="0"/>
              <a:t>t</a:t>
            </a:r>
          </a:p>
          <a:p>
            <a:pPr lvl="1"/>
            <a:endParaRPr lang="en-US" altLang="en-US" sz="2400" i="1" dirty="0"/>
          </a:p>
          <a:p>
            <a:pPr lvl="1"/>
            <a:endParaRPr lang="en-US" altLang="en-US" sz="2400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282F91-2B9F-4AF2-B369-5F7BD08582E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20C5896-E886-4A6D-91DF-5DA15D67BC2A}" type="slidenum">
              <a:rPr lang="en-US" altLang="en-US" smtClean="0"/>
              <a:pPr/>
              <a:t>75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4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Part-of</a:t>
            </a:r>
            <a:r>
              <a:rPr lang="en-US" altLang="en-US" smtClean="0"/>
              <a:t> different for continuants and occurrents</a:t>
            </a:r>
          </a:p>
        </p:txBody>
      </p:sp>
      <p:sp>
        <p:nvSpPr>
          <p:cNvPr id="1187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A4B5FB0-E1E3-4F9D-B1C6-2788CCF080C8}" type="slidenum">
              <a:rPr lang="en-US" altLang="en-US" sz="1400" b="0">
                <a:solidFill>
                  <a:schemeClr val="bg1"/>
                </a:solidFill>
              </a:rPr>
              <a:pPr eaLnBrk="1" hangingPunct="1"/>
              <a:t>76</a:t>
            </a:fld>
            <a:endParaRPr lang="en-US" altLang="en-US" sz="1400" b="0">
              <a:solidFill>
                <a:schemeClr val="bg1"/>
              </a:solidFill>
            </a:endParaRPr>
          </a:p>
        </p:txBody>
      </p:sp>
      <p:sp>
        <p:nvSpPr>
          <p:cNvPr id="118788" name="Text Box 3"/>
          <p:cNvSpPr txBox="1">
            <a:spLocks noChangeArrowheads="1"/>
          </p:cNvSpPr>
          <p:nvPr/>
        </p:nvSpPr>
        <p:spPr bwMode="auto">
          <a:xfrm>
            <a:off x="685800" y="6324600"/>
            <a:ext cx="514350" cy="40481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me</a:t>
            </a:r>
          </a:p>
        </p:txBody>
      </p:sp>
      <p:sp>
        <p:nvSpPr>
          <p:cNvPr id="118789" name="Text Box 4"/>
          <p:cNvSpPr txBox="1">
            <a:spLocks noChangeArrowheads="1"/>
          </p:cNvSpPr>
          <p:nvPr/>
        </p:nvSpPr>
        <p:spPr bwMode="auto">
          <a:xfrm>
            <a:off x="6858000" y="6324600"/>
            <a:ext cx="1409700" cy="40481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this walking</a:t>
            </a:r>
          </a:p>
        </p:txBody>
      </p:sp>
      <p:sp>
        <p:nvSpPr>
          <p:cNvPr id="118790" name="Text Box 5"/>
          <p:cNvSpPr txBox="1">
            <a:spLocks noChangeArrowheads="1"/>
          </p:cNvSpPr>
          <p:nvPr/>
        </p:nvSpPr>
        <p:spPr bwMode="auto">
          <a:xfrm>
            <a:off x="177800" y="3352800"/>
            <a:ext cx="1498600" cy="404813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accent2"/>
                </a:solidFill>
              </a:rPr>
              <a:t>human</a:t>
            </a:r>
            <a:r>
              <a:rPr lang="en-US" altLang="en-US" sz="1800">
                <a:solidFill>
                  <a:schemeClr val="bg1"/>
                </a:solidFill>
              </a:rPr>
              <a:t> </a:t>
            </a:r>
            <a:r>
              <a:rPr lang="en-US" altLang="en-US" sz="1800">
                <a:solidFill>
                  <a:schemeClr val="accent2"/>
                </a:solidFill>
              </a:rPr>
              <a:t>being</a:t>
            </a:r>
          </a:p>
        </p:txBody>
      </p:sp>
      <p:cxnSp>
        <p:nvCxnSpPr>
          <p:cNvPr id="118791" name="AutoShape 6"/>
          <p:cNvCxnSpPr>
            <a:cxnSpLocks noChangeShapeType="1"/>
            <a:stCxn id="118788" idx="0"/>
            <a:endCxn id="118790" idx="2"/>
          </p:cNvCxnSpPr>
          <p:nvPr/>
        </p:nvCxnSpPr>
        <p:spPr bwMode="auto">
          <a:xfrm flipH="1" flipV="1">
            <a:off x="927100" y="3776663"/>
            <a:ext cx="15875" cy="2528887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792" name="Text Box 7"/>
          <p:cNvSpPr txBox="1">
            <a:spLocks noChangeArrowheads="1"/>
          </p:cNvSpPr>
          <p:nvPr/>
        </p:nvSpPr>
        <p:spPr bwMode="auto">
          <a:xfrm>
            <a:off x="990600" y="4114800"/>
            <a:ext cx="127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Instance-of</a:t>
            </a:r>
          </a:p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at t </a:t>
            </a:r>
          </a:p>
        </p:txBody>
      </p:sp>
      <p:sp>
        <p:nvSpPr>
          <p:cNvPr id="118793" name="Text Box 8"/>
          <p:cNvSpPr txBox="1">
            <a:spLocks noChangeArrowheads="1"/>
          </p:cNvSpPr>
          <p:nvPr/>
        </p:nvSpPr>
        <p:spPr bwMode="auto">
          <a:xfrm>
            <a:off x="111125" y="2209800"/>
            <a:ext cx="1651000" cy="404813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accent2"/>
                </a:solidFill>
              </a:rPr>
              <a:t>living creature</a:t>
            </a:r>
          </a:p>
        </p:txBody>
      </p:sp>
      <p:cxnSp>
        <p:nvCxnSpPr>
          <p:cNvPr id="118794" name="AutoShape 9"/>
          <p:cNvCxnSpPr>
            <a:cxnSpLocks noChangeShapeType="1"/>
            <a:stCxn id="118790" idx="0"/>
            <a:endCxn id="118793" idx="2"/>
          </p:cNvCxnSpPr>
          <p:nvPr/>
        </p:nvCxnSpPr>
        <p:spPr bwMode="auto">
          <a:xfrm flipV="1">
            <a:off x="927100" y="2633663"/>
            <a:ext cx="9525" cy="700087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795" name="Text Box 10"/>
          <p:cNvSpPr txBox="1">
            <a:spLocks noChangeArrowheads="1"/>
          </p:cNvSpPr>
          <p:nvPr/>
        </p:nvSpPr>
        <p:spPr bwMode="auto">
          <a:xfrm>
            <a:off x="1066800" y="2819400"/>
            <a:ext cx="59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Is_a</a:t>
            </a:r>
            <a:endParaRPr lang="en-US" altLang="en-US" sz="1800" baseline="-25000">
              <a:solidFill>
                <a:schemeClr val="bg1"/>
              </a:solidFill>
            </a:endParaRPr>
          </a:p>
        </p:txBody>
      </p:sp>
      <p:sp>
        <p:nvSpPr>
          <p:cNvPr id="118796" name="Text Box 11"/>
          <p:cNvSpPr txBox="1">
            <a:spLocks noChangeArrowheads="1"/>
          </p:cNvSpPr>
          <p:nvPr/>
        </p:nvSpPr>
        <p:spPr bwMode="auto">
          <a:xfrm>
            <a:off x="7804150" y="3352800"/>
            <a:ext cx="996950" cy="404813"/>
          </a:xfrm>
          <a:prstGeom prst="rect">
            <a:avLst/>
          </a:prstGeom>
          <a:solidFill>
            <a:srgbClr val="FFFF00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accent2"/>
                </a:solidFill>
              </a:rPr>
              <a:t>walking</a:t>
            </a:r>
          </a:p>
        </p:txBody>
      </p:sp>
      <p:sp>
        <p:nvSpPr>
          <p:cNvPr id="118797" name="Text Box 12"/>
          <p:cNvSpPr txBox="1">
            <a:spLocks noChangeArrowheads="1"/>
          </p:cNvSpPr>
          <p:nvPr/>
        </p:nvSpPr>
        <p:spPr bwMode="auto">
          <a:xfrm>
            <a:off x="7772400" y="5257800"/>
            <a:ext cx="1276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Instance-of</a:t>
            </a:r>
          </a:p>
        </p:txBody>
      </p:sp>
      <p:cxnSp>
        <p:nvCxnSpPr>
          <p:cNvPr id="118798" name="AutoShape 13"/>
          <p:cNvCxnSpPr>
            <a:cxnSpLocks noChangeShapeType="1"/>
            <a:stCxn id="118789" idx="0"/>
            <a:endCxn id="118796" idx="2"/>
          </p:cNvCxnSpPr>
          <p:nvPr/>
        </p:nvCxnSpPr>
        <p:spPr bwMode="auto">
          <a:xfrm flipV="1">
            <a:off x="7562850" y="3776663"/>
            <a:ext cx="739775" cy="2528887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799" name="Text Box 14"/>
          <p:cNvSpPr txBox="1">
            <a:spLocks noChangeArrowheads="1"/>
          </p:cNvSpPr>
          <p:nvPr/>
        </p:nvSpPr>
        <p:spPr bwMode="auto">
          <a:xfrm>
            <a:off x="2603500" y="5715000"/>
            <a:ext cx="1238250" cy="40481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my left leg</a:t>
            </a:r>
          </a:p>
        </p:txBody>
      </p:sp>
      <p:sp>
        <p:nvSpPr>
          <p:cNvPr id="118800" name="Text Box 15"/>
          <p:cNvSpPr txBox="1">
            <a:spLocks noChangeArrowheads="1"/>
          </p:cNvSpPr>
          <p:nvPr/>
        </p:nvSpPr>
        <p:spPr bwMode="auto">
          <a:xfrm>
            <a:off x="5905500" y="4495800"/>
            <a:ext cx="1695450" cy="40481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this leg moving</a:t>
            </a:r>
          </a:p>
        </p:txBody>
      </p:sp>
      <p:sp>
        <p:nvSpPr>
          <p:cNvPr id="118801" name="Text Box 16"/>
          <p:cNvSpPr txBox="1">
            <a:spLocks noChangeArrowheads="1"/>
          </p:cNvSpPr>
          <p:nvPr/>
        </p:nvSpPr>
        <p:spPr bwMode="auto">
          <a:xfrm>
            <a:off x="6096000" y="3352800"/>
            <a:ext cx="1282700" cy="404813"/>
          </a:xfrm>
          <a:prstGeom prst="rect">
            <a:avLst/>
          </a:prstGeom>
          <a:solidFill>
            <a:srgbClr val="FFFF00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accent2"/>
                </a:solidFill>
              </a:rPr>
              <a:t>leg</a:t>
            </a:r>
            <a:r>
              <a:rPr lang="en-US" altLang="en-US" sz="1800">
                <a:solidFill>
                  <a:schemeClr val="bg1"/>
                </a:solidFill>
              </a:rPr>
              <a:t> </a:t>
            </a:r>
            <a:r>
              <a:rPr lang="en-US" altLang="en-US" sz="1800">
                <a:solidFill>
                  <a:schemeClr val="accent2"/>
                </a:solidFill>
              </a:rPr>
              <a:t>moving</a:t>
            </a:r>
          </a:p>
        </p:txBody>
      </p:sp>
      <p:cxnSp>
        <p:nvCxnSpPr>
          <p:cNvPr id="118802" name="AutoShape 17"/>
          <p:cNvCxnSpPr>
            <a:cxnSpLocks noChangeShapeType="1"/>
            <a:stCxn id="118800" idx="0"/>
            <a:endCxn id="118801" idx="2"/>
          </p:cNvCxnSpPr>
          <p:nvPr/>
        </p:nvCxnSpPr>
        <p:spPr bwMode="auto">
          <a:xfrm flipH="1" flipV="1">
            <a:off x="6737350" y="3776663"/>
            <a:ext cx="15875" cy="700087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803" name="Text Box 18"/>
          <p:cNvSpPr txBox="1">
            <a:spLocks noChangeArrowheads="1"/>
          </p:cNvSpPr>
          <p:nvPr/>
        </p:nvSpPr>
        <p:spPr bwMode="auto">
          <a:xfrm>
            <a:off x="2971800" y="2667000"/>
            <a:ext cx="501650" cy="404813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accent2"/>
                </a:solidFill>
              </a:rPr>
              <a:t>leg</a:t>
            </a:r>
          </a:p>
        </p:txBody>
      </p:sp>
      <p:cxnSp>
        <p:nvCxnSpPr>
          <p:cNvPr id="118804" name="AutoShape 19"/>
          <p:cNvCxnSpPr>
            <a:cxnSpLocks noChangeShapeType="1"/>
            <a:stCxn id="118799" idx="0"/>
            <a:endCxn id="118803" idx="2"/>
          </p:cNvCxnSpPr>
          <p:nvPr/>
        </p:nvCxnSpPr>
        <p:spPr bwMode="auto">
          <a:xfrm flipV="1">
            <a:off x="3222625" y="3090863"/>
            <a:ext cx="0" cy="2605087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805" name="Text Box 20"/>
          <p:cNvSpPr txBox="1">
            <a:spLocks noChangeArrowheads="1"/>
          </p:cNvSpPr>
          <p:nvPr/>
        </p:nvSpPr>
        <p:spPr bwMode="auto">
          <a:xfrm>
            <a:off x="6629400" y="2057400"/>
            <a:ext cx="946150" cy="404813"/>
          </a:xfrm>
          <a:prstGeom prst="rect">
            <a:avLst/>
          </a:prstGeom>
          <a:solidFill>
            <a:srgbClr val="FFFF00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accent2"/>
                </a:solidFill>
              </a:rPr>
              <a:t>process</a:t>
            </a:r>
          </a:p>
        </p:txBody>
      </p:sp>
      <p:cxnSp>
        <p:nvCxnSpPr>
          <p:cNvPr id="118806" name="AutoShape 21"/>
          <p:cNvCxnSpPr>
            <a:cxnSpLocks noChangeShapeType="1"/>
            <a:stCxn id="118801" idx="0"/>
            <a:endCxn id="118805" idx="2"/>
          </p:cNvCxnSpPr>
          <p:nvPr/>
        </p:nvCxnSpPr>
        <p:spPr bwMode="auto">
          <a:xfrm flipV="1">
            <a:off x="6737350" y="2481263"/>
            <a:ext cx="365125" cy="852487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807" name="AutoShape 22"/>
          <p:cNvCxnSpPr>
            <a:cxnSpLocks noChangeShapeType="1"/>
            <a:stCxn id="118796" idx="0"/>
            <a:endCxn id="118805" idx="2"/>
          </p:cNvCxnSpPr>
          <p:nvPr/>
        </p:nvCxnSpPr>
        <p:spPr bwMode="auto">
          <a:xfrm flipH="1" flipV="1">
            <a:off x="7102475" y="2481263"/>
            <a:ext cx="1200150" cy="852487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808" name="Text Box 23"/>
          <p:cNvSpPr txBox="1">
            <a:spLocks noChangeArrowheads="1"/>
          </p:cNvSpPr>
          <p:nvPr/>
        </p:nvSpPr>
        <p:spPr bwMode="auto">
          <a:xfrm>
            <a:off x="2286000" y="3657600"/>
            <a:ext cx="127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Instance-of</a:t>
            </a:r>
          </a:p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at t </a:t>
            </a:r>
          </a:p>
        </p:txBody>
      </p:sp>
      <p:sp>
        <p:nvSpPr>
          <p:cNvPr id="118809" name="Text Box 24"/>
          <p:cNvSpPr txBox="1">
            <a:spLocks noChangeArrowheads="1"/>
          </p:cNvSpPr>
          <p:nvPr/>
        </p:nvSpPr>
        <p:spPr bwMode="auto">
          <a:xfrm>
            <a:off x="6172200" y="2514600"/>
            <a:ext cx="59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Is_a</a:t>
            </a:r>
            <a:endParaRPr lang="en-US" altLang="en-US" sz="1800" baseline="-25000">
              <a:solidFill>
                <a:schemeClr val="bg1"/>
              </a:solidFill>
            </a:endParaRPr>
          </a:p>
        </p:txBody>
      </p:sp>
      <p:sp>
        <p:nvSpPr>
          <p:cNvPr id="118810" name="Text Box 25"/>
          <p:cNvSpPr txBox="1">
            <a:spLocks noChangeArrowheads="1"/>
          </p:cNvSpPr>
          <p:nvPr/>
        </p:nvSpPr>
        <p:spPr bwMode="auto">
          <a:xfrm>
            <a:off x="7620000" y="2514600"/>
            <a:ext cx="59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Is_a</a:t>
            </a:r>
            <a:endParaRPr lang="en-US" altLang="en-US" sz="1800" baseline="-25000">
              <a:solidFill>
                <a:schemeClr val="bg1"/>
              </a:solidFill>
            </a:endParaRPr>
          </a:p>
        </p:txBody>
      </p:sp>
      <p:sp>
        <p:nvSpPr>
          <p:cNvPr id="118811" name="Text Box 26"/>
          <p:cNvSpPr txBox="1">
            <a:spLocks noChangeArrowheads="1"/>
          </p:cNvSpPr>
          <p:nvPr/>
        </p:nvSpPr>
        <p:spPr bwMode="auto">
          <a:xfrm>
            <a:off x="5715000" y="3886200"/>
            <a:ext cx="1276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Instance-of</a:t>
            </a:r>
          </a:p>
        </p:txBody>
      </p:sp>
      <p:sp>
        <p:nvSpPr>
          <p:cNvPr id="118812" name="Oval 27"/>
          <p:cNvSpPr>
            <a:spLocks noChangeArrowheads="1"/>
          </p:cNvSpPr>
          <p:nvPr/>
        </p:nvSpPr>
        <p:spPr bwMode="auto">
          <a:xfrm>
            <a:off x="8077200" y="228600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143000" y="5334000"/>
            <a:ext cx="1441450" cy="1193800"/>
            <a:chOff x="720" y="3360"/>
            <a:chExt cx="908" cy="752"/>
          </a:xfrm>
        </p:grpSpPr>
        <p:grpSp>
          <p:nvGrpSpPr>
            <p:cNvPr id="118819" name="Group 29"/>
            <p:cNvGrpSpPr>
              <a:grpSpLocks/>
            </p:cNvGrpSpPr>
            <p:nvPr/>
          </p:nvGrpSpPr>
          <p:grpSpPr bwMode="auto">
            <a:xfrm>
              <a:off x="768" y="3408"/>
              <a:ext cx="860" cy="704"/>
              <a:chOff x="768" y="3408"/>
              <a:chExt cx="860" cy="704"/>
            </a:xfrm>
          </p:grpSpPr>
          <p:cxnSp>
            <p:nvCxnSpPr>
              <p:cNvPr id="118821" name="AutoShape 30"/>
              <p:cNvCxnSpPr>
                <a:cxnSpLocks noChangeShapeType="1"/>
                <a:stCxn id="118799" idx="1"/>
                <a:endCxn id="118788" idx="3"/>
              </p:cNvCxnSpPr>
              <p:nvPr/>
            </p:nvCxnSpPr>
            <p:spPr bwMode="auto">
              <a:xfrm flipH="1">
                <a:off x="768" y="3728"/>
                <a:ext cx="860" cy="38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8822" name="Text Box 31"/>
              <p:cNvSpPr txBox="1">
                <a:spLocks noChangeArrowheads="1"/>
              </p:cNvSpPr>
              <p:nvPr/>
            </p:nvSpPr>
            <p:spPr bwMode="auto">
              <a:xfrm>
                <a:off x="864" y="3408"/>
                <a:ext cx="54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bg1"/>
                    </a:solidFill>
                  </a:rPr>
                  <a:t>part-of</a:t>
                </a:r>
              </a:p>
              <a:p>
                <a:pPr eaLnBrk="1" hangingPunct="1"/>
                <a:r>
                  <a:rPr lang="en-US" altLang="en-US" sz="1800">
                    <a:solidFill>
                      <a:schemeClr val="bg1"/>
                    </a:solidFill>
                  </a:rPr>
                  <a:t>at t </a:t>
                </a:r>
              </a:p>
            </p:txBody>
          </p:sp>
        </p:grpSp>
        <p:sp>
          <p:nvSpPr>
            <p:cNvPr id="118820" name="Oval 32"/>
            <p:cNvSpPr>
              <a:spLocks noChangeArrowheads="1"/>
            </p:cNvSpPr>
            <p:nvPr/>
          </p:nvSpPr>
          <p:spPr bwMode="auto">
            <a:xfrm>
              <a:off x="720" y="3360"/>
              <a:ext cx="816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6400800" y="4919663"/>
            <a:ext cx="1295400" cy="1385887"/>
            <a:chOff x="4032" y="3099"/>
            <a:chExt cx="816" cy="873"/>
          </a:xfrm>
        </p:grpSpPr>
        <p:grpSp>
          <p:nvGrpSpPr>
            <p:cNvPr id="118815" name="Group 34"/>
            <p:cNvGrpSpPr>
              <a:grpSpLocks/>
            </p:cNvGrpSpPr>
            <p:nvPr/>
          </p:nvGrpSpPr>
          <p:grpSpPr bwMode="auto">
            <a:xfrm>
              <a:off x="4176" y="3099"/>
              <a:ext cx="588" cy="873"/>
              <a:chOff x="4176" y="3099"/>
              <a:chExt cx="588" cy="873"/>
            </a:xfrm>
          </p:grpSpPr>
          <p:sp>
            <p:nvSpPr>
              <p:cNvPr id="118817" name="Text Box 35"/>
              <p:cNvSpPr txBox="1">
                <a:spLocks noChangeArrowheads="1"/>
              </p:cNvSpPr>
              <p:nvPr/>
            </p:nvSpPr>
            <p:spPr bwMode="auto">
              <a:xfrm>
                <a:off x="4176" y="3408"/>
                <a:ext cx="5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bg1"/>
                    </a:solidFill>
                  </a:rPr>
                  <a:t>part-of</a:t>
                </a:r>
              </a:p>
            </p:txBody>
          </p:sp>
          <p:cxnSp>
            <p:nvCxnSpPr>
              <p:cNvPr id="118818" name="AutoShape 36"/>
              <p:cNvCxnSpPr>
                <a:cxnSpLocks noChangeShapeType="1"/>
                <a:stCxn id="118800" idx="2"/>
                <a:endCxn id="118789" idx="0"/>
              </p:cNvCxnSpPr>
              <p:nvPr/>
            </p:nvCxnSpPr>
            <p:spPr bwMode="auto">
              <a:xfrm>
                <a:off x="4254" y="3099"/>
                <a:ext cx="510" cy="87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18816" name="Oval 37"/>
            <p:cNvSpPr>
              <a:spLocks noChangeArrowheads="1"/>
            </p:cNvSpPr>
            <p:nvPr/>
          </p:nvSpPr>
          <p:spPr bwMode="auto">
            <a:xfrm>
              <a:off x="4032" y="3312"/>
              <a:ext cx="816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485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>
            <a:extLst>
              <a:ext uri="{FF2B5EF4-FFF2-40B4-BE49-F238E27FC236}">
                <a16:creationId xmlns:a16="http://schemas.microsoft.com/office/drawing/2014/main" id="{D7F6D040-4C29-4D4C-9BA7-7BEAA9F456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Use of the quantifiers ‘all’ and ‘some’</a:t>
            </a:r>
          </a:p>
        </p:txBody>
      </p:sp>
      <p:sp>
        <p:nvSpPr>
          <p:cNvPr id="576515" name="Rectangle 3">
            <a:extLst>
              <a:ext uri="{FF2B5EF4-FFF2-40B4-BE49-F238E27FC236}">
                <a16:creationId xmlns:a16="http://schemas.microsoft.com/office/drawing/2014/main" id="{FBED5618-0738-4B56-85C0-4A0FAE4AB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enable us to refer in definitions to instances </a:t>
            </a:r>
            <a:r>
              <a:rPr lang="en-US" altLang="en-US" i="1"/>
              <a:t>in general </a:t>
            </a:r>
            <a:r>
              <a:rPr lang="en-US" altLang="en-US"/>
              <a:t>even in those areas (such as molecular biology) where we have no information about instances </a:t>
            </a:r>
            <a:r>
              <a:rPr lang="en-US" altLang="en-US" i="1"/>
              <a:t>in particular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A95FDE-0650-4AA6-98D0-B1F242EC8A0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20C5896-E886-4A6D-91DF-5DA15D67BC2A}" type="slidenum">
              <a:rPr lang="en-US" altLang="en-US" smtClean="0"/>
              <a:pPr/>
              <a:t>77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09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>
            <a:extLst>
              <a:ext uri="{FF2B5EF4-FFF2-40B4-BE49-F238E27FC236}">
                <a16:creationId xmlns:a16="http://schemas.microsoft.com/office/drawing/2014/main" id="{37289CCA-FAC6-4A2D-B180-268C05CDB1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the all-some form</a:t>
            </a:r>
          </a:p>
        </p:txBody>
      </p:sp>
      <p:sp>
        <p:nvSpPr>
          <p:cNvPr id="531459" name="Rectangle 3">
            <a:extLst>
              <a:ext uri="{FF2B5EF4-FFF2-40B4-BE49-F238E27FC236}">
                <a16:creationId xmlns:a16="http://schemas.microsoft.com/office/drawing/2014/main" id="{658C9788-4AE3-4C9B-BF2D-88EBD7D27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endParaRPr lang="en-US" altLang="en-US" sz="2800" i="1"/>
          </a:p>
          <a:p>
            <a:r>
              <a:rPr lang="en-US" altLang="en-US" sz="2800" i="1"/>
              <a:t>A part_of B</a:t>
            </a:r>
            <a:r>
              <a:rPr lang="en-US" altLang="en-US" sz="2800"/>
              <a:t> =def.</a:t>
            </a:r>
          </a:p>
          <a:p>
            <a:endParaRPr lang="en-US" altLang="en-US" sz="2800"/>
          </a:p>
          <a:p>
            <a:pPr lvl="1">
              <a:buFontTx/>
              <a:buNone/>
            </a:pPr>
            <a:r>
              <a:rPr lang="en-US" altLang="en-US" sz="2400"/>
              <a:t>for  </a:t>
            </a:r>
            <a:r>
              <a:rPr lang="en-US" altLang="en-US" sz="2400" b="1"/>
              <a:t>all  </a:t>
            </a:r>
            <a:r>
              <a:rPr lang="en-US" altLang="en-US" sz="2400"/>
              <a:t>instances </a:t>
            </a:r>
            <a:r>
              <a:rPr lang="en-US" altLang="en-US" sz="2400" i="1"/>
              <a:t>a </a:t>
            </a:r>
            <a:r>
              <a:rPr lang="en-US" altLang="en-US" sz="2400"/>
              <a:t>and times </a:t>
            </a:r>
            <a:r>
              <a:rPr lang="en-US" altLang="en-US" sz="2400" i="1"/>
              <a:t>t</a:t>
            </a:r>
            <a:r>
              <a:rPr lang="en-US" altLang="en-US" sz="2400"/>
              <a:t>, </a:t>
            </a:r>
          </a:p>
          <a:p>
            <a:pPr lvl="1">
              <a:buFontTx/>
              <a:buNone/>
            </a:pPr>
            <a:r>
              <a:rPr lang="en-US" altLang="en-US" sz="2400"/>
              <a:t>If </a:t>
            </a:r>
            <a:r>
              <a:rPr lang="en-US" altLang="en-US" sz="2400" i="1"/>
              <a:t>a</a:t>
            </a:r>
            <a:r>
              <a:rPr lang="en-US" altLang="en-US" sz="2400"/>
              <a:t> is an instance of the universal </a:t>
            </a:r>
            <a:r>
              <a:rPr lang="en-US" altLang="en-US" sz="2400" i="1"/>
              <a:t>A </a:t>
            </a:r>
            <a:r>
              <a:rPr lang="en-US" altLang="en-US" sz="2400"/>
              <a:t>at </a:t>
            </a:r>
            <a:r>
              <a:rPr lang="en-US" altLang="en-US" sz="2400" i="1"/>
              <a:t>t</a:t>
            </a:r>
            <a:r>
              <a:rPr lang="en-US" altLang="en-US" sz="2400"/>
              <a:t>,</a:t>
            </a:r>
          </a:p>
          <a:p>
            <a:pPr lvl="1">
              <a:buFontTx/>
              <a:buNone/>
            </a:pPr>
            <a:r>
              <a:rPr lang="en-US" altLang="en-US" sz="2400"/>
              <a:t>then there is  </a:t>
            </a:r>
            <a:r>
              <a:rPr lang="en-US" altLang="en-US" sz="2400" b="1"/>
              <a:t>some  </a:t>
            </a:r>
            <a:r>
              <a:rPr lang="en-US" altLang="en-US" sz="2400"/>
              <a:t>instance </a:t>
            </a:r>
            <a:r>
              <a:rPr lang="en-US" altLang="en-US" sz="2400" i="1"/>
              <a:t>b </a:t>
            </a:r>
            <a:r>
              <a:rPr lang="en-US" altLang="en-US" sz="2400"/>
              <a:t>of the universal </a:t>
            </a:r>
            <a:r>
              <a:rPr lang="en-US" altLang="en-US" sz="2400" i="1"/>
              <a:t>B </a:t>
            </a:r>
          </a:p>
          <a:p>
            <a:pPr lvl="1">
              <a:buFontTx/>
              <a:buNone/>
            </a:pPr>
            <a:r>
              <a:rPr lang="en-US" altLang="en-US" sz="2400"/>
              <a:t>such that </a:t>
            </a:r>
          </a:p>
          <a:p>
            <a:pPr lvl="1">
              <a:buFontTx/>
              <a:buNone/>
            </a:pPr>
            <a:r>
              <a:rPr lang="en-US" altLang="en-US" sz="2400" i="1"/>
              <a:t>a</a:t>
            </a:r>
            <a:r>
              <a:rPr lang="en-US" altLang="en-US" sz="2400"/>
              <a:t> is an instance-level </a:t>
            </a:r>
            <a:r>
              <a:rPr lang="en-US" altLang="en-US" sz="2400" b="1"/>
              <a:t>part_of </a:t>
            </a:r>
            <a:r>
              <a:rPr lang="en-US" altLang="en-US" sz="2400" i="1"/>
              <a:t>b</a:t>
            </a:r>
            <a:r>
              <a:rPr lang="en-US" altLang="en-US" sz="2400"/>
              <a:t> at </a:t>
            </a:r>
            <a:r>
              <a:rPr lang="en-US" altLang="en-US" sz="2400" i="1"/>
              <a:t>t</a:t>
            </a:r>
          </a:p>
          <a:p>
            <a:pPr lvl="1">
              <a:buFontTx/>
              <a:buNone/>
            </a:pPr>
            <a:endParaRPr lang="en-US" altLang="en-US" sz="2400" i="1"/>
          </a:p>
          <a:p>
            <a:pPr lvl="1">
              <a:buFontTx/>
              <a:buNone/>
            </a:pPr>
            <a:endParaRPr lang="en-US" altLang="en-US" sz="2400" i="1"/>
          </a:p>
        </p:txBody>
      </p:sp>
      <p:grpSp>
        <p:nvGrpSpPr>
          <p:cNvPr id="531462" name="Group 6">
            <a:extLst>
              <a:ext uri="{FF2B5EF4-FFF2-40B4-BE49-F238E27FC236}">
                <a16:creationId xmlns:a16="http://schemas.microsoft.com/office/drawing/2014/main" id="{21DEFE19-C0F8-4D4B-9CF3-E57DF7EB2CD4}"/>
              </a:ext>
            </a:extLst>
          </p:cNvPr>
          <p:cNvGrpSpPr>
            <a:grpSpLocks/>
          </p:cNvGrpSpPr>
          <p:nvPr/>
        </p:nvGrpSpPr>
        <p:grpSpPr bwMode="auto">
          <a:xfrm>
            <a:off x="1481138" y="2667000"/>
            <a:ext cx="2281237" cy="1524000"/>
            <a:chOff x="933" y="1680"/>
            <a:chExt cx="1437" cy="960"/>
          </a:xfrm>
        </p:grpSpPr>
        <p:sp>
          <p:nvSpPr>
            <p:cNvPr id="531460" name="Oval 4">
              <a:extLst>
                <a:ext uri="{FF2B5EF4-FFF2-40B4-BE49-F238E27FC236}">
                  <a16:creationId xmlns:a16="http://schemas.microsoft.com/office/drawing/2014/main" id="{824ACA63-E2E5-47DD-87CC-93FF17C1C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" y="1680"/>
              <a:ext cx="288" cy="3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1461" name="Oval 5">
              <a:extLst>
                <a:ext uri="{FF2B5EF4-FFF2-40B4-BE49-F238E27FC236}">
                  <a16:creationId xmlns:a16="http://schemas.microsoft.com/office/drawing/2014/main" id="{A7F9D4A4-5D0C-4EE9-BD55-DA09BE1CD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256"/>
              <a:ext cx="624" cy="3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8729D2-67DF-49AF-9E5B-6134719E8BF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20C5896-E886-4A6D-91DF-5DA15D67BC2A}" type="slidenum">
              <a:rPr lang="en-US" altLang="en-US" smtClean="0"/>
              <a:pPr/>
              <a:t>78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20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>
            <a:extLst>
              <a:ext uri="{FF2B5EF4-FFF2-40B4-BE49-F238E27FC236}">
                <a16:creationId xmlns:a16="http://schemas.microsoft.com/office/drawing/2014/main" id="{695F9B2D-9B70-4732-AA4E-9C19D9E02E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Definitions of the </a:t>
            </a:r>
            <a:r>
              <a:rPr lang="en-US" altLang="en-US" sz="4000" b="1"/>
              <a:t>all-some</a:t>
            </a:r>
            <a:r>
              <a:rPr lang="en-US" altLang="en-US" sz="4000"/>
              <a:t> form allow cascading inferences</a:t>
            </a:r>
          </a:p>
        </p:txBody>
      </p:sp>
      <p:sp>
        <p:nvSpPr>
          <p:cNvPr id="437251" name="Rectangle 3">
            <a:extLst>
              <a:ext uri="{FF2B5EF4-FFF2-40B4-BE49-F238E27FC236}">
                <a16:creationId xmlns:a16="http://schemas.microsoft.com/office/drawing/2014/main" id="{9DD60348-18FB-43F2-87C3-EB18DECA32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2438400"/>
            <a:ext cx="8686800" cy="4191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If </a:t>
            </a:r>
            <a:r>
              <a:rPr lang="en-US" altLang="en-US" i="1" dirty="0"/>
              <a:t>A R</a:t>
            </a:r>
            <a:r>
              <a:rPr lang="en-US" altLang="en-US" i="1" baseline="-25000" dirty="0"/>
              <a:t>1</a:t>
            </a:r>
            <a:r>
              <a:rPr lang="en-US" altLang="en-US" i="1" dirty="0"/>
              <a:t> B </a:t>
            </a:r>
            <a:r>
              <a:rPr lang="en-US" altLang="en-US" dirty="0"/>
              <a:t>and </a:t>
            </a:r>
            <a:r>
              <a:rPr lang="en-US" altLang="en-US" i="1" dirty="0"/>
              <a:t>B R</a:t>
            </a:r>
            <a:r>
              <a:rPr lang="en-US" altLang="en-US" i="1" baseline="-25000" dirty="0"/>
              <a:t>2 </a:t>
            </a:r>
            <a:r>
              <a:rPr lang="en-US" altLang="en-US" i="1" dirty="0"/>
              <a:t>C, </a:t>
            </a:r>
            <a:r>
              <a:rPr lang="en-US" altLang="en-US" dirty="0"/>
              <a:t>then we know </a:t>
            </a:r>
            <a:r>
              <a:rPr lang="en-US" altLang="en-US" dirty="0" smtClean="0"/>
              <a:t>that: </a:t>
            </a: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every </a:t>
            </a:r>
            <a:r>
              <a:rPr lang="en-US" altLang="en-US" i="1" dirty="0"/>
              <a:t>A </a:t>
            </a:r>
            <a:r>
              <a:rPr lang="en-US" altLang="en-US" dirty="0"/>
              <a:t>stands in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1</a:t>
            </a:r>
            <a:r>
              <a:rPr lang="en-US" altLang="en-US" i="1" dirty="0"/>
              <a:t> </a:t>
            </a:r>
            <a:r>
              <a:rPr lang="en-US" altLang="en-US" dirty="0"/>
              <a:t>to </a:t>
            </a:r>
            <a:r>
              <a:rPr lang="en-US" altLang="en-US" i="1" dirty="0"/>
              <a:t>some B</a:t>
            </a:r>
            <a:r>
              <a:rPr lang="en-US" altLang="en-US" dirty="0"/>
              <a:t>, </a:t>
            </a:r>
            <a:endParaRPr lang="en-US" alt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whichever </a:t>
            </a:r>
            <a:r>
              <a:rPr lang="en-US" altLang="en-US" i="1" dirty="0"/>
              <a:t>B </a:t>
            </a:r>
            <a:r>
              <a:rPr lang="en-US" altLang="en-US" dirty="0"/>
              <a:t>this is, it can be plugged into the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2 </a:t>
            </a:r>
            <a:r>
              <a:rPr lang="en-US" altLang="en-US" dirty="0"/>
              <a:t>relation, because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2 </a:t>
            </a:r>
            <a:r>
              <a:rPr lang="en-US" altLang="en-US" dirty="0"/>
              <a:t>is defined for </a:t>
            </a:r>
            <a:r>
              <a:rPr lang="en-US" altLang="en-US" i="1" dirty="0"/>
              <a:t>every </a:t>
            </a:r>
            <a:r>
              <a:rPr lang="en-US" altLang="en-US" dirty="0"/>
              <a:t>B.</a:t>
            </a:r>
            <a:r>
              <a:rPr lang="en-US" altLang="en-US" i="1" baseline="-25000" dirty="0"/>
              <a:t> </a:t>
            </a:r>
            <a:endParaRPr lang="en-US" altLang="en-US" i="1" baseline="-250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altLang="en-US" i="1" baseline="-25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Also allows for the definition of ‘shortcut’ relations: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A </a:t>
            </a:r>
            <a:r>
              <a:rPr lang="en-US" altLang="en-US" i="1" dirty="0" smtClean="0"/>
              <a:t>R</a:t>
            </a:r>
            <a:r>
              <a:rPr lang="en-US" altLang="en-US" i="1" baseline="-25000" dirty="0" smtClean="0"/>
              <a:t>3</a:t>
            </a:r>
            <a:r>
              <a:rPr lang="en-US" altLang="en-US" dirty="0" smtClean="0"/>
              <a:t> C =def. </a:t>
            </a:r>
            <a:r>
              <a:rPr lang="en-US" altLang="en-US" i="1" dirty="0"/>
              <a:t>A R</a:t>
            </a:r>
            <a:r>
              <a:rPr lang="en-US" altLang="en-US" i="1" baseline="-25000" dirty="0"/>
              <a:t>1</a:t>
            </a:r>
            <a:r>
              <a:rPr lang="en-US" altLang="en-US" i="1" dirty="0"/>
              <a:t> B </a:t>
            </a:r>
            <a:r>
              <a:rPr lang="en-US" altLang="en-US" dirty="0"/>
              <a:t>and </a:t>
            </a:r>
            <a:r>
              <a:rPr lang="en-US" altLang="en-US" i="1" dirty="0"/>
              <a:t>B R</a:t>
            </a:r>
            <a:r>
              <a:rPr lang="en-US" altLang="en-US" i="1" baseline="-25000" dirty="0"/>
              <a:t>2 </a:t>
            </a:r>
            <a:r>
              <a:rPr lang="en-US" altLang="en-US" i="1" dirty="0"/>
              <a:t>C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AEC99C-3064-414D-A0D3-631049BE50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C5896-E886-4A6D-91DF-5DA15D67BC2A}" type="slidenum">
              <a:rPr lang="en-US" altLang="en-US" smtClean="0"/>
              <a:pPr/>
              <a:t>79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69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1219200"/>
          </a:xfrm>
        </p:spPr>
        <p:txBody>
          <a:bodyPr/>
          <a:lstStyle/>
          <a:p>
            <a:pPr algn="ctr"/>
            <a:r>
              <a:rPr lang="en-US" sz="4000" dirty="0" smtClean="0"/>
              <a:t>‘</a:t>
            </a:r>
            <a:r>
              <a:rPr lang="en-US" sz="4000" i="1" dirty="0" smtClean="0"/>
              <a:t>John is in a relation with Mary</a:t>
            </a:r>
            <a:r>
              <a:rPr lang="en-US" sz="4000" dirty="0" smtClean="0"/>
              <a:t>’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990600" y="2285999"/>
            <a:ext cx="1295400" cy="2052787"/>
            <a:chOff x="990600" y="2285999"/>
            <a:chExt cx="1295400" cy="2052787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990600" y="3805386"/>
              <a:ext cx="12954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John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1104900" y="22860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Arrow Connector 10"/>
            <p:cNvCxnSpPr>
              <a:endCxn id="5" idx="0"/>
            </p:cNvCxnSpPr>
            <p:nvPr/>
          </p:nvCxnSpPr>
          <p:spPr bwMode="auto">
            <a:xfrm flipH="1">
              <a:off x="1638300" y="2285999"/>
              <a:ext cx="38100" cy="151938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6858000" y="2285999"/>
            <a:ext cx="1295400" cy="2052787"/>
            <a:chOff x="6858000" y="2285999"/>
            <a:chExt cx="1295400" cy="2052787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858000" y="3805386"/>
              <a:ext cx="12954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Mary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6934200" y="22860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7524750" y="2285999"/>
              <a:ext cx="0" cy="151938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3693235" y="2285999"/>
            <a:ext cx="1945565" cy="2238259"/>
            <a:chOff x="3693235" y="2285999"/>
            <a:chExt cx="1945565" cy="2238259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771900" y="3605244"/>
              <a:ext cx="1752600" cy="919014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100" b="0" dirty="0">
                  <a:solidFill>
                    <a:schemeClr val="tx1"/>
                  </a:solidFill>
                  <a:latin typeface="Times" pitchFamily="122" charset="0"/>
                </a:rPr>
                <a:t>JM Romantic relationship</a:t>
              </a: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3693235" y="2286000"/>
              <a:ext cx="194556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Arrow Connector 16"/>
            <p:cNvCxnSpPr>
              <a:endCxn id="14" idx="0"/>
            </p:cNvCxnSpPr>
            <p:nvPr/>
          </p:nvCxnSpPr>
          <p:spPr bwMode="auto">
            <a:xfrm>
              <a:off x="4648200" y="2285999"/>
              <a:ext cx="0" cy="131924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1638300" y="4338786"/>
            <a:ext cx="6743700" cy="2138214"/>
            <a:chOff x="1638300" y="4338786"/>
            <a:chExt cx="6743700" cy="2138214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2028712" y="5943600"/>
              <a:ext cx="1781287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BFO:Object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4543425" y="5943600"/>
              <a:ext cx="3228975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BFO:Relational</a:t>
              </a:r>
              <a:r>
                <a: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 Quality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31" name="Straight Arrow Connector 30"/>
            <p:cNvCxnSpPr>
              <a:stCxn id="5" idx="2"/>
              <a:endCxn id="20" idx="0"/>
            </p:cNvCxnSpPr>
            <p:nvPr/>
          </p:nvCxnSpPr>
          <p:spPr bwMode="auto">
            <a:xfrm>
              <a:off x="1638300" y="4338786"/>
              <a:ext cx="1281056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Arrow Connector 31"/>
            <p:cNvCxnSpPr>
              <a:stCxn id="6" idx="2"/>
              <a:endCxn id="20" idx="0"/>
            </p:cNvCxnSpPr>
            <p:nvPr/>
          </p:nvCxnSpPr>
          <p:spPr bwMode="auto">
            <a:xfrm flipH="1">
              <a:off x="2919356" y="4338786"/>
              <a:ext cx="4586344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6" name="Straight Arrow Connector 35"/>
            <p:cNvCxnSpPr>
              <a:stCxn id="14" idx="2"/>
              <a:endCxn id="21" idx="0"/>
            </p:cNvCxnSpPr>
            <p:nvPr/>
          </p:nvCxnSpPr>
          <p:spPr bwMode="auto">
            <a:xfrm>
              <a:off x="4648200" y="4524258"/>
              <a:ext cx="1509713" cy="141934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6591125" y="5391090"/>
              <a:ext cx="17908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FF00"/>
                  </a:solidFill>
                </a:rPr>
                <a:t>instanceOf</a:t>
              </a:r>
              <a:r>
                <a:rPr lang="en-US" sz="2000" dirty="0" smtClean="0">
                  <a:solidFill>
                    <a:srgbClr val="FFFF00"/>
                  </a:solidFill>
                </a:rPr>
                <a:t> at t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915718" y="2764716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isAbout at t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457200" y="2133600"/>
            <a:ext cx="8382000" cy="2667000"/>
            <a:chOff x="457200" y="2133600"/>
            <a:chExt cx="8382000" cy="2667000"/>
          </a:xfrm>
        </p:grpSpPr>
        <p:cxnSp>
          <p:nvCxnSpPr>
            <p:cNvPr id="42" name="Straight Connector 41"/>
            <p:cNvCxnSpPr/>
            <p:nvPr/>
          </p:nvCxnSpPr>
          <p:spPr bwMode="auto">
            <a:xfrm>
              <a:off x="990600" y="2133600"/>
              <a:ext cx="7162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Rounded Rectangle 43"/>
            <p:cNvSpPr/>
            <p:nvPr/>
          </p:nvSpPr>
          <p:spPr bwMode="auto">
            <a:xfrm>
              <a:off x="457200" y="3352800"/>
              <a:ext cx="8382000" cy="1447800"/>
            </a:xfrm>
            <a:prstGeom prst="roundRect">
              <a:avLst/>
            </a:prstGeom>
            <a:noFill/>
            <a:ln w="2857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>
              <a:off x="2919356" y="2133600"/>
              <a:ext cx="0" cy="1219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5" name="Group 54"/>
          <p:cNvGrpSpPr/>
          <p:nvPr/>
        </p:nvGrpSpPr>
        <p:grpSpPr>
          <a:xfrm>
            <a:off x="2286000" y="3657600"/>
            <a:ext cx="4674004" cy="414486"/>
            <a:chOff x="2286000" y="3657600"/>
            <a:chExt cx="4674004" cy="414486"/>
          </a:xfrm>
        </p:grpSpPr>
        <p:cxnSp>
          <p:nvCxnSpPr>
            <p:cNvPr id="47" name="Straight Arrow Connector 46"/>
            <p:cNvCxnSpPr>
              <a:stCxn id="14" idx="1"/>
              <a:endCxn id="5" idx="3"/>
            </p:cNvCxnSpPr>
            <p:nvPr/>
          </p:nvCxnSpPr>
          <p:spPr bwMode="auto">
            <a:xfrm flipH="1">
              <a:off x="2286000" y="4064751"/>
              <a:ext cx="14859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0" name="Straight Arrow Connector 49"/>
            <p:cNvCxnSpPr>
              <a:stCxn id="14" idx="3"/>
              <a:endCxn id="6" idx="1"/>
            </p:cNvCxnSpPr>
            <p:nvPr/>
          </p:nvCxnSpPr>
          <p:spPr bwMode="auto">
            <a:xfrm>
              <a:off x="5524500" y="4064751"/>
              <a:ext cx="13335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3" name="TextBox 52"/>
            <p:cNvSpPr txBox="1"/>
            <p:nvPr/>
          </p:nvSpPr>
          <p:spPr>
            <a:xfrm>
              <a:off x="2298344" y="3668707"/>
              <a:ext cx="150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solidFill>
                    <a:srgbClr val="FF6600"/>
                  </a:solidFill>
                </a:rPr>
                <a:t>inheresIn</a:t>
              </a:r>
              <a:r>
                <a:rPr lang="en-US" sz="1800" dirty="0" smtClean="0">
                  <a:solidFill>
                    <a:srgbClr val="FF6600"/>
                  </a:solidFill>
                </a:rPr>
                <a:t> at t</a:t>
              </a:r>
              <a:endParaRPr lang="en-US" sz="1800" dirty="0">
                <a:solidFill>
                  <a:srgbClr val="FF66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458632" y="3657600"/>
              <a:ext cx="150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solidFill>
                    <a:srgbClr val="FF6600"/>
                  </a:solidFill>
                </a:rPr>
                <a:t>inheresIn</a:t>
              </a:r>
              <a:r>
                <a:rPr lang="en-US" sz="1800" dirty="0" smtClean="0">
                  <a:solidFill>
                    <a:srgbClr val="FF6600"/>
                  </a:solidFill>
                </a:rPr>
                <a:t> at t</a:t>
              </a:r>
              <a:endParaRPr lang="en-US" sz="1800" dirty="0">
                <a:solidFill>
                  <a:srgbClr val="FF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410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Part-of can be generalized, … with care !</a:t>
            </a:r>
          </a:p>
        </p:txBody>
      </p:sp>
      <p:sp>
        <p:nvSpPr>
          <p:cNvPr id="119825" name="Rectangle 18"/>
          <p:cNvSpPr>
            <a:spLocks noGrp="1" noChangeArrowheads="1"/>
          </p:cNvSpPr>
          <p:nvPr>
            <p:ph idx="1"/>
          </p:nvPr>
        </p:nvSpPr>
        <p:spPr>
          <a:xfrm>
            <a:off x="4302124" y="1676400"/>
            <a:ext cx="4613275" cy="4953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i="1" dirty="0" smtClean="0"/>
              <a:t>C </a:t>
            </a:r>
            <a:r>
              <a:rPr lang="en-US" altLang="en-US" i="1" dirty="0" err="1" smtClean="0"/>
              <a:t>part_of</a:t>
            </a:r>
            <a:r>
              <a:rPr lang="en-US" altLang="en-US" i="1" dirty="0" smtClean="0"/>
              <a:t> C</a:t>
            </a:r>
            <a:r>
              <a:rPr lang="en-US" altLang="en-US" dirty="0" smtClean="0"/>
              <a:t>1 = [</a:t>
            </a:r>
            <a:r>
              <a:rPr lang="en-US" altLang="en-US" dirty="0" err="1" smtClean="0"/>
              <a:t>def</a:t>
            </a:r>
            <a:r>
              <a:rPr lang="en-US" altLang="en-US" dirty="0" smtClean="0"/>
              <a:t>] </a:t>
            </a:r>
          </a:p>
          <a:p>
            <a:pPr marL="0" indent="0" eaLnBrk="1" hangingPunct="1">
              <a:buFontTx/>
              <a:buNone/>
            </a:pPr>
            <a:r>
              <a:rPr lang="en-US" altLang="en-US" dirty="0" smtClean="0"/>
              <a:t>for all </a:t>
            </a:r>
            <a:r>
              <a:rPr lang="en-US" altLang="en-US" i="1" dirty="0" smtClean="0"/>
              <a:t>c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t</a:t>
            </a:r>
            <a:r>
              <a:rPr lang="en-US" altLang="en-US" dirty="0" smtClean="0"/>
              <a:t>, </a:t>
            </a:r>
          </a:p>
          <a:p>
            <a:pPr marL="0" indent="0" eaLnBrk="1" hangingPunct="1">
              <a:buFontTx/>
              <a:buNone/>
            </a:pPr>
            <a:r>
              <a:rPr lang="en-US" altLang="en-US" dirty="0" smtClean="0"/>
              <a:t>	if </a:t>
            </a:r>
            <a:r>
              <a:rPr lang="en-US" altLang="en-US" i="1" dirty="0" err="1" smtClean="0"/>
              <a:t>Cct</a:t>
            </a:r>
            <a:r>
              <a:rPr lang="en-US" altLang="en-US" i="1" dirty="0" smtClean="0"/>
              <a:t> </a:t>
            </a:r>
          </a:p>
          <a:p>
            <a:pPr marL="0" indent="0" eaLnBrk="1" hangingPunct="1">
              <a:buFontTx/>
              <a:buNone/>
            </a:pPr>
            <a:r>
              <a:rPr lang="en-US" altLang="en-US" i="1" dirty="0" smtClean="0"/>
              <a:t>	</a:t>
            </a:r>
            <a:r>
              <a:rPr lang="en-US" altLang="en-US" dirty="0" smtClean="0"/>
              <a:t>then there is some </a:t>
            </a:r>
            <a:r>
              <a:rPr lang="en-US" altLang="en-US" i="1" dirty="0" smtClean="0"/>
              <a:t>c</a:t>
            </a:r>
            <a:r>
              <a:rPr lang="en-US" altLang="en-US" dirty="0" smtClean="0"/>
              <a:t>1 	such that </a:t>
            </a:r>
            <a:r>
              <a:rPr lang="en-US" altLang="en-US" i="1" dirty="0" smtClean="0"/>
              <a:t>C</a:t>
            </a:r>
            <a:r>
              <a:rPr lang="en-US" altLang="en-US" dirty="0" smtClean="0"/>
              <a:t>1</a:t>
            </a:r>
            <a:r>
              <a:rPr lang="en-US" altLang="en-US" i="1" dirty="0" smtClean="0"/>
              <a:t>c</a:t>
            </a:r>
            <a:r>
              <a:rPr lang="en-US" altLang="en-US" dirty="0" smtClean="0"/>
              <a:t>1</a:t>
            </a:r>
            <a:r>
              <a:rPr lang="en-US" altLang="en-US" i="1" dirty="0" smtClean="0"/>
              <a:t>t </a:t>
            </a:r>
            <a:r>
              <a:rPr lang="en-US" altLang="en-US" dirty="0" smtClean="0"/>
              <a:t>and 	</a:t>
            </a:r>
            <a:r>
              <a:rPr lang="en-US" altLang="en-US" i="1" dirty="0" smtClean="0"/>
              <a:t>c </a:t>
            </a:r>
            <a:r>
              <a:rPr lang="en-US" altLang="en-US" b="1" dirty="0" err="1" smtClean="0"/>
              <a:t>part_of</a:t>
            </a:r>
            <a:r>
              <a:rPr lang="en-US" altLang="en-US" b="1" dirty="0" smtClean="0"/>
              <a:t> </a:t>
            </a:r>
            <a:r>
              <a:rPr lang="en-US" altLang="en-US" i="1" dirty="0" smtClean="0"/>
              <a:t>c</a:t>
            </a:r>
            <a:r>
              <a:rPr lang="en-US" altLang="en-US" dirty="0" smtClean="0"/>
              <a:t>1 </a:t>
            </a:r>
            <a:r>
              <a:rPr lang="en-US" altLang="en-US" b="1" dirty="0" smtClean="0"/>
              <a:t>at </a:t>
            </a:r>
            <a:r>
              <a:rPr lang="en-US" altLang="en-US" i="1" dirty="0" smtClean="0"/>
              <a:t>t</a:t>
            </a:r>
            <a:r>
              <a:rPr lang="en-US" altLang="en-US" dirty="0" smtClean="0"/>
              <a:t>. </a:t>
            </a:r>
          </a:p>
        </p:txBody>
      </p:sp>
      <p:sp>
        <p:nvSpPr>
          <p:cNvPr id="1198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3EB59B0-A2AD-44D7-8732-659585AB2804}" type="slidenum">
              <a:rPr lang="en-US" altLang="en-US" sz="1400" b="0">
                <a:solidFill>
                  <a:schemeClr val="bg1"/>
                </a:solidFill>
              </a:rPr>
              <a:pPr eaLnBrk="1" hangingPunct="1"/>
              <a:t>80</a:t>
            </a:fld>
            <a:endParaRPr lang="en-US" altLang="en-US" sz="1400" b="0">
              <a:solidFill>
                <a:schemeClr val="bg1"/>
              </a:solidFill>
            </a:endParaRPr>
          </a:p>
        </p:txBody>
      </p:sp>
      <p:sp>
        <p:nvSpPr>
          <p:cNvPr id="119812" name="Text Box 3"/>
          <p:cNvSpPr txBox="1">
            <a:spLocks noChangeArrowheads="1"/>
          </p:cNvSpPr>
          <p:nvPr/>
        </p:nvSpPr>
        <p:spPr bwMode="auto">
          <a:xfrm>
            <a:off x="685800" y="6324600"/>
            <a:ext cx="514350" cy="40481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me</a:t>
            </a:r>
          </a:p>
        </p:txBody>
      </p:sp>
      <p:sp>
        <p:nvSpPr>
          <p:cNvPr id="119813" name="Text Box 4"/>
          <p:cNvSpPr txBox="1">
            <a:spLocks noChangeArrowheads="1"/>
          </p:cNvSpPr>
          <p:nvPr/>
        </p:nvSpPr>
        <p:spPr bwMode="auto">
          <a:xfrm>
            <a:off x="177800" y="3352800"/>
            <a:ext cx="1498600" cy="404813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accent2"/>
                </a:solidFill>
              </a:rPr>
              <a:t>human</a:t>
            </a:r>
            <a:r>
              <a:rPr lang="en-US" altLang="en-US" sz="1800">
                <a:solidFill>
                  <a:schemeClr val="bg1"/>
                </a:solidFill>
              </a:rPr>
              <a:t> </a:t>
            </a:r>
            <a:r>
              <a:rPr lang="en-US" altLang="en-US" sz="1800">
                <a:solidFill>
                  <a:schemeClr val="accent2"/>
                </a:solidFill>
              </a:rPr>
              <a:t>being</a:t>
            </a:r>
          </a:p>
        </p:txBody>
      </p:sp>
      <p:cxnSp>
        <p:nvCxnSpPr>
          <p:cNvPr id="119814" name="AutoShape 5"/>
          <p:cNvCxnSpPr>
            <a:cxnSpLocks noChangeShapeType="1"/>
            <a:stCxn id="119812" idx="0"/>
            <a:endCxn id="119813" idx="2"/>
          </p:cNvCxnSpPr>
          <p:nvPr/>
        </p:nvCxnSpPr>
        <p:spPr bwMode="auto">
          <a:xfrm flipH="1" flipV="1">
            <a:off x="927100" y="3776663"/>
            <a:ext cx="15875" cy="2528887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9815" name="Text Box 6"/>
          <p:cNvSpPr txBox="1">
            <a:spLocks noChangeArrowheads="1"/>
          </p:cNvSpPr>
          <p:nvPr/>
        </p:nvSpPr>
        <p:spPr bwMode="auto">
          <a:xfrm>
            <a:off x="990600" y="4114800"/>
            <a:ext cx="127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Instance-of</a:t>
            </a:r>
          </a:p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at t </a:t>
            </a:r>
          </a:p>
        </p:txBody>
      </p:sp>
      <p:sp>
        <p:nvSpPr>
          <p:cNvPr id="119816" name="Text Box 7"/>
          <p:cNvSpPr txBox="1">
            <a:spLocks noChangeArrowheads="1"/>
          </p:cNvSpPr>
          <p:nvPr/>
        </p:nvSpPr>
        <p:spPr bwMode="auto">
          <a:xfrm>
            <a:off x="111125" y="2209800"/>
            <a:ext cx="1651000" cy="404813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accent2"/>
                </a:solidFill>
              </a:rPr>
              <a:t>living creature</a:t>
            </a:r>
          </a:p>
        </p:txBody>
      </p:sp>
      <p:cxnSp>
        <p:nvCxnSpPr>
          <p:cNvPr id="119817" name="AutoShape 8"/>
          <p:cNvCxnSpPr>
            <a:cxnSpLocks noChangeShapeType="1"/>
            <a:stCxn id="119813" idx="0"/>
            <a:endCxn id="119816" idx="2"/>
          </p:cNvCxnSpPr>
          <p:nvPr/>
        </p:nvCxnSpPr>
        <p:spPr bwMode="auto">
          <a:xfrm flipV="1">
            <a:off x="927100" y="2633663"/>
            <a:ext cx="9525" cy="700087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9818" name="Text Box 9"/>
          <p:cNvSpPr txBox="1">
            <a:spLocks noChangeArrowheads="1"/>
          </p:cNvSpPr>
          <p:nvPr/>
        </p:nvSpPr>
        <p:spPr bwMode="auto">
          <a:xfrm>
            <a:off x="1066800" y="2819400"/>
            <a:ext cx="59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Is_a</a:t>
            </a:r>
            <a:endParaRPr lang="en-US" altLang="en-US" sz="1800" baseline="-25000">
              <a:solidFill>
                <a:schemeClr val="bg1"/>
              </a:solidFill>
            </a:endParaRPr>
          </a:p>
        </p:txBody>
      </p:sp>
      <p:sp>
        <p:nvSpPr>
          <p:cNvPr id="119819" name="Text Box 10"/>
          <p:cNvSpPr txBox="1">
            <a:spLocks noChangeArrowheads="1"/>
          </p:cNvSpPr>
          <p:nvPr/>
        </p:nvSpPr>
        <p:spPr bwMode="auto">
          <a:xfrm>
            <a:off x="2603500" y="5715000"/>
            <a:ext cx="1238250" cy="40481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my left leg</a:t>
            </a:r>
          </a:p>
        </p:txBody>
      </p:sp>
      <p:grpSp>
        <p:nvGrpSpPr>
          <p:cNvPr id="119820" name="Group 11"/>
          <p:cNvGrpSpPr>
            <a:grpSpLocks/>
          </p:cNvGrpSpPr>
          <p:nvPr/>
        </p:nvGrpSpPr>
        <p:grpSpPr bwMode="auto">
          <a:xfrm>
            <a:off x="1219200" y="5410200"/>
            <a:ext cx="1365250" cy="1117600"/>
            <a:chOff x="768" y="3408"/>
            <a:chExt cx="860" cy="704"/>
          </a:xfrm>
        </p:grpSpPr>
        <p:cxnSp>
          <p:nvCxnSpPr>
            <p:cNvPr id="119828" name="AutoShape 12"/>
            <p:cNvCxnSpPr>
              <a:cxnSpLocks noChangeShapeType="1"/>
              <a:stCxn id="119819" idx="1"/>
              <a:endCxn id="119812" idx="3"/>
            </p:cNvCxnSpPr>
            <p:nvPr/>
          </p:nvCxnSpPr>
          <p:spPr bwMode="auto">
            <a:xfrm flipH="1">
              <a:off x="768" y="3728"/>
              <a:ext cx="860" cy="384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829" name="Text Box 13"/>
            <p:cNvSpPr txBox="1">
              <a:spLocks noChangeArrowheads="1"/>
            </p:cNvSpPr>
            <p:nvPr/>
          </p:nvSpPr>
          <p:spPr bwMode="auto">
            <a:xfrm>
              <a:off x="864" y="3408"/>
              <a:ext cx="54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bg1"/>
                  </a:solidFill>
                </a:rPr>
                <a:t>part-of</a:t>
              </a:r>
            </a:p>
            <a:p>
              <a:pPr eaLnBrk="1" hangingPunct="1"/>
              <a:r>
                <a:rPr lang="en-US" altLang="en-US" sz="1800">
                  <a:solidFill>
                    <a:schemeClr val="bg1"/>
                  </a:solidFill>
                </a:rPr>
                <a:t>at t </a:t>
              </a:r>
            </a:p>
          </p:txBody>
        </p:sp>
      </p:grpSp>
      <p:sp>
        <p:nvSpPr>
          <p:cNvPr id="119821" name="Text Box 14"/>
          <p:cNvSpPr txBox="1">
            <a:spLocks noChangeArrowheads="1"/>
          </p:cNvSpPr>
          <p:nvPr/>
        </p:nvSpPr>
        <p:spPr bwMode="auto">
          <a:xfrm>
            <a:off x="2971800" y="2667000"/>
            <a:ext cx="501650" cy="404813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accent2"/>
                </a:solidFill>
              </a:rPr>
              <a:t>leg</a:t>
            </a:r>
          </a:p>
        </p:txBody>
      </p:sp>
      <p:cxnSp>
        <p:nvCxnSpPr>
          <p:cNvPr id="119822" name="AutoShape 15"/>
          <p:cNvCxnSpPr>
            <a:cxnSpLocks noChangeShapeType="1"/>
            <a:stCxn id="119819" idx="0"/>
            <a:endCxn id="119821" idx="2"/>
          </p:cNvCxnSpPr>
          <p:nvPr/>
        </p:nvCxnSpPr>
        <p:spPr bwMode="auto">
          <a:xfrm flipV="1">
            <a:off x="3222625" y="3090863"/>
            <a:ext cx="0" cy="2605087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9823" name="Text Box 16"/>
          <p:cNvSpPr txBox="1">
            <a:spLocks noChangeArrowheads="1"/>
          </p:cNvSpPr>
          <p:nvPr/>
        </p:nvSpPr>
        <p:spPr bwMode="auto">
          <a:xfrm>
            <a:off x="2286000" y="3657600"/>
            <a:ext cx="127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Instance-of</a:t>
            </a:r>
          </a:p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at t </a:t>
            </a:r>
          </a:p>
        </p:txBody>
      </p:sp>
      <p:sp>
        <p:nvSpPr>
          <p:cNvPr id="119824" name="Oval 17"/>
          <p:cNvSpPr>
            <a:spLocks noChangeArrowheads="1"/>
          </p:cNvSpPr>
          <p:nvPr/>
        </p:nvSpPr>
        <p:spPr bwMode="auto">
          <a:xfrm>
            <a:off x="8077200" y="228600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9826" name="Text Box 19"/>
          <p:cNvSpPr txBox="1">
            <a:spLocks noChangeArrowheads="1"/>
          </p:cNvSpPr>
          <p:nvPr/>
        </p:nvSpPr>
        <p:spPr bwMode="auto">
          <a:xfrm>
            <a:off x="5562600" y="6461125"/>
            <a:ext cx="286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Cct = c instance-of C at t</a:t>
            </a:r>
          </a:p>
        </p:txBody>
      </p:sp>
      <p:sp>
        <p:nvSpPr>
          <p:cNvPr id="119827" name="Oval 20"/>
          <p:cNvSpPr>
            <a:spLocks noChangeArrowheads="1"/>
          </p:cNvSpPr>
          <p:nvPr/>
        </p:nvSpPr>
        <p:spPr bwMode="auto">
          <a:xfrm>
            <a:off x="1143000" y="5334000"/>
            <a:ext cx="12954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8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Part-of can be generalized, … with care !</a:t>
            </a:r>
          </a:p>
        </p:txBody>
      </p:sp>
      <p:sp>
        <p:nvSpPr>
          <p:cNvPr id="1208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BF1E9B3-57D5-43FB-A37E-48625A09CBD6}" type="slidenum">
              <a:rPr lang="en-US" altLang="en-US" sz="1400" b="0">
                <a:solidFill>
                  <a:schemeClr val="bg1"/>
                </a:solidFill>
              </a:rPr>
              <a:pPr eaLnBrk="1" hangingPunct="1"/>
              <a:t>81</a:t>
            </a:fld>
            <a:endParaRPr lang="en-US" altLang="en-US" sz="1400" b="0">
              <a:solidFill>
                <a:schemeClr val="bg1"/>
              </a:solidFill>
            </a:endParaRPr>
          </a:p>
        </p:txBody>
      </p:sp>
      <p:sp>
        <p:nvSpPr>
          <p:cNvPr id="120836" name="Text Box 3"/>
          <p:cNvSpPr txBox="1">
            <a:spLocks noChangeArrowheads="1"/>
          </p:cNvSpPr>
          <p:nvPr/>
        </p:nvSpPr>
        <p:spPr bwMode="auto">
          <a:xfrm>
            <a:off x="685800" y="6324600"/>
            <a:ext cx="514350" cy="40481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me</a:t>
            </a:r>
          </a:p>
        </p:txBody>
      </p:sp>
      <p:sp>
        <p:nvSpPr>
          <p:cNvPr id="120837" name="Text Box 4"/>
          <p:cNvSpPr txBox="1">
            <a:spLocks noChangeArrowheads="1"/>
          </p:cNvSpPr>
          <p:nvPr/>
        </p:nvSpPr>
        <p:spPr bwMode="auto">
          <a:xfrm>
            <a:off x="177800" y="3352800"/>
            <a:ext cx="1498600" cy="404813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accent2"/>
                </a:solidFill>
              </a:rPr>
              <a:t>human</a:t>
            </a:r>
            <a:r>
              <a:rPr lang="en-US" altLang="en-US" sz="1800">
                <a:solidFill>
                  <a:schemeClr val="bg1"/>
                </a:solidFill>
              </a:rPr>
              <a:t> </a:t>
            </a:r>
            <a:r>
              <a:rPr lang="en-US" altLang="en-US" sz="1800">
                <a:solidFill>
                  <a:schemeClr val="accent2"/>
                </a:solidFill>
              </a:rPr>
              <a:t>being</a:t>
            </a:r>
          </a:p>
        </p:txBody>
      </p:sp>
      <p:cxnSp>
        <p:nvCxnSpPr>
          <p:cNvPr id="120838" name="AutoShape 5"/>
          <p:cNvCxnSpPr>
            <a:cxnSpLocks noChangeShapeType="1"/>
            <a:stCxn id="120836" idx="0"/>
            <a:endCxn id="120837" idx="2"/>
          </p:cNvCxnSpPr>
          <p:nvPr/>
        </p:nvCxnSpPr>
        <p:spPr bwMode="auto">
          <a:xfrm flipH="1" flipV="1">
            <a:off x="927100" y="3776663"/>
            <a:ext cx="15875" cy="2528887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0839" name="Text Box 6"/>
          <p:cNvSpPr txBox="1">
            <a:spLocks noChangeArrowheads="1"/>
          </p:cNvSpPr>
          <p:nvPr/>
        </p:nvSpPr>
        <p:spPr bwMode="auto">
          <a:xfrm>
            <a:off x="990600" y="4114800"/>
            <a:ext cx="127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Instance-of</a:t>
            </a:r>
          </a:p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at t </a:t>
            </a:r>
          </a:p>
        </p:txBody>
      </p:sp>
      <p:sp>
        <p:nvSpPr>
          <p:cNvPr id="120840" name="Text Box 7"/>
          <p:cNvSpPr txBox="1">
            <a:spLocks noChangeArrowheads="1"/>
          </p:cNvSpPr>
          <p:nvPr/>
        </p:nvSpPr>
        <p:spPr bwMode="auto">
          <a:xfrm>
            <a:off x="111125" y="2209800"/>
            <a:ext cx="1651000" cy="404813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accent2"/>
                </a:solidFill>
              </a:rPr>
              <a:t>living creature</a:t>
            </a:r>
          </a:p>
        </p:txBody>
      </p:sp>
      <p:cxnSp>
        <p:nvCxnSpPr>
          <p:cNvPr id="120841" name="AutoShape 8"/>
          <p:cNvCxnSpPr>
            <a:cxnSpLocks noChangeShapeType="1"/>
            <a:stCxn id="120837" idx="0"/>
            <a:endCxn id="120840" idx="2"/>
          </p:cNvCxnSpPr>
          <p:nvPr/>
        </p:nvCxnSpPr>
        <p:spPr bwMode="auto">
          <a:xfrm flipV="1">
            <a:off x="927100" y="2633663"/>
            <a:ext cx="9525" cy="700087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0842" name="Text Box 9"/>
          <p:cNvSpPr txBox="1">
            <a:spLocks noChangeArrowheads="1"/>
          </p:cNvSpPr>
          <p:nvPr/>
        </p:nvSpPr>
        <p:spPr bwMode="auto">
          <a:xfrm>
            <a:off x="1066800" y="2819400"/>
            <a:ext cx="59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Is_a</a:t>
            </a:r>
            <a:endParaRPr lang="en-US" altLang="en-US" sz="1800" baseline="-25000">
              <a:solidFill>
                <a:schemeClr val="bg1"/>
              </a:solidFill>
            </a:endParaRPr>
          </a:p>
        </p:txBody>
      </p:sp>
      <p:sp>
        <p:nvSpPr>
          <p:cNvPr id="120843" name="Text Box 10"/>
          <p:cNvSpPr txBox="1">
            <a:spLocks noChangeArrowheads="1"/>
          </p:cNvSpPr>
          <p:nvPr/>
        </p:nvSpPr>
        <p:spPr bwMode="auto">
          <a:xfrm>
            <a:off x="2603500" y="5715000"/>
            <a:ext cx="1238250" cy="40481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my left leg</a:t>
            </a:r>
          </a:p>
        </p:txBody>
      </p:sp>
      <p:grpSp>
        <p:nvGrpSpPr>
          <p:cNvPr id="120844" name="Group 11"/>
          <p:cNvGrpSpPr>
            <a:grpSpLocks/>
          </p:cNvGrpSpPr>
          <p:nvPr/>
        </p:nvGrpSpPr>
        <p:grpSpPr bwMode="auto">
          <a:xfrm>
            <a:off x="1219200" y="5410200"/>
            <a:ext cx="1365250" cy="1117600"/>
            <a:chOff x="768" y="3408"/>
            <a:chExt cx="860" cy="704"/>
          </a:xfrm>
        </p:grpSpPr>
        <p:cxnSp>
          <p:nvCxnSpPr>
            <p:cNvPr id="120856" name="AutoShape 12"/>
            <p:cNvCxnSpPr>
              <a:cxnSpLocks noChangeShapeType="1"/>
              <a:stCxn id="120843" idx="1"/>
              <a:endCxn id="120836" idx="3"/>
            </p:cNvCxnSpPr>
            <p:nvPr/>
          </p:nvCxnSpPr>
          <p:spPr bwMode="auto">
            <a:xfrm flipH="1">
              <a:off x="768" y="3728"/>
              <a:ext cx="860" cy="384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857" name="Text Box 13"/>
            <p:cNvSpPr txBox="1">
              <a:spLocks noChangeArrowheads="1"/>
            </p:cNvSpPr>
            <p:nvPr/>
          </p:nvSpPr>
          <p:spPr bwMode="auto">
            <a:xfrm>
              <a:off x="864" y="3408"/>
              <a:ext cx="54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bg1"/>
                  </a:solidFill>
                </a:rPr>
                <a:t>part-of</a:t>
              </a:r>
            </a:p>
            <a:p>
              <a:pPr eaLnBrk="1" hangingPunct="1"/>
              <a:r>
                <a:rPr lang="en-US" altLang="en-US" sz="1800">
                  <a:solidFill>
                    <a:schemeClr val="bg1"/>
                  </a:solidFill>
                </a:rPr>
                <a:t>at t </a:t>
              </a:r>
            </a:p>
          </p:txBody>
        </p:sp>
      </p:grpSp>
      <p:sp>
        <p:nvSpPr>
          <p:cNvPr id="120845" name="Text Box 14"/>
          <p:cNvSpPr txBox="1">
            <a:spLocks noChangeArrowheads="1"/>
          </p:cNvSpPr>
          <p:nvPr/>
        </p:nvSpPr>
        <p:spPr bwMode="auto">
          <a:xfrm>
            <a:off x="2971800" y="2667000"/>
            <a:ext cx="501650" cy="404813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accent2"/>
                </a:solidFill>
              </a:rPr>
              <a:t>leg</a:t>
            </a:r>
          </a:p>
        </p:txBody>
      </p:sp>
      <p:cxnSp>
        <p:nvCxnSpPr>
          <p:cNvPr id="120846" name="AutoShape 15"/>
          <p:cNvCxnSpPr>
            <a:cxnSpLocks noChangeShapeType="1"/>
            <a:stCxn id="120843" idx="0"/>
            <a:endCxn id="120845" idx="2"/>
          </p:cNvCxnSpPr>
          <p:nvPr/>
        </p:nvCxnSpPr>
        <p:spPr bwMode="auto">
          <a:xfrm flipV="1">
            <a:off x="3222625" y="3090863"/>
            <a:ext cx="0" cy="2605087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0847" name="Text Box 16"/>
          <p:cNvSpPr txBox="1">
            <a:spLocks noChangeArrowheads="1"/>
          </p:cNvSpPr>
          <p:nvPr/>
        </p:nvSpPr>
        <p:spPr bwMode="auto">
          <a:xfrm>
            <a:off x="2286000" y="3657600"/>
            <a:ext cx="127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Instance-of</a:t>
            </a:r>
          </a:p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at t </a:t>
            </a:r>
          </a:p>
        </p:txBody>
      </p:sp>
      <p:sp>
        <p:nvSpPr>
          <p:cNvPr id="120848" name="Oval 17"/>
          <p:cNvSpPr>
            <a:spLocks noChangeArrowheads="1"/>
          </p:cNvSpPr>
          <p:nvPr/>
        </p:nvSpPr>
        <p:spPr bwMode="auto">
          <a:xfrm>
            <a:off x="8077200" y="228600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50" name="Text Box 19"/>
          <p:cNvSpPr txBox="1">
            <a:spLocks noChangeArrowheads="1"/>
          </p:cNvSpPr>
          <p:nvPr/>
        </p:nvSpPr>
        <p:spPr bwMode="auto">
          <a:xfrm>
            <a:off x="5562600" y="6461125"/>
            <a:ext cx="286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Cct = c instance-of C at t</a:t>
            </a:r>
          </a:p>
        </p:txBody>
      </p:sp>
      <p:sp>
        <p:nvSpPr>
          <p:cNvPr id="120851" name="Oval 20"/>
          <p:cNvSpPr>
            <a:spLocks noChangeArrowheads="1"/>
          </p:cNvSpPr>
          <p:nvPr/>
        </p:nvSpPr>
        <p:spPr bwMode="auto">
          <a:xfrm>
            <a:off x="1143000" y="5334000"/>
            <a:ext cx="12954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695450" y="2468563"/>
            <a:ext cx="1416050" cy="1204912"/>
            <a:chOff x="1068" y="1555"/>
            <a:chExt cx="892" cy="759"/>
          </a:xfrm>
        </p:grpSpPr>
        <p:cxnSp>
          <p:nvCxnSpPr>
            <p:cNvPr id="120853" name="AutoShape 22"/>
            <p:cNvCxnSpPr>
              <a:cxnSpLocks noChangeShapeType="1"/>
            </p:cNvCxnSpPr>
            <p:nvPr/>
          </p:nvCxnSpPr>
          <p:spPr bwMode="auto">
            <a:xfrm flipH="1">
              <a:off x="1068" y="1808"/>
              <a:ext cx="792" cy="432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854" name="Text Box 23"/>
            <p:cNvSpPr txBox="1">
              <a:spLocks noChangeArrowheads="1"/>
            </p:cNvSpPr>
            <p:nvPr/>
          </p:nvSpPr>
          <p:spPr bwMode="auto">
            <a:xfrm>
              <a:off x="1356" y="2064"/>
              <a:ext cx="6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0000"/>
                  </a:solidFill>
                </a:rPr>
                <a:t>Part-of</a:t>
              </a:r>
            </a:p>
          </p:txBody>
        </p:sp>
        <p:sp>
          <p:nvSpPr>
            <p:cNvPr id="120855" name="Text Box 24"/>
            <p:cNvSpPr txBox="1">
              <a:spLocks noChangeArrowheads="1"/>
            </p:cNvSpPr>
            <p:nvPr/>
          </p:nvSpPr>
          <p:spPr bwMode="auto">
            <a:xfrm>
              <a:off x="1372" y="1555"/>
              <a:ext cx="2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60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27" name="Rectangle 18"/>
          <p:cNvSpPr>
            <a:spLocks noGrp="1" noChangeArrowheads="1"/>
          </p:cNvSpPr>
          <p:nvPr>
            <p:ph idx="1"/>
          </p:nvPr>
        </p:nvSpPr>
        <p:spPr>
          <a:xfrm>
            <a:off x="4302124" y="1676400"/>
            <a:ext cx="4613275" cy="4953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i="1" dirty="0" smtClean="0"/>
              <a:t>C </a:t>
            </a:r>
            <a:r>
              <a:rPr lang="en-US" altLang="en-US" i="1" dirty="0" err="1" smtClean="0"/>
              <a:t>part_of</a:t>
            </a:r>
            <a:r>
              <a:rPr lang="en-US" altLang="en-US" i="1" dirty="0" smtClean="0"/>
              <a:t> C</a:t>
            </a:r>
            <a:r>
              <a:rPr lang="en-US" altLang="en-US" dirty="0" smtClean="0"/>
              <a:t>1 = [</a:t>
            </a:r>
            <a:r>
              <a:rPr lang="en-US" altLang="en-US" dirty="0" err="1" smtClean="0"/>
              <a:t>def</a:t>
            </a:r>
            <a:r>
              <a:rPr lang="en-US" altLang="en-US" dirty="0" smtClean="0"/>
              <a:t>] </a:t>
            </a:r>
          </a:p>
          <a:p>
            <a:pPr marL="0" indent="0" eaLnBrk="1" hangingPunct="1">
              <a:buFontTx/>
              <a:buNone/>
            </a:pPr>
            <a:r>
              <a:rPr lang="en-US" altLang="en-US" dirty="0" smtClean="0"/>
              <a:t>for all </a:t>
            </a:r>
            <a:r>
              <a:rPr lang="en-US" altLang="en-US" i="1" dirty="0" smtClean="0"/>
              <a:t>c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t</a:t>
            </a:r>
            <a:r>
              <a:rPr lang="en-US" altLang="en-US" dirty="0" smtClean="0"/>
              <a:t>, </a:t>
            </a:r>
          </a:p>
          <a:p>
            <a:pPr marL="0" indent="0" eaLnBrk="1" hangingPunct="1">
              <a:buFontTx/>
              <a:buNone/>
            </a:pPr>
            <a:r>
              <a:rPr lang="en-US" altLang="en-US" dirty="0" smtClean="0"/>
              <a:t>	if </a:t>
            </a:r>
            <a:r>
              <a:rPr lang="en-US" altLang="en-US" i="1" dirty="0" err="1" smtClean="0"/>
              <a:t>Cct</a:t>
            </a:r>
            <a:r>
              <a:rPr lang="en-US" altLang="en-US" i="1" dirty="0" smtClean="0"/>
              <a:t> </a:t>
            </a:r>
          </a:p>
          <a:p>
            <a:pPr marL="0" indent="0" eaLnBrk="1" hangingPunct="1">
              <a:buFontTx/>
              <a:buNone/>
            </a:pPr>
            <a:r>
              <a:rPr lang="en-US" altLang="en-US" i="1" dirty="0" smtClean="0"/>
              <a:t>	</a:t>
            </a:r>
            <a:r>
              <a:rPr lang="en-US" altLang="en-US" dirty="0" smtClean="0"/>
              <a:t>then there is some </a:t>
            </a:r>
            <a:r>
              <a:rPr lang="en-US" altLang="en-US" i="1" dirty="0" smtClean="0"/>
              <a:t>c</a:t>
            </a:r>
            <a:r>
              <a:rPr lang="en-US" altLang="en-US" dirty="0" smtClean="0"/>
              <a:t>1 	such that </a:t>
            </a:r>
            <a:r>
              <a:rPr lang="en-US" altLang="en-US" i="1" dirty="0" smtClean="0"/>
              <a:t>C</a:t>
            </a:r>
            <a:r>
              <a:rPr lang="en-US" altLang="en-US" dirty="0" smtClean="0"/>
              <a:t>1</a:t>
            </a:r>
            <a:r>
              <a:rPr lang="en-US" altLang="en-US" i="1" dirty="0" smtClean="0"/>
              <a:t>c</a:t>
            </a:r>
            <a:r>
              <a:rPr lang="en-US" altLang="en-US" dirty="0" smtClean="0"/>
              <a:t>1</a:t>
            </a:r>
            <a:r>
              <a:rPr lang="en-US" altLang="en-US" i="1" dirty="0" smtClean="0"/>
              <a:t>t </a:t>
            </a:r>
            <a:r>
              <a:rPr lang="en-US" altLang="en-US" dirty="0" smtClean="0"/>
              <a:t>and 	</a:t>
            </a:r>
            <a:r>
              <a:rPr lang="en-US" altLang="en-US" i="1" dirty="0" smtClean="0"/>
              <a:t>c </a:t>
            </a:r>
            <a:r>
              <a:rPr lang="en-US" altLang="en-US" b="1" dirty="0" err="1" smtClean="0"/>
              <a:t>part_of</a:t>
            </a:r>
            <a:r>
              <a:rPr lang="en-US" altLang="en-US" b="1" dirty="0" smtClean="0"/>
              <a:t> </a:t>
            </a:r>
            <a:r>
              <a:rPr lang="en-US" altLang="en-US" i="1" dirty="0" smtClean="0"/>
              <a:t>c</a:t>
            </a:r>
            <a:r>
              <a:rPr lang="en-US" altLang="en-US" dirty="0" smtClean="0"/>
              <a:t>1 </a:t>
            </a:r>
            <a:r>
              <a:rPr lang="en-US" altLang="en-US" b="1" dirty="0" smtClean="0"/>
              <a:t>at </a:t>
            </a:r>
            <a:r>
              <a:rPr lang="en-US" altLang="en-US" i="1" dirty="0" smtClean="0"/>
              <a:t>t</a:t>
            </a:r>
            <a:r>
              <a:rPr lang="en-US" alt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1189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Part-of can be generalized, … with care !</a:t>
            </a:r>
          </a:p>
        </p:txBody>
      </p:sp>
      <p:sp>
        <p:nvSpPr>
          <p:cNvPr id="1947666" name="Rectangle 18"/>
          <p:cNvSpPr>
            <a:spLocks noGrp="1" noChangeArrowheads="1"/>
          </p:cNvSpPr>
          <p:nvPr>
            <p:ph idx="1"/>
          </p:nvPr>
        </p:nvSpPr>
        <p:spPr>
          <a:xfrm>
            <a:off x="4518024" y="1676400"/>
            <a:ext cx="4397375" cy="4953000"/>
          </a:xfrm>
        </p:spPr>
        <p:txBody>
          <a:bodyPr/>
          <a:lstStyle/>
          <a:p>
            <a:pPr marL="288925" indent="-288925" eaLnBrk="1" hangingPunct="1"/>
            <a:r>
              <a:rPr lang="en-US" altLang="en-US" b="1" i="1" dirty="0" smtClean="0"/>
              <a:t>Horse legs</a:t>
            </a:r>
            <a:r>
              <a:rPr lang="en-US" altLang="en-US" dirty="0" smtClean="0"/>
              <a:t> are not parts of human beings</a:t>
            </a:r>
          </a:p>
          <a:p>
            <a:pPr marL="288925" indent="-288925" eaLnBrk="1" hangingPunct="1"/>
            <a:r>
              <a:rPr lang="en-US" altLang="en-US" b="1" i="1" dirty="0" smtClean="0"/>
              <a:t>Amputated legs</a:t>
            </a:r>
            <a:r>
              <a:rPr lang="en-US" altLang="en-US" dirty="0" smtClean="0"/>
              <a:t> are not parts of human beings</a:t>
            </a:r>
          </a:p>
          <a:p>
            <a:pPr marL="288925" indent="-288925" eaLnBrk="1" hangingPunct="1"/>
            <a:r>
              <a:rPr lang="en-US" altLang="en-US" dirty="0" smtClean="0"/>
              <a:t>‘</a:t>
            </a:r>
            <a:r>
              <a:rPr lang="en-US" altLang="en-US" b="1" i="1" dirty="0" smtClean="0"/>
              <a:t>Canonical leg is part of canonical human being</a:t>
            </a:r>
            <a:r>
              <a:rPr lang="en-US" altLang="en-US" dirty="0" smtClean="0"/>
              <a:t>’, but…, there are (very likely) no such particulars</a:t>
            </a:r>
          </a:p>
          <a:p>
            <a:pPr marL="288925" indent="-288925" eaLnBrk="1" hangingPunct="1"/>
            <a:r>
              <a:rPr lang="en-US" altLang="en-US" dirty="0" smtClean="0"/>
              <a:t>…</a:t>
            </a:r>
          </a:p>
        </p:txBody>
      </p:sp>
      <p:sp>
        <p:nvSpPr>
          <p:cNvPr id="1218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31469AF-4371-409E-B074-FC1D131DB299}" type="slidenum">
              <a:rPr lang="en-US" altLang="en-US" sz="1400" b="0">
                <a:solidFill>
                  <a:schemeClr val="bg1"/>
                </a:solidFill>
              </a:rPr>
              <a:pPr eaLnBrk="1" hangingPunct="1"/>
              <a:t>82</a:t>
            </a:fld>
            <a:endParaRPr lang="en-US" altLang="en-US" sz="1400" b="0">
              <a:solidFill>
                <a:schemeClr val="bg1"/>
              </a:solidFill>
            </a:endParaRPr>
          </a:p>
        </p:txBody>
      </p:sp>
      <p:sp>
        <p:nvSpPr>
          <p:cNvPr id="121860" name="Text Box 3"/>
          <p:cNvSpPr txBox="1">
            <a:spLocks noChangeArrowheads="1"/>
          </p:cNvSpPr>
          <p:nvPr/>
        </p:nvSpPr>
        <p:spPr bwMode="auto">
          <a:xfrm>
            <a:off x="685800" y="6324600"/>
            <a:ext cx="514350" cy="40481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me</a:t>
            </a:r>
          </a:p>
        </p:txBody>
      </p:sp>
      <p:sp>
        <p:nvSpPr>
          <p:cNvPr id="121861" name="Text Box 4"/>
          <p:cNvSpPr txBox="1">
            <a:spLocks noChangeArrowheads="1"/>
          </p:cNvSpPr>
          <p:nvPr/>
        </p:nvSpPr>
        <p:spPr bwMode="auto">
          <a:xfrm>
            <a:off x="177800" y="3352800"/>
            <a:ext cx="1498600" cy="404813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accent2"/>
                </a:solidFill>
              </a:rPr>
              <a:t>human</a:t>
            </a:r>
            <a:r>
              <a:rPr lang="en-US" altLang="en-US" sz="1800">
                <a:solidFill>
                  <a:schemeClr val="bg1"/>
                </a:solidFill>
              </a:rPr>
              <a:t> </a:t>
            </a:r>
            <a:r>
              <a:rPr lang="en-US" altLang="en-US" sz="1800">
                <a:solidFill>
                  <a:schemeClr val="accent2"/>
                </a:solidFill>
              </a:rPr>
              <a:t>being</a:t>
            </a:r>
          </a:p>
        </p:txBody>
      </p:sp>
      <p:cxnSp>
        <p:nvCxnSpPr>
          <p:cNvPr id="121862" name="AutoShape 5"/>
          <p:cNvCxnSpPr>
            <a:cxnSpLocks noChangeShapeType="1"/>
            <a:stCxn id="121860" idx="0"/>
            <a:endCxn id="121861" idx="2"/>
          </p:cNvCxnSpPr>
          <p:nvPr/>
        </p:nvCxnSpPr>
        <p:spPr bwMode="auto">
          <a:xfrm flipH="1" flipV="1">
            <a:off x="927100" y="3776663"/>
            <a:ext cx="15875" cy="2528887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863" name="Text Box 6"/>
          <p:cNvSpPr txBox="1">
            <a:spLocks noChangeArrowheads="1"/>
          </p:cNvSpPr>
          <p:nvPr/>
        </p:nvSpPr>
        <p:spPr bwMode="auto">
          <a:xfrm>
            <a:off x="990600" y="4114800"/>
            <a:ext cx="127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Instance-of</a:t>
            </a:r>
          </a:p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at t </a:t>
            </a:r>
          </a:p>
        </p:txBody>
      </p:sp>
      <p:sp>
        <p:nvSpPr>
          <p:cNvPr id="121864" name="Text Box 7"/>
          <p:cNvSpPr txBox="1">
            <a:spLocks noChangeArrowheads="1"/>
          </p:cNvSpPr>
          <p:nvPr/>
        </p:nvSpPr>
        <p:spPr bwMode="auto">
          <a:xfrm>
            <a:off x="111125" y="2209800"/>
            <a:ext cx="1651000" cy="404813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accent2"/>
                </a:solidFill>
              </a:rPr>
              <a:t>living creature</a:t>
            </a:r>
          </a:p>
        </p:txBody>
      </p:sp>
      <p:cxnSp>
        <p:nvCxnSpPr>
          <p:cNvPr id="121865" name="AutoShape 8"/>
          <p:cNvCxnSpPr>
            <a:cxnSpLocks noChangeShapeType="1"/>
            <a:stCxn id="121861" idx="0"/>
            <a:endCxn id="121864" idx="2"/>
          </p:cNvCxnSpPr>
          <p:nvPr/>
        </p:nvCxnSpPr>
        <p:spPr bwMode="auto">
          <a:xfrm flipV="1">
            <a:off x="927100" y="2633663"/>
            <a:ext cx="9525" cy="700087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866" name="Text Box 9"/>
          <p:cNvSpPr txBox="1">
            <a:spLocks noChangeArrowheads="1"/>
          </p:cNvSpPr>
          <p:nvPr/>
        </p:nvSpPr>
        <p:spPr bwMode="auto">
          <a:xfrm>
            <a:off x="1066800" y="2819400"/>
            <a:ext cx="59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Is_a</a:t>
            </a:r>
            <a:endParaRPr lang="en-US" altLang="en-US" sz="1800" baseline="-25000">
              <a:solidFill>
                <a:schemeClr val="bg1"/>
              </a:solidFill>
            </a:endParaRPr>
          </a:p>
        </p:txBody>
      </p:sp>
      <p:sp>
        <p:nvSpPr>
          <p:cNvPr id="121867" name="Text Box 10"/>
          <p:cNvSpPr txBox="1">
            <a:spLocks noChangeArrowheads="1"/>
          </p:cNvSpPr>
          <p:nvPr/>
        </p:nvSpPr>
        <p:spPr bwMode="auto">
          <a:xfrm>
            <a:off x="2603500" y="5715000"/>
            <a:ext cx="1238250" cy="40481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my left leg</a:t>
            </a:r>
          </a:p>
        </p:txBody>
      </p:sp>
      <p:grpSp>
        <p:nvGrpSpPr>
          <p:cNvPr id="121868" name="Group 11"/>
          <p:cNvGrpSpPr>
            <a:grpSpLocks/>
          </p:cNvGrpSpPr>
          <p:nvPr/>
        </p:nvGrpSpPr>
        <p:grpSpPr bwMode="auto">
          <a:xfrm>
            <a:off x="1219200" y="5410200"/>
            <a:ext cx="1365250" cy="1117600"/>
            <a:chOff x="768" y="3408"/>
            <a:chExt cx="860" cy="704"/>
          </a:xfrm>
        </p:grpSpPr>
        <p:cxnSp>
          <p:nvCxnSpPr>
            <p:cNvPr id="121879" name="AutoShape 12"/>
            <p:cNvCxnSpPr>
              <a:cxnSpLocks noChangeShapeType="1"/>
              <a:stCxn id="121867" idx="1"/>
              <a:endCxn id="121860" idx="3"/>
            </p:cNvCxnSpPr>
            <p:nvPr/>
          </p:nvCxnSpPr>
          <p:spPr bwMode="auto">
            <a:xfrm flipH="1">
              <a:off x="768" y="3728"/>
              <a:ext cx="860" cy="384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1880" name="Text Box 13"/>
            <p:cNvSpPr txBox="1">
              <a:spLocks noChangeArrowheads="1"/>
            </p:cNvSpPr>
            <p:nvPr/>
          </p:nvSpPr>
          <p:spPr bwMode="auto">
            <a:xfrm>
              <a:off x="864" y="3408"/>
              <a:ext cx="54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bg1"/>
                  </a:solidFill>
                </a:rPr>
                <a:t>part-of</a:t>
              </a:r>
            </a:p>
            <a:p>
              <a:pPr eaLnBrk="1" hangingPunct="1"/>
              <a:r>
                <a:rPr lang="en-US" altLang="en-US" sz="1800">
                  <a:solidFill>
                    <a:schemeClr val="bg1"/>
                  </a:solidFill>
                </a:rPr>
                <a:t>at t </a:t>
              </a:r>
            </a:p>
          </p:txBody>
        </p:sp>
      </p:grpSp>
      <p:sp>
        <p:nvSpPr>
          <p:cNvPr id="121869" name="Text Box 14"/>
          <p:cNvSpPr txBox="1">
            <a:spLocks noChangeArrowheads="1"/>
          </p:cNvSpPr>
          <p:nvPr/>
        </p:nvSpPr>
        <p:spPr bwMode="auto">
          <a:xfrm>
            <a:off x="2971800" y="2667000"/>
            <a:ext cx="501650" cy="404813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accent2"/>
                </a:solidFill>
              </a:rPr>
              <a:t>leg</a:t>
            </a:r>
          </a:p>
        </p:txBody>
      </p:sp>
      <p:cxnSp>
        <p:nvCxnSpPr>
          <p:cNvPr id="121870" name="AutoShape 15"/>
          <p:cNvCxnSpPr>
            <a:cxnSpLocks noChangeShapeType="1"/>
            <a:stCxn id="121867" idx="0"/>
            <a:endCxn id="121869" idx="2"/>
          </p:cNvCxnSpPr>
          <p:nvPr/>
        </p:nvCxnSpPr>
        <p:spPr bwMode="auto">
          <a:xfrm flipV="1">
            <a:off x="3222625" y="3090863"/>
            <a:ext cx="0" cy="2605087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871" name="Text Box 16"/>
          <p:cNvSpPr txBox="1">
            <a:spLocks noChangeArrowheads="1"/>
          </p:cNvSpPr>
          <p:nvPr/>
        </p:nvSpPr>
        <p:spPr bwMode="auto">
          <a:xfrm>
            <a:off x="2286000" y="3657600"/>
            <a:ext cx="127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Instance-of</a:t>
            </a:r>
          </a:p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at t </a:t>
            </a:r>
          </a:p>
        </p:txBody>
      </p:sp>
      <p:sp>
        <p:nvSpPr>
          <p:cNvPr id="121872" name="Oval 17"/>
          <p:cNvSpPr>
            <a:spLocks noChangeArrowheads="1"/>
          </p:cNvSpPr>
          <p:nvPr/>
        </p:nvSpPr>
        <p:spPr bwMode="auto">
          <a:xfrm>
            <a:off x="8077200" y="228600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21874" name="Group 19"/>
          <p:cNvGrpSpPr>
            <a:grpSpLocks/>
          </p:cNvGrpSpPr>
          <p:nvPr/>
        </p:nvGrpSpPr>
        <p:grpSpPr bwMode="auto">
          <a:xfrm>
            <a:off x="1695450" y="2468563"/>
            <a:ext cx="1416050" cy="1204912"/>
            <a:chOff x="1068" y="1555"/>
            <a:chExt cx="892" cy="759"/>
          </a:xfrm>
        </p:grpSpPr>
        <p:cxnSp>
          <p:nvCxnSpPr>
            <p:cNvPr id="121876" name="AutoShape 20"/>
            <p:cNvCxnSpPr>
              <a:cxnSpLocks noChangeShapeType="1"/>
              <a:stCxn id="121869" idx="1"/>
              <a:endCxn id="121861" idx="3"/>
            </p:cNvCxnSpPr>
            <p:nvPr/>
          </p:nvCxnSpPr>
          <p:spPr bwMode="auto">
            <a:xfrm flipH="1">
              <a:off x="1068" y="1808"/>
              <a:ext cx="792" cy="432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1877" name="Text Box 21"/>
            <p:cNvSpPr txBox="1">
              <a:spLocks noChangeArrowheads="1"/>
            </p:cNvSpPr>
            <p:nvPr/>
          </p:nvSpPr>
          <p:spPr bwMode="auto">
            <a:xfrm>
              <a:off x="1356" y="2064"/>
              <a:ext cx="6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0000"/>
                  </a:solidFill>
                </a:rPr>
                <a:t>Part-of</a:t>
              </a:r>
            </a:p>
          </p:txBody>
        </p:sp>
        <p:sp>
          <p:nvSpPr>
            <p:cNvPr id="121878" name="Text Box 22"/>
            <p:cNvSpPr txBox="1">
              <a:spLocks noChangeArrowheads="1"/>
            </p:cNvSpPr>
            <p:nvPr/>
          </p:nvSpPr>
          <p:spPr bwMode="auto">
            <a:xfrm>
              <a:off x="1372" y="1555"/>
              <a:ext cx="2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60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121875" name="Oval 23"/>
          <p:cNvSpPr>
            <a:spLocks noChangeArrowheads="1"/>
          </p:cNvSpPr>
          <p:nvPr/>
        </p:nvSpPr>
        <p:spPr bwMode="auto">
          <a:xfrm>
            <a:off x="1143000" y="5334000"/>
            <a:ext cx="12954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79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666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>
            <a:extLst>
              <a:ext uri="{FF2B5EF4-FFF2-40B4-BE49-F238E27FC236}">
                <a16:creationId xmlns:a16="http://schemas.microsoft.com/office/drawing/2014/main" id="{8CDA9034-34F8-498F-A334-49354BDE7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Features of relations on the level of instances may not hold on the level of universals</a:t>
            </a:r>
          </a:p>
        </p:txBody>
      </p:sp>
      <p:sp>
        <p:nvSpPr>
          <p:cNvPr id="422915" name="Rectangle 3">
            <a:extLst>
              <a:ext uri="{FF2B5EF4-FFF2-40B4-BE49-F238E27FC236}">
                <a16:creationId xmlns:a16="http://schemas.microsoft.com/office/drawing/2014/main" id="{CDE56239-2B93-4607-B56E-AAEFF0F16F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2743200"/>
            <a:ext cx="8686800" cy="3886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400" i="1" dirty="0" smtClean="0"/>
              <a:t>nucleus </a:t>
            </a:r>
            <a:r>
              <a:rPr lang="en-US" altLang="en-US" sz="2400" i="1" dirty="0" err="1"/>
              <a:t>adjacent_to</a:t>
            </a:r>
            <a:r>
              <a:rPr lang="en-US" altLang="en-US" sz="2400" i="1" dirty="0"/>
              <a:t> cytoplasm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/>
              <a:t>Not: </a:t>
            </a:r>
            <a:r>
              <a:rPr lang="en-US" altLang="en-US" i="1" dirty="0"/>
              <a:t>cytoplasm </a:t>
            </a:r>
            <a:r>
              <a:rPr lang="en-US" altLang="en-US" i="1" dirty="0" err="1"/>
              <a:t>adjacent_to</a:t>
            </a:r>
            <a:r>
              <a:rPr lang="en-US" altLang="en-US" i="1" dirty="0"/>
              <a:t> </a:t>
            </a:r>
            <a:r>
              <a:rPr lang="en-US" altLang="en-US" i="1" dirty="0" smtClean="0"/>
              <a:t>nucleus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i="1" dirty="0" smtClean="0"/>
              <a:t>Red blood cells don’t have a nucleus</a:t>
            </a:r>
            <a:endParaRPr lang="en-US" altLang="en-US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i="1" dirty="0"/>
              <a:t>seminal vesicle </a:t>
            </a:r>
            <a:r>
              <a:rPr lang="en-US" altLang="en-US" sz="2400" i="1" dirty="0" err="1"/>
              <a:t>adjacent_to</a:t>
            </a:r>
            <a:r>
              <a:rPr lang="en-US" altLang="en-US" sz="2400" i="1" dirty="0"/>
              <a:t> urinary bladder</a:t>
            </a:r>
            <a:r>
              <a:rPr lang="en-US" altLang="en-US" sz="24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/>
              <a:t>Not: </a:t>
            </a:r>
            <a:r>
              <a:rPr lang="en-US" altLang="en-US" i="1" dirty="0"/>
              <a:t>urinary bladder</a:t>
            </a:r>
            <a:r>
              <a:rPr lang="en-US" altLang="en-US" dirty="0"/>
              <a:t> </a:t>
            </a:r>
            <a:r>
              <a:rPr lang="en-US" altLang="en-US" i="1" dirty="0" err="1"/>
              <a:t>adjacent_to</a:t>
            </a:r>
            <a:r>
              <a:rPr lang="en-US" altLang="en-US" i="1" dirty="0"/>
              <a:t> seminal </a:t>
            </a:r>
            <a:r>
              <a:rPr lang="en-US" altLang="en-US" i="1" dirty="0" smtClean="0"/>
              <a:t>vesicle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i="1" dirty="0" smtClean="0"/>
              <a:t>Women don’t have seminal vesicles</a:t>
            </a:r>
            <a:endParaRPr lang="en-US" altLang="en-US" i="1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i="1" dirty="0"/>
              <a:t>Adjacency</a:t>
            </a:r>
            <a:r>
              <a:rPr lang="en-US" altLang="en-US" dirty="0"/>
              <a:t> as a relation between universals is not </a:t>
            </a:r>
            <a:r>
              <a:rPr lang="en-US" altLang="en-US" dirty="0" smtClean="0"/>
              <a:t>symmetric while it is symmetric at particular level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828702-C490-43AD-A59F-6DDA51BE55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C5896-E886-4A6D-91DF-5DA15D67BC2A}" type="slidenum">
              <a:rPr lang="en-US" altLang="en-US" smtClean="0"/>
              <a:pPr/>
              <a:t>83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8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Line 2">
            <a:extLst>
              <a:ext uri="{FF2B5EF4-FFF2-40B4-BE49-F238E27FC236}">
                <a16:creationId xmlns:a16="http://schemas.microsoft.com/office/drawing/2014/main" id="{0A9D40AD-148E-4077-9497-80FD2EA01D4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1575" y="2209800"/>
            <a:ext cx="7208838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7011" name="Line 3">
            <a:extLst>
              <a:ext uri="{FF2B5EF4-FFF2-40B4-BE49-F238E27FC236}">
                <a16:creationId xmlns:a16="http://schemas.microsoft.com/office/drawing/2014/main" id="{E6429D08-9F80-4F03-A766-47BB608E46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57350" y="2228850"/>
            <a:ext cx="5029200" cy="2133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7012" name="Line 4">
            <a:extLst>
              <a:ext uri="{FF2B5EF4-FFF2-40B4-BE49-F238E27FC236}">
                <a16:creationId xmlns:a16="http://schemas.microsoft.com/office/drawing/2014/main" id="{E2DBD08A-DDB8-471A-9305-FCB97A8440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0463" y="2209800"/>
            <a:ext cx="465137" cy="228600"/>
          </a:xfrm>
          <a:prstGeom prst="line">
            <a:avLst/>
          </a:prstGeom>
          <a:noFill/>
          <a:ln w="57150" cap="rnd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7013" name="Text Box 5">
            <a:extLst>
              <a:ext uri="{FF2B5EF4-FFF2-40B4-BE49-F238E27FC236}">
                <a16:creationId xmlns:a16="http://schemas.microsoft.com/office/drawing/2014/main" id="{D09E37E7-7434-4BE0-AADD-1A8DEBB0C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752600"/>
            <a:ext cx="969963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409" tIns="35204" rIns="70409" bIns="35204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C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 panose="020B0600070205080204" pitchFamily="34" charset="-128"/>
                <a:cs typeface="Arial" panose="020B0604020202020204" pitchFamily="34" charset="0"/>
              </a:rPr>
              <a:t>t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27014" name="Line 6">
            <a:extLst>
              <a:ext uri="{FF2B5EF4-FFF2-40B4-BE49-F238E27FC236}">
                <a16:creationId xmlns:a16="http://schemas.microsoft.com/office/drawing/2014/main" id="{A5FC78FD-D11F-444D-8E72-7D2193D58F7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0" y="2078038"/>
            <a:ext cx="0" cy="15081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7015" name="Line 7">
            <a:extLst>
              <a:ext uri="{FF2B5EF4-FFF2-40B4-BE49-F238E27FC236}">
                <a16:creationId xmlns:a16="http://schemas.microsoft.com/office/drawing/2014/main" id="{8DBFF03B-3CFF-43AD-A85A-FA7BB4991B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2071688"/>
            <a:ext cx="1588" cy="1539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7016" name="Line 8">
            <a:extLst>
              <a:ext uri="{FF2B5EF4-FFF2-40B4-BE49-F238E27FC236}">
                <a16:creationId xmlns:a16="http://schemas.microsoft.com/office/drawing/2014/main" id="{02D30458-25E6-4E29-A3D0-C4579D358A3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776663"/>
            <a:ext cx="1587" cy="152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7017" name="Text Box 9">
            <a:extLst>
              <a:ext uri="{FF2B5EF4-FFF2-40B4-BE49-F238E27FC236}">
                <a16:creationId xmlns:a16="http://schemas.microsoft.com/office/drawing/2014/main" id="{29143AAE-080D-4FEF-85E8-EAB83F71C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676400"/>
            <a:ext cx="1093788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409" tIns="35204" rIns="70409" bIns="35204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1</a:t>
            </a:r>
            <a:r>
              <a:rPr kumimoji="0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kumimoji="0" lang="en-US" altLang="en-US" sz="2400" b="0" i="0" u="none" strike="noStrike" kern="120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1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t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7018" name="Text Box 10">
            <a:extLst>
              <a:ext uri="{FF2B5EF4-FFF2-40B4-BE49-F238E27FC236}">
                <a16:creationId xmlns:a16="http://schemas.microsoft.com/office/drawing/2014/main" id="{C49FEB84-3746-4E97-84F6-55051481B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3" y="3529013"/>
            <a:ext cx="152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C'</a:t>
            </a:r>
            <a:endParaRPr kumimoji="0" lang="en-US" altLang="en-US" sz="2400" b="0" i="0" u="none" strike="noStrike" kern="120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c'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427019" name="Text Box 11">
            <a:extLst>
              <a:ext uri="{FF2B5EF4-FFF2-40B4-BE49-F238E27FC236}">
                <a16:creationId xmlns:a16="http://schemas.microsoft.com/office/drawing/2014/main" id="{C363D2BB-E470-4E47-9249-27E530D26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514600"/>
            <a:ext cx="104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urostile" charset="0"/>
                <a:ea typeface="ＭＳ Ｐゴシック" panose="020B0600070205080204" pitchFamily="34" charset="-128"/>
                <a:cs typeface="Arial" panose="020B0604020202020204" pitchFamily="34" charset="0"/>
              </a:rPr>
              <a:t>time</a:t>
            </a:r>
          </a:p>
        </p:txBody>
      </p:sp>
      <p:grpSp>
        <p:nvGrpSpPr>
          <p:cNvPr id="427020" name="Group 12">
            <a:extLst>
              <a:ext uri="{FF2B5EF4-FFF2-40B4-BE49-F238E27FC236}">
                <a16:creationId xmlns:a16="http://schemas.microsoft.com/office/drawing/2014/main" id="{0BC7AF04-4506-4D9E-BC19-E5B69EF16820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2406650"/>
            <a:ext cx="4267200" cy="2241550"/>
            <a:chOff x="1680" y="1632"/>
            <a:chExt cx="2688" cy="1412"/>
          </a:xfrm>
        </p:grpSpPr>
        <p:sp>
          <p:nvSpPr>
            <p:cNvPr id="427021" name="Line 13">
              <a:extLst>
                <a:ext uri="{FF2B5EF4-FFF2-40B4-BE49-F238E27FC236}">
                  <a16:creationId xmlns:a16="http://schemas.microsoft.com/office/drawing/2014/main" id="{12EEFE9A-244F-4C3E-9B6A-45B6BE285E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2" y="1824"/>
              <a:ext cx="1056" cy="816"/>
            </a:xfrm>
            <a:prstGeom prst="line">
              <a:avLst/>
            </a:prstGeom>
            <a:noFill/>
            <a:ln w="76200" cmpd="tri">
              <a:solidFill>
                <a:srgbClr val="FF6600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427022" name="Group 14">
              <a:extLst>
                <a:ext uri="{FF2B5EF4-FFF2-40B4-BE49-F238E27FC236}">
                  <a16:creationId xmlns:a16="http://schemas.microsoft.com/office/drawing/2014/main" id="{94DD563F-23AD-45BC-961D-C51695292A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1632"/>
              <a:ext cx="2688" cy="1412"/>
              <a:chOff x="1680" y="1632"/>
              <a:chExt cx="2688" cy="1412"/>
            </a:xfrm>
          </p:grpSpPr>
          <p:sp>
            <p:nvSpPr>
              <p:cNvPr id="427023" name="Text Box 15">
                <a:extLst>
                  <a:ext uri="{FF2B5EF4-FFF2-40B4-BE49-F238E27FC236}">
                    <a16:creationId xmlns:a16="http://schemas.microsoft.com/office/drawing/2014/main" id="{20A8B3DB-4451-4768-83DA-A36679679C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0" y="2640"/>
                <a:ext cx="196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0" i="1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Eurostile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instances</a:t>
                </a:r>
              </a:p>
            </p:txBody>
          </p:sp>
          <p:sp>
            <p:nvSpPr>
              <p:cNvPr id="427024" name="Line 16">
                <a:extLst>
                  <a:ext uri="{FF2B5EF4-FFF2-40B4-BE49-F238E27FC236}">
                    <a16:creationId xmlns:a16="http://schemas.microsoft.com/office/drawing/2014/main" id="{440D46D6-25C6-46F9-9DA0-3340B586C0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632"/>
                <a:ext cx="1392" cy="1008"/>
              </a:xfrm>
              <a:prstGeom prst="line">
                <a:avLst/>
              </a:prstGeom>
              <a:noFill/>
              <a:ln w="76200" cmpd="tri">
                <a:solidFill>
                  <a:srgbClr val="FF6600"/>
                </a:solidFill>
                <a:round/>
                <a:headEnd type="stealth" w="lg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7025" name="Line 17">
                <a:extLst>
                  <a:ext uri="{FF2B5EF4-FFF2-40B4-BE49-F238E27FC236}">
                    <a16:creationId xmlns:a16="http://schemas.microsoft.com/office/drawing/2014/main" id="{C0AC0384-8892-497B-A780-7A29F90259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2736"/>
                <a:ext cx="624" cy="48"/>
              </a:xfrm>
              <a:prstGeom prst="line">
                <a:avLst/>
              </a:prstGeom>
              <a:noFill/>
              <a:ln w="76200" cmpd="tri">
                <a:solidFill>
                  <a:srgbClr val="FF6600"/>
                </a:solidFill>
                <a:round/>
                <a:headEnd type="stealth" w="lg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7026" name="Text Box 18">
            <a:extLst>
              <a:ext uri="{FF2B5EF4-FFF2-40B4-BE49-F238E27FC236}">
                <a16:creationId xmlns:a16="http://schemas.microsoft.com/office/drawing/2014/main" id="{31DFF3DA-0D77-48CF-87B5-B5C472A36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13" y="5380038"/>
            <a:ext cx="4130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urostile" charset="0"/>
                <a:ea typeface="ＭＳ Ｐゴシック" panose="020B0600070205080204" pitchFamily="34" charset="-128"/>
                <a:cs typeface="Arial" panose="020B0604020202020204" pitchFamily="34" charset="0"/>
              </a:rPr>
              <a:t>zygote </a:t>
            </a: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urostile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derives_from</a:t>
            </a:r>
          </a:p>
        </p:txBody>
      </p:sp>
      <p:sp>
        <p:nvSpPr>
          <p:cNvPr id="427027" name="Text Box 19">
            <a:extLst>
              <a:ext uri="{FF2B5EF4-FFF2-40B4-BE49-F238E27FC236}">
                <a16:creationId xmlns:a16="http://schemas.microsoft.com/office/drawing/2014/main" id="{F98690E5-668A-4634-AEAB-17EE210D0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688" y="5089525"/>
            <a:ext cx="1266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urostile" charset="0"/>
                <a:ea typeface="ＭＳ Ｐゴシック" panose="020B0600070205080204" pitchFamily="34" charset="-128"/>
                <a:cs typeface="Arial" panose="020B0604020202020204" pitchFamily="34" charset="0"/>
              </a:rPr>
              <a:t>ovum</a:t>
            </a:r>
          </a:p>
        </p:txBody>
      </p:sp>
      <p:sp>
        <p:nvSpPr>
          <p:cNvPr id="427028" name="Text Box 20">
            <a:extLst>
              <a:ext uri="{FF2B5EF4-FFF2-40B4-BE49-F238E27FC236}">
                <a16:creationId xmlns:a16="http://schemas.microsoft.com/office/drawing/2014/main" id="{5DC490B0-13D7-473F-9455-5AF7D704A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5668963"/>
            <a:ext cx="1403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urostile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sperm</a:t>
            </a:r>
          </a:p>
        </p:txBody>
      </p:sp>
      <p:sp>
        <p:nvSpPr>
          <p:cNvPr id="427029" name="Rectangle 21">
            <a:extLst>
              <a:ext uri="{FF2B5EF4-FFF2-40B4-BE49-F238E27FC236}">
                <a16:creationId xmlns:a16="http://schemas.microsoft.com/office/drawing/2014/main" id="{CAD9ED2B-CE92-4CCB-9D70-C55387BFCC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err="1"/>
              <a:t>derives_from</a:t>
            </a:r>
            <a:r>
              <a:rPr lang="en-US" altLang="en-US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29EC02-223B-4F2D-9CD7-0FC1AE5D24F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92875"/>
            <a:ext cx="457200" cy="365125"/>
          </a:xfrm>
        </p:spPr>
        <p:txBody>
          <a:bodyPr/>
          <a:lstStyle/>
          <a:p>
            <a:fld id="{5239CF04-00E1-4F99-A289-9C215F445602}" type="slidenum">
              <a:rPr lang="en-US" altLang="en-US" smtClean="0"/>
              <a:pPr/>
              <a:t>84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3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7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7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9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37" name="AutoShap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OGMS basic schema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2400" smtClean="0">
                <a:solidFill>
                  <a:schemeClr val="bg1"/>
                </a:solidFill>
              </a:rPr>
              <a:t>a disease is a disposition rooted in a physical disorder in the organism and realized in pathological processes. </a:t>
            </a:r>
          </a:p>
        </p:txBody>
      </p:sp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71438" y="3683000"/>
            <a:ext cx="20955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etiological process</a:t>
            </a:r>
          </a:p>
        </p:txBody>
      </p:sp>
      <p:sp>
        <p:nvSpPr>
          <p:cNvPr id="90116" name="Rectangle 5"/>
          <p:cNvSpPr>
            <a:spLocks noChangeArrowheads="1"/>
          </p:cNvSpPr>
          <p:nvPr/>
        </p:nvSpPr>
        <p:spPr bwMode="auto">
          <a:xfrm>
            <a:off x="1905000" y="2908300"/>
            <a:ext cx="111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produces</a:t>
            </a:r>
          </a:p>
        </p:txBody>
      </p:sp>
      <p:sp>
        <p:nvSpPr>
          <p:cNvPr id="90117" name="Rectangle 6"/>
          <p:cNvSpPr>
            <a:spLocks noChangeArrowheads="1"/>
          </p:cNvSpPr>
          <p:nvPr/>
        </p:nvSpPr>
        <p:spPr bwMode="auto">
          <a:xfrm>
            <a:off x="2924175" y="3683000"/>
            <a:ext cx="10223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disorder</a:t>
            </a:r>
          </a:p>
        </p:txBody>
      </p:sp>
      <p:sp>
        <p:nvSpPr>
          <p:cNvPr id="90118" name="Rectangle 7"/>
          <p:cNvSpPr>
            <a:spLocks noChangeArrowheads="1"/>
          </p:cNvSpPr>
          <p:nvPr/>
        </p:nvSpPr>
        <p:spPr bwMode="auto">
          <a:xfrm>
            <a:off x="3965575" y="2908300"/>
            <a:ext cx="752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bears</a:t>
            </a:r>
          </a:p>
        </p:txBody>
      </p:sp>
      <p:sp>
        <p:nvSpPr>
          <p:cNvPr id="90119" name="Rectangle 8"/>
          <p:cNvSpPr>
            <a:spLocks noChangeArrowheads="1"/>
          </p:cNvSpPr>
          <p:nvPr/>
        </p:nvSpPr>
        <p:spPr bwMode="auto">
          <a:xfrm>
            <a:off x="4745038" y="3683000"/>
            <a:ext cx="13081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disposition</a:t>
            </a:r>
          </a:p>
        </p:txBody>
      </p:sp>
      <p:sp>
        <p:nvSpPr>
          <p:cNvPr id="90120" name="Rectangle 9"/>
          <p:cNvSpPr>
            <a:spLocks noChangeArrowheads="1"/>
          </p:cNvSpPr>
          <p:nvPr/>
        </p:nvSpPr>
        <p:spPr bwMode="auto">
          <a:xfrm>
            <a:off x="5775325" y="2908300"/>
            <a:ext cx="1327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realized_in</a:t>
            </a:r>
          </a:p>
        </p:txBody>
      </p:sp>
      <p:sp>
        <p:nvSpPr>
          <p:cNvPr id="90121" name="Rectangle 10"/>
          <p:cNvSpPr>
            <a:spLocks noChangeArrowheads="1"/>
          </p:cNvSpPr>
          <p:nvPr/>
        </p:nvSpPr>
        <p:spPr bwMode="auto">
          <a:xfrm>
            <a:off x="6783388" y="3683000"/>
            <a:ext cx="22828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pathological process</a:t>
            </a:r>
          </a:p>
        </p:txBody>
      </p:sp>
      <p:sp>
        <p:nvSpPr>
          <p:cNvPr id="90122" name="Rectangle 11"/>
          <p:cNvSpPr>
            <a:spLocks noChangeArrowheads="1"/>
          </p:cNvSpPr>
          <p:nvPr/>
        </p:nvSpPr>
        <p:spPr bwMode="auto">
          <a:xfrm>
            <a:off x="863600" y="6032500"/>
            <a:ext cx="111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produces</a:t>
            </a:r>
          </a:p>
        </p:txBody>
      </p:sp>
      <p:sp>
        <p:nvSpPr>
          <p:cNvPr id="90123" name="Rectangle 12"/>
          <p:cNvSpPr>
            <a:spLocks noChangeArrowheads="1"/>
          </p:cNvSpPr>
          <p:nvPr/>
        </p:nvSpPr>
        <p:spPr bwMode="auto">
          <a:xfrm>
            <a:off x="6346825" y="5321300"/>
            <a:ext cx="27432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abnormal bodily features</a:t>
            </a:r>
          </a:p>
        </p:txBody>
      </p:sp>
      <p:sp>
        <p:nvSpPr>
          <p:cNvPr id="90124" name="Rectangle 13"/>
          <p:cNvSpPr>
            <a:spLocks noChangeArrowheads="1"/>
          </p:cNvSpPr>
          <p:nvPr/>
        </p:nvSpPr>
        <p:spPr bwMode="auto">
          <a:xfrm>
            <a:off x="5408613" y="6032500"/>
            <a:ext cx="165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recognized_as</a:t>
            </a:r>
          </a:p>
        </p:txBody>
      </p:sp>
      <p:sp>
        <p:nvSpPr>
          <p:cNvPr id="90125" name="Rectangle 14"/>
          <p:cNvSpPr>
            <a:spLocks noChangeArrowheads="1"/>
          </p:cNvSpPr>
          <p:nvPr/>
        </p:nvSpPr>
        <p:spPr bwMode="auto">
          <a:xfrm>
            <a:off x="4030663" y="5321300"/>
            <a:ext cx="20891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signs &amp; symptoms</a:t>
            </a:r>
          </a:p>
        </p:txBody>
      </p:sp>
      <p:sp>
        <p:nvSpPr>
          <p:cNvPr id="90126" name="Rectangle 15"/>
          <p:cNvSpPr>
            <a:spLocks noChangeArrowheads="1"/>
          </p:cNvSpPr>
          <p:nvPr/>
        </p:nvSpPr>
        <p:spPr bwMode="auto">
          <a:xfrm>
            <a:off x="1579563" y="5321300"/>
            <a:ext cx="21939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interpretive process</a:t>
            </a:r>
          </a:p>
        </p:txBody>
      </p:sp>
      <p:sp>
        <p:nvSpPr>
          <p:cNvPr id="53263" name="Rectangle 16"/>
          <p:cNvSpPr>
            <a:spLocks noChangeArrowheads="1"/>
          </p:cNvSpPr>
          <p:nvPr/>
        </p:nvSpPr>
        <p:spPr bwMode="auto">
          <a:xfrm>
            <a:off x="7200900" y="4483100"/>
            <a:ext cx="111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ＭＳ Ｐゴシック" pitchFamily="34" charset="-128"/>
                <a:cs typeface="+mn-cs"/>
              </a:rPr>
              <a:t>produces</a:t>
            </a:r>
          </a:p>
        </p:txBody>
      </p:sp>
      <p:sp>
        <p:nvSpPr>
          <p:cNvPr id="90128" name="Rectangle 17"/>
          <p:cNvSpPr>
            <a:spLocks noChangeArrowheads="1"/>
          </p:cNvSpPr>
          <p:nvPr/>
        </p:nvSpPr>
        <p:spPr bwMode="auto">
          <a:xfrm>
            <a:off x="120650" y="5321300"/>
            <a:ext cx="11525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diagnosis</a:t>
            </a:r>
          </a:p>
        </p:txBody>
      </p:sp>
      <p:sp>
        <p:nvSpPr>
          <p:cNvPr id="90129" name="Rectangle 18"/>
          <p:cNvSpPr>
            <a:spLocks noChangeArrowheads="1"/>
          </p:cNvSpPr>
          <p:nvPr/>
        </p:nvSpPr>
        <p:spPr bwMode="auto">
          <a:xfrm>
            <a:off x="3005138" y="6032500"/>
            <a:ext cx="1733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participates_in</a:t>
            </a:r>
          </a:p>
        </p:txBody>
      </p:sp>
      <p:sp>
        <p:nvSpPr>
          <p:cNvPr id="90130" name="AutoShape 19"/>
          <p:cNvSpPr>
            <a:spLocks noChangeArrowheads="1"/>
          </p:cNvSpPr>
          <p:nvPr/>
        </p:nvSpPr>
        <p:spPr bwMode="auto">
          <a:xfrm>
            <a:off x="18542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1" name="AutoShape 20"/>
          <p:cNvSpPr>
            <a:spLocks noChangeArrowheads="1"/>
          </p:cNvSpPr>
          <p:nvPr/>
        </p:nvSpPr>
        <p:spPr bwMode="auto">
          <a:xfrm>
            <a:off x="36957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2" name="AutoShape 21"/>
          <p:cNvSpPr>
            <a:spLocks noChangeArrowheads="1"/>
          </p:cNvSpPr>
          <p:nvPr/>
        </p:nvSpPr>
        <p:spPr bwMode="auto">
          <a:xfrm>
            <a:off x="58166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3" name="AutoShape 22"/>
          <p:cNvSpPr>
            <a:spLocks noChangeArrowheads="1"/>
          </p:cNvSpPr>
          <p:nvPr/>
        </p:nvSpPr>
        <p:spPr bwMode="auto">
          <a:xfrm flipH="1" flipV="1">
            <a:off x="7239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4" name="AutoShape 23"/>
          <p:cNvSpPr>
            <a:spLocks noChangeArrowheads="1"/>
          </p:cNvSpPr>
          <p:nvPr/>
        </p:nvSpPr>
        <p:spPr bwMode="auto">
          <a:xfrm flipH="1" flipV="1">
            <a:off x="31369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5" name="AutoShape 24"/>
          <p:cNvSpPr>
            <a:spLocks noChangeArrowheads="1"/>
          </p:cNvSpPr>
          <p:nvPr/>
        </p:nvSpPr>
        <p:spPr bwMode="auto">
          <a:xfrm flipH="1" flipV="1">
            <a:off x="55372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6" name="AutoShape 25"/>
          <p:cNvSpPr>
            <a:spLocks noChangeArrowheads="1"/>
          </p:cNvSpPr>
          <p:nvPr/>
        </p:nvSpPr>
        <p:spPr bwMode="auto">
          <a:xfrm rot="-5400000" flipH="1" flipV="1">
            <a:off x="7670800" y="45466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51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Cirrhosis - environmental exposure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4419600" cy="4953000"/>
          </a:xfrm>
          <a:noFill/>
        </p:spPr>
        <p:txBody>
          <a:bodyPr/>
          <a:lstStyle/>
          <a:p>
            <a:pPr eaLnBrk="1" hangingPunct="1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chemeClr val="bg1"/>
                </a:solidFill>
              </a:rPr>
              <a:t>Etiological process - 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phenobarbitol</a:t>
            </a:r>
            <a:r>
              <a:rPr lang="en-US" altLang="en-US" sz="1800" dirty="0" smtClean="0">
                <a:solidFill>
                  <a:schemeClr val="bg1"/>
                </a:solidFill>
              </a:rPr>
              <a:t>-induced hepatic cell death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en-US" sz="1800" i="1" dirty="0" smtClean="0">
                <a:solidFill>
                  <a:schemeClr val="bg1"/>
                </a:solidFill>
              </a:rPr>
              <a:t>produces</a:t>
            </a:r>
            <a:endParaRPr lang="en-US" altLang="en-US" sz="18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chemeClr val="bg1"/>
                </a:solidFill>
              </a:rPr>
              <a:t>Disorder - necrotic liver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en-US" sz="1800" i="1" dirty="0" smtClean="0">
                <a:solidFill>
                  <a:schemeClr val="bg1"/>
                </a:solidFill>
              </a:rPr>
              <a:t>bears</a:t>
            </a:r>
            <a:endParaRPr lang="en-US" altLang="en-US" sz="18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chemeClr val="bg1"/>
                </a:solidFill>
              </a:rPr>
              <a:t>Disposition (disease) - cirrhosis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en-US" sz="1800" i="1" dirty="0" err="1" smtClean="0">
                <a:solidFill>
                  <a:schemeClr val="bg1"/>
                </a:solidFill>
              </a:rPr>
              <a:t>realized_in</a:t>
            </a:r>
            <a:endParaRPr lang="en-US" altLang="en-US" sz="18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chemeClr val="bg1"/>
                </a:solidFill>
              </a:rPr>
              <a:t>Pathological process - abnormal tissue repair with cell proliferation and fibrosis that exceed a certain threshold; hypoxia-induced cell death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en-US" sz="1800" i="1" dirty="0" smtClean="0">
                <a:solidFill>
                  <a:schemeClr val="bg1"/>
                </a:solidFill>
              </a:rPr>
              <a:t>produces</a:t>
            </a:r>
            <a:endParaRPr lang="en-US" altLang="en-US" sz="18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chemeClr val="bg1"/>
                </a:solidFill>
              </a:rPr>
              <a:t>Abnormal bodily features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en-US" sz="1800" i="1" dirty="0" err="1" smtClean="0">
                <a:solidFill>
                  <a:schemeClr val="bg1"/>
                </a:solidFill>
              </a:rPr>
              <a:t>recognized_as</a:t>
            </a:r>
            <a:endParaRPr lang="en-US" altLang="en-US" sz="18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chemeClr val="bg1"/>
                </a:solidFill>
              </a:rPr>
              <a:t>Symptoms - fatigue, anorexia</a:t>
            </a:r>
          </a:p>
          <a:p>
            <a:pPr eaLnBrk="1" hangingPunct="1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chemeClr val="bg1"/>
                </a:solidFill>
              </a:rPr>
              <a:t>Signs - jaundice, splenomegaly</a:t>
            </a:r>
          </a:p>
        </p:txBody>
      </p:sp>
      <p:sp>
        <p:nvSpPr>
          <p:cNvPr id="92163" name="Rectangle 4"/>
          <p:cNvSpPr>
            <a:spLocks noChangeArrowheads="1"/>
          </p:cNvSpPr>
          <p:nvPr/>
        </p:nvSpPr>
        <p:spPr bwMode="auto">
          <a:xfrm>
            <a:off x="4889500" y="1676400"/>
            <a:ext cx="4102100" cy="520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Symptoms &amp; Signs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used_in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Interpretive process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produces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Hypothesis - rule out cirrhosis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suggests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Laboratory tests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produces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Test results – documentation of elevated liver enzymes in serum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used_in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Interpretive process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produces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Result - diagnosis that patient X has a disorder that bears the disease cirrhosis</a:t>
            </a:r>
          </a:p>
        </p:txBody>
      </p:sp>
    </p:spTree>
    <p:extLst>
      <p:ext uri="{BB962C8B-B14F-4D97-AF65-F5344CB8AC3E}">
        <p14:creationId xmlns:p14="http://schemas.microsoft.com/office/powerpoint/2010/main" val="245776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‘at’ with other time-specifiers</a:t>
            </a:r>
            <a:endParaRPr lang="en-US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409" y="1409007"/>
            <a:ext cx="8227391" cy="516081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5684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58" y="531935"/>
            <a:ext cx="8686800" cy="762000"/>
          </a:xfrm>
        </p:spPr>
        <p:txBody>
          <a:bodyPr/>
          <a:lstStyle/>
          <a:p>
            <a:r>
              <a:rPr lang="en-US" dirty="0" smtClean="0"/>
              <a:t>Relations in SNOMED 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932110"/>
            <a:ext cx="3105150" cy="430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143000"/>
            <a:ext cx="3438525" cy="5581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225" y="1143000"/>
            <a:ext cx="2371725" cy="5591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6139875"/>
            <a:ext cx="7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…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0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Avoid at all cost!!!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686800" cy="4267200"/>
          </a:xfrm>
        </p:spPr>
        <p:txBody>
          <a:bodyPr/>
          <a:lstStyle/>
          <a:p>
            <a:pPr algn="ctr"/>
            <a:r>
              <a:rPr lang="en-US" sz="4800" dirty="0" smtClean="0"/>
              <a:t>X </a:t>
            </a:r>
            <a:r>
              <a:rPr lang="en-US" sz="4800" dirty="0" err="1" smtClean="0"/>
              <a:t>hasY</a:t>
            </a:r>
            <a:r>
              <a:rPr lang="en-US" sz="4800" dirty="0" smtClean="0"/>
              <a:t> Y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Disease </a:t>
            </a:r>
            <a:r>
              <a:rPr lang="en-US" dirty="0" err="1" smtClean="0"/>
              <a:t>hasSymptom</a:t>
            </a:r>
            <a:r>
              <a:rPr lang="en-US" dirty="0" smtClean="0"/>
              <a:t> Symptom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Object </a:t>
            </a:r>
            <a:r>
              <a:rPr lang="en-US" dirty="0" err="1" smtClean="0"/>
              <a:t>hasTemperature</a:t>
            </a:r>
            <a:r>
              <a:rPr lang="en-US" dirty="0" smtClean="0"/>
              <a:t> Temperature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24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1219200"/>
          </a:xfrm>
        </p:spPr>
        <p:txBody>
          <a:bodyPr/>
          <a:lstStyle/>
          <a:p>
            <a:pPr algn="ctr"/>
            <a:r>
              <a:rPr lang="en-US" sz="4000" dirty="0" smtClean="0"/>
              <a:t>‘</a:t>
            </a:r>
            <a:r>
              <a:rPr lang="en-US" sz="4000" i="1" dirty="0" smtClean="0"/>
              <a:t>John is in a relation with Mary</a:t>
            </a:r>
            <a:r>
              <a:rPr lang="en-US" sz="4000" dirty="0" smtClean="0"/>
              <a:t>’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990600" y="2285999"/>
            <a:ext cx="1295400" cy="2052787"/>
            <a:chOff x="990600" y="2285999"/>
            <a:chExt cx="1295400" cy="2052787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990600" y="3805386"/>
              <a:ext cx="12954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John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1104900" y="22860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Arrow Connector 10"/>
            <p:cNvCxnSpPr>
              <a:endCxn id="5" idx="0"/>
            </p:cNvCxnSpPr>
            <p:nvPr/>
          </p:nvCxnSpPr>
          <p:spPr bwMode="auto">
            <a:xfrm flipH="1">
              <a:off x="1638300" y="2285999"/>
              <a:ext cx="38100" cy="151938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6858000" y="2285999"/>
            <a:ext cx="1295400" cy="2052787"/>
            <a:chOff x="6858000" y="2285999"/>
            <a:chExt cx="1295400" cy="2052787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858000" y="3805386"/>
              <a:ext cx="12954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Mary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6934200" y="22860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7524750" y="2285999"/>
              <a:ext cx="0" cy="151938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3693235" y="2285999"/>
            <a:ext cx="1945565" cy="2238259"/>
            <a:chOff x="3693235" y="2285999"/>
            <a:chExt cx="1945565" cy="2238259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771900" y="3605244"/>
              <a:ext cx="1752600" cy="919014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100" b="0" dirty="0">
                  <a:solidFill>
                    <a:schemeClr val="tx1"/>
                  </a:solidFill>
                  <a:latin typeface="Times" pitchFamily="122" charset="0"/>
                </a:rPr>
                <a:t>JM Romantic relationship</a:t>
              </a: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3693235" y="2286000"/>
              <a:ext cx="194556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Arrow Connector 16"/>
            <p:cNvCxnSpPr>
              <a:endCxn id="14" idx="0"/>
            </p:cNvCxnSpPr>
            <p:nvPr/>
          </p:nvCxnSpPr>
          <p:spPr bwMode="auto">
            <a:xfrm>
              <a:off x="4648200" y="2285999"/>
              <a:ext cx="0" cy="131924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1638300" y="4338786"/>
            <a:ext cx="6743700" cy="2138214"/>
            <a:chOff x="1638300" y="4338786"/>
            <a:chExt cx="6743700" cy="2138214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2028712" y="5943600"/>
              <a:ext cx="1781287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BFO:Object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4543425" y="5943600"/>
              <a:ext cx="3228975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BFO:Relational</a:t>
              </a:r>
              <a:r>
                <a: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 Quality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31" name="Straight Arrow Connector 30"/>
            <p:cNvCxnSpPr>
              <a:stCxn id="5" idx="2"/>
              <a:endCxn id="20" idx="0"/>
            </p:cNvCxnSpPr>
            <p:nvPr/>
          </p:nvCxnSpPr>
          <p:spPr bwMode="auto">
            <a:xfrm>
              <a:off x="1638300" y="4338786"/>
              <a:ext cx="1281056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Arrow Connector 31"/>
            <p:cNvCxnSpPr>
              <a:stCxn id="6" idx="2"/>
              <a:endCxn id="20" idx="0"/>
            </p:cNvCxnSpPr>
            <p:nvPr/>
          </p:nvCxnSpPr>
          <p:spPr bwMode="auto">
            <a:xfrm flipH="1">
              <a:off x="2919356" y="4338786"/>
              <a:ext cx="4586344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6" name="Straight Arrow Connector 35"/>
            <p:cNvCxnSpPr>
              <a:stCxn id="14" idx="2"/>
              <a:endCxn id="21" idx="0"/>
            </p:cNvCxnSpPr>
            <p:nvPr/>
          </p:nvCxnSpPr>
          <p:spPr bwMode="auto">
            <a:xfrm>
              <a:off x="4648200" y="4524258"/>
              <a:ext cx="1509713" cy="141934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6591125" y="5391090"/>
              <a:ext cx="17908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FF00"/>
                  </a:solidFill>
                </a:rPr>
                <a:t>instanceOf</a:t>
              </a:r>
              <a:r>
                <a:rPr lang="en-US" sz="2000" dirty="0" smtClean="0">
                  <a:solidFill>
                    <a:srgbClr val="FFFF00"/>
                  </a:solidFill>
                </a:rPr>
                <a:t> at t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915718" y="2764716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isAbout at t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457200" y="2133600"/>
            <a:ext cx="8382000" cy="2667000"/>
            <a:chOff x="457200" y="2133600"/>
            <a:chExt cx="8382000" cy="2667000"/>
          </a:xfrm>
        </p:grpSpPr>
        <p:cxnSp>
          <p:nvCxnSpPr>
            <p:cNvPr id="42" name="Straight Connector 41"/>
            <p:cNvCxnSpPr/>
            <p:nvPr/>
          </p:nvCxnSpPr>
          <p:spPr bwMode="auto">
            <a:xfrm>
              <a:off x="990600" y="2133600"/>
              <a:ext cx="7162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Rounded Rectangle 43"/>
            <p:cNvSpPr/>
            <p:nvPr/>
          </p:nvSpPr>
          <p:spPr bwMode="auto">
            <a:xfrm>
              <a:off x="457200" y="3352800"/>
              <a:ext cx="8382000" cy="1447800"/>
            </a:xfrm>
            <a:prstGeom prst="roundRect">
              <a:avLst/>
            </a:prstGeom>
            <a:noFill/>
            <a:ln w="2857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>
              <a:off x="2919356" y="2133600"/>
              <a:ext cx="0" cy="1219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5" name="Group 54"/>
          <p:cNvGrpSpPr/>
          <p:nvPr/>
        </p:nvGrpSpPr>
        <p:grpSpPr>
          <a:xfrm>
            <a:off x="2286000" y="3657600"/>
            <a:ext cx="4674004" cy="414486"/>
            <a:chOff x="2286000" y="3657600"/>
            <a:chExt cx="4674004" cy="414486"/>
          </a:xfrm>
        </p:grpSpPr>
        <p:cxnSp>
          <p:nvCxnSpPr>
            <p:cNvPr id="47" name="Straight Arrow Connector 46"/>
            <p:cNvCxnSpPr>
              <a:stCxn id="14" idx="1"/>
              <a:endCxn id="5" idx="3"/>
            </p:cNvCxnSpPr>
            <p:nvPr/>
          </p:nvCxnSpPr>
          <p:spPr bwMode="auto">
            <a:xfrm flipH="1">
              <a:off x="2286000" y="4064751"/>
              <a:ext cx="14859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0" name="Straight Arrow Connector 49"/>
            <p:cNvCxnSpPr>
              <a:stCxn id="14" idx="3"/>
              <a:endCxn id="6" idx="1"/>
            </p:cNvCxnSpPr>
            <p:nvPr/>
          </p:nvCxnSpPr>
          <p:spPr bwMode="auto">
            <a:xfrm>
              <a:off x="5524500" y="4064751"/>
              <a:ext cx="13335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3" name="TextBox 52"/>
            <p:cNvSpPr txBox="1"/>
            <p:nvPr/>
          </p:nvSpPr>
          <p:spPr>
            <a:xfrm>
              <a:off x="2298344" y="3668707"/>
              <a:ext cx="150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solidFill>
                    <a:srgbClr val="FF6600"/>
                  </a:solidFill>
                </a:rPr>
                <a:t>inheresIn</a:t>
              </a:r>
              <a:r>
                <a:rPr lang="en-US" sz="1800" dirty="0" smtClean="0">
                  <a:solidFill>
                    <a:srgbClr val="FF6600"/>
                  </a:solidFill>
                </a:rPr>
                <a:t> at t</a:t>
              </a:r>
              <a:endParaRPr lang="en-US" sz="1800" dirty="0">
                <a:solidFill>
                  <a:srgbClr val="FF66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458632" y="3657600"/>
              <a:ext cx="150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solidFill>
                    <a:srgbClr val="FF6600"/>
                  </a:solidFill>
                </a:rPr>
                <a:t>inheresIn</a:t>
              </a:r>
              <a:r>
                <a:rPr lang="en-US" sz="1800" dirty="0" smtClean="0">
                  <a:solidFill>
                    <a:srgbClr val="FF6600"/>
                  </a:solidFill>
                </a:rPr>
                <a:t> at t</a:t>
              </a:r>
              <a:endParaRPr lang="en-US" sz="1800" dirty="0">
                <a:solidFill>
                  <a:srgbClr val="FF6600"/>
                </a:solidFill>
              </a:endParaRPr>
            </a:p>
          </p:txBody>
        </p:sp>
      </p:grpSp>
      <p:sp>
        <p:nvSpPr>
          <p:cNvPr id="34" name="Oval 33"/>
          <p:cNvSpPr/>
          <p:nvPr/>
        </p:nvSpPr>
        <p:spPr bwMode="auto">
          <a:xfrm>
            <a:off x="2438400" y="685800"/>
            <a:ext cx="4419600" cy="838200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3565432" y="3405693"/>
            <a:ext cx="2190750" cy="1347756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083696" y="5791200"/>
            <a:ext cx="4298303" cy="947930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83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 smtClean="0"/>
              <a:t>Relational </a:t>
            </a:r>
            <a:r>
              <a:rPr lang="en-US" dirty="0" err="1" smtClean="0"/>
              <a:t>PoRs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 relational expressions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8001000" cy="457200"/>
          </a:xfrm>
        </p:spPr>
        <p:txBody>
          <a:bodyPr/>
          <a:lstStyle/>
          <a:p>
            <a:pPr algn="ctr"/>
            <a:r>
              <a:rPr lang="en-US" sz="3200" dirty="0" smtClean="0"/>
              <a:t>‘Mary is patient of John’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07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 smtClean="0"/>
              <a:t>Relational </a:t>
            </a:r>
            <a:r>
              <a:rPr lang="en-US" dirty="0" err="1" smtClean="0"/>
              <a:t>PoRs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 relational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8001000" cy="457200"/>
          </a:xfrm>
        </p:spPr>
        <p:txBody>
          <a:bodyPr/>
          <a:lstStyle/>
          <a:p>
            <a:pPr algn="ctr"/>
            <a:r>
              <a:rPr lang="en-US" sz="3200" dirty="0" smtClean="0"/>
              <a:t>‘Mary is patient of John’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19800" y="2250208"/>
            <a:ext cx="1295400" cy="1102592"/>
            <a:chOff x="990600" y="2286000"/>
            <a:chExt cx="1295400" cy="1102592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990600" y="2855192"/>
              <a:ext cx="12954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John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1104900" y="22860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Arrow Connector 6"/>
            <p:cNvCxnSpPr>
              <a:endCxn id="5" idx="0"/>
            </p:cNvCxnSpPr>
            <p:nvPr/>
          </p:nvCxnSpPr>
          <p:spPr bwMode="auto">
            <a:xfrm>
              <a:off x="1638300" y="2286000"/>
              <a:ext cx="0" cy="56919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8" name="Group 7"/>
          <p:cNvGrpSpPr/>
          <p:nvPr/>
        </p:nvGrpSpPr>
        <p:grpSpPr>
          <a:xfrm>
            <a:off x="2667000" y="2269864"/>
            <a:ext cx="1295400" cy="1082936"/>
            <a:chOff x="6858000" y="2269863"/>
            <a:chExt cx="1295400" cy="1082936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6858000" y="2819399"/>
              <a:ext cx="12954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Mary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6934200" y="22860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H="1">
              <a:off x="7494942" y="2269863"/>
              <a:ext cx="3138" cy="54953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6" name="Rounded Rectangle 15"/>
          <p:cNvSpPr/>
          <p:nvPr/>
        </p:nvSpPr>
        <p:spPr bwMode="auto">
          <a:xfrm>
            <a:off x="2457450" y="4267200"/>
            <a:ext cx="1714500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Mary’s patient role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8" name="Straight Arrow Connector 17"/>
          <p:cNvCxnSpPr>
            <a:stCxn id="16" idx="0"/>
            <a:endCxn id="9" idx="2"/>
          </p:cNvCxnSpPr>
          <p:nvPr/>
        </p:nvCxnSpPr>
        <p:spPr bwMode="auto">
          <a:xfrm flipV="1">
            <a:off x="3314700" y="3352800"/>
            <a:ext cx="0" cy="914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2157279" y="3593810"/>
            <a:ext cx="164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6600"/>
                </a:solidFill>
              </a:rPr>
              <a:t>inheresIn</a:t>
            </a:r>
            <a:r>
              <a:rPr lang="en-US" sz="2000" dirty="0" smtClean="0">
                <a:solidFill>
                  <a:srgbClr val="FF6600"/>
                </a:solidFill>
              </a:rPr>
              <a:t> at t</a:t>
            </a:r>
            <a:endParaRPr lang="en-US" sz="2000" dirty="0">
              <a:solidFill>
                <a:srgbClr val="FF6600"/>
              </a:solidFill>
            </a:endParaRPr>
          </a:p>
        </p:txBody>
      </p:sp>
      <p:cxnSp>
        <p:nvCxnSpPr>
          <p:cNvPr id="20" name="Straight Arrow Connector 19"/>
          <p:cNvCxnSpPr>
            <a:stCxn id="9" idx="3"/>
            <a:endCxn id="5" idx="1"/>
          </p:cNvCxnSpPr>
          <p:nvPr/>
        </p:nvCxnSpPr>
        <p:spPr bwMode="auto">
          <a:xfrm>
            <a:off x="3962400" y="3086100"/>
            <a:ext cx="20574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173548" y="3054511"/>
            <a:ext cx="1662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6600"/>
                </a:solidFill>
              </a:rPr>
              <a:t>patientOf</a:t>
            </a:r>
            <a:r>
              <a:rPr lang="en-US" sz="2000" dirty="0" smtClean="0">
                <a:solidFill>
                  <a:srgbClr val="FF6600"/>
                </a:solidFill>
              </a:rPr>
              <a:t> at t</a:t>
            </a:r>
            <a:endParaRPr lang="en-US" sz="2000" dirty="0">
              <a:solidFill>
                <a:srgbClr val="FF66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4419600" y="2302137"/>
            <a:ext cx="1066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4983480" y="2286000"/>
            <a:ext cx="2241" cy="70959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6667500" y="2296709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isAbout at 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2446692" y="5601008"/>
            <a:ext cx="1714500" cy="5334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Patient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5836183" y="4267200"/>
            <a:ext cx="1714500" cy="9144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patient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role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32" name="Straight Arrow Connector 31"/>
          <p:cNvCxnSpPr>
            <a:stCxn id="16" idx="3"/>
            <a:endCxn id="30" idx="1"/>
          </p:cNvCxnSpPr>
          <p:nvPr/>
        </p:nvCxnSpPr>
        <p:spPr bwMode="auto">
          <a:xfrm>
            <a:off x="4171950" y="4724400"/>
            <a:ext cx="166423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4088042" y="4699322"/>
            <a:ext cx="1790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instanceOf</a:t>
            </a:r>
            <a:r>
              <a:rPr lang="en-US" sz="2000" dirty="0" smtClean="0">
                <a:solidFill>
                  <a:srgbClr val="FFFF00"/>
                </a:solidFill>
              </a:rPr>
              <a:t> at t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4621" y="4166390"/>
            <a:ext cx="1364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instanceOf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 at t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40" name="Elbow Connector 39"/>
          <p:cNvCxnSpPr>
            <a:stCxn id="9" idx="1"/>
            <a:endCxn id="28" idx="1"/>
          </p:cNvCxnSpPr>
          <p:nvPr/>
        </p:nvCxnSpPr>
        <p:spPr bwMode="auto">
          <a:xfrm rot="10800000" flipV="1">
            <a:off x="2446692" y="3086100"/>
            <a:ext cx="220308" cy="2781608"/>
          </a:xfrm>
          <a:prstGeom prst="bentConnector3">
            <a:avLst>
              <a:gd name="adj1" fmla="val 443031"/>
            </a:avLst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5421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 smtClean="0"/>
              <a:t>Role (Externally-Grounded Realizable Entity)</a:t>
            </a:r>
            <a:r>
              <a:rPr lang="en-US" altLang="en-US" sz="6000" b="1" dirty="0" smtClean="0"/>
              <a:t/>
            </a:r>
            <a:br>
              <a:rPr lang="en-US" altLang="en-US" sz="6000" b="1" dirty="0" smtClean="0"/>
            </a:br>
            <a:endParaRPr lang="en-US" altLang="en-US" dirty="0" smtClean="0"/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686800" cy="4114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000" dirty="0" smtClean="0"/>
              <a:t>role =def. a realizable entity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3000" dirty="0" smtClean="0"/>
              <a:t>which exists because the bearer is in some special physical, social, or institutional set of circumstances in which the bearer does not have to be, and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3000" dirty="0" smtClean="0"/>
              <a:t>is not such that, if it ceases to exist, then the physical make-up of the bearer is thereby changed.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3B6F35-9B99-42DC-AB1A-3C05C834ABE3}" type="slidenum">
              <a:rPr lang="en-US" altLang="en-US"/>
              <a:pPr eaLnBrk="1" hangingPunct="1"/>
              <a:t>92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01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 smtClean="0"/>
              <a:t>Relational </a:t>
            </a:r>
            <a:r>
              <a:rPr lang="en-US" dirty="0" err="1" smtClean="0"/>
              <a:t>PoRs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 relational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8001000" cy="457200"/>
          </a:xfrm>
        </p:spPr>
        <p:txBody>
          <a:bodyPr/>
          <a:lstStyle/>
          <a:p>
            <a:pPr algn="ctr"/>
            <a:r>
              <a:rPr lang="en-US" sz="3200" dirty="0" smtClean="0"/>
              <a:t>‘Mary </a:t>
            </a:r>
            <a:r>
              <a:rPr lang="en-US" sz="3200" dirty="0" smtClean="0">
                <a:solidFill>
                  <a:srgbClr val="AAE600"/>
                </a:solidFill>
              </a:rPr>
              <a:t>is patient of </a:t>
            </a:r>
            <a:r>
              <a:rPr lang="en-US" sz="3200" dirty="0" smtClean="0"/>
              <a:t>John’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19800" y="2250208"/>
            <a:ext cx="1295400" cy="1102592"/>
            <a:chOff x="990600" y="2286000"/>
            <a:chExt cx="1295400" cy="1102592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990600" y="2855192"/>
              <a:ext cx="12954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John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1104900" y="22860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Arrow Connector 6"/>
            <p:cNvCxnSpPr>
              <a:endCxn id="5" idx="0"/>
            </p:cNvCxnSpPr>
            <p:nvPr/>
          </p:nvCxnSpPr>
          <p:spPr bwMode="auto">
            <a:xfrm>
              <a:off x="1638300" y="2286000"/>
              <a:ext cx="0" cy="56919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8" name="Group 7"/>
          <p:cNvGrpSpPr/>
          <p:nvPr/>
        </p:nvGrpSpPr>
        <p:grpSpPr>
          <a:xfrm>
            <a:off x="2667000" y="2269864"/>
            <a:ext cx="1295400" cy="1082936"/>
            <a:chOff x="6858000" y="2269863"/>
            <a:chExt cx="1295400" cy="1082936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6858000" y="2819399"/>
              <a:ext cx="12954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Mary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6934200" y="22860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H="1">
              <a:off x="7494942" y="2269863"/>
              <a:ext cx="3138" cy="54953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6" name="Rounded Rectangle 15"/>
          <p:cNvSpPr/>
          <p:nvPr/>
        </p:nvSpPr>
        <p:spPr bwMode="auto">
          <a:xfrm>
            <a:off x="2457450" y="4267200"/>
            <a:ext cx="1714500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Mary’s patient role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8" name="Straight Arrow Connector 17"/>
          <p:cNvCxnSpPr>
            <a:stCxn id="16" idx="0"/>
            <a:endCxn id="9" idx="2"/>
          </p:cNvCxnSpPr>
          <p:nvPr/>
        </p:nvCxnSpPr>
        <p:spPr bwMode="auto">
          <a:xfrm flipV="1">
            <a:off x="3314700" y="3352800"/>
            <a:ext cx="0" cy="914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2157279" y="3593810"/>
            <a:ext cx="164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6600"/>
                </a:solidFill>
              </a:rPr>
              <a:t>inheresIn</a:t>
            </a:r>
            <a:r>
              <a:rPr lang="en-US" sz="2000" dirty="0" smtClean="0">
                <a:solidFill>
                  <a:srgbClr val="FF6600"/>
                </a:solidFill>
              </a:rPr>
              <a:t> at t</a:t>
            </a:r>
            <a:endParaRPr lang="en-US" sz="2000" dirty="0">
              <a:solidFill>
                <a:srgbClr val="FF6600"/>
              </a:solidFill>
            </a:endParaRPr>
          </a:p>
        </p:txBody>
      </p:sp>
      <p:cxnSp>
        <p:nvCxnSpPr>
          <p:cNvPr id="20" name="Straight Arrow Connector 19"/>
          <p:cNvCxnSpPr>
            <a:stCxn id="9" idx="3"/>
            <a:endCxn id="5" idx="1"/>
          </p:cNvCxnSpPr>
          <p:nvPr/>
        </p:nvCxnSpPr>
        <p:spPr bwMode="auto">
          <a:xfrm>
            <a:off x="3962400" y="3086100"/>
            <a:ext cx="20574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173548" y="3054511"/>
            <a:ext cx="1662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6600"/>
                </a:solidFill>
              </a:rPr>
              <a:t>patientOf</a:t>
            </a:r>
            <a:r>
              <a:rPr lang="en-US" sz="2000" dirty="0" smtClean="0">
                <a:solidFill>
                  <a:srgbClr val="FF6600"/>
                </a:solidFill>
              </a:rPr>
              <a:t> at t</a:t>
            </a:r>
            <a:endParaRPr lang="en-US" sz="2000" dirty="0">
              <a:solidFill>
                <a:srgbClr val="FF66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4419600" y="2302137"/>
            <a:ext cx="1066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4983480" y="2286000"/>
            <a:ext cx="2241" cy="70959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6667500" y="2296709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isAbout at 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2446692" y="5601008"/>
            <a:ext cx="1714500" cy="5334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Patient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5836183" y="4267200"/>
            <a:ext cx="1714500" cy="9144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patient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role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32" name="Straight Arrow Connector 31"/>
          <p:cNvCxnSpPr>
            <a:stCxn id="16" idx="3"/>
            <a:endCxn id="30" idx="1"/>
          </p:cNvCxnSpPr>
          <p:nvPr/>
        </p:nvCxnSpPr>
        <p:spPr bwMode="auto">
          <a:xfrm>
            <a:off x="4171950" y="4724400"/>
            <a:ext cx="166423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4088042" y="4699322"/>
            <a:ext cx="1790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instanceOf</a:t>
            </a:r>
            <a:r>
              <a:rPr lang="en-US" sz="2000" dirty="0" smtClean="0">
                <a:solidFill>
                  <a:srgbClr val="FFFF00"/>
                </a:solidFill>
              </a:rPr>
              <a:t> at t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4621" y="4166390"/>
            <a:ext cx="1364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instanceOf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 at t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40" name="Elbow Connector 39"/>
          <p:cNvCxnSpPr>
            <a:stCxn id="9" idx="1"/>
            <a:endCxn id="28" idx="1"/>
          </p:cNvCxnSpPr>
          <p:nvPr/>
        </p:nvCxnSpPr>
        <p:spPr bwMode="auto">
          <a:xfrm rot="10800000" flipV="1">
            <a:off x="2446692" y="3086100"/>
            <a:ext cx="220308" cy="2781608"/>
          </a:xfrm>
          <a:prstGeom prst="bentConnector3">
            <a:avLst>
              <a:gd name="adj1" fmla="val 443031"/>
            </a:avLst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4314132" y="2597312"/>
            <a:ext cx="381000" cy="381000"/>
          </a:xfrm>
          <a:prstGeom prst="ellipse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1</a:t>
            </a:r>
            <a:endParaRPr kumimoji="0" lang="en-US" sz="28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088042" y="3880231"/>
            <a:ext cx="381000" cy="381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2</a:t>
            </a:r>
            <a:endParaRPr kumimoji="0" lang="en-US" sz="28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4249271" y="5677208"/>
            <a:ext cx="381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3</a:t>
            </a:r>
            <a:endParaRPr kumimoji="0" lang="en-US" sz="28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544408" y="1333499"/>
            <a:ext cx="381000" cy="381000"/>
          </a:xfrm>
          <a:prstGeom prst="ellipse">
            <a:avLst/>
          </a:prstGeom>
          <a:solidFill>
            <a:srgbClr val="AAE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4</a:t>
            </a:r>
            <a:endParaRPr kumimoji="0" lang="en-US" sz="28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33400" y="1485900"/>
            <a:ext cx="381000" cy="381000"/>
          </a:xfrm>
          <a:prstGeom prst="ellipse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1</a:t>
            </a:r>
            <a:endParaRPr kumimoji="0" lang="en-US" sz="28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1028396" y="1497373"/>
            <a:ext cx="381000" cy="381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2</a:t>
            </a:r>
            <a:endParaRPr kumimoji="0" lang="en-US" sz="28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1517432" y="1485900"/>
            <a:ext cx="381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3</a:t>
            </a:r>
            <a:endParaRPr kumimoji="0" lang="en-US" sz="28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15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 smtClean="0"/>
              <a:t>Relational </a:t>
            </a:r>
            <a:r>
              <a:rPr lang="en-US" dirty="0" err="1" smtClean="0"/>
              <a:t>PoRs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 relational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001000" cy="457200"/>
          </a:xfrm>
        </p:spPr>
        <p:txBody>
          <a:bodyPr/>
          <a:lstStyle/>
          <a:p>
            <a:pPr algn="ctr"/>
            <a:r>
              <a:rPr lang="en-US" sz="3200" dirty="0" smtClean="0"/>
              <a:t>‘Mary is friend of John’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0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 smtClean="0"/>
              <a:t>Relational </a:t>
            </a:r>
            <a:r>
              <a:rPr lang="en-US" dirty="0" err="1" smtClean="0"/>
              <a:t>PoRs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 relational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001000" cy="457200"/>
          </a:xfrm>
        </p:spPr>
        <p:txBody>
          <a:bodyPr/>
          <a:lstStyle/>
          <a:p>
            <a:pPr algn="ctr"/>
            <a:r>
              <a:rPr lang="en-US" sz="3200" dirty="0" smtClean="0"/>
              <a:t>‘Mary is friend of John’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562600" y="2250208"/>
            <a:ext cx="1295400" cy="1102592"/>
            <a:chOff x="990600" y="2286000"/>
            <a:chExt cx="1295400" cy="1102592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990600" y="2855192"/>
              <a:ext cx="12954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John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1104900" y="22860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Arrow Connector 6"/>
            <p:cNvCxnSpPr>
              <a:endCxn id="5" idx="0"/>
            </p:cNvCxnSpPr>
            <p:nvPr/>
          </p:nvCxnSpPr>
          <p:spPr bwMode="auto">
            <a:xfrm>
              <a:off x="1638300" y="2286000"/>
              <a:ext cx="0" cy="56919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8" name="Group 7"/>
          <p:cNvGrpSpPr/>
          <p:nvPr/>
        </p:nvGrpSpPr>
        <p:grpSpPr>
          <a:xfrm>
            <a:off x="2209800" y="2269864"/>
            <a:ext cx="1295400" cy="1082936"/>
            <a:chOff x="6858000" y="2269863"/>
            <a:chExt cx="1295400" cy="1082936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6858000" y="2819399"/>
              <a:ext cx="12954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Mary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6934200" y="22860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H="1">
              <a:off x="7494942" y="2269863"/>
              <a:ext cx="3138" cy="54953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6" name="Rounded Rectangle 15"/>
          <p:cNvSpPr/>
          <p:nvPr/>
        </p:nvSpPr>
        <p:spPr bwMode="auto">
          <a:xfrm>
            <a:off x="3689616" y="4215205"/>
            <a:ext cx="1714500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M&amp;J’s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 friendship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8" name="Straight Arrow Connector 17"/>
          <p:cNvCxnSpPr>
            <a:stCxn id="16" idx="0"/>
            <a:endCxn id="9" idx="2"/>
          </p:cNvCxnSpPr>
          <p:nvPr/>
        </p:nvCxnSpPr>
        <p:spPr bwMode="auto">
          <a:xfrm flipH="1" flipV="1">
            <a:off x="2857500" y="3352800"/>
            <a:ext cx="1689366" cy="86240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2121742" y="3705063"/>
            <a:ext cx="164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6600"/>
                </a:solidFill>
              </a:rPr>
              <a:t>inheresIn</a:t>
            </a:r>
            <a:r>
              <a:rPr lang="en-US" sz="2000" dirty="0" smtClean="0">
                <a:solidFill>
                  <a:srgbClr val="FF6600"/>
                </a:solidFill>
              </a:rPr>
              <a:t> at t</a:t>
            </a:r>
            <a:endParaRPr lang="en-US" sz="2000" dirty="0">
              <a:solidFill>
                <a:srgbClr val="FF6600"/>
              </a:solidFill>
            </a:endParaRPr>
          </a:p>
        </p:txBody>
      </p:sp>
      <p:cxnSp>
        <p:nvCxnSpPr>
          <p:cNvPr id="20" name="Straight Arrow Connector 19"/>
          <p:cNvCxnSpPr>
            <a:stCxn id="9" idx="3"/>
            <a:endCxn id="5" idx="1"/>
          </p:cNvCxnSpPr>
          <p:nvPr/>
        </p:nvCxnSpPr>
        <p:spPr bwMode="auto">
          <a:xfrm>
            <a:off x="3505200" y="3086100"/>
            <a:ext cx="20574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766040" y="3054511"/>
            <a:ext cx="1563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6600"/>
                </a:solidFill>
              </a:rPr>
              <a:t>friendOf</a:t>
            </a:r>
            <a:r>
              <a:rPr lang="en-US" sz="2000" dirty="0" smtClean="0">
                <a:solidFill>
                  <a:srgbClr val="FF6600"/>
                </a:solidFill>
              </a:rPr>
              <a:t> at t</a:t>
            </a:r>
            <a:endParaRPr lang="en-US" sz="2000" dirty="0">
              <a:solidFill>
                <a:srgbClr val="FF66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3962400" y="2302137"/>
            <a:ext cx="1066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4526280" y="2286000"/>
            <a:ext cx="2241" cy="70959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6210300" y="2296709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isAbout at 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3689616" y="5819225"/>
            <a:ext cx="1714500" cy="607076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friendship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32" name="Straight Arrow Connector 31"/>
          <p:cNvCxnSpPr>
            <a:stCxn id="16" idx="2"/>
            <a:endCxn id="30" idx="0"/>
          </p:cNvCxnSpPr>
          <p:nvPr/>
        </p:nvCxnSpPr>
        <p:spPr bwMode="auto">
          <a:xfrm>
            <a:off x="4546866" y="5129605"/>
            <a:ext cx="0" cy="6896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4576450" y="5239637"/>
            <a:ext cx="1790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instanceOf</a:t>
            </a:r>
            <a:r>
              <a:rPr lang="en-US" sz="2000" dirty="0" smtClean="0">
                <a:solidFill>
                  <a:srgbClr val="FFFF00"/>
                </a:solidFill>
              </a:rPr>
              <a:t> at t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31" name="Straight Arrow Connector 30"/>
          <p:cNvCxnSpPr>
            <a:stCxn id="16" idx="0"/>
            <a:endCxn id="5" idx="2"/>
          </p:cNvCxnSpPr>
          <p:nvPr/>
        </p:nvCxnSpPr>
        <p:spPr bwMode="auto">
          <a:xfrm flipV="1">
            <a:off x="4546866" y="3352800"/>
            <a:ext cx="1663434" cy="86240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5574702" y="3694963"/>
            <a:ext cx="164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6600"/>
                </a:solidFill>
              </a:rPr>
              <a:t>inheresIn</a:t>
            </a:r>
            <a:r>
              <a:rPr lang="en-US" sz="2000" dirty="0" smtClean="0">
                <a:solidFill>
                  <a:srgbClr val="FF6600"/>
                </a:solidFill>
              </a:rPr>
              <a:t> at t</a:t>
            </a:r>
            <a:endParaRPr lang="en-US" sz="2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5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relations mentioned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686800" cy="4343400"/>
          </a:xfrm>
        </p:spPr>
        <p:txBody>
          <a:bodyPr/>
          <a:lstStyle/>
          <a:p>
            <a:pPr marL="0" indent="0" algn="ctr"/>
            <a:r>
              <a:rPr lang="en-US" sz="3200" i="1" dirty="0"/>
              <a:t>In order to study the predictors of opioid use disorder and the treatment outcomes of the existing interventions at a population level it is essential to define the disorder and its dependencies. </a:t>
            </a:r>
          </a:p>
        </p:txBody>
      </p:sp>
    </p:spTree>
    <p:extLst>
      <p:ext uri="{BB962C8B-B14F-4D97-AF65-F5344CB8AC3E}">
        <p14:creationId xmlns:p14="http://schemas.microsoft.com/office/powerpoint/2010/main" val="373140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relations mentioned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686800" cy="4343400"/>
          </a:xfrm>
        </p:spPr>
        <p:txBody>
          <a:bodyPr/>
          <a:lstStyle/>
          <a:p>
            <a:pPr marL="0" indent="0" algn="ctr"/>
            <a:r>
              <a:rPr lang="en-US" sz="3200" i="1" dirty="0"/>
              <a:t>The purpose of having such an ontology would be future use for decision support regarding which method to pursue and likelihood of success for the patient. </a:t>
            </a:r>
          </a:p>
        </p:txBody>
      </p:sp>
    </p:spTree>
    <p:extLst>
      <p:ext uri="{BB962C8B-B14F-4D97-AF65-F5344CB8AC3E}">
        <p14:creationId xmlns:p14="http://schemas.microsoft.com/office/powerpoint/2010/main" val="402654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relations mentioned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686800" cy="4343400"/>
          </a:xfrm>
        </p:spPr>
        <p:txBody>
          <a:bodyPr/>
          <a:lstStyle/>
          <a:p>
            <a:pPr marL="0" indent="0" algn="ctr"/>
            <a:r>
              <a:rPr lang="en-US" sz="3200" i="1" dirty="0"/>
              <a:t>We want to be able to adequately represent a particular </a:t>
            </a:r>
            <a:r>
              <a:rPr lang="en-US" sz="3200" i="1" dirty="0" err="1"/>
              <a:t>biospecimen</a:t>
            </a:r>
            <a:r>
              <a:rPr lang="en-US" sz="3200" i="1" dirty="0"/>
              <a:t> as belonging to or being derived from a particular homo sapiens in a variety of ways, such as in FOL, in a simple PowerPoint diagram, and --for the sake of reasoners and SPARQL queries-- in RDF such as OWL. </a:t>
            </a:r>
          </a:p>
        </p:txBody>
      </p:sp>
    </p:spTree>
    <p:extLst>
      <p:ext uri="{BB962C8B-B14F-4D97-AF65-F5344CB8AC3E}">
        <p14:creationId xmlns:p14="http://schemas.microsoft.com/office/powerpoint/2010/main" val="113774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42097</TotalTime>
  <Words>3775</Words>
  <Application>Microsoft Office PowerPoint</Application>
  <PresentationFormat>On-screen Show (4:3)</PresentationFormat>
  <Paragraphs>901</Paragraphs>
  <Slides>98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16" baseType="lpstr">
      <vt:lpstr>Batang</vt:lpstr>
      <vt:lpstr>ＭＳ 明朝</vt:lpstr>
      <vt:lpstr>ＭＳ Ｐゴシック</vt:lpstr>
      <vt:lpstr>Arial</vt:lpstr>
      <vt:lpstr>Arial Black</vt:lpstr>
      <vt:lpstr>Calibri</vt:lpstr>
      <vt:lpstr>Eurostile</vt:lpstr>
      <vt:lpstr>Georgia</vt:lpstr>
      <vt:lpstr>Helvetica</vt:lpstr>
      <vt:lpstr>Tahoma</vt:lpstr>
      <vt:lpstr>Times</vt:lpstr>
      <vt:lpstr>Times New Roman</vt:lpstr>
      <vt:lpstr>Trebuchet MS</vt:lpstr>
      <vt:lpstr>Verdana</vt:lpstr>
      <vt:lpstr>Wingdings</vt:lpstr>
      <vt:lpstr>2014-Indianapolis</vt:lpstr>
      <vt:lpstr>Office Theme</vt:lpstr>
      <vt:lpstr>Photo Editor-foto</vt:lpstr>
      <vt:lpstr>BMI508 – Fall 2018 Biomedical Ontology  Using BFO’s relations in biomedical applications  </vt:lpstr>
      <vt:lpstr>Essentials</vt:lpstr>
      <vt:lpstr>PowerPoint Presentation</vt:lpstr>
      <vt:lpstr>‘Relations’ (mainstream view)</vt:lpstr>
      <vt:lpstr>Material relation</vt:lpstr>
      <vt:lpstr>Material relation</vt:lpstr>
      <vt:lpstr>Material relation</vt:lpstr>
      <vt:lpstr>Material relation</vt:lpstr>
      <vt:lpstr>Material relation</vt:lpstr>
      <vt:lpstr>Material relations ‘have material structure on their own’</vt:lpstr>
      <vt:lpstr>Formal relations</vt:lpstr>
      <vt:lpstr>Formal relations ‘hold between two or more entities directly, without any further intervening individual’ </vt:lpstr>
      <vt:lpstr>Portions of reality</vt:lpstr>
      <vt:lpstr>Portions of reality</vt:lpstr>
      <vt:lpstr>Relationships</vt:lpstr>
      <vt:lpstr>Configurations</vt:lpstr>
      <vt:lpstr>Configurations</vt:lpstr>
      <vt:lpstr>Configurations</vt:lpstr>
      <vt:lpstr>Configurations</vt:lpstr>
      <vt:lpstr>Never forget:  What are the four essential distinctions made in  realism-based ontology?</vt:lpstr>
      <vt:lpstr>Four distinctions in realism-based ontology</vt:lpstr>
      <vt:lpstr>Four distinctions in realism-based ontology</vt:lpstr>
      <vt:lpstr>Four distinctions in realism-based ontology</vt:lpstr>
      <vt:lpstr>Four distinctions in realism-based ontology</vt:lpstr>
      <vt:lpstr>Reality                        representation</vt:lpstr>
      <vt:lpstr>Reality    through    representation</vt:lpstr>
      <vt:lpstr>Reality         and       representation</vt:lpstr>
      <vt:lpstr>Reality         and       representation</vt:lpstr>
      <vt:lpstr>‘Findings’ / ‘observations’</vt:lpstr>
      <vt:lpstr>‘Findings’ / ‘observations’</vt:lpstr>
      <vt:lpstr>Convention</vt:lpstr>
      <vt:lpstr>Synonymy / Identity</vt:lpstr>
      <vt:lpstr>Arity of a relation</vt:lpstr>
      <vt:lpstr>Properties of binary relations</vt:lpstr>
      <vt:lpstr>Reality: Aristotle’s Ontological Square</vt:lpstr>
      <vt:lpstr>Reality  representation</vt:lpstr>
      <vt:lpstr>For Aristotle there are three kinds of predication</vt:lpstr>
      <vt:lpstr>John is a man</vt:lpstr>
      <vt:lpstr>John has a headache </vt:lpstr>
      <vt:lpstr>John has this headache</vt:lpstr>
      <vt:lpstr>Standard FOL philosophy:  Only one kind of predication</vt:lpstr>
      <vt:lpstr>PowerPoint Presentation</vt:lpstr>
      <vt:lpstr>Relations in BFO</vt:lpstr>
      <vt:lpstr>Elucidation of a formal relation</vt:lpstr>
      <vt:lpstr>Relation elucidation</vt:lpstr>
      <vt:lpstr>Relation definition</vt:lpstr>
      <vt:lpstr>Key idea in defining ontological relations</vt:lpstr>
      <vt:lpstr>Type-level relations presuppose the underlying instance-level relations</vt:lpstr>
      <vt:lpstr>How to define A is_a B</vt:lpstr>
      <vt:lpstr>Formal BFO definition for is_a</vt:lpstr>
      <vt:lpstr>Compare with RDFS / OWL</vt:lpstr>
      <vt:lpstr>Elucidation versus definition</vt:lpstr>
      <vt:lpstr>Remember</vt:lpstr>
      <vt:lpstr>Remember: Portions of reality</vt:lpstr>
      <vt:lpstr>Formal relations for various PoRs</vt:lpstr>
      <vt:lpstr>Formal relations for various PoRs in BFO</vt:lpstr>
      <vt:lpstr>    Aristotle             Basic Formal Ontology</vt:lpstr>
      <vt:lpstr>depends_on</vt:lpstr>
      <vt:lpstr>Dependence</vt:lpstr>
      <vt:lpstr>realization depends_on realizable</vt:lpstr>
      <vt:lpstr>realization depends_on realizable</vt:lpstr>
      <vt:lpstr>Specific Dependence</vt:lpstr>
      <vt:lpstr>PowerPoint Presentation</vt:lpstr>
      <vt:lpstr>PowerPoint Presentation</vt:lpstr>
      <vt:lpstr>Basic formal relations in BFO</vt:lpstr>
      <vt:lpstr>Participation</vt:lpstr>
      <vt:lpstr>Involvement</vt:lpstr>
      <vt:lpstr>Realization</vt:lpstr>
      <vt:lpstr>Various forms of realization per type of dependent continuant as recognized in language  </vt:lpstr>
      <vt:lpstr>Parthood as partial ordering</vt:lpstr>
      <vt:lpstr>Parthood in BFO:  Minimal Extensional Mereology </vt:lpstr>
      <vt:lpstr>Don’t forget instances when defining relations</vt:lpstr>
      <vt:lpstr>Syntax</vt:lpstr>
      <vt:lpstr>Part_of as a relation between universals is more problematic than is standardly supposed</vt:lpstr>
      <vt:lpstr>part_of</vt:lpstr>
      <vt:lpstr>Part-of different for continuants and occurrents</vt:lpstr>
      <vt:lpstr>Use of the quantifiers ‘all’ and ‘some’</vt:lpstr>
      <vt:lpstr>the all-some form</vt:lpstr>
      <vt:lpstr>Definitions of the all-some form allow cascading inferences</vt:lpstr>
      <vt:lpstr>Part-of can be generalized, … with care !</vt:lpstr>
      <vt:lpstr>Part-of can be generalized, … with care !</vt:lpstr>
      <vt:lpstr>Part-of can be generalized, … with care !</vt:lpstr>
      <vt:lpstr>Features of relations on the level of instances may not hold on the level of universals</vt:lpstr>
      <vt:lpstr>derives_from </vt:lpstr>
      <vt:lpstr>The OGMS basic schema</vt:lpstr>
      <vt:lpstr>Cirrhosis - environmental exposure</vt:lpstr>
      <vt:lpstr>Extending ‘at’ with other time-specifiers</vt:lpstr>
      <vt:lpstr>Relations in SNOMED CT</vt:lpstr>
      <vt:lpstr>Avoid at all cost!!!</vt:lpstr>
      <vt:lpstr>Relational PoRs  relational expressions</vt:lpstr>
      <vt:lpstr>Relational PoRs  relational expressions</vt:lpstr>
      <vt:lpstr>Role (Externally-Grounded Realizable Entity) </vt:lpstr>
      <vt:lpstr>Relational PoRs  relational expressions</vt:lpstr>
      <vt:lpstr>Relational PoRs  relational expressions</vt:lpstr>
      <vt:lpstr>Relational PoRs  relational expressions</vt:lpstr>
      <vt:lpstr>Are there relations mentioned here?</vt:lpstr>
      <vt:lpstr>Are there relations mentioned here?</vt:lpstr>
      <vt:lpstr>Are there relations mentioned here?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1364</cp:revision>
  <dcterms:created xsi:type="dcterms:W3CDTF">1601-01-01T00:00:00Z</dcterms:created>
  <dcterms:modified xsi:type="dcterms:W3CDTF">2018-10-29T20:34:51Z</dcterms:modified>
</cp:coreProperties>
</file>