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8"/>
  </p:notesMasterIdLst>
  <p:sldIdLst>
    <p:sldId id="665" r:id="rId2"/>
    <p:sldId id="666" r:id="rId3"/>
    <p:sldId id="667" r:id="rId4"/>
    <p:sldId id="786" r:id="rId5"/>
    <p:sldId id="748" r:id="rId6"/>
    <p:sldId id="749" r:id="rId7"/>
    <p:sldId id="787" r:id="rId8"/>
    <p:sldId id="792" r:id="rId9"/>
    <p:sldId id="794" r:id="rId10"/>
    <p:sldId id="795" r:id="rId11"/>
    <p:sldId id="796" r:id="rId12"/>
    <p:sldId id="813" r:id="rId13"/>
    <p:sldId id="808" r:id="rId14"/>
    <p:sldId id="809" r:id="rId15"/>
    <p:sldId id="810" r:id="rId16"/>
    <p:sldId id="811" r:id="rId17"/>
    <p:sldId id="812" r:id="rId18"/>
    <p:sldId id="793" r:id="rId19"/>
    <p:sldId id="797" r:id="rId20"/>
    <p:sldId id="750" r:id="rId21"/>
    <p:sldId id="788" r:id="rId22"/>
    <p:sldId id="789" r:id="rId23"/>
    <p:sldId id="790" r:id="rId24"/>
    <p:sldId id="791" r:id="rId25"/>
    <p:sldId id="754" r:id="rId26"/>
    <p:sldId id="755" r:id="rId27"/>
    <p:sldId id="752" r:id="rId28"/>
    <p:sldId id="751" r:id="rId29"/>
    <p:sldId id="805" r:id="rId30"/>
    <p:sldId id="806" r:id="rId31"/>
    <p:sldId id="798" r:id="rId32"/>
    <p:sldId id="799" r:id="rId33"/>
    <p:sldId id="800" r:id="rId34"/>
    <p:sldId id="801" r:id="rId35"/>
    <p:sldId id="802" r:id="rId36"/>
    <p:sldId id="803" r:id="rId37"/>
    <p:sldId id="804" r:id="rId38"/>
    <p:sldId id="807" r:id="rId39"/>
    <p:sldId id="756" r:id="rId40"/>
    <p:sldId id="757" r:id="rId41"/>
    <p:sldId id="758" r:id="rId42"/>
    <p:sldId id="784" r:id="rId43"/>
    <p:sldId id="785" r:id="rId44"/>
    <p:sldId id="759" r:id="rId45"/>
    <p:sldId id="760" r:id="rId46"/>
    <p:sldId id="761" r:id="rId47"/>
    <p:sldId id="762" r:id="rId48"/>
    <p:sldId id="763" r:id="rId49"/>
    <p:sldId id="764" r:id="rId50"/>
    <p:sldId id="765" r:id="rId51"/>
    <p:sldId id="766" r:id="rId52"/>
    <p:sldId id="767" r:id="rId53"/>
    <p:sldId id="768" r:id="rId54"/>
    <p:sldId id="769" r:id="rId55"/>
    <p:sldId id="770" r:id="rId56"/>
    <p:sldId id="771" r:id="rId57"/>
    <p:sldId id="772" r:id="rId58"/>
    <p:sldId id="773" r:id="rId59"/>
    <p:sldId id="774" r:id="rId60"/>
    <p:sldId id="775" r:id="rId61"/>
    <p:sldId id="776" r:id="rId62"/>
    <p:sldId id="777" r:id="rId63"/>
    <p:sldId id="778" r:id="rId64"/>
    <p:sldId id="779" r:id="rId65"/>
    <p:sldId id="780" r:id="rId66"/>
    <p:sldId id="781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CD63F"/>
    <a:srgbClr val="F6D5A8"/>
    <a:srgbClr val="BBE0E3"/>
    <a:srgbClr val="E59C00"/>
    <a:srgbClr val="000D26"/>
    <a:srgbClr val="D5C139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 autoAdjust="0"/>
    <p:restoredTop sz="94660"/>
  </p:normalViewPr>
  <p:slideViewPr>
    <p:cSldViewPr>
      <p:cViewPr varScale="1">
        <p:scale>
          <a:sx n="104" d="100"/>
          <a:sy n="104" d="100"/>
        </p:scale>
        <p:origin x="11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14/11/2016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2A97D9-E0F4-43D1-88A7-7745F661FF2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6317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68291B-6376-45F8-8D28-A4A233D84FCF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7887"/>
          </a:xfrm>
          <a:ln w="12700" cap="flat">
            <a:solidFill>
              <a:schemeClr val="tx1"/>
            </a:solidFill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8574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C953C1-CF23-48BF-9274-AB26C3BD3362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1346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768DB2-8745-4AFD-8342-F463BDEBA322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1971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A9BF0A-0E77-487D-89C5-822F8B6C4E5F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8358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793CD6-D64C-4DA7-8F60-989DA39EC4E7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1558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861811-6F45-469E-8D84-B6B86AF86AF5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8755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036C7D-6436-4B13-86C8-516BC5558D2C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5624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CDF293-4328-4279-A541-A5B7FB25E461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9656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73EB13-7498-49FC-A4C0-F6E621B08952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7178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2541F6-FE4B-4DA2-A5EA-6975C54D9BEC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464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180E12-CF44-4A93-8AAE-8BA8070F4F74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7122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398B3A-6756-497A-8ADD-88FFB1993544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3057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E4F55FA-0F91-4313-A00A-600E242DC207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3801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2ADD48-4FDA-4113-80AE-F1F9D95C9030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0193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EF57B8-D0A4-4A3F-9C4E-2B19E446BE47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7906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FFEEEE-D20B-4517-AD30-5306A24AE4E7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3663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FE6A59-62F1-45E6-82B4-5CFAE8C5AF5A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3317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50AB83-F0C0-417B-9A19-DE1B4416CA9F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6335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A259CC-3CA5-4914-8986-D0222F715E5B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2810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DC4DCDB-170B-484F-83FF-2C0AE3ED34AF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01419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1A5FB2-32D5-446C-A023-59D2300C9BF8}" type="slidenum">
              <a:rPr lang="en-US" altLang="en-US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056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4F06F7E-9029-452F-90EB-9372E047C146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18935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FD8BC9-A8BB-40C4-AC4E-8BF126F49B37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80989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E0C27E-9313-4962-83AF-EE62D6A7E7E7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76377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5B83EA-09C9-4F94-86ED-28CC7F33D84F}" type="slidenum">
              <a:rPr lang="en-US" altLang="en-US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7022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D83557-BF10-416F-A65C-99558AB9B468}" type="slidenum">
              <a:rPr lang="en-US" altLang="en-US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34493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E75619-9932-4F58-A033-065171E46DD7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94089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011F54-6ECA-424A-B1F1-130FB6C0C0F8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934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E8865E-6072-4978-AE47-C26EBBF6E480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5431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2A8E4A3-A24D-4D83-AE7D-070885DC0807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3995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6E2033-C23D-4FCE-8232-5EB991A0D36E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7887"/>
          </a:xfrm>
          <a:ln w="12700" cap="flat">
            <a:solidFill>
              <a:schemeClr val="tx1"/>
            </a:solidFill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9732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CA230D-C9C9-42E3-BC4B-DC23050C51DF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038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3D39EA-6208-4197-849B-4B41FD9D4F21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2152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587DB0-2132-4747-B15E-95077D467F73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7887"/>
          </a:xfrm>
          <a:ln w="12700" cap="flat">
            <a:solidFill>
              <a:schemeClr val="tx1"/>
            </a:solidFill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671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03263"/>
            <a:ext cx="5486400" cy="118427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6553200"/>
            <a:ext cx="6400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E86865A-AA7B-49E1-99FB-BC053C9956B3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2625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  <p:sldLayoutId id="2147483830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ymposium2010.amia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ymposium2010.amia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ymposium2010.amia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5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Biomedical Ontology</a:t>
            </a:r>
            <a:br>
              <a:rPr lang="en-US" dirty="0" smtClean="0"/>
            </a:br>
            <a:r>
              <a:rPr lang="en-US" dirty="0" smtClean="0"/>
              <a:t>PHI 548 / BMI 508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Werner Ceusters </a:t>
            </a:r>
            <a:r>
              <a:rPr lang="en-US" dirty="0" smtClean="0"/>
              <a:t>and Barry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SNOMED CT for documentation</a:t>
            </a:r>
          </a:p>
        </p:txBody>
      </p:sp>
      <p:sp>
        <p:nvSpPr>
          <p:cNvPr id="9219" name="AutoShape 7"/>
          <p:cNvSpPr>
            <a:spLocks noChangeArrowheads="1"/>
          </p:cNvSpPr>
          <p:nvPr/>
        </p:nvSpPr>
        <p:spPr bwMode="auto">
          <a:xfrm>
            <a:off x="6858000" y="4876800"/>
            <a:ext cx="1930400" cy="338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/>
              <a:t>John Doe  (#6189)</a:t>
            </a:r>
          </a:p>
        </p:txBody>
      </p:sp>
      <p:sp>
        <p:nvSpPr>
          <p:cNvPr id="9220" name="AutoShape 8"/>
          <p:cNvSpPr>
            <a:spLocks noChangeArrowheads="1"/>
          </p:cNvSpPr>
          <p:nvPr/>
        </p:nvSpPr>
        <p:spPr bwMode="auto">
          <a:xfrm>
            <a:off x="338138" y="5105400"/>
            <a:ext cx="2405062" cy="676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/>
              <a:t>John Doe’s medication</a:t>
            </a:r>
          </a:p>
          <a:p>
            <a:pPr algn="ctr" eaLnBrk="1" hangingPunct="1"/>
            <a:r>
              <a:rPr lang="en-US" altLang="en-US"/>
              <a:t>#72566</a:t>
            </a:r>
          </a:p>
        </p:txBody>
      </p:sp>
      <p:cxnSp>
        <p:nvCxnSpPr>
          <p:cNvPr id="9221" name="AutoShape 9"/>
          <p:cNvCxnSpPr>
            <a:cxnSpLocks noChangeShapeType="1"/>
            <a:stCxn id="9222" idx="0"/>
            <a:endCxn id="9220" idx="3"/>
          </p:cNvCxnSpPr>
          <p:nvPr/>
        </p:nvCxnSpPr>
        <p:spPr bwMode="auto">
          <a:xfrm flipH="1" flipV="1">
            <a:off x="2743200" y="5443538"/>
            <a:ext cx="2535238" cy="347662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2" name="AutoShape 11"/>
          <p:cNvSpPr>
            <a:spLocks noChangeArrowheads="1"/>
          </p:cNvSpPr>
          <p:nvPr/>
        </p:nvSpPr>
        <p:spPr bwMode="auto">
          <a:xfrm>
            <a:off x="3581400" y="5791200"/>
            <a:ext cx="3392488" cy="338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/>
              <a:t>Drug administration act #125611</a:t>
            </a:r>
          </a:p>
        </p:txBody>
      </p:sp>
      <p:cxnSp>
        <p:nvCxnSpPr>
          <p:cNvPr id="9223" name="AutoShape 12"/>
          <p:cNvCxnSpPr>
            <a:cxnSpLocks noChangeShapeType="1"/>
            <a:stCxn id="9222" idx="0"/>
            <a:endCxn id="9219" idx="2"/>
          </p:cNvCxnSpPr>
          <p:nvPr/>
        </p:nvCxnSpPr>
        <p:spPr bwMode="auto">
          <a:xfrm flipV="1">
            <a:off x="5278438" y="5214938"/>
            <a:ext cx="2544762" cy="576262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4" name="Line 17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17525" y="3505200"/>
            <a:ext cx="3006725" cy="1524000"/>
            <a:chOff x="326" y="2544"/>
            <a:chExt cx="1894" cy="960"/>
          </a:xfrm>
        </p:grpSpPr>
        <p:grpSp>
          <p:nvGrpSpPr>
            <p:cNvPr id="9236" name="Group 21"/>
            <p:cNvGrpSpPr>
              <a:grpSpLocks/>
            </p:cNvGrpSpPr>
            <p:nvPr/>
          </p:nvGrpSpPr>
          <p:grpSpPr bwMode="auto">
            <a:xfrm>
              <a:off x="326" y="2544"/>
              <a:ext cx="1290" cy="960"/>
              <a:chOff x="326" y="2544"/>
              <a:chExt cx="1290" cy="960"/>
            </a:xfrm>
          </p:grpSpPr>
          <p:sp>
            <p:nvSpPr>
              <p:cNvPr id="9238" name="AutoShape 13"/>
              <p:cNvSpPr>
                <a:spLocks noChangeArrowheads="1"/>
              </p:cNvSpPr>
              <p:nvPr/>
            </p:nvSpPr>
            <p:spPr bwMode="auto">
              <a:xfrm>
                <a:off x="326" y="2544"/>
                <a:ext cx="1290" cy="593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Adrenaline 1:10,000</a:t>
                </a:r>
              </a:p>
              <a:p>
                <a:pPr eaLnBrk="1" hangingPunct="1"/>
                <a:r>
                  <a:rPr lang="en-US" altLang="en-US" sz="1800"/>
                  <a:t>100micrograms/1mL</a:t>
                </a:r>
              </a:p>
              <a:p>
                <a:pPr eaLnBrk="1" hangingPunct="1"/>
                <a:r>
                  <a:rPr lang="en-US" altLang="en-US" sz="1800"/>
                  <a:t>prefilled syringe</a:t>
                </a:r>
                <a:endParaRPr lang="en-US" altLang="en-US" sz="1800" b="1"/>
              </a:p>
            </p:txBody>
          </p:sp>
          <p:cxnSp>
            <p:nvCxnSpPr>
              <p:cNvPr id="9239" name="AutoShape 18"/>
              <p:cNvCxnSpPr>
                <a:cxnSpLocks noChangeShapeType="1"/>
                <a:stCxn id="9220" idx="0"/>
                <a:endCxn id="9238" idx="2"/>
              </p:cNvCxnSpPr>
              <p:nvPr/>
            </p:nvCxnSpPr>
            <p:spPr bwMode="auto">
              <a:xfrm flipV="1">
                <a:off x="971" y="3137"/>
                <a:ext cx="1" cy="367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237" name="Text Box 24"/>
            <p:cNvSpPr txBox="1">
              <a:spLocks noChangeArrowheads="1"/>
            </p:cNvSpPr>
            <p:nvPr/>
          </p:nvSpPr>
          <p:spPr bwMode="auto">
            <a:xfrm>
              <a:off x="1056" y="3348"/>
              <a:ext cx="116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</a:rPr>
                <a:t>Described_by_means_of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438650" y="2971800"/>
            <a:ext cx="2743200" cy="2743200"/>
            <a:chOff x="2796" y="2208"/>
            <a:chExt cx="1728" cy="1728"/>
          </a:xfrm>
        </p:grpSpPr>
        <p:grpSp>
          <p:nvGrpSpPr>
            <p:cNvPr id="9232" name="Group 22"/>
            <p:cNvGrpSpPr>
              <a:grpSpLocks/>
            </p:cNvGrpSpPr>
            <p:nvPr/>
          </p:nvGrpSpPr>
          <p:grpSpPr bwMode="auto">
            <a:xfrm>
              <a:off x="2796" y="2208"/>
              <a:ext cx="1056" cy="1728"/>
              <a:chOff x="2796" y="2208"/>
              <a:chExt cx="1056" cy="1728"/>
            </a:xfrm>
          </p:grpSpPr>
          <p:sp>
            <p:nvSpPr>
              <p:cNvPr id="9234" name="AutoShape 14"/>
              <p:cNvSpPr>
                <a:spLocks noChangeArrowheads="1"/>
              </p:cNvSpPr>
              <p:nvPr/>
            </p:nvSpPr>
            <p:spPr bwMode="auto">
              <a:xfrm>
                <a:off x="2796" y="2208"/>
                <a:ext cx="1056" cy="426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Injection (procedure) </a:t>
                </a:r>
              </a:p>
            </p:txBody>
          </p:sp>
          <p:cxnSp>
            <p:nvCxnSpPr>
              <p:cNvPr id="9235" name="AutoShape 19"/>
              <p:cNvCxnSpPr>
                <a:cxnSpLocks noChangeShapeType="1"/>
                <a:stCxn id="9222" idx="0"/>
                <a:endCxn id="9234" idx="2"/>
              </p:cNvCxnSpPr>
              <p:nvPr/>
            </p:nvCxnSpPr>
            <p:spPr bwMode="auto">
              <a:xfrm flipH="1" flipV="1">
                <a:off x="3324" y="2634"/>
                <a:ext cx="1" cy="1302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233" name="Text Box 25"/>
            <p:cNvSpPr txBox="1">
              <a:spLocks noChangeArrowheads="1"/>
            </p:cNvSpPr>
            <p:nvPr/>
          </p:nvSpPr>
          <p:spPr bwMode="auto">
            <a:xfrm>
              <a:off x="3360" y="3072"/>
              <a:ext cx="116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</a:rPr>
                <a:t>Described_by_means_of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262813" y="2286000"/>
            <a:ext cx="1789112" cy="2514600"/>
            <a:chOff x="4575" y="1776"/>
            <a:chExt cx="1127" cy="1584"/>
          </a:xfrm>
        </p:grpSpPr>
        <p:grpSp>
          <p:nvGrpSpPr>
            <p:cNvPr id="9228" name="Group 23"/>
            <p:cNvGrpSpPr>
              <a:grpSpLocks/>
            </p:cNvGrpSpPr>
            <p:nvPr/>
          </p:nvGrpSpPr>
          <p:grpSpPr bwMode="auto">
            <a:xfrm>
              <a:off x="4575" y="1776"/>
              <a:ext cx="705" cy="1584"/>
              <a:chOff x="4575" y="1776"/>
              <a:chExt cx="705" cy="1584"/>
            </a:xfrm>
          </p:grpSpPr>
          <p:sp>
            <p:nvSpPr>
              <p:cNvPr id="9230" name="AutoShape 15"/>
              <p:cNvSpPr>
                <a:spLocks noChangeArrowheads="1"/>
              </p:cNvSpPr>
              <p:nvPr/>
            </p:nvSpPr>
            <p:spPr bwMode="auto">
              <a:xfrm>
                <a:off x="4575" y="1776"/>
                <a:ext cx="705" cy="426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/>
                  <a:t>Patient (person) </a:t>
                </a:r>
              </a:p>
            </p:txBody>
          </p:sp>
          <p:cxnSp>
            <p:nvCxnSpPr>
              <p:cNvPr id="9231" name="AutoShape 20"/>
              <p:cNvCxnSpPr>
                <a:cxnSpLocks noChangeShapeType="1"/>
                <a:stCxn id="9219" idx="0"/>
                <a:endCxn id="9230" idx="2"/>
              </p:cNvCxnSpPr>
              <p:nvPr/>
            </p:nvCxnSpPr>
            <p:spPr bwMode="auto">
              <a:xfrm flipH="1" flipV="1">
                <a:off x="4928" y="2202"/>
                <a:ext cx="0" cy="1158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229" name="Text Box 26"/>
            <p:cNvSpPr txBox="1">
              <a:spLocks noChangeArrowheads="1"/>
            </p:cNvSpPr>
            <p:nvPr/>
          </p:nvSpPr>
          <p:spPr bwMode="auto">
            <a:xfrm>
              <a:off x="4992" y="2544"/>
              <a:ext cx="710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chemeClr val="bg1"/>
                  </a:solidFill>
                </a:rPr>
                <a:t>Described_by_</a:t>
              </a:r>
            </a:p>
            <a:p>
              <a:pPr algn="ctr" eaLnBrk="1" hangingPunct="1"/>
              <a:r>
                <a:rPr lang="en-US" altLang="en-US" sz="1400" b="1">
                  <a:solidFill>
                    <a:schemeClr val="bg1"/>
                  </a:solidFill>
                </a:rPr>
                <a:t>means_of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4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1"/>
          <p:cNvGrpSpPr>
            <a:grpSpLocks/>
          </p:cNvGrpSpPr>
          <p:nvPr/>
        </p:nvGrpSpPr>
        <p:grpSpPr bwMode="auto">
          <a:xfrm>
            <a:off x="517525" y="3490334"/>
            <a:ext cx="3006725" cy="1600200"/>
            <a:chOff x="326" y="2544"/>
            <a:chExt cx="1894" cy="1008"/>
          </a:xfrm>
        </p:grpSpPr>
        <p:grpSp>
          <p:nvGrpSpPr>
            <p:cNvPr id="10253" name="Group 22"/>
            <p:cNvGrpSpPr>
              <a:grpSpLocks/>
            </p:cNvGrpSpPr>
            <p:nvPr/>
          </p:nvGrpSpPr>
          <p:grpSpPr bwMode="auto">
            <a:xfrm>
              <a:off x="326" y="2544"/>
              <a:ext cx="1290" cy="1008"/>
              <a:chOff x="326" y="2544"/>
              <a:chExt cx="1290" cy="1008"/>
            </a:xfrm>
          </p:grpSpPr>
          <p:sp>
            <p:nvSpPr>
              <p:cNvPr id="10255" name="AutoShape 23"/>
              <p:cNvSpPr>
                <a:spLocks noChangeArrowheads="1"/>
              </p:cNvSpPr>
              <p:nvPr/>
            </p:nvSpPr>
            <p:spPr bwMode="auto">
              <a:xfrm>
                <a:off x="326" y="2544"/>
                <a:ext cx="1290" cy="593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Adrenaline 1:10,000</a:t>
                </a:r>
              </a:p>
              <a:p>
                <a:pPr eaLnBrk="1" hangingPunct="1"/>
                <a:r>
                  <a:rPr lang="en-US" altLang="en-US" sz="1800"/>
                  <a:t>100micrograms/1mL</a:t>
                </a:r>
              </a:p>
              <a:p>
                <a:pPr eaLnBrk="1" hangingPunct="1"/>
                <a:r>
                  <a:rPr lang="en-US" altLang="en-US" sz="1800"/>
                  <a:t>prefilled syringe</a:t>
                </a:r>
                <a:endParaRPr lang="en-US" altLang="en-US" sz="1800" b="1"/>
              </a:p>
            </p:txBody>
          </p:sp>
          <p:cxnSp>
            <p:nvCxnSpPr>
              <p:cNvPr id="10256" name="AutoShape 24"/>
              <p:cNvCxnSpPr>
                <a:cxnSpLocks noChangeShapeType="1"/>
                <a:endCxn id="10255" idx="2"/>
              </p:cNvCxnSpPr>
              <p:nvPr/>
            </p:nvCxnSpPr>
            <p:spPr bwMode="auto">
              <a:xfrm flipV="1">
                <a:off x="971" y="3146"/>
                <a:ext cx="0" cy="406"/>
              </a:xfrm>
              <a:prstGeom prst="straightConnector1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254" name="Text Box 25"/>
            <p:cNvSpPr txBox="1">
              <a:spLocks noChangeArrowheads="1"/>
            </p:cNvSpPr>
            <p:nvPr/>
          </p:nvSpPr>
          <p:spPr bwMode="auto">
            <a:xfrm>
              <a:off x="1056" y="3348"/>
              <a:ext cx="116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</a:rPr>
                <a:t>Described_by_means_of</a:t>
              </a:r>
            </a:p>
          </p:txBody>
        </p:sp>
      </p:grpSp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SNOMED CT for documentation</a:t>
            </a:r>
          </a:p>
        </p:txBody>
      </p:sp>
      <p:sp>
        <p:nvSpPr>
          <p:cNvPr id="10244" name="AutoShape 9"/>
          <p:cNvSpPr>
            <a:spLocks noChangeArrowheads="1"/>
          </p:cNvSpPr>
          <p:nvPr/>
        </p:nvSpPr>
        <p:spPr bwMode="auto">
          <a:xfrm>
            <a:off x="6858000" y="4861934"/>
            <a:ext cx="1930400" cy="338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/>
              <a:t>John Doe  (#6189)</a:t>
            </a:r>
          </a:p>
        </p:txBody>
      </p:sp>
      <p:sp>
        <p:nvSpPr>
          <p:cNvPr id="10245" name="AutoShape 10"/>
          <p:cNvSpPr>
            <a:spLocks noChangeArrowheads="1"/>
          </p:cNvSpPr>
          <p:nvPr/>
        </p:nvSpPr>
        <p:spPr bwMode="auto">
          <a:xfrm>
            <a:off x="338138" y="5090534"/>
            <a:ext cx="2405062" cy="6762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/>
              <a:t>John Doe’s medication</a:t>
            </a:r>
          </a:p>
          <a:p>
            <a:pPr algn="ctr" eaLnBrk="1" hangingPunct="1"/>
            <a:r>
              <a:rPr lang="en-US" altLang="en-US" dirty="0"/>
              <a:t>#72566</a:t>
            </a:r>
          </a:p>
        </p:txBody>
      </p:sp>
      <p:cxnSp>
        <p:nvCxnSpPr>
          <p:cNvPr id="10246" name="AutoShape 11"/>
          <p:cNvCxnSpPr>
            <a:cxnSpLocks noChangeShapeType="1"/>
            <a:stCxn id="10247" idx="0"/>
            <a:endCxn id="10245" idx="3"/>
          </p:cNvCxnSpPr>
          <p:nvPr/>
        </p:nvCxnSpPr>
        <p:spPr bwMode="auto">
          <a:xfrm flipH="1" flipV="1">
            <a:off x="2743200" y="5428672"/>
            <a:ext cx="2535238" cy="347662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7" name="AutoShape 12"/>
          <p:cNvSpPr>
            <a:spLocks noChangeArrowheads="1"/>
          </p:cNvSpPr>
          <p:nvPr/>
        </p:nvSpPr>
        <p:spPr bwMode="auto">
          <a:xfrm>
            <a:off x="3581400" y="5776334"/>
            <a:ext cx="3392488" cy="338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/>
              <a:t>Drug administration act #125611</a:t>
            </a:r>
          </a:p>
        </p:txBody>
      </p:sp>
      <p:cxnSp>
        <p:nvCxnSpPr>
          <p:cNvPr id="10248" name="AutoShape 13"/>
          <p:cNvCxnSpPr>
            <a:cxnSpLocks noChangeShapeType="1"/>
            <a:stCxn id="10247" idx="0"/>
            <a:endCxn id="10244" idx="2"/>
          </p:cNvCxnSpPr>
          <p:nvPr/>
        </p:nvCxnSpPr>
        <p:spPr bwMode="auto">
          <a:xfrm flipV="1">
            <a:off x="5278438" y="5200072"/>
            <a:ext cx="2544762" cy="576262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9" name="Line 17"/>
          <p:cNvSpPr>
            <a:spLocks noChangeShapeType="1"/>
          </p:cNvSpPr>
          <p:nvPr/>
        </p:nvSpPr>
        <p:spPr bwMode="auto">
          <a:xfrm>
            <a:off x="0" y="4709534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cxnSp>
        <p:nvCxnSpPr>
          <p:cNvPr id="10250" name="AutoShape 19"/>
          <p:cNvCxnSpPr>
            <a:cxnSpLocks noChangeShapeType="1"/>
            <a:stCxn id="10247" idx="0"/>
          </p:cNvCxnSpPr>
          <p:nvPr/>
        </p:nvCxnSpPr>
        <p:spPr bwMode="auto">
          <a:xfrm flipH="1" flipV="1">
            <a:off x="5257800" y="4633334"/>
            <a:ext cx="20638" cy="114300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1" name="AutoShape 20"/>
          <p:cNvCxnSpPr>
            <a:cxnSpLocks noChangeShapeType="1"/>
            <a:stCxn id="10244" idx="0"/>
          </p:cNvCxnSpPr>
          <p:nvPr/>
        </p:nvCxnSpPr>
        <p:spPr bwMode="auto">
          <a:xfrm flipV="1">
            <a:off x="7823200" y="4633334"/>
            <a:ext cx="25400" cy="22860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1452563"/>
            <a:ext cx="9163050" cy="302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SNOMED CT’s architecture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SNOMED CT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86868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200" y="6553200"/>
            <a:ext cx="2971800" cy="25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IHTSDO. SNOMED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CT Starter Guide July 2014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SNOMED CT Descriptions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853" y="1447800"/>
            <a:ext cx="8382293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6553200"/>
            <a:ext cx="2971800" cy="25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IHTSDO. SNOMED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CT Starter Guide July 2014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52900" y="3368107"/>
            <a:ext cx="8610600" cy="762000"/>
          </a:xfrm>
        </p:spPr>
        <p:txBody>
          <a:bodyPr/>
          <a:lstStyle/>
          <a:p>
            <a:r>
              <a:rPr lang="en-US" dirty="0" smtClean="0"/>
              <a:t>SNOMED CT Relationships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7772400" cy="627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SNOMED CT Defining relationships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1"/>
            <a:ext cx="8686800" cy="4272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6553200"/>
            <a:ext cx="2971800" cy="25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IHTSDO. SNOMED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CT Starter Guide July 2014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SNOMED CT’s DL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41" y="1524000"/>
            <a:ext cx="754711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6553200"/>
            <a:ext cx="2971800" cy="25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IHTSDO. SNOMED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CT Starter Guide July 2014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Changes in SNOMED 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SNOMED 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smtClean="0">
                <a:solidFill>
                  <a:srgbClr val="FFFF00"/>
                </a:solidFill>
              </a:rPr>
              <a:t>USA / Canada</a:t>
            </a:r>
            <a:r>
              <a:rPr lang="sv-SE" dirty="0" smtClean="0"/>
              <a:t>				</a:t>
            </a:r>
            <a:r>
              <a:rPr lang="sv-SE" b="1" dirty="0" smtClean="0">
                <a:solidFill>
                  <a:srgbClr val="FFFF00"/>
                </a:solidFill>
              </a:rPr>
              <a:t>United Kingdom</a:t>
            </a:r>
          </a:p>
          <a:p>
            <a:r>
              <a:rPr lang="sv-SE" dirty="0" smtClean="0"/>
              <a:t>	SNOP  (1965)			  	    Read Codes  (1980)</a:t>
            </a:r>
          </a:p>
          <a:p>
            <a:r>
              <a:rPr lang="sv-SE" dirty="0" smtClean="0"/>
              <a:t>	SNOMED  (1975)</a:t>
            </a:r>
          </a:p>
          <a:p>
            <a:r>
              <a:rPr lang="sv-SE" dirty="0" smtClean="0"/>
              <a:t>	SNOMED II  (1979)</a:t>
            </a:r>
          </a:p>
          <a:p>
            <a:r>
              <a:rPr lang="sv-SE" dirty="0" smtClean="0"/>
              <a:t>	SNOMED III / International (1993)</a:t>
            </a:r>
          </a:p>
          <a:p>
            <a:r>
              <a:rPr lang="sv-SE" dirty="0" smtClean="0"/>
              <a:t>	SNOMED RT  (2000) 		 Clinical Terms V3</a:t>
            </a:r>
          </a:p>
          <a:p>
            <a:endParaRPr lang="sv-SE" dirty="0"/>
          </a:p>
          <a:p>
            <a:r>
              <a:rPr lang="en-US" dirty="0" smtClean="0"/>
              <a:t>		</a:t>
            </a:r>
            <a:r>
              <a:rPr lang="sv-SE" dirty="0"/>
              <a:t> </a:t>
            </a:r>
            <a:r>
              <a:rPr lang="sv-SE" dirty="0" smtClean="0"/>
              <a:t>			 </a:t>
            </a:r>
            <a:r>
              <a:rPr lang="en-US" dirty="0" smtClean="0"/>
              <a:t>		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  SNOMED CT (2002)</a:t>
            </a:r>
            <a:endParaRPr lang="sv-SE" dirty="0" smtClean="0"/>
          </a:p>
        </p:txBody>
      </p:sp>
      <p:sp>
        <p:nvSpPr>
          <p:cNvPr id="6" name="Down Arrow 5"/>
          <p:cNvSpPr/>
          <p:nvPr/>
        </p:nvSpPr>
        <p:spPr bwMode="auto">
          <a:xfrm>
            <a:off x="381000" y="2209800"/>
            <a:ext cx="228600" cy="20574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6858000" y="2590800"/>
            <a:ext cx="228600" cy="12954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8298321">
            <a:off x="2209724" y="4133853"/>
            <a:ext cx="228600" cy="1420765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3301679" flipH="1">
            <a:off x="5562525" y="4133853"/>
            <a:ext cx="228600" cy="1420765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3931152" y="5714999"/>
            <a:ext cx="228600" cy="91324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2284" y="44958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1998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2079" y="6504801"/>
            <a:ext cx="48711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http://www.ihtsdo.org/snomed-ct/what-is-snomed-ct/history-of-snomed-ct</a:t>
            </a:r>
          </a:p>
        </p:txBody>
      </p:sp>
    </p:spTree>
    <p:extLst>
      <p:ext uri="{BB962C8B-B14F-4D97-AF65-F5344CB8AC3E}">
        <p14:creationId xmlns:p14="http://schemas.microsoft.com/office/powerpoint/2010/main" val="21092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ctrTitle"/>
          </p:nvPr>
        </p:nvSpPr>
        <p:spPr>
          <a:xfrm>
            <a:off x="76200" y="1905000"/>
            <a:ext cx="8991600" cy="2628900"/>
          </a:xfrm>
        </p:spPr>
        <p:txBody>
          <a:bodyPr/>
          <a:lstStyle/>
          <a:p>
            <a:r>
              <a:rPr lang="en-US" altLang="en-US" dirty="0" smtClean="0"/>
              <a:t>Lecture 11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SNOMED CT</a:t>
            </a:r>
            <a:endParaRPr lang="en-US" altLang="en-US" sz="3200" dirty="0" smtClean="0"/>
          </a:p>
        </p:txBody>
      </p:sp>
      <p:sp>
        <p:nvSpPr>
          <p:cNvPr id="148483" name="Subtitle 2"/>
          <p:cNvSpPr>
            <a:spLocks noGrp="1"/>
          </p:cNvSpPr>
          <p:nvPr>
            <p:ph type="subTitle" idx="1"/>
          </p:nvPr>
        </p:nvSpPr>
        <p:spPr>
          <a:xfrm>
            <a:off x="914400" y="3219450"/>
            <a:ext cx="7315200" cy="1047750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 </a:t>
            </a:r>
            <a:r>
              <a:rPr lang="en-US" altLang="en-US" sz="3000" dirty="0" smtClean="0"/>
              <a:t>Werner Ceusters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6112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AF715B-FD59-48EF-BEF2-6FEA386DDE88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3187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606425"/>
            <a:ext cx="8686800" cy="1174750"/>
          </a:xfrm>
        </p:spPr>
        <p:txBody>
          <a:bodyPr/>
          <a:lstStyle/>
          <a:p>
            <a:pPr eaLnBrk="1" hangingPunct="1"/>
            <a:r>
              <a:rPr lang="nl-NL" altLang="en-US" dirty="0" err="1" smtClean="0"/>
              <a:t>Snomed</a:t>
            </a:r>
            <a:r>
              <a:rPr lang="nl-NL" altLang="en-US" dirty="0" smtClean="0"/>
              <a:t> International</a:t>
            </a:r>
            <a:r>
              <a:rPr lang="nl-BE" altLang="en-US" dirty="0" smtClean="0"/>
              <a:t> (1995)</a:t>
            </a:r>
            <a:r>
              <a:rPr lang="nl-NL" altLang="en-US" dirty="0" smtClean="0"/>
              <a:t> </a:t>
            </a:r>
            <a:r>
              <a:rPr lang="nl-BE" altLang="en-US" dirty="0" smtClean="0"/>
              <a:t/>
            </a:r>
            <a:br>
              <a:rPr lang="nl-BE" altLang="en-US" dirty="0" smtClean="0"/>
            </a:br>
            <a:r>
              <a:rPr lang="nl-NL" altLang="en-US" sz="2000" dirty="0" err="1" smtClean="0"/>
              <a:t>Number</a:t>
            </a:r>
            <a:r>
              <a:rPr lang="nl-NL" altLang="en-US" sz="2000" dirty="0" smtClean="0"/>
              <a:t> of records (V3.1)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</a:pP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	</a:t>
            </a:r>
            <a:r>
              <a:rPr lang="nl-NL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Topography</a:t>
            </a: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12,385</a:t>
            </a:r>
          </a:p>
          <a:p>
            <a:pPr marL="0" eaLnBrk="1" hangingPunct="1">
              <a:spcBef>
                <a:spcPts val="0"/>
              </a:spcBef>
            </a:pP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	</a:t>
            </a:r>
            <a:r>
              <a:rPr lang="nl-NL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		  4,991</a:t>
            </a:r>
          </a:p>
          <a:p>
            <a:pPr marL="0" eaLnBrk="1" hangingPunct="1">
              <a:spcBef>
                <a:spcPts val="0"/>
              </a:spcBef>
            </a:pP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	</a:t>
            </a:r>
            <a:r>
              <a:rPr lang="nl-NL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16,352</a:t>
            </a:r>
          </a:p>
          <a:p>
            <a:pPr marL="0" eaLnBrk="1" hangingPunct="1">
              <a:spcBef>
                <a:spcPts val="0"/>
              </a:spcBef>
            </a:pP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	Living </a:t>
            </a:r>
            <a:r>
              <a:rPr lang="nl-NL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</a:t>
            </a: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24,265</a:t>
            </a:r>
          </a:p>
          <a:p>
            <a:pPr marL="0" eaLnBrk="1" hangingPunct="1">
              <a:spcBef>
                <a:spcPts val="0"/>
              </a:spcBef>
            </a:pP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	Drugs &amp; </a:t>
            </a:r>
            <a:r>
              <a:rPr lang="nl-NL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14,075</a:t>
            </a:r>
          </a:p>
          <a:p>
            <a:pPr marL="0" eaLnBrk="1" hangingPunct="1">
              <a:spcBef>
                <a:spcPts val="0"/>
              </a:spcBef>
            </a:pP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	</a:t>
            </a:r>
            <a:r>
              <a:rPr lang="nl-NL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Forces</a:t>
            </a: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nl-B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1,355</a:t>
            </a:r>
          </a:p>
          <a:p>
            <a:pPr marL="0" eaLnBrk="1" hangingPunct="1">
              <a:spcBef>
                <a:spcPts val="0"/>
              </a:spcBef>
            </a:pP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	</a:t>
            </a:r>
            <a:r>
              <a:rPr lang="nl-NL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Diagnosis					28,623</a:t>
            </a:r>
          </a:p>
          <a:p>
            <a:pPr marL="0" eaLnBrk="1" hangingPunct="1">
              <a:spcBef>
                <a:spcPts val="0"/>
              </a:spcBef>
            </a:pP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	Procedures						27,033</a:t>
            </a:r>
          </a:p>
          <a:p>
            <a:pPr marL="0" eaLnBrk="1" hangingPunct="1">
              <a:spcBef>
                <a:spcPts val="0"/>
              </a:spcBef>
            </a:pP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	</a:t>
            </a:r>
            <a:r>
              <a:rPr lang="nl-NL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Context					     	     433</a:t>
            </a:r>
          </a:p>
          <a:p>
            <a:pPr marL="0" eaLnBrk="1" hangingPunct="1">
              <a:spcBef>
                <a:spcPts val="0"/>
              </a:spcBef>
            </a:pP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	</a:t>
            </a:r>
            <a:r>
              <a:rPr lang="nl-NL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Occupations</a:t>
            </a: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  1,886</a:t>
            </a:r>
          </a:p>
          <a:p>
            <a:pPr marL="0" eaLnBrk="1" hangingPunct="1">
              <a:spcBef>
                <a:spcPts val="0"/>
              </a:spcBef>
            </a:pP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	General </a:t>
            </a:r>
            <a:r>
              <a:rPr lang="nl-NL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Modifiers</a:t>
            </a: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 1,176</a:t>
            </a:r>
          </a:p>
          <a:p>
            <a:pPr marL="0" eaLnBrk="1" hangingPunct="1">
              <a:spcBef>
                <a:spcPts val="0"/>
              </a:spcBef>
            </a:pPr>
            <a:endParaRPr lang="nl-NL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eaLnBrk="1" hangingPunct="1">
              <a:spcBef>
                <a:spcPts val="0"/>
              </a:spcBef>
            </a:pPr>
            <a:r>
              <a:rPr lang="nl-NL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TOTAL RECORDS			    </a:t>
            </a:r>
            <a:r>
              <a:rPr lang="nl-B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nl-BE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nl-NL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132,641</a:t>
            </a:r>
          </a:p>
        </p:txBody>
      </p:sp>
    </p:spTree>
    <p:extLst>
      <p:ext uri="{BB962C8B-B14F-4D97-AF65-F5344CB8AC3E}">
        <p14:creationId xmlns:p14="http://schemas.microsoft.com/office/powerpoint/2010/main" val="36750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762000"/>
            <a:ext cx="4343400" cy="762000"/>
          </a:xfrm>
        </p:spPr>
        <p:txBody>
          <a:bodyPr/>
          <a:lstStyle/>
          <a:p>
            <a:r>
              <a:rPr lang="en-US" dirty="0" smtClean="0"/>
              <a:t>SNOMED CT’s</a:t>
            </a:r>
            <a:br>
              <a:rPr lang="en-US" dirty="0" smtClean="0"/>
            </a:br>
            <a:r>
              <a:rPr lang="en-US" dirty="0" smtClean="0"/>
              <a:t>top categories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0" y="2133600"/>
            <a:ext cx="4267200" cy="4495800"/>
          </a:xfrm>
        </p:spPr>
        <p:txBody>
          <a:bodyPr/>
          <a:lstStyle/>
          <a:p>
            <a:pPr marL="0" indent="0"/>
            <a:r>
              <a:rPr lang="en-US" dirty="0" smtClean="0"/>
              <a:t>denote (roughly):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FFFF00"/>
                </a:solidFill>
              </a:rPr>
              <a:t>Entities on the side of the patient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-15089" y="609600"/>
            <a:ext cx="4494209" cy="624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62000" y="2209800"/>
            <a:ext cx="3657600" cy="24384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0" y="5181600"/>
            <a:ext cx="36576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0" y="5675014"/>
            <a:ext cx="36576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0" y="6642980"/>
            <a:ext cx="36576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0" y="6168428"/>
            <a:ext cx="36576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Ceusters W &amp; Bona J. Analyzing </a:t>
            </a:r>
            <a:r>
              <a:rPr lang="en-US" sz="1200" dirty="0">
                <a:solidFill>
                  <a:schemeClr val="bg1"/>
                </a:solidFill>
              </a:rPr>
              <a:t>SNOMED CT’s Historical Data: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Pitfalls and Possibilities. </a:t>
            </a:r>
            <a:r>
              <a:rPr lang="en-US" sz="1200" dirty="0" smtClean="0">
                <a:solidFill>
                  <a:schemeClr val="bg1"/>
                </a:solidFill>
              </a:rPr>
              <a:t>AMIA 2016, Chicago.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762000"/>
            <a:ext cx="4343400" cy="762000"/>
          </a:xfrm>
        </p:spPr>
        <p:txBody>
          <a:bodyPr/>
          <a:lstStyle/>
          <a:p>
            <a:r>
              <a:rPr lang="en-US" dirty="0" smtClean="0"/>
              <a:t>SNOMED CT’s</a:t>
            </a:r>
            <a:br>
              <a:rPr lang="en-US" dirty="0" smtClean="0"/>
            </a:br>
            <a:r>
              <a:rPr lang="en-US" dirty="0" smtClean="0"/>
              <a:t>top categories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0" y="2133600"/>
            <a:ext cx="4267200" cy="4495800"/>
          </a:xfrm>
        </p:spPr>
        <p:txBody>
          <a:bodyPr/>
          <a:lstStyle/>
          <a:p>
            <a:pPr marL="0" indent="0"/>
            <a:r>
              <a:rPr lang="en-US" dirty="0" smtClean="0"/>
              <a:t>denote (roughly):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FFFF00"/>
                </a:solidFill>
              </a:rPr>
              <a:t>Entities on the side of the patient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00B050"/>
                </a:solidFill>
              </a:rPr>
              <a:t>Entities to describe entities on the side of the patient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-15089" y="609600"/>
            <a:ext cx="4494209" cy="624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62000" y="2209800"/>
            <a:ext cx="3657600" cy="24384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0" y="5181600"/>
            <a:ext cx="36576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0" y="5675014"/>
            <a:ext cx="36576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0" y="6642980"/>
            <a:ext cx="36576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0" y="6168428"/>
            <a:ext cx="36576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2000" y="4953000"/>
            <a:ext cx="3657600" cy="228600"/>
          </a:xfrm>
          <a:prstGeom prst="rect">
            <a:avLst/>
          </a:prstGeom>
          <a:solidFill>
            <a:srgbClr val="00B05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2000" y="6408344"/>
            <a:ext cx="3657600" cy="228600"/>
          </a:xfrm>
          <a:prstGeom prst="rect">
            <a:avLst/>
          </a:prstGeom>
          <a:solidFill>
            <a:srgbClr val="00B05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Ceusters W &amp; Bona J. Analyzing </a:t>
            </a:r>
            <a:r>
              <a:rPr lang="en-US" sz="1200" dirty="0">
                <a:solidFill>
                  <a:schemeClr val="bg1"/>
                </a:solidFill>
              </a:rPr>
              <a:t>SNOMED CT’s Historical Data: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Pitfalls and Possibilities. </a:t>
            </a:r>
            <a:r>
              <a:rPr lang="en-US" sz="1200" dirty="0" smtClean="0">
                <a:solidFill>
                  <a:schemeClr val="bg1"/>
                </a:solidFill>
              </a:rPr>
              <a:t>AMIA 2016, Chicago.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762000"/>
            <a:ext cx="4343400" cy="762000"/>
          </a:xfrm>
        </p:spPr>
        <p:txBody>
          <a:bodyPr/>
          <a:lstStyle/>
          <a:p>
            <a:r>
              <a:rPr lang="en-US" dirty="0" smtClean="0"/>
              <a:t>SNOMED CT’s</a:t>
            </a:r>
            <a:br>
              <a:rPr lang="en-US" dirty="0" smtClean="0"/>
            </a:br>
            <a:r>
              <a:rPr lang="en-US" dirty="0" smtClean="0"/>
              <a:t>top categories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0" y="2133600"/>
            <a:ext cx="4267200" cy="4495800"/>
          </a:xfrm>
        </p:spPr>
        <p:txBody>
          <a:bodyPr/>
          <a:lstStyle/>
          <a:p>
            <a:pPr marL="0" indent="0"/>
            <a:r>
              <a:rPr lang="en-US" dirty="0" smtClean="0"/>
              <a:t>denote (roughly):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FFFF00"/>
                </a:solidFill>
              </a:rPr>
              <a:t>Entities on the side of the patient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00B050"/>
                </a:solidFill>
              </a:rPr>
              <a:t>Entities to describe entities on the side of the patient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FF6600"/>
                </a:solidFill>
              </a:rPr>
              <a:t>Entities on the side of SNOMED CT as descriptive tool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-15089" y="609600"/>
            <a:ext cx="4494209" cy="624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62000" y="2209800"/>
            <a:ext cx="3657600" cy="24384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0" y="5181600"/>
            <a:ext cx="36576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0" y="5675014"/>
            <a:ext cx="36576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0" y="6642980"/>
            <a:ext cx="36576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0" y="6168428"/>
            <a:ext cx="36576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2000" y="4953000"/>
            <a:ext cx="3657600" cy="228600"/>
          </a:xfrm>
          <a:prstGeom prst="rect">
            <a:avLst/>
          </a:prstGeom>
          <a:solidFill>
            <a:srgbClr val="00B05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2000" y="6408344"/>
            <a:ext cx="3657600" cy="228600"/>
          </a:xfrm>
          <a:prstGeom prst="rect">
            <a:avLst/>
          </a:prstGeom>
          <a:solidFill>
            <a:srgbClr val="00B05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2000" y="5428306"/>
            <a:ext cx="3657600" cy="228600"/>
          </a:xfrm>
          <a:prstGeom prst="rect">
            <a:avLst/>
          </a:prstGeom>
          <a:solidFill>
            <a:srgbClr val="FF66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62000" y="5921720"/>
            <a:ext cx="3657600" cy="228600"/>
          </a:xfrm>
          <a:prstGeom prst="rect">
            <a:avLst/>
          </a:prstGeom>
          <a:solidFill>
            <a:srgbClr val="FF66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Ceusters W &amp; Bona J. Analyzing </a:t>
            </a:r>
            <a:r>
              <a:rPr lang="en-US" sz="1200" dirty="0">
                <a:solidFill>
                  <a:schemeClr val="bg1"/>
                </a:solidFill>
              </a:rPr>
              <a:t>SNOMED CT’s Historical Data: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Pitfalls and Possibilities. </a:t>
            </a:r>
            <a:r>
              <a:rPr lang="en-US" sz="1200" dirty="0" smtClean="0">
                <a:solidFill>
                  <a:schemeClr val="bg1"/>
                </a:solidFill>
              </a:rPr>
              <a:t>AMIA 2016, Chicago.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762000"/>
            <a:ext cx="4343400" cy="762000"/>
          </a:xfrm>
        </p:spPr>
        <p:txBody>
          <a:bodyPr/>
          <a:lstStyle/>
          <a:p>
            <a:r>
              <a:rPr lang="en-US" dirty="0" smtClean="0"/>
              <a:t>SNOMED CT’s</a:t>
            </a:r>
            <a:br>
              <a:rPr lang="en-US" dirty="0" smtClean="0"/>
            </a:br>
            <a:r>
              <a:rPr lang="en-US" dirty="0" smtClean="0"/>
              <a:t>top categories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0" y="2133600"/>
            <a:ext cx="4267200" cy="4495800"/>
          </a:xfrm>
        </p:spPr>
        <p:txBody>
          <a:bodyPr/>
          <a:lstStyle/>
          <a:p>
            <a:pPr marL="0" indent="0"/>
            <a:r>
              <a:rPr lang="en-US" dirty="0" smtClean="0"/>
              <a:t>denote (roughly):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FFFF00"/>
                </a:solidFill>
              </a:rPr>
              <a:t>Entities on the side of the patient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00B050"/>
                </a:solidFill>
              </a:rPr>
              <a:t>Entities to describe entities on the side of the patient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FF6600"/>
                </a:solidFill>
              </a:rPr>
              <a:t>Entities on the side of SNOMED CT as descriptive tool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rgbClr val="A2CCE8"/>
                </a:solidFill>
              </a:rPr>
              <a:t>A </a:t>
            </a:r>
            <a:r>
              <a:rPr lang="en-US" dirty="0" err="1" smtClean="0">
                <a:solidFill>
                  <a:srgbClr val="A2CCE8"/>
                </a:solidFill>
              </a:rPr>
              <a:t>hodge</a:t>
            </a:r>
            <a:r>
              <a:rPr lang="en-US" dirty="0" smtClean="0">
                <a:solidFill>
                  <a:srgbClr val="A2CCE8"/>
                </a:solidFill>
              </a:rPr>
              <a:t> podge of A and B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-15089" y="609600"/>
            <a:ext cx="4494209" cy="6248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62000" y="2209800"/>
            <a:ext cx="3657600" cy="24384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0" y="5181600"/>
            <a:ext cx="36576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0" y="5675014"/>
            <a:ext cx="36576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2000" y="6642980"/>
            <a:ext cx="36576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62000" y="6168428"/>
            <a:ext cx="3657600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2000" y="4953000"/>
            <a:ext cx="3657600" cy="228600"/>
          </a:xfrm>
          <a:prstGeom prst="rect">
            <a:avLst/>
          </a:prstGeom>
          <a:solidFill>
            <a:srgbClr val="00B05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2000" y="6408344"/>
            <a:ext cx="3657600" cy="228600"/>
          </a:xfrm>
          <a:prstGeom prst="rect">
            <a:avLst/>
          </a:prstGeom>
          <a:solidFill>
            <a:srgbClr val="00B05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2000" y="5428306"/>
            <a:ext cx="3657600" cy="228600"/>
          </a:xfrm>
          <a:prstGeom prst="rect">
            <a:avLst/>
          </a:prstGeom>
          <a:solidFill>
            <a:srgbClr val="FF66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62000" y="5921720"/>
            <a:ext cx="3657600" cy="228600"/>
          </a:xfrm>
          <a:prstGeom prst="rect">
            <a:avLst/>
          </a:prstGeom>
          <a:solidFill>
            <a:srgbClr val="FF66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4684412"/>
            <a:ext cx="3657600" cy="228600"/>
          </a:xfrm>
          <a:prstGeom prst="rect">
            <a:avLst/>
          </a:prstGeom>
          <a:solidFill>
            <a:srgbClr val="A2CCE8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Ceusters W &amp; Bona J. Analyzing </a:t>
            </a:r>
            <a:r>
              <a:rPr lang="en-US" sz="1200" dirty="0">
                <a:solidFill>
                  <a:schemeClr val="bg1"/>
                </a:solidFill>
              </a:rPr>
              <a:t>SNOMED CT’s Historical Data: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Pitfalls and Possibilities. </a:t>
            </a:r>
            <a:r>
              <a:rPr lang="en-US" sz="1200" dirty="0" smtClean="0">
                <a:solidFill>
                  <a:schemeClr val="bg1"/>
                </a:solidFill>
              </a:rPr>
              <a:t>AMIA 2016, Chicago.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Indirect changes to    </a:t>
            </a:r>
            <a:r>
              <a:rPr lang="en-US" altLang="en-US" i="1" dirty="0" smtClean="0"/>
              <a:t>Adenoma of small intestine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610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59436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Ceusters W. Applying Evolutionary Terminology Auditing to SNOMED CT. In American Medical Informatics Association 2010 Annual Symposium (</a:t>
            </a:r>
            <a:r>
              <a:rPr lang="en-US" sz="1200" dirty="0">
                <a:hlinkClick r:id="rId3"/>
              </a:rPr>
              <a:t>AMIA 2010</a:t>
            </a:r>
            <a:r>
              <a:rPr lang="en-US" sz="1200" dirty="0"/>
              <a:t>) Proceedings, Washington DC, November 13-17, 2010:96-100.</a:t>
            </a:r>
          </a:p>
        </p:txBody>
      </p:sp>
    </p:spTree>
    <p:extLst>
      <p:ext uri="{BB962C8B-B14F-4D97-AF65-F5344CB8AC3E}">
        <p14:creationId xmlns:p14="http://schemas.microsoft.com/office/powerpoint/2010/main" val="30552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itle 3"/>
          <p:cNvSpPr>
            <a:spLocks noGrp="1"/>
          </p:cNvSpPr>
          <p:nvPr>
            <p:ph type="title"/>
          </p:nvPr>
        </p:nvSpPr>
        <p:spPr>
          <a:xfrm>
            <a:off x="0" y="512616"/>
            <a:ext cx="9144000" cy="762000"/>
          </a:xfrm>
        </p:spPr>
        <p:txBody>
          <a:bodyPr/>
          <a:lstStyle/>
          <a:p>
            <a:r>
              <a:rPr lang="en-US" altLang="en-US" sz="3200" dirty="0" smtClean="0"/>
              <a:t>Indirect changes to </a:t>
            </a:r>
            <a:r>
              <a:rPr lang="en-US" altLang="en-US" sz="3200" i="1" dirty="0" smtClean="0"/>
              <a:t>Cell phenotyping performed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211669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Ceusters W. Applying Evolutionary Terminology Auditing to SNOMED CT. In American Medical Informatics Association 2010 Annual Symposium (</a:t>
            </a:r>
            <a:r>
              <a:rPr lang="en-US" sz="1200" dirty="0">
                <a:hlinkClick r:id="rId3"/>
              </a:rPr>
              <a:t>AMIA 2010</a:t>
            </a:r>
            <a:r>
              <a:rPr lang="en-US" sz="1200" dirty="0"/>
              <a:t>) Proceedings, Washington DC, November 13-17, 2010:96-100.</a:t>
            </a:r>
          </a:p>
        </p:txBody>
      </p:sp>
    </p:spTree>
    <p:extLst>
      <p:ext uri="{BB962C8B-B14F-4D97-AF65-F5344CB8AC3E}">
        <p14:creationId xmlns:p14="http://schemas.microsoft.com/office/powerpoint/2010/main" val="24904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Number of times individual components changed directly (2007)</a:t>
            </a:r>
          </a:p>
        </p:txBody>
      </p:sp>
      <p:sp>
        <p:nvSpPr>
          <p:cNvPr id="972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172200"/>
            <a:ext cx="19050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735110-766B-4A46-AA1A-09C43681857E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grpSp>
        <p:nvGrpSpPr>
          <p:cNvPr id="97284" name="Group 3"/>
          <p:cNvGrpSpPr>
            <a:grpSpLocks/>
          </p:cNvGrpSpPr>
          <p:nvPr/>
        </p:nvGrpSpPr>
        <p:grpSpPr bwMode="auto">
          <a:xfrm>
            <a:off x="152400" y="1840348"/>
            <a:ext cx="8839200" cy="4554538"/>
            <a:chOff x="96" y="1344"/>
            <a:chExt cx="5568" cy="2869"/>
          </a:xfrm>
        </p:grpSpPr>
        <p:sp>
          <p:nvSpPr>
            <p:cNvPr id="97285" name="Rectangle 4"/>
            <p:cNvSpPr>
              <a:spLocks noChangeArrowheads="1"/>
            </p:cNvSpPr>
            <p:nvPr/>
          </p:nvSpPr>
          <p:spPr bwMode="auto">
            <a:xfrm>
              <a:off x="4567" y="3952"/>
              <a:ext cx="1097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100%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286" name="Rectangle 5"/>
            <p:cNvSpPr>
              <a:spLocks noChangeArrowheads="1"/>
            </p:cNvSpPr>
            <p:nvPr/>
          </p:nvSpPr>
          <p:spPr bwMode="auto">
            <a:xfrm>
              <a:off x="3290" y="3952"/>
              <a:ext cx="1277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1,042,871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287" name="Rectangle 6"/>
            <p:cNvSpPr>
              <a:spLocks noChangeArrowheads="1"/>
            </p:cNvSpPr>
            <p:nvPr/>
          </p:nvSpPr>
          <p:spPr bwMode="auto">
            <a:xfrm>
              <a:off x="2112" y="3952"/>
              <a:ext cx="1178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100%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288" name="Rectangle 7"/>
            <p:cNvSpPr>
              <a:spLocks noChangeArrowheads="1"/>
            </p:cNvSpPr>
            <p:nvPr/>
          </p:nvSpPr>
          <p:spPr bwMode="auto">
            <a:xfrm>
              <a:off x="1022" y="3952"/>
              <a:ext cx="1090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373,731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289" name="Rectangle 8"/>
            <p:cNvSpPr>
              <a:spLocks noChangeArrowheads="1"/>
            </p:cNvSpPr>
            <p:nvPr/>
          </p:nvSpPr>
          <p:spPr bwMode="auto">
            <a:xfrm>
              <a:off x="96" y="3952"/>
              <a:ext cx="926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Total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290" name="Rectangle 9"/>
            <p:cNvSpPr>
              <a:spLocks noChangeArrowheads="1"/>
            </p:cNvSpPr>
            <p:nvPr/>
          </p:nvSpPr>
          <p:spPr bwMode="auto">
            <a:xfrm>
              <a:off x="4567" y="3691"/>
              <a:ext cx="1097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0.00%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291" name="Rectangle 10"/>
            <p:cNvSpPr>
              <a:spLocks noChangeArrowheads="1"/>
            </p:cNvSpPr>
            <p:nvPr/>
          </p:nvSpPr>
          <p:spPr bwMode="auto">
            <a:xfrm>
              <a:off x="3290" y="3691"/>
              <a:ext cx="1277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0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292" name="Rectangle 11"/>
            <p:cNvSpPr>
              <a:spLocks noChangeArrowheads="1"/>
            </p:cNvSpPr>
            <p:nvPr/>
          </p:nvSpPr>
          <p:spPr bwMode="auto">
            <a:xfrm>
              <a:off x="2112" y="3691"/>
              <a:ext cx="1178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0.00%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293" name="Rectangle 12"/>
            <p:cNvSpPr>
              <a:spLocks noChangeArrowheads="1"/>
            </p:cNvSpPr>
            <p:nvPr/>
          </p:nvSpPr>
          <p:spPr bwMode="auto">
            <a:xfrm>
              <a:off x="1022" y="3691"/>
              <a:ext cx="1090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1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294" name="Rectangle 13"/>
            <p:cNvSpPr>
              <a:spLocks noChangeArrowheads="1"/>
            </p:cNvSpPr>
            <p:nvPr/>
          </p:nvSpPr>
          <p:spPr bwMode="auto">
            <a:xfrm>
              <a:off x="96" y="3691"/>
              <a:ext cx="926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8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295" name="Rectangle 14"/>
            <p:cNvSpPr>
              <a:spLocks noChangeArrowheads="1"/>
            </p:cNvSpPr>
            <p:nvPr/>
          </p:nvSpPr>
          <p:spPr bwMode="auto">
            <a:xfrm>
              <a:off x="4567" y="3431"/>
              <a:ext cx="1097" cy="2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0.00%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296" name="Rectangle 15"/>
            <p:cNvSpPr>
              <a:spLocks noChangeArrowheads="1"/>
            </p:cNvSpPr>
            <p:nvPr/>
          </p:nvSpPr>
          <p:spPr bwMode="auto">
            <a:xfrm>
              <a:off x="3290" y="3431"/>
              <a:ext cx="1277" cy="2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297" name="Rectangle 16"/>
            <p:cNvSpPr>
              <a:spLocks noChangeArrowheads="1"/>
            </p:cNvSpPr>
            <p:nvPr/>
          </p:nvSpPr>
          <p:spPr bwMode="auto">
            <a:xfrm>
              <a:off x="2112" y="3431"/>
              <a:ext cx="1178" cy="2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0.00%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298" name="Rectangle 17"/>
            <p:cNvSpPr>
              <a:spLocks noChangeArrowheads="1"/>
            </p:cNvSpPr>
            <p:nvPr/>
          </p:nvSpPr>
          <p:spPr bwMode="auto">
            <a:xfrm>
              <a:off x="1022" y="3431"/>
              <a:ext cx="1090" cy="2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0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299" name="Rectangle 18"/>
            <p:cNvSpPr>
              <a:spLocks noChangeArrowheads="1"/>
            </p:cNvSpPr>
            <p:nvPr/>
          </p:nvSpPr>
          <p:spPr bwMode="auto">
            <a:xfrm>
              <a:off x="96" y="3431"/>
              <a:ext cx="926" cy="2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7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00" name="Rectangle 19"/>
            <p:cNvSpPr>
              <a:spLocks noChangeArrowheads="1"/>
            </p:cNvSpPr>
            <p:nvPr/>
          </p:nvSpPr>
          <p:spPr bwMode="auto">
            <a:xfrm>
              <a:off x="4567" y="3170"/>
              <a:ext cx="1097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0.00%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01" name="Rectangle 20"/>
            <p:cNvSpPr>
              <a:spLocks noChangeArrowheads="1"/>
            </p:cNvSpPr>
            <p:nvPr/>
          </p:nvSpPr>
          <p:spPr bwMode="auto">
            <a:xfrm>
              <a:off x="3290" y="3170"/>
              <a:ext cx="1277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3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02" name="Rectangle 21"/>
            <p:cNvSpPr>
              <a:spLocks noChangeArrowheads="1"/>
            </p:cNvSpPr>
            <p:nvPr/>
          </p:nvSpPr>
          <p:spPr bwMode="auto">
            <a:xfrm>
              <a:off x="2112" y="3170"/>
              <a:ext cx="1178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0.00%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03" name="Rectangle 22"/>
            <p:cNvSpPr>
              <a:spLocks noChangeArrowheads="1"/>
            </p:cNvSpPr>
            <p:nvPr/>
          </p:nvSpPr>
          <p:spPr bwMode="auto">
            <a:xfrm>
              <a:off x="1022" y="3170"/>
              <a:ext cx="1090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3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04" name="Rectangle 23"/>
            <p:cNvSpPr>
              <a:spLocks noChangeArrowheads="1"/>
            </p:cNvSpPr>
            <p:nvPr/>
          </p:nvSpPr>
          <p:spPr bwMode="auto">
            <a:xfrm>
              <a:off x="96" y="3170"/>
              <a:ext cx="926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6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05" name="Rectangle 24"/>
            <p:cNvSpPr>
              <a:spLocks noChangeArrowheads="1"/>
            </p:cNvSpPr>
            <p:nvPr/>
          </p:nvSpPr>
          <p:spPr bwMode="auto">
            <a:xfrm>
              <a:off x="4567" y="2909"/>
              <a:ext cx="1097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0.00%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06" name="Rectangle 25"/>
            <p:cNvSpPr>
              <a:spLocks noChangeArrowheads="1"/>
            </p:cNvSpPr>
            <p:nvPr/>
          </p:nvSpPr>
          <p:spPr bwMode="auto">
            <a:xfrm>
              <a:off x="3290" y="2909"/>
              <a:ext cx="1277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43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07" name="Rectangle 26"/>
            <p:cNvSpPr>
              <a:spLocks noChangeArrowheads="1"/>
            </p:cNvSpPr>
            <p:nvPr/>
          </p:nvSpPr>
          <p:spPr bwMode="auto">
            <a:xfrm>
              <a:off x="2112" y="2909"/>
              <a:ext cx="1178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0.02%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08" name="Rectangle 27"/>
            <p:cNvSpPr>
              <a:spLocks noChangeArrowheads="1"/>
            </p:cNvSpPr>
            <p:nvPr/>
          </p:nvSpPr>
          <p:spPr bwMode="auto">
            <a:xfrm>
              <a:off x="1022" y="2909"/>
              <a:ext cx="1090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74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09" name="Rectangle 28"/>
            <p:cNvSpPr>
              <a:spLocks noChangeArrowheads="1"/>
            </p:cNvSpPr>
            <p:nvPr/>
          </p:nvSpPr>
          <p:spPr bwMode="auto">
            <a:xfrm>
              <a:off x="96" y="2909"/>
              <a:ext cx="926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5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10" name="Rectangle 29"/>
            <p:cNvSpPr>
              <a:spLocks noChangeArrowheads="1"/>
            </p:cNvSpPr>
            <p:nvPr/>
          </p:nvSpPr>
          <p:spPr bwMode="auto">
            <a:xfrm>
              <a:off x="4567" y="2648"/>
              <a:ext cx="1097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0.17%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11" name="Rectangle 30"/>
            <p:cNvSpPr>
              <a:spLocks noChangeArrowheads="1"/>
            </p:cNvSpPr>
            <p:nvPr/>
          </p:nvSpPr>
          <p:spPr bwMode="auto">
            <a:xfrm>
              <a:off x="3290" y="2648"/>
              <a:ext cx="1277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1,728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12" name="Rectangle 31"/>
            <p:cNvSpPr>
              <a:spLocks noChangeArrowheads="1"/>
            </p:cNvSpPr>
            <p:nvPr/>
          </p:nvSpPr>
          <p:spPr bwMode="auto">
            <a:xfrm>
              <a:off x="2112" y="2648"/>
              <a:ext cx="1178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0.54%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13" name="Rectangle 32"/>
            <p:cNvSpPr>
              <a:spLocks noChangeArrowheads="1"/>
            </p:cNvSpPr>
            <p:nvPr/>
          </p:nvSpPr>
          <p:spPr bwMode="auto">
            <a:xfrm>
              <a:off x="1022" y="2648"/>
              <a:ext cx="1090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2,030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14" name="Rectangle 33"/>
            <p:cNvSpPr>
              <a:spLocks noChangeArrowheads="1"/>
            </p:cNvSpPr>
            <p:nvPr/>
          </p:nvSpPr>
          <p:spPr bwMode="auto">
            <a:xfrm>
              <a:off x="96" y="2648"/>
              <a:ext cx="926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4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15" name="Rectangle 34"/>
            <p:cNvSpPr>
              <a:spLocks noChangeArrowheads="1"/>
            </p:cNvSpPr>
            <p:nvPr/>
          </p:nvSpPr>
          <p:spPr bwMode="auto">
            <a:xfrm>
              <a:off x="4567" y="2387"/>
              <a:ext cx="1097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1.23%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16" name="Rectangle 35"/>
            <p:cNvSpPr>
              <a:spLocks noChangeArrowheads="1"/>
            </p:cNvSpPr>
            <p:nvPr/>
          </p:nvSpPr>
          <p:spPr bwMode="auto">
            <a:xfrm>
              <a:off x="3290" y="2387"/>
              <a:ext cx="1277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12,871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17" name="Rectangle 36"/>
            <p:cNvSpPr>
              <a:spLocks noChangeArrowheads="1"/>
            </p:cNvSpPr>
            <p:nvPr/>
          </p:nvSpPr>
          <p:spPr bwMode="auto">
            <a:xfrm>
              <a:off x="2112" y="2387"/>
              <a:ext cx="1178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5.34%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18" name="Rectangle 37"/>
            <p:cNvSpPr>
              <a:spLocks noChangeArrowheads="1"/>
            </p:cNvSpPr>
            <p:nvPr/>
          </p:nvSpPr>
          <p:spPr bwMode="auto">
            <a:xfrm>
              <a:off x="1022" y="2387"/>
              <a:ext cx="1090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19,972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19" name="Rectangle 38"/>
            <p:cNvSpPr>
              <a:spLocks noChangeArrowheads="1"/>
            </p:cNvSpPr>
            <p:nvPr/>
          </p:nvSpPr>
          <p:spPr bwMode="auto">
            <a:xfrm>
              <a:off x="96" y="2387"/>
              <a:ext cx="926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3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20" name="Rectangle 39"/>
            <p:cNvSpPr>
              <a:spLocks noChangeArrowheads="1"/>
            </p:cNvSpPr>
            <p:nvPr/>
          </p:nvSpPr>
          <p:spPr bwMode="auto">
            <a:xfrm>
              <a:off x="4567" y="2126"/>
              <a:ext cx="1097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15.20%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21" name="Rectangle 40"/>
            <p:cNvSpPr>
              <a:spLocks noChangeArrowheads="1"/>
            </p:cNvSpPr>
            <p:nvPr/>
          </p:nvSpPr>
          <p:spPr bwMode="auto">
            <a:xfrm>
              <a:off x="3290" y="2126"/>
              <a:ext cx="1277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158,488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22" name="Rectangle 41"/>
            <p:cNvSpPr>
              <a:spLocks noChangeArrowheads="1"/>
            </p:cNvSpPr>
            <p:nvPr/>
          </p:nvSpPr>
          <p:spPr bwMode="auto">
            <a:xfrm>
              <a:off x="2112" y="2126"/>
              <a:ext cx="1178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32.35%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23" name="Rectangle 42"/>
            <p:cNvSpPr>
              <a:spLocks noChangeArrowheads="1"/>
            </p:cNvSpPr>
            <p:nvPr/>
          </p:nvSpPr>
          <p:spPr bwMode="auto">
            <a:xfrm>
              <a:off x="1022" y="2126"/>
              <a:ext cx="1090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120,913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24" name="Rectangle 43"/>
            <p:cNvSpPr>
              <a:spLocks noChangeArrowheads="1"/>
            </p:cNvSpPr>
            <p:nvPr/>
          </p:nvSpPr>
          <p:spPr bwMode="auto">
            <a:xfrm>
              <a:off x="96" y="2126"/>
              <a:ext cx="926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  <a:endParaRPr lang="en-GB" altLang="en-US" sz="2000" b="0" dirty="0">
                <a:solidFill>
                  <a:schemeClr val="bg1"/>
                </a:solidFill>
              </a:endParaRPr>
            </a:p>
          </p:txBody>
        </p:sp>
        <p:sp>
          <p:nvSpPr>
            <p:cNvPr id="97325" name="Rectangle 44"/>
            <p:cNvSpPr>
              <a:spLocks noChangeArrowheads="1"/>
            </p:cNvSpPr>
            <p:nvPr/>
          </p:nvSpPr>
          <p:spPr bwMode="auto">
            <a:xfrm>
              <a:off x="4567" y="1866"/>
              <a:ext cx="1097" cy="2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83.40%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26" name="Rectangle 45"/>
            <p:cNvSpPr>
              <a:spLocks noChangeArrowheads="1"/>
            </p:cNvSpPr>
            <p:nvPr/>
          </p:nvSpPr>
          <p:spPr bwMode="auto">
            <a:xfrm>
              <a:off x="3290" y="1866"/>
              <a:ext cx="1277" cy="2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869,736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27" name="Rectangle 46"/>
            <p:cNvSpPr>
              <a:spLocks noChangeArrowheads="1"/>
            </p:cNvSpPr>
            <p:nvPr/>
          </p:nvSpPr>
          <p:spPr bwMode="auto">
            <a:xfrm>
              <a:off x="2112" y="1866"/>
              <a:ext cx="1178" cy="2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61.74%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28" name="Rectangle 47"/>
            <p:cNvSpPr>
              <a:spLocks noChangeArrowheads="1"/>
            </p:cNvSpPr>
            <p:nvPr/>
          </p:nvSpPr>
          <p:spPr bwMode="auto">
            <a:xfrm>
              <a:off x="1022" y="1866"/>
              <a:ext cx="1090" cy="2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230,738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29" name="Rectangle 48"/>
            <p:cNvSpPr>
              <a:spLocks noChangeArrowheads="1"/>
            </p:cNvSpPr>
            <p:nvPr/>
          </p:nvSpPr>
          <p:spPr bwMode="auto">
            <a:xfrm>
              <a:off x="96" y="1866"/>
              <a:ext cx="926" cy="2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0">
                  <a:solidFill>
                    <a:schemeClr val="bg1"/>
                  </a:solidFill>
                  <a:cs typeface="Times New Roman" panose="02020603050405020304" pitchFamily="18" charset="0"/>
                </a:rPr>
                <a:t>1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30" name="Rectangle 49"/>
            <p:cNvSpPr>
              <a:spLocks noChangeArrowheads="1"/>
            </p:cNvSpPr>
            <p:nvPr/>
          </p:nvSpPr>
          <p:spPr bwMode="auto">
            <a:xfrm>
              <a:off x="4567" y="1605"/>
              <a:ext cx="1097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bg1"/>
                  </a:solidFill>
                  <a:cs typeface="Times New Roman" panose="02020603050405020304" pitchFamily="18" charset="0"/>
                </a:rPr>
                <a:t>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31" name="Rectangle 50"/>
            <p:cNvSpPr>
              <a:spLocks noChangeArrowheads="1"/>
            </p:cNvSpPr>
            <p:nvPr/>
          </p:nvSpPr>
          <p:spPr bwMode="auto">
            <a:xfrm>
              <a:off x="3290" y="1605"/>
              <a:ext cx="1277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bg1"/>
                  </a:solidFill>
                  <a:cs typeface="Times New Roman" panose="02020603050405020304" pitchFamily="18" charset="0"/>
                </a:rPr>
                <a:t>N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32" name="Rectangle 51"/>
            <p:cNvSpPr>
              <a:spLocks noChangeArrowheads="1"/>
            </p:cNvSpPr>
            <p:nvPr/>
          </p:nvSpPr>
          <p:spPr bwMode="auto">
            <a:xfrm>
              <a:off x="2112" y="1605"/>
              <a:ext cx="1178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bg1"/>
                  </a:solidFill>
                  <a:cs typeface="Times New Roman" panose="02020603050405020304" pitchFamily="18" charset="0"/>
                </a:rPr>
                <a:t>%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33" name="Rectangle 52"/>
            <p:cNvSpPr>
              <a:spLocks noChangeArrowheads="1"/>
            </p:cNvSpPr>
            <p:nvPr/>
          </p:nvSpPr>
          <p:spPr bwMode="auto">
            <a:xfrm>
              <a:off x="1022" y="1605"/>
              <a:ext cx="1090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bg1"/>
                  </a:solidFill>
                  <a:cs typeface="Times New Roman" panose="02020603050405020304" pitchFamily="18" charset="0"/>
                </a:rPr>
                <a:t>N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34" name="Rectangle 53"/>
            <p:cNvSpPr>
              <a:spLocks noChangeArrowheads="1"/>
            </p:cNvSpPr>
            <p:nvPr/>
          </p:nvSpPr>
          <p:spPr bwMode="auto">
            <a:xfrm>
              <a:off x="96" y="1605"/>
              <a:ext cx="926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bg1"/>
                  </a:solidFill>
                  <a:cs typeface="Times New Roman" panose="02020603050405020304" pitchFamily="18" charset="0"/>
                </a:rPr>
                <a:t>N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35" name="Rectangle 54"/>
            <p:cNvSpPr>
              <a:spLocks noChangeArrowheads="1"/>
            </p:cNvSpPr>
            <p:nvPr/>
          </p:nvSpPr>
          <p:spPr bwMode="auto">
            <a:xfrm>
              <a:off x="3290" y="1344"/>
              <a:ext cx="2374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bg1"/>
                  </a:solidFill>
                  <a:cs typeface="Times New Roman" panose="02020603050405020304" pitchFamily="18" charset="0"/>
                </a:rPr>
                <a:t>Descriptions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36" name="Rectangle 55"/>
            <p:cNvSpPr>
              <a:spLocks noChangeArrowheads="1"/>
            </p:cNvSpPr>
            <p:nvPr/>
          </p:nvSpPr>
          <p:spPr bwMode="auto">
            <a:xfrm>
              <a:off x="1022" y="1344"/>
              <a:ext cx="2268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Concepts</a:t>
              </a:r>
              <a:endParaRPr lang="en-GB" altLang="en-US" sz="2000" b="0" dirty="0">
                <a:solidFill>
                  <a:schemeClr val="bg1"/>
                </a:solidFill>
              </a:endParaRPr>
            </a:p>
          </p:txBody>
        </p:sp>
        <p:sp>
          <p:nvSpPr>
            <p:cNvPr id="97337" name="Rectangle 56"/>
            <p:cNvSpPr>
              <a:spLocks noChangeArrowheads="1"/>
            </p:cNvSpPr>
            <p:nvPr/>
          </p:nvSpPr>
          <p:spPr bwMode="auto">
            <a:xfrm>
              <a:off x="96" y="1344"/>
              <a:ext cx="926" cy="26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bg1"/>
                  </a:solidFill>
                  <a:cs typeface="Times New Roman" panose="02020603050405020304" pitchFamily="18" charset="0"/>
                </a:rPr>
                <a:t>Mods</a:t>
              </a:r>
              <a:endParaRPr lang="en-GB" altLang="en-US" sz="2000" b="0">
                <a:solidFill>
                  <a:schemeClr val="bg1"/>
                </a:solidFill>
              </a:endParaRPr>
            </a:p>
          </p:txBody>
        </p:sp>
        <p:sp>
          <p:nvSpPr>
            <p:cNvPr id="97338" name="Line 57"/>
            <p:cNvSpPr>
              <a:spLocks noChangeShapeType="1"/>
            </p:cNvSpPr>
            <p:nvPr/>
          </p:nvSpPr>
          <p:spPr bwMode="auto">
            <a:xfrm>
              <a:off x="96" y="1344"/>
              <a:ext cx="556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339" name="Line 58"/>
            <p:cNvSpPr>
              <a:spLocks noChangeShapeType="1"/>
            </p:cNvSpPr>
            <p:nvPr/>
          </p:nvSpPr>
          <p:spPr bwMode="auto">
            <a:xfrm>
              <a:off x="96" y="4213"/>
              <a:ext cx="556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340" name="Line 59"/>
            <p:cNvSpPr>
              <a:spLocks noChangeShapeType="1"/>
            </p:cNvSpPr>
            <p:nvPr/>
          </p:nvSpPr>
          <p:spPr bwMode="auto">
            <a:xfrm>
              <a:off x="96" y="1344"/>
              <a:ext cx="0" cy="2869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341" name="Line 60"/>
            <p:cNvSpPr>
              <a:spLocks noChangeShapeType="1"/>
            </p:cNvSpPr>
            <p:nvPr/>
          </p:nvSpPr>
          <p:spPr bwMode="auto">
            <a:xfrm>
              <a:off x="5664" y="1344"/>
              <a:ext cx="0" cy="2869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342" name="Line 61"/>
            <p:cNvSpPr>
              <a:spLocks noChangeShapeType="1"/>
            </p:cNvSpPr>
            <p:nvPr/>
          </p:nvSpPr>
          <p:spPr bwMode="auto">
            <a:xfrm>
              <a:off x="96" y="1605"/>
              <a:ext cx="556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343" name="Line 62"/>
            <p:cNvSpPr>
              <a:spLocks noChangeShapeType="1"/>
            </p:cNvSpPr>
            <p:nvPr/>
          </p:nvSpPr>
          <p:spPr bwMode="auto">
            <a:xfrm>
              <a:off x="1022" y="1344"/>
              <a:ext cx="0" cy="2869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344" name="Line 63"/>
            <p:cNvSpPr>
              <a:spLocks noChangeShapeType="1"/>
            </p:cNvSpPr>
            <p:nvPr/>
          </p:nvSpPr>
          <p:spPr bwMode="auto">
            <a:xfrm>
              <a:off x="3290" y="1344"/>
              <a:ext cx="0" cy="2869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345" name="Line 64"/>
            <p:cNvSpPr>
              <a:spLocks noChangeShapeType="1"/>
            </p:cNvSpPr>
            <p:nvPr/>
          </p:nvSpPr>
          <p:spPr bwMode="auto">
            <a:xfrm>
              <a:off x="96" y="1866"/>
              <a:ext cx="556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346" name="Line 65"/>
            <p:cNvSpPr>
              <a:spLocks noChangeShapeType="1"/>
            </p:cNvSpPr>
            <p:nvPr/>
          </p:nvSpPr>
          <p:spPr bwMode="auto">
            <a:xfrm>
              <a:off x="2112" y="1605"/>
              <a:ext cx="0" cy="260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347" name="Line 66"/>
            <p:cNvSpPr>
              <a:spLocks noChangeShapeType="1"/>
            </p:cNvSpPr>
            <p:nvPr/>
          </p:nvSpPr>
          <p:spPr bwMode="auto">
            <a:xfrm>
              <a:off x="4567" y="1605"/>
              <a:ext cx="0" cy="260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348" name="Line 67"/>
            <p:cNvSpPr>
              <a:spLocks noChangeShapeType="1"/>
            </p:cNvSpPr>
            <p:nvPr/>
          </p:nvSpPr>
          <p:spPr bwMode="auto">
            <a:xfrm>
              <a:off x="96" y="3691"/>
              <a:ext cx="926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349" name="Line 68"/>
            <p:cNvSpPr>
              <a:spLocks noChangeShapeType="1"/>
            </p:cNvSpPr>
            <p:nvPr/>
          </p:nvSpPr>
          <p:spPr bwMode="auto">
            <a:xfrm>
              <a:off x="96" y="3952"/>
              <a:ext cx="556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381000" y="6478674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Ceusters W. Applying Evolutionary Terminology Auditing to SNOMED CT. In American Medical Informatics Association 2010 Annual Symposium (</a:t>
            </a:r>
            <a:r>
              <a:rPr lang="en-US" sz="1000" dirty="0">
                <a:solidFill>
                  <a:schemeClr val="bg1"/>
                </a:solidFill>
                <a:hlinkClick r:id="rId3"/>
              </a:rPr>
              <a:t>AMIA 2010</a:t>
            </a:r>
            <a:r>
              <a:rPr lang="en-US" sz="1000" dirty="0">
                <a:solidFill>
                  <a:schemeClr val="bg1"/>
                </a:solidFill>
              </a:rPr>
              <a:t>) Proceedings, Washington DC, November 13-17, 2010:96-100.</a:t>
            </a:r>
          </a:p>
        </p:txBody>
      </p:sp>
    </p:spTree>
    <p:extLst>
      <p:ext uri="{BB962C8B-B14F-4D97-AF65-F5344CB8AC3E}">
        <p14:creationId xmlns:p14="http://schemas.microsoft.com/office/powerpoint/2010/main" val="36966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SNOMED CT concepts’ status (July 2010)</a:t>
            </a:r>
            <a:endParaRPr lang="en-US" altLang="en-US" smtClean="0"/>
          </a:p>
        </p:txBody>
      </p:sp>
      <p:sp>
        <p:nvSpPr>
          <p:cNvPr id="95235" name="Rectangle 349"/>
          <p:cNvSpPr>
            <a:spLocks noChangeArrowheads="1"/>
          </p:cNvSpPr>
          <p:nvPr/>
        </p:nvSpPr>
        <p:spPr bwMode="auto">
          <a:xfrm>
            <a:off x="7453313" y="6148388"/>
            <a:ext cx="1538287" cy="404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95236" name="Rectangle 348"/>
          <p:cNvSpPr>
            <a:spLocks noChangeArrowheads="1"/>
          </p:cNvSpPr>
          <p:nvPr/>
        </p:nvSpPr>
        <p:spPr bwMode="auto">
          <a:xfrm>
            <a:off x="5854700" y="6148388"/>
            <a:ext cx="1598613" cy="404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391,170</a:t>
            </a:r>
          </a:p>
        </p:txBody>
      </p:sp>
      <p:sp>
        <p:nvSpPr>
          <p:cNvPr id="95237" name="Rectangle 347"/>
          <p:cNvSpPr>
            <a:spLocks noChangeArrowheads="1"/>
          </p:cNvSpPr>
          <p:nvPr/>
        </p:nvSpPr>
        <p:spPr bwMode="auto">
          <a:xfrm>
            <a:off x="1050925" y="6148388"/>
            <a:ext cx="4803775" cy="404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TOTAL</a:t>
            </a:r>
          </a:p>
        </p:txBody>
      </p:sp>
      <p:sp>
        <p:nvSpPr>
          <p:cNvPr id="95238" name="Rectangle 346"/>
          <p:cNvSpPr>
            <a:spLocks noChangeArrowheads="1"/>
          </p:cNvSpPr>
          <p:nvPr/>
        </p:nvSpPr>
        <p:spPr bwMode="auto">
          <a:xfrm>
            <a:off x="152400" y="6148388"/>
            <a:ext cx="898525" cy="404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5239" name="Rectangle 345"/>
          <p:cNvSpPr>
            <a:spLocks noChangeArrowheads="1"/>
          </p:cNvSpPr>
          <p:nvPr/>
        </p:nvSpPr>
        <p:spPr bwMode="auto">
          <a:xfrm>
            <a:off x="7453313" y="5753100"/>
            <a:ext cx="1538287" cy="395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0.29%</a:t>
            </a:r>
          </a:p>
        </p:txBody>
      </p:sp>
      <p:sp>
        <p:nvSpPr>
          <p:cNvPr id="95240" name="Rectangle 344"/>
          <p:cNvSpPr>
            <a:spLocks noChangeArrowheads="1"/>
          </p:cNvSpPr>
          <p:nvPr/>
        </p:nvSpPr>
        <p:spPr bwMode="auto">
          <a:xfrm>
            <a:off x="5854700" y="5753100"/>
            <a:ext cx="1598613" cy="395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1,142</a:t>
            </a:r>
          </a:p>
        </p:txBody>
      </p:sp>
      <p:sp>
        <p:nvSpPr>
          <p:cNvPr id="95241" name="Rectangle 343"/>
          <p:cNvSpPr>
            <a:spLocks noChangeArrowheads="1"/>
          </p:cNvSpPr>
          <p:nvPr/>
        </p:nvSpPr>
        <p:spPr bwMode="auto">
          <a:xfrm>
            <a:off x="1050925" y="5753100"/>
            <a:ext cx="4803775" cy="395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inactive because found to contain a mistake</a:t>
            </a:r>
          </a:p>
        </p:txBody>
      </p:sp>
      <p:sp>
        <p:nvSpPr>
          <p:cNvPr id="95242" name="Rectangle 342"/>
          <p:cNvSpPr>
            <a:spLocks noChangeArrowheads="1"/>
          </p:cNvSpPr>
          <p:nvPr/>
        </p:nvSpPr>
        <p:spPr bwMode="auto">
          <a:xfrm>
            <a:off x="152400" y="5753100"/>
            <a:ext cx="898525" cy="395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5243" name="Rectangle 341"/>
          <p:cNvSpPr>
            <a:spLocks noChangeArrowheads="1"/>
          </p:cNvSpPr>
          <p:nvPr/>
        </p:nvSpPr>
        <p:spPr bwMode="auto">
          <a:xfrm>
            <a:off x="7453313" y="5357813"/>
            <a:ext cx="1538287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4.05%</a:t>
            </a:r>
          </a:p>
        </p:txBody>
      </p:sp>
      <p:sp>
        <p:nvSpPr>
          <p:cNvPr id="95244" name="Rectangle 340"/>
          <p:cNvSpPr>
            <a:spLocks noChangeArrowheads="1"/>
          </p:cNvSpPr>
          <p:nvPr/>
        </p:nvSpPr>
        <p:spPr bwMode="auto">
          <a:xfrm>
            <a:off x="5854700" y="5357813"/>
            <a:ext cx="1598613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15,858</a:t>
            </a:r>
          </a:p>
        </p:txBody>
      </p:sp>
      <p:sp>
        <p:nvSpPr>
          <p:cNvPr id="95245" name="Rectangle 339"/>
          <p:cNvSpPr>
            <a:spLocks noChangeArrowheads="1"/>
          </p:cNvSpPr>
          <p:nvPr/>
        </p:nvSpPr>
        <p:spPr bwMode="auto">
          <a:xfrm>
            <a:off x="1050925" y="5357813"/>
            <a:ext cx="4803775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inactive because inherently ambiguous. </a:t>
            </a:r>
          </a:p>
        </p:txBody>
      </p:sp>
      <p:sp>
        <p:nvSpPr>
          <p:cNvPr id="95246" name="Rectangle 338"/>
          <p:cNvSpPr>
            <a:spLocks noChangeArrowheads="1"/>
          </p:cNvSpPr>
          <p:nvPr/>
        </p:nvSpPr>
        <p:spPr bwMode="auto">
          <a:xfrm>
            <a:off x="152400" y="5357813"/>
            <a:ext cx="898525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5247" name="Rectangle 337"/>
          <p:cNvSpPr>
            <a:spLocks noChangeArrowheads="1"/>
          </p:cNvSpPr>
          <p:nvPr/>
        </p:nvSpPr>
        <p:spPr bwMode="auto">
          <a:xfrm>
            <a:off x="7453313" y="4657725"/>
            <a:ext cx="1538287" cy="700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0.37%</a:t>
            </a:r>
          </a:p>
        </p:txBody>
      </p:sp>
      <p:sp>
        <p:nvSpPr>
          <p:cNvPr id="95248" name="Rectangle 336"/>
          <p:cNvSpPr>
            <a:spLocks noChangeArrowheads="1"/>
          </p:cNvSpPr>
          <p:nvPr/>
        </p:nvSpPr>
        <p:spPr bwMode="auto">
          <a:xfrm>
            <a:off x="5854700" y="4657725"/>
            <a:ext cx="1598613" cy="700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1,439</a:t>
            </a:r>
          </a:p>
        </p:txBody>
      </p:sp>
      <p:sp>
        <p:nvSpPr>
          <p:cNvPr id="95249" name="Rectangle 335"/>
          <p:cNvSpPr>
            <a:spLocks noChangeArrowheads="1"/>
          </p:cNvSpPr>
          <p:nvPr/>
        </p:nvSpPr>
        <p:spPr bwMode="auto">
          <a:xfrm>
            <a:off x="1050925" y="4657725"/>
            <a:ext cx="4803775" cy="700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inactive because no longer recognized as a valid clinical concept  (outdated)</a:t>
            </a:r>
          </a:p>
        </p:txBody>
      </p:sp>
      <p:sp>
        <p:nvSpPr>
          <p:cNvPr id="95250" name="Rectangle 334"/>
          <p:cNvSpPr>
            <a:spLocks noChangeArrowheads="1"/>
          </p:cNvSpPr>
          <p:nvPr/>
        </p:nvSpPr>
        <p:spPr bwMode="auto">
          <a:xfrm>
            <a:off x="152400" y="4657725"/>
            <a:ext cx="898525" cy="700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251" name="Rectangle 333"/>
          <p:cNvSpPr>
            <a:spLocks noChangeArrowheads="1"/>
          </p:cNvSpPr>
          <p:nvPr/>
        </p:nvSpPr>
        <p:spPr bwMode="auto">
          <a:xfrm>
            <a:off x="7453313" y="4262438"/>
            <a:ext cx="1538287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9.65%</a:t>
            </a:r>
          </a:p>
        </p:txBody>
      </p:sp>
      <p:sp>
        <p:nvSpPr>
          <p:cNvPr id="95252" name="Rectangle 332"/>
          <p:cNvSpPr>
            <a:spLocks noChangeArrowheads="1"/>
          </p:cNvSpPr>
          <p:nvPr/>
        </p:nvSpPr>
        <p:spPr bwMode="auto">
          <a:xfrm>
            <a:off x="5854700" y="4262438"/>
            <a:ext cx="1598613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37,752</a:t>
            </a:r>
          </a:p>
        </p:txBody>
      </p:sp>
      <p:sp>
        <p:nvSpPr>
          <p:cNvPr id="95253" name="Rectangle 331"/>
          <p:cNvSpPr>
            <a:spLocks noChangeArrowheads="1"/>
          </p:cNvSpPr>
          <p:nvPr/>
        </p:nvSpPr>
        <p:spPr bwMode="auto">
          <a:xfrm>
            <a:off x="1050925" y="4262438"/>
            <a:ext cx="4803775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inactive: withdrawn because duplication </a:t>
            </a:r>
          </a:p>
        </p:txBody>
      </p:sp>
      <p:sp>
        <p:nvSpPr>
          <p:cNvPr id="95254" name="Rectangle 330"/>
          <p:cNvSpPr>
            <a:spLocks noChangeArrowheads="1"/>
          </p:cNvSpPr>
          <p:nvPr/>
        </p:nvSpPr>
        <p:spPr bwMode="auto">
          <a:xfrm>
            <a:off x="152400" y="4262438"/>
            <a:ext cx="898525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5255" name="Rectangle 329"/>
          <p:cNvSpPr>
            <a:spLocks noChangeArrowheads="1"/>
          </p:cNvSpPr>
          <p:nvPr/>
        </p:nvSpPr>
        <p:spPr bwMode="auto">
          <a:xfrm>
            <a:off x="7453313" y="3867150"/>
            <a:ext cx="1538287" cy="395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3.69%</a:t>
            </a:r>
          </a:p>
        </p:txBody>
      </p:sp>
      <p:sp>
        <p:nvSpPr>
          <p:cNvPr id="95256" name="Rectangle 328"/>
          <p:cNvSpPr>
            <a:spLocks noChangeArrowheads="1"/>
          </p:cNvSpPr>
          <p:nvPr/>
        </p:nvSpPr>
        <p:spPr bwMode="auto">
          <a:xfrm>
            <a:off x="5854700" y="3867150"/>
            <a:ext cx="1598613" cy="395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14,451</a:t>
            </a:r>
          </a:p>
        </p:txBody>
      </p:sp>
      <p:sp>
        <p:nvSpPr>
          <p:cNvPr id="95257" name="Rectangle 327"/>
          <p:cNvSpPr>
            <a:spLocks noChangeArrowheads="1"/>
          </p:cNvSpPr>
          <p:nvPr/>
        </p:nvSpPr>
        <p:spPr bwMode="auto">
          <a:xfrm>
            <a:off x="1050925" y="3867150"/>
            <a:ext cx="4803775" cy="395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inactive because moved elsewhere</a:t>
            </a:r>
          </a:p>
        </p:txBody>
      </p:sp>
      <p:sp>
        <p:nvSpPr>
          <p:cNvPr id="95258" name="Rectangle 326"/>
          <p:cNvSpPr>
            <a:spLocks noChangeArrowheads="1"/>
          </p:cNvSpPr>
          <p:nvPr/>
        </p:nvSpPr>
        <p:spPr bwMode="auto">
          <a:xfrm>
            <a:off x="152400" y="3867150"/>
            <a:ext cx="898525" cy="395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5259" name="Rectangle 325"/>
          <p:cNvSpPr>
            <a:spLocks noChangeArrowheads="1"/>
          </p:cNvSpPr>
          <p:nvPr/>
        </p:nvSpPr>
        <p:spPr bwMode="auto">
          <a:xfrm>
            <a:off x="7453313" y="3471863"/>
            <a:ext cx="1538287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1.92%</a:t>
            </a:r>
          </a:p>
        </p:txBody>
      </p:sp>
      <p:sp>
        <p:nvSpPr>
          <p:cNvPr id="95260" name="Rectangle 324"/>
          <p:cNvSpPr>
            <a:spLocks noChangeArrowheads="1"/>
          </p:cNvSpPr>
          <p:nvPr/>
        </p:nvSpPr>
        <p:spPr bwMode="auto">
          <a:xfrm>
            <a:off x="5854700" y="3471863"/>
            <a:ext cx="1598613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7,525</a:t>
            </a:r>
          </a:p>
        </p:txBody>
      </p:sp>
      <p:sp>
        <p:nvSpPr>
          <p:cNvPr id="95261" name="Rectangle 323"/>
          <p:cNvSpPr>
            <a:spLocks noChangeArrowheads="1"/>
          </p:cNvSpPr>
          <p:nvPr/>
        </p:nvSpPr>
        <p:spPr bwMode="auto">
          <a:xfrm>
            <a:off x="1050925" y="3471863"/>
            <a:ext cx="4803775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inactive: ‘retired’ without a specified reason</a:t>
            </a:r>
          </a:p>
        </p:txBody>
      </p:sp>
      <p:sp>
        <p:nvSpPr>
          <p:cNvPr id="95262" name="Rectangle 322"/>
          <p:cNvSpPr>
            <a:spLocks noChangeArrowheads="1"/>
          </p:cNvSpPr>
          <p:nvPr/>
        </p:nvSpPr>
        <p:spPr bwMode="auto">
          <a:xfrm>
            <a:off x="152400" y="3471863"/>
            <a:ext cx="898525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5263" name="Rectangle 321"/>
          <p:cNvSpPr>
            <a:spLocks noChangeArrowheads="1"/>
          </p:cNvSpPr>
          <p:nvPr/>
        </p:nvSpPr>
        <p:spPr bwMode="auto">
          <a:xfrm>
            <a:off x="7453313" y="2466975"/>
            <a:ext cx="1538287" cy="1004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5.35%</a:t>
            </a:r>
          </a:p>
        </p:txBody>
      </p:sp>
      <p:sp>
        <p:nvSpPr>
          <p:cNvPr id="95264" name="Rectangle 320"/>
          <p:cNvSpPr>
            <a:spLocks noChangeArrowheads="1"/>
          </p:cNvSpPr>
          <p:nvPr/>
        </p:nvSpPr>
        <p:spPr bwMode="auto">
          <a:xfrm>
            <a:off x="5854700" y="2466975"/>
            <a:ext cx="1598613" cy="1004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20,930</a:t>
            </a:r>
          </a:p>
        </p:txBody>
      </p:sp>
      <p:sp>
        <p:nvSpPr>
          <p:cNvPr id="95265" name="Rectangle 319"/>
          <p:cNvSpPr>
            <a:spLocks noChangeArrowheads="1"/>
          </p:cNvSpPr>
          <p:nvPr/>
        </p:nvSpPr>
        <p:spPr bwMode="auto">
          <a:xfrm>
            <a:off x="1050925" y="2466975"/>
            <a:ext cx="4803775" cy="1004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active with limited clinical value (classification concept or an administrative definition) </a:t>
            </a:r>
          </a:p>
        </p:txBody>
      </p:sp>
      <p:sp>
        <p:nvSpPr>
          <p:cNvPr id="95266" name="Rectangle 318"/>
          <p:cNvSpPr>
            <a:spLocks noChangeArrowheads="1"/>
          </p:cNvSpPr>
          <p:nvPr/>
        </p:nvSpPr>
        <p:spPr bwMode="auto">
          <a:xfrm>
            <a:off x="152400" y="2466975"/>
            <a:ext cx="898525" cy="1004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5267" name="Rectangle 317"/>
          <p:cNvSpPr>
            <a:spLocks noChangeArrowheads="1"/>
          </p:cNvSpPr>
          <p:nvPr/>
        </p:nvSpPr>
        <p:spPr bwMode="auto">
          <a:xfrm>
            <a:off x="7453313" y="2071688"/>
            <a:ext cx="1538287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74.677%</a:t>
            </a:r>
          </a:p>
        </p:txBody>
      </p:sp>
      <p:sp>
        <p:nvSpPr>
          <p:cNvPr id="95268" name="Rectangle 316"/>
          <p:cNvSpPr>
            <a:spLocks noChangeArrowheads="1"/>
          </p:cNvSpPr>
          <p:nvPr/>
        </p:nvSpPr>
        <p:spPr bwMode="auto">
          <a:xfrm>
            <a:off x="5854700" y="2071688"/>
            <a:ext cx="1598613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292,073</a:t>
            </a:r>
          </a:p>
        </p:txBody>
      </p:sp>
      <p:sp>
        <p:nvSpPr>
          <p:cNvPr id="95269" name="Rectangle 315"/>
          <p:cNvSpPr>
            <a:spLocks noChangeArrowheads="1"/>
          </p:cNvSpPr>
          <p:nvPr/>
        </p:nvSpPr>
        <p:spPr bwMode="auto">
          <a:xfrm>
            <a:off x="1050925" y="2071688"/>
            <a:ext cx="4803775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active in current use </a:t>
            </a:r>
          </a:p>
        </p:txBody>
      </p:sp>
      <p:sp>
        <p:nvSpPr>
          <p:cNvPr id="95270" name="Rectangle 314"/>
          <p:cNvSpPr>
            <a:spLocks noChangeArrowheads="1"/>
          </p:cNvSpPr>
          <p:nvPr/>
        </p:nvSpPr>
        <p:spPr bwMode="auto">
          <a:xfrm>
            <a:off x="152400" y="2071688"/>
            <a:ext cx="898525" cy="395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5271" name="Rectangle 313"/>
          <p:cNvSpPr>
            <a:spLocks noChangeArrowheads="1"/>
          </p:cNvSpPr>
          <p:nvPr/>
        </p:nvSpPr>
        <p:spPr bwMode="auto">
          <a:xfrm>
            <a:off x="7453313" y="1676400"/>
            <a:ext cx="1538287" cy="395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95272" name="Rectangle 312"/>
          <p:cNvSpPr>
            <a:spLocks noChangeArrowheads="1"/>
          </p:cNvSpPr>
          <p:nvPr/>
        </p:nvSpPr>
        <p:spPr bwMode="auto">
          <a:xfrm>
            <a:off x="5854700" y="1676400"/>
            <a:ext cx="1598613" cy="395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95273" name="Rectangle 311"/>
          <p:cNvSpPr>
            <a:spLocks noChangeArrowheads="1"/>
          </p:cNvSpPr>
          <p:nvPr/>
        </p:nvSpPr>
        <p:spPr bwMode="auto">
          <a:xfrm>
            <a:off x="1050925" y="1676400"/>
            <a:ext cx="4803775" cy="395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Concept Status</a:t>
            </a:r>
          </a:p>
        </p:txBody>
      </p:sp>
      <p:sp>
        <p:nvSpPr>
          <p:cNvPr id="95274" name="Rectangle 310"/>
          <p:cNvSpPr>
            <a:spLocks noChangeArrowheads="1"/>
          </p:cNvSpPr>
          <p:nvPr/>
        </p:nvSpPr>
        <p:spPr bwMode="auto">
          <a:xfrm>
            <a:off x="152400" y="1676400"/>
            <a:ext cx="898525" cy="395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  <a:cs typeface="Times New Roman" panose="02020603050405020304" pitchFamily="18" charset="0"/>
              </a:rPr>
              <a:t>ST</a:t>
            </a:r>
          </a:p>
        </p:txBody>
      </p:sp>
      <p:sp>
        <p:nvSpPr>
          <p:cNvPr id="95275" name="Line 350"/>
          <p:cNvSpPr>
            <a:spLocks noChangeShapeType="1"/>
          </p:cNvSpPr>
          <p:nvPr/>
        </p:nvSpPr>
        <p:spPr bwMode="auto">
          <a:xfrm>
            <a:off x="152400" y="1676400"/>
            <a:ext cx="88392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76" name="Line 351"/>
          <p:cNvSpPr>
            <a:spLocks noChangeShapeType="1"/>
          </p:cNvSpPr>
          <p:nvPr/>
        </p:nvSpPr>
        <p:spPr bwMode="auto">
          <a:xfrm>
            <a:off x="152400" y="6553200"/>
            <a:ext cx="88392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77" name="Line 356"/>
          <p:cNvSpPr>
            <a:spLocks noChangeShapeType="1"/>
          </p:cNvSpPr>
          <p:nvPr/>
        </p:nvSpPr>
        <p:spPr bwMode="auto">
          <a:xfrm>
            <a:off x="152400" y="2071688"/>
            <a:ext cx="88392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78" name="Line 368"/>
          <p:cNvSpPr>
            <a:spLocks noChangeShapeType="1"/>
          </p:cNvSpPr>
          <p:nvPr/>
        </p:nvSpPr>
        <p:spPr bwMode="auto">
          <a:xfrm>
            <a:off x="152400" y="2466975"/>
            <a:ext cx="88392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79" name="Line 386"/>
          <p:cNvSpPr>
            <a:spLocks noChangeShapeType="1"/>
          </p:cNvSpPr>
          <p:nvPr/>
        </p:nvSpPr>
        <p:spPr bwMode="auto">
          <a:xfrm>
            <a:off x="152400" y="3471863"/>
            <a:ext cx="88392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80" name="Line 404"/>
          <p:cNvSpPr>
            <a:spLocks noChangeShapeType="1"/>
          </p:cNvSpPr>
          <p:nvPr/>
        </p:nvSpPr>
        <p:spPr bwMode="auto">
          <a:xfrm>
            <a:off x="152400" y="3867150"/>
            <a:ext cx="88392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81" name="Line 422"/>
          <p:cNvSpPr>
            <a:spLocks noChangeShapeType="1"/>
          </p:cNvSpPr>
          <p:nvPr/>
        </p:nvSpPr>
        <p:spPr bwMode="auto">
          <a:xfrm>
            <a:off x="152400" y="4262438"/>
            <a:ext cx="88392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82" name="Line 440"/>
          <p:cNvSpPr>
            <a:spLocks noChangeShapeType="1"/>
          </p:cNvSpPr>
          <p:nvPr/>
        </p:nvSpPr>
        <p:spPr bwMode="auto">
          <a:xfrm>
            <a:off x="152400" y="4657725"/>
            <a:ext cx="88392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83" name="Line 458"/>
          <p:cNvSpPr>
            <a:spLocks noChangeShapeType="1"/>
          </p:cNvSpPr>
          <p:nvPr/>
        </p:nvSpPr>
        <p:spPr bwMode="auto">
          <a:xfrm>
            <a:off x="152400" y="5357813"/>
            <a:ext cx="88392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84" name="Line 476"/>
          <p:cNvSpPr>
            <a:spLocks noChangeShapeType="1"/>
          </p:cNvSpPr>
          <p:nvPr/>
        </p:nvSpPr>
        <p:spPr bwMode="auto">
          <a:xfrm>
            <a:off x="152400" y="5753100"/>
            <a:ext cx="88392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85" name="Line 494"/>
          <p:cNvSpPr>
            <a:spLocks noChangeShapeType="1"/>
          </p:cNvSpPr>
          <p:nvPr/>
        </p:nvSpPr>
        <p:spPr bwMode="auto">
          <a:xfrm>
            <a:off x="152400" y="6148388"/>
            <a:ext cx="88392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86" name="Rectangle 530"/>
          <p:cNvSpPr>
            <a:spLocks noChangeArrowheads="1"/>
          </p:cNvSpPr>
          <p:nvPr/>
        </p:nvSpPr>
        <p:spPr bwMode="auto">
          <a:xfrm>
            <a:off x="152400" y="2057401"/>
            <a:ext cx="8839200" cy="1395412"/>
          </a:xfrm>
          <a:prstGeom prst="rect">
            <a:avLst/>
          </a:prstGeom>
          <a:solidFill>
            <a:srgbClr val="00CC99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5287" name="Rectangle 531"/>
          <p:cNvSpPr>
            <a:spLocks noChangeArrowheads="1"/>
          </p:cNvSpPr>
          <p:nvPr/>
        </p:nvSpPr>
        <p:spPr bwMode="auto">
          <a:xfrm>
            <a:off x="152400" y="3429000"/>
            <a:ext cx="8839200" cy="274320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95800" y="762000"/>
            <a:ext cx="4572000" cy="762000"/>
          </a:xfrm>
        </p:spPr>
        <p:txBody>
          <a:bodyPr/>
          <a:lstStyle/>
          <a:p>
            <a:r>
              <a:rPr lang="en-US" sz="3200" dirty="0" smtClean="0"/>
              <a:t>Several concepts exhibit multiple (in)activations: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e.g. the history of </a:t>
            </a:r>
            <a:r>
              <a:rPr lang="en-US" sz="3200" dirty="0" err="1" smtClean="0"/>
              <a:t>Saquinovir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1" y="3352800"/>
            <a:ext cx="8935901" cy="34290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762000"/>
          <a:ext cx="4267200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3525"/>
                <a:gridCol w="1819275"/>
                <a:gridCol w="914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324847008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20020131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324847008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20030131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324847008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20040131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324847008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20040731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324847008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20050131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324847008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20050731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324847008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20070131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1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11</a:t>
            </a:r>
            <a:br>
              <a:rPr lang="en-US" dirty="0" smtClean="0"/>
            </a:br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to SNOMED CT</a:t>
            </a:r>
          </a:p>
          <a:p>
            <a:endParaRPr lang="en-US" dirty="0"/>
          </a:p>
          <a:p>
            <a:r>
              <a:rPr lang="en-US" dirty="0" smtClean="0"/>
              <a:t>Werner Ceusters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95800" y="762000"/>
            <a:ext cx="4572000" cy="762000"/>
          </a:xfrm>
        </p:spPr>
        <p:txBody>
          <a:bodyPr/>
          <a:lstStyle/>
          <a:p>
            <a:r>
              <a:rPr lang="en-US" sz="3200" dirty="0" smtClean="0"/>
              <a:t>Several concepts exhibit multiple (in)activations: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e.g. the history of </a:t>
            </a:r>
            <a:r>
              <a:rPr lang="en-US" sz="3200" dirty="0" err="1" smtClean="0"/>
              <a:t>Saquinovir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1" y="3352800"/>
            <a:ext cx="8935901" cy="34290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762000"/>
          <a:ext cx="4267200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3525"/>
                <a:gridCol w="1819275"/>
                <a:gridCol w="914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324847008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20020131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324847008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20030131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324847008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20040131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324847008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20040731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324847008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20050131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324847008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20050731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324847008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20070131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1524000" y="762000"/>
            <a:ext cx="2819400" cy="2514601"/>
          </a:xfrm>
          <a:prstGeom prst="roundRect">
            <a:avLst>
              <a:gd name="adj" fmla="val 3415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2831" y="3276600"/>
            <a:ext cx="3505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They changed their mind 7 times!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685800"/>
            <a:ext cx="3657600" cy="685800"/>
          </a:xfrm>
        </p:spPr>
        <p:txBody>
          <a:bodyPr/>
          <a:lstStyle/>
          <a:p>
            <a:pPr algn="ctr"/>
            <a:r>
              <a:rPr lang="en-US" dirty="0" smtClean="0"/>
              <a:t>SNOMED CT concept (in)activations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76200" y="685800"/>
          <a:ext cx="5105400" cy="609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838200"/>
                <a:gridCol w="1219200"/>
                <a:gridCol w="1066800"/>
                <a:gridCol w="1143000"/>
              </a:tblGrid>
              <a:tr h="15096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From Concept file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From 2016 'snapshot' file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Version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Activated 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Deactivated 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Active </a:t>
                      </a:r>
                      <a:r>
                        <a:rPr lang="en-US" sz="1200" u="none" strike="noStrike" dirty="0" smtClean="0">
                          <a:effectLst/>
                        </a:rPr>
                        <a:t>since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Inactive  </a:t>
                      </a:r>
                      <a:r>
                        <a:rPr lang="en-US" sz="1200" u="none" strike="noStrike" dirty="0">
                          <a:effectLst/>
                        </a:rPr>
                        <a:t>since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20020131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278183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47833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185564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47673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20020731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7485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1747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9950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20030131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7806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7151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20030731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1905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1990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1580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20050131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20050731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20060131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20060731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20070131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4717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20070731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4153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20080131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20080731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5126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11747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20090131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9221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4214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9221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20090731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18293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18292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20110131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20110731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20120131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20120731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20130131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20130731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12610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12580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20150131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20150731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20160131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4620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373883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105963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319446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105312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5334000" y="3124200"/>
            <a:ext cx="3657600" cy="1676400"/>
          </a:xfrm>
        </p:spPr>
        <p:txBody>
          <a:bodyPr/>
          <a:lstStyle/>
          <a:p>
            <a:pPr marL="0" indent="0" algn="ctr"/>
            <a:r>
              <a:rPr lang="en-US" dirty="0" smtClean="0"/>
              <a:t>Changes in concepts are enormous and not straightforward.</a:t>
            </a:r>
          </a:p>
          <a:p>
            <a:pPr marL="0" indent="0" algn="ctr"/>
            <a:endParaRPr lang="en-US" dirty="0"/>
          </a:p>
          <a:p>
            <a:pPr marL="0" indent="0" algn="ctr"/>
            <a:endParaRPr lang="en-US" dirty="0" smtClean="0"/>
          </a:p>
          <a:p>
            <a:pPr marL="0" indent="0" algn="ctr"/>
            <a:endParaRPr lang="en-US" sz="1400" dirty="0" smtClean="0"/>
          </a:p>
          <a:p>
            <a:pPr marL="0" indent="0" algn="ctr"/>
            <a:endParaRPr lang="en-US" sz="1400" dirty="0"/>
          </a:p>
          <a:p>
            <a:pPr marL="0" indent="0" algn="ctr"/>
            <a:endParaRPr lang="en-US" sz="1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065250" y="5943600"/>
            <a:ext cx="3087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/>
            <a:r>
              <a:rPr lang="en-US" sz="1400" b="0" dirty="0">
                <a:solidFill>
                  <a:schemeClr val="bg1"/>
                </a:solidFill>
              </a:rPr>
              <a:t>Research based on the January 2016 version of SNOMED </a:t>
            </a:r>
            <a:r>
              <a:rPr lang="en-US" sz="1400" b="0" dirty="0" smtClean="0">
                <a:solidFill>
                  <a:schemeClr val="bg1"/>
                </a:solidFill>
              </a:rPr>
              <a:t>CT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6377862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Ceusters W &amp; Bona J. Analyzing </a:t>
            </a:r>
            <a:r>
              <a:rPr lang="en-US" sz="1200" dirty="0">
                <a:solidFill>
                  <a:schemeClr val="bg1"/>
                </a:solidFill>
              </a:rPr>
              <a:t>SNOMED CT’s Historical </a:t>
            </a:r>
            <a:r>
              <a:rPr lang="en-US" sz="1200" dirty="0" smtClean="0">
                <a:solidFill>
                  <a:schemeClr val="bg1"/>
                </a:solidFill>
              </a:rPr>
              <a:t>Data: Pitfalls </a:t>
            </a:r>
            <a:r>
              <a:rPr lang="en-US" sz="1200" dirty="0">
                <a:solidFill>
                  <a:schemeClr val="bg1"/>
                </a:solidFill>
              </a:rPr>
              <a:t>and Possibilities. </a:t>
            </a:r>
            <a:r>
              <a:rPr lang="en-US" sz="1200" dirty="0" smtClean="0">
                <a:solidFill>
                  <a:schemeClr val="bg1"/>
                </a:solidFill>
              </a:rPr>
              <a:t>AMIA 2016, Chicago.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685800"/>
            <a:ext cx="3657600" cy="685800"/>
          </a:xfrm>
        </p:spPr>
        <p:txBody>
          <a:bodyPr/>
          <a:lstStyle/>
          <a:p>
            <a:pPr algn="ctr"/>
            <a:r>
              <a:rPr lang="en-US" dirty="0" smtClean="0"/>
              <a:t>SNOMED CT concept (in)activations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76200" y="685800"/>
          <a:ext cx="5105400" cy="609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838200"/>
                <a:gridCol w="1219200"/>
                <a:gridCol w="1066800"/>
                <a:gridCol w="1143000"/>
              </a:tblGrid>
              <a:tr h="15096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From Concept file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From 2016 'snapshot' file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Version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Activated 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Deactivated 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Active </a:t>
                      </a:r>
                      <a:r>
                        <a:rPr lang="en-US" sz="1200" u="none" strike="noStrike" dirty="0" smtClean="0">
                          <a:effectLst/>
                        </a:rPr>
                        <a:t>since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Inactive  </a:t>
                      </a:r>
                      <a:r>
                        <a:rPr lang="en-US" sz="1200" u="none" strike="noStrike" dirty="0">
                          <a:effectLst/>
                        </a:rPr>
                        <a:t>since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20020131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278183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47833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185564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47673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20020731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7485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1747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9950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20030131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7806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7151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20030731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1905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1990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1580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20050131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20050731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20060131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20060731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20070131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20070731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20080131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20080731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5126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11747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20090131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9221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9221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20090731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18293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18292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20110131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20110731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20120131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20120731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20130131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20130731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12610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12580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20150131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20150731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20160131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4620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373883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105963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319446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105312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5334000" y="2895600"/>
            <a:ext cx="3657600" cy="3883896"/>
          </a:xfrm>
        </p:spPr>
        <p:txBody>
          <a:bodyPr/>
          <a:lstStyle/>
          <a:p>
            <a:pPr marL="0" indent="0"/>
            <a:r>
              <a:rPr lang="en-US" sz="2400" dirty="0" smtClean="0"/>
              <a:t>Whereas in 2002 </a:t>
            </a:r>
            <a:r>
              <a:rPr lang="en-US" sz="2400" b="1" u="sng" dirty="0" smtClean="0"/>
              <a:t>14.7%</a:t>
            </a:r>
            <a:r>
              <a:rPr lang="en-US" sz="2400" dirty="0" smtClean="0"/>
              <a:t> of total concepts were inactive, it was already </a:t>
            </a:r>
            <a:r>
              <a:rPr lang="en-US" sz="2400" b="1" u="sng" dirty="0" smtClean="0"/>
              <a:t>24.8%</a:t>
            </a:r>
            <a:r>
              <a:rPr lang="en-US" sz="2400" dirty="0" smtClean="0"/>
              <a:t> in January 2016.  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1143000" y="1066800"/>
            <a:ext cx="1905000" cy="228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324883" y="6577301"/>
            <a:ext cx="1905000" cy="228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6377862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Ceusters W &amp; Bona J. Analyzing </a:t>
            </a:r>
            <a:r>
              <a:rPr lang="en-US" sz="1200" dirty="0">
                <a:solidFill>
                  <a:schemeClr val="bg1"/>
                </a:solidFill>
              </a:rPr>
              <a:t>SNOMED CT’s Historical </a:t>
            </a:r>
            <a:r>
              <a:rPr lang="en-US" sz="1200" dirty="0" smtClean="0">
                <a:solidFill>
                  <a:schemeClr val="bg1"/>
                </a:solidFill>
              </a:rPr>
              <a:t>Data: Pitfalls </a:t>
            </a:r>
            <a:r>
              <a:rPr lang="en-US" sz="1200" dirty="0">
                <a:solidFill>
                  <a:schemeClr val="bg1"/>
                </a:solidFill>
              </a:rPr>
              <a:t>and Possibilities. </a:t>
            </a:r>
            <a:r>
              <a:rPr lang="en-US" sz="1200" dirty="0" smtClean="0">
                <a:solidFill>
                  <a:schemeClr val="bg1"/>
                </a:solidFill>
              </a:rPr>
              <a:t>AMIA 2016, Chicago.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685800"/>
            <a:ext cx="3657600" cy="685800"/>
          </a:xfrm>
        </p:spPr>
        <p:txBody>
          <a:bodyPr/>
          <a:lstStyle/>
          <a:p>
            <a:pPr algn="ctr"/>
            <a:r>
              <a:rPr lang="en-US" dirty="0" smtClean="0"/>
              <a:t>SNOMED CT concept (in)activations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76200" y="685800"/>
          <a:ext cx="5105400" cy="609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838200"/>
                <a:gridCol w="1219200"/>
                <a:gridCol w="1066800"/>
                <a:gridCol w="1143000"/>
              </a:tblGrid>
              <a:tr h="15096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From Concept file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From 2016 'snapshot' file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Version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Activated 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Deactivated 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Active </a:t>
                      </a:r>
                      <a:r>
                        <a:rPr lang="en-US" sz="1200" u="none" strike="noStrike" dirty="0" smtClean="0">
                          <a:effectLst/>
                        </a:rPr>
                        <a:t>since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Inactive  </a:t>
                      </a:r>
                      <a:r>
                        <a:rPr lang="en-US" sz="1200" u="none" strike="noStrike" dirty="0">
                          <a:effectLst/>
                        </a:rPr>
                        <a:t>since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20020131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278183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47833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185564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47673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20020731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7485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1747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9950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20030131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7806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7151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20030731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1905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1990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1580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20050131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20050731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20060131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20060731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20070131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20070731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20080131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20080731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5126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11747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20090131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9221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9221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20090731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18293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18292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20110131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20110731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20120131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20120731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20130131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20130731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12610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12580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20150131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20150731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20160131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4620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373883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105963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319446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105312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5334000" y="2895600"/>
            <a:ext cx="3657600" cy="3883896"/>
          </a:xfrm>
        </p:spPr>
        <p:txBody>
          <a:bodyPr/>
          <a:lstStyle/>
          <a:p>
            <a:pPr marL="0" indent="0"/>
            <a:r>
              <a:rPr lang="en-US" sz="2400" dirty="0" smtClean="0"/>
              <a:t>All versions exhibit activations and </a:t>
            </a:r>
            <a:r>
              <a:rPr lang="en-US" sz="2400" dirty="0" err="1" smtClean="0"/>
              <a:t>inactivations</a:t>
            </a:r>
            <a:r>
              <a:rPr lang="en-US" sz="2400" dirty="0" smtClean="0"/>
              <a:t>, but only few versions come with more </a:t>
            </a:r>
            <a:r>
              <a:rPr lang="en-US" sz="2400" dirty="0" err="1" smtClean="0"/>
              <a:t>inactivations</a:t>
            </a:r>
            <a:r>
              <a:rPr lang="en-US" sz="2400" dirty="0" smtClean="0"/>
              <a:t> than activations.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1219200" y="3732648"/>
            <a:ext cx="1905000" cy="61075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241079" y="5620694"/>
            <a:ext cx="1905000" cy="228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600" y="6377862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Ceusters W &amp; Bona J. Analyzing </a:t>
            </a:r>
            <a:r>
              <a:rPr lang="en-US" sz="1200" dirty="0">
                <a:solidFill>
                  <a:schemeClr val="bg1"/>
                </a:solidFill>
              </a:rPr>
              <a:t>SNOMED CT’s Historical </a:t>
            </a:r>
            <a:r>
              <a:rPr lang="en-US" sz="1200" dirty="0" smtClean="0">
                <a:solidFill>
                  <a:schemeClr val="bg1"/>
                </a:solidFill>
              </a:rPr>
              <a:t>Data: Pitfalls </a:t>
            </a:r>
            <a:r>
              <a:rPr lang="en-US" sz="1200" dirty="0">
                <a:solidFill>
                  <a:schemeClr val="bg1"/>
                </a:solidFill>
              </a:rPr>
              <a:t>and Possibilities. </a:t>
            </a:r>
            <a:r>
              <a:rPr lang="en-US" sz="1200" dirty="0" smtClean="0">
                <a:solidFill>
                  <a:schemeClr val="bg1"/>
                </a:solidFill>
              </a:rPr>
              <a:t>AMIA 2016, Chicago.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685800"/>
            <a:ext cx="3657600" cy="685800"/>
          </a:xfrm>
        </p:spPr>
        <p:txBody>
          <a:bodyPr/>
          <a:lstStyle/>
          <a:p>
            <a:pPr algn="ctr"/>
            <a:r>
              <a:rPr lang="en-US" dirty="0" smtClean="0"/>
              <a:t>SNOMED CT concept (in)activations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76200" y="685800"/>
          <a:ext cx="5105400" cy="609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838200"/>
                <a:gridCol w="1219200"/>
                <a:gridCol w="1066800"/>
                <a:gridCol w="1143000"/>
              </a:tblGrid>
              <a:tr h="15096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From Concept file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From 2016 'snapshot' file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Version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Activated 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Deactivated 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Active </a:t>
                      </a:r>
                      <a:r>
                        <a:rPr lang="en-US" sz="1200" u="none" strike="noStrike" dirty="0" smtClean="0">
                          <a:effectLst/>
                        </a:rPr>
                        <a:t>since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Inactive  </a:t>
                      </a:r>
                      <a:r>
                        <a:rPr lang="en-US" sz="1200" u="none" strike="noStrike" dirty="0">
                          <a:effectLst/>
                        </a:rPr>
                        <a:t>since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20020131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278183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47833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185564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47673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20020731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7485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1747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9950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20030131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7806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7151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20030731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1905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1990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1580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20050131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20050731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20060131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20060731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20070131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20070731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20080131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20080731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5126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11747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20090131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9221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9221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20090731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18293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18292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20110131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20110731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20120131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20120731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20130131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20130731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12610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12580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20150131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20150731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20160131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4620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373883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105963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319446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105312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5334000" y="2895600"/>
            <a:ext cx="3657600" cy="3883896"/>
          </a:xfrm>
        </p:spPr>
        <p:txBody>
          <a:bodyPr/>
          <a:lstStyle/>
          <a:p>
            <a:pPr marL="0" indent="0"/>
            <a:r>
              <a:rPr lang="en-US" sz="2400" dirty="0" smtClean="0"/>
              <a:t>Of the 278,183 active concepts in 2002, only </a:t>
            </a:r>
            <a:r>
              <a:rPr lang="en-US" sz="2400" b="1" u="sng" dirty="0" smtClean="0"/>
              <a:t>66.7%</a:t>
            </a:r>
            <a:r>
              <a:rPr lang="en-US" sz="2400" dirty="0" smtClean="0"/>
              <a:t> was (still) active in January 2016.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1143000" y="1066800"/>
            <a:ext cx="685800" cy="228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429000" y="1056992"/>
            <a:ext cx="685800" cy="228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6377862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Ceusters W &amp; Bona J. Analyzing </a:t>
            </a:r>
            <a:r>
              <a:rPr lang="en-US" sz="1200" dirty="0">
                <a:solidFill>
                  <a:schemeClr val="bg1"/>
                </a:solidFill>
              </a:rPr>
              <a:t>SNOMED CT’s Historical </a:t>
            </a:r>
            <a:r>
              <a:rPr lang="en-US" sz="1200" dirty="0" smtClean="0">
                <a:solidFill>
                  <a:schemeClr val="bg1"/>
                </a:solidFill>
              </a:rPr>
              <a:t>Data: Pitfalls </a:t>
            </a:r>
            <a:r>
              <a:rPr lang="en-US" sz="1200" dirty="0">
                <a:solidFill>
                  <a:schemeClr val="bg1"/>
                </a:solidFill>
              </a:rPr>
              <a:t>and Possibilities. </a:t>
            </a:r>
            <a:r>
              <a:rPr lang="en-US" sz="1200" dirty="0" smtClean="0">
                <a:solidFill>
                  <a:schemeClr val="bg1"/>
                </a:solidFill>
              </a:rPr>
              <a:t>AMIA 2016, Chicago.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685800"/>
            <a:ext cx="3657600" cy="685800"/>
          </a:xfrm>
        </p:spPr>
        <p:txBody>
          <a:bodyPr/>
          <a:lstStyle/>
          <a:p>
            <a:pPr algn="ctr"/>
            <a:r>
              <a:rPr lang="en-US" dirty="0" smtClean="0"/>
              <a:t>SNOMED CT concept (in)activations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76200" y="685800"/>
          <a:ext cx="5105400" cy="609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838200"/>
                <a:gridCol w="1219200"/>
                <a:gridCol w="1066800"/>
                <a:gridCol w="1143000"/>
              </a:tblGrid>
              <a:tr h="15096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From Concept file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From 2016 'snapshot' file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Version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Activated 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Deactivated 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Active </a:t>
                      </a:r>
                      <a:r>
                        <a:rPr lang="en-US" sz="1200" u="none" strike="noStrike" dirty="0" smtClean="0">
                          <a:effectLst/>
                        </a:rPr>
                        <a:t>since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Inactive  </a:t>
                      </a:r>
                      <a:r>
                        <a:rPr lang="en-US" sz="1200" u="none" strike="noStrike" dirty="0">
                          <a:effectLst/>
                        </a:rPr>
                        <a:t>since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20020131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278183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47833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185564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47673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20020731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7485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1747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9950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20030131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7806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7151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20030731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1905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1990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1580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20050131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20050731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20060131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20060731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20070131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20070731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20080131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20080731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5126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11747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20090131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9221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9221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20090731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18293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18292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20110131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20110731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20120131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20120731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20130131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20130731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12610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12580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20150131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20150731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20160131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4620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373883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105963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319446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105312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5334000" y="2895600"/>
            <a:ext cx="3657600" cy="3883896"/>
          </a:xfrm>
        </p:spPr>
        <p:txBody>
          <a:bodyPr/>
          <a:lstStyle/>
          <a:p>
            <a:pPr marL="0" indent="0"/>
            <a:r>
              <a:rPr lang="en-US" sz="2400" dirty="0" smtClean="0"/>
              <a:t>Of the 47,833 inactive concepts in 2002, </a:t>
            </a:r>
            <a:r>
              <a:rPr lang="en-US" sz="2400" b="1" u="sng" dirty="0" smtClean="0"/>
              <a:t>160</a:t>
            </a:r>
            <a:r>
              <a:rPr lang="en-US" sz="2400" dirty="0" smtClean="0"/>
              <a:t> became re-activated between 2002 and 2016.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2362200" y="1066800"/>
            <a:ext cx="685800" cy="228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648200" y="1056992"/>
            <a:ext cx="685800" cy="228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6377862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Ceusters W &amp; Bona J. Analyzing </a:t>
            </a:r>
            <a:r>
              <a:rPr lang="en-US" sz="1200" dirty="0">
                <a:solidFill>
                  <a:schemeClr val="bg1"/>
                </a:solidFill>
              </a:rPr>
              <a:t>SNOMED CT’s Historical </a:t>
            </a:r>
            <a:r>
              <a:rPr lang="en-US" sz="1200" dirty="0" smtClean="0">
                <a:solidFill>
                  <a:schemeClr val="bg1"/>
                </a:solidFill>
              </a:rPr>
              <a:t>Data: Pitfalls </a:t>
            </a:r>
            <a:r>
              <a:rPr lang="en-US" sz="1200" dirty="0">
                <a:solidFill>
                  <a:schemeClr val="bg1"/>
                </a:solidFill>
              </a:rPr>
              <a:t>and Possibilities. </a:t>
            </a:r>
            <a:r>
              <a:rPr lang="en-US" sz="1200" dirty="0" smtClean="0">
                <a:solidFill>
                  <a:schemeClr val="bg1"/>
                </a:solidFill>
              </a:rPr>
              <a:t>AMIA 2016, Chicago.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685800"/>
            <a:ext cx="3657600" cy="685800"/>
          </a:xfrm>
        </p:spPr>
        <p:txBody>
          <a:bodyPr/>
          <a:lstStyle/>
          <a:p>
            <a:pPr algn="ctr"/>
            <a:r>
              <a:rPr lang="en-US" dirty="0" smtClean="0"/>
              <a:t>SNOMED CT concept (in)activations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76200" y="685800"/>
          <a:ext cx="5105400" cy="609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838200"/>
                <a:gridCol w="1219200"/>
                <a:gridCol w="1066800"/>
                <a:gridCol w="1143000"/>
              </a:tblGrid>
              <a:tr h="15096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From Concept file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From 2016 'snapshot' file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Version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Activated 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Deactivated 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Active </a:t>
                      </a:r>
                      <a:r>
                        <a:rPr lang="en-US" sz="1200" u="none" strike="noStrike" dirty="0" smtClean="0">
                          <a:effectLst/>
                        </a:rPr>
                        <a:t>since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Inactive  </a:t>
                      </a:r>
                      <a:r>
                        <a:rPr lang="en-US" sz="1200" u="none" strike="noStrike" dirty="0">
                          <a:effectLst/>
                        </a:rPr>
                        <a:t>since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20020131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278183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47833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185564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47673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20020731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7485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1747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9950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20030131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7806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7151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20030731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1905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1990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1580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20050131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20050731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20060131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20060731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20070131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20070731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20080131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20080731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5126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11747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20090131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9221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9221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20090731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18293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18292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20110131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20110731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20120131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20120731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20130131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20130731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12610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12580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20150131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20150731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20160131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4620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373883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105963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319446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105312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5334000" y="2895600"/>
            <a:ext cx="3657600" cy="3883896"/>
          </a:xfrm>
        </p:spPr>
        <p:txBody>
          <a:bodyPr/>
          <a:lstStyle/>
          <a:p>
            <a:pPr marL="0" indent="0"/>
            <a:r>
              <a:rPr lang="en-US" sz="2400" dirty="0" smtClean="0"/>
              <a:t>Of all inactivated concepts, </a:t>
            </a:r>
            <a:r>
              <a:rPr lang="en-US" sz="2400" b="1" u="sng" dirty="0" smtClean="0"/>
              <a:t>651</a:t>
            </a:r>
            <a:r>
              <a:rPr lang="en-US" sz="2400" dirty="0" smtClean="0"/>
              <a:t> became reactivated.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2325988" y="6590167"/>
            <a:ext cx="685800" cy="228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611988" y="6580359"/>
            <a:ext cx="685800" cy="228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685800"/>
            <a:ext cx="3657600" cy="685800"/>
          </a:xfrm>
        </p:spPr>
        <p:txBody>
          <a:bodyPr/>
          <a:lstStyle/>
          <a:p>
            <a:pPr algn="ctr"/>
            <a:r>
              <a:rPr lang="en-US" dirty="0" smtClean="0"/>
              <a:t>SNOMED CT concept (in)activations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76200" y="685800"/>
          <a:ext cx="5105400" cy="609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838200"/>
                <a:gridCol w="1219200"/>
                <a:gridCol w="1066800"/>
                <a:gridCol w="1143000"/>
              </a:tblGrid>
              <a:tr h="15096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From Concept file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From 2016 'snapshot' file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Version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Activated 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Deactivated 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Active </a:t>
                      </a:r>
                      <a:r>
                        <a:rPr lang="en-US" sz="1200" u="none" strike="noStrike" dirty="0" smtClean="0">
                          <a:effectLst/>
                        </a:rPr>
                        <a:t>since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Inactive  </a:t>
                      </a:r>
                      <a:r>
                        <a:rPr lang="en-US" sz="1200" u="none" strike="noStrike" dirty="0">
                          <a:effectLst/>
                        </a:rPr>
                        <a:t>since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20020131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278183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47833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185564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47673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20020731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7485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1747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9950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20030131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7806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5834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7151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20030731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1905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1990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20040731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1580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20050131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20050731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20060131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20060731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20070131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20070731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20080131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1071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20080731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5126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11747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20090131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9221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9221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20090731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3655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18293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18292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20110131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20110731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20120131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20120731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281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20130131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20130731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20140731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12610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12580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20150131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20150731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20160131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4620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  <a:tr h="150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SUMS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373883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105963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319446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105312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33" marR="5633" marT="7548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5334000" y="2895600"/>
            <a:ext cx="3657600" cy="3883896"/>
          </a:xfrm>
        </p:spPr>
        <p:txBody>
          <a:bodyPr/>
          <a:lstStyle/>
          <a:p>
            <a:pPr marL="0" indent="0"/>
            <a:r>
              <a:rPr lang="en-US" sz="2000" dirty="0" smtClean="0"/>
              <a:t>A total of </a:t>
            </a:r>
            <a:r>
              <a:rPr lang="en-US" sz="2000" b="1" u="sng" dirty="0" smtClean="0"/>
              <a:t>153,830</a:t>
            </a:r>
            <a:r>
              <a:rPr lang="en-US" sz="2000" dirty="0" smtClean="0"/>
              <a:t> activations and deactivations effectuated since the first version, resulted 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an increase of </a:t>
            </a:r>
            <a:r>
              <a:rPr lang="en-US" sz="2000" b="1" u="sng" dirty="0" smtClean="0"/>
              <a:t>41,263</a:t>
            </a:r>
            <a:r>
              <a:rPr lang="en-US" sz="2000" dirty="0" smtClean="0"/>
              <a:t> active concepts (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a growth of merely </a:t>
            </a:r>
            <a:r>
              <a:rPr lang="en-US" sz="2000" b="1" u="sng" dirty="0" smtClean="0"/>
              <a:t>14.8%</a:t>
            </a:r>
            <a:r>
              <a:rPr lang="en-US" sz="2000" dirty="0" smtClean="0"/>
              <a:t>), with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an efficiency of only </a:t>
            </a:r>
            <a:r>
              <a:rPr lang="en-US" sz="2000" b="1" u="sng" dirty="0" smtClean="0"/>
              <a:t>26.9%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066800" y="1305502"/>
            <a:ext cx="1981200" cy="5323897"/>
          </a:xfrm>
          <a:prstGeom prst="roundRect">
            <a:avLst>
              <a:gd name="adj" fmla="val 3415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352800" y="6577301"/>
            <a:ext cx="838200" cy="228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066800" y="1072418"/>
            <a:ext cx="838200" cy="2286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6377862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Ceusters W &amp; Bona J. Analyzing </a:t>
            </a:r>
            <a:r>
              <a:rPr lang="en-US" sz="1200" dirty="0">
                <a:solidFill>
                  <a:schemeClr val="bg1"/>
                </a:solidFill>
              </a:rPr>
              <a:t>SNOMED CT’s Historical </a:t>
            </a:r>
            <a:r>
              <a:rPr lang="en-US" sz="1200" dirty="0" smtClean="0">
                <a:solidFill>
                  <a:schemeClr val="bg1"/>
                </a:solidFill>
              </a:rPr>
              <a:t>Data: Pitfalls </a:t>
            </a:r>
            <a:r>
              <a:rPr lang="en-US" sz="1200" dirty="0">
                <a:solidFill>
                  <a:schemeClr val="bg1"/>
                </a:solidFill>
              </a:rPr>
              <a:t>and Possibilities. </a:t>
            </a:r>
            <a:r>
              <a:rPr lang="en-US" sz="1200" dirty="0" smtClean="0">
                <a:solidFill>
                  <a:schemeClr val="bg1"/>
                </a:solidFill>
              </a:rPr>
              <a:t>AMIA 2016, Chicago.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Transition from nomenclature</a:t>
            </a:r>
            <a:br>
              <a:rPr lang="en-US" dirty="0" smtClean="0"/>
            </a:br>
            <a:r>
              <a:rPr lang="en-US" dirty="0" smtClean="0"/>
              <a:t>to ‘formal terminology’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Snomed International</a:t>
            </a:r>
            <a:r>
              <a:rPr lang="nl-BE" altLang="en-US" smtClean="0"/>
              <a:t> (1995)</a:t>
            </a:r>
            <a:r>
              <a:rPr lang="nl-NL" altLang="en-US" smtClean="0"/>
              <a:t>:</a:t>
            </a:r>
            <a:br>
              <a:rPr lang="nl-NL" altLang="en-US" smtClean="0"/>
            </a:br>
            <a:r>
              <a:rPr lang="nl-NL" altLang="en-US" smtClean="0"/>
              <a:t>knowledge in the codes.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3824288"/>
            <a:ext cx="8061325" cy="2878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en-US" sz="2000" smtClean="0"/>
              <a:t>								</a:t>
            </a:r>
            <a:r>
              <a:rPr lang="nl-BE" altLang="en-US" sz="2000" smtClean="0"/>
              <a:t>      </a:t>
            </a:r>
            <a:r>
              <a:rPr lang="nl-NL" altLang="en-US" sz="2000" smtClean="0"/>
              <a:t>posterior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en-US" sz="2000" smtClean="0"/>
              <a:t>  anatomic 					      leaflet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en-US" sz="2000" smtClean="0"/>
              <a:t>						   mitral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en-US" sz="2000" smtClean="0"/>
              <a:t>				         cardiac valve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en-US" sz="2000" smtClean="0"/>
              <a:t>			     cardiovascular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en-US" sz="2000" smtClean="0"/>
              <a:t>	</a:t>
            </a:r>
          </a:p>
        </p:txBody>
      </p:sp>
      <p:grpSp>
        <p:nvGrpSpPr>
          <p:cNvPr id="102405" name="Group 4"/>
          <p:cNvGrpSpPr>
            <a:grpSpLocks/>
          </p:cNvGrpSpPr>
          <p:nvPr/>
        </p:nvGrpSpPr>
        <p:grpSpPr bwMode="auto">
          <a:xfrm>
            <a:off x="996950" y="2555875"/>
            <a:ext cx="7835900" cy="619125"/>
            <a:chOff x="388" y="1108"/>
            <a:chExt cx="4936" cy="390"/>
          </a:xfrm>
        </p:grpSpPr>
        <p:grpSp>
          <p:nvGrpSpPr>
            <p:cNvPr id="102414" name="Group 5"/>
            <p:cNvGrpSpPr>
              <a:grpSpLocks/>
            </p:cNvGrpSpPr>
            <p:nvPr/>
          </p:nvGrpSpPr>
          <p:grpSpPr bwMode="auto">
            <a:xfrm>
              <a:off x="388" y="1108"/>
              <a:ext cx="472" cy="390"/>
              <a:chOff x="388" y="1108"/>
              <a:chExt cx="472" cy="390"/>
            </a:xfrm>
          </p:grpSpPr>
          <p:sp>
            <p:nvSpPr>
              <p:cNvPr id="102433" name="Rectangle 6"/>
              <p:cNvSpPr>
                <a:spLocks noChangeArrowheads="1"/>
              </p:cNvSpPr>
              <p:nvPr/>
            </p:nvSpPr>
            <p:spPr bwMode="auto">
              <a:xfrm>
                <a:off x="388" y="1108"/>
                <a:ext cx="472" cy="37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2434" name="Rectangle 7"/>
              <p:cNvSpPr>
                <a:spLocks noChangeArrowheads="1"/>
              </p:cNvSpPr>
              <p:nvPr/>
            </p:nvSpPr>
            <p:spPr bwMode="auto">
              <a:xfrm>
                <a:off x="518" y="1133"/>
                <a:ext cx="28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l-NL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</a:t>
                </a:r>
              </a:p>
            </p:txBody>
          </p:sp>
        </p:grpSp>
        <p:grpSp>
          <p:nvGrpSpPr>
            <p:cNvPr id="102415" name="Group 8"/>
            <p:cNvGrpSpPr>
              <a:grpSpLocks/>
            </p:cNvGrpSpPr>
            <p:nvPr/>
          </p:nvGrpSpPr>
          <p:grpSpPr bwMode="auto">
            <a:xfrm>
              <a:off x="1156" y="1108"/>
              <a:ext cx="472" cy="390"/>
              <a:chOff x="1156" y="1108"/>
              <a:chExt cx="472" cy="390"/>
            </a:xfrm>
          </p:grpSpPr>
          <p:sp>
            <p:nvSpPr>
              <p:cNvPr id="102431" name="Rectangle 9"/>
              <p:cNvSpPr>
                <a:spLocks noChangeArrowheads="1"/>
              </p:cNvSpPr>
              <p:nvPr/>
            </p:nvSpPr>
            <p:spPr bwMode="auto">
              <a:xfrm>
                <a:off x="1156" y="1108"/>
                <a:ext cx="472" cy="37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2432" name="Rectangle 10"/>
              <p:cNvSpPr>
                <a:spLocks noChangeArrowheads="1"/>
              </p:cNvSpPr>
              <p:nvPr/>
            </p:nvSpPr>
            <p:spPr bwMode="auto">
              <a:xfrm>
                <a:off x="1286" y="1133"/>
                <a:ext cx="2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l-NL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-</a:t>
                </a:r>
              </a:p>
            </p:txBody>
          </p:sp>
        </p:grpSp>
        <p:grpSp>
          <p:nvGrpSpPr>
            <p:cNvPr id="102416" name="Group 11"/>
            <p:cNvGrpSpPr>
              <a:grpSpLocks/>
            </p:cNvGrpSpPr>
            <p:nvPr/>
          </p:nvGrpSpPr>
          <p:grpSpPr bwMode="auto">
            <a:xfrm>
              <a:off x="4852" y="1108"/>
              <a:ext cx="472" cy="390"/>
              <a:chOff x="4852" y="1108"/>
              <a:chExt cx="472" cy="390"/>
            </a:xfrm>
          </p:grpSpPr>
          <p:sp>
            <p:nvSpPr>
              <p:cNvPr id="102429" name="Rectangle 12"/>
              <p:cNvSpPr>
                <a:spLocks noChangeArrowheads="1"/>
              </p:cNvSpPr>
              <p:nvPr/>
            </p:nvSpPr>
            <p:spPr bwMode="auto">
              <a:xfrm>
                <a:off x="4852" y="1108"/>
                <a:ext cx="472" cy="37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2430" name="Rectangle 13"/>
              <p:cNvSpPr>
                <a:spLocks noChangeArrowheads="1"/>
              </p:cNvSpPr>
              <p:nvPr/>
            </p:nvSpPr>
            <p:spPr bwMode="auto">
              <a:xfrm>
                <a:off x="4982" y="1133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l-NL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102417" name="Group 14"/>
            <p:cNvGrpSpPr>
              <a:grpSpLocks/>
            </p:cNvGrpSpPr>
            <p:nvPr/>
          </p:nvGrpSpPr>
          <p:grpSpPr bwMode="auto">
            <a:xfrm>
              <a:off x="1924" y="1108"/>
              <a:ext cx="472" cy="390"/>
              <a:chOff x="1924" y="1108"/>
              <a:chExt cx="472" cy="390"/>
            </a:xfrm>
          </p:grpSpPr>
          <p:sp>
            <p:nvSpPr>
              <p:cNvPr id="102427" name="Rectangle 15"/>
              <p:cNvSpPr>
                <a:spLocks noChangeArrowheads="1"/>
              </p:cNvSpPr>
              <p:nvPr/>
            </p:nvSpPr>
            <p:spPr bwMode="auto">
              <a:xfrm>
                <a:off x="1924" y="1108"/>
                <a:ext cx="472" cy="37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2428" name="Rectangle 16"/>
              <p:cNvSpPr>
                <a:spLocks noChangeArrowheads="1"/>
              </p:cNvSpPr>
              <p:nvPr/>
            </p:nvSpPr>
            <p:spPr bwMode="auto">
              <a:xfrm>
                <a:off x="2054" y="1133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l-NL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102418" name="Group 17"/>
            <p:cNvGrpSpPr>
              <a:grpSpLocks/>
            </p:cNvGrpSpPr>
            <p:nvPr/>
          </p:nvGrpSpPr>
          <p:grpSpPr bwMode="auto">
            <a:xfrm>
              <a:off x="2644" y="1108"/>
              <a:ext cx="472" cy="390"/>
              <a:chOff x="2644" y="1108"/>
              <a:chExt cx="472" cy="390"/>
            </a:xfrm>
          </p:grpSpPr>
          <p:sp>
            <p:nvSpPr>
              <p:cNvPr id="102425" name="Rectangle 18"/>
              <p:cNvSpPr>
                <a:spLocks noChangeArrowheads="1"/>
              </p:cNvSpPr>
              <p:nvPr/>
            </p:nvSpPr>
            <p:spPr bwMode="auto">
              <a:xfrm>
                <a:off x="2644" y="1108"/>
                <a:ext cx="472" cy="37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2426" name="Rectangle 19"/>
              <p:cNvSpPr>
                <a:spLocks noChangeArrowheads="1"/>
              </p:cNvSpPr>
              <p:nvPr/>
            </p:nvSpPr>
            <p:spPr bwMode="auto">
              <a:xfrm>
                <a:off x="2774" y="1133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l-NL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102419" name="Group 20"/>
            <p:cNvGrpSpPr>
              <a:grpSpLocks/>
            </p:cNvGrpSpPr>
            <p:nvPr/>
          </p:nvGrpSpPr>
          <p:grpSpPr bwMode="auto">
            <a:xfrm>
              <a:off x="3364" y="1108"/>
              <a:ext cx="472" cy="390"/>
              <a:chOff x="3364" y="1108"/>
              <a:chExt cx="472" cy="390"/>
            </a:xfrm>
          </p:grpSpPr>
          <p:sp>
            <p:nvSpPr>
              <p:cNvPr id="102423" name="Rectangle 21"/>
              <p:cNvSpPr>
                <a:spLocks noChangeArrowheads="1"/>
              </p:cNvSpPr>
              <p:nvPr/>
            </p:nvSpPr>
            <p:spPr bwMode="auto">
              <a:xfrm>
                <a:off x="3364" y="1108"/>
                <a:ext cx="472" cy="37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2424" name="Rectangle 22"/>
              <p:cNvSpPr>
                <a:spLocks noChangeArrowheads="1"/>
              </p:cNvSpPr>
              <p:nvPr/>
            </p:nvSpPr>
            <p:spPr bwMode="auto">
              <a:xfrm>
                <a:off x="3494" y="1133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l-NL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102420" name="Group 23"/>
            <p:cNvGrpSpPr>
              <a:grpSpLocks/>
            </p:cNvGrpSpPr>
            <p:nvPr/>
          </p:nvGrpSpPr>
          <p:grpSpPr bwMode="auto">
            <a:xfrm>
              <a:off x="4132" y="1108"/>
              <a:ext cx="472" cy="390"/>
              <a:chOff x="4132" y="1108"/>
              <a:chExt cx="472" cy="390"/>
            </a:xfrm>
          </p:grpSpPr>
          <p:sp>
            <p:nvSpPr>
              <p:cNvPr id="102421" name="Rectangle 24"/>
              <p:cNvSpPr>
                <a:spLocks noChangeArrowheads="1"/>
              </p:cNvSpPr>
              <p:nvPr/>
            </p:nvSpPr>
            <p:spPr bwMode="auto">
              <a:xfrm>
                <a:off x="4132" y="1108"/>
                <a:ext cx="472" cy="37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02422" name="Rectangle 25"/>
              <p:cNvSpPr>
                <a:spLocks noChangeArrowheads="1"/>
              </p:cNvSpPr>
              <p:nvPr/>
            </p:nvSpPr>
            <p:spPr bwMode="auto">
              <a:xfrm>
                <a:off x="4262" y="1133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nl-NL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102406" name="Group 26"/>
          <p:cNvGrpSpPr>
            <a:grpSpLocks/>
          </p:cNvGrpSpPr>
          <p:nvPr/>
        </p:nvGrpSpPr>
        <p:grpSpPr bwMode="auto">
          <a:xfrm>
            <a:off x="1371600" y="3311525"/>
            <a:ext cx="7239000" cy="1752600"/>
            <a:chOff x="624" y="1584"/>
            <a:chExt cx="4560" cy="1104"/>
          </a:xfrm>
        </p:grpSpPr>
        <p:sp>
          <p:nvSpPr>
            <p:cNvPr id="102408" name="Line 27"/>
            <p:cNvSpPr>
              <a:spLocks noChangeShapeType="1"/>
            </p:cNvSpPr>
            <p:nvPr/>
          </p:nvSpPr>
          <p:spPr bwMode="auto">
            <a:xfrm>
              <a:off x="624" y="1584"/>
              <a:ext cx="0" cy="528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09" name="Line 28"/>
            <p:cNvSpPr>
              <a:spLocks noChangeShapeType="1"/>
            </p:cNvSpPr>
            <p:nvPr/>
          </p:nvSpPr>
          <p:spPr bwMode="auto">
            <a:xfrm>
              <a:off x="2112" y="1584"/>
              <a:ext cx="0" cy="1104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0" name="Line 29"/>
            <p:cNvSpPr>
              <a:spLocks noChangeShapeType="1"/>
            </p:cNvSpPr>
            <p:nvPr/>
          </p:nvSpPr>
          <p:spPr bwMode="auto">
            <a:xfrm>
              <a:off x="2880" y="1584"/>
              <a:ext cx="0" cy="960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1" name="Line 30"/>
            <p:cNvSpPr>
              <a:spLocks noChangeShapeType="1"/>
            </p:cNvSpPr>
            <p:nvPr/>
          </p:nvSpPr>
          <p:spPr bwMode="auto">
            <a:xfrm>
              <a:off x="3648" y="1584"/>
              <a:ext cx="0" cy="768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2" name="Line 31"/>
            <p:cNvSpPr>
              <a:spLocks noChangeShapeType="1"/>
            </p:cNvSpPr>
            <p:nvPr/>
          </p:nvSpPr>
          <p:spPr bwMode="auto">
            <a:xfrm>
              <a:off x="4368" y="1584"/>
              <a:ext cx="0" cy="480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3" name="Line 32"/>
            <p:cNvSpPr>
              <a:spLocks noChangeShapeType="1"/>
            </p:cNvSpPr>
            <p:nvPr/>
          </p:nvSpPr>
          <p:spPr bwMode="auto">
            <a:xfrm>
              <a:off x="5184" y="1584"/>
              <a:ext cx="0" cy="288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49" name="Text Box 33"/>
          <p:cNvSpPr txBox="1">
            <a:spLocks noChangeArrowheads="1"/>
          </p:cNvSpPr>
          <p:nvPr/>
        </p:nvSpPr>
        <p:spPr bwMode="auto">
          <a:xfrm>
            <a:off x="4800600" y="6096000"/>
            <a:ext cx="420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Why was this not a good idea ?</a:t>
            </a:r>
            <a:endParaRPr lang="nl-NL" alt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24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 smtClean="0"/>
              <a:t>SNOP: Systematized Nomenclature of Pathology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8686800" cy="47594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80345" y="653492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err="1">
                <a:solidFill>
                  <a:schemeClr val="bg1"/>
                </a:solidFill>
              </a:rPr>
              <a:t>Pathologia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Microbiologia</a:t>
            </a:r>
            <a:r>
              <a:rPr lang="en-US" sz="1200" dirty="0">
                <a:solidFill>
                  <a:schemeClr val="bg1"/>
                </a:solidFill>
              </a:rPr>
              <a:t> 1967;30:826–827 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505200" y="2362200"/>
            <a:ext cx="2133600" cy="457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5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DAB8D8-3EC5-44B5-87B1-CED2CDCF0129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grpSp>
        <p:nvGrpSpPr>
          <p:cNvPr id="104451" name="Group 2"/>
          <p:cNvGrpSpPr>
            <a:grpSpLocks/>
          </p:cNvGrpSpPr>
          <p:nvPr/>
        </p:nvGrpSpPr>
        <p:grpSpPr bwMode="auto">
          <a:xfrm>
            <a:off x="1066800" y="1828800"/>
            <a:ext cx="7607300" cy="4864100"/>
            <a:chOff x="436" y="916"/>
            <a:chExt cx="4792" cy="2872"/>
          </a:xfrm>
        </p:grpSpPr>
        <p:sp>
          <p:nvSpPr>
            <p:cNvPr id="104454" name="Rectangle 3"/>
            <p:cNvSpPr>
              <a:spLocks noChangeArrowheads="1"/>
            </p:cNvSpPr>
            <p:nvPr/>
          </p:nvSpPr>
          <p:spPr bwMode="auto">
            <a:xfrm>
              <a:off x="436" y="916"/>
              <a:ext cx="4792" cy="280"/>
            </a:xfrm>
            <a:prstGeom prst="rect">
              <a:avLst/>
            </a:prstGeom>
            <a:solidFill>
              <a:srgbClr val="FF00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4455" name="Rectangle 4"/>
            <p:cNvSpPr>
              <a:spLocks noChangeArrowheads="1"/>
            </p:cNvSpPr>
            <p:nvPr/>
          </p:nvSpPr>
          <p:spPr bwMode="auto">
            <a:xfrm>
              <a:off x="436" y="1348"/>
              <a:ext cx="4792" cy="472"/>
            </a:xfrm>
            <a:prstGeom prst="rect">
              <a:avLst/>
            </a:prstGeom>
            <a:solidFill>
              <a:srgbClr val="FF00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4456" name="Rectangle 5"/>
            <p:cNvSpPr>
              <a:spLocks noChangeArrowheads="1"/>
            </p:cNvSpPr>
            <p:nvPr/>
          </p:nvSpPr>
          <p:spPr bwMode="auto">
            <a:xfrm>
              <a:off x="436" y="1972"/>
              <a:ext cx="4792" cy="712"/>
            </a:xfrm>
            <a:prstGeom prst="rect">
              <a:avLst/>
            </a:prstGeom>
            <a:solidFill>
              <a:srgbClr val="FF00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4457" name="Rectangle 6"/>
            <p:cNvSpPr>
              <a:spLocks noChangeArrowheads="1"/>
            </p:cNvSpPr>
            <p:nvPr/>
          </p:nvSpPr>
          <p:spPr bwMode="auto">
            <a:xfrm>
              <a:off x="436" y="2836"/>
              <a:ext cx="4792" cy="952"/>
            </a:xfrm>
            <a:prstGeom prst="rect">
              <a:avLst/>
            </a:prstGeom>
            <a:solidFill>
              <a:srgbClr val="FF00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04452" name="AutoShape 7"/>
          <p:cNvSpPr>
            <a:spLocks noGrp="1" noChangeArrowheads="1"/>
          </p:cNvSpPr>
          <p:nvPr>
            <p:ph type="title"/>
          </p:nvPr>
        </p:nvSpPr>
        <p:spPr>
          <a:xfrm>
            <a:off x="471488" y="641350"/>
            <a:ext cx="8659812" cy="901700"/>
          </a:xfrm>
        </p:spPr>
        <p:txBody>
          <a:bodyPr/>
          <a:lstStyle/>
          <a:p>
            <a:pPr eaLnBrk="1" hangingPunct="1"/>
            <a:r>
              <a:rPr lang="nl-NL" altLang="en-US" sz="2400" smtClean="0"/>
              <a:t>Snomed International </a:t>
            </a:r>
            <a:r>
              <a:rPr lang="nl-BE" altLang="en-US" sz="2400" smtClean="0"/>
              <a:t>:</a:t>
            </a:r>
            <a:r>
              <a:rPr lang="nl-NL" altLang="en-US" sz="2400" smtClean="0"/>
              <a:t/>
            </a:r>
            <a:br>
              <a:rPr lang="nl-NL" altLang="en-US" sz="2400" smtClean="0"/>
            </a:br>
            <a:r>
              <a:rPr lang="nl-NL" altLang="en-US" sz="2400" smtClean="0"/>
              <a:t>multiple ways to express the same thing</a:t>
            </a:r>
          </a:p>
        </p:txBody>
      </p:sp>
      <p:sp>
        <p:nvSpPr>
          <p:cNvPr id="10445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57275" y="1838325"/>
            <a:ext cx="7758113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altLang="en-US" sz="2000" b="1" dirty="0" smtClean="0"/>
              <a:t>D5-46210	Acute appendicitis, NOS</a:t>
            </a:r>
          </a:p>
          <a:p>
            <a:pPr eaLnBrk="1" hangingPunct="1">
              <a:buFontTx/>
              <a:buNone/>
            </a:pPr>
            <a:endParaRPr lang="nl-NL" altLang="en-US" sz="2000" b="1" dirty="0" smtClean="0"/>
          </a:p>
          <a:p>
            <a:pPr eaLnBrk="1" hangingPunct="1">
              <a:buFontTx/>
              <a:buNone/>
            </a:pPr>
            <a:r>
              <a:rPr lang="nl-NL" altLang="en-US" sz="2000" b="1" dirty="0" smtClean="0"/>
              <a:t>D5-46100	Appendicitis, NOS</a:t>
            </a:r>
          </a:p>
          <a:p>
            <a:pPr eaLnBrk="1" hangingPunct="1">
              <a:buFontTx/>
              <a:buNone/>
            </a:pPr>
            <a:r>
              <a:rPr lang="nl-NL" altLang="en-US" sz="2000" b="1" dirty="0" smtClean="0"/>
              <a:t>G-A231		Acute</a:t>
            </a:r>
          </a:p>
          <a:p>
            <a:pPr eaLnBrk="1" hangingPunct="1">
              <a:buFontTx/>
              <a:buNone/>
            </a:pPr>
            <a:endParaRPr lang="nl-NL" altLang="en-US" sz="2000" b="1" dirty="0" smtClean="0"/>
          </a:p>
          <a:p>
            <a:pPr eaLnBrk="1" hangingPunct="1">
              <a:buFontTx/>
              <a:buNone/>
            </a:pPr>
            <a:r>
              <a:rPr lang="nl-NL" altLang="en-US" sz="2000" b="1" dirty="0" smtClean="0"/>
              <a:t>M-41000	Acute </a:t>
            </a:r>
            <a:r>
              <a:rPr lang="nl-NL" altLang="en-US" sz="2000" b="1" dirty="0" err="1" smtClean="0"/>
              <a:t>inflammation</a:t>
            </a:r>
            <a:r>
              <a:rPr lang="nl-NL" altLang="en-US" sz="2000" b="1" dirty="0" smtClean="0"/>
              <a:t>, NOS</a:t>
            </a:r>
          </a:p>
          <a:p>
            <a:pPr eaLnBrk="1" hangingPunct="1">
              <a:buFontTx/>
              <a:buNone/>
            </a:pPr>
            <a:r>
              <a:rPr lang="nl-NL" altLang="en-US" sz="2000" b="1" dirty="0" smtClean="0"/>
              <a:t>G-C006		In</a:t>
            </a:r>
          </a:p>
          <a:p>
            <a:pPr eaLnBrk="1" hangingPunct="1">
              <a:buFontTx/>
              <a:buNone/>
            </a:pPr>
            <a:r>
              <a:rPr lang="nl-NL" altLang="en-US" sz="2000" b="1" dirty="0" smtClean="0"/>
              <a:t>T-59200	Appendix, NOS</a:t>
            </a:r>
          </a:p>
          <a:p>
            <a:pPr eaLnBrk="1" hangingPunct="1">
              <a:buFontTx/>
              <a:buNone/>
            </a:pPr>
            <a:endParaRPr lang="nl-NL" altLang="en-US" sz="2000" b="1" dirty="0" smtClean="0"/>
          </a:p>
          <a:p>
            <a:pPr eaLnBrk="1" hangingPunct="1">
              <a:buFontTx/>
              <a:buNone/>
            </a:pPr>
            <a:r>
              <a:rPr lang="nl-NL" altLang="en-US" sz="2000" b="1" dirty="0" smtClean="0"/>
              <a:t>G-A231		Acute</a:t>
            </a:r>
          </a:p>
          <a:p>
            <a:pPr eaLnBrk="1" hangingPunct="1">
              <a:buFontTx/>
              <a:buNone/>
            </a:pPr>
            <a:r>
              <a:rPr lang="nl-NL" altLang="en-US" sz="2000" b="1" dirty="0" smtClean="0"/>
              <a:t>M-40000	</a:t>
            </a:r>
            <a:r>
              <a:rPr lang="nl-NL" altLang="en-US" sz="2000" b="1" dirty="0" err="1" smtClean="0"/>
              <a:t>Inflammation</a:t>
            </a:r>
            <a:r>
              <a:rPr lang="nl-NL" altLang="en-US" sz="2000" b="1" dirty="0" smtClean="0"/>
              <a:t>, NOS</a:t>
            </a:r>
          </a:p>
          <a:p>
            <a:pPr eaLnBrk="1" hangingPunct="1">
              <a:buFontTx/>
              <a:buNone/>
            </a:pPr>
            <a:r>
              <a:rPr lang="nl-NL" altLang="en-US" sz="2000" b="1" dirty="0" smtClean="0"/>
              <a:t>G-C006		In</a:t>
            </a:r>
          </a:p>
          <a:p>
            <a:pPr eaLnBrk="1" hangingPunct="1">
              <a:buFontTx/>
              <a:buNone/>
            </a:pPr>
            <a:r>
              <a:rPr lang="nl-NL" altLang="en-US" sz="2000" b="1" dirty="0" smtClean="0"/>
              <a:t>T-59200	Appendix, NOS</a:t>
            </a:r>
          </a:p>
        </p:txBody>
      </p:sp>
    </p:spTree>
    <p:extLst>
      <p:ext uri="{BB962C8B-B14F-4D97-AF65-F5344CB8AC3E}">
        <p14:creationId xmlns:p14="http://schemas.microsoft.com/office/powerpoint/2010/main" val="19780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Transition to a formal language</a:t>
            </a:r>
          </a:p>
        </p:txBody>
      </p:sp>
      <p:sp>
        <p:nvSpPr>
          <p:cNvPr id="1761284" name="Rectangle 4"/>
          <p:cNvSpPr>
            <a:spLocks noChangeArrowheads="1"/>
          </p:cNvSpPr>
          <p:nvPr/>
        </p:nvSpPr>
        <p:spPr bwMode="auto">
          <a:xfrm>
            <a:off x="381000" y="3962400"/>
            <a:ext cx="7620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SNOMED RT</a:t>
            </a:r>
            <a:r>
              <a:rPr lang="en-US" altLang="en-US" sz="2400" b="0" dirty="0"/>
              <a:t> syntax</a:t>
            </a:r>
            <a:r>
              <a:rPr lang="en-US" altLang="en-US" sz="2400" b="0" dirty="0" smtClean="0"/>
              <a:t>: </a:t>
            </a:r>
            <a:r>
              <a:rPr lang="en-US" altLang="en-US" sz="2400" b="0" dirty="0" smtClean="0">
                <a:solidFill>
                  <a:srgbClr val="FFFF00"/>
                </a:solidFill>
              </a:rPr>
              <a:t>introduction of relationships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smtClean="0"/>
              <a:t>D5-30150 = D5-30100 </a:t>
            </a:r>
            <a:r>
              <a:rPr lang="en-US" altLang="en-US" sz="2400" b="0" dirty="0"/>
              <a:t>&amp;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smtClean="0"/>
              <a:t>		(</a:t>
            </a:r>
            <a:r>
              <a:rPr lang="en-US" altLang="en-US" sz="2400" b="0" dirty="0" err="1">
                <a:solidFill>
                  <a:srgbClr val="FFFF00"/>
                </a:solidFill>
              </a:rPr>
              <a:t>assoc</a:t>
            </a:r>
            <a:r>
              <a:rPr lang="en-US" altLang="en-US" sz="2400" b="0" dirty="0">
                <a:solidFill>
                  <a:srgbClr val="FFFF00"/>
                </a:solidFill>
              </a:rPr>
              <a:t>-topography</a:t>
            </a:r>
            <a:r>
              <a:rPr lang="en-US" altLang="en-US" sz="2400" b="0" dirty="0"/>
              <a:t> T-56000) &amp;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smtClean="0"/>
              <a:t>		(</a:t>
            </a:r>
            <a:r>
              <a:rPr lang="en-US" altLang="en-US" sz="2400" b="0" dirty="0" err="1">
                <a:solidFill>
                  <a:srgbClr val="FFFF00"/>
                </a:solidFill>
              </a:rPr>
              <a:t>assoc</a:t>
            </a:r>
            <a:r>
              <a:rPr lang="en-US" altLang="en-US" sz="2400" b="0" dirty="0">
                <a:solidFill>
                  <a:srgbClr val="FFFF00"/>
                </a:solidFill>
              </a:rPr>
              <a:t>-morphology</a:t>
            </a:r>
            <a:r>
              <a:rPr lang="en-US" altLang="en-US" sz="2400" b="0" dirty="0"/>
              <a:t> M-40000) &amp;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 smtClean="0"/>
              <a:t>		(</a:t>
            </a:r>
            <a:r>
              <a:rPr lang="en-US" altLang="en-US" sz="2400" b="0" dirty="0" err="1">
                <a:solidFill>
                  <a:srgbClr val="FFFF00"/>
                </a:solidFill>
              </a:rPr>
              <a:t>assoc</a:t>
            </a:r>
            <a:r>
              <a:rPr lang="en-US" altLang="en-US" sz="2400" b="0" dirty="0">
                <a:solidFill>
                  <a:srgbClr val="FFFF00"/>
                </a:solidFill>
              </a:rPr>
              <a:t>-etiology</a:t>
            </a:r>
            <a:r>
              <a:rPr lang="en-US" altLang="en-US" sz="2400" b="0" dirty="0"/>
              <a:t> F-06030)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4572000" y="2117725"/>
            <a:ext cx="457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rgbClr val="FFFF00"/>
                </a:solidFill>
              </a:rPr>
              <a:t>(T-56000)(M-40000)(F-06030)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/>
              <a:t>Parent term in the SNOMED III hierarchy: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/>
              <a:t>D5-30100 </a:t>
            </a:r>
            <a:r>
              <a:rPr lang="en-US" altLang="en-US" sz="2000" b="0" dirty="0" smtClean="0"/>
              <a:t>   Esophagitis</a:t>
            </a:r>
            <a:r>
              <a:rPr lang="en-US" altLang="en-US" sz="2000" b="0" dirty="0"/>
              <a:t>, NOS</a:t>
            </a:r>
          </a:p>
        </p:txBody>
      </p:sp>
      <p:sp>
        <p:nvSpPr>
          <p:cNvPr id="106502" name="Rectangle 7"/>
          <p:cNvSpPr>
            <a:spLocks noChangeArrowheads="1"/>
          </p:cNvSpPr>
          <p:nvPr/>
        </p:nvSpPr>
        <p:spPr bwMode="auto">
          <a:xfrm>
            <a:off x="381000" y="2070100"/>
            <a:ext cx="480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/>
              <a:t>D5-30150 </a:t>
            </a:r>
            <a:r>
              <a:rPr lang="en-US" altLang="en-US" sz="2000" b="0" dirty="0" smtClean="0"/>
              <a:t>  Postoperative </a:t>
            </a:r>
            <a:r>
              <a:rPr lang="en-US" altLang="en-US" sz="2000" b="0" dirty="0"/>
              <a:t>esophagitis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/>
              <a:t>T-56000 </a:t>
            </a:r>
            <a:r>
              <a:rPr lang="en-US" altLang="en-US" sz="2000" b="0" dirty="0" smtClean="0"/>
              <a:t>     Esophagus</a:t>
            </a:r>
            <a:endParaRPr lang="en-US" altLang="en-US" sz="20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/>
              <a:t>M-40000 </a:t>
            </a:r>
            <a:r>
              <a:rPr lang="en-US" altLang="en-US" sz="2000" b="0" dirty="0" smtClean="0"/>
              <a:t>   Inflammation</a:t>
            </a:r>
            <a:endParaRPr lang="en-US" altLang="en-US" sz="20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/>
              <a:t>F-06030 </a:t>
            </a:r>
            <a:r>
              <a:rPr lang="en-US" altLang="en-US" sz="2000" b="0" dirty="0" smtClean="0"/>
              <a:t>    Post-operative </a:t>
            </a:r>
            <a:r>
              <a:rPr lang="en-US" altLang="en-US" sz="2000" b="0" dirty="0"/>
              <a:t>state</a:t>
            </a:r>
          </a:p>
        </p:txBody>
      </p:sp>
      <p:sp>
        <p:nvSpPr>
          <p:cNvPr id="106503" name="Rectangle 8"/>
          <p:cNvSpPr>
            <a:spLocks noChangeArrowheads="1"/>
          </p:cNvSpPr>
          <p:nvPr/>
        </p:nvSpPr>
        <p:spPr bwMode="auto">
          <a:xfrm>
            <a:off x="2238999" y="1562100"/>
            <a:ext cx="4927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/>
              <a:t>SNOMED III</a:t>
            </a:r>
            <a:r>
              <a:rPr lang="en-US" altLang="en-US" sz="2400" b="0" dirty="0" smtClean="0"/>
              <a:t>:  </a:t>
            </a:r>
            <a:r>
              <a:rPr lang="en-US" altLang="en-US" sz="2400" b="0" dirty="0" smtClean="0">
                <a:solidFill>
                  <a:srgbClr val="FFFF00"/>
                </a:solidFill>
              </a:rPr>
              <a:t>juxtaposition of codes</a:t>
            </a:r>
            <a:endParaRPr lang="en-US" altLang="en-US" sz="2400" b="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6396335"/>
            <a:ext cx="6324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Proc AMIA </a:t>
            </a:r>
            <a:r>
              <a:rPr lang="en-US" sz="1200" dirty="0" err="1">
                <a:solidFill>
                  <a:schemeClr val="bg1"/>
                </a:solidFill>
              </a:rPr>
              <a:t>Annu</a:t>
            </a:r>
            <a:r>
              <a:rPr lang="en-US" sz="1200" dirty="0">
                <a:solidFill>
                  <a:schemeClr val="bg1"/>
                </a:solidFill>
              </a:rPr>
              <a:t> Fall </a:t>
            </a:r>
            <a:r>
              <a:rPr lang="en-US" sz="1200" dirty="0" err="1">
                <a:solidFill>
                  <a:schemeClr val="bg1"/>
                </a:solidFill>
              </a:rPr>
              <a:t>Symp</a:t>
            </a:r>
            <a:r>
              <a:rPr lang="en-US" sz="1200" dirty="0">
                <a:solidFill>
                  <a:schemeClr val="bg1"/>
                </a:solidFill>
              </a:rPr>
              <a:t>. 1997:640-4. </a:t>
            </a:r>
            <a:r>
              <a:rPr lang="en-US" sz="1200" i="1" dirty="0">
                <a:solidFill>
                  <a:schemeClr val="bg1"/>
                </a:solidFill>
              </a:rPr>
              <a:t>SNOMED RT</a:t>
            </a:r>
            <a:r>
              <a:rPr lang="en-US" sz="1200" dirty="0">
                <a:solidFill>
                  <a:schemeClr val="bg1"/>
                </a:solidFill>
              </a:rPr>
              <a:t>: a reference terminology for health care. Spackman KA(1), Campbell KE, </a:t>
            </a:r>
            <a:r>
              <a:rPr lang="en-US" sz="1200" dirty="0" err="1">
                <a:solidFill>
                  <a:schemeClr val="bg1"/>
                </a:solidFill>
              </a:rPr>
              <a:t>Côté</a:t>
            </a:r>
            <a:r>
              <a:rPr lang="en-US" sz="1200" dirty="0">
                <a:solidFill>
                  <a:schemeClr val="bg1"/>
                </a:solidFill>
              </a:rPr>
              <a:t> RA</a:t>
            </a:r>
          </a:p>
        </p:txBody>
      </p:sp>
    </p:spTree>
    <p:extLst>
      <p:ext uri="{BB962C8B-B14F-4D97-AF65-F5344CB8AC3E}">
        <p14:creationId xmlns:p14="http://schemas.microsoft.com/office/powerpoint/2010/main" val="16562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28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SNOMED about </a:t>
            </a:r>
            <a:r>
              <a:rPr lang="en-US" altLang="en-US" i="1" smtClean="0"/>
              <a:t>diseases</a:t>
            </a:r>
            <a:r>
              <a:rPr lang="en-US" altLang="en-US" smtClean="0"/>
              <a:t> and </a:t>
            </a:r>
            <a:r>
              <a:rPr lang="en-US" altLang="en-US" i="1" smtClean="0"/>
              <a:t>concepts </a:t>
            </a:r>
            <a:r>
              <a:rPr lang="en-US" altLang="en-US" sz="2400" b="0" smtClean="0"/>
              <a:t>(until 2010) </a:t>
            </a:r>
          </a:p>
        </p:txBody>
      </p:sp>
      <p:sp>
        <p:nvSpPr>
          <p:cNvPr id="1849347" name="Rectangle 3"/>
          <p:cNvSpPr>
            <a:spLocks noGrp="1" noChangeArrowheads="1"/>
          </p:cNvSpPr>
          <p:nvPr>
            <p:ph idx="1"/>
          </p:nvPr>
        </p:nvSpPr>
        <p:spPr>
          <a:xfrm>
            <a:off x="247073" y="2057400"/>
            <a:ext cx="8686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en-US" sz="2800" i="1" dirty="0" smtClean="0"/>
              <a:t>‘Disorders are </a:t>
            </a:r>
            <a:r>
              <a:rPr lang="nl-NL" altLang="en-US" sz="2800" b="1" i="1" dirty="0" err="1" smtClean="0"/>
              <a:t>concepts</a:t>
            </a:r>
            <a:r>
              <a:rPr lang="nl-NL" altLang="en-US" sz="2800" i="1" dirty="0" smtClean="0"/>
              <a:t> in </a:t>
            </a:r>
            <a:r>
              <a:rPr lang="nl-NL" altLang="en-US" sz="2800" i="1" dirty="0" err="1" smtClean="0"/>
              <a:t>which</a:t>
            </a:r>
            <a:r>
              <a:rPr lang="nl-NL" altLang="en-US" sz="2800" i="1" dirty="0" smtClean="0"/>
              <a:t> </a:t>
            </a:r>
            <a:r>
              <a:rPr lang="nl-NL" altLang="en-US" sz="2800" i="1" dirty="0" err="1" smtClean="0"/>
              <a:t>there</a:t>
            </a:r>
            <a:r>
              <a:rPr lang="nl-NL" altLang="en-US" sz="2800" i="1" dirty="0" smtClean="0"/>
              <a:t> is </a:t>
            </a:r>
            <a:r>
              <a:rPr lang="nl-NL" altLang="en-US" sz="2800" i="1" dirty="0" err="1" smtClean="0"/>
              <a:t>an</a:t>
            </a:r>
            <a:r>
              <a:rPr lang="nl-NL" altLang="en-US" sz="2800" i="1" dirty="0" smtClean="0"/>
              <a:t> explicit or </a:t>
            </a:r>
            <a:r>
              <a:rPr lang="nl-NL" altLang="en-US" sz="2800" i="1" dirty="0" err="1" smtClean="0"/>
              <a:t>implicit</a:t>
            </a:r>
            <a:r>
              <a:rPr lang="nl-NL" altLang="en-US" sz="2800" i="1" dirty="0" smtClean="0"/>
              <a:t> </a:t>
            </a:r>
            <a:r>
              <a:rPr lang="nl-NL" altLang="en-US" sz="2800" i="1" dirty="0" err="1" smtClean="0"/>
              <a:t>pathological</a:t>
            </a:r>
            <a:r>
              <a:rPr lang="nl-NL" altLang="en-US" sz="2800" i="1" dirty="0" smtClean="0"/>
              <a:t> </a:t>
            </a:r>
            <a:r>
              <a:rPr lang="nl-NL" altLang="en-US" sz="2800" i="1" dirty="0" err="1" smtClean="0"/>
              <a:t>process</a:t>
            </a:r>
            <a:r>
              <a:rPr lang="nl-NL" altLang="en-US" sz="2800" i="1" dirty="0" smtClean="0"/>
              <a:t> </a:t>
            </a:r>
            <a:r>
              <a:rPr lang="nl-NL" altLang="en-US" sz="2800" i="1" dirty="0" err="1" smtClean="0"/>
              <a:t>causing</a:t>
            </a:r>
            <a:r>
              <a:rPr lang="nl-NL" altLang="en-US" sz="2800" i="1" dirty="0" smtClean="0"/>
              <a:t> a state of </a:t>
            </a:r>
            <a:r>
              <a:rPr lang="nl-NL" altLang="en-US" sz="2800" i="1" dirty="0" err="1" smtClean="0"/>
              <a:t>disease</a:t>
            </a:r>
            <a:r>
              <a:rPr lang="nl-NL" altLang="en-US" sz="2800" i="1" dirty="0" smtClean="0"/>
              <a:t> </a:t>
            </a:r>
            <a:r>
              <a:rPr lang="nl-NL" altLang="en-US" sz="2800" i="1" dirty="0" err="1" smtClean="0"/>
              <a:t>which</a:t>
            </a:r>
            <a:r>
              <a:rPr lang="nl-NL" altLang="en-US" sz="2800" i="1" dirty="0" smtClean="0"/>
              <a:t> </a:t>
            </a:r>
            <a:r>
              <a:rPr lang="nl-NL" altLang="en-US" sz="2800" i="1" dirty="0" err="1" smtClean="0"/>
              <a:t>tends</a:t>
            </a:r>
            <a:r>
              <a:rPr lang="nl-NL" altLang="en-US" sz="2800" i="1" dirty="0" smtClean="0"/>
              <a:t> </a:t>
            </a:r>
            <a:r>
              <a:rPr lang="nl-NL" altLang="en-US" sz="2800" i="1" dirty="0" err="1" smtClean="0"/>
              <a:t>to</a:t>
            </a:r>
            <a:r>
              <a:rPr lang="nl-NL" altLang="en-US" sz="2800" i="1" dirty="0" smtClean="0"/>
              <a:t> </a:t>
            </a:r>
            <a:r>
              <a:rPr lang="nl-NL" altLang="en-US" sz="2800" i="1" dirty="0" err="1" smtClean="0"/>
              <a:t>exist</a:t>
            </a:r>
            <a:r>
              <a:rPr lang="nl-NL" altLang="en-US" sz="2800" i="1" dirty="0" smtClean="0"/>
              <a:t> </a:t>
            </a:r>
            <a:r>
              <a:rPr lang="nl-NL" altLang="en-US" sz="2800" i="1" dirty="0" err="1" smtClean="0"/>
              <a:t>for</a:t>
            </a:r>
            <a:r>
              <a:rPr lang="nl-NL" altLang="en-US" sz="2800" i="1" dirty="0" smtClean="0"/>
              <a:t> a significant </a:t>
            </a:r>
            <a:r>
              <a:rPr lang="nl-NL" altLang="en-US" sz="2800" i="1" dirty="0" err="1" smtClean="0"/>
              <a:t>length</a:t>
            </a:r>
            <a:r>
              <a:rPr lang="nl-NL" altLang="en-US" sz="2800" i="1" dirty="0" smtClean="0"/>
              <a:t> of time </a:t>
            </a:r>
            <a:r>
              <a:rPr lang="nl-NL" altLang="en-US" sz="2800" i="1" dirty="0" err="1" smtClean="0"/>
              <a:t>under</a:t>
            </a:r>
            <a:r>
              <a:rPr lang="nl-NL" altLang="en-US" sz="2800" i="1" dirty="0" smtClean="0"/>
              <a:t> </a:t>
            </a:r>
            <a:r>
              <a:rPr lang="nl-NL" altLang="en-US" sz="2800" i="1" dirty="0" err="1" smtClean="0"/>
              <a:t>ordinary</a:t>
            </a:r>
            <a:r>
              <a:rPr lang="nl-NL" altLang="en-US" sz="2800" i="1" dirty="0" smtClean="0"/>
              <a:t> </a:t>
            </a:r>
            <a:r>
              <a:rPr lang="nl-NL" altLang="en-US" sz="2800" i="1" dirty="0" err="1" smtClean="0"/>
              <a:t>circumstances</a:t>
            </a:r>
            <a:r>
              <a:rPr lang="nl-NL" altLang="en-US" sz="2800" dirty="0" smtClean="0"/>
              <a:t>.</a:t>
            </a:r>
            <a:r>
              <a:rPr lang="nl-BE" altLang="en-US" sz="2800" dirty="0" smtClean="0"/>
              <a:t>’</a:t>
            </a:r>
          </a:p>
          <a:p>
            <a:pPr eaLnBrk="1" hangingPunct="1">
              <a:lnSpc>
                <a:spcPct val="90000"/>
              </a:lnSpc>
            </a:pPr>
            <a:endParaRPr lang="nl-BE" altLang="en-US" sz="1000" i="1" dirty="0" smtClean="0"/>
          </a:p>
          <a:p>
            <a:pPr eaLnBrk="1" hangingPunct="1">
              <a:lnSpc>
                <a:spcPct val="90000"/>
              </a:lnSpc>
            </a:pPr>
            <a:r>
              <a:rPr lang="nl-BE" altLang="en-US" sz="2800" dirty="0" err="1" smtClean="0"/>
              <a:t>And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also</a:t>
            </a:r>
            <a:r>
              <a:rPr lang="nl-BE" altLang="en-US" sz="2800" dirty="0" smtClean="0"/>
              <a:t>:</a:t>
            </a:r>
            <a:r>
              <a:rPr lang="nl-BE" altLang="en-US" sz="2800" i="1" dirty="0" smtClean="0"/>
              <a:t> “</a:t>
            </a:r>
            <a:r>
              <a:rPr lang="nl-BE" altLang="en-US" sz="2800" i="1" dirty="0" err="1" smtClean="0"/>
              <a:t>Concepts</a:t>
            </a:r>
            <a:r>
              <a:rPr lang="nl-BE" altLang="en-US" sz="2800" i="1" dirty="0" smtClean="0"/>
              <a:t> are </a:t>
            </a:r>
            <a:r>
              <a:rPr lang="nl-NL" altLang="en-US" sz="2800" b="1" i="1" dirty="0" err="1" smtClean="0"/>
              <a:t>unique</a:t>
            </a:r>
            <a:r>
              <a:rPr lang="nl-NL" altLang="en-US" sz="2800" b="1" i="1" dirty="0" smtClean="0"/>
              <a:t> units of </a:t>
            </a:r>
            <a:r>
              <a:rPr lang="nl-NL" altLang="en-US" sz="2800" b="1" i="1" dirty="0" err="1" smtClean="0"/>
              <a:t>thought</a:t>
            </a:r>
            <a:r>
              <a:rPr lang="nl-NL" altLang="en-US" sz="2800" i="1" dirty="0" smtClean="0"/>
              <a:t>”</a:t>
            </a:r>
            <a:r>
              <a:rPr lang="nl-BE" altLang="en-US" sz="2800" i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nl-BE" altLang="en-US" sz="1000" i="1" dirty="0" smtClean="0"/>
          </a:p>
          <a:p>
            <a:pPr eaLnBrk="1" hangingPunct="1">
              <a:lnSpc>
                <a:spcPct val="90000"/>
              </a:lnSpc>
            </a:pPr>
            <a:r>
              <a:rPr lang="nl-BE" altLang="en-US" sz="2800" dirty="0" err="1" smtClean="0"/>
              <a:t>Thus</a:t>
            </a:r>
            <a:r>
              <a:rPr lang="nl-BE" altLang="en-US" sz="2800" i="1" dirty="0" smtClean="0"/>
              <a:t>: </a:t>
            </a:r>
            <a:r>
              <a:rPr lang="nl-BE" altLang="en-US" sz="2800" b="1" dirty="0" smtClean="0"/>
              <a:t>Disorders are </a:t>
            </a:r>
            <a:r>
              <a:rPr lang="nl-BE" altLang="en-US" sz="2800" b="1" dirty="0" err="1" smtClean="0"/>
              <a:t>unique</a:t>
            </a:r>
            <a:r>
              <a:rPr lang="nl-BE" altLang="en-US" sz="2800" b="1" dirty="0" smtClean="0"/>
              <a:t> units of </a:t>
            </a:r>
            <a:r>
              <a:rPr lang="nl-BE" altLang="en-US" sz="2800" b="1" dirty="0" err="1" smtClean="0"/>
              <a:t>thoughts</a:t>
            </a:r>
            <a:r>
              <a:rPr lang="nl-BE" altLang="en-US" sz="2800" b="1" dirty="0" smtClean="0"/>
              <a:t> in </a:t>
            </a:r>
            <a:r>
              <a:rPr lang="nl-BE" altLang="en-US" sz="2800" b="1" dirty="0" err="1" smtClean="0"/>
              <a:t>which</a:t>
            </a:r>
            <a:r>
              <a:rPr lang="nl-BE" altLang="en-US" sz="2800" b="1" dirty="0" smtClean="0"/>
              <a:t> </a:t>
            </a:r>
            <a:r>
              <a:rPr lang="nl-BE" altLang="en-US" sz="2800" b="1" dirty="0" err="1" smtClean="0"/>
              <a:t>there</a:t>
            </a:r>
            <a:r>
              <a:rPr lang="nl-BE" altLang="en-US" sz="2800" b="1" dirty="0" smtClean="0"/>
              <a:t> is a </a:t>
            </a:r>
            <a:r>
              <a:rPr lang="nl-BE" altLang="en-US" sz="2800" b="1" dirty="0" err="1" smtClean="0"/>
              <a:t>pathological</a:t>
            </a:r>
            <a:r>
              <a:rPr lang="nl-BE" altLang="en-US" sz="2800" b="1" dirty="0" smtClean="0"/>
              <a:t> </a:t>
            </a:r>
            <a:r>
              <a:rPr lang="nl-BE" altLang="en-US" sz="2800" b="1" dirty="0" err="1" smtClean="0"/>
              <a:t>process</a:t>
            </a:r>
            <a:r>
              <a:rPr lang="nl-BE" altLang="en-US" sz="2800" b="1" dirty="0" smtClean="0"/>
              <a:t> …???</a:t>
            </a:r>
          </a:p>
          <a:p>
            <a:pPr eaLnBrk="1" hangingPunct="1">
              <a:lnSpc>
                <a:spcPct val="90000"/>
              </a:lnSpc>
            </a:pPr>
            <a:endParaRPr lang="nl-BE" altLang="en-US" sz="1000" b="1" dirty="0" smtClean="0"/>
          </a:p>
          <a:p>
            <a:pPr eaLnBrk="1" hangingPunct="1">
              <a:lnSpc>
                <a:spcPct val="90000"/>
              </a:lnSpc>
            </a:pPr>
            <a:r>
              <a:rPr lang="nl-BE" altLang="en-US" sz="2800" dirty="0" err="1" smtClean="0"/>
              <a:t>And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thus</a:t>
            </a:r>
            <a:r>
              <a:rPr lang="nl-BE" altLang="en-US" sz="2800" dirty="0" smtClean="0"/>
              <a:t>:</a:t>
            </a:r>
            <a:r>
              <a:rPr lang="nl-BE" altLang="en-US" sz="2800" b="1" dirty="0" smtClean="0"/>
              <a:t> </a:t>
            </a:r>
            <a:r>
              <a:rPr lang="nl-BE" altLang="en-US" sz="2800" dirty="0" err="1" smtClean="0"/>
              <a:t>to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eradicate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all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diseases</a:t>
            </a:r>
            <a:r>
              <a:rPr lang="nl-BE" altLang="en-US" sz="2800" dirty="0" smtClean="0"/>
              <a:t> in </a:t>
            </a:r>
            <a:r>
              <a:rPr lang="nl-BE" altLang="en-US" sz="2800" dirty="0" err="1" smtClean="0"/>
              <a:t>the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world</a:t>
            </a:r>
            <a:r>
              <a:rPr lang="nl-BE" altLang="en-US" sz="2800" dirty="0" smtClean="0"/>
              <a:t> at </a:t>
            </a:r>
            <a:r>
              <a:rPr lang="nl-BE" altLang="en-US" sz="2800" dirty="0" err="1" smtClean="0"/>
              <a:t>once</a:t>
            </a:r>
            <a:r>
              <a:rPr lang="nl-BE" altLang="en-US" sz="2800" dirty="0" smtClean="0"/>
              <a:t> we </a:t>
            </a:r>
            <a:r>
              <a:rPr lang="nl-BE" altLang="en-US" sz="2800" dirty="0" err="1" smtClean="0"/>
              <a:t>simply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should</a:t>
            </a:r>
            <a:r>
              <a:rPr lang="nl-BE" altLang="en-US" sz="2800" dirty="0" smtClean="0"/>
              <a:t> stop thinking 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265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34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SNOMED now </a:t>
            </a:r>
            <a:r>
              <a:rPr lang="en-US" altLang="en-US" sz="1800" b="0" smtClean="0"/>
              <a:t>(since version 201007) </a:t>
            </a:r>
            <a:endParaRPr lang="en-US" altLang="en-US" sz="1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1884363" algn="l"/>
              </a:tabLst>
              <a:defRPr/>
            </a:pPr>
            <a:r>
              <a:rPr lang="en-US" b="1" i="1" u="sng" dirty="0" smtClean="0"/>
              <a:t>Concept</a:t>
            </a:r>
            <a:r>
              <a:rPr lang="en-US" dirty="0" smtClean="0"/>
              <a:t>: </a:t>
            </a:r>
            <a:r>
              <a:rPr lang="en-US" b="1" i="1" u="sng" dirty="0" smtClean="0">
                <a:solidFill>
                  <a:schemeClr val="accent1"/>
                </a:solidFill>
              </a:rPr>
              <a:t>An ambiguous term</a:t>
            </a:r>
            <a:r>
              <a:rPr lang="en-US" dirty="0" smtClean="0"/>
              <a:t>. Depending on the context, it may refer to: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A clinical idea to which a unique </a:t>
            </a:r>
            <a:r>
              <a:rPr lang="en-US" sz="2800" dirty="0" err="1" smtClean="0"/>
              <a:t>ConceptId</a:t>
            </a:r>
            <a:r>
              <a:rPr lang="en-US" sz="2800" dirty="0" smtClean="0"/>
              <a:t> has been assigned.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The </a:t>
            </a:r>
            <a:r>
              <a:rPr lang="en-US" sz="2800" dirty="0" err="1" smtClean="0"/>
              <a:t>ConceptId</a:t>
            </a:r>
            <a:r>
              <a:rPr lang="en-US" sz="2800" dirty="0" smtClean="0"/>
              <a:t> itself, which is the key of the Concepts Table (in this case it is less ambiguous to use the term ‘concept code’).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800" dirty="0" smtClean="0"/>
              <a:t>The real-world referent(s) of the </a:t>
            </a:r>
            <a:r>
              <a:rPr lang="en-US" sz="2800" dirty="0" err="1" smtClean="0"/>
              <a:t>ConceptId</a:t>
            </a:r>
            <a:r>
              <a:rPr lang="en-US" sz="2800" dirty="0" smtClean="0"/>
              <a:t>, that is, the class of entities in reality which the </a:t>
            </a:r>
            <a:r>
              <a:rPr lang="en-US" sz="2800" dirty="0" err="1" smtClean="0"/>
              <a:t>ConceptId</a:t>
            </a:r>
            <a:r>
              <a:rPr lang="en-US" sz="2800" dirty="0" smtClean="0"/>
              <a:t> represents.</a:t>
            </a:r>
          </a:p>
        </p:txBody>
      </p:sp>
    </p:spTree>
    <p:extLst>
      <p:ext uri="{BB962C8B-B14F-4D97-AF65-F5344CB8AC3E}">
        <p14:creationId xmlns:p14="http://schemas.microsoft.com/office/powerpoint/2010/main" val="30762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D43826-87F8-4919-849D-0B8F7F87E1AF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08547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174750"/>
            <a:ext cx="8632825" cy="631825"/>
          </a:xfrm>
        </p:spPr>
        <p:txBody>
          <a:bodyPr/>
          <a:lstStyle/>
          <a:p>
            <a:pPr eaLnBrk="1" hangingPunct="1"/>
            <a:r>
              <a:rPr lang="nl-BE" altLang="en-US" smtClean="0"/>
              <a:t>Find the problem</a:t>
            </a:r>
            <a:endParaRPr lang="nl-NL" altLang="en-US" smtClean="0"/>
          </a:p>
        </p:txBody>
      </p:sp>
      <p:sp>
        <p:nvSpPr>
          <p:cNvPr id="108548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108549" name="Object 3"/>
          <p:cNvGraphicFramePr>
            <a:graphicFrameLocks noChangeAspect="1"/>
          </p:cNvGraphicFramePr>
          <p:nvPr/>
        </p:nvGraphicFramePr>
        <p:xfrm>
          <a:off x="838200" y="2209800"/>
          <a:ext cx="81534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Photo Editor-foto" r:id="rId4" imgW="6133333" imgH="933580" progId="MSPhotoEd.3">
                  <p:embed/>
                </p:oleObj>
              </mc:Choice>
              <mc:Fallback>
                <p:oleObj name="Photo Editor-foto" r:id="rId4" imgW="6133333" imgH="93358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9800"/>
                        <a:ext cx="8153400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9796" name="AutoShape 4"/>
          <p:cNvSpPr>
            <a:spLocks noChangeArrowheads="1"/>
          </p:cNvSpPr>
          <p:nvPr/>
        </p:nvSpPr>
        <p:spPr bwMode="auto">
          <a:xfrm>
            <a:off x="1905000" y="2976563"/>
            <a:ext cx="5943600" cy="457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08551" name="Text Box 5"/>
          <p:cNvSpPr txBox="1">
            <a:spLocks noChangeArrowheads="1"/>
          </p:cNvSpPr>
          <p:nvPr/>
        </p:nvSpPr>
        <p:spPr bwMode="auto">
          <a:xfrm>
            <a:off x="838200" y="1757363"/>
            <a:ext cx="293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u="sng">
                <a:solidFill>
                  <a:schemeClr val="bg1"/>
                </a:solidFill>
                <a:cs typeface="Times New Roman" panose="02020603050405020304" pitchFamily="18" charset="0"/>
              </a:rPr>
              <a:t>SNOMED-RT (2000)</a:t>
            </a:r>
            <a:endParaRPr lang="nl-NL" altLang="en-US" sz="2400" u="sng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3886200"/>
            <a:ext cx="7280275" cy="2047875"/>
            <a:chOff x="576" y="2832"/>
            <a:chExt cx="4586" cy="1290"/>
          </a:xfrm>
        </p:grpSpPr>
        <p:graphicFrame>
          <p:nvGraphicFramePr>
            <p:cNvPr id="108555" name="Object 7"/>
            <p:cNvGraphicFramePr>
              <a:graphicFrameLocks noChangeAspect="1"/>
            </p:cNvGraphicFramePr>
            <p:nvPr/>
          </p:nvGraphicFramePr>
          <p:xfrm>
            <a:off x="576" y="2832"/>
            <a:ext cx="2700" cy="1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7" name="Photo Editor-foto" r:id="rId6" imgW="4285714" imgH="2048161" progId="MSPhotoEd.3">
                    <p:embed/>
                  </p:oleObj>
                </mc:Choice>
                <mc:Fallback>
                  <p:oleObj name="Photo Editor-foto" r:id="rId6" imgW="4285714" imgH="2048161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832"/>
                          <a:ext cx="2700" cy="1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556" name="Text Box 8"/>
            <p:cNvSpPr txBox="1">
              <a:spLocks noChangeArrowheads="1"/>
            </p:cNvSpPr>
            <p:nvPr/>
          </p:nvSpPr>
          <p:spPr bwMode="auto">
            <a:xfrm>
              <a:off x="3312" y="2832"/>
              <a:ext cx="18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u="sng">
                  <a:solidFill>
                    <a:schemeClr val="bg1"/>
                  </a:solidFill>
                  <a:cs typeface="Times New Roman" panose="02020603050405020304" pitchFamily="18" charset="0"/>
                </a:rPr>
                <a:t>SNOMED-CT (2003)</a:t>
              </a:r>
              <a:endParaRPr lang="nl-NL" altLang="en-US" sz="2400" u="sng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569801" name="Line 9"/>
          <p:cNvSpPr>
            <a:spLocks noChangeShapeType="1"/>
          </p:cNvSpPr>
          <p:nvPr/>
        </p:nvSpPr>
        <p:spPr bwMode="auto">
          <a:xfrm>
            <a:off x="4419600" y="5791200"/>
            <a:ext cx="1676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9802" name="Text Box 10"/>
          <p:cNvSpPr txBox="1">
            <a:spLocks noChangeArrowheads="1"/>
          </p:cNvSpPr>
          <p:nvPr/>
        </p:nvSpPr>
        <p:spPr bwMode="auto">
          <a:xfrm>
            <a:off x="1828800" y="6172200"/>
            <a:ext cx="628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rgbClr val="FF0000"/>
                </a:solidFill>
                <a:cs typeface="Times New Roman" panose="02020603050405020304" pitchFamily="18" charset="0"/>
              </a:rPr>
              <a:t>DL don’t guarantee you to get parthood right !</a:t>
            </a:r>
            <a:endParaRPr lang="nl-NL" altLang="en-US" sz="24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796" grpId="0" animBg="1"/>
      <p:bldP spid="1569801" grpId="0" animBg="1"/>
      <p:bldP spid="156980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A4F6D3-DC6E-461D-87A6-796BA088AE17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graphicFrame>
        <p:nvGraphicFramePr>
          <p:cNvPr id="110595" name="Object 2"/>
          <p:cNvGraphicFramePr>
            <a:graphicFrameLocks noChangeAspect="1"/>
          </p:cNvGraphicFramePr>
          <p:nvPr/>
        </p:nvGraphicFramePr>
        <p:xfrm>
          <a:off x="838200" y="2814638"/>
          <a:ext cx="8153400" cy="1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Photo Editor-foto" r:id="rId4" imgW="5830114" imgH="1228571" progId="MSPhotoEd.3">
                  <p:embed/>
                </p:oleObj>
              </mc:Choice>
              <mc:Fallback>
                <p:oleObj name="Photo Editor-foto" r:id="rId4" imgW="5830114" imgH="12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4638"/>
                        <a:ext cx="8153400" cy="171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6" name="AutoShape 5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nl-BE" altLang="en-US" smtClean="0"/>
              <a:t>Find the problem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90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3CD062-507F-475A-9547-DF1C255CD023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12643" name="AutoShape 2"/>
          <p:cNvSpPr>
            <a:spLocks noGrp="1" noChangeArrowheads="1"/>
          </p:cNvSpPr>
          <p:nvPr>
            <p:ph type="title"/>
          </p:nvPr>
        </p:nvSpPr>
        <p:spPr>
          <a:xfrm>
            <a:off x="282575" y="785813"/>
            <a:ext cx="8632825" cy="631825"/>
          </a:xfrm>
        </p:spPr>
        <p:txBody>
          <a:bodyPr/>
          <a:lstStyle/>
          <a:p>
            <a:pPr eaLnBrk="1" hangingPunct="1"/>
            <a:r>
              <a:rPr lang="nl-BE" altLang="en-US" smtClean="0"/>
              <a:t>Find the problem</a:t>
            </a:r>
            <a:endParaRPr lang="nl-NL" altLang="en-US" smtClean="0"/>
          </a:p>
        </p:txBody>
      </p:sp>
      <p:sp>
        <p:nvSpPr>
          <p:cNvPr id="112644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112645" name="Group 3"/>
          <p:cNvGrpSpPr>
            <a:grpSpLocks/>
          </p:cNvGrpSpPr>
          <p:nvPr/>
        </p:nvGrpSpPr>
        <p:grpSpPr bwMode="auto">
          <a:xfrm>
            <a:off x="762000" y="1524000"/>
            <a:ext cx="8229600" cy="1752600"/>
            <a:chOff x="576" y="1680"/>
            <a:chExt cx="5088" cy="1051"/>
          </a:xfrm>
        </p:grpSpPr>
        <p:graphicFrame>
          <p:nvGraphicFramePr>
            <p:cNvPr id="112649" name="Object 4"/>
            <p:cNvGraphicFramePr>
              <a:graphicFrameLocks noChangeAspect="1"/>
            </p:cNvGraphicFramePr>
            <p:nvPr/>
          </p:nvGraphicFramePr>
          <p:xfrm>
            <a:off x="576" y="1680"/>
            <a:ext cx="5088" cy="10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9" name="Photo Editor-foto" r:id="rId4" imgW="5210902" imgH="1076475" progId="MSPhotoEd.3">
                    <p:embed/>
                  </p:oleObj>
                </mc:Choice>
                <mc:Fallback>
                  <p:oleObj name="Photo Editor-foto" r:id="rId4" imgW="5210902" imgH="107647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680"/>
                          <a:ext cx="5088" cy="10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650" name="Text Box 5"/>
            <p:cNvSpPr txBox="1">
              <a:spLocks noChangeArrowheads="1"/>
            </p:cNvSpPr>
            <p:nvPr/>
          </p:nvSpPr>
          <p:spPr bwMode="auto">
            <a:xfrm>
              <a:off x="864" y="1776"/>
              <a:ext cx="47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1800">
                  <a:solidFill>
                    <a:srgbClr val="FF3300"/>
                  </a:solidFill>
                  <a:cs typeface="Times New Roman" panose="02020603050405020304" pitchFamily="18" charset="0"/>
                </a:rPr>
                <a:t>new-1</a:t>
              </a:r>
              <a:endParaRPr lang="nl-NL" altLang="en-US" sz="180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2651" name="Text Box 6"/>
            <p:cNvSpPr txBox="1">
              <a:spLocks noChangeArrowheads="1"/>
            </p:cNvSpPr>
            <p:nvPr/>
          </p:nvSpPr>
          <p:spPr bwMode="auto">
            <a:xfrm>
              <a:off x="1440" y="2208"/>
              <a:ext cx="47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1800">
                  <a:solidFill>
                    <a:srgbClr val="FF3300"/>
                  </a:solidFill>
                  <a:cs typeface="Times New Roman" panose="02020603050405020304" pitchFamily="18" charset="0"/>
                </a:rPr>
                <a:t>new-2</a:t>
              </a:r>
              <a:endParaRPr lang="nl-NL" altLang="en-US" sz="180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12646" name="Object 7"/>
          <p:cNvGraphicFramePr>
            <a:graphicFrameLocks noChangeAspect="1"/>
          </p:cNvGraphicFramePr>
          <p:nvPr/>
        </p:nvGraphicFramePr>
        <p:xfrm>
          <a:off x="762000" y="3429000"/>
          <a:ext cx="4114800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Photo Editor-foto" r:id="rId6" imgW="2962689" imgH="2314286" progId="MSPhotoEd.3">
                  <p:embed/>
                </p:oleObj>
              </mc:Choice>
              <mc:Fallback>
                <p:oleObj name="Photo Editor-foto" r:id="rId6" imgW="2962689" imgH="23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29000"/>
                        <a:ext cx="4114800" cy="321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7" name="Object 8"/>
          <p:cNvGraphicFramePr>
            <a:graphicFrameLocks noChangeAspect="1"/>
          </p:cNvGraphicFramePr>
          <p:nvPr/>
        </p:nvGraphicFramePr>
        <p:xfrm>
          <a:off x="4953000" y="3505200"/>
          <a:ext cx="4029075" cy="255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1" name="Photo Editor-foto" r:id="rId8" imgW="2962689" imgH="1876190" progId="MSPhotoEd.3">
                  <p:embed/>
                </p:oleObj>
              </mc:Choice>
              <mc:Fallback>
                <p:oleObj name="Photo Editor-foto" r:id="rId8" imgW="2962689" imgH="18761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05200"/>
                        <a:ext cx="4029075" cy="255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3899" name="Rectangle 11"/>
          <p:cNvSpPr>
            <a:spLocks noChangeArrowheads="1"/>
          </p:cNvSpPr>
          <p:nvPr/>
        </p:nvSpPr>
        <p:spPr bwMode="auto">
          <a:xfrm>
            <a:off x="2133600" y="2724150"/>
            <a:ext cx="7010400" cy="57150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389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6BD108-6B59-47D4-BBE4-FCD4791E60D1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14691" name="AutoShape 2"/>
          <p:cNvSpPr>
            <a:spLocks noGrp="1" noChangeArrowheads="1"/>
          </p:cNvSpPr>
          <p:nvPr>
            <p:ph type="title"/>
          </p:nvPr>
        </p:nvSpPr>
        <p:spPr>
          <a:xfrm>
            <a:off x="1293813" y="671513"/>
            <a:ext cx="7089775" cy="565150"/>
          </a:xfrm>
        </p:spPr>
        <p:txBody>
          <a:bodyPr/>
          <a:lstStyle/>
          <a:p>
            <a:pPr eaLnBrk="1" hangingPunct="1"/>
            <a:r>
              <a:rPr lang="nl-BE" altLang="en-US" sz="2800" smtClean="0"/>
              <a:t>Inconsistent response to queries</a:t>
            </a:r>
            <a:endParaRPr lang="nl-NL" altLang="en-US" sz="2800" smtClean="0"/>
          </a:p>
        </p:txBody>
      </p:sp>
      <p:graphicFrame>
        <p:nvGraphicFramePr>
          <p:cNvPr id="114692" name="Object 3"/>
          <p:cNvGraphicFramePr>
            <a:graphicFrameLocks noChangeAspect="1"/>
          </p:cNvGraphicFramePr>
          <p:nvPr/>
        </p:nvGraphicFramePr>
        <p:xfrm>
          <a:off x="990600" y="4724400"/>
          <a:ext cx="800100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Photo Editor-foto" r:id="rId4" imgW="5714286" imgH="1238423" progId="MSPhotoEd.3">
                  <p:embed/>
                </p:oleObj>
              </mc:Choice>
              <mc:Fallback>
                <p:oleObj name="Photo Editor-foto" r:id="rId4" imgW="5714286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24400"/>
                        <a:ext cx="800100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3" name="Text Box 4"/>
          <p:cNvSpPr txBox="1">
            <a:spLocks noChangeArrowheads="1"/>
          </p:cNvSpPr>
          <p:nvPr/>
        </p:nvSpPr>
        <p:spPr bwMode="auto">
          <a:xfrm>
            <a:off x="914400" y="4114800"/>
            <a:ext cx="326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b="0">
                <a:solidFill>
                  <a:schemeClr val="bg1"/>
                </a:solidFill>
                <a:cs typeface="Times New Roman" panose="02020603050405020304" pitchFamily="18" charset="0"/>
              </a:rPr>
              <a:t>Term search: heart tumor</a:t>
            </a:r>
            <a:endParaRPr lang="nl-NL" altLang="en-US" sz="24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14694" name="Object 5"/>
          <p:cNvGraphicFramePr>
            <a:graphicFrameLocks noChangeAspect="1"/>
          </p:cNvGraphicFramePr>
          <p:nvPr/>
        </p:nvGraphicFramePr>
        <p:xfrm>
          <a:off x="990600" y="1905000"/>
          <a:ext cx="6781800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Photo Editor-foto" r:id="rId6" imgW="5106113" imgH="1533739" progId="MSPhotoEd.3">
                  <p:embed/>
                </p:oleObj>
              </mc:Choice>
              <mc:Fallback>
                <p:oleObj name="Photo Editor-foto" r:id="rId6" imgW="5106113" imgH="1533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6781800" cy="203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5" name="Text Box 6"/>
          <p:cNvSpPr txBox="1">
            <a:spLocks noChangeArrowheads="1"/>
          </p:cNvSpPr>
          <p:nvPr/>
        </p:nvSpPr>
        <p:spPr bwMode="auto">
          <a:xfrm>
            <a:off x="914400" y="1371600"/>
            <a:ext cx="550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b="0">
                <a:solidFill>
                  <a:schemeClr val="bg1"/>
                </a:solidFill>
                <a:cs typeface="Times New Roman" panose="02020603050405020304" pitchFamily="18" charset="0"/>
              </a:rPr>
              <a:t>Concept search: heart structure AND tumor</a:t>
            </a:r>
            <a:endParaRPr lang="nl-NL" altLang="en-US" sz="24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4696" name="Line 7"/>
          <p:cNvSpPr>
            <a:spLocks noChangeShapeType="1"/>
          </p:cNvSpPr>
          <p:nvPr/>
        </p:nvSpPr>
        <p:spPr bwMode="auto">
          <a:xfrm>
            <a:off x="1295400" y="2286000"/>
            <a:ext cx="464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697" name="Line 8"/>
          <p:cNvSpPr>
            <a:spLocks noChangeShapeType="1"/>
          </p:cNvSpPr>
          <p:nvPr/>
        </p:nvSpPr>
        <p:spPr bwMode="auto">
          <a:xfrm>
            <a:off x="1371600" y="6400800"/>
            <a:ext cx="464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698" name="Line 9"/>
          <p:cNvSpPr>
            <a:spLocks noChangeShapeType="1"/>
          </p:cNvSpPr>
          <p:nvPr/>
        </p:nvSpPr>
        <p:spPr bwMode="auto">
          <a:xfrm>
            <a:off x="1295400" y="3962400"/>
            <a:ext cx="2590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699" name="Line 10"/>
          <p:cNvSpPr>
            <a:spLocks noChangeShapeType="1"/>
          </p:cNvSpPr>
          <p:nvPr/>
        </p:nvSpPr>
        <p:spPr bwMode="auto">
          <a:xfrm>
            <a:off x="1371600" y="4953000"/>
            <a:ext cx="2590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9C64D8-3C7A-421F-9694-FB406A6FD3AE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16739" name="AutoShape 2"/>
          <p:cNvSpPr>
            <a:spLocks noGrp="1" noChangeArrowheads="1"/>
          </p:cNvSpPr>
          <p:nvPr>
            <p:ph type="title"/>
          </p:nvPr>
        </p:nvSpPr>
        <p:spPr>
          <a:xfrm>
            <a:off x="2360613" y="823913"/>
            <a:ext cx="4892675" cy="565150"/>
          </a:xfrm>
        </p:spPr>
        <p:txBody>
          <a:bodyPr/>
          <a:lstStyle/>
          <a:p>
            <a:pPr eaLnBrk="1" hangingPunct="1"/>
            <a:r>
              <a:rPr lang="nl-BE" altLang="en-US" sz="2800" smtClean="0"/>
              <a:t>Find the problem</a:t>
            </a:r>
            <a:endParaRPr lang="nl-NL" altLang="en-US" sz="2800" smtClean="0"/>
          </a:p>
        </p:txBody>
      </p:sp>
      <p:graphicFrame>
        <p:nvGraphicFramePr>
          <p:cNvPr id="116740" name="Object 3"/>
          <p:cNvGraphicFramePr>
            <a:graphicFrameLocks noChangeAspect="1"/>
          </p:cNvGraphicFramePr>
          <p:nvPr/>
        </p:nvGraphicFramePr>
        <p:xfrm>
          <a:off x="990600" y="1676400"/>
          <a:ext cx="7905750" cy="426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Photo Editor-foto" r:id="rId4" imgW="5087060" imgH="2742857" progId="MSPhotoEd.3">
                  <p:embed/>
                </p:oleObj>
              </mc:Choice>
              <mc:Fallback>
                <p:oleObj name="Photo Editor-foto" r:id="rId4" imgW="5087060" imgH="27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7905750" cy="42624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1236" name="Text Box 4"/>
          <p:cNvSpPr txBox="1">
            <a:spLocks noChangeArrowheads="1"/>
          </p:cNvSpPr>
          <p:nvPr/>
        </p:nvSpPr>
        <p:spPr bwMode="auto">
          <a:xfrm>
            <a:off x="974725" y="6061075"/>
            <a:ext cx="6992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b="0">
                <a:solidFill>
                  <a:schemeClr val="bg1"/>
                </a:solidFill>
                <a:cs typeface="Times New Roman" panose="02020603050405020304" pitchFamily="18" charset="0"/>
              </a:rPr>
              <a:t>What is the problem ?   Missing: ISA neoplasm of heart</a:t>
            </a:r>
            <a:endParaRPr lang="nl-NL" altLang="en-US" sz="24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9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12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F09BE0-80D9-4DA7-A0E3-F50E81693238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18787" name="AutoShape 2"/>
          <p:cNvSpPr>
            <a:spLocks noGrp="1" noChangeArrowheads="1"/>
          </p:cNvSpPr>
          <p:nvPr>
            <p:ph type="title"/>
          </p:nvPr>
        </p:nvSpPr>
        <p:spPr>
          <a:xfrm>
            <a:off x="1143000" y="690563"/>
            <a:ext cx="7369175" cy="631825"/>
          </a:xfrm>
        </p:spPr>
        <p:txBody>
          <a:bodyPr/>
          <a:lstStyle/>
          <a:p>
            <a:pPr eaLnBrk="1" hangingPunct="1"/>
            <a:r>
              <a:rPr lang="nl-BE" altLang="en-US" smtClean="0"/>
              <a:t>Find the problem</a:t>
            </a:r>
            <a:endParaRPr lang="nl-NL" altLang="en-US" smtClean="0"/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914400" y="1752600"/>
          <a:ext cx="7829550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Photo Editor-foto" r:id="rId4" imgW="5144218" imgH="1380952" progId="MSPhotoEd.3">
                  <p:embed/>
                </p:oleObj>
              </mc:Choice>
              <mc:Fallback>
                <p:oleObj name="Photo Editor-foto" r:id="rId4" imgW="5144218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7829550" cy="210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5334000" y="4038600"/>
          <a:ext cx="3276600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Photo Editor-foto" r:id="rId6" imgW="1542857" imgH="1209524" progId="MSPhotoEd.3">
                  <p:embed/>
                </p:oleObj>
              </mc:Choice>
              <mc:Fallback>
                <p:oleObj name="Photo Editor-foto" r:id="rId6" imgW="1542857" imgH="1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038600"/>
                        <a:ext cx="3276600" cy="256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0" name="Line 6"/>
          <p:cNvSpPr>
            <a:spLocks noChangeShapeType="1"/>
          </p:cNvSpPr>
          <p:nvPr/>
        </p:nvSpPr>
        <p:spPr bwMode="auto">
          <a:xfrm>
            <a:off x="3352800" y="3581400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 flipH="1">
            <a:off x="3352800" y="4876800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581400" y="5029200"/>
            <a:ext cx="8699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b="0">
                <a:solidFill>
                  <a:schemeClr val="bg1"/>
                </a:solidFill>
                <a:cs typeface="Times New Roman" panose="02020603050405020304" pitchFamily="18" charset="0"/>
              </a:rPr>
              <a:t>terms</a:t>
            </a:r>
            <a:endParaRPr lang="nl-NL" altLang="en-US" sz="2400" b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641481" name="Line 9"/>
          <p:cNvSpPr>
            <a:spLocks noChangeShapeType="1"/>
          </p:cNvSpPr>
          <p:nvPr/>
        </p:nvSpPr>
        <p:spPr bwMode="auto">
          <a:xfrm>
            <a:off x="3657600" y="38100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1482" name="Line 10"/>
          <p:cNvSpPr>
            <a:spLocks noChangeShapeType="1"/>
          </p:cNvSpPr>
          <p:nvPr/>
        </p:nvSpPr>
        <p:spPr bwMode="auto">
          <a:xfrm>
            <a:off x="5410200" y="49530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81" grpId="0" animBg="1"/>
      <p:bldP spid="16414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SNOMED’s origin: SNOP from CAP (1965)</a:t>
            </a:r>
          </a:p>
        </p:txBody>
      </p:sp>
      <p:pic>
        <p:nvPicPr>
          <p:cNvPr id="890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" y="1524000"/>
            <a:ext cx="9146309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6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29D938-C6AE-4D9F-A70F-105EA4EEC9CE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392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6" name="AutoShape 3"/>
          <p:cNvSpPr>
            <a:spLocks noGrp="1" noChangeArrowheads="1"/>
          </p:cNvSpPr>
          <p:nvPr>
            <p:ph type="title"/>
          </p:nvPr>
        </p:nvSpPr>
        <p:spPr>
          <a:xfrm>
            <a:off x="258763" y="1317625"/>
            <a:ext cx="8626475" cy="565150"/>
          </a:xfrm>
        </p:spPr>
        <p:txBody>
          <a:bodyPr/>
          <a:lstStyle/>
          <a:p>
            <a:pPr eaLnBrk="1" hangingPunct="1"/>
            <a:r>
              <a:rPr lang="nl-BE" altLang="en-US" sz="2800" smtClean="0"/>
              <a:t>Find the problem</a:t>
            </a:r>
            <a:endParaRPr lang="en-GB" altLang="en-US" sz="280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6750" y="3962400"/>
            <a:ext cx="7218363" cy="2667000"/>
            <a:chOff x="420" y="2496"/>
            <a:chExt cx="4547" cy="1680"/>
          </a:xfrm>
        </p:grpSpPr>
        <p:grpSp>
          <p:nvGrpSpPr>
            <p:cNvPr id="120848" name="Group 5"/>
            <p:cNvGrpSpPr>
              <a:grpSpLocks/>
            </p:cNvGrpSpPr>
            <p:nvPr/>
          </p:nvGrpSpPr>
          <p:grpSpPr bwMode="auto">
            <a:xfrm>
              <a:off x="432" y="2496"/>
              <a:ext cx="4535" cy="1680"/>
              <a:chOff x="432" y="2496"/>
              <a:chExt cx="4535" cy="1680"/>
            </a:xfrm>
          </p:grpSpPr>
          <p:sp>
            <p:nvSpPr>
              <p:cNvPr id="120850" name="Text Box 6"/>
              <p:cNvSpPr txBox="1">
                <a:spLocks noChangeArrowheads="1"/>
              </p:cNvSpPr>
              <p:nvPr/>
            </p:nvSpPr>
            <p:spPr bwMode="auto">
              <a:xfrm>
                <a:off x="624" y="3888"/>
                <a:ext cx="43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nl-BE" altLang="en-US" sz="2400" b="0">
                    <a:solidFill>
                      <a:schemeClr val="bg1"/>
                    </a:solidFill>
                  </a:rPr>
                  <a:t>No ! Although suggested, that is not what is expressed.</a:t>
                </a:r>
                <a:endParaRPr lang="en-GB" altLang="en-US" sz="2400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0851" name="Rectangle 7"/>
              <p:cNvSpPr>
                <a:spLocks noChangeArrowheads="1"/>
              </p:cNvSpPr>
              <p:nvPr/>
            </p:nvSpPr>
            <p:spPr bwMode="auto">
              <a:xfrm>
                <a:off x="432" y="2496"/>
                <a:ext cx="3792" cy="288"/>
              </a:xfrm>
              <a:prstGeom prst="rect">
                <a:avLst/>
              </a:prstGeom>
              <a:noFill/>
              <a:ln w="38100">
                <a:solidFill>
                  <a:srgbClr val="FF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0849" name="AutoShape 8"/>
            <p:cNvCxnSpPr>
              <a:cxnSpLocks noChangeShapeType="1"/>
              <a:stCxn id="120850" idx="1"/>
              <a:endCxn id="120851" idx="1"/>
            </p:cNvCxnSpPr>
            <p:nvPr/>
          </p:nvCxnSpPr>
          <p:spPr bwMode="auto">
            <a:xfrm rot="10800000">
              <a:off x="420" y="2640"/>
              <a:ext cx="204" cy="1392"/>
            </a:xfrm>
            <a:prstGeom prst="bentConnector3">
              <a:avLst>
                <a:gd name="adj1" fmla="val 164704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1000" y="2743200"/>
            <a:ext cx="8416925" cy="3886200"/>
            <a:chOff x="240" y="1728"/>
            <a:chExt cx="5302" cy="2448"/>
          </a:xfrm>
        </p:grpSpPr>
        <p:sp>
          <p:nvSpPr>
            <p:cNvPr id="120845" name="Text Box 10"/>
            <p:cNvSpPr txBox="1">
              <a:spLocks noChangeArrowheads="1"/>
            </p:cNvSpPr>
            <p:nvPr/>
          </p:nvSpPr>
          <p:spPr bwMode="auto">
            <a:xfrm>
              <a:off x="480" y="3888"/>
              <a:ext cx="50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b="0">
                  <a:solidFill>
                    <a:schemeClr val="bg1"/>
                  </a:solidFill>
                </a:rPr>
                <a:t>Can there be something that is an excision and an implantation ?</a:t>
              </a:r>
              <a:endParaRPr lang="en-GB" altLang="en-US" sz="2400" b="0">
                <a:solidFill>
                  <a:schemeClr val="bg1"/>
                </a:solidFill>
              </a:endParaRPr>
            </a:p>
          </p:txBody>
        </p:sp>
        <p:cxnSp>
          <p:nvCxnSpPr>
            <p:cNvPr id="120846" name="AutoShape 11"/>
            <p:cNvCxnSpPr>
              <a:cxnSpLocks noChangeShapeType="1"/>
            </p:cNvCxnSpPr>
            <p:nvPr/>
          </p:nvCxnSpPr>
          <p:spPr bwMode="auto">
            <a:xfrm rot="5400000" flipH="1">
              <a:off x="-630" y="2970"/>
              <a:ext cx="1932" cy="192"/>
            </a:xfrm>
            <a:prstGeom prst="bentConnector5">
              <a:avLst>
                <a:gd name="adj1" fmla="val -778"/>
                <a:gd name="adj2" fmla="val 2602"/>
                <a:gd name="adj3" fmla="val -727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47" name="Rectangle 12"/>
            <p:cNvSpPr>
              <a:spLocks noChangeArrowheads="1"/>
            </p:cNvSpPr>
            <p:nvPr/>
          </p:nvSpPr>
          <p:spPr bwMode="auto">
            <a:xfrm>
              <a:off x="240" y="1728"/>
              <a:ext cx="4176" cy="384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914400" y="2743200"/>
            <a:ext cx="7391400" cy="1828800"/>
            <a:chOff x="576" y="1728"/>
            <a:chExt cx="4656" cy="1152"/>
          </a:xfrm>
        </p:grpSpPr>
        <p:sp>
          <p:nvSpPr>
            <p:cNvPr id="120843" name="Rectangle 14"/>
            <p:cNvSpPr>
              <a:spLocks noChangeArrowheads="1"/>
            </p:cNvSpPr>
            <p:nvPr/>
          </p:nvSpPr>
          <p:spPr bwMode="auto">
            <a:xfrm>
              <a:off x="576" y="1728"/>
              <a:ext cx="3696" cy="144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0844" name="Rectangle 15"/>
            <p:cNvSpPr>
              <a:spLocks noChangeArrowheads="1"/>
            </p:cNvSpPr>
            <p:nvPr/>
          </p:nvSpPr>
          <p:spPr bwMode="auto">
            <a:xfrm>
              <a:off x="576" y="2736"/>
              <a:ext cx="4656" cy="144"/>
            </a:xfrm>
            <a:prstGeom prst="rect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pic>
        <p:nvPicPr>
          <p:cNvPr id="165377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772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3777" name="Rectangle 17"/>
          <p:cNvSpPr>
            <a:spLocks noChangeArrowheads="1"/>
          </p:cNvSpPr>
          <p:nvPr/>
        </p:nvSpPr>
        <p:spPr bwMode="auto">
          <a:xfrm>
            <a:off x="1752600" y="4724400"/>
            <a:ext cx="6629400" cy="2286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653778" name="Text Box 18"/>
          <p:cNvSpPr txBox="1">
            <a:spLocks noChangeArrowheads="1"/>
          </p:cNvSpPr>
          <p:nvPr/>
        </p:nvSpPr>
        <p:spPr bwMode="auto">
          <a:xfrm>
            <a:off x="1066800" y="6172200"/>
            <a:ext cx="735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b="0">
                <a:solidFill>
                  <a:schemeClr val="bg1"/>
                </a:solidFill>
              </a:rPr>
              <a:t>Does “testis implantation” mean that a testis is implanted ?</a:t>
            </a:r>
            <a:endParaRPr lang="en-GB" altLang="en-US" sz="24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77" grpId="0" animBg="1"/>
      <p:bldP spid="165377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0F7DEB-C6E6-47FD-B314-56478CDEF5B0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1228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025"/>
            <a:ext cx="9144000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1933575" y="1581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670149" name="Line 5"/>
          <p:cNvSpPr>
            <a:spLocks noChangeShapeType="1"/>
          </p:cNvSpPr>
          <p:nvPr/>
        </p:nvSpPr>
        <p:spPr bwMode="auto">
          <a:xfrm flipV="1">
            <a:off x="1447800" y="3200400"/>
            <a:ext cx="2438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6" name="AutoShape 6"/>
          <p:cNvSpPr>
            <a:spLocks noGrp="1" noChangeArrowheads="1"/>
          </p:cNvSpPr>
          <p:nvPr>
            <p:ph type="title"/>
          </p:nvPr>
        </p:nvSpPr>
        <p:spPr>
          <a:xfrm>
            <a:off x="153988" y="193675"/>
            <a:ext cx="8632825" cy="631825"/>
          </a:xfrm>
        </p:spPr>
        <p:txBody>
          <a:bodyPr/>
          <a:lstStyle/>
          <a:p>
            <a:pPr eaLnBrk="1" hangingPunct="1"/>
            <a:r>
              <a:rPr lang="nl-BE" altLang="en-US" smtClean="0"/>
              <a:t>Find the problem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280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39FF0C-23FB-46AB-9090-557268689046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75"/>
            <a:ext cx="9144000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4933" name="Rectangle 4"/>
          <p:cNvSpPr>
            <a:spLocks noChangeArrowheads="1"/>
          </p:cNvSpPr>
          <p:nvPr/>
        </p:nvSpPr>
        <p:spPr bwMode="auto">
          <a:xfrm>
            <a:off x="1933575" y="1581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672197" name="Line 5"/>
          <p:cNvSpPr>
            <a:spLocks noChangeShapeType="1"/>
          </p:cNvSpPr>
          <p:nvPr/>
        </p:nvSpPr>
        <p:spPr bwMode="auto">
          <a:xfrm flipV="1">
            <a:off x="1447800" y="3200400"/>
            <a:ext cx="25908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5" name="AutoShape 7"/>
          <p:cNvSpPr>
            <a:spLocks noGrp="1" noChangeArrowheads="1"/>
          </p:cNvSpPr>
          <p:nvPr>
            <p:ph type="title"/>
          </p:nvPr>
        </p:nvSpPr>
        <p:spPr>
          <a:xfrm>
            <a:off x="190500" y="139700"/>
            <a:ext cx="8632825" cy="631825"/>
          </a:xfrm>
        </p:spPr>
        <p:txBody>
          <a:bodyPr/>
          <a:lstStyle/>
          <a:p>
            <a:pPr eaLnBrk="1" hangingPunct="1"/>
            <a:r>
              <a:rPr lang="nl-BE" altLang="en-US" smtClean="0"/>
              <a:t>Find the problem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93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219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98A180-F0FA-460E-B4E2-03D51071E935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26979" name="AutoShape 2"/>
          <p:cNvSpPr>
            <a:spLocks noGrp="1" noChangeArrowheads="1"/>
          </p:cNvSpPr>
          <p:nvPr>
            <p:ph type="title"/>
          </p:nvPr>
        </p:nvSpPr>
        <p:spPr>
          <a:xfrm>
            <a:off x="1603375" y="198438"/>
            <a:ext cx="6007100" cy="631825"/>
          </a:xfrm>
        </p:spPr>
        <p:txBody>
          <a:bodyPr/>
          <a:lstStyle/>
          <a:p>
            <a:pPr eaLnBrk="1" hangingPunct="1"/>
            <a:r>
              <a:rPr lang="nl-BE" altLang="en-US" smtClean="0"/>
              <a:t>Find the problem</a:t>
            </a:r>
            <a:endParaRPr lang="en-GB" altLang="en-US" smtClean="0"/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4245" name="Line 5"/>
          <p:cNvSpPr>
            <a:spLocks noChangeShapeType="1"/>
          </p:cNvSpPr>
          <p:nvPr/>
        </p:nvSpPr>
        <p:spPr bwMode="auto">
          <a:xfrm>
            <a:off x="3886200" y="45720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4246" name="Line 6"/>
          <p:cNvSpPr>
            <a:spLocks noChangeShapeType="1"/>
          </p:cNvSpPr>
          <p:nvPr/>
        </p:nvSpPr>
        <p:spPr bwMode="auto">
          <a:xfrm>
            <a:off x="685800" y="4191000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4247" name="Line 7"/>
          <p:cNvSpPr>
            <a:spLocks noChangeShapeType="1"/>
          </p:cNvSpPr>
          <p:nvPr/>
        </p:nvSpPr>
        <p:spPr bwMode="auto">
          <a:xfrm flipV="1">
            <a:off x="2971800" y="3581400"/>
            <a:ext cx="15240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4248" name="Line 8"/>
          <p:cNvSpPr>
            <a:spLocks noChangeShapeType="1"/>
          </p:cNvSpPr>
          <p:nvPr/>
        </p:nvSpPr>
        <p:spPr bwMode="auto">
          <a:xfrm flipV="1">
            <a:off x="4495800" y="35814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4245" grpId="0" animBg="1"/>
      <p:bldP spid="1674246" grpId="0" animBg="1"/>
      <p:bldP spid="1674247" grpId="0" animBg="1"/>
      <p:bldP spid="167424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EFBBF2-DE9F-4B00-9B7C-4E7E2E12A272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1933575" y="1309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98513"/>
            <a:ext cx="7543800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AutoShape 5"/>
          <p:cNvSpPr>
            <a:spLocks noGrp="1" noChangeArrowheads="1"/>
          </p:cNvSpPr>
          <p:nvPr>
            <p:ph type="title"/>
          </p:nvPr>
        </p:nvSpPr>
        <p:spPr>
          <a:xfrm>
            <a:off x="301625" y="785813"/>
            <a:ext cx="8632825" cy="631825"/>
          </a:xfrm>
        </p:spPr>
        <p:txBody>
          <a:bodyPr/>
          <a:lstStyle/>
          <a:p>
            <a:pPr eaLnBrk="1" hangingPunct="1"/>
            <a:r>
              <a:rPr lang="nl-BE" altLang="en-US" smtClean="0"/>
              <a:t>Find the problem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927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511401-4D64-4471-B020-CBE214634074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31075" name="Rectangle 2"/>
          <p:cNvSpPr>
            <a:spLocks noChangeArrowheads="1"/>
          </p:cNvSpPr>
          <p:nvPr/>
        </p:nvSpPr>
        <p:spPr bwMode="auto">
          <a:xfrm>
            <a:off x="1933575" y="1581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131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AutoShape 4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467600" cy="6096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BE" altLang="en-US" smtClean="0"/>
              <a:t>Uncorrected lexical mapping</a:t>
            </a:r>
            <a:endParaRPr lang="en-GB" altLang="en-US" smtClean="0"/>
          </a:p>
        </p:txBody>
      </p:sp>
      <p:sp>
        <p:nvSpPr>
          <p:cNvPr id="1678341" name="Line 5"/>
          <p:cNvSpPr>
            <a:spLocks noChangeShapeType="1"/>
          </p:cNvSpPr>
          <p:nvPr/>
        </p:nvSpPr>
        <p:spPr bwMode="auto">
          <a:xfrm flipV="1">
            <a:off x="3657600" y="3352800"/>
            <a:ext cx="2971800" cy="160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834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575C57-AA9B-4333-B55C-93019D1BDCAB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1933575" y="1709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4485" name="Line 5"/>
          <p:cNvSpPr>
            <a:spLocks noChangeShapeType="1"/>
          </p:cNvSpPr>
          <p:nvPr/>
        </p:nvSpPr>
        <p:spPr bwMode="auto">
          <a:xfrm>
            <a:off x="6858000" y="33528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4486" name="Line 6"/>
          <p:cNvSpPr>
            <a:spLocks noChangeShapeType="1"/>
          </p:cNvSpPr>
          <p:nvPr/>
        </p:nvSpPr>
        <p:spPr bwMode="auto">
          <a:xfrm>
            <a:off x="7848600" y="3200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7" name="AutoShape 7"/>
          <p:cNvSpPr>
            <a:spLocks noGrp="1" noChangeArrowheads="1"/>
          </p:cNvSpPr>
          <p:nvPr>
            <p:ph type="title"/>
          </p:nvPr>
        </p:nvSpPr>
        <p:spPr>
          <a:xfrm>
            <a:off x="311150" y="314325"/>
            <a:ext cx="8632825" cy="631825"/>
          </a:xfrm>
        </p:spPr>
        <p:txBody>
          <a:bodyPr/>
          <a:lstStyle/>
          <a:p>
            <a:pPr eaLnBrk="1" hangingPunct="1"/>
            <a:r>
              <a:rPr lang="nl-BE" altLang="en-US" smtClean="0"/>
              <a:t>Find the problem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701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4485" grpId="0" animBg="1"/>
      <p:bldP spid="168448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CF26B4-157F-4BAD-992E-622A6585D355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1938338" y="1752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135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50"/>
            <a:ext cx="6553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Rectangle 4"/>
          <p:cNvSpPr>
            <a:spLocks noChangeArrowheads="1"/>
          </p:cNvSpPr>
          <p:nvPr/>
        </p:nvSpPr>
        <p:spPr bwMode="auto">
          <a:xfrm>
            <a:off x="1938338" y="1752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135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62484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6535" name="Line 7"/>
          <p:cNvSpPr>
            <a:spLocks noChangeShapeType="1"/>
          </p:cNvSpPr>
          <p:nvPr/>
        </p:nvSpPr>
        <p:spPr bwMode="auto">
          <a:xfrm flipV="1">
            <a:off x="1600200" y="35052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6536" name="Line 8"/>
          <p:cNvSpPr>
            <a:spLocks noChangeShapeType="1"/>
          </p:cNvSpPr>
          <p:nvPr/>
        </p:nvSpPr>
        <p:spPr bwMode="auto">
          <a:xfrm flipV="1">
            <a:off x="4419600" y="7620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6537" name="Line 9"/>
          <p:cNvSpPr>
            <a:spLocks noChangeShapeType="1"/>
          </p:cNvSpPr>
          <p:nvPr/>
        </p:nvSpPr>
        <p:spPr bwMode="auto">
          <a:xfrm flipH="1" flipV="1">
            <a:off x="5334000" y="5715000"/>
            <a:ext cx="609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6538" name="Line 10"/>
          <p:cNvSpPr>
            <a:spLocks noChangeShapeType="1"/>
          </p:cNvSpPr>
          <p:nvPr/>
        </p:nvSpPr>
        <p:spPr bwMode="auto">
          <a:xfrm flipH="1" flipV="1">
            <a:off x="8229600" y="2819400"/>
            <a:ext cx="609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9" name="AutoShape 11"/>
          <p:cNvSpPr>
            <a:spLocks noGrp="1" noChangeArrowheads="1"/>
          </p:cNvSpPr>
          <p:nvPr>
            <p:ph type="title"/>
          </p:nvPr>
        </p:nvSpPr>
        <p:spPr>
          <a:xfrm>
            <a:off x="120650" y="1265238"/>
            <a:ext cx="2708275" cy="1171575"/>
          </a:xfrm>
        </p:spPr>
        <p:txBody>
          <a:bodyPr/>
          <a:lstStyle/>
          <a:p>
            <a:pPr eaLnBrk="1" hangingPunct="1"/>
            <a:r>
              <a:rPr lang="nl-BE" altLang="en-US" smtClean="0"/>
              <a:t>Find the problem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835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6535" grpId="0" animBg="1"/>
      <p:bldP spid="1686536" grpId="0" animBg="1"/>
      <p:bldP spid="1686537" grpId="0" animBg="1"/>
      <p:bldP spid="168653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D30D93-2981-443E-AEA3-E0F6B22BD0EE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137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80772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1933575" y="197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1933575" y="1614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2662238"/>
            <a:ext cx="762000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AutoShape 7"/>
          <p:cNvSpPr>
            <a:spLocks noGrp="1" noChangeArrowheads="1"/>
          </p:cNvSpPr>
          <p:nvPr>
            <p:ph type="title"/>
          </p:nvPr>
        </p:nvSpPr>
        <p:spPr>
          <a:xfrm>
            <a:off x="5649913" y="5781675"/>
            <a:ext cx="3378200" cy="631825"/>
          </a:xfrm>
        </p:spPr>
        <p:txBody>
          <a:bodyPr/>
          <a:lstStyle/>
          <a:p>
            <a:pPr eaLnBrk="1" hangingPunct="1"/>
            <a:r>
              <a:rPr lang="nl-BE" altLang="en-US" smtClean="0"/>
              <a:t>Find the problem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77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B2258D-A52C-4C61-9983-0A59AB375427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1933575" y="1200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1933575" y="1200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60198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0"/>
            <a:ext cx="55626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1" name="AutoShape 7"/>
          <p:cNvSpPr>
            <a:spLocks noGrp="1" noChangeArrowheads="1"/>
          </p:cNvSpPr>
          <p:nvPr>
            <p:ph type="title"/>
          </p:nvPr>
        </p:nvSpPr>
        <p:spPr>
          <a:xfrm>
            <a:off x="5622925" y="5578475"/>
            <a:ext cx="3405188" cy="631825"/>
          </a:xfrm>
        </p:spPr>
        <p:txBody>
          <a:bodyPr/>
          <a:lstStyle/>
          <a:p>
            <a:pPr eaLnBrk="1" hangingPunct="1"/>
            <a:r>
              <a:rPr lang="nl-BE" altLang="en-US" smtClean="0"/>
              <a:t>Find the problem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07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Since mid 2007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1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A7DAD0-725C-46EA-9B24-C1DEC1096B44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911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524000" y="2971800"/>
            <a:ext cx="6477000" cy="3048000"/>
            <a:chOff x="1524000" y="2971800"/>
            <a:chExt cx="6477000" cy="30480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524000" y="2971800"/>
              <a:ext cx="2133600" cy="22860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572000" y="5715000"/>
              <a:ext cx="3429000" cy="30480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66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3D23F0-37E6-4455-BEDC-4F7FBD8875F3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141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2311" name="Rectangle 7"/>
          <p:cNvSpPr>
            <a:spLocks noChangeArrowheads="1"/>
          </p:cNvSpPr>
          <p:nvPr/>
        </p:nvSpPr>
        <p:spPr bwMode="auto">
          <a:xfrm>
            <a:off x="249238" y="4217988"/>
            <a:ext cx="4987925" cy="1808162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E387EA-E06C-4A9B-8850-80FDCF9D88E0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43363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altLang="en-US" smtClean="0"/>
              <a:t>SNOMED-CT: abundance of false synonymy</a:t>
            </a: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352675"/>
            <a:ext cx="8720137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614613" y="3675063"/>
            <a:ext cx="6215062" cy="1022350"/>
            <a:chOff x="1647" y="2315"/>
            <a:chExt cx="3915" cy="644"/>
          </a:xfrm>
        </p:grpSpPr>
        <p:sp>
          <p:nvSpPr>
            <p:cNvPr id="143372" name="Rectangle 6"/>
            <p:cNvSpPr>
              <a:spLocks noChangeArrowheads="1"/>
            </p:cNvSpPr>
            <p:nvPr/>
          </p:nvSpPr>
          <p:spPr bwMode="auto">
            <a:xfrm>
              <a:off x="2699" y="2321"/>
              <a:ext cx="2863" cy="63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3373" name="Rectangle 9"/>
            <p:cNvSpPr>
              <a:spLocks noChangeArrowheads="1"/>
            </p:cNvSpPr>
            <p:nvPr/>
          </p:nvSpPr>
          <p:spPr bwMode="auto">
            <a:xfrm>
              <a:off x="1647" y="2315"/>
              <a:ext cx="969" cy="64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nose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635250" y="3114675"/>
            <a:ext cx="6219825" cy="481013"/>
            <a:chOff x="1660" y="1962"/>
            <a:chExt cx="3918" cy="303"/>
          </a:xfrm>
        </p:grpSpPr>
        <p:sp>
          <p:nvSpPr>
            <p:cNvPr id="143370" name="Rectangle 5"/>
            <p:cNvSpPr>
              <a:spLocks noChangeArrowheads="1"/>
            </p:cNvSpPr>
            <p:nvPr/>
          </p:nvSpPr>
          <p:spPr bwMode="auto">
            <a:xfrm>
              <a:off x="2698" y="1962"/>
              <a:ext cx="2880" cy="30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3371" name="Rectangle 10"/>
            <p:cNvSpPr>
              <a:spLocks noChangeArrowheads="1"/>
            </p:cNvSpPr>
            <p:nvPr/>
          </p:nvSpPr>
          <p:spPr bwMode="auto">
            <a:xfrm>
              <a:off x="1660" y="1964"/>
              <a:ext cx="964" cy="30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bones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625725" y="4745038"/>
            <a:ext cx="6211888" cy="1428750"/>
            <a:chOff x="1654" y="2989"/>
            <a:chExt cx="3913" cy="900"/>
          </a:xfrm>
        </p:grpSpPr>
        <p:sp>
          <p:nvSpPr>
            <p:cNvPr id="143368" name="Rectangle 7"/>
            <p:cNvSpPr>
              <a:spLocks noChangeArrowheads="1"/>
            </p:cNvSpPr>
            <p:nvPr/>
          </p:nvSpPr>
          <p:spPr bwMode="auto">
            <a:xfrm>
              <a:off x="2710" y="2989"/>
              <a:ext cx="2857" cy="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3369" name="Rectangle 11"/>
            <p:cNvSpPr>
              <a:spLocks noChangeArrowheads="1"/>
            </p:cNvSpPr>
            <p:nvPr/>
          </p:nvSpPr>
          <p:spPr bwMode="auto">
            <a:xfrm>
              <a:off x="1654" y="2994"/>
              <a:ext cx="964" cy="8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</a:rPr>
                <a:t>fracture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45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BB821A-136F-4325-BC7A-D994F387CF96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45411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altLang="en-US" smtClean="0"/>
              <a:t>Coding / Classification confusion</a:t>
            </a:r>
          </a:p>
        </p:txBody>
      </p:sp>
      <p:grpSp>
        <p:nvGrpSpPr>
          <p:cNvPr id="145412" name="Group 24"/>
          <p:cNvGrpSpPr>
            <a:grpSpLocks/>
          </p:cNvGrpSpPr>
          <p:nvPr/>
        </p:nvGrpSpPr>
        <p:grpSpPr bwMode="auto">
          <a:xfrm>
            <a:off x="347663" y="2578100"/>
            <a:ext cx="8542337" cy="3562350"/>
            <a:chOff x="225" y="1624"/>
            <a:chExt cx="5381" cy="2244"/>
          </a:xfrm>
        </p:grpSpPr>
        <p:sp>
          <p:nvSpPr>
            <p:cNvPr id="145413" name="Text Box 4"/>
            <p:cNvSpPr txBox="1">
              <a:spLocks noChangeArrowheads="1"/>
            </p:cNvSpPr>
            <p:nvPr/>
          </p:nvSpPr>
          <p:spPr bwMode="auto">
            <a:xfrm>
              <a:off x="225" y="1624"/>
              <a:ext cx="5381" cy="44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chemeClr val="bg1"/>
                  </a:solidFill>
                </a:rPr>
                <a:t>A patient with a fractured nasal bone  </a:t>
              </a:r>
            </a:p>
          </p:txBody>
        </p:sp>
        <p:sp>
          <p:nvSpPr>
            <p:cNvPr id="145414" name="Text Box 5"/>
            <p:cNvSpPr txBox="1">
              <a:spLocks noChangeArrowheads="1"/>
            </p:cNvSpPr>
            <p:nvPr/>
          </p:nvSpPr>
          <p:spPr bwMode="auto">
            <a:xfrm>
              <a:off x="808" y="2525"/>
              <a:ext cx="4216" cy="44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chemeClr val="bg1"/>
                  </a:solidFill>
                </a:rPr>
                <a:t>A patient with a broken nose  </a:t>
              </a:r>
            </a:p>
          </p:txBody>
        </p:sp>
        <p:sp>
          <p:nvSpPr>
            <p:cNvPr id="145415" name="Text Box 6"/>
            <p:cNvSpPr txBox="1">
              <a:spLocks noChangeArrowheads="1"/>
            </p:cNvSpPr>
            <p:nvPr/>
          </p:nvSpPr>
          <p:spPr bwMode="auto">
            <a:xfrm>
              <a:off x="310" y="3426"/>
              <a:ext cx="5212" cy="44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chemeClr val="bg1"/>
                  </a:solidFill>
                </a:rPr>
                <a:t>A patient with a fracture of the nose  </a:t>
              </a:r>
            </a:p>
          </p:txBody>
        </p:sp>
        <p:sp>
          <p:nvSpPr>
            <p:cNvPr id="145416" name="Text Box 7"/>
            <p:cNvSpPr txBox="1">
              <a:spLocks noChangeArrowheads="1"/>
            </p:cNvSpPr>
            <p:nvPr/>
          </p:nvSpPr>
          <p:spPr bwMode="auto">
            <a:xfrm>
              <a:off x="557" y="2048"/>
              <a:ext cx="335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145417" name="Text Box 8"/>
            <p:cNvSpPr txBox="1">
              <a:spLocks noChangeArrowheads="1"/>
            </p:cNvSpPr>
            <p:nvPr/>
          </p:nvSpPr>
          <p:spPr bwMode="auto">
            <a:xfrm>
              <a:off x="558" y="2920"/>
              <a:ext cx="335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145418" name="Line 9"/>
            <p:cNvSpPr>
              <a:spLocks noChangeShapeType="1"/>
            </p:cNvSpPr>
            <p:nvPr/>
          </p:nvSpPr>
          <p:spPr bwMode="auto">
            <a:xfrm>
              <a:off x="981" y="2064"/>
              <a:ext cx="0" cy="46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10"/>
            <p:cNvSpPr>
              <a:spLocks noChangeShapeType="1"/>
            </p:cNvSpPr>
            <p:nvPr/>
          </p:nvSpPr>
          <p:spPr bwMode="auto">
            <a:xfrm>
              <a:off x="953" y="2970"/>
              <a:ext cx="0" cy="46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77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CA2803-C0F0-41C9-B5D7-538D8E038270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grpSp>
        <p:nvGrpSpPr>
          <p:cNvPr id="147459" name="Group 30"/>
          <p:cNvGrpSpPr>
            <a:grpSpLocks/>
          </p:cNvGrpSpPr>
          <p:nvPr/>
        </p:nvGrpSpPr>
        <p:grpSpPr bwMode="auto">
          <a:xfrm>
            <a:off x="342900" y="2578100"/>
            <a:ext cx="8542338" cy="3562350"/>
            <a:chOff x="322" y="1721"/>
            <a:chExt cx="5381" cy="2244"/>
          </a:xfrm>
        </p:grpSpPr>
        <p:sp>
          <p:nvSpPr>
            <p:cNvPr id="147476" name="Text Box 23"/>
            <p:cNvSpPr txBox="1">
              <a:spLocks noChangeArrowheads="1"/>
            </p:cNvSpPr>
            <p:nvPr/>
          </p:nvSpPr>
          <p:spPr bwMode="auto">
            <a:xfrm>
              <a:off x="322" y="1721"/>
              <a:ext cx="5381" cy="44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chemeClr val="bg1"/>
                  </a:solidFill>
                </a:rPr>
                <a:t>A patient with a fractured nasal bone  </a:t>
              </a:r>
            </a:p>
          </p:txBody>
        </p:sp>
        <p:sp>
          <p:nvSpPr>
            <p:cNvPr id="147477" name="Text Box 24"/>
            <p:cNvSpPr txBox="1">
              <a:spLocks noChangeArrowheads="1"/>
            </p:cNvSpPr>
            <p:nvPr/>
          </p:nvSpPr>
          <p:spPr bwMode="auto">
            <a:xfrm>
              <a:off x="905" y="2622"/>
              <a:ext cx="4216" cy="44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chemeClr val="bg1"/>
                  </a:solidFill>
                </a:rPr>
                <a:t>A patient with a broken nose  </a:t>
              </a:r>
            </a:p>
          </p:txBody>
        </p:sp>
        <p:sp>
          <p:nvSpPr>
            <p:cNvPr id="147478" name="Text Box 25"/>
            <p:cNvSpPr txBox="1">
              <a:spLocks noChangeArrowheads="1"/>
            </p:cNvSpPr>
            <p:nvPr/>
          </p:nvSpPr>
          <p:spPr bwMode="auto">
            <a:xfrm>
              <a:off x="407" y="3523"/>
              <a:ext cx="5212" cy="44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chemeClr val="bg1"/>
                  </a:solidFill>
                </a:rPr>
                <a:t>A patient with a fracture of the nose  </a:t>
              </a:r>
            </a:p>
          </p:txBody>
        </p:sp>
        <p:sp>
          <p:nvSpPr>
            <p:cNvPr id="147479" name="Text Box 26"/>
            <p:cNvSpPr txBox="1">
              <a:spLocks noChangeArrowheads="1"/>
            </p:cNvSpPr>
            <p:nvPr/>
          </p:nvSpPr>
          <p:spPr bwMode="auto">
            <a:xfrm>
              <a:off x="654" y="2145"/>
              <a:ext cx="335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147480" name="Text Box 27"/>
            <p:cNvSpPr txBox="1">
              <a:spLocks noChangeArrowheads="1"/>
            </p:cNvSpPr>
            <p:nvPr/>
          </p:nvSpPr>
          <p:spPr bwMode="auto">
            <a:xfrm>
              <a:off x="655" y="3017"/>
              <a:ext cx="335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147481" name="Line 28"/>
            <p:cNvSpPr>
              <a:spLocks noChangeShapeType="1"/>
            </p:cNvSpPr>
            <p:nvPr/>
          </p:nvSpPr>
          <p:spPr bwMode="auto">
            <a:xfrm>
              <a:off x="1078" y="2161"/>
              <a:ext cx="0" cy="46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82" name="Line 29"/>
            <p:cNvSpPr>
              <a:spLocks noChangeShapeType="1"/>
            </p:cNvSpPr>
            <p:nvPr/>
          </p:nvSpPr>
          <p:spPr bwMode="auto">
            <a:xfrm>
              <a:off x="1050" y="3067"/>
              <a:ext cx="0" cy="46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460" name="AutoShape 2"/>
          <p:cNvSpPr>
            <a:spLocks noGrp="1" noChangeArrowheads="1"/>
          </p:cNvSpPr>
          <p:nvPr>
            <p:ph type="title"/>
          </p:nvPr>
        </p:nvSpPr>
        <p:spPr>
          <a:xfrm>
            <a:off x="255588" y="1284288"/>
            <a:ext cx="8632825" cy="631825"/>
          </a:xfrm>
        </p:spPr>
        <p:txBody>
          <a:bodyPr/>
          <a:lstStyle/>
          <a:p>
            <a:pPr eaLnBrk="1" hangingPunct="1"/>
            <a:r>
              <a:rPr lang="en-US" altLang="en-US" smtClean="0"/>
              <a:t>Coding / Classification confusion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41313" y="2578100"/>
            <a:ext cx="8542337" cy="3562350"/>
            <a:chOff x="225" y="1624"/>
            <a:chExt cx="5381" cy="2244"/>
          </a:xfrm>
        </p:grpSpPr>
        <p:sp>
          <p:nvSpPr>
            <p:cNvPr id="147462" name="Text Box 3"/>
            <p:cNvSpPr txBox="1">
              <a:spLocks noChangeArrowheads="1"/>
            </p:cNvSpPr>
            <p:nvPr/>
          </p:nvSpPr>
          <p:spPr bwMode="auto">
            <a:xfrm>
              <a:off x="225" y="1624"/>
              <a:ext cx="5381" cy="44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chemeClr val="bg1"/>
                  </a:solidFill>
                </a:rPr>
                <a:t>A patient with </a:t>
              </a:r>
              <a:r>
                <a:rPr lang="en-US" altLang="en-US" sz="4000">
                  <a:solidFill>
                    <a:srgbClr val="FF0000"/>
                  </a:solidFill>
                </a:rPr>
                <a:t>a fractured nasal bone</a:t>
              </a:r>
              <a:r>
                <a:rPr lang="en-US" altLang="en-US" sz="4000">
                  <a:solidFill>
                    <a:schemeClr val="bg1"/>
                  </a:solidFill>
                </a:rPr>
                <a:t>  </a:t>
              </a:r>
            </a:p>
          </p:txBody>
        </p:sp>
        <p:sp>
          <p:nvSpPr>
            <p:cNvPr id="147463" name="Text Box 4"/>
            <p:cNvSpPr txBox="1">
              <a:spLocks noChangeArrowheads="1"/>
            </p:cNvSpPr>
            <p:nvPr/>
          </p:nvSpPr>
          <p:spPr bwMode="auto">
            <a:xfrm>
              <a:off x="808" y="2525"/>
              <a:ext cx="4216" cy="44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chemeClr val="bg1"/>
                  </a:solidFill>
                </a:rPr>
                <a:t>A patient with </a:t>
              </a:r>
              <a:r>
                <a:rPr lang="en-US" altLang="en-US" sz="4000">
                  <a:solidFill>
                    <a:srgbClr val="FFFF00"/>
                  </a:solidFill>
                </a:rPr>
                <a:t>a broken nose</a:t>
              </a:r>
              <a:r>
                <a:rPr lang="en-US" altLang="en-US" sz="4000">
                  <a:solidFill>
                    <a:schemeClr val="bg1"/>
                  </a:solidFill>
                </a:rPr>
                <a:t>  </a:t>
              </a:r>
            </a:p>
          </p:txBody>
        </p:sp>
        <p:sp>
          <p:nvSpPr>
            <p:cNvPr id="147464" name="Text Box 5"/>
            <p:cNvSpPr txBox="1">
              <a:spLocks noChangeArrowheads="1"/>
            </p:cNvSpPr>
            <p:nvPr/>
          </p:nvSpPr>
          <p:spPr bwMode="auto">
            <a:xfrm>
              <a:off x="310" y="3426"/>
              <a:ext cx="5212" cy="442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chemeClr val="bg1"/>
                  </a:solidFill>
                </a:rPr>
                <a:t>A patient with </a:t>
              </a:r>
              <a:r>
                <a:rPr lang="en-US" altLang="en-US" sz="4000">
                  <a:solidFill>
                    <a:srgbClr val="00FF00"/>
                  </a:solidFill>
                </a:rPr>
                <a:t>a fracture of the nose</a:t>
              </a:r>
              <a:r>
                <a:rPr lang="en-US" altLang="en-US" sz="4000">
                  <a:solidFill>
                    <a:schemeClr val="bg1"/>
                  </a:solidFill>
                </a:rPr>
                <a:t>  </a:t>
              </a:r>
            </a:p>
          </p:txBody>
        </p:sp>
        <p:sp>
          <p:nvSpPr>
            <p:cNvPr id="147465" name="AutoShape 10"/>
            <p:cNvSpPr>
              <a:spLocks noChangeArrowheads="1"/>
            </p:cNvSpPr>
            <p:nvPr/>
          </p:nvSpPr>
          <p:spPr bwMode="auto">
            <a:xfrm>
              <a:off x="1495" y="2144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7466" name="AutoShape 11"/>
            <p:cNvSpPr>
              <a:spLocks noChangeArrowheads="1"/>
            </p:cNvSpPr>
            <p:nvPr/>
          </p:nvSpPr>
          <p:spPr bwMode="auto">
            <a:xfrm>
              <a:off x="1501" y="3039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7467" name="Line 12"/>
            <p:cNvSpPr>
              <a:spLocks noChangeShapeType="1"/>
            </p:cNvSpPr>
            <p:nvPr/>
          </p:nvSpPr>
          <p:spPr bwMode="auto">
            <a:xfrm flipV="1">
              <a:off x="1534" y="2161"/>
              <a:ext cx="376" cy="29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8" name="Line 13"/>
            <p:cNvSpPr>
              <a:spLocks noChangeShapeType="1"/>
            </p:cNvSpPr>
            <p:nvPr/>
          </p:nvSpPr>
          <p:spPr bwMode="auto">
            <a:xfrm flipV="1">
              <a:off x="1540" y="3039"/>
              <a:ext cx="376" cy="29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9" name="Rectangle 16"/>
            <p:cNvSpPr>
              <a:spLocks noChangeArrowheads="1"/>
            </p:cNvSpPr>
            <p:nvPr/>
          </p:nvSpPr>
          <p:spPr bwMode="auto">
            <a:xfrm>
              <a:off x="2298" y="1699"/>
              <a:ext cx="3137" cy="320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7470" name="Rectangle 17"/>
            <p:cNvSpPr>
              <a:spLocks noChangeArrowheads="1"/>
            </p:cNvSpPr>
            <p:nvPr/>
          </p:nvSpPr>
          <p:spPr bwMode="auto">
            <a:xfrm>
              <a:off x="2851" y="2594"/>
              <a:ext cx="2059" cy="320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7471" name="Rectangle 18"/>
            <p:cNvSpPr>
              <a:spLocks noChangeArrowheads="1"/>
            </p:cNvSpPr>
            <p:nvPr/>
          </p:nvSpPr>
          <p:spPr bwMode="auto">
            <a:xfrm>
              <a:off x="2367" y="3507"/>
              <a:ext cx="3017" cy="320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7472" name="Line 19"/>
            <p:cNvSpPr>
              <a:spLocks noChangeShapeType="1"/>
            </p:cNvSpPr>
            <p:nvPr/>
          </p:nvSpPr>
          <p:spPr bwMode="auto">
            <a:xfrm>
              <a:off x="3189" y="2036"/>
              <a:ext cx="0" cy="5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73" name="Line 20"/>
            <p:cNvSpPr>
              <a:spLocks noChangeShapeType="1"/>
            </p:cNvSpPr>
            <p:nvPr/>
          </p:nvSpPr>
          <p:spPr bwMode="auto">
            <a:xfrm>
              <a:off x="3189" y="2925"/>
              <a:ext cx="0" cy="5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74" name="Text Box 21"/>
            <p:cNvSpPr txBox="1">
              <a:spLocks noChangeArrowheads="1"/>
            </p:cNvSpPr>
            <p:nvPr/>
          </p:nvSpPr>
          <p:spPr bwMode="auto">
            <a:xfrm>
              <a:off x="2838" y="2043"/>
              <a:ext cx="335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47475" name="Text Box 22"/>
            <p:cNvSpPr txBox="1">
              <a:spLocks noChangeArrowheads="1"/>
            </p:cNvSpPr>
            <p:nvPr/>
          </p:nvSpPr>
          <p:spPr bwMode="auto">
            <a:xfrm>
              <a:off x="2821" y="2938"/>
              <a:ext cx="335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34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B6F5F9-1DB2-4FC2-87F2-B72A570FDD4B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8" name="AutoShape 3"/>
          <p:cNvSpPr>
            <a:spLocks noGrp="1" noChangeArrowheads="1"/>
          </p:cNvSpPr>
          <p:nvPr>
            <p:ph type="title"/>
          </p:nvPr>
        </p:nvSpPr>
        <p:spPr>
          <a:xfrm>
            <a:off x="4725988" y="4402138"/>
            <a:ext cx="4121150" cy="10382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Snomed CT (July 2007):</a:t>
            </a:r>
            <a:br>
              <a:rPr lang="en-US" altLang="en-US" sz="2800" smtClean="0"/>
            </a:br>
            <a:r>
              <a:rPr lang="en-US" altLang="en-US" sz="2800" smtClean="0"/>
              <a:t>“fractured nasal bones”</a:t>
            </a:r>
          </a:p>
        </p:txBody>
      </p:sp>
      <p:sp>
        <p:nvSpPr>
          <p:cNvPr id="149509" name="Rectangle 4"/>
          <p:cNvSpPr>
            <a:spLocks noChangeArrowheads="1"/>
          </p:cNvSpPr>
          <p:nvPr/>
        </p:nvSpPr>
        <p:spPr bwMode="auto">
          <a:xfrm>
            <a:off x="0" y="809625"/>
            <a:ext cx="7897813" cy="957263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92CE7B-E464-4173-8A01-18797553C245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51555" name="AutoShape 2"/>
          <p:cNvSpPr>
            <a:spLocks noGrp="1" noChangeArrowheads="1"/>
          </p:cNvSpPr>
          <p:nvPr>
            <p:ph type="title"/>
          </p:nvPr>
        </p:nvSpPr>
        <p:spPr>
          <a:xfrm>
            <a:off x="257175" y="1293813"/>
            <a:ext cx="8631238" cy="615950"/>
          </a:xfrm>
        </p:spPr>
        <p:txBody>
          <a:bodyPr/>
          <a:lstStyle/>
          <a:p>
            <a:pPr eaLnBrk="1" hangingPunct="1"/>
            <a:r>
              <a:rPr lang="en-US" altLang="en-US" sz="3100" smtClean="0"/>
              <a:t>Snomed CT (July 2007): “fractured nasal bones”</a:t>
            </a:r>
          </a:p>
        </p:txBody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Problems of multiple inheritance: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 (1) “… </a:t>
            </a:r>
            <a:r>
              <a:rPr lang="en-US" altLang="en-US" b="1" i="1" smtClean="0"/>
              <a:t>ISA fracture of skull and facial bones</a:t>
            </a:r>
            <a:r>
              <a:rPr lang="en-US" altLang="en-US" b="1" smtClean="0"/>
              <a:t>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Which facial bones are not part of the skull 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If there would be non-skull facial bones, how many fractures are then required 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(2) </a:t>
            </a:r>
            <a:r>
              <a:rPr lang="en-US" altLang="en-US" b="1" i="1" smtClean="0"/>
              <a:t>“… ISA fracture of mid-facial bones”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Which mid-facials bones or not facial bones ?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mtClean="0"/>
              <a:t>If all, then (1) is redundant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/>
              <a:t>(3) </a:t>
            </a:r>
            <a:r>
              <a:rPr lang="en-US" altLang="en-US" b="1" i="1" smtClean="0"/>
              <a:t>“… ISA injury of nasal bones”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Are not all fractures “injuries’ and if not, why would then all nasal fractures be injuries ?</a:t>
            </a:r>
          </a:p>
        </p:txBody>
      </p:sp>
    </p:spTree>
    <p:extLst>
      <p:ext uri="{BB962C8B-B14F-4D97-AF65-F5344CB8AC3E}">
        <p14:creationId xmlns:p14="http://schemas.microsoft.com/office/powerpoint/2010/main" val="11253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2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5C703D-37BF-4955-9F60-413DB98E0F3B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1938338" y="1704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5" name="AutoShape 5"/>
          <p:cNvSpPr>
            <a:spLocks noGrp="1" noChangeArrowheads="1"/>
          </p:cNvSpPr>
          <p:nvPr>
            <p:ph type="title"/>
          </p:nvPr>
        </p:nvSpPr>
        <p:spPr>
          <a:xfrm>
            <a:off x="171450" y="139700"/>
            <a:ext cx="8632825" cy="631825"/>
          </a:xfrm>
        </p:spPr>
        <p:txBody>
          <a:bodyPr/>
          <a:lstStyle/>
          <a:p>
            <a:pPr eaLnBrk="1" hangingPunct="1"/>
            <a:r>
              <a:rPr lang="nl-BE" altLang="en-US" smtClean="0"/>
              <a:t>Find the problem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66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SNOMED CT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1" y="1470688"/>
            <a:ext cx="8534400" cy="49758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90609" y="6474263"/>
            <a:ext cx="2553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http://www.ihtsdo.org/snomed-ct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19382"/>
            <a:ext cx="3505200" cy="8001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90724" y="1828800"/>
            <a:ext cx="6696076" cy="2162175"/>
            <a:chOff x="1990724" y="1828800"/>
            <a:chExt cx="6696076" cy="2162175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6781800" y="1828800"/>
              <a:ext cx="1905000" cy="38100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0725" y="2867025"/>
              <a:ext cx="5162550" cy="1123950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 bwMode="auto">
            <a:xfrm>
              <a:off x="1990724" y="2867024"/>
              <a:ext cx="5019675" cy="1123951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12" name="Straight Connector 11"/>
            <p:cNvCxnSpPr>
              <a:stCxn id="3" idx="2"/>
              <a:endCxn id="10" idx="0"/>
            </p:cNvCxnSpPr>
            <p:nvPr/>
          </p:nvCxnSpPr>
          <p:spPr bwMode="auto">
            <a:xfrm flipH="1">
              <a:off x="4500562" y="2209800"/>
              <a:ext cx="3233738" cy="6572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Rectangle 13"/>
          <p:cNvSpPr/>
          <p:nvPr/>
        </p:nvSpPr>
        <p:spPr bwMode="auto">
          <a:xfrm>
            <a:off x="2057400" y="3429000"/>
            <a:ext cx="2590800" cy="4572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2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Intended uses of SNOMED 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SNOMED CT as a ‘knowledge base’</a:t>
            </a:r>
          </a:p>
        </p:txBody>
      </p:sp>
      <p:grpSp>
        <p:nvGrpSpPr>
          <p:cNvPr id="8195" name="Group 74"/>
          <p:cNvGrpSpPr>
            <a:grpSpLocks/>
          </p:cNvGrpSpPr>
          <p:nvPr/>
        </p:nvGrpSpPr>
        <p:grpSpPr bwMode="auto">
          <a:xfrm>
            <a:off x="304800" y="1789113"/>
            <a:ext cx="2624138" cy="4508500"/>
            <a:chOff x="192" y="1367"/>
            <a:chExt cx="1653" cy="2840"/>
          </a:xfrm>
        </p:grpSpPr>
        <p:sp>
          <p:nvSpPr>
            <p:cNvPr id="8224" name="AutoShape 4"/>
            <p:cNvSpPr>
              <a:spLocks noChangeArrowheads="1"/>
            </p:cNvSpPr>
            <p:nvPr/>
          </p:nvSpPr>
          <p:spPr bwMode="auto">
            <a:xfrm>
              <a:off x="516" y="1367"/>
              <a:ext cx="1003" cy="40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/>
                <a:t>Pharmaceutical/</a:t>
              </a:r>
            </a:p>
            <a:p>
              <a:pPr eaLnBrk="1" hangingPunct="1"/>
              <a:r>
                <a:rPr lang="en-US" altLang="en-US" sz="1800"/>
                <a:t>biologic product</a:t>
              </a:r>
              <a:endParaRPr lang="en-US" altLang="en-US" sz="1800" b="1"/>
            </a:p>
          </p:txBody>
        </p:sp>
        <p:sp>
          <p:nvSpPr>
            <p:cNvPr id="8225" name="AutoShape 5"/>
            <p:cNvSpPr>
              <a:spLocks noChangeArrowheads="1"/>
            </p:cNvSpPr>
            <p:nvPr/>
          </p:nvSpPr>
          <p:spPr bwMode="auto">
            <a:xfrm>
              <a:off x="525" y="1931"/>
              <a:ext cx="985" cy="2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/>
                <a:t>Autonomic drug</a:t>
              </a:r>
              <a:endParaRPr lang="en-US" altLang="en-US" sz="1800" b="1"/>
            </a:p>
          </p:txBody>
        </p:sp>
        <p:sp>
          <p:nvSpPr>
            <p:cNvPr id="8226" name="AutoShape 6"/>
            <p:cNvSpPr>
              <a:spLocks noChangeArrowheads="1"/>
            </p:cNvSpPr>
            <p:nvPr/>
          </p:nvSpPr>
          <p:spPr bwMode="auto">
            <a:xfrm>
              <a:off x="288" y="2304"/>
              <a:ext cx="1459" cy="40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Sympathomimetic agent</a:t>
              </a:r>
            </a:p>
            <a:p>
              <a:pPr algn="ctr" eaLnBrk="1" hangingPunct="1"/>
              <a:r>
                <a:rPr lang="en-US" altLang="en-US" sz="1800"/>
                <a:t>(product)</a:t>
              </a:r>
              <a:endParaRPr lang="en-US" altLang="en-US" sz="1800" b="1"/>
            </a:p>
          </p:txBody>
        </p:sp>
        <p:sp>
          <p:nvSpPr>
            <p:cNvPr id="8227" name="AutoShape 7"/>
            <p:cNvSpPr>
              <a:spLocks noChangeArrowheads="1"/>
            </p:cNvSpPr>
            <p:nvPr/>
          </p:nvSpPr>
          <p:spPr bwMode="auto">
            <a:xfrm>
              <a:off x="302" y="2868"/>
              <a:ext cx="1433" cy="2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/>
                <a:t>Epinephrine preparation</a:t>
              </a:r>
              <a:endParaRPr lang="en-US" altLang="en-US" sz="1800" b="1"/>
            </a:p>
          </p:txBody>
        </p:sp>
        <p:sp>
          <p:nvSpPr>
            <p:cNvPr id="8228" name="AutoShape 8"/>
            <p:cNvSpPr>
              <a:spLocks noChangeArrowheads="1"/>
            </p:cNvSpPr>
            <p:nvPr/>
          </p:nvSpPr>
          <p:spPr bwMode="auto">
            <a:xfrm>
              <a:off x="192" y="3241"/>
              <a:ext cx="1653" cy="2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/>
                <a:t>Parenteral form epinephrine</a:t>
              </a:r>
              <a:endParaRPr lang="en-US" altLang="en-US" sz="1800" b="1"/>
            </a:p>
          </p:txBody>
        </p:sp>
        <p:sp>
          <p:nvSpPr>
            <p:cNvPr id="8229" name="AutoShape 9"/>
            <p:cNvSpPr>
              <a:spLocks noChangeArrowheads="1"/>
            </p:cNvSpPr>
            <p:nvPr/>
          </p:nvSpPr>
          <p:spPr bwMode="auto">
            <a:xfrm>
              <a:off x="373" y="3614"/>
              <a:ext cx="1290" cy="59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/>
                <a:t>Adrenaline 1:10,000</a:t>
              </a:r>
            </a:p>
            <a:p>
              <a:pPr eaLnBrk="1" hangingPunct="1"/>
              <a:r>
                <a:rPr lang="en-US" altLang="en-US" sz="1800"/>
                <a:t>100micrograms/1mL</a:t>
              </a:r>
            </a:p>
            <a:p>
              <a:pPr eaLnBrk="1" hangingPunct="1"/>
              <a:r>
                <a:rPr lang="en-US" altLang="en-US" sz="1800"/>
                <a:t>prefilled syringe</a:t>
              </a:r>
              <a:endParaRPr lang="en-US" altLang="en-US" sz="1800" b="1"/>
            </a:p>
          </p:txBody>
        </p:sp>
        <p:cxnSp>
          <p:nvCxnSpPr>
            <p:cNvPr id="8230" name="AutoShape 11"/>
            <p:cNvCxnSpPr>
              <a:cxnSpLocks noChangeShapeType="1"/>
              <a:stCxn id="8229" idx="0"/>
              <a:endCxn id="8228" idx="2"/>
            </p:cNvCxnSpPr>
            <p:nvPr/>
          </p:nvCxnSpPr>
          <p:spPr bwMode="auto">
            <a:xfrm flipV="1">
              <a:off x="1018" y="3460"/>
              <a:ext cx="1" cy="145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1" name="AutoShape 12"/>
            <p:cNvCxnSpPr>
              <a:cxnSpLocks noChangeShapeType="1"/>
              <a:stCxn id="8228" idx="0"/>
              <a:endCxn id="8227" idx="2"/>
            </p:cNvCxnSpPr>
            <p:nvPr/>
          </p:nvCxnSpPr>
          <p:spPr bwMode="auto">
            <a:xfrm flipV="1">
              <a:off x="1019" y="3087"/>
              <a:ext cx="0" cy="145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2" name="AutoShape 13"/>
            <p:cNvCxnSpPr>
              <a:cxnSpLocks noChangeShapeType="1"/>
              <a:stCxn id="8227" idx="0"/>
              <a:endCxn id="8226" idx="2"/>
            </p:cNvCxnSpPr>
            <p:nvPr/>
          </p:nvCxnSpPr>
          <p:spPr bwMode="auto">
            <a:xfrm flipH="1" flipV="1">
              <a:off x="1018" y="2714"/>
              <a:ext cx="1" cy="145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3" name="AutoShape 14"/>
            <p:cNvCxnSpPr>
              <a:cxnSpLocks noChangeShapeType="1"/>
              <a:stCxn id="8226" idx="0"/>
              <a:endCxn id="8225" idx="2"/>
            </p:cNvCxnSpPr>
            <p:nvPr/>
          </p:nvCxnSpPr>
          <p:spPr bwMode="auto">
            <a:xfrm flipV="1">
              <a:off x="1018" y="2150"/>
              <a:ext cx="0" cy="145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4" name="AutoShape 15"/>
            <p:cNvCxnSpPr>
              <a:cxnSpLocks noChangeShapeType="1"/>
              <a:stCxn id="8225" idx="0"/>
              <a:endCxn id="8224" idx="2"/>
            </p:cNvCxnSpPr>
            <p:nvPr/>
          </p:nvCxnSpPr>
          <p:spPr bwMode="auto">
            <a:xfrm flipV="1">
              <a:off x="1018" y="1777"/>
              <a:ext cx="0" cy="145"/>
            </a:xfrm>
            <a:prstGeom prst="straightConnector1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96" name="Group 78"/>
          <p:cNvGrpSpPr>
            <a:grpSpLocks/>
          </p:cNvGrpSpPr>
          <p:nvPr/>
        </p:nvGrpSpPr>
        <p:grpSpPr bwMode="auto">
          <a:xfrm>
            <a:off x="2640013" y="4876800"/>
            <a:ext cx="6121401" cy="874713"/>
            <a:chOff x="1663" y="3312"/>
            <a:chExt cx="3856" cy="551"/>
          </a:xfrm>
        </p:grpSpPr>
        <p:sp>
          <p:nvSpPr>
            <p:cNvPr id="8221" name="Rectangle 48"/>
            <p:cNvSpPr>
              <a:spLocks noChangeArrowheads="1"/>
            </p:cNvSpPr>
            <p:nvPr/>
          </p:nvSpPr>
          <p:spPr bwMode="auto">
            <a:xfrm>
              <a:off x="4032" y="3648"/>
              <a:ext cx="8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</a:rPr>
                <a:t>Has dose form </a:t>
              </a:r>
            </a:p>
          </p:txBody>
        </p:sp>
        <p:sp>
          <p:nvSpPr>
            <p:cNvPr id="8222" name="AutoShape 50"/>
            <p:cNvSpPr>
              <a:spLocks noChangeArrowheads="1"/>
            </p:cNvSpPr>
            <p:nvPr/>
          </p:nvSpPr>
          <p:spPr bwMode="auto">
            <a:xfrm>
              <a:off x="4416" y="3312"/>
              <a:ext cx="1103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/>
                <a:t>Injection (product)</a:t>
              </a:r>
            </a:p>
          </p:txBody>
        </p:sp>
        <p:cxnSp>
          <p:nvCxnSpPr>
            <p:cNvPr id="8223" name="AutoShape 52"/>
            <p:cNvCxnSpPr>
              <a:cxnSpLocks noChangeShapeType="1"/>
              <a:stCxn id="8229" idx="3"/>
              <a:endCxn id="8222" idx="2"/>
            </p:cNvCxnSpPr>
            <p:nvPr/>
          </p:nvCxnSpPr>
          <p:spPr bwMode="auto">
            <a:xfrm flipV="1">
              <a:off x="1663" y="3504"/>
              <a:ext cx="3305" cy="359"/>
            </a:xfrm>
            <a:prstGeom prst="bentConnector2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2640013" y="1676400"/>
            <a:ext cx="6261100" cy="4075113"/>
            <a:chOff x="2640013" y="1676400"/>
            <a:chExt cx="6261100" cy="4075113"/>
          </a:xfrm>
        </p:grpSpPr>
        <p:grpSp>
          <p:nvGrpSpPr>
            <p:cNvPr id="8197" name="Group 77"/>
            <p:cNvGrpSpPr>
              <a:grpSpLocks/>
            </p:cNvGrpSpPr>
            <p:nvPr/>
          </p:nvGrpSpPr>
          <p:grpSpPr bwMode="auto">
            <a:xfrm>
              <a:off x="5486400" y="1981200"/>
              <a:ext cx="3414713" cy="2895600"/>
              <a:chOff x="3456" y="1488"/>
              <a:chExt cx="2151" cy="1824"/>
            </a:xfrm>
          </p:grpSpPr>
          <p:sp>
            <p:nvSpPr>
              <p:cNvPr id="8212" name="AutoShape 54"/>
              <p:cNvSpPr>
                <a:spLocks noChangeArrowheads="1"/>
              </p:cNvSpPr>
              <p:nvPr/>
            </p:nvSpPr>
            <p:spPr bwMode="auto">
              <a:xfrm>
                <a:off x="4112" y="1680"/>
                <a:ext cx="839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Allergen class</a:t>
                </a:r>
              </a:p>
            </p:txBody>
          </p:sp>
          <p:sp>
            <p:nvSpPr>
              <p:cNvPr id="8213" name="AutoShape 56"/>
              <p:cNvSpPr>
                <a:spLocks noChangeArrowheads="1"/>
              </p:cNvSpPr>
              <p:nvPr/>
            </p:nvSpPr>
            <p:spPr bwMode="auto">
              <a:xfrm>
                <a:off x="4106" y="2080"/>
                <a:ext cx="85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Drug allergen </a:t>
                </a:r>
              </a:p>
            </p:txBody>
          </p:sp>
          <p:sp>
            <p:nvSpPr>
              <p:cNvPr id="8214" name="AutoShape 57"/>
              <p:cNvSpPr>
                <a:spLocks noChangeArrowheads="1"/>
              </p:cNvSpPr>
              <p:nvPr/>
            </p:nvSpPr>
            <p:spPr bwMode="auto">
              <a:xfrm>
                <a:off x="3456" y="2480"/>
                <a:ext cx="2151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Sympathomimetic agent (substance) </a:t>
                </a:r>
              </a:p>
            </p:txBody>
          </p:sp>
          <p:sp>
            <p:nvSpPr>
              <p:cNvPr id="8215" name="AutoShape 58"/>
              <p:cNvSpPr>
                <a:spLocks noChangeArrowheads="1"/>
              </p:cNvSpPr>
              <p:nvPr/>
            </p:nvSpPr>
            <p:spPr bwMode="auto">
              <a:xfrm>
                <a:off x="3460" y="2880"/>
                <a:ext cx="2143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Respiratory sympathomimetic agent </a:t>
                </a:r>
              </a:p>
            </p:txBody>
          </p:sp>
          <p:cxnSp>
            <p:nvCxnSpPr>
              <p:cNvPr id="8216" name="AutoShape 59"/>
              <p:cNvCxnSpPr>
                <a:cxnSpLocks noChangeShapeType="1"/>
                <a:stCxn id="8209" idx="0"/>
                <a:endCxn id="8215" idx="2"/>
              </p:cNvCxnSpPr>
              <p:nvPr/>
            </p:nvCxnSpPr>
            <p:spPr bwMode="auto">
              <a:xfrm flipV="1">
                <a:off x="3530" y="3072"/>
                <a:ext cx="1002" cy="240"/>
              </a:xfrm>
              <a:prstGeom prst="straightConnector1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7" name="AutoShape 60"/>
              <p:cNvCxnSpPr>
                <a:cxnSpLocks noChangeShapeType="1"/>
                <a:stCxn id="8215" idx="0"/>
                <a:endCxn id="8214" idx="2"/>
              </p:cNvCxnSpPr>
              <p:nvPr/>
            </p:nvCxnSpPr>
            <p:spPr bwMode="auto">
              <a:xfrm flipV="1">
                <a:off x="4532" y="2672"/>
                <a:ext cx="0" cy="208"/>
              </a:xfrm>
              <a:prstGeom prst="straightConnector1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8" name="AutoShape 61"/>
              <p:cNvCxnSpPr>
                <a:cxnSpLocks noChangeShapeType="1"/>
                <a:stCxn id="8214" idx="0"/>
                <a:endCxn id="8213" idx="2"/>
              </p:cNvCxnSpPr>
              <p:nvPr/>
            </p:nvCxnSpPr>
            <p:spPr bwMode="auto">
              <a:xfrm flipV="1">
                <a:off x="4532" y="2272"/>
                <a:ext cx="0" cy="208"/>
              </a:xfrm>
              <a:prstGeom prst="straightConnector1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19" name="AutoShape 63"/>
              <p:cNvCxnSpPr>
                <a:cxnSpLocks noChangeShapeType="1"/>
                <a:stCxn id="8213" idx="0"/>
                <a:endCxn id="8212" idx="2"/>
              </p:cNvCxnSpPr>
              <p:nvPr/>
            </p:nvCxnSpPr>
            <p:spPr bwMode="auto">
              <a:xfrm flipV="1">
                <a:off x="4532" y="1872"/>
                <a:ext cx="0" cy="208"/>
              </a:xfrm>
              <a:prstGeom prst="straightConnector1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0" name="AutoShape 64"/>
              <p:cNvCxnSpPr>
                <a:cxnSpLocks noChangeShapeType="1"/>
                <a:stCxn id="8212" idx="0"/>
                <a:endCxn id="8200" idx="2"/>
              </p:cNvCxnSpPr>
              <p:nvPr/>
            </p:nvCxnSpPr>
            <p:spPr bwMode="auto">
              <a:xfrm flipH="1" flipV="1">
                <a:off x="3470" y="1488"/>
                <a:ext cx="1062" cy="192"/>
              </a:xfrm>
              <a:prstGeom prst="straightConnector1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198" name="Group 79"/>
            <p:cNvGrpSpPr>
              <a:grpSpLocks/>
            </p:cNvGrpSpPr>
            <p:nvPr/>
          </p:nvGrpSpPr>
          <p:grpSpPr bwMode="auto">
            <a:xfrm>
              <a:off x="2640013" y="4876800"/>
              <a:ext cx="3536951" cy="874713"/>
              <a:chOff x="1663" y="3312"/>
              <a:chExt cx="2228" cy="551"/>
            </a:xfrm>
          </p:grpSpPr>
          <p:grpSp>
            <p:nvGrpSpPr>
              <p:cNvPr id="8208" name="Group 75"/>
              <p:cNvGrpSpPr>
                <a:grpSpLocks/>
              </p:cNvGrpSpPr>
              <p:nvPr/>
            </p:nvGrpSpPr>
            <p:grpSpPr bwMode="auto">
              <a:xfrm>
                <a:off x="1663" y="3504"/>
                <a:ext cx="1867" cy="359"/>
                <a:chOff x="1663" y="3504"/>
                <a:chExt cx="1867" cy="359"/>
              </a:xfrm>
            </p:grpSpPr>
            <p:sp>
              <p:nvSpPr>
                <p:cNvPr id="8210" name="Rectangle 49"/>
                <p:cNvSpPr>
                  <a:spLocks noChangeArrowheads="1"/>
                </p:cNvSpPr>
                <p:nvPr/>
              </p:nvSpPr>
              <p:spPr bwMode="auto">
                <a:xfrm>
                  <a:off x="2208" y="3648"/>
                  <a:ext cx="1260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1800" dirty="0">
                      <a:solidFill>
                        <a:schemeClr val="bg1"/>
                      </a:solidFill>
                    </a:rPr>
                    <a:t>Has active ingredient </a:t>
                  </a:r>
                </a:p>
              </p:txBody>
            </p:sp>
            <p:cxnSp>
              <p:nvCxnSpPr>
                <p:cNvPr id="8211" name="AutoShape 53"/>
                <p:cNvCxnSpPr>
                  <a:cxnSpLocks noChangeShapeType="1"/>
                  <a:stCxn id="8229" idx="3"/>
                  <a:endCxn id="8209" idx="2"/>
                </p:cNvCxnSpPr>
                <p:nvPr/>
              </p:nvCxnSpPr>
              <p:spPr bwMode="auto">
                <a:xfrm flipV="1">
                  <a:off x="1663" y="3504"/>
                  <a:ext cx="1867" cy="359"/>
                </a:xfrm>
                <a:prstGeom prst="bentConnector2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8209" name="AutoShape 51"/>
              <p:cNvSpPr>
                <a:spLocks noChangeArrowheads="1"/>
              </p:cNvSpPr>
              <p:nvPr/>
            </p:nvSpPr>
            <p:spPr bwMode="auto">
              <a:xfrm>
                <a:off x="3168" y="3312"/>
                <a:ext cx="723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Epinephrine</a:t>
                </a:r>
              </a:p>
            </p:txBody>
          </p:sp>
        </p:grpSp>
        <p:grpSp>
          <p:nvGrpSpPr>
            <p:cNvPr id="8199" name="Group 80"/>
            <p:cNvGrpSpPr>
              <a:grpSpLocks/>
            </p:cNvGrpSpPr>
            <p:nvPr/>
          </p:nvGrpSpPr>
          <p:grpSpPr bwMode="auto">
            <a:xfrm>
              <a:off x="3200400" y="1676400"/>
              <a:ext cx="2786063" cy="3124200"/>
              <a:chOff x="2016" y="1296"/>
              <a:chExt cx="1755" cy="1968"/>
            </a:xfrm>
          </p:grpSpPr>
          <p:sp>
            <p:nvSpPr>
              <p:cNvPr id="8200" name="AutoShape 62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603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Substance</a:t>
                </a:r>
              </a:p>
            </p:txBody>
          </p:sp>
          <p:sp>
            <p:nvSpPr>
              <p:cNvPr id="8201" name="AutoShape 65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1247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Drug or medicament </a:t>
                </a:r>
              </a:p>
            </p:txBody>
          </p:sp>
          <p:cxnSp>
            <p:nvCxnSpPr>
              <p:cNvPr id="8202" name="AutoShape 66"/>
              <p:cNvCxnSpPr>
                <a:cxnSpLocks noChangeShapeType="1"/>
                <a:stCxn id="8201" idx="0"/>
                <a:endCxn id="8200" idx="2"/>
              </p:cNvCxnSpPr>
              <p:nvPr/>
            </p:nvCxnSpPr>
            <p:spPr bwMode="auto">
              <a:xfrm flipV="1">
                <a:off x="2640" y="1488"/>
                <a:ext cx="830" cy="144"/>
              </a:xfrm>
              <a:prstGeom prst="straightConnector1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03" name="AutoShape 69"/>
              <p:cNvSpPr>
                <a:spLocks noChangeArrowheads="1"/>
              </p:cNvSpPr>
              <p:nvPr/>
            </p:nvSpPr>
            <p:spPr bwMode="auto">
              <a:xfrm>
                <a:off x="2340" y="2208"/>
                <a:ext cx="599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Hormone </a:t>
                </a:r>
              </a:p>
            </p:txBody>
          </p:sp>
          <p:cxnSp>
            <p:nvCxnSpPr>
              <p:cNvPr id="8204" name="AutoShape 70"/>
              <p:cNvCxnSpPr>
                <a:cxnSpLocks noChangeShapeType="1"/>
                <a:stCxn id="8203" idx="0"/>
                <a:endCxn id="8201" idx="2"/>
              </p:cNvCxnSpPr>
              <p:nvPr/>
            </p:nvCxnSpPr>
            <p:spPr bwMode="auto">
              <a:xfrm flipV="1">
                <a:off x="2640" y="1824"/>
                <a:ext cx="0" cy="384"/>
              </a:xfrm>
              <a:prstGeom prst="straightConnector1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05" name="AutoShape 71"/>
              <p:cNvSpPr>
                <a:spLocks noChangeArrowheads="1"/>
              </p:cNvSpPr>
              <p:nvPr/>
            </p:nvSpPr>
            <p:spPr bwMode="auto">
              <a:xfrm>
                <a:off x="2079" y="2784"/>
                <a:ext cx="1121" cy="383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800"/>
                  <a:t>Adrenal medullary</a:t>
                </a:r>
              </a:p>
              <a:p>
                <a:pPr algn="ctr" eaLnBrk="1" hangingPunct="1"/>
                <a:r>
                  <a:rPr lang="en-US" altLang="en-US" sz="1800"/>
                  <a:t>hormone </a:t>
                </a:r>
              </a:p>
            </p:txBody>
          </p:sp>
          <p:cxnSp>
            <p:nvCxnSpPr>
              <p:cNvPr id="8206" name="AutoShape 72"/>
              <p:cNvCxnSpPr>
                <a:cxnSpLocks noChangeShapeType="1"/>
                <a:stCxn id="8205" idx="0"/>
                <a:endCxn id="8203" idx="2"/>
              </p:cNvCxnSpPr>
              <p:nvPr/>
            </p:nvCxnSpPr>
            <p:spPr bwMode="auto">
              <a:xfrm flipV="1">
                <a:off x="2640" y="2400"/>
                <a:ext cx="0" cy="384"/>
              </a:xfrm>
              <a:prstGeom prst="straightConnector1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07" name="AutoShape 73"/>
              <p:cNvCxnSpPr>
                <a:cxnSpLocks noChangeShapeType="1"/>
                <a:stCxn id="8209" idx="0"/>
                <a:endCxn id="8205" idx="2"/>
              </p:cNvCxnSpPr>
              <p:nvPr/>
            </p:nvCxnSpPr>
            <p:spPr bwMode="auto">
              <a:xfrm flipH="1" flipV="1">
                <a:off x="2640" y="3167"/>
                <a:ext cx="890" cy="97"/>
              </a:xfrm>
              <a:prstGeom prst="straightConnector1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5" name="Straight Arrow Connector 4"/>
          <p:cNvCxnSpPr/>
          <p:nvPr/>
        </p:nvCxnSpPr>
        <p:spPr bwMode="auto">
          <a:xfrm>
            <a:off x="7537449" y="6518564"/>
            <a:ext cx="99695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772871" y="6096000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isa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6274</TotalTime>
  <Words>2918</Words>
  <Application>Microsoft Office PowerPoint</Application>
  <PresentationFormat>On-screen Show (4:3)</PresentationFormat>
  <Paragraphs>1580</Paragraphs>
  <Slides>66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Batang</vt:lpstr>
      <vt:lpstr>ＭＳ Ｐゴシック</vt:lpstr>
      <vt:lpstr>Arial</vt:lpstr>
      <vt:lpstr>Calibri</vt:lpstr>
      <vt:lpstr>Georgia</vt:lpstr>
      <vt:lpstr>Times</vt:lpstr>
      <vt:lpstr>Times New Roman</vt:lpstr>
      <vt:lpstr>Trebuchet MS</vt:lpstr>
      <vt:lpstr>Verdana</vt:lpstr>
      <vt:lpstr>Wingdings</vt:lpstr>
      <vt:lpstr>Office Theme</vt:lpstr>
      <vt:lpstr>Photo Editor-foto</vt:lpstr>
      <vt:lpstr>Biomedical Ontology PHI 548 / BMI 508</vt:lpstr>
      <vt:lpstr>Lecture 11  SNOMED CT</vt:lpstr>
      <vt:lpstr>Lecture 11 Part 1</vt:lpstr>
      <vt:lpstr>SNOP: Systematized Nomenclature of Pathology</vt:lpstr>
      <vt:lpstr>SNOMED’s origin: SNOP from CAP (1965)</vt:lpstr>
      <vt:lpstr>Since mid 2007</vt:lpstr>
      <vt:lpstr>SNOMED CT 2016</vt:lpstr>
      <vt:lpstr>Intended uses of SNOMED CT</vt:lpstr>
      <vt:lpstr>SNOMED CT as a ‘knowledge base’</vt:lpstr>
      <vt:lpstr>SNOMED CT for documentation</vt:lpstr>
      <vt:lpstr>SNOMED CT for documentation</vt:lpstr>
      <vt:lpstr>SNOMED CT’s architecture</vt:lpstr>
      <vt:lpstr>SNOMED CT structure</vt:lpstr>
      <vt:lpstr>SNOMED CT Descriptions</vt:lpstr>
      <vt:lpstr>SNOMED CT Relationships</vt:lpstr>
      <vt:lpstr>SNOMED CT Defining relationships</vt:lpstr>
      <vt:lpstr>SNOMED CT’s DL </vt:lpstr>
      <vt:lpstr>Changes in SNOMED CT</vt:lpstr>
      <vt:lpstr>History of SNOMED CT</vt:lpstr>
      <vt:lpstr>Snomed International (1995)  Number of records (V3.1)</vt:lpstr>
      <vt:lpstr>SNOMED CT’s top categories</vt:lpstr>
      <vt:lpstr>SNOMED CT’s top categories</vt:lpstr>
      <vt:lpstr>SNOMED CT’s top categories</vt:lpstr>
      <vt:lpstr>SNOMED CT’s top categories</vt:lpstr>
      <vt:lpstr>Indirect changes to    Adenoma of small intestine</vt:lpstr>
      <vt:lpstr>Indirect changes to Cell phenotyping performed</vt:lpstr>
      <vt:lpstr>Number of times individual components changed directly (2007)</vt:lpstr>
      <vt:lpstr>SNOMED CT concepts’ status (July 2010)</vt:lpstr>
      <vt:lpstr>Several concepts exhibit multiple (in)activations:  e.g. the history of Saquinovir</vt:lpstr>
      <vt:lpstr>Several concepts exhibit multiple (in)activations:  e.g. the history of Saquinovir</vt:lpstr>
      <vt:lpstr>SNOMED CT concept (in)activations</vt:lpstr>
      <vt:lpstr>SNOMED CT concept (in)activations</vt:lpstr>
      <vt:lpstr>SNOMED CT concept (in)activations</vt:lpstr>
      <vt:lpstr>SNOMED CT concept (in)activations</vt:lpstr>
      <vt:lpstr>SNOMED CT concept (in)activations</vt:lpstr>
      <vt:lpstr>SNOMED CT concept (in)activations</vt:lpstr>
      <vt:lpstr>SNOMED CT concept (in)activations</vt:lpstr>
      <vt:lpstr>Transition from nomenclature to ‘formal terminology’</vt:lpstr>
      <vt:lpstr>Snomed International (1995): knowledge in the codes.</vt:lpstr>
      <vt:lpstr>Snomed International : multiple ways to express the same thing</vt:lpstr>
      <vt:lpstr>Transition to a formal language</vt:lpstr>
      <vt:lpstr>SNOMED about diseases and concepts (until 2010) </vt:lpstr>
      <vt:lpstr>SNOMED now (since version 201007) </vt:lpstr>
      <vt:lpstr>Find the problem</vt:lpstr>
      <vt:lpstr>Find the problem</vt:lpstr>
      <vt:lpstr>Find the problem</vt:lpstr>
      <vt:lpstr>Inconsistent response to queries</vt:lpstr>
      <vt:lpstr>Find the problem</vt:lpstr>
      <vt:lpstr>Find the problem</vt:lpstr>
      <vt:lpstr>Find the problem</vt:lpstr>
      <vt:lpstr>Find the problem</vt:lpstr>
      <vt:lpstr>Find the problem</vt:lpstr>
      <vt:lpstr>Find the problem</vt:lpstr>
      <vt:lpstr>Find the problem</vt:lpstr>
      <vt:lpstr>Uncorrected lexical mapping</vt:lpstr>
      <vt:lpstr>Find the problem</vt:lpstr>
      <vt:lpstr>Find the problem</vt:lpstr>
      <vt:lpstr>Find the problem</vt:lpstr>
      <vt:lpstr>Find the problem</vt:lpstr>
      <vt:lpstr>PowerPoint Presentation</vt:lpstr>
      <vt:lpstr>SNOMED-CT: abundance of false synonymy</vt:lpstr>
      <vt:lpstr>Coding / Classification confusion</vt:lpstr>
      <vt:lpstr>Coding / Classification confusion</vt:lpstr>
      <vt:lpstr>Snomed CT (July 2007): “fractured nasal bones”</vt:lpstr>
      <vt:lpstr>Snomed CT (July 2007): “fractured nasal bones”</vt:lpstr>
      <vt:lpstr>Find the problem</vt:lpstr>
    </vt:vector>
  </TitlesOfParts>
  <Company>SUNY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Werner Ceusters</cp:lastModifiedBy>
  <cp:revision>384</cp:revision>
  <dcterms:created xsi:type="dcterms:W3CDTF">2011-06-07T20:07:59Z</dcterms:created>
  <dcterms:modified xsi:type="dcterms:W3CDTF">2016-11-14T15:55:26Z</dcterms:modified>
</cp:coreProperties>
</file>