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65"/>
  </p:notesMasterIdLst>
  <p:sldIdLst>
    <p:sldId id="665" r:id="rId2"/>
    <p:sldId id="666" r:id="rId3"/>
    <p:sldId id="667" r:id="rId4"/>
    <p:sldId id="706" r:id="rId5"/>
    <p:sldId id="707" r:id="rId6"/>
    <p:sldId id="708" r:id="rId7"/>
    <p:sldId id="709" r:id="rId8"/>
    <p:sldId id="710" r:id="rId9"/>
    <p:sldId id="711" r:id="rId10"/>
    <p:sldId id="712" r:id="rId11"/>
    <p:sldId id="713" r:id="rId12"/>
    <p:sldId id="714" r:id="rId13"/>
    <p:sldId id="715" r:id="rId14"/>
    <p:sldId id="719" r:id="rId15"/>
    <p:sldId id="827" r:id="rId16"/>
    <p:sldId id="828" r:id="rId17"/>
    <p:sldId id="829" r:id="rId18"/>
    <p:sldId id="831" r:id="rId19"/>
    <p:sldId id="832" r:id="rId20"/>
    <p:sldId id="830" r:id="rId21"/>
    <p:sldId id="826" r:id="rId22"/>
    <p:sldId id="799" r:id="rId23"/>
    <p:sldId id="800" r:id="rId24"/>
    <p:sldId id="801" r:id="rId25"/>
    <p:sldId id="802" r:id="rId26"/>
    <p:sldId id="803" r:id="rId27"/>
    <p:sldId id="804" r:id="rId28"/>
    <p:sldId id="805" r:id="rId29"/>
    <p:sldId id="806" r:id="rId30"/>
    <p:sldId id="807" r:id="rId31"/>
    <p:sldId id="808" r:id="rId32"/>
    <p:sldId id="727" r:id="rId33"/>
    <p:sldId id="728" r:id="rId34"/>
    <p:sldId id="729" r:id="rId35"/>
    <p:sldId id="730" r:id="rId36"/>
    <p:sldId id="809" r:id="rId37"/>
    <p:sldId id="810" r:id="rId38"/>
    <p:sldId id="811" r:id="rId39"/>
    <p:sldId id="812" r:id="rId40"/>
    <p:sldId id="813" r:id="rId41"/>
    <p:sldId id="814" r:id="rId42"/>
    <p:sldId id="815" r:id="rId43"/>
    <p:sldId id="816" r:id="rId44"/>
    <p:sldId id="817" r:id="rId45"/>
    <p:sldId id="818" r:id="rId46"/>
    <p:sldId id="819" r:id="rId47"/>
    <p:sldId id="746" r:id="rId48"/>
    <p:sldId id="822" r:id="rId49"/>
    <p:sldId id="823" r:id="rId50"/>
    <p:sldId id="824" r:id="rId51"/>
    <p:sldId id="825" r:id="rId52"/>
    <p:sldId id="784" r:id="rId53"/>
    <p:sldId id="785" r:id="rId54"/>
    <p:sldId id="787" r:id="rId55"/>
    <p:sldId id="788" r:id="rId56"/>
    <p:sldId id="790" r:id="rId57"/>
    <p:sldId id="791" r:id="rId58"/>
    <p:sldId id="792" r:id="rId59"/>
    <p:sldId id="793" r:id="rId60"/>
    <p:sldId id="794" r:id="rId61"/>
    <p:sldId id="795" r:id="rId62"/>
    <p:sldId id="796" r:id="rId63"/>
    <p:sldId id="797" r:id="rId6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D63F"/>
    <a:srgbClr val="F6D5A8"/>
    <a:srgbClr val="BBE0E3"/>
    <a:srgbClr val="FF0000"/>
    <a:srgbClr val="E59C00"/>
    <a:srgbClr val="000D26"/>
    <a:srgbClr val="D5C139"/>
    <a:srgbClr val="CCCCCC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54" autoAdjust="0"/>
    <p:restoredTop sz="94660"/>
  </p:normalViewPr>
  <p:slideViewPr>
    <p:cSldViewPr>
      <p:cViewPr varScale="1">
        <p:scale>
          <a:sx n="104" d="100"/>
          <a:sy n="104" d="100"/>
        </p:scale>
        <p:origin x="116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8AAD61-6DAD-4AB3-A7DC-855B509D5D40}" type="datetimeFigureOut">
              <a:rPr lang="en-US" smtClean="0"/>
              <a:t>07/11/2016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3E3DF-FB59-4075-B972-C0DFEE45D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847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8A59879-D940-4B73-AB8C-F9EEAB5A2183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491220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CE8F2A-EB24-487A-836B-386E34F8E45E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1638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58459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72D93A-1369-4E39-8E76-036349651F0B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911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30192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9A6B84-D8AA-4143-948C-93AA27CF4A03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901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87007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C99370-B93F-412E-9D73-18412BF663A9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327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73867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6681B4-A355-4D87-A360-EE82ED96B7A9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931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30460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1F1FE8D-403F-4221-81ED-468BAB8FF808}" type="slidenum">
              <a:rPr lang="en-US" altLang="en-US"/>
              <a:pPr>
                <a:spcBef>
                  <a:spcPct val="0"/>
                </a:spcBef>
              </a:pPr>
              <a:t>30</a:t>
            </a:fld>
            <a:endParaRPr lang="en-US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021891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78E14B2-B3F3-43D2-B46F-115502BEE8DC}" type="slidenum">
              <a:rPr lang="en-US" altLang="en-US"/>
              <a:pPr>
                <a:spcBef>
                  <a:spcPct val="0"/>
                </a:spcBef>
              </a:pPr>
              <a:t>32</a:t>
            </a:fld>
            <a:endParaRPr lang="en-US" alt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684091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B9B5410-ABD9-4BC2-A309-D39AEA9E9156}" type="slidenum">
              <a:rPr lang="en-US" altLang="en-US"/>
              <a:pPr>
                <a:spcBef>
                  <a:spcPct val="0"/>
                </a:spcBef>
              </a:pPr>
              <a:t>33</a:t>
            </a:fld>
            <a:endParaRPr lang="en-US" alt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147861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AAF9396-A316-4331-A4CC-E9B054CA0FB0}" type="slidenum">
              <a:rPr lang="en-US" altLang="en-US"/>
              <a:pPr>
                <a:spcBef>
                  <a:spcPct val="0"/>
                </a:spcBef>
              </a:pPr>
              <a:t>34</a:t>
            </a:fld>
            <a:endParaRPr lang="en-US" alt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791433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125BE13-687A-49CE-B1A3-69C124D97815}" type="slidenum">
              <a:rPr lang="en-US" altLang="en-US"/>
              <a:pPr>
                <a:spcBef>
                  <a:spcPct val="0"/>
                </a:spcBef>
              </a:pPr>
              <a:t>35</a:t>
            </a:fld>
            <a:endParaRPr lang="en-US" alt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690563"/>
            <a:ext cx="4557713" cy="3417887"/>
          </a:xfrm>
          <a:ln w="12700" cap="flat">
            <a:solidFill>
              <a:schemeClr val="tx1"/>
            </a:solidFill>
          </a:ln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0787" cy="4113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49408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EE30D8D-14E2-4C44-9F4C-3DF16456B2E6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461438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BC5F2CD-E5D8-4BFA-94AE-504C11703C04}" type="slidenum">
              <a:rPr lang="en-US" altLang="en-US"/>
              <a:pPr>
                <a:spcBef>
                  <a:spcPct val="0"/>
                </a:spcBef>
              </a:pPr>
              <a:t>36</a:t>
            </a:fld>
            <a:endParaRPr lang="en-US" alt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515537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3D1D532-A4E7-4D92-947C-2291A1C1FB7B}" type="slidenum">
              <a:rPr lang="en-US" altLang="en-US"/>
              <a:pPr>
                <a:spcBef>
                  <a:spcPct val="0"/>
                </a:spcBef>
              </a:pPr>
              <a:t>37</a:t>
            </a:fld>
            <a:endParaRPr lang="en-US" alt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746317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015E8B7-EC7C-4D1D-B715-17F066DACEEE}" type="slidenum">
              <a:rPr lang="en-US" altLang="en-US"/>
              <a:pPr>
                <a:spcBef>
                  <a:spcPct val="0"/>
                </a:spcBef>
              </a:pPr>
              <a:t>38</a:t>
            </a:fld>
            <a:endParaRPr lang="en-US" alt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986598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0E9011E-2C29-4057-8D62-5377D84F2B51}" type="slidenum">
              <a:rPr lang="en-US" altLang="en-US"/>
              <a:pPr>
                <a:spcBef>
                  <a:spcPct val="0"/>
                </a:spcBef>
              </a:pPr>
              <a:t>39</a:t>
            </a:fld>
            <a:endParaRPr lang="en-US" alt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782421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0E9011E-2C29-4057-8D62-5377D84F2B51}" type="slidenum">
              <a:rPr lang="en-US" altLang="en-US"/>
              <a:pPr>
                <a:spcBef>
                  <a:spcPct val="0"/>
                </a:spcBef>
              </a:pPr>
              <a:t>40</a:t>
            </a:fld>
            <a:endParaRPr lang="en-US" alt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900308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F3DA27F-F941-470D-AB78-C5383DC58DBF}" type="slidenum">
              <a:rPr lang="en-US" altLang="en-US"/>
              <a:pPr>
                <a:spcBef>
                  <a:spcPct val="0"/>
                </a:spcBef>
              </a:pPr>
              <a:t>41</a:t>
            </a:fld>
            <a:endParaRPr lang="en-US" alt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496000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7760FE2-0A3E-4211-A9C6-8D8BB273B74E}" type="slidenum">
              <a:rPr lang="en-US" altLang="en-US"/>
              <a:pPr>
                <a:spcBef>
                  <a:spcPct val="0"/>
                </a:spcBef>
              </a:pPr>
              <a:t>42</a:t>
            </a:fld>
            <a:endParaRPr lang="en-US" alt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393482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BA02FC7-860B-478F-9E8F-962A50EFAE32}" type="slidenum">
              <a:rPr lang="en-US" altLang="en-US"/>
              <a:pPr>
                <a:spcBef>
                  <a:spcPct val="0"/>
                </a:spcBef>
              </a:pPr>
              <a:t>43</a:t>
            </a:fld>
            <a:endParaRPr lang="en-US" alt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700612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EC7E5D0-0246-4A00-8496-BA4E86125C4E}" type="slidenum">
              <a:rPr lang="en-US" altLang="en-US"/>
              <a:pPr>
                <a:spcBef>
                  <a:spcPct val="0"/>
                </a:spcBef>
              </a:pPr>
              <a:t>44</a:t>
            </a:fld>
            <a:endParaRPr lang="en-US" alt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646558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654BFF6-BE59-4554-B42B-ABE4445D8486}" type="slidenum">
              <a:rPr lang="en-US" altLang="en-US"/>
              <a:pPr>
                <a:spcBef>
                  <a:spcPct val="0"/>
                </a:spcBef>
              </a:pPr>
              <a:t>45</a:t>
            </a:fld>
            <a:endParaRPr lang="en-US" alt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00654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3F2F4E7-36A0-4647-BA81-4E19A921E9CC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559689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DF0FF5B-4DCA-44B2-8C08-4F6363C024CE}" type="slidenum">
              <a:rPr lang="en-US" altLang="en-US"/>
              <a:pPr>
                <a:spcBef>
                  <a:spcPct val="0"/>
                </a:spcBef>
              </a:pPr>
              <a:t>46</a:t>
            </a:fld>
            <a:endParaRPr lang="en-US" alt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244058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49EBD68-091E-4951-BC78-E6414F2466F1}" type="slidenum">
              <a:rPr lang="en-US" altLang="en-US"/>
              <a:pPr>
                <a:spcBef>
                  <a:spcPct val="0"/>
                </a:spcBef>
              </a:pPr>
              <a:t>47</a:t>
            </a:fld>
            <a:endParaRPr lang="en-US" alt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41497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101FC1B-8C43-4A8C-8055-1C40F99A4577}" type="slidenum">
              <a:rPr lang="en-US" altLang="en-US"/>
              <a:pPr>
                <a:spcBef>
                  <a:spcPct val="0"/>
                </a:spcBef>
              </a:pPr>
              <a:t>48</a:t>
            </a:fld>
            <a:endParaRPr lang="en-US" alt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0310533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57BDE75-5194-4EF3-915D-27607D9C0FBD}" type="slidenum">
              <a:rPr lang="en-US" altLang="en-US"/>
              <a:pPr>
                <a:spcBef>
                  <a:spcPct val="0"/>
                </a:spcBef>
              </a:pPr>
              <a:t>49</a:t>
            </a:fld>
            <a:endParaRPr lang="en-US" alt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4492184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5018EC8-5EC4-4F6C-BA29-7C37F5503103}" type="slidenum">
              <a:rPr lang="en-US" altLang="en-US" sz="1200" b="0"/>
              <a:pPr eaLnBrk="1" hangingPunct="1"/>
              <a:t>50</a:t>
            </a:fld>
            <a:endParaRPr lang="en-US" altLang="en-US" sz="1200" b="0"/>
          </a:p>
        </p:txBody>
      </p:sp>
      <p:sp>
        <p:nvSpPr>
          <p:cNvPr id="220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3750115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3087D37-6C43-47AC-9869-B4D51BD57AC9}" type="slidenum">
              <a:rPr lang="en-US" altLang="en-US"/>
              <a:pPr>
                <a:spcBef>
                  <a:spcPct val="0"/>
                </a:spcBef>
              </a:pPr>
              <a:t>52</a:t>
            </a:fld>
            <a:endParaRPr lang="en-US" altLang="en-US"/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4082942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8A4083A-AE49-4F36-B4AD-F6246B9EB0DD}" type="slidenum">
              <a:rPr lang="en-US" altLang="en-US"/>
              <a:pPr>
                <a:spcBef>
                  <a:spcPct val="0"/>
                </a:spcBef>
              </a:pPr>
              <a:t>53</a:t>
            </a:fld>
            <a:endParaRPr lang="en-US" altLang="en-US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690563"/>
            <a:ext cx="4557713" cy="3417887"/>
          </a:xfrm>
          <a:ln w="12700" cap="flat">
            <a:solidFill>
              <a:schemeClr val="tx1"/>
            </a:solidFill>
          </a:ln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0787" cy="4113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0770575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6B02EA0-7B17-4BE1-B399-40D88E741041}" type="slidenum">
              <a:rPr lang="en-US" altLang="en-US"/>
              <a:pPr>
                <a:spcBef>
                  <a:spcPct val="0"/>
                </a:spcBef>
              </a:pPr>
              <a:t>55</a:t>
            </a:fld>
            <a:endParaRPr lang="en-US" altLang="en-US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6065471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CF0A6EA-6C5B-4AA0-AF07-E6FF5A7785E0}" type="slidenum">
              <a:rPr lang="en-US" altLang="en-US"/>
              <a:pPr>
                <a:spcBef>
                  <a:spcPct val="0"/>
                </a:spcBef>
              </a:pPr>
              <a:t>56</a:t>
            </a:fld>
            <a:endParaRPr lang="en-US" altLang="en-US"/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2105142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EAEB8A1-782E-4B4B-91C4-754AE599EF73}" type="slidenum">
              <a:rPr lang="en-US" altLang="en-US"/>
              <a:pPr>
                <a:spcBef>
                  <a:spcPct val="0"/>
                </a:spcBef>
              </a:pPr>
              <a:t>57</a:t>
            </a:fld>
            <a:endParaRPr lang="en-US" altLang="en-US"/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79403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CEBA4DA-5A02-419C-8E24-BA035652EDD7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3628685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2373A37-A7F7-469E-8052-964C836F2AC6}" type="slidenum">
              <a:rPr lang="en-US" altLang="en-US"/>
              <a:pPr>
                <a:spcBef>
                  <a:spcPct val="0"/>
                </a:spcBef>
              </a:pPr>
              <a:t>58</a:t>
            </a:fld>
            <a:endParaRPr lang="en-US" altLang="en-US"/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77913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5CE3E09-96E9-4DAB-8DCE-678EF29071B3}" type="slidenum">
              <a:rPr lang="en-US" altLang="en-US"/>
              <a:pPr>
                <a:spcBef>
                  <a:spcPct val="0"/>
                </a:spcBef>
              </a:pPr>
              <a:t>59</a:t>
            </a:fld>
            <a:endParaRPr lang="en-US" altLang="en-US"/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1840622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83812A8-9DB7-458E-9D01-6BBD490D66ED}" type="slidenum">
              <a:rPr lang="en-US" altLang="en-US"/>
              <a:pPr>
                <a:spcBef>
                  <a:spcPct val="0"/>
                </a:spcBef>
              </a:pPr>
              <a:t>60</a:t>
            </a:fld>
            <a:endParaRPr lang="en-US" altLang="en-US"/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7361691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BC390DD-765A-43F8-906A-42CECCAFE2C7}" type="slidenum">
              <a:rPr lang="en-US" altLang="en-US"/>
              <a:pPr>
                <a:spcBef>
                  <a:spcPct val="0"/>
                </a:spcBef>
              </a:pPr>
              <a:t>61</a:t>
            </a:fld>
            <a:endParaRPr lang="en-US" altLang="en-US"/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3994142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DD035CB-A664-4A33-A4BE-39D8CA63C792}" type="slidenum">
              <a:rPr lang="en-US" altLang="en-US"/>
              <a:pPr>
                <a:spcBef>
                  <a:spcPct val="0"/>
                </a:spcBef>
              </a:pPr>
              <a:t>62</a:t>
            </a:fld>
            <a:endParaRPr lang="en-US" altLang="en-US"/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4878046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9A3E125-8FB4-408D-ACA7-AF71DA728F9F}" type="slidenum">
              <a:rPr lang="en-US" altLang="en-US"/>
              <a:pPr>
                <a:spcBef>
                  <a:spcPct val="0"/>
                </a:spcBef>
              </a:pPr>
              <a:t>63</a:t>
            </a:fld>
            <a:endParaRPr lang="en-US" altLang="en-US"/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82865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535F9F8-F645-4E56-83EB-C31420FCB407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02243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F1F459B-FA74-4ACA-A4C2-504528EFDA5F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32365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C03B555-7A00-492C-BCF4-4BBF6AD9187C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577159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03D35A9-91BD-4F05-9643-DC3CE00B4B23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339506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25E939-20EA-49C3-A89A-1403A6903FC1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870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3020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latin typeface="Trebuchet MS"/>
                <a:cs typeface="Trebuchet M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>
            <a:cxnSpLocks noChangeShapeType="1"/>
          </p:cNvCxnSpPr>
          <p:nvPr userDrawn="1"/>
        </p:nvCxnSpPr>
        <p:spPr bwMode="auto">
          <a:xfrm>
            <a:off x="762000" y="3733800"/>
            <a:ext cx="7772400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ot"/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4332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4313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latin typeface="Trebuchet MS"/>
                <a:cs typeface="Trebuchet M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defRPr b="0" i="1">
                <a:solidFill>
                  <a:schemeClr val="bg1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599"/>
            <a:ext cx="8229600" cy="10064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15376"/>
            <a:ext cx="4040188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95601"/>
            <a:ext cx="4040188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 b="0" i="0">
                <a:solidFill>
                  <a:schemeClr val="bg1"/>
                </a:solidFill>
                <a:latin typeface="Trebuchet MS"/>
                <a:cs typeface="Trebuchet MS"/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buFontTx/>
              <a:buNone/>
              <a:defRPr sz="1600" b="0" i="1">
                <a:solidFill>
                  <a:schemeClr val="bg1"/>
                </a:solidFill>
                <a:latin typeface="Trebuchet MS"/>
                <a:cs typeface="Trebuchet M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15376"/>
            <a:ext cx="4041775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95601"/>
            <a:ext cx="4041775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FontTx/>
              <a:buNone/>
              <a:defRPr sz="1600" i="1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1295400"/>
          </a:xfrm>
          <a:prstGeom prst="rect">
            <a:avLst/>
          </a:prstGeom>
          <a:solidFill>
            <a:srgbClr val="E59C00"/>
          </a:solidFill>
        </p:spPr>
        <p:txBody>
          <a:bodyPr anchor="b"/>
          <a:lstStyle>
            <a:lvl1pPr algn="l">
              <a:defRPr sz="2000" b="1" i="0">
                <a:latin typeface="Trebuchet MS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1"/>
            <a:ext cx="5111750" cy="495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buClrTx/>
              <a:buFont typeface="Arial"/>
              <a:buChar char="•"/>
              <a:defRPr sz="28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2000" b="0" i="1">
                <a:latin typeface="Trebuchet MS"/>
                <a:cs typeface="Trebuchet M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008313" cy="350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0"/>
            <a:ext cx="5334000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143000"/>
            <a:ext cx="5334000" cy="3429000"/>
          </a:xfrm>
          <a:prstGeom prst="rect">
            <a:avLst/>
          </a:prstGeom>
          <a:solidFill>
            <a:schemeClr val="bg2"/>
          </a:solidFill>
          <a:ln w="508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52400" dist="101600" dir="2700000">
              <a:schemeClr val="tx1">
                <a:alpha val="31000"/>
              </a:schemeClr>
            </a:outerShdw>
          </a:effectLst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138738"/>
            <a:ext cx="5334000" cy="804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703263"/>
            <a:ext cx="5486400" cy="1184275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762000" y="6553200"/>
            <a:ext cx="64008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E86865A-AA7B-49E1-99FB-BC053C9956B3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526250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town.jpg"/>
          <p:cNvPicPr>
            <a:picLocks noChangeAspect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 userDrawn="1"/>
        </p:nvSpPr>
        <p:spPr bwMode="auto">
          <a:xfrm>
            <a:off x="0" y="609600"/>
            <a:ext cx="9144000" cy="6248400"/>
          </a:xfrm>
          <a:prstGeom prst="rect">
            <a:avLst/>
          </a:prstGeom>
          <a:solidFill>
            <a:srgbClr val="00206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4" name="Text Placeholder 5"/>
          <p:cNvSpPr txBox="1">
            <a:spLocks/>
          </p:cNvSpPr>
          <p:nvPr userDrawn="1"/>
        </p:nvSpPr>
        <p:spPr>
          <a:xfrm>
            <a:off x="23004" y="6553200"/>
            <a:ext cx="357996" cy="228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defRPr sz="1400">
                <a:solidFill>
                  <a:schemeClr val="bg1"/>
                </a:solidFill>
                <a:latin typeface="+mn-lt"/>
                <a:ea typeface="ＭＳ Ｐゴシック" pitchFamily="122" charset="-128"/>
                <a:cs typeface="ＭＳ Ｐゴシック" pitchFamily="12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33"/>
              </a:buClr>
              <a:buSzPct val="80000"/>
              <a:buFont typeface="Times" charset="0"/>
              <a:buChar char="•"/>
              <a:defRPr sz="24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95000"/>
              <a:buFont typeface="Times" charset="0"/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fld id="{973D82C6-82F5-438A-90AD-EA868AC8D099}" type="slidenum">
              <a:rPr lang="en-US" sz="1000" kern="0" smtClean="0"/>
              <a:pPr/>
              <a:t>‹#›</a:t>
            </a:fld>
            <a:endParaRPr lang="en-US" sz="1000" kern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8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30" r:id="rId9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122" charset="-128"/>
          <a:cs typeface="ＭＳ Ｐゴシック" pitchFamily="12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defRPr sz="2400">
          <a:solidFill>
            <a:schemeClr val="bg1"/>
          </a:solidFill>
          <a:latin typeface="+mn-lt"/>
          <a:ea typeface="ＭＳ Ｐゴシック" pitchFamily="122" charset="-128"/>
          <a:cs typeface="ＭＳ Ｐゴシック" pitchFamily="12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6633"/>
        </a:buClr>
        <a:buSzPct val="80000"/>
        <a:buFont typeface="Times" charset="0"/>
        <a:buChar char="•"/>
        <a:defRPr sz="2400">
          <a:solidFill>
            <a:schemeClr val="bg1"/>
          </a:solidFill>
          <a:latin typeface="+mn-lt"/>
          <a:ea typeface="ＭＳ Ｐゴシック" pitchFamily="12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SzPct val="95000"/>
        <a:buFont typeface="Times" charset="0"/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._K._Ogden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en.wikipedia.org/wiki/I._A._Richards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upload.wikimedia.org/wikipedia/commons/0/09/Eroica_Beethoven_title.jpg" TargetMode="Externa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png"/><Relationship Id="rId4" Type="http://schemas.openxmlformats.org/officeDocument/2006/relationships/oleObject" Target="../embeddings/oleObject1.bin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9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innovativesystemsltd.com/images/supplies.gif&amp;imgrefurl=http://innovativesystemsltd.com/supplies.php&amp;usg=__J-ITezs60BCr0_0mCSQis34yj4U=&amp;h=303&amp;w=354&amp;sz=763&amp;hl=en&amp;start=16&amp;zoom=1&amp;itbs=1&amp;tbnid=a9_JsLFm1avHoM:&amp;tbnh=104&amp;tbnw=121&amp;prev=/images?q=computer+systems&amp;hl=en&amp;rlz=1T4SNNT_en___US393&amp;prmdo=1&amp;tbs=isch:1" TargetMode="External"/><Relationship Id="rId7" Type="http://schemas.openxmlformats.org/officeDocument/2006/relationships/image" Target="../media/image7.jpeg"/><Relationship Id="rId2" Type="http://schemas.openxmlformats.org/officeDocument/2006/relationships/hyperlink" Target="http://www.google.com/imgres?imgurl=http://computer-reviews.net/files/Systemax%20Tigershark%20Gaming%20Computer.jpg&amp;imgrefurl=http://computer-reviews.net/tag/gaming-computer-reviews/&amp;usg=__fN6ddLq_KsWfHpuPFrVtxIdVGIc=&amp;h=300&amp;w=300&amp;sz=44&amp;hl=en&amp;start=11&amp;zoom=1&amp;itbs=1&amp;tbnid=-oKG_LI7UCSfYM:&amp;tbnh=116&amp;tbnw=116&amp;prev=/images?q=computer+systems&amp;hl=en&amp;rlz=1T4SNNT_en___US393&amp;prmdo=1&amp;tbs=isch:1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google.com/imgres?imgurl=http://microsoft.blognewschannel.com/wp-content/uploads/2007/08/hp-mediasmart-home-server.png&amp;imgrefurl=http://microsoft.blognewschannel.com/archives/category/windows/server/home-server/&amp;usg=__hUmMvblfAtq6L3nPxL-A1HGgX1s=&amp;h=400&amp;w=400&amp;sz=29&amp;hl=en&amp;start=1&amp;zoom=1&amp;itbs=1&amp;tbnid=LDHqDpq6Y-k-bM:&amp;tbnh=124&amp;tbnw=124&amp;prev=/images?q=server&amp;hl=en&amp;sa=X&amp;rlz=1T4SNNT_en___US393&amp;tbs=isch:1&amp;prmd=si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://www.xconomy.com/wordpress/wp-content/images/2008/10/satellite-image-of-the-united-states-of-america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Biomedical Ontology</a:t>
            </a:r>
            <a:br>
              <a:rPr lang="en-US" dirty="0" smtClean="0"/>
            </a:br>
            <a:r>
              <a:rPr lang="en-US" dirty="0" smtClean="0"/>
              <a:t>PHI 548 / BMI 508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Werner Ceusters </a:t>
            </a:r>
            <a:r>
              <a:rPr lang="en-US" dirty="0" smtClean="0"/>
              <a:t>and Barry Smith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94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Grp="1" noChangeArrowheads="1"/>
          </p:cNvSpPr>
          <p:nvPr>
            <p:ph type="title"/>
          </p:nvPr>
        </p:nvSpPr>
        <p:spPr>
          <a:xfrm>
            <a:off x="1525588" y="762000"/>
            <a:ext cx="6577012" cy="642938"/>
          </a:xfrm>
        </p:spPr>
        <p:txBody>
          <a:bodyPr/>
          <a:lstStyle/>
          <a:p>
            <a:pPr eaLnBrk="1" hangingPunct="1"/>
            <a:r>
              <a:rPr lang="nl-BE" altLang="en-US" smtClean="0"/>
              <a:t>Understanding content (1)</a:t>
            </a:r>
            <a:endParaRPr lang="nl-NL" altLang="en-US" smtClean="0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609600" y="1828800"/>
            <a:ext cx="8077200" cy="1524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nl-BE" altLang="en-US" sz="4000" b="0">
                <a:solidFill>
                  <a:schemeClr val="bg1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“</a:t>
            </a:r>
            <a:r>
              <a:rPr lang="nl-BE" altLang="en-US" sz="4000" b="0" i="1">
                <a:solidFill>
                  <a:schemeClr val="bg1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John Doe has a pyogenic granuloma of the left thumb</a:t>
            </a:r>
            <a:r>
              <a:rPr lang="nl-BE" altLang="en-US" sz="4000" b="0">
                <a:solidFill>
                  <a:schemeClr val="bg1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”</a:t>
            </a:r>
          </a:p>
          <a:p>
            <a:pPr algn="ctr" eaLnBrk="1" hangingPunct="1">
              <a:buFontTx/>
              <a:buNone/>
            </a:pPr>
            <a:endParaRPr lang="nl-BE" altLang="en-US" sz="4000" b="0">
              <a:solidFill>
                <a:schemeClr val="bg1"/>
              </a:solidFill>
              <a:latin typeface="Helvetica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822325" y="1412875"/>
            <a:ext cx="1155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2400" b="0">
                <a:solidFill>
                  <a:schemeClr val="bg1"/>
                </a:solidFill>
                <a:cs typeface="Times New Roman" panose="02020603050405020304" pitchFamily="18" charset="0"/>
              </a:rPr>
              <a:t>We see:</a:t>
            </a:r>
            <a:endParaRPr lang="nl-NL" altLang="en-US" sz="2400" b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09600" y="3429000"/>
            <a:ext cx="8077200" cy="3200400"/>
            <a:chOff x="528" y="2160"/>
            <a:chExt cx="5088" cy="2016"/>
          </a:xfrm>
        </p:grpSpPr>
        <p:sp>
          <p:nvSpPr>
            <p:cNvPr id="18438" name="Rectangle 6"/>
            <p:cNvSpPr>
              <a:spLocks noChangeArrowheads="1"/>
            </p:cNvSpPr>
            <p:nvPr/>
          </p:nvSpPr>
          <p:spPr bwMode="auto">
            <a:xfrm>
              <a:off x="528" y="2496"/>
              <a:ext cx="5088" cy="168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nl-BE" altLang="en-US" sz="4000" b="0" i="1">
                  <a:solidFill>
                    <a:schemeClr val="bg1"/>
                  </a:solidFill>
                  <a:latin typeface="Wingdings" panose="05000000000000000000" pitchFamily="2" charset="2"/>
                  <a:cs typeface="Times New Roman" panose="02020603050405020304" pitchFamily="18" charset="0"/>
                </a:rPr>
                <a:t>John Doe has a pyogenic granuloma of the left thumb</a:t>
              </a:r>
              <a:endParaRPr lang="nl-BE" altLang="en-US" sz="4000" b="0">
                <a:solidFill>
                  <a:schemeClr val="bg1"/>
                </a:solidFill>
                <a:latin typeface="Helvetica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439" name="Text Box 7"/>
            <p:cNvSpPr txBox="1">
              <a:spLocks noChangeArrowheads="1"/>
            </p:cNvSpPr>
            <p:nvPr/>
          </p:nvSpPr>
          <p:spPr bwMode="auto">
            <a:xfrm>
              <a:off x="720" y="2160"/>
              <a:ext cx="15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l-BE" altLang="en-US" sz="2400" b="0">
                  <a:solidFill>
                    <a:schemeClr val="bg1"/>
                  </a:solidFill>
                  <a:cs typeface="Times New Roman" panose="02020603050405020304" pitchFamily="18" charset="0"/>
                </a:rPr>
                <a:t>The machine sees:</a:t>
              </a:r>
              <a:endParaRPr lang="nl-NL" altLang="en-US" sz="2400" b="0">
                <a:solidFill>
                  <a:schemeClr val="bg1"/>
                </a:solidFill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41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Grp="1" noChangeArrowheads="1"/>
          </p:cNvSpPr>
          <p:nvPr>
            <p:ph type="title"/>
          </p:nvPr>
        </p:nvSpPr>
        <p:spPr>
          <a:xfrm>
            <a:off x="1524000" y="762000"/>
            <a:ext cx="6580188" cy="642938"/>
          </a:xfrm>
        </p:spPr>
        <p:txBody>
          <a:bodyPr/>
          <a:lstStyle/>
          <a:p>
            <a:pPr eaLnBrk="1" hangingPunct="1"/>
            <a:r>
              <a:rPr lang="nl-BE" altLang="en-US" smtClean="0"/>
              <a:t>Understanding content (2)</a:t>
            </a:r>
            <a:endParaRPr lang="nl-NL" altLang="en-US" smtClean="0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609600" y="2057400"/>
            <a:ext cx="8077200" cy="1828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nl-BE" altLang="en-US" sz="2400" b="0" dirty="0">
                <a:solidFill>
                  <a:srgbClr val="FF00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&lt;</a:t>
            </a:r>
            <a:r>
              <a:rPr lang="nl-BE" altLang="en-US" sz="2400" b="0" dirty="0">
                <a:solidFill>
                  <a:srgbClr val="FFFF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record</a:t>
            </a:r>
            <a:r>
              <a:rPr lang="nl-BE" altLang="en-US" sz="2400" b="0" dirty="0">
                <a:solidFill>
                  <a:srgbClr val="FF00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&gt;</a:t>
            </a:r>
          </a:p>
          <a:p>
            <a:pPr lvl="1" eaLnBrk="1" hangingPunct="1">
              <a:buFontTx/>
              <a:buNone/>
            </a:pPr>
            <a:r>
              <a:rPr lang="nl-BE" altLang="en-US" sz="2000" b="0" dirty="0">
                <a:solidFill>
                  <a:srgbClr val="FF00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&lt;</a:t>
            </a:r>
            <a:r>
              <a:rPr lang="nl-BE" altLang="en-US" sz="2000" b="0" dirty="0" err="1">
                <a:solidFill>
                  <a:srgbClr val="FFFF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patient</a:t>
            </a:r>
            <a:r>
              <a:rPr lang="nl-BE" altLang="en-US" sz="2000" b="0" dirty="0">
                <a:solidFill>
                  <a:srgbClr val="FFFF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&gt;John</a:t>
            </a:r>
            <a:r>
              <a:rPr lang="nl-BE" altLang="en-US" sz="2000" b="0" dirty="0">
                <a:solidFill>
                  <a:schemeClr val="bg1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Doe</a:t>
            </a:r>
            <a:r>
              <a:rPr lang="nl-BE" altLang="en-US" sz="2000" b="0" dirty="0">
                <a:solidFill>
                  <a:srgbClr val="FF00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&lt;/</a:t>
            </a:r>
            <a:r>
              <a:rPr lang="nl-BE" altLang="en-US" sz="2000" b="0" dirty="0" err="1">
                <a:solidFill>
                  <a:srgbClr val="FFFF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patient</a:t>
            </a:r>
            <a:r>
              <a:rPr lang="nl-BE" altLang="en-US" sz="2000" b="0" dirty="0">
                <a:solidFill>
                  <a:srgbClr val="FF00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&gt;</a:t>
            </a:r>
          </a:p>
          <a:p>
            <a:pPr lvl="1" eaLnBrk="1" hangingPunct="1">
              <a:buFontTx/>
              <a:buNone/>
            </a:pPr>
            <a:r>
              <a:rPr lang="nl-BE" altLang="en-US" sz="2000" b="0" dirty="0">
                <a:solidFill>
                  <a:srgbClr val="FF00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&lt;</a:t>
            </a:r>
            <a:r>
              <a:rPr lang="nl-BE" altLang="en-US" sz="2000" b="0" dirty="0">
                <a:solidFill>
                  <a:srgbClr val="FFFF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diagnosis&gt;</a:t>
            </a:r>
            <a:r>
              <a:rPr lang="nl-BE" altLang="en-US" sz="2000" b="0" i="1" dirty="0" err="1">
                <a:solidFill>
                  <a:srgbClr val="FFFF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pyogenic</a:t>
            </a:r>
            <a:r>
              <a:rPr lang="nl-BE" altLang="en-US" sz="2000" b="0" i="1" dirty="0">
                <a:solidFill>
                  <a:schemeClr val="bg1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nl-BE" altLang="en-US" sz="2000" b="0" i="1" dirty="0" err="1">
                <a:solidFill>
                  <a:schemeClr val="bg1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granuloma</a:t>
            </a:r>
            <a:r>
              <a:rPr lang="nl-BE" altLang="en-US" sz="2000" b="0" i="1" dirty="0">
                <a:solidFill>
                  <a:schemeClr val="bg1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of </a:t>
            </a:r>
            <a:r>
              <a:rPr lang="nl-BE" altLang="en-US" sz="2000" b="0" i="1" dirty="0" err="1">
                <a:solidFill>
                  <a:schemeClr val="bg1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the</a:t>
            </a:r>
            <a:r>
              <a:rPr lang="nl-BE" altLang="en-US" sz="2000" b="0" i="1" dirty="0">
                <a:solidFill>
                  <a:schemeClr val="bg1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nl-BE" altLang="en-US" sz="2000" b="0" i="1" dirty="0" err="1">
                <a:solidFill>
                  <a:schemeClr val="bg1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left</a:t>
            </a:r>
            <a:r>
              <a:rPr lang="nl-BE" altLang="en-US" sz="2000" b="0" i="1" dirty="0">
                <a:solidFill>
                  <a:schemeClr val="bg1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nl-BE" altLang="en-US" sz="2000" b="0" i="1" dirty="0" err="1">
                <a:solidFill>
                  <a:schemeClr val="bg1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thumb</a:t>
            </a:r>
            <a:r>
              <a:rPr lang="nl-BE" altLang="en-US" sz="2000" b="0" i="1" dirty="0">
                <a:solidFill>
                  <a:srgbClr val="FF00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&lt;/</a:t>
            </a:r>
            <a:r>
              <a:rPr lang="nl-BE" altLang="en-US" sz="2000" b="0" i="1" dirty="0">
                <a:solidFill>
                  <a:srgbClr val="FFFF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diagnosis</a:t>
            </a:r>
            <a:r>
              <a:rPr lang="nl-BE" altLang="en-US" sz="2000" b="0" i="1" dirty="0">
                <a:solidFill>
                  <a:srgbClr val="FF00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&gt;</a:t>
            </a:r>
          </a:p>
          <a:p>
            <a:pPr eaLnBrk="1" hangingPunct="1">
              <a:buFontTx/>
              <a:buNone/>
            </a:pPr>
            <a:r>
              <a:rPr lang="nl-BE" altLang="en-US" sz="2400" b="0" dirty="0">
                <a:solidFill>
                  <a:srgbClr val="FF00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&lt;/</a:t>
            </a:r>
            <a:r>
              <a:rPr lang="nl-BE" altLang="en-US" sz="2400" b="0" dirty="0">
                <a:solidFill>
                  <a:srgbClr val="FFFF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record</a:t>
            </a:r>
            <a:r>
              <a:rPr lang="nl-BE" altLang="en-US" sz="2400" b="0" dirty="0">
                <a:solidFill>
                  <a:srgbClr val="FF00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667000" y="1371600"/>
            <a:ext cx="3652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2400" b="0">
                <a:solidFill>
                  <a:schemeClr val="bg1"/>
                </a:solidFill>
                <a:cs typeface="Times New Roman" panose="02020603050405020304" pitchFamily="18" charset="0"/>
              </a:rPr>
              <a:t>The XML misunderstanding</a:t>
            </a:r>
            <a:endParaRPr lang="nl-NL" altLang="en-US" sz="2400" b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762000" y="1600200"/>
            <a:ext cx="1155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2400" b="0">
                <a:solidFill>
                  <a:schemeClr val="bg1"/>
                </a:solidFill>
                <a:cs typeface="Times New Roman" panose="02020603050405020304" pitchFamily="18" charset="0"/>
              </a:rPr>
              <a:t>We see:</a:t>
            </a:r>
            <a:endParaRPr lang="nl-NL" altLang="en-US" sz="2400" b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09600" y="3962400"/>
            <a:ext cx="8077200" cy="2743200"/>
            <a:chOff x="528" y="2496"/>
            <a:chExt cx="5088" cy="1728"/>
          </a:xfrm>
        </p:grpSpPr>
        <p:sp>
          <p:nvSpPr>
            <p:cNvPr id="20487" name="Rectangle 7"/>
            <p:cNvSpPr>
              <a:spLocks noChangeArrowheads="1"/>
            </p:cNvSpPr>
            <p:nvPr/>
          </p:nvSpPr>
          <p:spPr bwMode="auto">
            <a:xfrm>
              <a:off x="528" y="2832"/>
              <a:ext cx="5088" cy="139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nl-BE" altLang="en-US" sz="2400" b="0" dirty="0">
                  <a:solidFill>
                    <a:srgbClr val="FF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rPr>
                <a:t>&lt;</a:t>
              </a:r>
              <a:r>
                <a:rPr lang="nl-BE" altLang="en-US" sz="2400" b="0" dirty="0">
                  <a:solidFill>
                    <a:srgbClr val="FFFF00"/>
                  </a:solidFill>
                  <a:latin typeface="Wingdings" panose="05000000000000000000" pitchFamily="2" charset="2"/>
                  <a:cs typeface="Times New Roman" panose="02020603050405020304" pitchFamily="18" charset="0"/>
                </a:rPr>
                <a:t>record</a:t>
              </a:r>
              <a:r>
                <a:rPr lang="nl-BE" altLang="en-US" sz="2400" b="0" dirty="0">
                  <a:solidFill>
                    <a:srgbClr val="FF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rPr>
                <a:t>&gt;</a:t>
              </a:r>
              <a:endParaRPr lang="nl-BE" altLang="en-US" sz="2400" b="0" dirty="0">
                <a:solidFill>
                  <a:srgbClr val="FF0000"/>
                </a:solidFill>
                <a:latin typeface="Wingdings" panose="05000000000000000000" pitchFamily="2" charset="2"/>
                <a:cs typeface="Times New Roman" panose="02020603050405020304" pitchFamily="18" charset="0"/>
              </a:endParaRPr>
            </a:p>
            <a:p>
              <a:pPr lvl="1" eaLnBrk="1" hangingPunct="1">
                <a:buFontTx/>
                <a:buNone/>
              </a:pPr>
              <a:r>
                <a:rPr lang="nl-BE" altLang="en-US" sz="2400" b="0" dirty="0">
                  <a:solidFill>
                    <a:srgbClr val="FF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rPr>
                <a:t>&lt;</a:t>
              </a:r>
              <a:r>
                <a:rPr lang="nl-BE" altLang="en-US" sz="2000" b="0" dirty="0">
                  <a:solidFill>
                    <a:srgbClr val="FFFF00"/>
                  </a:solidFill>
                  <a:latin typeface="Wingdings" panose="05000000000000000000" pitchFamily="2" charset="2"/>
                  <a:cs typeface="Times New Roman" panose="02020603050405020304" pitchFamily="18" charset="0"/>
                </a:rPr>
                <a:t>subject</a:t>
              </a:r>
              <a:r>
                <a:rPr lang="nl-BE" altLang="en-US" sz="2400" b="0" dirty="0">
                  <a:solidFill>
                    <a:srgbClr val="FF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rPr>
                <a:t>&gt;</a:t>
              </a:r>
              <a:r>
                <a:rPr lang="nl-BE" altLang="en-US" sz="2000" b="0" dirty="0">
                  <a:solidFill>
                    <a:srgbClr val="FF0000"/>
                  </a:solidFill>
                  <a:latin typeface="Wingdings" panose="05000000000000000000" pitchFamily="2" charset="2"/>
                  <a:cs typeface="Times New Roman" panose="02020603050405020304" pitchFamily="18" charset="0"/>
                </a:rPr>
                <a:t> </a:t>
              </a:r>
              <a:r>
                <a:rPr lang="nl-BE" altLang="en-US" sz="2000" b="0" dirty="0">
                  <a:solidFill>
                    <a:schemeClr val="bg1"/>
                  </a:solidFill>
                  <a:latin typeface="Wingdings" panose="05000000000000000000" pitchFamily="2" charset="2"/>
                  <a:cs typeface="Times New Roman" panose="02020603050405020304" pitchFamily="18" charset="0"/>
                </a:rPr>
                <a:t>John Doe </a:t>
              </a:r>
              <a:r>
                <a:rPr lang="nl-BE" altLang="en-US" sz="2400" b="0" dirty="0">
                  <a:solidFill>
                    <a:srgbClr val="FF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rPr>
                <a:t>&lt;</a:t>
              </a:r>
              <a:r>
                <a:rPr lang="nl-BE" altLang="en-US" sz="2000" b="0" dirty="0">
                  <a:solidFill>
                    <a:srgbClr val="FF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rPr>
                <a:t>/</a:t>
              </a:r>
              <a:r>
                <a:rPr lang="nl-BE" altLang="en-US" sz="2000" b="0" dirty="0">
                  <a:solidFill>
                    <a:srgbClr val="FFFF00"/>
                  </a:solidFill>
                  <a:latin typeface="Wingdings" panose="05000000000000000000" pitchFamily="2" charset="2"/>
                  <a:cs typeface="Times New Roman" panose="02020603050405020304" pitchFamily="18" charset="0"/>
                </a:rPr>
                <a:t>subject</a:t>
              </a:r>
              <a:r>
                <a:rPr lang="nl-BE" altLang="en-US" sz="2400" b="0" dirty="0">
                  <a:solidFill>
                    <a:srgbClr val="FF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rPr>
                <a:t>&gt;</a:t>
              </a:r>
              <a:endParaRPr lang="nl-BE" altLang="en-US" sz="2000" b="0" dirty="0">
                <a:solidFill>
                  <a:srgbClr val="FF0000"/>
                </a:solidFill>
                <a:latin typeface="Wingdings" panose="05000000000000000000" pitchFamily="2" charset="2"/>
                <a:cs typeface="Times New Roman" panose="02020603050405020304" pitchFamily="18" charset="0"/>
              </a:endParaRPr>
            </a:p>
            <a:p>
              <a:pPr lvl="1" eaLnBrk="1" hangingPunct="1">
                <a:buFontTx/>
                <a:buNone/>
              </a:pPr>
              <a:r>
                <a:rPr lang="nl-BE" altLang="en-US" sz="2400" b="0" dirty="0">
                  <a:solidFill>
                    <a:srgbClr val="FF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rPr>
                <a:t>&lt;</a:t>
              </a:r>
              <a:r>
                <a:rPr lang="nl-BE" altLang="en-US" sz="2000" b="0" dirty="0">
                  <a:solidFill>
                    <a:srgbClr val="FFFF00"/>
                  </a:solidFill>
                  <a:latin typeface="Wingdings" panose="05000000000000000000" pitchFamily="2" charset="2"/>
                  <a:cs typeface="Times New Roman" panose="02020603050405020304" pitchFamily="18" charset="0"/>
                </a:rPr>
                <a:t>diagnosis</a:t>
              </a:r>
              <a:r>
                <a:rPr lang="nl-BE" altLang="en-US" sz="2400" b="0" dirty="0">
                  <a:solidFill>
                    <a:srgbClr val="FF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rPr>
                <a:t>&gt;</a:t>
              </a:r>
              <a:r>
                <a:rPr lang="nl-BE" altLang="en-US" sz="2000" b="0" dirty="0">
                  <a:solidFill>
                    <a:srgbClr val="FF0000"/>
                  </a:solidFill>
                  <a:latin typeface="Wingdings" panose="05000000000000000000" pitchFamily="2" charset="2"/>
                  <a:cs typeface="Times New Roman" panose="02020603050405020304" pitchFamily="18" charset="0"/>
                </a:rPr>
                <a:t> </a:t>
              </a:r>
              <a:r>
                <a:rPr lang="nl-BE" altLang="en-US" sz="2000" b="0" i="1" dirty="0" err="1">
                  <a:solidFill>
                    <a:schemeClr val="bg1"/>
                  </a:solidFill>
                  <a:latin typeface="Wingdings" panose="05000000000000000000" pitchFamily="2" charset="2"/>
                  <a:cs typeface="Times New Roman" panose="02020603050405020304" pitchFamily="18" charset="0"/>
                </a:rPr>
                <a:t>pyogenic</a:t>
              </a:r>
              <a:r>
                <a:rPr lang="nl-BE" altLang="en-US" sz="2000" b="0" i="1" dirty="0">
                  <a:solidFill>
                    <a:schemeClr val="bg1"/>
                  </a:solidFill>
                  <a:latin typeface="Wingdings" panose="05000000000000000000" pitchFamily="2" charset="2"/>
                  <a:cs typeface="Times New Roman" panose="02020603050405020304" pitchFamily="18" charset="0"/>
                </a:rPr>
                <a:t> </a:t>
              </a:r>
              <a:r>
                <a:rPr lang="nl-BE" altLang="en-US" sz="2000" b="0" i="1" dirty="0" err="1">
                  <a:solidFill>
                    <a:schemeClr val="bg1"/>
                  </a:solidFill>
                  <a:latin typeface="Wingdings" panose="05000000000000000000" pitchFamily="2" charset="2"/>
                  <a:cs typeface="Times New Roman" panose="02020603050405020304" pitchFamily="18" charset="0"/>
                </a:rPr>
                <a:t>granuloma</a:t>
              </a:r>
              <a:r>
                <a:rPr lang="nl-BE" altLang="en-US" sz="2000" b="0" i="1" dirty="0">
                  <a:solidFill>
                    <a:schemeClr val="bg1"/>
                  </a:solidFill>
                  <a:latin typeface="Wingdings" panose="05000000000000000000" pitchFamily="2" charset="2"/>
                  <a:cs typeface="Times New Roman" panose="02020603050405020304" pitchFamily="18" charset="0"/>
                </a:rPr>
                <a:t> of </a:t>
              </a:r>
              <a:r>
                <a:rPr lang="nl-BE" altLang="en-US" sz="2000" b="0" i="1" dirty="0" err="1">
                  <a:solidFill>
                    <a:schemeClr val="bg1"/>
                  </a:solidFill>
                  <a:latin typeface="Wingdings" panose="05000000000000000000" pitchFamily="2" charset="2"/>
                  <a:cs typeface="Times New Roman" panose="02020603050405020304" pitchFamily="18" charset="0"/>
                </a:rPr>
                <a:t>the</a:t>
              </a:r>
              <a:r>
                <a:rPr lang="nl-BE" altLang="en-US" sz="2000" b="0" i="1" dirty="0">
                  <a:solidFill>
                    <a:schemeClr val="bg1"/>
                  </a:solidFill>
                  <a:latin typeface="Wingdings" panose="05000000000000000000" pitchFamily="2" charset="2"/>
                  <a:cs typeface="Times New Roman" panose="02020603050405020304" pitchFamily="18" charset="0"/>
                </a:rPr>
                <a:t> </a:t>
              </a:r>
              <a:r>
                <a:rPr lang="nl-BE" altLang="en-US" sz="2000" b="0" i="1" dirty="0" err="1">
                  <a:solidFill>
                    <a:schemeClr val="bg1"/>
                  </a:solidFill>
                  <a:latin typeface="Wingdings" panose="05000000000000000000" pitchFamily="2" charset="2"/>
                  <a:cs typeface="Times New Roman" panose="02020603050405020304" pitchFamily="18" charset="0"/>
                </a:rPr>
                <a:t>left</a:t>
              </a:r>
              <a:r>
                <a:rPr lang="nl-BE" altLang="en-US" sz="2000" b="0" i="1" dirty="0">
                  <a:solidFill>
                    <a:schemeClr val="bg1"/>
                  </a:solidFill>
                  <a:latin typeface="Wingdings" panose="05000000000000000000" pitchFamily="2" charset="2"/>
                  <a:cs typeface="Times New Roman" panose="02020603050405020304" pitchFamily="18" charset="0"/>
                </a:rPr>
                <a:t> </a:t>
              </a:r>
              <a:r>
                <a:rPr lang="nl-BE" altLang="en-US" sz="2000" b="0" i="1" dirty="0" err="1">
                  <a:solidFill>
                    <a:schemeClr val="bg1"/>
                  </a:solidFill>
                  <a:latin typeface="Wingdings" panose="05000000000000000000" pitchFamily="2" charset="2"/>
                  <a:cs typeface="Times New Roman" panose="02020603050405020304" pitchFamily="18" charset="0"/>
                </a:rPr>
                <a:t>thumb</a:t>
              </a:r>
              <a:r>
                <a:rPr lang="nl-BE" altLang="en-US" sz="2000" b="0" i="1" dirty="0">
                  <a:solidFill>
                    <a:schemeClr val="bg1"/>
                  </a:solidFill>
                  <a:latin typeface="Wingdings" panose="05000000000000000000" pitchFamily="2" charset="2"/>
                  <a:cs typeface="Times New Roman" panose="02020603050405020304" pitchFamily="18" charset="0"/>
                </a:rPr>
                <a:t> </a:t>
              </a:r>
              <a:r>
                <a:rPr lang="nl-BE" altLang="en-US" sz="2400" b="0" dirty="0">
                  <a:solidFill>
                    <a:srgbClr val="FF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rPr>
                <a:t>&lt;</a:t>
              </a:r>
              <a:r>
                <a:rPr lang="nl-BE" altLang="en-US" sz="2000" b="0" dirty="0">
                  <a:solidFill>
                    <a:srgbClr val="FF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rPr>
                <a:t>/</a:t>
              </a:r>
              <a:r>
                <a:rPr lang="nl-BE" altLang="en-US" sz="2000" b="0" i="1" dirty="0">
                  <a:solidFill>
                    <a:srgbClr val="FFFF00"/>
                  </a:solidFill>
                  <a:latin typeface="Wingdings" panose="05000000000000000000" pitchFamily="2" charset="2"/>
                  <a:cs typeface="Times New Roman" panose="02020603050405020304" pitchFamily="18" charset="0"/>
                </a:rPr>
                <a:t>diagnosis</a:t>
              </a:r>
              <a:r>
                <a:rPr lang="nl-BE" altLang="en-US" sz="2400" b="0" dirty="0">
                  <a:solidFill>
                    <a:srgbClr val="FF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rPr>
                <a:t>&gt;</a:t>
              </a:r>
              <a:endParaRPr lang="nl-BE" altLang="en-US" sz="2000" b="0" i="1" dirty="0">
                <a:solidFill>
                  <a:srgbClr val="FF0000"/>
                </a:solidFill>
                <a:latin typeface="Wingdings" panose="05000000000000000000" pitchFamily="2" charset="2"/>
                <a:cs typeface="Times New Roman" panose="02020603050405020304" pitchFamily="18" charset="0"/>
              </a:endParaRPr>
            </a:p>
            <a:p>
              <a:pPr eaLnBrk="1" hangingPunct="1">
                <a:buFontTx/>
                <a:buNone/>
              </a:pPr>
              <a:r>
                <a:rPr lang="nl-BE" altLang="en-US" sz="2400" b="0" dirty="0">
                  <a:solidFill>
                    <a:srgbClr val="FF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rPr>
                <a:t>&lt;</a:t>
              </a:r>
              <a:r>
                <a:rPr lang="nl-BE" altLang="en-US" sz="2000" b="0" dirty="0">
                  <a:solidFill>
                    <a:srgbClr val="FF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rPr>
                <a:t>/</a:t>
              </a:r>
              <a:r>
                <a:rPr lang="nl-BE" altLang="en-US" sz="2400" b="0" dirty="0">
                  <a:solidFill>
                    <a:srgbClr val="FFFF00"/>
                  </a:solidFill>
                  <a:latin typeface="Wingdings" panose="05000000000000000000" pitchFamily="2" charset="2"/>
                  <a:cs typeface="Times New Roman" panose="02020603050405020304" pitchFamily="18" charset="0"/>
                </a:rPr>
                <a:t>record</a:t>
              </a:r>
              <a:r>
                <a:rPr lang="nl-BE" altLang="en-US" sz="2400" b="0" dirty="0">
                  <a:solidFill>
                    <a:srgbClr val="FF0000"/>
                  </a:solidFill>
                  <a:latin typeface="Helvetica" panose="020B0604020202020204" pitchFamily="34" charset="0"/>
                  <a:cs typeface="Times New Roman" panose="02020603050405020304" pitchFamily="18" charset="0"/>
                </a:rPr>
                <a:t>&gt;</a:t>
              </a:r>
            </a:p>
          </p:txBody>
        </p:sp>
        <p:sp>
          <p:nvSpPr>
            <p:cNvPr id="20488" name="Text Box 8"/>
            <p:cNvSpPr txBox="1">
              <a:spLocks noChangeArrowheads="1"/>
            </p:cNvSpPr>
            <p:nvPr/>
          </p:nvSpPr>
          <p:spPr bwMode="auto">
            <a:xfrm>
              <a:off x="672" y="2496"/>
              <a:ext cx="15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l-BE" altLang="en-US" sz="2400" b="0">
                  <a:solidFill>
                    <a:schemeClr val="bg1"/>
                  </a:solidFill>
                  <a:cs typeface="Times New Roman" panose="02020603050405020304" pitchFamily="18" charset="0"/>
                </a:rPr>
                <a:t>The machine sees:</a:t>
              </a:r>
              <a:endParaRPr lang="nl-NL" altLang="en-US" sz="2400" b="0">
                <a:solidFill>
                  <a:schemeClr val="bg1"/>
                </a:solidFill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681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clever (?) business man and his XML card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smtClean="0">
                <a:solidFill>
                  <a:srgbClr val="AAE600"/>
                </a:solidFill>
              </a:rPr>
              <a:t>&lt;business-card&gt;</a:t>
            </a:r>
          </a:p>
          <a:p>
            <a:pPr lvl="1" eaLnBrk="1" hangingPunct="1">
              <a:buFontTx/>
              <a:buNone/>
            </a:pPr>
            <a:r>
              <a:rPr lang="en-US" altLang="en-US" smtClean="0">
                <a:solidFill>
                  <a:srgbClr val="AAE600"/>
                </a:solidFill>
              </a:rPr>
              <a:t>&lt;name&gt;</a:t>
            </a:r>
            <a:r>
              <a:rPr lang="en-US" altLang="en-US" smtClean="0"/>
              <a:t> John Nitwit </a:t>
            </a:r>
            <a:r>
              <a:rPr lang="en-US" altLang="en-US" smtClean="0">
                <a:solidFill>
                  <a:srgbClr val="AAE600"/>
                </a:solidFill>
              </a:rPr>
              <a:t>&lt;/name&gt;</a:t>
            </a:r>
          </a:p>
          <a:p>
            <a:pPr lvl="1" eaLnBrk="1" hangingPunct="1">
              <a:buFontTx/>
              <a:buNone/>
            </a:pPr>
            <a:r>
              <a:rPr lang="en-US" altLang="en-US" smtClean="0">
                <a:solidFill>
                  <a:srgbClr val="AAE600"/>
                </a:solidFill>
              </a:rPr>
              <a:t>&lt;address&gt;</a:t>
            </a:r>
            <a:endParaRPr lang="en-US" altLang="en-US" smtClean="0"/>
          </a:p>
          <a:p>
            <a:pPr lvl="1" eaLnBrk="1" hangingPunct="1">
              <a:buFontTx/>
              <a:buNone/>
            </a:pPr>
            <a:r>
              <a:rPr lang="en-US" altLang="en-US" smtClean="0">
                <a:solidFill>
                  <a:srgbClr val="AAE600"/>
                </a:solidFill>
              </a:rPr>
              <a:t>	&lt;street&gt; </a:t>
            </a:r>
            <a:r>
              <a:rPr lang="en-US" altLang="en-US" smtClean="0"/>
              <a:t>524 Moon base avenue </a:t>
            </a:r>
            <a:r>
              <a:rPr lang="en-US" altLang="en-US" smtClean="0">
                <a:solidFill>
                  <a:srgbClr val="AAE600"/>
                </a:solidFill>
              </a:rPr>
              <a:t>&lt;/street&gt;</a:t>
            </a:r>
          </a:p>
          <a:p>
            <a:pPr lvl="1" eaLnBrk="1" hangingPunct="1">
              <a:buFontTx/>
              <a:buNone/>
            </a:pPr>
            <a:r>
              <a:rPr lang="en-US" altLang="en-US" smtClean="0">
                <a:solidFill>
                  <a:srgbClr val="AAE600"/>
                </a:solidFill>
              </a:rPr>
              <a:t>	&lt;city&gt;</a:t>
            </a:r>
            <a:r>
              <a:rPr lang="en-US" altLang="en-US" smtClean="0"/>
              <a:t> Utopia </a:t>
            </a:r>
            <a:r>
              <a:rPr lang="en-US" altLang="en-US" smtClean="0">
                <a:solidFill>
                  <a:srgbClr val="AAE600"/>
                </a:solidFill>
              </a:rPr>
              <a:t>&lt;/city&gt;</a:t>
            </a:r>
          </a:p>
          <a:p>
            <a:pPr lvl="1" eaLnBrk="1" hangingPunct="1">
              <a:buFontTx/>
              <a:buNone/>
            </a:pPr>
            <a:r>
              <a:rPr lang="en-US" altLang="en-US" smtClean="0">
                <a:solidFill>
                  <a:srgbClr val="AAE600"/>
                </a:solidFill>
              </a:rPr>
              <a:t>&lt;/address&gt;</a:t>
            </a:r>
          </a:p>
          <a:p>
            <a:pPr lvl="1" eaLnBrk="1" hangingPunct="1">
              <a:buFontTx/>
              <a:buNone/>
            </a:pPr>
            <a:r>
              <a:rPr lang="en-US" altLang="en-US" smtClean="0">
                <a:solidFill>
                  <a:srgbClr val="AAE600"/>
                </a:solidFill>
              </a:rPr>
              <a:t>&lt;phone&gt;</a:t>
            </a:r>
            <a:r>
              <a:rPr lang="en-US" altLang="en-US" smtClean="0"/>
              <a:t> … </a:t>
            </a:r>
            <a:r>
              <a:rPr lang="en-US" altLang="en-US" smtClean="0">
                <a:solidFill>
                  <a:srgbClr val="AAE600"/>
                </a:solidFill>
              </a:rPr>
              <a:t>&lt;/phone&gt;</a:t>
            </a:r>
            <a:r>
              <a:rPr lang="en-US" altLang="en-US" smtClean="0"/>
              <a:t> </a:t>
            </a:r>
          </a:p>
          <a:p>
            <a:pPr lvl="1" eaLnBrk="1" hangingPunct="1">
              <a:buFontTx/>
              <a:buNone/>
            </a:pPr>
            <a:r>
              <a:rPr lang="en-US" altLang="en-US" smtClean="0"/>
              <a:t>…</a:t>
            </a:r>
          </a:p>
          <a:p>
            <a:pPr eaLnBrk="1" hangingPunct="1">
              <a:buFontTx/>
              <a:buNone/>
            </a:pPr>
            <a:r>
              <a:rPr lang="en-US" altLang="en-US" sz="2800" smtClean="0">
                <a:solidFill>
                  <a:srgbClr val="AAE600"/>
                </a:solidFill>
              </a:rPr>
              <a:t>&lt;/business-card&gt;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981200" y="2514600"/>
            <a:ext cx="6705600" cy="701675"/>
            <a:chOff x="1248" y="1824"/>
            <a:chExt cx="4224" cy="442"/>
          </a:xfrm>
        </p:grpSpPr>
        <p:sp>
          <p:nvSpPr>
            <p:cNvPr id="22533" name="Text Box 4"/>
            <p:cNvSpPr txBox="1">
              <a:spLocks noChangeArrowheads="1"/>
            </p:cNvSpPr>
            <p:nvPr/>
          </p:nvSpPr>
          <p:spPr bwMode="auto">
            <a:xfrm>
              <a:off x="2736" y="1824"/>
              <a:ext cx="2736" cy="44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>
                  <a:solidFill>
                    <a:srgbClr val="FF3300"/>
                  </a:solidFill>
                </a:rPr>
                <a:t>Is this the name of the business card or of the business card owner?</a:t>
              </a:r>
            </a:p>
          </p:txBody>
        </p:sp>
        <p:sp>
          <p:nvSpPr>
            <p:cNvPr id="22534" name="Line 5"/>
            <p:cNvSpPr>
              <a:spLocks noChangeShapeType="1"/>
            </p:cNvSpPr>
            <p:nvPr/>
          </p:nvSpPr>
          <p:spPr bwMode="auto">
            <a:xfrm>
              <a:off x="1248" y="1872"/>
              <a:ext cx="1056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2535" name="Line 8"/>
            <p:cNvSpPr>
              <a:spLocks noChangeShapeType="1"/>
            </p:cNvSpPr>
            <p:nvPr/>
          </p:nvSpPr>
          <p:spPr bwMode="auto">
            <a:xfrm>
              <a:off x="1680" y="2064"/>
              <a:ext cx="1056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2536" name="Line 9"/>
            <p:cNvSpPr>
              <a:spLocks noChangeShapeType="1"/>
            </p:cNvSpPr>
            <p:nvPr/>
          </p:nvSpPr>
          <p:spPr bwMode="auto">
            <a:xfrm flipV="1">
              <a:off x="1690" y="1920"/>
              <a:ext cx="0" cy="14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972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Intermediate 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/>
              <a:t>We need for sure methods and techniques that allow: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dirty="0" smtClean="0"/>
              <a:t>people to express exactly what they mean,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dirty="0" smtClean="0"/>
              <a:t>people to understand exactly what is communicated to them,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dirty="0" smtClean="0"/>
              <a:t>machines to communicate information without any distortion.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/>
              <a:t>If information overload is a problem, we also need methods and techniques that allow machines to understand exactly what is communicated to them. </a:t>
            </a:r>
            <a:endParaRPr lang="en-US" altLang="en-US" dirty="0" smtClean="0"/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/>
              <a:t>Is terminology the right answer?</a:t>
            </a:r>
            <a:endParaRPr lang="en-US" altLang="en-US" dirty="0" smtClean="0"/>
          </a:p>
          <a:p>
            <a:pPr lvl="1"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88323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1747" name="Title 4"/>
          <p:cNvSpPr>
            <a:spLocks noGrp="1"/>
          </p:cNvSpPr>
          <p:nvPr>
            <p:ph type="ctrTitle"/>
          </p:nvPr>
        </p:nvSpPr>
        <p:spPr>
          <a:xfrm>
            <a:off x="723900" y="2508250"/>
            <a:ext cx="7696200" cy="715963"/>
          </a:xfrm>
        </p:spPr>
        <p:txBody>
          <a:bodyPr/>
          <a:lstStyle/>
          <a:p>
            <a:pPr eaLnBrk="1" hangingPunct="1"/>
            <a:r>
              <a:rPr lang="en-US" altLang="en-US" smtClean="0"/>
              <a:t>Terminology </a:t>
            </a:r>
            <a:r>
              <a:rPr lang="en-US" altLang="en-US" sz="800" smtClean="0"/>
              <a:t>(is)</a:t>
            </a:r>
            <a:r>
              <a:rPr lang="en-US" altLang="en-US" smtClean="0"/>
              <a:t> for dummies</a:t>
            </a:r>
          </a:p>
        </p:txBody>
      </p:sp>
    </p:spTree>
    <p:extLst>
      <p:ext uri="{BB962C8B-B14F-4D97-AF65-F5344CB8AC3E}">
        <p14:creationId xmlns:p14="http://schemas.microsoft.com/office/powerpoint/2010/main" val="311091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en-US"/>
              <a:t>The word</a:t>
            </a:r>
            <a:r>
              <a:rPr lang="nl-BE" altLang="en-US" i="1"/>
              <a:t> ‘Terminology’ </a:t>
            </a:r>
            <a:r>
              <a:rPr lang="nl-BE" altLang="en-US"/>
              <a:t>has</a:t>
            </a:r>
            <a:r>
              <a:rPr lang="nl-BE" altLang="en-US" i="1"/>
              <a:t> </a:t>
            </a:r>
            <a:r>
              <a:rPr lang="nl-BE" altLang="en-US"/>
              <a:t>two meanings</a:t>
            </a:r>
            <a:endParaRPr lang="en-US" alt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743200"/>
            <a:ext cx="8686800" cy="3886200"/>
          </a:xfrm>
          <a:ln/>
        </p:spPr>
        <p:txBody>
          <a:bodyPr/>
          <a:lstStyle/>
          <a:p>
            <a:pPr marL="609600" indent="-609600">
              <a:buFont typeface="Wingdings 2" panose="05020102010507070707" pitchFamily="18" charset="2"/>
              <a:buAutoNum type="arabicParenR"/>
            </a:pPr>
            <a:r>
              <a:rPr lang="en-GB" altLang="en-US" dirty="0"/>
              <a:t>The discipline of </a:t>
            </a:r>
            <a:r>
              <a:rPr lang="en-GB" altLang="en-US" b="1" i="1" dirty="0"/>
              <a:t>terminology management</a:t>
            </a:r>
          </a:p>
          <a:p>
            <a:pPr marL="990600" lvl="1" indent="-533400"/>
            <a:r>
              <a:rPr lang="en-GB" altLang="en-US" dirty="0"/>
              <a:t>synonymous with </a:t>
            </a:r>
            <a:r>
              <a:rPr lang="en-GB" altLang="en-US" b="1" i="1" dirty="0"/>
              <a:t>terminology work </a:t>
            </a:r>
            <a:r>
              <a:rPr lang="en-GB" altLang="en-US" dirty="0"/>
              <a:t>(used in ISO 704)</a:t>
            </a:r>
            <a:endParaRPr lang="en-GB" altLang="en-US" b="1" dirty="0"/>
          </a:p>
          <a:p>
            <a:pPr marL="609600" indent="-609600">
              <a:buFont typeface="Wingdings 2" panose="05020102010507070707" pitchFamily="18" charset="2"/>
              <a:buAutoNum type="arabicParenR"/>
            </a:pPr>
            <a:r>
              <a:rPr lang="en-GB" altLang="en-US" dirty="0"/>
              <a:t>The set of designations used in the </a:t>
            </a:r>
            <a:r>
              <a:rPr lang="en-GB" altLang="en-US" b="1" i="1" dirty="0"/>
              <a:t>special language</a:t>
            </a:r>
            <a:r>
              <a:rPr lang="en-GB" altLang="en-US" dirty="0"/>
              <a:t> of a </a:t>
            </a:r>
            <a:r>
              <a:rPr lang="en-GB" altLang="en-US" b="1" i="1" dirty="0"/>
              <a:t>subject field</a:t>
            </a:r>
            <a:r>
              <a:rPr lang="en-GB" altLang="en-US" dirty="0"/>
              <a:t>, such as the terminology of medicine</a:t>
            </a:r>
          </a:p>
          <a:p>
            <a:pPr marL="990600" lvl="1" indent="-533400"/>
            <a:r>
              <a:rPr lang="en-US" altLang="en-US" dirty="0"/>
              <a:t>Used in both the singular and plural</a:t>
            </a:r>
          </a:p>
          <a:p>
            <a:pPr marL="990600" lvl="1" indent="-533400"/>
            <a:r>
              <a:rPr lang="en-US" altLang="en-US" dirty="0"/>
              <a:t>Used with an article in the singular: </a:t>
            </a:r>
            <a:r>
              <a:rPr lang="en-US" altLang="en-US" b="1" i="1" dirty="0"/>
              <a:t>a terminology</a:t>
            </a:r>
            <a:endParaRPr lang="en-US" altLang="en-US" b="1" dirty="0"/>
          </a:p>
          <a:p>
            <a:pPr marL="609600" indent="-609600"/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/>
          <a:p>
            <a:fld id="{CA0EDFE0-044D-487E-8CB0-090626E56315}" type="slidenum">
              <a:rPr lang="en-US" altLang="en-US"/>
              <a:pPr/>
              <a:t>15</a:t>
            </a:fld>
            <a:r>
              <a:rPr lang="nl-BE" altLang="en-US"/>
              <a:t>/28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795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en-US"/>
              <a:t>Terminology is VERY standardised</a:t>
            </a:r>
            <a:endParaRPr lang="en-US" altLang="en-US"/>
          </a:p>
        </p:txBody>
      </p:sp>
      <p:sp>
        <p:nvSpPr>
          <p:cNvPr id="161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90513" indent="-290513" algn="just" defTabSz="352425">
              <a:spcBef>
                <a:spcPct val="5000"/>
              </a:spcBef>
              <a:tabLst>
                <a:tab pos="2566988" algn="l"/>
              </a:tabLst>
            </a:pPr>
            <a:r>
              <a:rPr lang="en-US" altLang="en-US" sz="2000" dirty="0">
                <a:cs typeface="Times New Roman" panose="02020603050405020304" pitchFamily="18" charset="0"/>
              </a:rPr>
              <a:t>ISO 704:</a:t>
            </a:r>
            <a:r>
              <a:rPr lang="nl-BE" altLang="en-US" sz="2000" dirty="0">
                <a:cs typeface="Times New Roman" panose="02020603050405020304" pitchFamily="18" charset="0"/>
              </a:rPr>
              <a:t>      </a:t>
            </a:r>
            <a:r>
              <a:rPr lang="en-US" altLang="en-US" sz="2000" dirty="0">
                <a:cs typeface="Times New Roman" panose="02020603050405020304" pitchFamily="18" charset="0"/>
              </a:rPr>
              <a:t>2000</a:t>
            </a:r>
            <a:r>
              <a:rPr lang="nl-BE" altLang="en-US" sz="2000" dirty="0">
                <a:cs typeface="Times New Roman" panose="02020603050405020304" pitchFamily="18" charset="0"/>
              </a:rPr>
              <a:t>	</a:t>
            </a:r>
            <a:r>
              <a:rPr lang="en-US" altLang="en-US" sz="2000" dirty="0">
                <a:cs typeface="Times New Roman" panose="02020603050405020304" pitchFamily="18" charset="0"/>
              </a:rPr>
              <a:t>Terminology work – Principles and methods </a:t>
            </a:r>
          </a:p>
          <a:p>
            <a:pPr marL="290513" indent="-290513" algn="just" defTabSz="352425">
              <a:spcBef>
                <a:spcPct val="5000"/>
              </a:spcBef>
              <a:tabLst>
                <a:tab pos="2566988" algn="l"/>
              </a:tabLst>
            </a:pPr>
            <a:r>
              <a:rPr lang="en-US" altLang="en-US" sz="2000" dirty="0">
                <a:cs typeface="Times New Roman" panose="02020603050405020304" pitchFamily="18" charset="0"/>
              </a:rPr>
              <a:t>ISO 860:</a:t>
            </a:r>
            <a:r>
              <a:rPr lang="nl-BE" altLang="en-US" sz="2000" dirty="0">
                <a:cs typeface="Times New Roman" panose="02020603050405020304" pitchFamily="18" charset="0"/>
              </a:rPr>
              <a:t>      </a:t>
            </a:r>
            <a:r>
              <a:rPr lang="en-US" altLang="en-US" sz="2000" dirty="0">
                <a:cs typeface="Times New Roman" panose="02020603050405020304" pitchFamily="18" charset="0"/>
              </a:rPr>
              <a:t>1996</a:t>
            </a:r>
            <a:r>
              <a:rPr lang="nl-BE" altLang="en-US" sz="2000" dirty="0">
                <a:cs typeface="Times New Roman" panose="02020603050405020304" pitchFamily="18" charset="0"/>
              </a:rPr>
              <a:t>	</a:t>
            </a:r>
            <a:r>
              <a:rPr lang="en-US" altLang="en-US" sz="2000" dirty="0">
                <a:cs typeface="Times New Roman" panose="02020603050405020304" pitchFamily="18" charset="0"/>
              </a:rPr>
              <a:t>Terminology work – Harmonization of concepts and </a:t>
            </a:r>
            <a:r>
              <a:rPr lang="nl-BE" altLang="en-US" sz="2000" dirty="0">
                <a:cs typeface="Times New Roman" panose="02020603050405020304" pitchFamily="18" charset="0"/>
              </a:rPr>
              <a:t>	</a:t>
            </a:r>
            <a:r>
              <a:rPr lang="en-US" altLang="en-US" sz="2000" dirty="0">
                <a:cs typeface="Times New Roman" panose="02020603050405020304" pitchFamily="18" charset="0"/>
              </a:rPr>
              <a:t>terms </a:t>
            </a:r>
          </a:p>
          <a:p>
            <a:pPr marL="290513" indent="-290513" algn="just" defTabSz="352425">
              <a:spcBef>
                <a:spcPct val="5000"/>
              </a:spcBef>
              <a:tabLst>
                <a:tab pos="2566988" algn="l"/>
              </a:tabLst>
            </a:pPr>
            <a:r>
              <a:rPr lang="en-US" altLang="en-US" sz="2000" dirty="0">
                <a:cs typeface="Times New Roman" panose="02020603050405020304" pitchFamily="18" charset="0"/>
              </a:rPr>
              <a:t>ISO 1087-1:</a:t>
            </a:r>
            <a:r>
              <a:rPr lang="nl-BE" altLang="en-US" sz="2000" dirty="0"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cs typeface="Times New Roman" panose="02020603050405020304" pitchFamily="18" charset="0"/>
              </a:rPr>
              <a:t>2000</a:t>
            </a:r>
            <a:r>
              <a:rPr lang="nl-BE" altLang="en-US" sz="2000" dirty="0">
                <a:cs typeface="Times New Roman" panose="02020603050405020304" pitchFamily="18" charset="0"/>
              </a:rPr>
              <a:t>	</a:t>
            </a:r>
            <a:r>
              <a:rPr lang="en-US" altLang="en-US" sz="2000" dirty="0">
                <a:cs typeface="Times New Roman" panose="02020603050405020304" pitchFamily="18" charset="0"/>
              </a:rPr>
              <a:t>Terminology work – Vocabulary – Part 1: Theory and </a:t>
            </a:r>
            <a:r>
              <a:rPr lang="nl-BE" altLang="en-US" sz="2000" dirty="0">
                <a:cs typeface="Times New Roman" panose="02020603050405020304" pitchFamily="18" charset="0"/>
              </a:rPr>
              <a:t>	</a:t>
            </a:r>
            <a:r>
              <a:rPr lang="en-US" altLang="en-US" sz="2000" dirty="0">
                <a:cs typeface="Times New Roman" panose="02020603050405020304" pitchFamily="18" charset="0"/>
              </a:rPr>
              <a:t>application </a:t>
            </a:r>
          </a:p>
          <a:p>
            <a:pPr marL="290513" indent="-290513" algn="just" defTabSz="352425">
              <a:spcBef>
                <a:spcPct val="5000"/>
              </a:spcBef>
              <a:tabLst>
                <a:tab pos="2566988" algn="l"/>
              </a:tabLst>
            </a:pPr>
            <a:r>
              <a:rPr lang="en-US" altLang="en-US" sz="2000" dirty="0">
                <a:cs typeface="Times New Roman" panose="02020603050405020304" pitchFamily="18" charset="0"/>
              </a:rPr>
              <a:t>ISO 15188:</a:t>
            </a:r>
            <a:r>
              <a:rPr lang="nl-BE" altLang="en-US" sz="2000" dirty="0"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cs typeface="Times New Roman" panose="02020603050405020304" pitchFamily="18" charset="0"/>
              </a:rPr>
              <a:t>2001</a:t>
            </a:r>
            <a:r>
              <a:rPr lang="nl-BE" altLang="en-US" sz="2000" dirty="0">
                <a:cs typeface="Times New Roman" panose="02020603050405020304" pitchFamily="18" charset="0"/>
              </a:rPr>
              <a:t>	</a:t>
            </a:r>
            <a:r>
              <a:rPr lang="en-US" altLang="en-US" sz="2000" dirty="0">
                <a:cs typeface="Times New Roman" panose="02020603050405020304" pitchFamily="18" charset="0"/>
              </a:rPr>
              <a:t>Project management guidelines for terminology </a:t>
            </a:r>
            <a:r>
              <a:rPr lang="nl-BE" altLang="en-US" sz="2000" dirty="0">
                <a:cs typeface="Times New Roman" panose="02020603050405020304" pitchFamily="18" charset="0"/>
              </a:rPr>
              <a:t>	</a:t>
            </a:r>
            <a:r>
              <a:rPr lang="en-US" altLang="en-US" sz="2000" dirty="0">
                <a:cs typeface="Times New Roman" panose="02020603050405020304" pitchFamily="18" charset="0"/>
              </a:rPr>
              <a:t>standardization </a:t>
            </a:r>
          </a:p>
          <a:p>
            <a:pPr marL="290513" indent="-290513" algn="just" defTabSz="352425">
              <a:spcBef>
                <a:spcPct val="5000"/>
              </a:spcBef>
              <a:tabLst>
                <a:tab pos="2566988" algn="l"/>
              </a:tabLst>
            </a:pPr>
            <a:r>
              <a:rPr lang="en-US" altLang="en-US" sz="2000" dirty="0">
                <a:cs typeface="Times New Roman" panose="02020603050405020304" pitchFamily="18" charset="0"/>
              </a:rPr>
              <a:t>ISO 1087-2:2000</a:t>
            </a:r>
            <a:r>
              <a:rPr lang="nl-BE" altLang="en-US" sz="2000" dirty="0">
                <a:cs typeface="Times New Roman" panose="02020603050405020304" pitchFamily="18" charset="0"/>
              </a:rPr>
              <a:t>	</a:t>
            </a:r>
            <a:r>
              <a:rPr lang="en-US" altLang="en-US" sz="2000" dirty="0">
                <a:cs typeface="Times New Roman" panose="02020603050405020304" pitchFamily="18" charset="0"/>
              </a:rPr>
              <a:t>Terminology work – Vocabulary – Part 2: Computer </a:t>
            </a:r>
            <a:r>
              <a:rPr lang="nl-BE" altLang="en-US" sz="2000" dirty="0">
                <a:cs typeface="Times New Roman" panose="02020603050405020304" pitchFamily="18" charset="0"/>
              </a:rPr>
              <a:t>	</a:t>
            </a:r>
            <a:r>
              <a:rPr lang="en-US" altLang="en-US" sz="2000" dirty="0">
                <a:cs typeface="Times New Roman" panose="02020603050405020304" pitchFamily="18" charset="0"/>
              </a:rPr>
              <a:t>applications </a:t>
            </a:r>
          </a:p>
          <a:p>
            <a:pPr marL="290513" indent="-290513" algn="just" defTabSz="352425">
              <a:spcBef>
                <a:spcPct val="5000"/>
              </a:spcBef>
              <a:tabLst>
                <a:tab pos="2566988" algn="l"/>
              </a:tabLst>
            </a:pPr>
            <a:r>
              <a:rPr lang="en-US" altLang="en-US" sz="2000" dirty="0">
                <a:cs typeface="Times New Roman" panose="02020603050405020304" pitchFamily="18" charset="0"/>
              </a:rPr>
              <a:t>ISO 12620:</a:t>
            </a:r>
            <a:r>
              <a:rPr lang="nl-BE" altLang="en-US" sz="2000" dirty="0"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cs typeface="Times New Roman" panose="02020603050405020304" pitchFamily="18" charset="0"/>
              </a:rPr>
              <a:t>1999</a:t>
            </a:r>
            <a:r>
              <a:rPr lang="nl-BE" altLang="en-US" sz="2000" dirty="0">
                <a:cs typeface="Times New Roman" panose="02020603050405020304" pitchFamily="18" charset="0"/>
              </a:rPr>
              <a:t>	</a:t>
            </a:r>
            <a:r>
              <a:rPr lang="en-US" altLang="en-US" sz="2000" dirty="0">
                <a:cs typeface="Times New Roman" panose="02020603050405020304" pitchFamily="18" charset="0"/>
              </a:rPr>
              <a:t>Computer applications in terminology – Data </a:t>
            </a:r>
            <a:r>
              <a:rPr lang="nl-BE" altLang="en-US" sz="2000" dirty="0">
                <a:cs typeface="Times New Roman" panose="02020603050405020304" pitchFamily="18" charset="0"/>
              </a:rPr>
              <a:t>	</a:t>
            </a:r>
            <a:r>
              <a:rPr lang="en-US" altLang="en-US" sz="2000" dirty="0">
                <a:cs typeface="Times New Roman" panose="02020603050405020304" pitchFamily="18" charset="0"/>
              </a:rPr>
              <a:t>categories </a:t>
            </a:r>
          </a:p>
          <a:p>
            <a:pPr marL="290513" indent="-290513" algn="just" defTabSz="352425">
              <a:spcBef>
                <a:spcPct val="5000"/>
              </a:spcBef>
              <a:tabLst>
                <a:tab pos="2566988" algn="l"/>
              </a:tabLst>
            </a:pPr>
            <a:r>
              <a:rPr lang="en-US" altLang="en-US" sz="2000" dirty="0">
                <a:cs typeface="Times New Roman" panose="02020603050405020304" pitchFamily="18" charset="0"/>
              </a:rPr>
              <a:t>ISO 16642:</a:t>
            </a:r>
            <a:r>
              <a:rPr lang="nl-BE" altLang="en-US" sz="2000" dirty="0"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cs typeface="Times New Roman" panose="02020603050405020304" pitchFamily="18" charset="0"/>
              </a:rPr>
              <a:t>2003</a:t>
            </a:r>
            <a:r>
              <a:rPr lang="nl-BE" altLang="en-US" sz="2000" dirty="0">
                <a:cs typeface="Times New Roman" panose="02020603050405020304" pitchFamily="18" charset="0"/>
              </a:rPr>
              <a:t>	</a:t>
            </a:r>
            <a:r>
              <a:rPr lang="en-US" altLang="en-US" sz="2000" dirty="0">
                <a:cs typeface="Times New Roman" panose="02020603050405020304" pitchFamily="18" charset="0"/>
              </a:rPr>
              <a:t>Computer applications in terminology – </a:t>
            </a:r>
            <a:r>
              <a:rPr lang="nl-BE" altLang="en-US" sz="2000" dirty="0">
                <a:cs typeface="Times New Roman" panose="02020603050405020304" pitchFamily="18" charset="0"/>
              </a:rPr>
              <a:t>	</a:t>
            </a:r>
            <a:r>
              <a:rPr lang="en-US" altLang="en-US" sz="2000" dirty="0">
                <a:cs typeface="Times New Roman" panose="02020603050405020304" pitchFamily="18" charset="0"/>
              </a:rPr>
              <a:t>Terminological markup framework </a:t>
            </a:r>
          </a:p>
          <a:p>
            <a:pPr marL="290513" indent="-290513" algn="just" defTabSz="352425">
              <a:spcBef>
                <a:spcPct val="5000"/>
              </a:spcBef>
              <a:tabLst>
                <a:tab pos="2566988" algn="l"/>
              </a:tabLst>
            </a:pPr>
            <a:r>
              <a:rPr lang="en-US" altLang="en-US" sz="2000" dirty="0">
                <a:cs typeface="Times New Roman" panose="02020603050405020304" pitchFamily="18" charset="0"/>
              </a:rPr>
              <a:t>ISO 2788:</a:t>
            </a:r>
            <a:r>
              <a:rPr lang="nl-BE" altLang="en-US" sz="2000" dirty="0">
                <a:cs typeface="Times New Roman" panose="02020603050405020304" pitchFamily="18" charset="0"/>
              </a:rPr>
              <a:t>   </a:t>
            </a:r>
            <a:r>
              <a:rPr lang="en-US" altLang="en-US" sz="2000" dirty="0">
                <a:cs typeface="Times New Roman" panose="02020603050405020304" pitchFamily="18" charset="0"/>
              </a:rPr>
              <a:t>1986</a:t>
            </a:r>
            <a:r>
              <a:rPr lang="nl-BE" altLang="en-US" sz="2000" dirty="0">
                <a:cs typeface="Times New Roman" panose="02020603050405020304" pitchFamily="18" charset="0"/>
              </a:rPr>
              <a:t>	</a:t>
            </a:r>
            <a:r>
              <a:rPr lang="en-US" altLang="en-US" sz="2000" dirty="0">
                <a:cs typeface="Times New Roman" panose="02020603050405020304" pitchFamily="18" charset="0"/>
              </a:rPr>
              <a:t>Documentation – Guidelines for the establishment </a:t>
            </a:r>
            <a:r>
              <a:rPr lang="nl-BE" altLang="en-US" sz="2000" dirty="0">
                <a:cs typeface="Times New Roman" panose="02020603050405020304" pitchFamily="18" charset="0"/>
              </a:rPr>
              <a:t>	</a:t>
            </a:r>
            <a:r>
              <a:rPr lang="en-US" altLang="en-US" sz="2000" dirty="0">
                <a:cs typeface="Times New Roman" panose="02020603050405020304" pitchFamily="18" charset="0"/>
              </a:rPr>
              <a:t>and development of monolingual thesauri</a:t>
            </a:r>
            <a:endParaRPr lang="en-US" alt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/>
          <a:p>
            <a:fld id="{8138C331-9977-4CBE-AC33-C756BB239166}" type="slidenum">
              <a:rPr lang="en-US" altLang="en-US"/>
              <a:pPr/>
              <a:t>16</a:t>
            </a:fld>
            <a:r>
              <a:rPr lang="nl-BE" altLang="en-US"/>
              <a:t>/28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90570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/>
          <a:p>
            <a:fld id="{51C8326F-C0AD-4F4E-B287-C239B6559697}" type="slidenum">
              <a:rPr lang="en-US" altLang="en-US"/>
              <a:pPr/>
              <a:t>17</a:t>
            </a:fld>
            <a:r>
              <a:rPr lang="nl-BE" altLang="en-US"/>
              <a:t>/28</a:t>
            </a:r>
            <a:endParaRPr lang="en-US" altLang="en-US"/>
          </a:p>
        </p:txBody>
      </p:sp>
      <p:sp>
        <p:nvSpPr>
          <p:cNvPr id="89090" name="AutoShape 2"/>
          <p:cNvSpPr>
            <a:spLocks noGrp="1" noChangeArrowheads="1"/>
          </p:cNvSpPr>
          <p:nvPr>
            <p:ph type="title"/>
          </p:nvPr>
        </p:nvSpPr>
        <p:spPr>
          <a:xfrm>
            <a:off x="1371600" y="685800"/>
            <a:ext cx="6454775" cy="1174750"/>
          </a:xfrm>
        </p:spPr>
        <p:txBody>
          <a:bodyPr/>
          <a:lstStyle/>
          <a:p>
            <a:r>
              <a:rPr lang="nl-BE" altLang="en-US"/>
              <a:t>ISO Standards in Terminology: building blocks</a:t>
            </a:r>
            <a:endParaRPr lang="en-US" altLang="en-US" i="1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b="1" i="1"/>
              <a:t>Objects</a:t>
            </a:r>
          </a:p>
          <a:p>
            <a:pPr lvl="2">
              <a:lnSpc>
                <a:spcPct val="90000"/>
              </a:lnSpc>
            </a:pPr>
            <a:r>
              <a:rPr lang="en-GB" altLang="en-US" sz="2000" i="1"/>
              <a:t>perceived or conceived, concrete or abstract</a:t>
            </a:r>
          </a:p>
          <a:p>
            <a:pPr lvl="2">
              <a:lnSpc>
                <a:spcPct val="90000"/>
              </a:lnSpc>
            </a:pPr>
            <a:r>
              <a:rPr lang="en-GB" altLang="en-US" sz="2000" i="1"/>
              <a:t>abstracted or conceptualized into concepts</a:t>
            </a:r>
            <a:endParaRPr lang="en-US" altLang="en-US" sz="2000" i="1"/>
          </a:p>
          <a:p>
            <a:pPr>
              <a:lnSpc>
                <a:spcPct val="90000"/>
              </a:lnSpc>
            </a:pPr>
            <a:r>
              <a:rPr lang="en-US" altLang="en-US" sz="2800" b="1" i="1"/>
              <a:t>Concepts</a:t>
            </a:r>
          </a:p>
          <a:p>
            <a:pPr lvl="2">
              <a:lnSpc>
                <a:spcPct val="90000"/>
              </a:lnSpc>
            </a:pPr>
            <a:r>
              <a:rPr lang="en-GB" altLang="en-US" sz="2000" i="1"/>
              <a:t>depict or correspond to a set of objects based on a defined set of characteristics</a:t>
            </a:r>
          </a:p>
          <a:p>
            <a:pPr lvl="2">
              <a:lnSpc>
                <a:spcPct val="90000"/>
              </a:lnSpc>
            </a:pPr>
            <a:r>
              <a:rPr lang="en-GB" altLang="en-US" sz="2000" i="1"/>
              <a:t>represented or expressed in language by designations or by definitions</a:t>
            </a:r>
          </a:p>
          <a:p>
            <a:pPr lvl="2">
              <a:lnSpc>
                <a:spcPct val="90000"/>
              </a:lnSpc>
            </a:pPr>
            <a:r>
              <a:rPr lang="en-GB" altLang="en-US" sz="2000" i="1"/>
              <a:t>organized into concept systems</a:t>
            </a:r>
            <a:endParaRPr lang="en-US" altLang="en-US" sz="2000" i="1"/>
          </a:p>
          <a:p>
            <a:pPr>
              <a:lnSpc>
                <a:spcPct val="90000"/>
              </a:lnSpc>
            </a:pPr>
            <a:r>
              <a:rPr lang="en-US" altLang="en-US" sz="2800" b="1" i="1"/>
              <a:t>Designations</a:t>
            </a:r>
          </a:p>
          <a:p>
            <a:pPr lvl="2">
              <a:lnSpc>
                <a:spcPct val="90000"/>
              </a:lnSpc>
            </a:pPr>
            <a:r>
              <a:rPr lang="en-GB" altLang="en-US" sz="2000" i="1"/>
              <a:t>represented as terms, names (appellations) or symbols</a:t>
            </a:r>
          </a:p>
          <a:p>
            <a:pPr lvl="2">
              <a:lnSpc>
                <a:spcPct val="90000"/>
              </a:lnSpc>
            </a:pPr>
            <a:r>
              <a:rPr lang="en-GB" altLang="en-US" sz="2000" i="1"/>
              <a:t>designate or represent a concept</a:t>
            </a:r>
          </a:p>
          <a:p>
            <a:pPr lvl="2">
              <a:lnSpc>
                <a:spcPct val="90000"/>
              </a:lnSpc>
            </a:pPr>
            <a:r>
              <a:rPr lang="en-GB" altLang="en-US" sz="2000" i="1"/>
              <a:t>attributed to a concept by consensus within a special language community</a:t>
            </a:r>
            <a:endParaRPr lang="en-US" altLang="en-US" sz="2000"/>
          </a:p>
        </p:txBody>
      </p:sp>
    </p:spTree>
    <p:extLst>
      <p:ext uri="{BB962C8B-B14F-4D97-AF65-F5344CB8AC3E}">
        <p14:creationId xmlns:p14="http://schemas.microsoft.com/office/powerpoint/2010/main" val="27496856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AutoShape 2"/>
          <p:cNvSpPr>
            <a:spLocks noGrp="1" noChangeArrowheads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altLang="en-US" sz="3200" dirty="0"/>
              <a:t>Fundamental Activities</a:t>
            </a:r>
            <a:r>
              <a:rPr lang="nl-BE" altLang="en-US" sz="3200" dirty="0"/>
              <a:t> of </a:t>
            </a:r>
            <a:r>
              <a:rPr lang="nl-BE" altLang="en-US" sz="3200" dirty="0" err="1"/>
              <a:t>Terminology</a:t>
            </a:r>
            <a:r>
              <a:rPr lang="nl-BE" altLang="en-US" sz="3200" dirty="0"/>
              <a:t> </a:t>
            </a:r>
            <a:r>
              <a:rPr lang="nl-BE" altLang="en-US" sz="3200" dirty="0" err="1"/>
              <a:t>Work</a:t>
            </a:r>
            <a:endParaRPr lang="en-US" altLang="en-US" sz="3200" dirty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z="2800"/>
              <a:t>Identifying ‘</a:t>
            </a:r>
            <a:r>
              <a:rPr lang="en-GB" altLang="en-US" sz="2800" b="1" i="1"/>
              <a:t>concepts’</a:t>
            </a:r>
            <a:r>
              <a:rPr lang="en-GB" altLang="en-US" sz="2800"/>
              <a:t> and ‘</a:t>
            </a:r>
            <a:r>
              <a:rPr lang="en-GB" altLang="en-US" sz="2800" b="1" i="1"/>
              <a:t>concept relations’</a:t>
            </a:r>
            <a:r>
              <a:rPr lang="en-GB" altLang="en-US" sz="2800"/>
              <a:t>;</a:t>
            </a:r>
          </a:p>
          <a:p>
            <a:pPr lvl="1"/>
            <a:r>
              <a:rPr lang="en-US" altLang="en-US" sz="2400"/>
              <a:t>Analyzing and modeling </a:t>
            </a:r>
            <a:r>
              <a:rPr lang="en-US" altLang="en-US" sz="2400" b="1" i="1"/>
              <a:t>concept systems</a:t>
            </a:r>
            <a:r>
              <a:rPr lang="en-US" altLang="en-US" sz="2400"/>
              <a:t> on the basis of identified concepts and concept relations</a:t>
            </a:r>
            <a:r>
              <a:rPr lang="en-GB" altLang="en-US" sz="2400"/>
              <a:t>;  </a:t>
            </a:r>
          </a:p>
          <a:p>
            <a:pPr lvl="1"/>
            <a:r>
              <a:rPr lang="en-GB" altLang="en-US" sz="2400"/>
              <a:t>Establishing representations of concept systems through </a:t>
            </a:r>
            <a:r>
              <a:rPr lang="en-GB" altLang="en-US" sz="2400" b="1" i="1"/>
              <a:t>concept diagrams</a:t>
            </a:r>
            <a:r>
              <a:rPr lang="en-GB" altLang="en-US" sz="2400"/>
              <a:t>; </a:t>
            </a:r>
          </a:p>
          <a:p>
            <a:pPr lvl="1"/>
            <a:r>
              <a:rPr lang="en-GB" altLang="en-US" sz="2400"/>
              <a:t>Crafting concept-oriented </a:t>
            </a:r>
            <a:r>
              <a:rPr lang="en-GB" altLang="en-US" sz="2400" b="1" i="1"/>
              <a:t>definitions</a:t>
            </a:r>
            <a:r>
              <a:rPr lang="en-GB" altLang="en-US" sz="2400"/>
              <a:t>; </a:t>
            </a:r>
          </a:p>
          <a:p>
            <a:pPr lvl="1"/>
            <a:r>
              <a:rPr lang="en-GB" altLang="en-US" sz="2400"/>
              <a:t>Attributing </a:t>
            </a:r>
            <a:r>
              <a:rPr lang="en-GB" altLang="en-US" sz="2400" b="1" i="1"/>
              <a:t>designations</a:t>
            </a:r>
            <a:r>
              <a:rPr lang="en-GB" altLang="en-US" sz="2400"/>
              <a:t> (predominantly </a:t>
            </a:r>
            <a:r>
              <a:rPr lang="en-GB" altLang="en-US" sz="2400" b="1" i="1"/>
              <a:t>terms</a:t>
            </a:r>
            <a:r>
              <a:rPr lang="en-GB" altLang="en-US" sz="2400"/>
              <a:t>) to each concept in one or more languages; and,</a:t>
            </a:r>
          </a:p>
          <a:p>
            <a:pPr lvl="1"/>
            <a:r>
              <a:rPr lang="en-GB" altLang="en-US" sz="2400"/>
              <a:t>Recording and presenting terminological data, principally in </a:t>
            </a:r>
            <a:r>
              <a:rPr lang="en-GB" altLang="en-US" sz="2400" b="1" i="1"/>
              <a:t>terminological entries</a:t>
            </a:r>
            <a:r>
              <a:rPr lang="en-GB" altLang="en-US" sz="2400"/>
              <a:t> stored in print and electronic media (</a:t>
            </a:r>
            <a:r>
              <a:rPr lang="en-GB" altLang="en-US" sz="2400" b="1" i="1"/>
              <a:t>terminography</a:t>
            </a:r>
            <a:r>
              <a:rPr lang="en-GB" altLang="en-US" sz="2400"/>
              <a:t>). </a:t>
            </a:r>
            <a:endParaRPr lang="en-US" altLang="en-US" sz="2400"/>
          </a:p>
          <a:p>
            <a:endParaRPr lang="en-US" altLang="en-US" sz="2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/>
          <a:p>
            <a:fld id="{7FA776A3-F480-41A9-908A-DFA8CD88AB7D}" type="slidenum">
              <a:rPr lang="en-US" altLang="en-US"/>
              <a:pPr/>
              <a:t>18</a:t>
            </a:fld>
            <a:r>
              <a:rPr lang="nl-BE" altLang="en-US"/>
              <a:t>/28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018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en-US"/>
              <a:t>Why terminologies ?</a:t>
            </a:r>
            <a:endParaRPr lang="en-US" alt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nl-BE" altLang="en-US"/>
              <a:t>As such ?</a:t>
            </a:r>
          </a:p>
          <a:p>
            <a:pPr lvl="1">
              <a:lnSpc>
                <a:spcPct val="90000"/>
              </a:lnSpc>
            </a:pPr>
            <a:r>
              <a:rPr lang="nl-BE" altLang="en-US"/>
              <a:t>Fixing/stabilizing the language within a domain and a linguistic community;</a:t>
            </a:r>
          </a:p>
          <a:p>
            <a:pPr lvl="1">
              <a:lnSpc>
                <a:spcPct val="90000"/>
              </a:lnSpc>
            </a:pPr>
            <a:r>
              <a:rPr lang="nl-BE" altLang="en-US"/>
              <a:t>Unambiguous communication.</a:t>
            </a:r>
          </a:p>
          <a:p>
            <a:pPr>
              <a:lnSpc>
                <a:spcPct val="90000"/>
              </a:lnSpc>
            </a:pPr>
            <a:r>
              <a:rPr lang="nl-BE" altLang="en-US"/>
              <a:t>In Healthcare Information Technology ?</a:t>
            </a:r>
          </a:p>
          <a:p>
            <a:pPr lvl="1">
              <a:lnSpc>
                <a:spcPct val="90000"/>
              </a:lnSpc>
            </a:pPr>
            <a:r>
              <a:rPr lang="nl-BE" altLang="en-US"/>
              <a:t>Semantic Indexing;</a:t>
            </a:r>
          </a:p>
          <a:p>
            <a:pPr lvl="1">
              <a:lnSpc>
                <a:spcPct val="90000"/>
              </a:lnSpc>
            </a:pPr>
            <a:r>
              <a:rPr lang="nl-BE" altLang="en-US"/>
              <a:t>Information exchange and linking between heterogeneous systems;</a:t>
            </a:r>
          </a:p>
          <a:p>
            <a:pPr lvl="1">
              <a:lnSpc>
                <a:spcPct val="90000"/>
              </a:lnSpc>
            </a:pPr>
            <a:r>
              <a:rPr lang="nl-BE" altLang="en-US"/>
              <a:t>Terminologies as basis for documentation through coding and classification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972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itle 1"/>
          <p:cNvSpPr>
            <a:spLocks noGrp="1"/>
          </p:cNvSpPr>
          <p:nvPr>
            <p:ph type="ctrTitle"/>
          </p:nvPr>
        </p:nvSpPr>
        <p:spPr>
          <a:xfrm>
            <a:off x="76200" y="1905000"/>
            <a:ext cx="8991600" cy="2628900"/>
          </a:xfrm>
        </p:spPr>
        <p:txBody>
          <a:bodyPr/>
          <a:lstStyle/>
          <a:p>
            <a:r>
              <a:rPr lang="en-US" altLang="en-US" dirty="0" smtClean="0"/>
              <a:t>Lecture 10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Terminology and Ontology</a:t>
            </a:r>
            <a:endParaRPr lang="en-US" altLang="en-US" sz="3200" dirty="0" smtClean="0"/>
          </a:p>
        </p:txBody>
      </p:sp>
      <p:sp>
        <p:nvSpPr>
          <p:cNvPr id="148483" name="Subtitle 2"/>
          <p:cNvSpPr>
            <a:spLocks noGrp="1"/>
          </p:cNvSpPr>
          <p:nvPr>
            <p:ph type="subTitle" idx="1"/>
          </p:nvPr>
        </p:nvSpPr>
        <p:spPr>
          <a:xfrm>
            <a:off x="914400" y="3219450"/>
            <a:ext cx="7315200" cy="1047750"/>
          </a:xfrm>
        </p:spPr>
        <p:txBody>
          <a:bodyPr/>
          <a:lstStyle/>
          <a:p>
            <a:pPr eaLnBrk="1" hangingPunct="1"/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 </a:t>
            </a:r>
            <a:r>
              <a:rPr lang="en-US" altLang="en-US" dirty="0" smtClean="0"/>
              <a:t>Alan </a:t>
            </a:r>
            <a:r>
              <a:rPr lang="en-US" altLang="en-US" dirty="0" err="1" smtClean="0"/>
              <a:t>Ruttenberg</a:t>
            </a:r>
            <a:r>
              <a:rPr lang="en-US" altLang="en-US" dirty="0" smtClean="0"/>
              <a:t> and </a:t>
            </a:r>
            <a:r>
              <a:rPr lang="en-US" altLang="en-US" sz="3000" dirty="0" smtClean="0"/>
              <a:t>Werner Ceusters</a:t>
            </a:r>
            <a:endParaRPr lang="en-US" altLang="en-US" sz="3000" dirty="0"/>
          </a:p>
        </p:txBody>
      </p:sp>
    </p:spTree>
    <p:extLst>
      <p:ext uri="{BB962C8B-B14F-4D97-AF65-F5344CB8AC3E}">
        <p14:creationId xmlns:p14="http://schemas.microsoft.com/office/powerpoint/2010/main" val="261120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en-US" dirty="0" err="1"/>
              <a:t>Origin</a:t>
            </a:r>
            <a:r>
              <a:rPr lang="nl-BE" altLang="en-US" dirty="0"/>
              <a:t>: </a:t>
            </a:r>
            <a:r>
              <a:rPr lang="en-US" altLang="en-US" dirty="0"/>
              <a:t>Peirce, Ogden &amp; Richards</a:t>
            </a:r>
            <a:r>
              <a:rPr lang="nl-BE" altLang="en-US" dirty="0"/>
              <a:t>, </a:t>
            </a:r>
            <a:r>
              <a:rPr lang="nl-BE" altLang="en-US" dirty="0" err="1"/>
              <a:t>Wüster</a:t>
            </a:r>
            <a:endParaRPr lang="en-US" altLang="en-US" dirty="0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6553200"/>
            <a:ext cx="6400800" cy="304800"/>
          </a:xfrm>
          <a:prstGeom prst="rect">
            <a:avLst/>
          </a:prstGeom>
        </p:spPr>
        <p:txBody>
          <a:bodyPr/>
          <a:lstStyle/>
          <a:p>
            <a:fld id="{50B529AE-160E-469B-9FD5-DCBEA65DD6EB}" type="slidenum">
              <a:rPr lang="en-US" altLang="en-US"/>
              <a:pPr/>
              <a:t>20</a:t>
            </a:fld>
            <a:r>
              <a:rPr lang="nl-BE" altLang="en-US"/>
              <a:t>/28</a:t>
            </a:r>
            <a:endParaRPr lang="en-US" altLang="en-US"/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2487613" y="2400300"/>
            <a:ext cx="42068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2800" i="1" dirty="0">
                <a:solidFill>
                  <a:schemeClr val="bg1"/>
                </a:solidFill>
              </a:rPr>
              <a:t>Unit of Thinking (Concept)</a:t>
            </a:r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304800" y="5105400"/>
            <a:ext cx="2051050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2800" i="1">
                <a:solidFill>
                  <a:schemeClr val="bg1"/>
                </a:solidFill>
              </a:rPr>
              <a:t>Designation </a:t>
            </a:r>
          </a:p>
          <a:p>
            <a:pPr algn="l"/>
            <a:r>
              <a:rPr lang="en-US" altLang="en-US" sz="1800" i="1">
                <a:solidFill>
                  <a:schemeClr val="bg1"/>
                </a:solidFill>
              </a:rPr>
              <a:t>(Symbol, Sign,</a:t>
            </a:r>
          </a:p>
          <a:p>
            <a:pPr algn="l"/>
            <a:r>
              <a:rPr lang="en-US" altLang="en-US" sz="1800" i="1">
                <a:solidFill>
                  <a:schemeClr val="bg1"/>
                </a:solidFill>
              </a:rPr>
              <a:t>Term, Formula</a:t>
            </a:r>
          </a:p>
          <a:p>
            <a:pPr algn="l"/>
            <a:r>
              <a:rPr lang="en-US" altLang="en-US" sz="1800" i="1">
                <a:solidFill>
                  <a:schemeClr val="bg1"/>
                </a:solidFill>
              </a:rPr>
              <a:t>etc.)</a:t>
            </a:r>
          </a:p>
        </p:txBody>
      </p:sp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6856413" y="4991100"/>
            <a:ext cx="2066925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2800" i="1">
                <a:solidFill>
                  <a:schemeClr val="bg1"/>
                </a:solidFill>
              </a:rPr>
              <a:t>Referent</a:t>
            </a:r>
          </a:p>
          <a:p>
            <a:pPr algn="l"/>
            <a:r>
              <a:rPr lang="en-US" altLang="en-US" sz="1800" i="1">
                <a:solidFill>
                  <a:schemeClr val="bg1"/>
                </a:solidFill>
              </a:rPr>
              <a:t>(Concrete Object,</a:t>
            </a:r>
          </a:p>
          <a:p>
            <a:pPr algn="l"/>
            <a:r>
              <a:rPr lang="en-US" altLang="en-US" sz="1800" i="1">
                <a:solidFill>
                  <a:schemeClr val="bg1"/>
                </a:solidFill>
              </a:rPr>
              <a:t>Real Thing,</a:t>
            </a:r>
          </a:p>
          <a:p>
            <a:pPr algn="l"/>
            <a:r>
              <a:rPr lang="en-US" altLang="en-US" sz="1800" i="1">
                <a:solidFill>
                  <a:schemeClr val="bg1"/>
                </a:solidFill>
              </a:rPr>
              <a:t>Conceived Object)</a:t>
            </a:r>
          </a:p>
        </p:txBody>
      </p:sp>
      <p:sp>
        <p:nvSpPr>
          <p:cNvPr id="92166" name="Line 6"/>
          <p:cNvSpPr>
            <a:spLocks noChangeShapeType="1"/>
          </p:cNvSpPr>
          <p:nvPr/>
        </p:nvSpPr>
        <p:spPr bwMode="auto">
          <a:xfrm flipV="1">
            <a:off x="2571750" y="3217863"/>
            <a:ext cx="1958975" cy="2265362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67" name="Line 7"/>
          <p:cNvSpPr>
            <a:spLocks noChangeShapeType="1"/>
          </p:cNvSpPr>
          <p:nvPr/>
        </p:nvSpPr>
        <p:spPr bwMode="auto">
          <a:xfrm>
            <a:off x="4530725" y="3217863"/>
            <a:ext cx="1958975" cy="2265362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68" name="Line 8"/>
          <p:cNvSpPr>
            <a:spLocks noChangeShapeType="1"/>
          </p:cNvSpPr>
          <p:nvPr/>
        </p:nvSpPr>
        <p:spPr bwMode="auto">
          <a:xfrm>
            <a:off x="2571750" y="5483225"/>
            <a:ext cx="3917950" cy="0"/>
          </a:xfrm>
          <a:prstGeom prst="line">
            <a:avLst/>
          </a:prstGeom>
          <a:noFill/>
          <a:ln w="38100">
            <a:solidFill>
              <a:srgbClr val="FF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69" name="Text Box 9"/>
          <p:cNvSpPr txBox="1">
            <a:spLocks noChangeArrowheads="1"/>
          </p:cNvSpPr>
          <p:nvPr/>
        </p:nvSpPr>
        <p:spPr bwMode="auto">
          <a:xfrm>
            <a:off x="6680200" y="2782888"/>
            <a:ext cx="20669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800" i="1">
                <a:solidFill>
                  <a:schemeClr val="bg1"/>
                </a:solidFill>
              </a:rPr>
              <a:t>(Unit of Thought, Unit of Knowledge)</a:t>
            </a:r>
          </a:p>
        </p:txBody>
      </p:sp>
    </p:spTree>
    <p:extLst>
      <p:ext uri="{BB962C8B-B14F-4D97-AF65-F5344CB8AC3E}">
        <p14:creationId xmlns:p14="http://schemas.microsoft.com/office/powerpoint/2010/main" val="332379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semantic/semiotic triangle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458" y="1447800"/>
            <a:ext cx="8439083" cy="4953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95400" y="6396335"/>
            <a:ext cx="777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i="1" dirty="0">
                <a:solidFill>
                  <a:schemeClr val="bg1"/>
                </a:solidFill>
              </a:rPr>
              <a:t>The Meaning of Meaning: A Study of the Influence of Language upon Thought and of the Science of Symbolism</a:t>
            </a:r>
            <a:r>
              <a:rPr lang="en-US" sz="1200" dirty="0">
                <a:solidFill>
                  <a:schemeClr val="bg1"/>
                </a:solidFill>
              </a:rPr>
              <a:t> (1923) </a:t>
            </a:r>
            <a:r>
              <a:rPr lang="en-US" sz="1200" dirty="0" smtClean="0">
                <a:solidFill>
                  <a:schemeClr val="bg1"/>
                </a:solidFill>
                <a:hlinkClick r:id="rId3" tooltip="C. K. Ogden"/>
              </a:rPr>
              <a:t>C</a:t>
            </a:r>
            <a:r>
              <a:rPr lang="en-US" sz="1200" dirty="0">
                <a:solidFill>
                  <a:schemeClr val="bg1"/>
                </a:solidFill>
                <a:hlinkClick r:id="rId3" tooltip="C. K. Ogden"/>
              </a:rPr>
              <a:t>. K. Ogden</a:t>
            </a:r>
            <a:r>
              <a:rPr lang="en-US" sz="1200" dirty="0">
                <a:solidFill>
                  <a:schemeClr val="bg1"/>
                </a:solidFill>
              </a:rPr>
              <a:t> and </a:t>
            </a:r>
            <a:r>
              <a:rPr lang="en-US" sz="1200" dirty="0">
                <a:solidFill>
                  <a:schemeClr val="bg1"/>
                </a:solidFill>
                <a:hlinkClick r:id="rId4" tooltip="I. A. Richards"/>
              </a:rPr>
              <a:t>I. A. </a:t>
            </a:r>
            <a:r>
              <a:rPr lang="en-US" sz="1200" dirty="0" smtClean="0">
                <a:solidFill>
                  <a:schemeClr val="bg1"/>
                </a:solidFill>
                <a:hlinkClick r:id="rId4" tooltip="I. A. Richards"/>
              </a:rPr>
              <a:t>Richards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48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semantic/semiotic triangle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752600" y="3352800"/>
            <a:ext cx="5334000" cy="2595563"/>
            <a:chOff x="2092504" y="3276600"/>
            <a:chExt cx="5334000" cy="2595265"/>
          </a:xfrm>
        </p:grpSpPr>
        <p:sp>
          <p:nvSpPr>
            <p:cNvPr id="23559" name="Isosceles Triangle 3"/>
            <p:cNvSpPr>
              <a:spLocks noChangeArrowheads="1"/>
            </p:cNvSpPr>
            <p:nvPr/>
          </p:nvSpPr>
          <p:spPr bwMode="auto">
            <a:xfrm>
              <a:off x="2092504" y="3276600"/>
              <a:ext cx="5334000" cy="2590800"/>
            </a:xfrm>
            <a:prstGeom prst="triangle">
              <a:avLst>
                <a:gd name="adj" fmla="val 50000"/>
              </a:avLst>
            </a:prstGeom>
            <a:solidFill>
              <a:srgbClr val="9933FF"/>
            </a:solidFill>
            <a:ln w="9525" algn="ctr">
              <a:noFill/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3560" name="TextBox 4"/>
            <p:cNvSpPr txBox="1">
              <a:spLocks noChangeArrowheads="1"/>
            </p:cNvSpPr>
            <p:nvPr/>
          </p:nvSpPr>
          <p:spPr bwMode="auto">
            <a:xfrm>
              <a:off x="2460351" y="5410200"/>
              <a:ext cx="81624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00"/>
                  </a:solidFill>
                </a:rPr>
                <a:t>term</a:t>
              </a:r>
            </a:p>
          </p:txBody>
        </p:sp>
        <p:sp>
          <p:nvSpPr>
            <p:cNvPr id="23561" name="TextBox 5"/>
            <p:cNvSpPr txBox="1">
              <a:spLocks noChangeArrowheads="1"/>
            </p:cNvSpPr>
            <p:nvPr/>
          </p:nvSpPr>
          <p:spPr bwMode="auto">
            <a:xfrm>
              <a:off x="4155047" y="3729335"/>
              <a:ext cx="119295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00"/>
                  </a:solidFill>
                </a:rPr>
                <a:t>concept</a:t>
              </a:r>
            </a:p>
          </p:txBody>
        </p:sp>
        <p:sp>
          <p:nvSpPr>
            <p:cNvPr id="23562" name="TextBox 6"/>
            <p:cNvSpPr txBox="1">
              <a:spLocks noChangeArrowheads="1"/>
            </p:cNvSpPr>
            <p:nvPr/>
          </p:nvSpPr>
          <p:spPr bwMode="auto">
            <a:xfrm>
              <a:off x="5867400" y="5410200"/>
              <a:ext cx="123149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00"/>
                  </a:solidFill>
                </a:rPr>
                <a:t>referent</a:t>
              </a:r>
            </a:p>
          </p:txBody>
        </p:sp>
      </p:grpSp>
      <p:pic>
        <p:nvPicPr>
          <p:cNvPr id="244738" name="Picture 2" descr="http://www.kunstderfuge.com/images/beethoven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4419600"/>
            <a:ext cx="135413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Box 9"/>
          <p:cNvSpPr txBox="1">
            <a:spLocks noChangeArrowheads="1"/>
          </p:cNvSpPr>
          <p:nvPr/>
        </p:nvSpPr>
        <p:spPr bwMode="auto">
          <a:xfrm>
            <a:off x="708025" y="6096000"/>
            <a:ext cx="22367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‘</a:t>
            </a:r>
            <a:r>
              <a:rPr lang="en-US" i="1" dirty="0">
                <a:solidFill>
                  <a:schemeClr val="bg1"/>
                </a:solidFill>
              </a:rPr>
              <a:t>Beethoven</a:t>
            </a:r>
            <a:r>
              <a:rPr lang="en-US" dirty="0">
                <a:solidFill>
                  <a:schemeClr val="bg1"/>
                </a:solidFill>
              </a:rPr>
              <a:t>’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524000" y="2133600"/>
            <a:ext cx="711765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39725" indent="-339725" algn="l">
              <a:buFont typeface="Arial" charset="0"/>
              <a:buChar char="•"/>
              <a:tabLst>
                <a:tab pos="339725" algn="l"/>
              </a:tabLst>
            </a:pPr>
            <a:r>
              <a:rPr lang="en-US" sz="2800" b="0">
                <a:solidFill>
                  <a:schemeClr val="bg1"/>
                </a:solidFill>
              </a:rPr>
              <a:t>Ludwig van Beethoven</a:t>
            </a:r>
          </a:p>
          <a:p>
            <a:pPr marL="339725" indent="-339725" algn="l">
              <a:buFont typeface="Arial" charset="0"/>
              <a:buChar char="•"/>
              <a:tabLst>
                <a:tab pos="339725" algn="l"/>
              </a:tabLst>
            </a:pPr>
            <a:r>
              <a:rPr lang="en-US" sz="2800" b="0">
                <a:solidFill>
                  <a:schemeClr val="bg1"/>
                </a:solidFill>
              </a:rPr>
              <a:t>that great German composer that became deaf</a:t>
            </a:r>
          </a:p>
          <a:p>
            <a:pPr marL="339725" indent="-339725" algn="l">
              <a:buFont typeface="Arial" charset="0"/>
              <a:buChar char="•"/>
              <a:tabLst>
                <a:tab pos="339725" algn="l"/>
              </a:tabLst>
            </a:pPr>
            <a:r>
              <a:rPr lang="en-US" sz="2800" b="0">
                <a:solidFill>
                  <a:schemeClr val="bg1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39556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semantic triangle works sometimes fine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752600" y="3352800"/>
            <a:ext cx="5334000" cy="2595563"/>
            <a:chOff x="2092504" y="3276600"/>
            <a:chExt cx="5334000" cy="2595265"/>
          </a:xfrm>
        </p:grpSpPr>
        <p:sp>
          <p:nvSpPr>
            <p:cNvPr id="24585" name="Isosceles Triangle 3"/>
            <p:cNvSpPr>
              <a:spLocks noChangeArrowheads="1"/>
            </p:cNvSpPr>
            <p:nvPr/>
          </p:nvSpPr>
          <p:spPr bwMode="auto">
            <a:xfrm>
              <a:off x="2092504" y="3276600"/>
              <a:ext cx="5334000" cy="2590800"/>
            </a:xfrm>
            <a:prstGeom prst="triangle">
              <a:avLst>
                <a:gd name="adj" fmla="val 50000"/>
              </a:avLst>
            </a:prstGeom>
            <a:solidFill>
              <a:srgbClr val="9933FF"/>
            </a:solidFill>
            <a:ln w="9525" algn="ctr">
              <a:noFill/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4586" name="TextBox 4"/>
            <p:cNvSpPr txBox="1">
              <a:spLocks noChangeArrowheads="1"/>
            </p:cNvSpPr>
            <p:nvPr/>
          </p:nvSpPr>
          <p:spPr bwMode="auto">
            <a:xfrm>
              <a:off x="2460351" y="5410200"/>
              <a:ext cx="81624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00"/>
                  </a:solidFill>
                </a:rPr>
                <a:t>term</a:t>
              </a:r>
            </a:p>
          </p:txBody>
        </p:sp>
        <p:sp>
          <p:nvSpPr>
            <p:cNvPr id="24587" name="TextBox 5"/>
            <p:cNvSpPr txBox="1">
              <a:spLocks noChangeArrowheads="1"/>
            </p:cNvSpPr>
            <p:nvPr/>
          </p:nvSpPr>
          <p:spPr bwMode="auto">
            <a:xfrm>
              <a:off x="4155047" y="3729335"/>
              <a:ext cx="119295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00"/>
                  </a:solidFill>
                </a:rPr>
                <a:t>concept</a:t>
              </a:r>
            </a:p>
          </p:txBody>
        </p:sp>
        <p:sp>
          <p:nvSpPr>
            <p:cNvPr id="24588" name="TextBox 6"/>
            <p:cNvSpPr txBox="1">
              <a:spLocks noChangeArrowheads="1"/>
            </p:cNvSpPr>
            <p:nvPr/>
          </p:nvSpPr>
          <p:spPr bwMode="auto">
            <a:xfrm>
              <a:off x="5867400" y="5410200"/>
              <a:ext cx="123149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00"/>
                  </a:solidFill>
                </a:rPr>
                <a:t>referent</a:t>
              </a:r>
            </a:p>
          </p:txBody>
        </p:sp>
      </p:grp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33400" y="6019800"/>
            <a:ext cx="3444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‘</a:t>
            </a:r>
            <a:r>
              <a:rPr lang="en-US" sz="2000" i="1">
                <a:solidFill>
                  <a:schemeClr val="bg1"/>
                </a:solidFill>
              </a:rPr>
              <a:t>Beethoven's Symphony No. 3</a:t>
            </a:r>
            <a:r>
              <a:rPr lang="en-US" sz="2000">
                <a:solidFill>
                  <a:schemeClr val="bg1"/>
                </a:solidFill>
              </a:rPr>
              <a:t>’</a:t>
            </a:r>
          </a:p>
        </p:txBody>
      </p:sp>
      <p:sp>
        <p:nvSpPr>
          <p:cNvPr id="24581" name="TextBox 11"/>
          <p:cNvSpPr txBox="1">
            <a:spLocks noChangeArrowheads="1"/>
          </p:cNvSpPr>
          <p:nvPr/>
        </p:nvSpPr>
        <p:spPr bwMode="auto">
          <a:xfrm>
            <a:off x="838200" y="2133600"/>
            <a:ext cx="77597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39725" indent="-339725" algn="l">
              <a:buFont typeface="Arial" charset="0"/>
              <a:buChar char="•"/>
              <a:tabLst>
                <a:tab pos="339725" algn="l"/>
              </a:tabLst>
            </a:pPr>
            <a:r>
              <a:rPr lang="en-US" sz="2400" b="0">
                <a:solidFill>
                  <a:schemeClr val="bg1"/>
                </a:solidFill>
              </a:rPr>
              <a:t>Beethoven’s symphony dedicated to Bonaparte</a:t>
            </a:r>
          </a:p>
          <a:p>
            <a:pPr marL="339725" indent="-339725" algn="l">
              <a:buFont typeface="Arial" charset="0"/>
              <a:buChar char="•"/>
              <a:tabLst>
                <a:tab pos="339725" algn="l"/>
              </a:tabLst>
            </a:pPr>
            <a:r>
              <a:rPr lang="en-US" sz="2400" b="0">
                <a:solidFill>
                  <a:schemeClr val="bg1"/>
                </a:solidFill>
              </a:rPr>
              <a:t>the symphony played after the Munich Olympics massacre</a:t>
            </a:r>
          </a:p>
          <a:p>
            <a:pPr marL="339725" indent="-339725" algn="l">
              <a:buFont typeface="Arial" charset="0"/>
              <a:buChar char="•"/>
              <a:tabLst>
                <a:tab pos="339725" algn="l"/>
              </a:tabLst>
            </a:pPr>
            <a:r>
              <a:rPr lang="en-US" sz="2400" b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33400" y="6381750"/>
            <a:ext cx="2725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‘</a:t>
            </a:r>
            <a:r>
              <a:rPr lang="en-US" sz="2000" i="1">
                <a:solidFill>
                  <a:schemeClr val="bg1"/>
                </a:solidFill>
              </a:rPr>
              <a:t>Beethoven's  Opus 55</a:t>
            </a:r>
            <a:r>
              <a:rPr lang="en-US" sz="2000">
                <a:solidFill>
                  <a:schemeClr val="bg1"/>
                </a:solidFill>
              </a:rPr>
              <a:t>’</a:t>
            </a:r>
          </a:p>
        </p:txBody>
      </p:sp>
      <p:sp>
        <p:nvSpPr>
          <p:cNvPr id="24583" name="TextBox 12"/>
          <p:cNvSpPr txBox="1">
            <a:spLocks noChangeArrowheads="1"/>
          </p:cNvSpPr>
          <p:nvPr/>
        </p:nvSpPr>
        <p:spPr bwMode="auto">
          <a:xfrm>
            <a:off x="533400" y="5638800"/>
            <a:ext cx="1066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‘</a:t>
            </a:r>
            <a:r>
              <a:rPr lang="en-US" sz="2000" i="1">
                <a:solidFill>
                  <a:schemeClr val="bg1"/>
                </a:solidFill>
              </a:rPr>
              <a:t>Eroica</a:t>
            </a:r>
            <a:r>
              <a:rPr lang="en-US" sz="2000">
                <a:solidFill>
                  <a:schemeClr val="bg1"/>
                </a:solidFill>
              </a:rPr>
              <a:t>’</a:t>
            </a:r>
          </a:p>
        </p:txBody>
      </p:sp>
      <p:pic>
        <p:nvPicPr>
          <p:cNvPr id="24584" name="Picture 2" descr="File:Eroica Beethoven titl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4648200"/>
            <a:ext cx="17145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12027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Sometimes the semantic triangle fails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752600" y="3352800"/>
            <a:ext cx="5334000" cy="2595563"/>
            <a:chOff x="2092504" y="3276600"/>
            <a:chExt cx="5334000" cy="2595265"/>
          </a:xfrm>
        </p:grpSpPr>
        <p:sp>
          <p:nvSpPr>
            <p:cNvPr id="25609" name="Isosceles Triangle 3"/>
            <p:cNvSpPr>
              <a:spLocks noChangeArrowheads="1"/>
            </p:cNvSpPr>
            <p:nvPr/>
          </p:nvSpPr>
          <p:spPr bwMode="auto">
            <a:xfrm>
              <a:off x="2092504" y="3276600"/>
              <a:ext cx="5334000" cy="2590800"/>
            </a:xfrm>
            <a:prstGeom prst="triangle">
              <a:avLst>
                <a:gd name="adj" fmla="val 50000"/>
              </a:avLst>
            </a:prstGeom>
            <a:solidFill>
              <a:srgbClr val="9933FF"/>
            </a:solidFill>
            <a:ln w="9525" algn="ctr">
              <a:noFill/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5610" name="TextBox 4"/>
            <p:cNvSpPr txBox="1">
              <a:spLocks noChangeArrowheads="1"/>
            </p:cNvSpPr>
            <p:nvPr/>
          </p:nvSpPr>
          <p:spPr bwMode="auto">
            <a:xfrm>
              <a:off x="2460351" y="5410200"/>
              <a:ext cx="81624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00"/>
                  </a:solidFill>
                </a:rPr>
                <a:t>term</a:t>
              </a:r>
            </a:p>
          </p:txBody>
        </p:sp>
        <p:sp>
          <p:nvSpPr>
            <p:cNvPr id="25611" name="TextBox 5"/>
            <p:cNvSpPr txBox="1">
              <a:spLocks noChangeArrowheads="1"/>
            </p:cNvSpPr>
            <p:nvPr/>
          </p:nvSpPr>
          <p:spPr bwMode="auto">
            <a:xfrm>
              <a:off x="4155047" y="3729335"/>
              <a:ext cx="119295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00"/>
                  </a:solidFill>
                </a:rPr>
                <a:t>concept</a:t>
              </a:r>
            </a:p>
          </p:txBody>
        </p:sp>
        <p:sp>
          <p:nvSpPr>
            <p:cNvPr id="25612" name="TextBox 6"/>
            <p:cNvSpPr txBox="1">
              <a:spLocks noChangeArrowheads="1"/>
            </p:cNvSpPr>
            <p:nvPr/>
          </p:nvSpPr>
          <p:spPr bwMode="auto">
            <a:xfrm>
              <a:off x="5867400" y="5410200"/>
              <a:ext cx="123149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00"/>
                  </a:solidFill>
                </a:rPr>
                <a:t>referent</a:t>
              </a:r>
            </a:p>
          </p:txBody>
        </p:sp>
      </p:grpSp>
      <p:sp>
        <p:nvSpPr>
          <p:cNvPr id="25604" name="TextBox 9"/>
          <p:cNvSpPr txBox="1">
            <a:spLocks noChangeArrowheads="1"/>
          </p:cNvSpPr>
          <p:nvPr/>
        </p:nvSpPr>
        <p:spPr bwMode="auto">
          <a:xfrm>
            <a:off x="476250" y="6019800"/>
            <a:ext cx="3559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‘</a:t>
            </a:r>
            <a:r>
              <a:rPr lang="en-US" sz="2000" i="1">
                <a:solidFill>
                  <a:schemeClr val="bg1"/>
                </a:solidFill>
              </a:rPr>
              <a:t>Beethoven's Symphony No. 11</a:t>
            </a:r>
            <a:r>
              <a:rPr lang="en-US" sz="2000">
                <a:solidFill>
                  <a:schemeClr val="bg1"/>
                </a:solidFill>
              </a:rPr>
              <a:t>’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295400" y="2514600"/>
            <a:ext cx="62134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39725" indent="-339725" algn="l">
              <a:buFont typeface="Arial" charset="0"/>
              <a:buChar char="•"/>
              <a:tabLst>
                <a:tab pos="339725" algn="l"/>
              </a:tabLst>
            </a:pPr>
            <a:r>
              <a:rPr lang="en-US" sz="2400" b="0">
                <a:solidFill>
                  <a:schemeClr val="bg1"/>
                </a:solidFill>
              </a:rPr>
              <a:t>the symphony Beethoven wrote after the tenth</a:t>
            </a:r>
          </a:p>
          <a:p>
            <a:pPr marL="339725" indent="-339725" algn="l">
              <a:buFont typeface="Arial" charset="0"/>
              <a:buChar char="•"/>
              <a:tabLst>
                <a:tab pos="339725" algn="l"/>
              </a:tabLst>
            </a:pPr>
            <a:r>
              <a:rPr lang="en-US" sz="2400" b="0">
                <a:solidFill>
                  <a:schemeClr val="bg1"/>
                </a:solidFill>
              </a:rPr>
              <a:t>…</a:t>
            </a: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 rot="2700000">
            <a:off x="6886575" y="5286375"/>
            <a:ext cx="1238250" cy="1238250"/>
            <a:chOff x="6477000" y="3352800"/>
            <a:chExt cx="1828800" cy="1828800"/>
          </a:xfrm>
        </p:grpSpPr>
        <p:cxnSp>
          <p:nvCxnSpPr>
            <p:cNvPr id="25607" name="Straight Connector 16"/>
            <p:cNvCxnSpPr>
              <a:cxnSpLocks noChangeShapeType="1"/>
            </p:cNvCxnSpPr>
            <p:nvPr/>
          </p:nvCxnSpPr>
          <p:spPr bwMode="auto">
            <a:xfrm>
              <a:off x="6477000" y="4267200"/>
              <a:ext cx="1828800" cy="0"/>
            </a:xfrm>
            <a:prstGeom prst="line">
              <a:avLst/>
            </a:prstGeom>
            <a:noFill/>
            <a:ln w="762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25608" name="Straight Connector 17"/>
            <p:cNvCxnSpPr>
              <a:cxnSpLocks noChangeShapeType="1"/>
            </p:cNvCxnSpPr>
            <p:nvPr/>
          </p:nvCxnSpPr>
          <p:spPr bwMode="auto">
            <a:xfrm rot="5400000">
              <a:off x="6477000" y="4267200"/>
              <a:ext cx="1828800" cy="0"/>
            </a:xfrm>
            <a:prstGeom prst="line">
              <a:avLst/>
            </a:prstGeom>
            <a:noFill/>
            <a:ln w="76200" algn="ctr">
              <a:solidFill>
                <a:srgbClr val="FF0000"/>
              </a:solidFill>
              <a:round/>
              <a:headEnd/>
              <a:tailEnd/>
            </a:ln>
          </p:spPr>
        </p:cxnSp>
      </p:grpSp>
    </p:spTree>
    <p:extLst>
      <p:ext uri="{BB962C8B-B14F-4D97-AF65-F5344CB8AC3E}">
        <p14:creationId xmlns:p14="http://schemas.microsoft.com/office/powerpoint/2010/main" val="306373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Sometimes the semantic triangle fails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752600" y="3352800"/>
            <a:ext cx="5334000" cy="2595563"/>
            <a:chOff x="2092504" y="3276600"/>
            <a:chExt cx="5334000" cy="2595265"/>
          </a:xfrm>
        </p:grpSpPr>
        <p:sp>
          <p:nvSpPr>
            <p:cNvPr id="26634" name="Isosceles Triangle 3"/>
            <p:cNvSpPr>
              <a:spLocks noChangeArrowheads="1"/>
            </p:cNvSpPr>
            <p:nvPr/>
          </p:nvSpPr>
          <p:spPr bwMode="auto">
            <a:xfrm>
              <a:off x="2092504" y="3276600"/>
              <a:ext cx="5334000" cy="2590800"/>
            </a:xfrm>
            <a:prstGeom prst="triangle">
              <a:avLst>
                <a:gd name="adj" fmla="val 50000"/>
              </a:avLst>
            </a:prstGeom>
            <a:solidFill>
              <a:srgbClr val="9933FF"/>
            </a:solidFill>
            <a:ln w="9525" algn="ctr">
              <a:noFill/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6635" name="TextBox 4"/>
            <p:cNvSpPr txBox="1">
              <a:spLocks noChangeArrowheads="1"/>
            </p:cNvSpPr>
            <p:nvPr/>
          </p:nvSpPr>
          <p:spPr bwMode="auto">
            <a:xfrm>
              <a:off x="2460351" y="5410200"/>
              <a:ext cx="81624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00"/>
                  </a:solidFill>
                </a:rPr>
                <a:t>term</a:t>
              </a:r>
            </a:p>
          </p:txBody>
        </p:sp>
        <p:sp>
          <p:nvSpPr>
            <p:cNvPr id="26636" name="TextBox 5"/>
            <p:cNvSpPr txBox="1">
              <a:spLocks noChangeArrowheads="1"/>
            </p:cNvSpPr>
            <p:nvPr/>
          </p:nvSpPr>
          <p:spPr bwMode="auto">
            <a:xfrm>
              <a:off x="4155047" y="3729335"/>
              <a:ext cx="119295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00"/>
                  </a:solidFill>
                </a:rPr>
                <a:t>concept</a:t>
              </a:r>
            </a:p>
          </p:txBody>
        </p:sp>
        <p:sp>
          <p:nvSpPr>
            <p:cNvPr id="26637" name="TextBox 6"/>
            <p:cNvSpPr txBox="1">
              <a:spLocks noChangeArrowheads="1"/>
            </p:cNvSpPr>
            <p:nvPr/>
          </p:nvSpPr>
          <p:spPr bwMode="auto">
            <a:xfrm>
              <a:off x="5867400" y="5410200"/>
              <a:ext cx="123149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00"/>
                  </a:solidFill>
                </a:rPr>
                <a:t>referent</a:t>
              </a:r>
            </a:p>
          </p:txBody>
        </p:sp>
      </p:grpSp>
      <p:sp>
        <p:nvSpPr>
          <p:cNvPr id="26628" name="TextBox 9"/>
          <p:cNvSpPr txBox="1">
            <a:spLocks noChangeArrowheads="1"/>
          </p:cNvSpPr>
          <p:nvPr/>
        </p:nvSpPr>
        <p:spPr bwMode="auto">
          <a:xfrm>
            <a:off x="476250" y="6019800"/>
            <a:ext cx="3559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‘</a:t>
            </a:r>
            <a:r>
              <a:rPr lang="en-US" sz="2000" i="1">
                <a:solidFill>
                  <a:schemeClr val="bg1"/>
                </a:solidFill>
              </a:rPr>
              <a:t>Beethoven's Symphony No. 11</a:t>
            </a:r>
            <a:r>
              <a:rPr lang="en-US" sz="2000">
                <a:solidFill>
                  <a:schemeClr val="bg1"/>
                </a:solidFill>
              </a:rPr>
              <a:t>’</a:t>
            </a:r>
          </a:p>
        </p:txBody>
      </p:sp>
      <p:sp>
        <p:nvSpPr>
          <p:cNvPr id="26629" name="TextBox 11"/>
          <p:cNvSpPr txBox="1">
            <a:spLocks noChangeArrowheads="1"/>
          </p:cNvSpPr>
          <p:nvPr/>
        </p:nvSpPr>
        <p:spPr bwMode="auto">
          <a:xfrm>
            <a:off x="1295400" y="2514600"/>
            <a:ext cx="62134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39725" indent="-339725" algn="l">
              <a:buFont typeface="Arial" charset="0"/>
              <a:buChar char="•"/>
              <a:tabLst>
                <a:tab pos="339725" algn="l"/>
              </a:tabLst>
            </a:pPr>
            <a:r>
              <a:rPr lang="en-US" sz="2400" b="0">
                <a:solidFill>
                  <a:schemeClr val="bg1"/>
                </a:solidFill>
              </a:rPr>
              <a:t>the symphony Beethoven wrote after the tenth</a:t>
            </a:r>
          </a:p>
          <a:p>
            <a:pPr marL="339725" indent="-339725" algn="l">
              <a:buFont typeface="Arial" charset="0"/>
              <a:buChar char="•"/>
              <a:tabLst>
                <a:tab pos="339725" algn="l"/>
              </a:tabLst>
            </a:pPr>
            <a:r>
              <a:rPr lang="en-US" sz="2400" b="0">
                <a:solidFill>
                  <a:schemeClr val="bg1"/>
                </a:solidFill>
              </a:rPr>
              <a:t>…</a:t>
            </a: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 rot="2700000">
            <a:off x="6886575" y="5286375"/>
            <a:ext cx="1238250" cy="1238250"/>
            <a:chOff x="6477000" y="3352800"/>
            <a:chExt cx="1828800" cy="1828800"/>
          </a:xfrm>
        </p:grpSpPr>
        <p:cxnSp>
          <p:nvCxnSpPr>
            <p:cNvPr id="26632" name="Straight Connector 16"/>
            <p:cNvCxnSpPr>
              <a:cxnSpLocks noChangeShapeType="1"/>
            </p:cNvCxnSpPr>
            <p:nvPr/>
          </p:nvCxnSpPr>
          <p:spPr bwMode="auto">
            <a:xfrm>
              <a:off x="6477000" y="4267200"/>
              <a:ext cx="1828800" cy="0"/>
            </a:xfrm>
            <a:prstGeom prst="line">
              <a:avLst/>
            </a:prstGeom>
            <a:noFill/>
            <a:ln w="762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26633" name="Straight Connector 17"/>
            <p:cNvCxnSpPr>
              <a:cxnSpLocks noChangeShapeType="1"/>
            </p:cNvCxnSpPr>
            <p:nvPr/>
          </p:nvCxnSpPr>
          <p:spPr bwMode="auto">
            <a:xfrm rot="5400000">
              <a:off x="6477000" y="4267200"/>
              <a:ext cx="1828800" cy="0"/>
            </a:xfrm>
            <a:prstGeom prst="line">
              <a:avLst/>
            </a:prstGeom>
            <a:noFill/>
            <a:ln w="76200" algn="ctr">
              <a:solidFill>
                <a:srgbClr val="FF0000"/>
              </a:solidFill>
              <a:round/>
              <a:headEnd/>
              <a:tailEnd/>
            </a:ln>
          </p:spPr>
        </p:cxnSp>
      </p:grpSp>
      <p:sp>
        <p:nvSpPr>
          <p:cNvPr id="13" name="TextBox 12"/>
          <p:cNvSpPr txBox="1"/>
          <p:nvPr/>
        </p:nvSpPr>
        <p:spPr>
          <a:xfrm>
            <a:off x="228600" y="3657600"/>
            <a:ext cx="2497138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some hold this term has meaning</a:t>
            </a:r>
          </a:p>
        </p:txBody>
      </p:sp>
    </p:spTree>
    <p:extLst>
      <p:ext uri="{BB962C8B-B14F-4D97-AF65-F5344CB8AC3E}">
        <p14:creationId xmlns:p14="http://schemas.microsoft.com/office/powerpoint/2010/main" val="359274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Sometimes the semantic triangle fails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752600" y="3352800"/>
            <a:ext cx="5334000" cy="2595563"/>
            <a:chOff x="2092504" y="3276600"/>
            <a:chExt cx="5334000" cy="2595265"/>
          </a:xfrm>
        </p:grpSpPr>
        <p:sp>
          <p:nvSpPr>
            <p:cNvPr id="27655" name="Isosceles Triangle 3"/>
            <p:cNvSpPr>
              <a:spLocks noChangeArrowheads="1"/>
            </p:cNvSpPr>
            <p:nvPr/>
          </p:nvSpPr>
          <p:spPr bwMode="auto">
            <a:xfrm>
              <a:off x="2092504" y="3276600"/>
              <a:ext cx="5334000" cy="2590800"/>
            </a:xfrm>
            <a:prstGeom prst="triangle">
              <a:avLst>
                <a:gd name="adj" fmla="val 50000"/>
              </a:avLst>
            </a:prstGeom>
            <a:solidFill>
              <a:srgbClr val="9933FF"/>
            </a:solidFill>
            <a:ln w="9525" algn="ctr">
              <a:noFill/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7656" name="TextBox 4"/>
            <p:cNvSpPr txBox="1">
              <a:spLocks noChangeArrowheads="1"/>
            </p:cNvSpPr>
            <p:nvPr/>
          </p:nvSpPr>
          <p:spPr bwMode="auto">
            <a:xfrm>
              <a:off x="2460351" y="5410200"/>
              <a:ext cx="81624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00"/>
                  </a:solidFill>
                </a:rPr>
                <a:t>term</a:t>
              </a:r>
            </a:p>
          </p:txBody>
        </p:sp>
        <p:sp>
          <p:nvSpPr>
            <p:cNvPr id="27657" name="TextBox 5"/>
            <p:cNvSpPr txBox="1">
              <a:spLocks noChangeArrowheads="1"/>
            </p:cNvSpPr>
            <p:nvPr/>
          </p:nvSpPr>
          <p:spPr bwMode="auto">
            <a:xfrm>
              <a:off x="4155047" y="3729335"/>
              <a:ext cx="119295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00"/>
                  </a:solidFill>
                </a:rPr>
                <a:t>concept</a:t>
              </a:r>
            </a:p>
          </p:txBody>
        </p:sp>
        <p:sp>
          <p:nvSpPr>
            <p:cNvPr id="27658" name="TextBox 6"/>
            <p:cNvSpPr txBox="1">
              <a:spLocks noChangeArrowheads="1"/>
            </p:cNvSpPr>
            <p:nvPr/>
          </p:nvSpPr>
          <p:spPr bwMode="auto">
            <a:xfrm>
              <a:off x="5867400" y="5410200"/>
              <a:ext cx="123149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00"/>
                  </a:solidFill>
                </a:rPr>
                <a:t>referent</a:t>
              </a:r>
            </a:p>
          </p:txBody>
        </p:sp>
      </p:grpSp>
      <p:sp>
        <p:nvSpPr>
          <p:cNvPr id="27652" name="TextBox 9"/>
          <p:cNvSpPr txBox="1">
            <a:spLocks noChangeArrowheads="1"/>
          </p:cNvSpPr>
          <p:nvPr/>
        </p:nvSpPr>
        <p:spPr bwMode="auto">
          <a:xfrm>
            <a:off x="476250" y="6019800"/>
            <a:ext cx="3559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‘</a:t>
            </a:r>
            <a:r>
              <a:rPr lang="en-US" sz="2000" i="1">
                <a:solidFill>
                  <a:schemeClr val="bg1"/>
                </a:solidFill>
              </a:rPr>
              <a:t>Beethoven's Symphony No. 10</a:t>
            </a:r>
            <a:r>
              <a:rPr lang="en-US" sz="2000">
                <a:solidFill>
                  <a:schemeClr val="bg1"/>
                </a:solidFill>
              </a:rPr>
              <a:t>’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33400" y="2286000"/>
            <a:ext cx="82994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39725" indent="-339725" algn="l">
              <a:buFont typeface="Arial" charset="0"/>
              <a:buChar char="•"/>
              <a:tabLst>
                <a:tab pos="339725" algn="l"/>
              </a:tabLst>
            </a:pPr>
            <a:r>
              <a:rPr lang="en-US" sz="2400" b="0">
                <a:solidFill>
                  <a:schemeClr val="bg1"/>
                </a:solidFill>
              </a:rPr>
              <a:t>the one assembled by Barry Cooper from fragmentary sketches</a:t>
            </a:r>
          </a:p>
          <a:p>
            <a:pPr marL="339725" indent="-339725" algn="l">
              <a:buFont typeface="Arial" charset="0"/>
              <a:buChar char="•"/>
              <a:tabLst>
                <a:tab pos="339725" algn="l"/>
              </a:tabLst>
            </a:pPr>
            <a:r>
              <a:rPr lang="en-US" sz="2400" b="0">
                <a:solidFill>
                  <a:schemeClr val="bg1"/>
                </a:solidFill>
              </a:rPr>
              <a:t>Beethoven’s hypothetical symphony</a:t>
            </a:r>
          </a:p>
          <a:p>
            <a:pPr marL="339725" indent="-339725" algn="l">
              <a:buFont typeface="Arial" charset="0"/>
              <a:buChar char="•"/>
              <a:tabLst>
                <a:tab pos="339725" algn="l"/>
              </a:tabLst>
            </a:pPr>
            <a:r>
              <a:rPr lang="en-US" sz="2400" b="0">
                <a:solidFill>
                  <a:schemeClr val="bg1"/>
                </a:solidFill>
              </a:rPr>
              <a:t>…</a:t>
            </a:r>
          </a:p>
        </p:txBody>
      </p:sp>
      <p:pic>
        <p:nvPicPr>
          <p:cNvPr id="273412" name="Picture 4" descr="http://img218.imageshack.us/img218/5205/beethoven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4876800"/>
            <a:ext cx="1600200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7483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Prehistoric ‘psychiatry’: </a:t>
            </a:r>
            <a:r>
              <a:rPr lang="en-US" i="1" smtClean="0"/>
              <a:t>drapetomania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752600" y="3352800"/>
            <a:ext cx="5334000" cy="2595563"/>
            <a:chOff x="2092504" y="3276600"/>
            <a:chExt cx="5334000" cy="2595265"/>
          </a:xfrm>
        </p:grpSpPr>
        <p:sp>
          <p:nvSpPr>
            <p:cNvPr id="28680" name="Isosceles Triangle 3"/>
            <p:cNvSpPr>
              <a:spLocks noChangeArrowheads="1"/>
            </p:cNvSpPr>
            <p:nvPr/>
          </p:nvSpPr>
          <p:spPr bwMode="auto">
            <a:xfrm>
              <a:off x="2092504" y="3276600"/>
              <a:ext cx="5334000" cy="2590800"/>
            </a:xfrm>
            <a:prstGeom prst="triangle">
              <a:avLst>
                <a:gd name="adj" fmla="val 50000"/>
              </a:avLst>
            </a:prstGeom>
            <a:solidFill>
              <a:srgbClr val="9933FF"/>
            </a:solidFill>
            <a:ln w="9525" algn="ctr">
              <a:noFill/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8681" name="TextBox 4"/>
            <p:cNvSpPr txBox="1">
              <a:spLocks noChangeArrowheads="1"/>
            </p:cNvSpPr>
            <p:nvPr/>
          </p:nvSpPr>
          <p:spPr bwMode="auto">
            <a:xfrm>
              <a:off x="2460351" y="5410200"/>
              <a:ext cx="81624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00"/>
                  </a:solidFill>
                </a:rPr>
                <a:t>term</a:t>
              </a:r>
            </a:p>
          </p:txBody>
        </p:sp>
        <p:sp>
          <p:nvSpPr>
            <p:cNvPr id="28682" name="TextBox 5"/>
            <p:cNvSpPr txBox="1">
              <a:spLocks noChangeArrowheads="1"/>
            </p:cNvSpPr>
            <p:nvPr/>
          </p:nvSpPr>
          <p:spPr bwMode="auto">
            <a:xfrm>
              <a:off x="4155047" y="3729335"/>
              <a:ext cx="119295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00"/>
                  </a:solidFill>
                </a:rPr>
                <a:t>concept</a:t>
              </a:r>
            </a:p>
          </p:txBody>
        </p:sp>
        <p:sp>
          <p:nvSpPr>
            <p:cNvPr id="28683" name="TextBox 6"/>
            <p:cNvSpPr txBox="1">
              <a:spLocks noChangeArrowheads="1"/>
            </p:cNvSpPr>
            <p:nvPr/>
          </p:nvSpPr>
          <p:spPr bwMode="auto">
            <a:xfrm>
              <a:off x="5867400" y="5410200"/>
              <a:ext cx="123149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00"/>
                  </a:solidFill>
                </a:rPr>
                <a:t>referent</a:t>
              </a:r>
            </a:p>
          </p:txBody>
        </p:sp>
      </p:grpSp>
      <p:sp>
        <p:nvSpPr>
          <p:cNvPr id="28676" name="TextBox 9"/>
          <p:cNvSpPr txBox="1">
            <a:spLocks noChangeArrowheads="1"/>
          </p:cNvSpPr>
          <p:nvPr/>
        </p:nvSpPr>
        <p:spPr bwMode="auto">
          <a:xfrm>
            <a:off x="1346200" y="6019800"/>
            <a:ext cx="1819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‘</a:t>
            </a:r>
            <a:r>
              <a:rPr lang="en-US" sz="2000" i="1">
                <a:solidFill>
                  <a:schemeClr val="bg1"/>
                </a:solidFill>
              </a:rPr>
              <a:t>drapetomania</a:t>
            </a:r>
            <a:r>
              <a:rPr lang="en-US" sz="2000">
                <a:solidFill>
                  <a:schemeClr val="bg1"/>
                </a:solidFill>
              </a:rPr>
              <a:t>’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33400" y="2286000"/>
            <a:ext cx="8382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39725" indent="-339725" algn="l">
              <a:buFont typeface="Arial" charset="0"/>
              <a:buChar char="•"/>
              <a:tabLst>
                <a:tab pos="339725" algn="l"/>
              </a:tabLst>
            </a:pPr>
            <a:r>
              <a:rPr lang="en-US" sz="2800" b="0">
                <a:solidFill>
                  <a:schemeClr val="bg1"/>
                </a:solidFill>
              </a:rPr>
              <a:t>disease which causes slaves to suffer from an unexplainable propensity to run away</a:t>
            </a:r>
          </a:p>
          <a:p>
            <a:pPr marL="339725" indent="-339725" algn="l">
              <a:buFont typeface="Arial" charset="0"/>
              <a:buChar char="•"/>
              <a:tabLst>
                <a:tab pos="339725" algn="l"/>
              </a:tabLst>
            </a:pPr>
            <a:r>
              <a:rPr lang="en-US" sz="2800" b="0">
                <a:solidFill>
                  <a:schemeClr val="bg1"/>
                </a:solidFill>
              </a:rPr>
              <a:t>…</a:t>
            </a:r>
          </a:p>
        </p:txBody>
      </p:sp>
      <p:pic>
        <p:nvPicPr>
          <p:cNvPr id="275458" name="Picture 2" descr="A Ride for Liberty: The Fugitive Slav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4648200"/>
            <a:ext cx="1524000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7080250" y="5867400"/>
            <a:ext cx="1752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0">
                <a:solidFill>
                  <a:schemeClr val="bg1"/>
                </a:solidFill>
              </a:rPr>
              <a:t>painting by Eastman Johnson. </a:t>
            </a:r>
            <a:r>
              <a:rPr lang="en-US" sz="1200" b="0" i="1">
                <a:solidFill>
                  <a:schemeClr val="bg1"/>
                </a:solidFill>
              </a:rPr>
              <a:t>A Ride for Liberty: The Fugitive Slaves. </a:t>
            </a:r>
            <a:r>
              <a:rPr lang="en-US" sz="1200" b="0">
                <a:solidFill>
                  <a:schemeClr val="bg1"/>
                </a:solidFill>
              </a:rPr>
              <a:t>1860.</a:t>
            </a:r>
          </a:p>
        </p:txBody>
      </p:sp>
    </p:spTree>
    <p:extLst>
      <p:ext uri="{BB962C8B-B14F-4D97-AF65-F5344CB8AC3E}">
        <p14:creationId xmlns:p14="http://schemas.microsoft.com/office/powerpoint/2010/main" val="388118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etiologic, diagnostic and therapeutic reflections on ‘</a:t>
            </a:r>
            <a:r>
              <a:rPr lang="en-US" dirty="0" err="1" smtClean="0"/>
              <a:t>Drapetomenia</a:t>
            </a:r>
            <a:r>
              <a:rPr lang="en-US" dirty="0" smtClean="0"/>
              <a:t>’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2057400"/>
            <a:ext cx="8686800" cy="45720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 smtClean="0"/>
              <a:t>It </a:t>
            </a:r>
            <a:r>
              <a:rPr lang="en-US" sz="1600" i="1" dirty="0"/>
              <a:t>is unknown to our medical authorities, although its diagnostic symptom, the absconding from service, is well known to our planters and overseers... </a:t>
            </a:r>
            <a:endParaRPr lang="en-US" sz="1600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 smtClean="0"/>
              <a:t>The </a:t>
            </a:r>
            <a:r>
              <a:rPr lang="en-US" sz="1600" i="1" dirty="0"/>
              <a:t>cause in the most of cases, that induces the negro to run away from service, is as much a disease of the mind as any other species of mental alienation, and much more curable, as a general rule. </a:t>
            </a:r>
            <a:endParaRPr lang="en-US" sz="1600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 smtClean="0"/>
              <a:t>If </a:t>
            </a:r>
            <a:r>
              <a:rPr lang="en-US" sz="1600" i="1" dirty="0"/>
              <a:t>the white man attempts to oppose the Deity's will, by trying to make the negro anything else than "the submissive knee-bender," (which the Almighty declared he should </a:t>
            </a:r>
            <a:r>
              <a:rPr lang="en-US" sz="1600" i="1" dirty="0" smtClean="0"/>
              <a:t>be); </a:t>
            </a:r>
            <a:r>
              <a:rPr lang="en-US" sz="1600" i="1" dirty="0"/>
              <a:t>or if he abuses the power which God has given him over his fellow-man, by being cruel to him</a:t>
            </a:r>
            <a:r>
              <a:rPr lang="en-US" sz="1600" i="1" dirty="0" smtClean="0"/>
              <a:t>, </a:t>
            </a:r>
            <a:r>
              <a:rPr lang="en-US" sz="1600" i="1" dirty="0"/>
              <a:t>or by neglecting to protect him from the wanton abuses of his fellow-servants and all others, or by denying him the usual comforts and necessaries of life, the negro will run away; </a:t>
            </a:r>
            <a:endParaRPr lang="en-US" sz="1600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 smtClean="0"/>
              <a:t>but </a:t>
            </a:r>
            <a:r>
              <a:rPr lang="en-US" sz="1600" i="1" dirty="0"/>
              <a:t>if he keeps him in the position that we learn from the Scriptures he was intended to occupy, that is, the position of submission; and if his master or overseer be kind and gracious in his hearing towards him, without condescension, and at the </a:t>
            </a:r>
            <a:r>
              <a:rPr lang="en-US" sz="1600" i="1" dirty="0" smtClean="0"/>
              <a:t>same </a:t>
            </a:r>
            <a:r>
              <a:rPr lang="en-US" sz="1600" i="1" dirty="0"/>
              <a:t>time ministers to his physical wants, and protects him from abuses, the negro is spell-bound, and cannot run away.</a:t>
            </a:r>
          </a:p>
          <a:p>
            <a:endParaRPr 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2743200" y="6248400"/>
            <a:ext cx="6365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i="1" dirty="0">
                <a:solidFill>
                  <a:schemeClr val="bg1"/>
                </a:solidFill>
              </a:rPr>
              <a:t>Cartwright, Samuel A. (1851). "Diseases and Peculiarities of the Negro Race". De Bow's Review</a:t>
            </a:r>
          </a:p>
          <a:p>
            <a:pPr algn="r"/>
            <a:r>
              <a:rPr lang="en-US" sz="1200" i="1" dirty="0">
                <a:solidFill>
                  <a:schemeClr val="bg1"/>
                </a:solidFill>
              </a:rPr>
              <a:t>Southern and Western </a:t>
            </a:r>
            <a:r>
              <a:rPr lang="en-US" sz="1200" i="1" dirty="0" smtClean="0">
                <a:solidFill>
                  <a:schemeClr val="bg1"/>
                </a:solidFill>
              </a:rPr>
              <a:t>States Volume </a:t>
            </a:r>
            <a:r>
              <a:rPr lang="en-US" sz="1200" i="1" dirty="0">
                <a:solidFill>
                  <a:schemeClr val="bg1"/>
                </a:solidFill>
              </a:rPr>
              <a:t>XI, New Orleans, </a:t>
            </a:r>
            <a:r>
              <a:rPr lang="en-US" sz="1200" i="1" dirty="0" smtClean="0">
                <a:solidFill>
                  <a:schemeClr val="bg1"/>
                </a:solidFill>
              </a:rPr>
              <a:t>1851.  AMS </a:t>
            </a:r>
            <a:r>
              <a:rPr lang="en-US" sz="1200" i="1" dirty="0">
                <a:solidFill>
                  <a:schemeClr val="bg1"/>
                </a:solidFill>
              </a:rPr>
              <a:t>Press, Inc. New York, 1967 .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26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5363" name="Title 4"/>
          <p:cNvSpPr>
            <a:spLocks noGrp="1"/>
          </p:cNvSpPr>
          <p:nvPr>
            <p:ph type="ctrTitle"/>
          </p:nvPr>
        </p:nvSpPr>
        <p:spPr>
          <a:xfrm>
            <a:off x="723900" y="2201863"/>
            <a:ext cx="7696200" cy="1328737"/>
          </a:xfrm>
        </p:spPr>
        <p:txBody>
          <a:bodyPr/>
          <a:lstStyle/>
          <a:p>
            <a:r>
              <a:rPr lang="en-US" altLang="en-US" dirty="0" smtClean="0"/>
              <a:t>Naïve terminology design and principles that are often violated</a:t>
            </a:r>
          </a:p>
        </p:txBody>
      </p:sp>
    </p:spTree>
    <p:extLst>
      <p:ext uri="{BB962C8B-B14F-4D97-AF65-F5344CB8AC3E}">
        <p14:creationId xmlns:p14="http://schemas.microsoft.com/office/powerpoint/2010/main" val="314586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Lecture 10</a:t>
            </a:r>
            <a:br>
              <a:rPr lang="en-US" dirty="0" smtClean="0"/>
            </a:br>
            <a:r>
              <a:rPr lang="en-US" dirty="0" smtClean="0"/>
              <a:t>Part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Medical Terminologies</a:t>
            </a:r>
          </a:p>
          <a:p>
            <a:endParaRPr lang="en-US" dirty="0"/>
          </a:p>
          <a:p>
            <a:r>
              <a:rPr lang="en-US" dirty="0" smtClean="0"/>
              <a:t>Werner Ceusters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4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altLang="en-US" sz="2800" smtClean="0"/>
              <a:t>Border’s classification of medicine: what’s wrong ?</a:t>
            </a:r>
            <a:endParaRPr lang="nl-NL" altLang="en-US" sz="280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l-BE" altLang="en-US" sz="2800" i="1" smtClean="0"/>
              <a:t>Medicine</a:t>
            </a:r>
          </a:p>
          <a:p>
            <a:pPr lvl="1" eaLnBrk="1" hangingPunct="1">
              <a:lnSpc>
                <a:spcPct val="90000"/>
              </a:lnSpc>
            </a:pPr>
            <a:r>
              <a:rPr lang="nl-BE" altLang="en-US" i="1" smtClean="0"/>
              <a:t>Mental health</a:t>
            </a:r>
          </a:p>
          <a:p>
            <a:pPr lvl="1" eaLnBrk="1" hangingPunct="1">
              <a:lnSpc>
                <a:spcPct val="90000"/>
              </a:lnSpc>
            </a:pPr>
            <a:r>
              <a:rPr lang="nl-BE" altLang="en-US" i="1" smtClean="0"/>
              <a:t>Internal medicine</a:t>
            </a:r>
          </a:p>
          <a:p>
            <a:pPr lvl="2" eaLnBrk="1" hangingPunct="1">
              <a:lnSpc>
                <a:spcPct val="90000"/>
              </a:lnSpc>
            </a:pPr>
            <a:r>
              <a:rPr lang="nl-BE" altLang="en-US" sz="2800" i="1" smtClean="0"/>
              <a:t>Endocrinology</a:t>
            </a:r>
          </a:p>
          <a:p>
            <a:pPr lvl="3" eaLnBrk="1" hangingPunct="1">
              <a:lnSpc>
                <a:spcPct val="90000"/>
              </a:lnSpc>
            </a:pPr>
            <a:r>
              <a:rPr lang="nl-BE" altLang="en-US" sz="2800" i="1" smtClean="0"/>
              <a:t>Oversized endocrinology</a:t>
            </a:r>
          </a:p>
          <a:p>
            <a:pPr lvl="2" eaLnBrk="1" hangingPunct="1">
              <a:lnSpc>
                <a:spcPct val="90000"/>
              </a:lnSpc>
            </a:pPr>
            <a:r>
              <a:rPr lang="nl-BE" altLang="en-US" sz="2800" i="1" smtClean="0"/>
              <a:t>Gastro-enterology</a:t>
            </a:r>
          </a:p>
          <a:p>
            <a:pPr lvl="2" eaLnBrk="1" hangingPunct="1">
              <a:lnSpc>
                <a:spcPct val="90000"/>
              </a:lnSpc>
            </a:pPr>
            <a:r>
              <a:rPr lang="nl-BE" altLang="en-US" sz="2800" i="1" smtClean="0"/>
              <a:t>...</a:t>
            </a:r>
          </a:p>
          <a:p>
            <a:pPr lvl="1" eaLnBrk="1" hangingPunct="1">
              <a:lnSpc>
                <a:spcPct val="90000"/>
              </a:lnSpc>
            </a:pPr>
            <a:r>
              <a:rPr lang="nl-BE" altLang="en-US" i="1" smtClean="0"/>
              <a:t>Pediatrics</a:t>
            </a:r>
          </a:p>
          <a:p>
            <a:pPr lvl="1" eaLnBrk="1" hangingPunct="1">
              <a:lnSpc>
                <a:spcPct val="90000"/>
              </a:lnSpc>
            </a:pPr>
            <a:r>
              <a:rPr lang="nl-BE" altLang="en-US" i="1" smtClean="0"/>
              <a:t>...</a:t>
            </a:r>
          </a:p>
          <a:p>
            <a:pPr lvl="1" eaLnBrk="1" hangingPunct="1">
              <a:lnSpc>
                <a:spcPct val="90000"/>
              </a:lnSpc>
            </a:pPr>
            <a:r>
              <a:rPr lang="nl-BE" altLang="en-US" i="1" smtClean="0"/>
              <a:t>Oversized medicine</a:t>
            </a:r>
            <a:endParaRPr lang="nl-NL" altLang="en-US" i="1" smtClean="0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688975" y="3409950"/>
            <a:ext cx="8378825" cy="2733675"/>
            <a:chOff x="297" y="2458"/>
            <a:chExt cx="5326" cy="1722"/>
          </a:xfrm>
        </p:grpSpPr>
        <p:sp>
          <p:nvSpPr>
            <p:cNvPr id="16389" name="Rectangle 4"/>
            <p:cNvSpPr>
              <a:spLocks noChangeArrowheads="1"/>
            </p:cNvSpPr>
            <p:nvPr/>
          </p:nvSpPr>
          <p:spPr bwMode="auto">
            <a:xfrm>
              <a:off x="920" y="2458"/>
              <a:ext cx="2669" cy="291"/>
            </a:xfrm>
            <a:prstGeom prst="rect">
              <a:avLst/>
            </a:prstGeom>
            <a:solidFill>
              <a:srgbClr val="FF00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6390" name="Rectangle 5"/>
            <p:cNvSpPr>
              <a:spLocks noChangeArrowheads="1"/>
            </p:cNvSpPr>
            <p:nvPr/>
          </p:nvSpPr>
          <p:spPr bwMode="auto">
            <a:xfrm>
              <a:off x="297" y="3862"/>
              <a:ext cx="2282" cy="291"/>
            </a:xfrm>
            <a:prstGeom prst="rect">
              <a:avLst/>
            </a:prstGeom>
            <a:solidFill>
              <a:srgbClr val="FF00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6391" name="Text Box 6"/>
            <p:cNvSpPr txBox="1">
              <a:spLocks noChangeArrowheads="1"/>
            </p:cNvSpPr>
            <p:nvPr/>
          </p:nvSpPr>
          <p:spPr bwMode="auto">
            <a:xfrm>
              <a:off x="3482" y="3202"/>
              <a:ext cx="2141" cy="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chemeClr val="bg1"/>
                  </a:solidFill>
                </a:rPr>
                <a:t>Refer to the size of the books that do not fit on a normal Border’s Bookshop shelf</a:t>
              </a:r>
            </a:p>
          </p:txBody>
        </p:sp>
        <p:sp>
          <p:nvSpPr>
            <p:cNvPr id="16392" name="Line 8"/>
            <p:cNvSpPr>
              <a:spLocks noChangeShapeType="1"/>
            </p:cNvSpPr>
            <p:nvPr/>
          </p:nvSpPr>
          <p:spPr bwMode="auto">
            <a:xfrm flipH="1" flipV="1">
              <a:off x="2784" y="2806"/>
              <a:ext cx="735" cy="445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3" name="Line 9"/>
            <p:cNvSpPr>
              <a:spLocks noChangeShapeType="1"/>
            </p:cNvSpPr>
            <p:nvPr/>
          </p:nvSpPr>
          <p:spPr bwMode="auto">
            <a:xfrm flipH="1">
              <a:off x="2584" y="3615"/>
              <a:ext cx="924" cy="405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4" name="Line 10"/>
            <p:cNvSpPr>
              <a:spLocks noChangeShapeType="1"/>
            </p:cNvSpPr>
            <p:nvPr/>
          </p:nvSpPr>
          <p:spPr bwMode="auto">
            <a:xfrm flipV="1">
              <a:off x="1111" y="2743"/>
              <a:ext cx="923" cy="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5" name="Line 11"/>
            <p:cNvSpPr>
              <a:spLocks noChangeShapeType="1"/>
            </p:cNvSpPr>
            <p:nvPr/>
          </p:nvSpPr>
          <p:spPr bwMode="auto">
            <a:xfrm>
              <a:off x="545" y="4102"/>
              <a:ext cx="87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6374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Similar mistake in ICHD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‘</a:t>
            </a:r>
            <a:r>
              <a:rPr lang="en-US" altLang="en-US" i="1" smtClean="0"/>
              <a:t>13.1.2.4   Painful trigeminal neuropathy attributed to MS plaque</a:t>
            </a:r>
            <a:r>
              <a:rPr lang="en-US" altLang="en-US" smtClean="0"/>
              <a:t>’</a:t>
            </a:r>
          </a:p>
          <a:p>
            <a:r>
              <a:rPr lang="en-US" altLang="en-US" smtClean="0"/>
              <a:t>‘</a:t>
            </a:r>
            <a:r>
              <a:rPr lang="en-US" altLang="en-US" b="1" i="1" u="sng" smtClean="0"/>
              <a:t>attributed to</a:t>
            </a:r>
            <a:r>
              <a:rPr lang="en-US" altLang="en-US" smtClean="0"/>
              <a:t>’ relates to somebody’s opinion about what is the case, not to what is the case.</a:t>
            </a:r>
          </a:p>
          <a:p>
            <a:pPr lvl="1"/>
            <a:r>
              <a:rPr lang="en-US" altLang="en-US" sz="2400" smtClean="0"/>
              <a:t>the mistake: a feature on the side of the clinician – his (not) knowing - is taken to be a feature on the side of the patient.</a:t>
            </a:r>
          </a:p>
          <a:p>
            <a:r>
              <a:rPr lang="en-US" altLang="en-US" smtClean="0"/>
              <a:t>Similar mistakes:</a:t>
            </a:r>
          </a:p>
          <a:p>
            <a:pPr lvl="1"/>
            <a:r>
              <a:rPr lang="en-US" altLang="en-US" smtClean="0"/>
              <a:t>‘</a:t>
            </a:r>
            <a:r>
              <a:rPr lang="en-US" altLang="en-US" i="1" smtClean="0"/>
              <a:t>Probable migraine</a:t>
            </a:r>
            <a:r>
              <a:rPr lang="en-US" altLang="en-US" smtClean="0"/>
              <a:t>’</a:t>
            </a:r>
          </a:p>
          <a:p>
            <a:pPr lvl="1"/>
            <a:r>
              <a:rPr lang="en-US" altLang="en-US" smtClean="0"/>
              <a:t>‘</a:t>
            </a:r>
            <a:r>
              <a:rPr lang="en-US" altLang="en-US" i="1" smtClean="0"/>
              <a:t>facial pain of unknown origin</a:t>
            </a:r>
            <a:r>
              <a:rPr lang="en-US" altLang="en-US" smtClean="0"/>
              <a:t>’  </a:t>
            </a:r>
            <a:r>
              <a:rPr lang="en-US" altLang="en-US" sz="1400" smtClean="0"/>
              <a:t>(not in ICHD)</a:t>
            </a:r>
            <a:r>
              <a:rPr lang="en-US" altLang="en-US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1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4"/>
          <p:cNvSpPr>
            <a:spLocks noGrp="1" noChangeArrowheads="1"/>
          </p:cNvSpPr>
          <p:nvPr>
            <p:ph type="ctrTitle"/>
          </p:nvPr>
        </p:nvSpPr>
        <p:spPr>
          <a:xfrm>
            <a:off x="693738" y="2211388"/>
            <a:ext cx="7756525" cy="1309687"/>
          </a:xfrm>
        </p:spPr>
        <p:txBody>
          <a:bodyPr/>
          <a:lstStyle/>
          <a:p>
            <a:pPr eaLnBrk="1" hangingPunct="1"/>
            <a:r>
              <a:rPr lang="en-US" altLang="en-US" smtClean="0"/>
              <a:t>MeSH:</a:t>
            </a:r>
            <a:br>
              <a:rPr lang="en-US" altLang="en-US" smtClean="0"/>
            </a:br>
            <a:r>
              <a:rPr lang="en-US" altLang="en-US" smtClean="0"/>
              <a:t>Medical Subject Headings</a:t>
            </a:r>
          </a:p>
        </p:txBody>
      </p:sp>
      <p:sp>
        <p:nvSpPr>
          <p:cNvPr id="4608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241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-225425" y="6553200"/>
            <a:ext cx="614363" cy="30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FBE9646-669E-4046-B5BD-BCAD4DB0A9F5}" type="slidenum">
              <a:rPr lang="en-US" altLang="en-US" sz="14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48131" name="AutoShape 2"/>
          <p:cNvSpPr>
            <a:spLocks noGrp="1" noChangeArrowheads="1"/>
          </p:cNvSpPr>
          <p:nvPr>
            <p:ph type="title"/>
          </p:nvPr>
        </p:nvSpPr>
        <p:spPr>
          <a:xfrm>
            <a:off x="255588" y="1284288"/>
            <a:ext cx="8632825" cy="631825"/>
          </a:xfrm>
        </p:spPr>
        <p:txBody>
          <a:bodyPr/>
          <a:lstStyle/>
          <a:p>
            <a:pPr eaLnBrk="1" hangingPunct="1"/>
            <a:r>
              <a:rPr lang="en-US" altLang="en-US" smtClean="0"/>
              <a:t>MeSH</a:t>
            </a:r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9" y="609600"/>
            <a:ext cx="9144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209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AutoShape 2"/>
          <p:cNvSpPr>
            <a:spLocks noGrp="1" noChangeArrowheads="1"/>
          </p:cNvSpPr>
          <p:nvPr>
            <p:ph type="title"/>
          </p:nvPr>
        </p:nvSpPr>
        <p:spPr>
          <a:xfrm>
            <a:off x="221961" y="614218"/>
            <a:ext cx="8686800" cy="762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Use of MeSH in PUBMED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017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553200"/>
            <a:ext cx="614363" cy="30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716508C-3768-48CE-BC9B-0D5DF6B32823}" type="slidenum">
              <a:rPr lang="en-US" altLang="en-US" sz="14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grpSp>
        <p:nvGrpSpPr>
          <p:cNvPr id="50181" name="Group 8"/>
          <p:cNvGrpSpPr>
            <a:grpSpLocks/>
          </p:cNvGrpSpPr>
          <p:nvPr/>
        </p:nvGrpSpPr>
        <p:grpSpPr bwMode="auto">
          <a:xfrm>
            <a:off x="0" y="1295400"/>
            <a:ext cx="9251950" cy="5562600"/>
            <a:chOff x="0" y="713"/>
            <a:chExt cx="5828" cy="3607"/>
          </a:xfrm>
        </p:grpSpPr>
        <p:grpSp>
          <p:nvGrpSpPr>
            <p:cNvPr id="50182" name="Group 6"/>
            <p:cNvGrpSpPr>
              <a:grpSpLocks/>
            </p:cNvGrpSpPr>
            <p:nvPr/>
          </p:nvGrpSpPr>
          <p:grpSpPr bwMode="auto">
            <a:xfrm>
              <a:off x="0" y="713"/>
              <a:ext cx="5828" cy="3607"/>
              <a:chOff x="582" y="1482"/>
              <a:chExt cx="4608" cy="2752"/>
            </a:xfrm>
          </p:grpSpPr>
          <p:pic>
            <p:nvPicPr>
              <p:cNvPr id="50184" name="Picture 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2" y="1482"/>
                <a:ext cx="4596" cy="13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185" name="Picture 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2" y="2836"/>
                <a:ext cx="4608" cy="1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0183" name="Text Box 7"/>
            <p:cNvSpPr txBox="1">
              <a:spLocks noChangeArrowheads="1"/>
            </p:cNvSpPr>
            <p:nvPr/>
          </p:nvSpPr>
          <p:spPr bwMode="auto">
            <a:xfrm>
              <a:off x="1810" y="1455"/>
              <a:ext cx="118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tx1"/>
                  </a:solidFill>
                </a:rPr>
                <a:t>Wolfram syndrome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407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en-US" smtClean="0"/>
              <a:t>Me</a:t>
            </a:r>
            <a:r>
              <a:rPr lang="nl-BE" altLang="en-US" smtClean="0"/>
              <a:t>SH</a:t>
            </a:r>
            <a:r>
              <a:rPr lang="nl-NL" altLang="en-US" smtClean="0"/>
              <a:t>:</a:t>
            </a:r>
            <a:r>
              <a:rPr lang="nl-BE" altLang="en-US" smtClean="0"/>
              <a:t>  M</a:t>
            </a:r>
            <a:r>
              <a:rPr lang="nl-NL" altLang="en-US" smtClean="0"/>
              <a:t>edical Subject Headings</a:t>
            </a:r>
          </a:p>
        </p:txBody>
      </p:sp>
      <p:sp>
        <p:nvSpPr>
          <p:cNvPr id="5222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altLang="en-US" dirty="0" err="1" smtClean="0"/>
              <a:t>Designed</a:t>
            </a:r>
            <a:r>
              <a:rPr lang="nl-NL" altLang="en-US" dirty="0" smtClean="0"/>
              <a:t> </a:t>
            </a:r>
            <a:r>
              <a:rPr lang="nl-NL" altLang="en-US" dirty="0" err="1" smtClean="0"/>
              <a:t>for</a:t>
            </a:r>
            <a:r>
              <a:rPr lang="nl-NL" altLang="en-US" dirty="0" smtClean="0"/>
              <a:t> </a:t>
            </a:r>
            <a:r>
              <a:rPr lang="nl-NL" altLang="en-US" dirty="0" err="1" smtClean="0"/>
              <a:t>bibliographic</a:t>
            </a:r>
            <a:r>
              <a:rPr lang="nl-NL" altLang="en-US" dirty="0" smtClean="0"/>
              <a:t> </a:t>
            </a:r>
            <a:r>
              <a:rPr lang="nl-NL" altLang="en-US" dirty="0" err="1" smtClean="0"/>
              <a:t>indexing</a:t>
            </a:r>
            <a:r>
              <a:rPr lang="nl-NL" altLang="en-US" dirty="0" smtClean="0"/>
              <a:t>, eg Index Medicus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altLang="en-US" dirty="0" smtClean="0"/>
              <a:t>Basis </a:t>
            </a:r>
            <a:r>
              <a:rPr lang="nl-NL" altLang="en-US" dirty="0" err="1" smtClean="0"/>
              <a:t>for</a:t>
            </a:r>
            <a:r>
              <a:rPr lang="nl-NL" altLang="en-US" dirty="0" smtClean="0"/>
              <a:t> </a:t>
            </a:r>
            <a:r>
              <a:rPr lang="nl-NL" altLang="en-US" dirty="0" err="1" smtClean="0"/>
              <a:t>MedLINE</a:t>
            </a:r>
            <a:r>
              <a:rPr lang="nl-NL" altLang="en-US" dirty="0" smtClean="0"/>
              <a:t> </a:t>
            </a:r>
            <a:r>
              <a:rPr lang="nl-NL" altLang="en-US" dirty="0" smtClean="0">
                <a:sym typeface="Wingdings" panose="05000000000000000000" pitchFamily="2" charset="2"/>
              </a:rPr>
              <a:t> Pubmed</a:t>
            </a:r>
            <a:endParaRPr lang="nl-NL" altLang="en-US" dirty="0" smtClean="0"/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altLang="en-US" dirty="0" err="1" smtClean="0"/>
              <a:t>focuses</a:t>
            </a:r>
            <a:r>
              <a:rPr lang="nl-NL" altLang="en-US" dirty="0" smtClean="0"/>
              <a:t> on </a:t>
            </a:r>
            <a:r>
              <a:rPr lang="nl-NL" altLang="en-US" dirty="0" err="1" smtClean="0"/>
              <a:t>biomedicine</a:t>
            </a:r>
            <a:r>
              <a:rPr lang="nl-NL" altLang="en-US" dirty="0" smtClean="0"/>
              <a:t> </a:t>
            </a:r>
            <a:r>
              <a:rPr lang="nl-NL" altLang="en-US" dirty="0" err="1" smtClean="0"/>
              <a:t>and</a:t>
            </a:r>
            <a:r>
              <a:rPr lang="nl-NL" altLang="en-US" dirty="0" smtClean="0"/>
              <a:t> </a:t>
            </a:r>
            <a:r>
              <a:rPr lang="nl-NL" altLang="en-US" dirty="0" err="1" smtClean="0"/>
              <a:t>other</a:t>
            </a:r>
            <a:r>
              <a:rPr lang="nl-NL" altLang="en-US" dirty="0" smtClean="0"/>
              <a:t> basic </a:t>
            </a:r>
            <a:r>
              <a:rPr lang="nl-NL" altLang="en-US" dirty="0" err="1" smtClean="0"/>
              <a:t>healthcare</a:t>
            </a:r>
            <a:r>
              <a:rPr lang="nl-NL" altLang="en-US" dirty="0" smtClean="0"/>
              <a:t> </a:t>
            </a:r>
            <a:r>
              <a:rPr lang="nl-NL" altLang="en-US" dirty="0" err="1" smtClean="0"/>
              <a:t>sciences</a:t>
            </a:r>
            <a:endParaRPr lang="nl-NL" altLang="en-US" dirty="0" smtClean="0"/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altLang="en-US" dirty="0" err="1" smtClean="0"/>
              <a:t>clinically</a:t>
            </a:r>
            <a:r>
              <a:rPr lang="nl-NL" altLang="en-US" dirty="0" smtClean="0"/>
              <a:t> </a:t>
            </a:r>
            <a:r>
              <a:rPr lang="nl-NL" altLang="en-US" dirty="0" err="1" smtClean="0"/>
              <a:t>very</a:t>
            </a:r>
            <a:r>
              <a:rPr lang="nl-NL" altLang="en-US" dirty="0" smtClean="0"/>
              <a:t> </a:t>
            </a:r>
            <a:r>
              <a:rPr lang="nl-NL" altLang="en-US" dirty="0" err="1" smtClean="0"/>
              <a:t>impoverished</a:t>
            </a:r>
            <a:endParaRPr lang="nl-BE" altLang="en-US" dirty="0" smtClean="0"/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altLang="en-US" dirty="0" err="1" smtClean="0"/>
              <a:t>Consistency</a:t>
            </a:r>
            <a:r>
              <a:rPr lang="nl-NL" altLang="en-US" dirty="0" smtClean="0"/>
              <a:t> </a:t>
            </a:r>
            <a:r>
              <a:rPr lang="nl-NL" altLang="en-US" dirty="0" err="1" smtClean="0"/>
              <a:t>amongst</a:t>
            </a:r>
            <a:r>
              <a:rPr lang="nl-NL" altLang="en-US" dirty="0" smtClean="0"/>
              <a:t> </a:t>
            </a:r>
            <a:r>
              <a:rPr lang="nl-NL" altLang="en-US" dirty="0" err="1" smtClean="0"/>
              <a:t>indexers</a:t>
            </a:r>
            <a:r>
              <a:rPr lang="nl-NL" altLang="en-US" dirty="0" smtClean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nl-NL" altLang="en-US" dirty="0" smtClean="0"/>
              <a:t>60% </a:t>
            </a:r>
            <a:r>
              <a:rPr lang="nl-NL" altLang="en-US" dirty="0" err="1" smtClean="0"/>
              <a:t>for</a:t>
            </a:r>
            <a:r>
              <a:rPr lang="nl-NL" altLang="en-US" dirty="0" smtClean="0"/>
              <a:t> </a:t>
            </a:r>
            <a:r>
              <a:rPr lang="nl-NL" altLang="en-US" dirty="0" err="1" smtClean="0"/>
              <a:t>headings</a:t>
            </a:r>
            <a:endParaRPr lang="nl-NL" alt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nl-NL" altLang="en-US" dirty="0" smtClean="0"/>
              <a:t>30% </a:t>
            </a:r>
            <a:r>
              <a:rPr lang="nl-NL" altLang="en-US" dirty="0" err="1" smtClean="0"/>
              <a:t>for</a:t>
            </a:r>
            <a:r>
              <a:rPr lang="nl-NL" altLang="en-US" dirty="0" smtClean="0"/>
              <a:t> sub-</a:t>
            </a:r>
            <a:r>
              <a:rPr lang="nl-NL" altLang="en-US" dirty="0" err="1" smtClean="0"/>
              <a:t>headings</a:t>
            </a:r>
            <a:endParaRPr lang="nl-NL" altLang="en-US" dirty="0" smtClean="0"/>
          </a:p>
        </p:txBody>
      </p:sp>
      <p:sp>
        <p:nvSpPr>
          <p:cNvPr id="5222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553200"/>
            <a:ext cx="614363" cy="30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89DF1D-FC13-4E4C-9C70-09A4641AE5C8}" type="slidenum">
              <a:rPr lang="en-US" altLang="en-US" sz="14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03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Is this a good idea ?</a:t>
            </a:r>
          </a:p>
        </p:txBody>
      </p:sp>
      <p:pic>
        <p:nvPicPr>
          <p:cNvPr id="1945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2005013"/>
            <a:ext cx="6330950" cy="471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68275" y="3013075"/>
            <a:ext cx="8540750" cy="3638550"/>
            <a:chOff x="106" y="1898"/>
            <a:chExt cx="5380" cy="2292"/>
          </a:xfrm>
        </p:grpSpPr>
        <p:sp>
          <p:nvSpPr>
            <p:cNvPr id="19461" name="Rectangle 10"/>
            <p:cNvSpPr>
              <a:spLocks noChangeArrowheads="1"/>
            </p:cNvSpPr>
            <p:nvPr/>
          </p:nvSpPr>
          <p:spPr bwMode="auto">
            <a:xfrm>
              <a:off x="1580" y="1898"/>
              <a:ext cx="3906" cy="1997"/>
            </a:xfrm>
            <a:prstGeom prst="rect">
              <a:avLst/>
            </a:prstGeom>
            <a:solidFill>
              <a:srgbClr val="00CC99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9462" name="Rectangle 11"/>
            <p:cNvSpPr>
              <a:spLocks noChangeArrowheads="1"/>
            </p:cNvSpPr>
            <p:nvPr/>
          </p:nvSpPr>
          <p:spPr bwMode="auto">
            <a:xfrm>
              <a:off x="1573" y="4025"/>
              <a:ext cx="3906" cy="165"/>
            </a:xfrm>
            <a:prstGeom prst="rect">
              <a:avLst/>
            </a:prstGeom>
            <a:solidFill>
              <a:srgbClr val="00CC99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9463" name="Rectangle 12"/>
            <p:cNvSpPr>
              <a:spLocks noChangeArrowheads="1"/>
            </p:cNvSpPr>
            <p:nvPr/>
          </p:nvSpPr>
          <p:spPr bwMode="auto">
            <a:xfrm>
              <a:off x="1580" y="3897"/>
              <a:ext cx="3906" cy="128"/>
            </a:xfrm>
            <a:prstGeom prst="rect">
              <a:avLst/>
            </a:prstGeom>
            <a:solidFill>
              <a:srgbClr val="FF00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9464" name="Text Box 13"/>
            <p:cNvSpPr txBox="1">
              <a:spLocks noChangeArrowheads="1"/>
            </p:cNvSpPr>
            <p:nvPr/>
          </p:nvSpPr>
          <p:spPr bwMode="auto">
            <a:xfrm>
              <a:off x="106" y="1996"/>
              <a:ext cx="1405" cy="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CC99"/>
                  </a:solidFill>
                </a:rPr>
                <a:t>Cover subject matter of papers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FF0000"/>
                  </a:solidFill>
                </a:rPr>
                <a:t>Cover the form of papers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690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Principle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tabLst>
                <a:tab pos="339725" algn="l"/>
              </a:tabLst>
            </a:pPr>
            <a:r>
              <a:rPr lang="en-US" altLang="en-US" smtClean="0"/>
              <a:t>A representation should not mix </a:t>
            </a:r>
            <a:r>
              <a:rPr lang="en-US" altLang="en-US" i="1" smtClean="0"/>
              <a:t>object language</a:t>
            </a:r>
            <a:r>
              <a:rPr lang="en-US" altLang="en-US" smtClean="0"/>
              <a:t> and </a:t>
            </a:r>
            <a:r>
              <a:rPr lang="en-US" altLang="en-US" i="1" smtClean="0"/>
              <a:t>meta language</a:t>
            </a:r>
          </a:p>
          <a:p>
            <a:pPr lvl="1" eaLnBrk="1" hangingPunct="1">
              <a:tabLst>
                <a:tab pos="339725" algn="l"/>
              </a:tabLst>
            </a:pPr>
            <a:r>
              <a:rPr lang="en-US" altLang="en-US" smtClean="0"/>
              <a:t>object language describes the referents in the subject domain</a:t>
            </a:r>
          </a:p>
          <a:p>
            <a:pPr lvl="1" eaLnBrk="1" hangingPunct="1">
              <a:tabLst>
                <a:tab pos="339725" algn="l"/>
              </a:tabLst>
            </a:pPr>
            <a:r>
              <a:rPr lang="en-US" altLang="en-US" smtClean="0"/>
              <a:t>meta language describes the object language</a:t>
            </a:r>
          </a:p>
        </p:txBody>
      </p:sp>
    </p:spTree>
    <p:extLst>
      <p:ext uri="{BB962C8B-B14F-4D97-AF65-F5344CB8AC3E}">
        <p14:creationId xmlns:p14="http://schemas.microsoft.com/office/powerpoint/2010/main" val="231508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Geographic Locations: a good hierarchy ?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1800" dirty="0" smtClean="0"/>
              <a:t>Africa [Z01.058]  +		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dirty="0" smtClean="0"/>
              <a:t>Americas [Z01.107]  +		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dirty="0" smtClean="0"/>
              <a:t>Antarctic Regions [Z01.158]	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dirty="0" smtClean="0"/>
              <a:t>Arctic Regions [Z01.208]		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dirty="0" smtClean="0"/>
              <a:t>Asia [Z01.252]  +		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dirty="0" smtClean="0"/>
              <a:t>Atlantic Islands [Z01.295]  +	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dirty="0" smtClean="0"/>
              <a:t>Australia [Z01.338]  +		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dirty="0" smtClean="0"/>
              <a:t>Cities [Z01.433]  +		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dirty="0" smtClean="0"/>
              <a:t>Europe [Z01.542]  +		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dirty="0" smtClean="0"/>
              <a:t>Historical Geographic Locations [Z01.586]  +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dirty="0" smtClean="0"/>
              <a:t>Indian Ocean Islands [Z01.600]  +	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dirty="0" smtClean="0"/>
              <a:t>Oceania [Z01.678]  +		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dirty="0" smtClean="0"/>
              <a:t>Oceans and Seas [Z01.756]  +	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dirty="0" smtClean="0"/>
              <a:t>Pacific Islands [Z01.782]  +</a:t>
            </a:r>
          </a:p>
        </p:txBody>
      </p:sp>
      <p:sp>
        <p:nvSpPr>
          <p:cNvPr id="1885189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876800" y="1981200"/>
            <a:ext cx="4038600" cy="25654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 err="1" smtClean="0">
                <a:solidFill>
                  <a:srgbClr val="FF0000"/>
                </a:solidFill>
              </a:rPr>
              <a:t>mereological</a:t>
            </a:r>
            <a:r>
              <a:rPr lang="en-US" altLang="en-US" dirty="0" smtClean="0">
                <a:solidFill>
                  <a:srgbClr val="FF0000"/>
                </a:solidFill>
              </a:rPr>
              <a:t> mess: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rgbClr val="FF0000"/>
                </a:solidFill>
              </a:rPr>
              <a:t>mixture of geographic entities with socio-political entities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rgbClr val="FF0000"/>
                </a:solidFill>
              </a:rPr>
              <a:t>mixture of space and time</a:t>
            </a:r>
          </a:p>
        </p:txBody>
      </p:sp>
    </p:spTree>
    <p:extLst>
      <p:ext uri="{BB962C8B-B14F-4D97-AF65-F5344CB8AC3E}">
        <p14:creationId xmlns:p14="http://schemas.microsoft.com/office/powerpoint/2010/main" val="78090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518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5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5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5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5189" grpId="0" build="p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Geographic Locations [Z01]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1800" dirty="0" smtClean="0"/>
              <a:t>Africa [Z01.058]  +		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dirty="0" smtClean="0"/>
              <a:t>Americas [Z01.107]  +		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dirty="0" smtClean="0"/>
              <a:t>Antarctic Regions [Z01.158]	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dirty="0" smtClean="0"/>
              <a:t>Arctic Regions [Z01.208]		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dirty="0" smtClean="0"/>
              <a:t>Asia [Z01.252]  +		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dirty="0" smtClean="0"/>
              <a:t>Atlantic Islands [Z01.295]  +	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dirty="0" smtClean="0"/>
              <a:t>Australia [Z01.338]  +		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dirty="0" smtClean="0"/>
              <a:t>Cities [Z01.433]  +		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dirty="0" smtClean="0"/>
              <a:t>Europe [Z01.542]  +		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dirty="0" smtClean="0"/>
              <a:t>Historical Geographic Locations [Z01.586]  +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dirty="0" smtClean="0"/>
              <a:t>Indian Ocean Islands [Z01.600]  +	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dirty="0" smtClean="0"/>
              <a:t>Oceania [Z01.678]  +		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dirty="0" smtClean="0"/>
              <a:t>Oceans and Seas [Z01.756]  +	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dirty="0" smtClean="0"/>
              <a:t>Pacific Islands [Z01.782]  +</a:t>
            </a:r>
          </a:p>
        </p:txBody>
      </p:sp>
      <p:sp>
        <p:nvSpPr>
          <p:cNvPr id="188826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953000" y="1981200"/>
            <a:ext cx="3886200" cy="4191000"/>
          </a:xfrm>
          <a:prstGeom prst="rect">
            <a:avLst/>
          </a:prstGeom>
          <a:solidFill>
            <a:srgbClr val="FF0000">
              <a:alpha val="50195"/>
            </a:srgbClr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1800" dirty="0" smtClean="0"/>
              <a:t>Ancient Lands [Z01.586.035]  +	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dirty="0" smtClean="0"/>
              <a:t>Austria-Hungary [Z01.586.117]	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dirty="0" smtClean="0"/>
              <a:t>Commonwealth of Independent States [Z01.586.200]  +		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dirty="0" smtClean="0"/>
              <a:t>Czechoslovakia [Z01.586.250]  +	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dirty="0" smtClean="0"/>
              <a:t>European Union [Z01.586.300]	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dirty="0" smtClean="0"/>
              <a:t>Germany [Z01.586.315]  +	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dirty="0" smtClean="0"/>
              <a:t>Korea [Z01.586.407]		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dirty="0" smtClean="0"/>
              <a:t>Middle East [Z01.586.500]  +	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dirty="0" smtClean="0"/>
              <a:t>New Guinea [Z01.586.650]	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dirty="0" smtClean="0"/>
              <a:t>Ottoman Empire [Z01.586.687]	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dirty="0" smtClean="0"/>
              <a:t>Prussia [Z01.586.725]		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dirty="0" smtClean="0"/>
              <a:t>Russia (Pre-1917) [Z01.586.800]	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dirty="0" smtClean="0"/>
              <a:t>USSR [Z01.586.950]  +		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dirty="0" smtClean="0"/>
              <a:t>Yugoslavia [Z01.586.980]  +		</a:t>
            </a:r>
          </a:p>
          <a:p>
            <a:pPr eaLnBrk="1" hangingPunct="1">
              <a:lnSpc>
                <a:spcPct val="80000"/>
              </a:lnSpc>
            </a:pPr>
            <a:endParaRPr lang="en-US" altLang="en-US" sz="1800" dirty="0" smtClean="0"/>
          </a:p>
        </p:txBody>
      </p:sp>
      <p:sp>
        <p:nvSpPr>
          <p:cNvPr id="1888261" name="Rectangle 5"/>
          <p:cNvSpPr>
            <a:spLocks noChangeArrowheads="1"/>
          </p:cNvSpPr>
          <p:nvPr/>
        </p:nvSpPr>
        <p:spPr bwMode="auto">
          <a:xfrm>
            <a:off x="234950" y="4114800"/>
            <a:ext cx="4414838" cy="293688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76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88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82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8826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8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888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8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88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8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88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82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882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82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882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82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882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82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882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82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882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82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882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82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882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826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8826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826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8826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826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88826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826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88826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8260" grpId="0" build="p" animBg="1"/>
      <p:bldP spid="188826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Language is ambiguous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‘</a:t>
            </a:r>
            <a:r>
              <a:rPr lang="en-US" altLang="en-US" b="1" i="1" smtClean="0"/>
              <a:t>I know that you believe that you understood what you think I said, but I am not sure you realize that what you heard is not what I meant</a:t>
            </a:r>
            <a:r>
              <a:rPr lang="en-US" altLang="en-US" smtClean="0"/>
              <a:t>.’</a:t>
            </a:r>
          </a:p>
          <a:p>
            <a:pPr lvl="1" eaLnBrk="1" hangingPunct="1"/>
            <a:endParaRPr lang="en-US" altLang="en-US" smtClean="0"/>
          </a:p>
          <a:p>
            <a:pPr lvl="1" eaLnBrk="1" hangingPunct="1"/>
            <a:r>
              <a:rPr lang="en-US" altLang="en-US" smtClean="0"/>
              <a:t>Robert McCloskey, State Department spokesman (attributed).</a:t>
            </a:r>
          </a:p>
          <a:p>
            <a:pPr lvl="2" eaLnBrk="1" hangingPunct="1"/>
            <a:endParaRPr lang="en-US" altLang="en-US" smtClean="0"/>
          </a:p>
          <a:p>
            <a:pPr lvl="2" eaLnBrk="1" hangingPunct="1"/>
            <a:r>
              <a:rPr lang="en-US" altLang="en-US" smtClean="0"/>
              <a:t>http://www.quotationspage.com/quotes/Robert_McCloskey/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996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Geographic Locations [Z01]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1800" dirty="0" smtClean="0"/>
              <a:t>Africa [Z01.058]  +		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dirty="0" smtClean="0"/>
              <a:t>Americas [Z01.107]  +		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dirty="0" smtClean="0"/>
              <a:t>Antarctic Regions [Z01.158]	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dirty="0" smtClean="0"/>
              <a:t>Arctic Regions [Z01.208]		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dirty="0" smtClean="0"/>
              <a:t>Asia [Z01.252]  +		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dirty="0" smtClean="0"/>
              <a:t>Atlantic Islands [Z01.295]  +	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dirty="0" smtClean="0"/>
              <a:t>Australia [Z01.338]  +		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dirty="0" smtClean="0"/>
              <a:t>Cities [Z01.433]  +		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dirty="0" smtClean="0"/>
              <a:t>Europe [Z01.542]  +		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dirty="0" smtClean="0"/>
              <a:t>Historical Geographic Locations [Z01.586]  +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dirty="0" smtClean="0"/>
              <a:t>Indian Ocean Islands [Z01.600]  +	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dirty="0" smtClean="0"/>
              <a:t>Oceania [Z01.678]  +		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dirty="0" smtClean="0"/>
              <a:t>Oceans and Seas [Z01.756]  +	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dirty="0" smtClean="0"/>
              <a:t>Pacific Islands [Z01.782]  +</a:t>
            </a:r>
          </a:p>
        </p:txBody>
      </p:sp>
      <p:sp>
        <p:nvSpPr>
          <p:cNvPr id="188826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953000" y="1981200"/>
            <a:ext cx="3886200" cy="4191000"/>
          </a:xfrm>
          <a:prstGeom prst="rect">
            <a:avLst/>
          </a:prstGeom>
          <a:solidFill>
            <a:srgbClr val="FF0000">
              <a:alpha val="50195"/>
            </a:srgbClr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1800" dirty="0" smtClean="0"/>
              <a:t>Ancient Lands [Z01.586.035]  +	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dirty="0" smtClean="0"/>
              <a:t>Austria-Hungary [Z01.586.117]	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dirty="0" smtClean="0">
                <a:solidFill>
                  <a:srgbClr val="FFFF00"/>
                </a:solidFill>
              </a:rPr>
              <a:t>Commonwealth of Independent States [Z01.586.200]  +</a:t>
            </a:r>
            <a:r>
              <a:rPr lang="en-US" altLang="en-US" sz="1800" dirty="0" smtClean="0"/>
              <a:t>		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dirty="0" smtClean="0"/>
              <a:t>Czechoslovakia [Z01.586.250]  +	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dirty="0" smtClean="0">
                <a:solidFill>
                  <a:srgbClr val="FFFF00"/>
                </a:solidFill>
              </a:rPr>
              <a:t>European Union [Z01.586.300]</a:t>
            </a:r>
            <a:r>
              <a:rPr lang="en-US" altLang="en-US" sz="1800" dirty="0" smtClean="0"/>
              <a:t>	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dirty="0" smtClean="0">
                <a:solidFill>
                  <a:srgbClr val="FFFF00"/>
                </a:solidFill>
              </a:rPr>
              <a:t>Germany [Z01.586.315]  +</a:t>
            </a:r>
            <a:r>
              <a:rPr lang="en-US" altLang="en-US" sz="1800" dirty="0" smtClean="0"/>
              <a:t>	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dirty="0" smtClean="0"/>
              <a:t>Korea [Z01.586.407]		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dirty="0" smtClean="0"/>
              <a:t>Middle East [Z01.586.500]  +	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dirty="0" smtClean="0"/>
              <a:t>New Guinea [Z01.586.650]	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dirty="0" smtClean="0"/>
              <a:t>Ottoman Empire [Z01.586.687]	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dirty="0" smtClean="0"/>
              <a:t>Prussia [Z01.586.725]		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dirty="0" smtClean="0"/>
              <a:t>Russia (Pre-1917) [Z01.586.800]	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dirty="0" smtClean="0"/>
              <a:t>USSR [Z01.586.950]  +		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dirty="0" smtClean="0"/>
              <a:t>Yugoslavia [Z01.586.980]  +		</a:t>
            </a:r>
          </a:p>
          <a:p>
            <a:pPr eaLnBrk="1" hangingPunct="1">
              <a:lnSpc>
                <a:spcPct val="80000"/>
              </a:lnSpc>
            </a:pPr>
            <a:endParaRPr lang="en-US" altLang="en-US" sz="1800" dirty="0" smtClean="0"/>
          </a:p>
        </p:txBody>
      </p:sp>
      <p:sp>
        <p:nvSpPr>
          <p:cNvPr id="1888261" name="Rectangle 5"/>
          <p:cNvSpPr>
            <a:spLocks noChangeArrowheads="1"/>
          </p:cNvSpPr>
          <p:nvPr/>
        </p:nvSpPr>
        <p:spPr bwMode="auto">
          <a:xfrm>
            <a:off x="234950" y="4114800"/>
            <a:ext cx="4414838" cy="293688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19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Principle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 hierarchical structure should not represent distinct hierarchical relations unless they are formally characterized</a:t>
            </a:r>
          </a:p>
        </p:txBody>
      </p:sp>
    </p:spTree>
    <p:extLst>
      <p:ext uri="{BB962C8B-B14F-4D97-AF65-F5344CB8AC3E}">
        <p14:creationId xmlns:p14="http://schemas.microsoft.com/office/powerpoint/2010/main" val="226298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Diabetes Mellitus in MeSH 2008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2174875"/>
            <a:ext cx="457200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413" y="2160588"/>
            <a:ext cx="3895725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371725" y="3268663"/>
            <a:ext cx="6408738" cy="2173287"/>
            <a:chOff x="1494" y="2059"/>
            <a:chExt cx="4037" cy="1369"/>
          </a:xfrm>
        </p:grpSpPr>
        <p:sp>
          <p:nvSpPr>
            <p:cNvPr id="31759" name="Rectangle 6"/>
            <p:cNvSpPr>
              <a:spLocks noChangeArrowheads="1"/>
            </p:cNvSpPr>
            <p:nvPr/>
          </p:nvSpPr>
          <p:spPr bwMode="auto">
            <a:xfrm>
              <a:off x="1494" y="2869"/>
              <a:ext cx="1448" cy="131"/>
            </a:xfrm>
            <a:prstGeom prst="rect">
              <a:avLst/>
            </a:prstGeom>
            <a:solidFill>
              <a:srgbClr val="00FF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</a:endParaRPr>
            </a:p>
          </p:txBody>
        </p:sp>
        <p:grpSp>
          <p:nvGrpSpPr>
            <p:cNvPr id="31760" name="Group 7"/>
            <p:cNvGrpSpPr>
              <a:grpSpLocks/>
            </p:cNvGrpSpPr>
            <p:nvPr/>
          </p:nvGrpSpPr>
          <p:grpSpPr bwMode="auto">
            <a:xfrm>
              <a:off x="1500" y="2059"/>
              <a:ext cx="4031" cy="1369"/>
              <a:chOff x="1500" y="2059"/>
              <a:chExt cx="4031" cy="1369"/>
            </a:xfrm>
          </p:grpSpPr>
          <p:sp>
            <p:nvSpPr>
              <p:cNvPr id="31761" name="Rectangle 8"/>
              <p:cNvSpPr>
                <a:spLocks noChangeArrowheads="1"/>
              </p:cNvSpPr>
              <p:nvPr/>
            </p:nvSpPr>
            <p:spPr bwMode="auto">
              <a:xfrm>
                <a:off x="1500" y="2059"/>
                <a:ext cx="1448" cy="690"/>
              </a:xfrm>
              <a:prstGeom prst="rect">
                <a:avLst/>
              </a:prstGeom>
              <a:solidFill>
                <a:srgbClr val="00FF00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31762" name="Rectangle 9"/>
              <p:cNvSpPr>
                <a:spLocks noChangeArrowheads="1"/>
              </p:cNvSpPr>
              <p:nvPr/>
            </p:nvSpPr>
            <p:spPr bwMode="auto">
              <a:xfrm>
                <a:off x="4083" y="2629"/>
                <a:ext cx="1448" cy="799"/>
              </a:xfrm>
              <a:prstGeom prst="rect">
                <a:avLst/>
              </a:prstGeom>
              <a:solidFill>
                <a:srgbClr val="00FF00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31763" name="Line 10"/>
              <p:cNvSpPr>
                <a:spLocks noChangeShapeType="1"/>
              </p:cNvSpPr>
              <p:nvPr/>
            </p:nvSpPr>
            <p:spPr bwMode="auto">
              <a:xfrm>
                <a:off x="2926" y="2441"/>
                <a:ext cx="1180" cy="376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64" name="Line 11"/>
              <p:cNvSpPr>
                <a:spLocks noChangeShapeType="1"/>
              </p:cNvSpPr>
              <p:nvPr/>
            </p:nvSpPr>
            <p:spPr bwMode="auto">
              <a:xfrm>
                <a:off x="2840" y="2937"/>
                <a:ext cx="1284" cy="405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3951288" y="2882900"/>
            <a:ext cx="4838700" cy="1282700"/>
            <a:chOff x="2489" y="1816"/>
            <a:chExt cx="3048" cy="808"/>
          </a:xfrm>
        </p:grpSpPr>
        <p:sp>
          <p:nvSpPr>
            <p:cNvPr id="31756" name="Rectangle 13"/>
            <p:cNvSpPr>
              <a:spLocks noChangeArrowheads="1"/>
            </p:cNvSpPr>
            <p:nvPr/>
          </p:nvSpPr>
          <p:spPr bwMode="auto">
            <a:xfrm>
              <a:off x="4089" y="1831"/>
              <a:ext cx="1448" cy="793"/>
            </a:xfrm>
            <a:prstGeom prst="rect">
              <a:avLst/>
            </a:prstGeom>
            <a:solidFill>
              <a:srgbClr val="FF00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31757" name="Line 14"/>
            <p:cNvSpPr>
              <a:spLocks noChangeShapeType="1"/>
            </p:cNvSpPr>
            <p:nvPr/>
          </p:nvSpPr>
          <p:spPr bwMode="auto">
            <a:xfrm>
              <a:off x="2726" y="1949"/>
              <a:ext cx="1409" cy="1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8" name="Text Box 15"/>
            <p:cNvSpPr txBox="1">
              <a:spLocks noChangeArrowheads="1"/>
            </p:cNvSpPr>
            <p:nvPr/>
          </p:nvSpPr>
          <p:spPr bwMode="auto">
            <a:xfrm>
              <a:off x="2489" y="1816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FF0000"/>
                  </a:solidFill>
                </a:rPr>
                <a:t>?</a:t>
              </a:r>
            </a:p>
          </p:txBody>
        </p:sp>
      </p:grpSp>
      <p:sp>
        <p:nvSpPr>
          <p:cNvPr id="1787920" name="Text Box 16"/>
          <p:cNvSpPr txBox="1">
            <a:spLocks noChangeArrowheads="1"/>
          </p:cNvSpPr>
          <p:nvPr/>
        </p:nvSpPr>
        <p:spPr bwMode="auto">
          <a:xfrm>
            <a:off x="1589088" y="5792788"/>
            <a:ext cx="61182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Different set of more specific terms when different path from the top is taken.</a:t>
            </a:r>
          </a:p>
        </p:txBody>
      </p: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2363788" y="3452813"/>
            <a:ext cx="6407150" cy="1100137"/>
            <a:chOff x="1489" y="2175"/>
            <a:chExt cx="4036" cy="693"/>
          </a:xfrm>
        </p:grpSpPr>
        <p:sp>
          <p:nvSpPr>
            <p:cNvPr id="31753" name="Rectangle 18"/>
            <p:cNvSpPr>
              <a:spLocks noChangeArrowheads="1"/>
            </p:cNvSpPr>
            <p:nvPr/>
          </p:nvSpPr>
          <p:spPr bwMode="auto">
            <a:xfrm>
              <a:off x="1489" y="2748"/>
              <a:ext cx="1473" cy="120"/>
            </a:xfrm>
            <a:prstGeom prst="rect">
              <a:avLst/>
            </a:prstGeom>
            <a:solidFill>
              <a:srgbClr val="FF99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31754" name="Line 19"/>
            <p:cNvSpPr>
              <a:spLocks noChangeShapeType="1"/>
            </p:cNvSpPr>
            <p:nvPr/>
          </p:nvSpPr>
          <p:spPr bwMode="auto">
            <a:xfrm flipV="1">
              <a:off x="2852" y="2208"/>
              <a:ext cx="1468" cy="592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5" name="Rectangle 20"/>
            <p:cNvSpPr>
              <a:spLocks noChangeArrowheads="1"/>
            </p:cNvSpPr>
            <p:nvPr/>
          </p:nvSpPr>
          <p:spPr bwMode="auto">
            <a:xfrm>
              <a:off x="4085" y="2175"/>
              <a:ext cx="1440" cy="120"/>
            </a:xfrm>
            <a:prstGeom prst="rect">
              <a:avLst/>
            </a:prstGeom>
            <a:solidFill>
              <a:srgbClr val="FF99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2124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7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792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/>
          <p:cNvSpPr>
            <a:spLocks noGrp="1" noChangeArrowheads="1"/>
          </p:cNvSpPr>
          <p:nvPr>
            <p:ph type="title"/>
          </p:nvPr>
        </p:nvSpPr>
        <p:spPr>
          <a:xfrm>
            <a:off x="350838" y="495300"/>
            <a:ext cx="8626475" cy="56515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MeSH: some paths from top to Wolfram Syndrome</a:t>
            </a:r>
          </a:p>
        </p:txBody>
      </p:sp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2514600" y="1254125"/>
            <a:ext cx="2035175" cy="5492750"/>
            <a:chOff x="1584" y="790"/>
            <a:chExt cx="1282" cy="3460"/>
          </a:xfrm>
        </p:grpSpPr>
        <p:sp>
          <p:nvSpPr>
            <p:cNvPr id="33828" name="Rectangle 9"/>
            <p:cNvSpPr>
              <a:spLocks noChangeArrowheads="1"/>
            </p:cNvSpPr>
            <p:nvPr/>
          </p:nvSpPr>
          <p:spPr bwMode="auto">
            <a:xfrm>
              <a:off x="1754" y="3918"/>
              <a:ext cx="942" cy="332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chemeClr val="bg1"/>
                  </a:solidFill>
                </a:rPr>
                <a:t>Wolfram Syndrome</a:t>
              </a:r>
            </a:p>
          </p:txBody>
        </p:sp>
        <p:sp>
          <p:nvSpPr>
            <p:cNvPr id="33829" name="Rectangle 10"/>
            <p:cNvSpPr>
              <a:spLocks noChangeArrowheads="1"/>
            </p:cNvSpPr>
            <p:nvPr/>
          </p:nvSpPr>
          <p:spPr bwMode="auto">
            <a:xfrm>
              <a:off x="1678" y="790"/>
              <a:ext cx="1094" cy="198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chemeClr val="bg1"/>
                  </a:solidFill>
                </a:rPr>
                <a:t>All MeSH Categories</a:t>
              </a:r>
            </a:p>
          </p:txBody>
        </p:sp>
        <p:sp>
          <p:nvSpPr>
            <p:cNvPr id="33830" name="Rectangle 11"/>
            <p:cNvSpPr>
              <a:spLocks noChangeArrowheads="1"/>
            </p:cNvSpPr>
            <p:nvPr/>
          </p:nvSpPr>
          <p:spPr bwMode="auto">
            <a:xfrm>
              <a:off x="1748" y="1179"/>
              <a:ext cx="955" cy="198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chemeClr val="bg1"/>
                  </a:solidFill>
                </a:rPr>
                <a:t>Diseases Category</a:t>
              </a:r>
            </a:p>
          </p:txBody>
        </p:sp>
        <p:sp>
          <p:nvSpPr>
            <p:cNvPr id="33831" name="Rectangle 12"/>
            <p:cNvSpPr>
              <a:spLocks noChangeArrowheads="1"/>
            </p:cNvSpPr>
            <p:nvPr/>
          </p:nvSpPr>
          <p:spPr bwMode="auto">
            <a:xfrm>
              <a:off x="1584" y="1568"/>
              <a:ext cx="1282" cy="198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chemeClr val="bg1"/>
                  </a:solidFill>
                </a:rPr>
                <a:t>Nervous System Diseases</a:t>
              </a:r>
            </a:p>
          </p:txBody>
        </p:sp>
        <p:sp>
          <p:nvSpPr>
            <p:cNvPr id="33832" name="Rectangle 13"/>
            <p:cNvSpPr>
              <a:spLocks noChangeArrowheads="1"/>
            </p:cNvSpPr>
            <p:nvPr/>
          </p:nvSpPr>
          <p:spPr bwMode="auto">
            <a:xfrm>
              <a:off x="1834" y="1958"/>
              <a:ext cx="782" cy="332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chemeClr val="bg1"/>
                  </a:solidFill>
                </a:rPr>
                <a:t>Cranial Nerve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chemeClr val="bg1"/>
                  </a:solidFill>
                </a:rPr>
                <a:t>Diseases</a:t>
              </a:r>
            </a:p>
          </p:txBody>
        </p:sp>
        <p:sp>
          <p:nvSpPr>
            <p:cNvPr id="33833" name="Rectangle 14"/>
            <p:cNvSpPr>
              <a:spLocks noChangeArrowheads="1"/>
            </p:cNvSpPr>
            <p:nvPr/>
          </p:nvSpPr>
          <p:spPr bwMode="auto">
            <a:xfrm>
              <a:off x="1875" y="2481"/>
              <a:ext cx="701" cy="332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chemeClr val="bg1"/>
                  </a:solidFill>
                </a:rPr>
                <a:t>Optic Nerve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chemeClr val="bg1"/>
                  </a:solidFill>
                </a:rPr>
                <a:t>Diseases</a:t>
              </a:r>
            </a:p>
          </p:txBody>
        </p:sp>
        <p:sp>
          <p:nvSpPr>
            <p:cNvPr id="33834" name="Rectangle 15"/>
            <p:cNvSpPr>
              <a:spLocks noChangeArrowheads="1"/>
            </p:cNvSpPr>
            <p:nvPr/>
          </p:nvSpPr>
          <p:spPr bwMode="auto">
            <a:xfrm>
              <a:off x="1839" y="3005"/>
              <a:ext cx="772" cy="198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chemeClr val="bg1"/>
                  </a:solidFill>
                </a:rPr>
                <a:t>Optic Atrophy</a:t>
              </a:r>
            </a:p>
          </p:txBody>
        </p:sp>
        <p:sp>
          <p:nvSpPr>
            <p:cNvPr id="33835" name="Rectangle 16"/>
            <p:cNvSpPr>
              <a:spLocks noChangeArrowheads="1"/>
            </p:cNvSpPr>
            <p:nvPr/>
          </p:nvSpPr>
          <p:spPr bwMode="auto">
            <a:xfrm>
              <a:off x="1790" y="3394"/>
              <a:ext cx="869" cy="332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chemeClr val="bg1"/>
                  </a:solidFill>
                </a:rPr>
                <a:t>Optic Atrophies,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chemeClr val="bg1"/>
                  </a:solidFill>
                </a:rPr>
                <a:t>Hereditary</a:t>
              </a:r>
            </a:p>
          </p:txBody>
        </p:sp>
        <p:cxnSp>
          <p:nvCxnSpPr>
            <p:cNvPr id="33836" name="AutoShape 17"/>
            <p:cNvCxnSpPr>
              <a:cxnSpLocks noChangeShapeType="1"/>
              <a:stCxn id="33829" idx="2"/>
              <a:endCxn id="33830" idx="0"/>
            </p:cNvCxnSpPr>
            <p:nvPr/>
          </p:nvCxnSpPr>
          <p:spPr bwMode="auto">
            <a:xfrm>
              <a:off x="2225" y="988"/>
              <a:ext cx="1" cy="191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37" name="AutoShape 18"/>
            <p:cNvCxnSpPr>
              <a:cxnSpLocks noChangeShapeType="1"/>
              <a:stCxn id="33830" idx="2"/>
              <a:endCxn id="33831" idx="0"/>
            </p:cNvCxnSpPr>
            <p:nvPr/>
          </p:nvCxnSpPr>
          <p:spPr bwMode="auto">
            <a:xfrm flipH="1">
              <a:off x="2225" y="1377"/>
              <a:ext cx="1" cy="191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38" name="AutoShape 19"/>
            <p:cNvCxnSpPr>
              <a:cxnSpLocks noChangeShapeType="1"/>
              <a:stCxn id="33831" idx="2"/>
              <a:endCxn id="33832" idx="0"/>
            </p:cNvCxnSpPr>
            <p:nvPr/>
          </p:nvCxnSpPr>
          <p:spPr bwMode="auto">
            <a:xfrm>
              <a:off x="2225" y="1766"/>
              <a:ext cx="0" cy="192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39" name="AutoShape 20"/>
            <p:cNvCxnSpPr>
              <a:cxnSpLocks noChangeShapeType="1"/>
              <a:stCxn id="33832" idx="2"/>
              <a:endCxn id="33833" idx="0"/>
            </p:cNvCxnSpPr>
            <p:nvPr/>
          </p:nvCxnSpPr>
          <p:spPr bwMode="auto">
            <a:xfrm>
              <a:off x="2225" y="2290"/>
              <a:ext cx="1" cy="191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40" name="AutoShape 21"/>
            <p:cNvCxnSpPr>
              <a:cxnSpLocks noChangeShapeType="1"/>
              <a:stCxn id="33833" idx="2"/>
              <a:endCxn id="33834" idx="0"/>
            </p:cNvCxnSpPr>
            <p:nvPr/>
          </p:nvCxnSpPr>
          <p:spPr bwMode="auto">
            <a:xfrm flipH="1">
              <a:off x="2225" y="2813"/>
              <a:ext cx="1" cy="192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41" name="AutoShape 22"/>
            <p:cNvCxnSpPr>
              <a:cxnSpLocks noChangeShapeType="1"/>
              <a:stCxn id="33834" idx="2"/>
              <a:endCxn id="33835" idx="0"/>
            </p:cNvCxnSpPr>
            <p:nvPr/>
          </p:nvCxnSpPr>
          <p:spPr bwMode="auto">
            <a:xfrm>
              <a:off x="2225" y="3203"/>
              <a:ext cx="0" cy="191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42" name="AutoShape 23"/>
            <p:cNvCxnSpPr>
              <a:cxnSpLocks noChangeShapeType="1"/>
              <a:stCxn id="33835" idx="2"/>
              <a:endCxn id="33828" idx="0"/>
            </p:cNvCxnSpPr>
            <p:nvPr/>
          </p:nvCxnSpPr>
          <p:spPr bwMode="auto">
            <a:xfrm>
              <a:off x="2225" y="3726"/>
              <a:ext cx="0" cy="192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Group 61"/>
          <p:cNvGrpSpPr>
            <a:grpSpLocks/>
          </p:cNvGrpSpPr>
          <p:nvPr/>
        </p:nvGrpSpPr>
        <p:grpSpPr bwMode="auto">
          <a:xfrm>
            <a:off x="3532188" y="2803525"/>
            <a:ext cx="2730500" cy="2584450"/>
            <a:chOff x="2225" y="1766"/>
            <a:chExt cx="1720" cy="1628"/>
          </a:xfrm>
        </p:grpSpPr>
        <p:sp>
          <p:nvSpPr>
            <p:cNvPr id="33823" name="Rectangle 25"/>
            <p:cNvSpPr>
              <a:spLocks noChangeArrowheads="1"/>
            </p:cNvSpPr>
            <p:nvPr/>
          </p:nvSpPr>
          <p:spPr bwMode="auto">
            <a:xfrm>
              <a:off x="2945" y="2323"/>
              <a:ext cx="975" cy="332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chemeClr val="bg1"/>
                  </a:solidFill>
                </a:rPr>
                <a:t>Neurodegenerative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chemeClr val="bg1"/>
                  </a:solidFill>
                </a:rPr>
                <a:t>Diseases</a:t>
              </a:r>
            </a:p>
          </p:txBody>
        </p:sp>
        <p:sp>
          <p:nvSpPr>
            <p:cNvPr id="33824" name="Rectangle 26"/>
            <p:cNvSpPr>
              <a:spLocks noChangeArrowheads="1"/>
            </p:cNvSpPr>
            <p:nvPr/>
          </p:nvSpPr>
          <p:spPr bwMode="auto">
            <a:xfrm>
              <a:off x="2920" y="2806"/>
              <a:ext cx="1025" cy="466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chemeClr val="bg1"/>
                  </a:solidFill>
                </a:rPr>
                <a:t>Heredodegenerative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chemeClr val="bg1"/>
                  </a:solidFill>
                </a:rPr>
                <a:t>Disorders,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chemeClr val="bg1"/>
                  </a:solidFill>
                </a:rPr>
                <a:t>Nervous System</a:t>
              </a:r>
            </a:p>
          </p:txBody>
        </p:sp>
        <p:cxnSp>
          <p:nvCxnSpPr>
            <p:cNvPr id="33825" name="AutoShape 27"/>
            <p:cNvCxnSpPr>
              <a:cxnSpLocks noChangeShapeType="1"/>
              <a:stCxn id="33823" idx="2"/>
              <a:endCxn id="33824" idx="0"/>
            </p:cNvCxnSpPr>
            <p:nvPr/>
          </p:nvCxnSpPr>
          <p:spPr bwMode="auto">
            <a:xfrm>
              <a:off x="3433" y="2655"/>
              <a:ext cx="0" cy="151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26" name="AutoShape 28"/>
            <p:cNvCxnSpPr>
              <a:cxnSpLocks noChangeShapeType="1"/>
              <a:stCxn id="33831" idx="2"/>
              <a:endCxn id="33823" idx="0"/>
            </p:cNvCxnSpPr>
            <p:nvPr/>
          </p:nvCxnSpPr>
          <p:spPr bwMode="auto">
            <a:xfrm>
              <a:off x="2225" y="1766"/>
              <a:ext cx="1208" cy="557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27" name="AutoShape 29"/>
            <p:cNvCxnSpPr>
              <a:cxnSpLocks noChangeShapeType="1"/>
              <a:stCxn id="33824" idx="2"/>
              <a:endCxn id="33835" idx="0"/>
            </p:cNvCxnSpPr>
            <p:nvPr/>
          </p:nvCxnSpPr>
          <p:spPr bwMode="auto">
            <a:xfrm flipH="1">
              <a:off x="2225" y="3272"/>
              <a:ext cx="1208" cy="122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" name="Group 64"/>
          <p:cNvGrpSpPr>
            <a:grpSpLocks/>
          </p:cNvGrpSpPr>
          <p:nvPr/>
        </p:nvGrpSpPr>
        <p:grpSpPr bwMode="auto">
          <a:xfrm>
            <a:off x="242888" y="2185988"/>
            <a:ext cx="3290887" cy="3201987"/>
            <a:chOff x="153" y="1377"/>
            <a:chExt cx="2073" cy="2017"/>
          </a:xfrm>
        </p:grpSpPr>
        <p:cxnSp>
          <p:nvCxnSpPr>
            <p:cNvPr id="33814" name="AutoShape 33"/>
            <p:cNvCxnSpPr>
              <a:cxnSpLocks noChangeShapeType="1"/>
              <a:stCxn id="33830" idx="2"/>
              <a:endCxn id="33816" idx="0"/>
            </p:cNvCxnSpPr>
            <p:nvPr/>
          </p:nvCxnSpPr>
          <p:spPr bwMode="auto">
            <a:xfrm flipH="1">
              <a:off x="541" y="1377"/>
              <a:ext cx="1685" cy="405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33815" name="Group 60"/>
            <p:cNvGrpSpPr>
              <a:grpSpLocks/>
            </p:cNvGrpSpPr>
            <p:nvPr/>
          </p:nvGrpSpPr>
          <p:grpSpPr bwMode="auto">
            <a:xfrm>
              <a:off x="153" y="1782"/>
              <a:ext cx="2072" cy="1612"/>
              <a:chOff x="153" y="1782"/>
              <a:chExt cx="2072" cy="1612"/>
            </a:xfrm>
          </p:grpSpPr>
          <p:sp>
            <p:nvSpPr>
              <p:cNvPr id="33816" name="Rectangle 31"/>
              <p:cNvSpPr>
                <a:spLocks noChangeArrowheads="1"/>
              </p:cNvSpPr>
              <p:nvPr/>
            </p:nvSpPr>
            <p:spPr bwMode="auto">
              <a:xfrm>
                <a:off x="182" y="1782"/>
                <a:ext cx="718" cy="198"/>
              </a:xfrm>
              <a:prstGeom prst="rect">
                <a:avLst/>
              </a:prstGeom>
              <a:noFill/>
              <a:ln w="9525" algn="ctr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1400" b="0">
                    <a:solidFill>
                      <a:schemeClr val="bg1"/>
                    </a:solidFill>
                  </a:rPr>
                  <a:t>Eye Diseases</a:t>
                </a:r>
              </a:p>
            </p:txBody>
          </p:sp>
          <p:sp>
            <p:nvSpPr>
              <p:cNvPr id="33817" name="Rectangle 32"/>
              <p:cNvSpPr>
                <a:spLocks noChangeArrowheads="1"/>
              </p:cNvSpPr>
              <p:nvPr/>
            </p:nvSpPr>
            <p:spPr bwMode="auto">
              <a:xfrm>
                <a:off x="153" y="2824"/>
                <a:ext cx="774" cy="332"/>
              </a:xfrm>
              <a:prstGeom prst="rect">
                <a:avLst/>
              </a:prstGeom>
              <a:noFill/>
              <a:ln w="9525" algn="ctr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1400" b="0">
                    <a:solidFill>
                      <a:schemeClr val="bg1"/>
                    </a:solidFill>
                  </a:rPr>
                  <a:t>Eye Diseases, 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1400" b="0">
                    <a:solidFill>
                      <a:schemeClr val="bg1"/>
                    </a:solidFill>
                  </a:rPr>
                  <a:t>Hereditary</a:t>
                </a:r>
                <a:endParaRPr lang="en-US" altLang="en-US" sz="1400" b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33818" name="AutoShape 34"/>
              <p:cNvCxnSpPr>
                <a:cxnSpLocks noChangeShapeType="1"/>
                <a:stCxn id="33816" idx="2"/>
                <a:endCxn id="33817" idx="0"/>
              </p:cNvCxnSpPr>
              <p:nvPr/>
            </p:nvCxnSpPr>
            <p:spPr bwMode="auto">
              <a:xfrm flipH="1">
                <a:off x="540" y="1980"/>
                <a:ext cx="1" cy="844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3819" name="AutoShape 35"/>
              <p:cNvCxnSpPr>
                <a:cxnSpLocks noChangeShapeType="1"/>
                <a:stCxn id="33817" idx="2"/>
                <a:endCxn id="33835" idx="0"/>
              </p:cNvCxnSpPr>
              <p:nvPr/>
            </p:nvCxnSpPr>
            <p:spPr bwMode="auto">
              <a:xfrm>
                <a:off x="540" y="3156"/>
                <a:ext cx="1685" cy="238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3820" name="Rectangle 37"/>
              <p:cNvSpPr>
                <a:spLocks noChangeArrowheads="1"/>
              </p:cNvSpPr>
              <p:nvPr/>
            </p:nvSpPr>
            <p:spPr bwMode="auto">
              <a:xfrm>
                <a:off x="804" y="2358"/>
                <a:ext cx="701" cy="332"/>
              </a:xfrm>
              <a:prstGeom prst="rect">
                <a:avLst/>
              </a:prstGeom>
              <a:noFill/>
              <a:ln w="9525" algn="ctr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1400" b="0">
                    <a:solidFill>
                      <a:schemeClr val="bg1"/>
                    </a:solidFill>
                  </a:rPr>
                  <a:t>Optic Nerve 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1400" b="0">
                    <a:solidFill>
                      <a:schemeClr val="bg1"/>
                    </a:solidFill>
                  </a:rPr>
                  <a:t>Diseases</a:t>
                </a:r>
              </a:p>
            </p:txBody>
          </p:sp>
          <p:cxnSp>
            <p:nvCxnSpPr>
              <p:cNvPr id="33821" name="AutoShape 40"/>
              <p:cNvCxnSpPr>
                <a:cxnSpLocks noChangeShapeType="1"/>
                <a:stCxn id="33820" idx="2"/>
                <a:endCxn id="33834" idx="0"/>
              </p:cNvCxnSpPr>
              <p:nvPr/>
            </p:nvCxnSpPr>
            <p:spPr bwMode="auto">
              <a:xfrm>
                <a:off x="1155" y="2690"/>
                <a:ext cx="1070" cy="31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3822" name="AutoShape 41"/>
              <p:cNvCxnSpPr>
                <a:cxnSpLocks noChangeShapeType="1"/>
                <a:stCxn id="33816" idx="2"/>
                <a:endCxn id="33820" idx="0"/>
              </p:cNvCxnSpPr>
              <p:nvPr/>
            </p:nvCxnSpPr>
            <p:spPr bwMode="auto">
              <a:xfrm>
                <a:off x="541" y="1980"/>
                <a:ext cx="614" cy="378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6" name="Group 62"/>
          <p:cNvGrpSpPr>
            <a:grpSpLocks/>
          </p:cNvGrpSpPr>
          <p:nvPr/>
        </p:nvGrpSpPr>
        <p:grpSpPr bwMode="auto">
          <a:xfrm>
            <a:off x="3532188" y="2185988"/>
            <a:ext cx="5091112" cy="4033837"/>
            <a:chOff x="2225" y="1377"/>
            <a:chExt cx="3207" cy="2541"/>
          </a:xfrm>
        </p:grpSpPr>
        <p:sp>
          <p:nvSpPr>
            <p:cNvPr id="33805" name="Rectangle 43"/>
            <p:cNvSpPr>
              <a:spLocks noChangeArrowheads="1"/>
            </p:cNvSpPr>
            <p:nvPr/>
          </p:nvSpPr>
          <p:spPr bwMode="auto">
            <a:xfrm>
              <a:off x="3078" y="1701"/>
              <a:ext cx="860" cy="332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400" b="0">
                  <a:solidFill>
                    <a:schemeClr val="bg1"/>
                  </a:solidFill>
                </a:rPr>
                <a:t>Male Urogenital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400" b="0">
                  <a:solidFill>
                    <a:schemeClr val="bg1"/>
                  </a:solidFill>
                </a:rPr>
                <a:t>Diseases</a:t>
              </a:r>
            </a:p>
          </p:txBody>
        </p:sp>
        <p:sp>
          <p:nvSpPr>
            <p:cNvPr id="33806" name="Rectangle 44"/>
            <p:cNvSpPr>
              <a:spLocks noChangeArrowheads="1"/>
            </p:cNvSpPr>
            <p:nvPr/>
          </p:nvSpPr>
          <p:spPr bwMode="auto">
            <a:xfrm>
              <a:off x="4490" y="2749"/>
              <a:ext cx="942" cy="198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400" b="0">
                  <a:solidFill>
                    <a:schemeClr val="bg1"/>
                  </a:solidFill>
                </a:rPr>
                <a:t>Urologic Diseases</a:t>
              </a:r>
              <a:endParaRPr lang="en-US" altLang="en-US" sz="1400" b="0">
                <a:solidFill>
                  <a:schemeClr val="bg1"/>
                </a:solidFill>
              </a:endParaRPr>
            </a:p>
          </p:txBody>
        </p:sp>
        <p:sp>
          <p:nvSpPr>
            <p:cNvPr id="33807" name="Rectangle 45"/>
            <p:cNvSpPr>
              <a:spLocks noChangeArrowheads="1"/>
            </p:cNvSpPr>
            <p:nvPr/>
          </p:nvSpPr>
          <p:spPr bwMode="auto">
            <a:xfrm>
              <a:off x="4523" y="3220"/>
              <a:ext cx="874" cy="198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400" b="0">
                  <a:solidFill>
                    <a:schemeClr val="bg1"/>
                  </a:solidFill>
                </a:rPr>
                <a:t>Kidney Diseases</a:t>
              </a:r>
            </a:p>
          </p:txBody>
        </p:sp>
        <p:sp>
          <p:nvSpPr>
            <p:cNvPr id="33808" name="Rectangle 46"/>
            <p:cNvSpPr>
              <a:spLocks noChangeArrowheads="1"/>
            </p:cNvSpPr>
            <p:nvPr/>
          </p:nvSpPr>
          <p:spPr bwMode="auto">
            <a:xfrm>
              <a:off x="3357" y="3551"/>
              <a:ext cx="954" cy="198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400" b="0">
                  <a:solidFill>
                    <a:schemeClr val="bg1"/>
                  </a:solidFill>
                </a:rPr>
                <a:t>Diabetes Insipidus</a:t>
              </a:r>
              <a:endParaRPr lang="en-US" altLang="en-US" sz="1400" b="0">
                <a:solidFill>
                  <a:schemeClr val="bg1"/>
                </a:solidFill>
              </a:endParaRPr>
            </a:p>
          </p:txBody>
        </p:sp>
        <p:cxnSp>
          <p:nvCxnSpPr>
            <p:cNvPr id="33809" name="AutoShape 47"/>
            <p:cNvCxnSpPr>
              <a:cxnSpLocks noChangeShapeType="1"/>
              <a:stCxn id="33805" idx="2"/>
              <a:endCxn id="33806" idx="0"/>
            </p:cNvCxnSpPr>
            <p:nvPr/>
          </p:nvCxnSpPr>
          <p:spPr bwMode="auto">
            <a:xfrm>
              <a:off x="3508" y="2033"/>
              <a:ext cx="1453" cy="716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10" name="AutoShape 48"/>
            <p:cNvCxnSpPr>
              <a:cxnSpLocks noChangeShapeType="1"/>
              <a:stCxn id="33806" idx="2"/>
              <a:endCxn id="33807" idx="0"/>
            </p:cNvCxnSpPr>
            <p:nvPr/>
          </p:nvCxnSpPr>
          <p:spPr bwMode="auto">
            <a:xfrm flipH="1">
              <a:off x="4960" y="2947"/>
              <a:ext cx="1" cy="273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11" name="AutoShape 49"/>
            <p:cNvCxnSpPr>
              <a:cxnSpLocks noChangeShapeType="1"/>
              <a:stCxn id="33807" idx="2"/>
              <a:endCxn id="33808" idx="0"/>
            </p:cNvCxnSpPr>
            <p:nvPr/>
          </p:nvCxnSpPr>
          <p:spPr bwMode="auto">
            <a:xfrm flipH="1">
              <a:off x="3834" y="3418"/>
              <a:ext cx="1126" cy="133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12" name="AutoShape 50"/>
            <p:cNvCxnSpPr>
              <a:cxnSpLocks noChangeShapeType="1"/>
              <a:stCxn id="33830" idx="2"/>
              <a:endCxn id="33805" idx="0"/>
            </p:cNvCxnSpPr>
            <p:nvPr/>
          </p:nvCxnSpPr>
          <p:spPr bwMode="auto">
            <a:xfrm>
              <a:off x="2226" y="1377"/>
              <a:ext cx="1282" cy="324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13" name="AutoShape 51"/>
            <p:cNvCxnSpPr>
              <a:cxnSpLocks noChangeShapeType="1"/>
              <a:stCxn id="33808" idx="2"/>
              <a:endCxn id="33828" idx="0"/>
            </p:cNvCxnSpPr>
            <p:nvPr/>
          </p:nvCxnSpPr>
          <p:spPr bwMode="auto">
            <a:xfrm flipH="1">
              <a:off x="2225" y="3749"/>
              <a:ext cx="1609" cy="169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" name="Group 63"/>
          <p:cNvGrpSpPr>
            <a:grpSpLocks/>
          </p:cNvGrpSpPr>
          <p:nvPr/>
        </p:nvGrpSpPr>
        <p:grpSpPr bwMode="auto">
          <a:xfrm>
            <a:off x="3533775" y="2185988"/>
            <a:ext cx="5505450" cy="2178050"/>
            <a:chOff x="2226" y="1377"/>
            <a:chExt cx="3468" cy="1372"/>
          </a:xfrm>
        </p:grpSpPr>
        <p:sp>
          <p:nvSpPr>
            <p:cNvPr id="33800" name="Rectangle 53"/>
            <p:cNvSpPr>
              <a:spLocks noChangeArrowheads="1"/>
            </p:cNvSpPr>
            <p:nvPr/>
          </p:nvSpPr>
          <p:spPr bwMode="auto">
            <a:xfrm>
              <a:off x="4227" y="1596"/>
              <a:ext cx="1467" cy="332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400" b="0">
                  <a:solidFill>
                    <a:schemeClr val="bg1"/>
                  </a:solidFill>
                </a:rPr>
                <a:t>Female Urogenital Diseases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400" b="0">
                  <a:solidFill>
                    <a:schemeClr val="bg1"/>
                  </a:solidFill>
                </a:rPr>
                <a:t>and Pregnancy Complications</a:t>
              </a:r>
            </a:p>
          </p:txBody>
        </p:sp>
        <p:sp>
          <p:nvSpPr>
            <p:cNvPr id="33801" name="Rectangle 54"/>
            <p:cNvSpPr>
              <a:spLocks noChangeArrowheads="1"/>
            </p:cNvSpPr>
            <p:nvPr/>
          </p:nvSpPr>
          <p:spPr bwMode="auto">
            <a:xfrm>
              <a:off x="4270" y="2142"/>
              <a:ext cx="1381" cy="198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400" b="0">
                  <a:solidFill>
                    <a:schemeClr val="bg1"/>
                  </a:solidFill>
                </a:rPr>
                <a:t>Female Urogenital Diseases</a:t>
              </a:r>
              <a:endParaRPr lang="en-US" altLang="en-US" sz="1400" b="0">
                <a:solidFill>
                  <a:schemeClr val="bg1"/>
                </a:solidFill>
              </a:endParaRPr>
            </a:p>
          </p:txBody>
        </p:sp>
        <p:cxnSp>
          <p:nvCxnSpPr>
            <p:cNvPr id="33802" name="AutoShape 55"/>
            <p:cNvCxnSpPr>
              <a:cxnSpLocks noChangeShapeType="1"/>
              <a:stCxn id="33800" idx="2"/>
              <a:endCxn id="33801" idx="0"/>
            </p:cNvCxnSpPr>
            <p:nvPr/>
          </p:nvCxnSpPr>
          <p:spPr bwMode="auto">
            <a:xfrm>
              <a:off x="4961" y="1928"/>
              <a:ext cx="0" cy="214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03" name="AutoShape 56"/>
            <p:cNvCxnSpPr>
              <a:cxnSpLocks noChangeShapeType="1"/>
              <a:stCxn id="33830" idx="2"/>
              <a:endCxn id="33800" idx="0"/>
            </p:cNvCxnSpPr>
            <p:nvPr/>
          </p:nvCxnSpPr>
          <p:spPr bwMode="auto">
            <a:xfrm>
              <a:off x="2226" y="1377"/>
              <a:ext cx="2735" cy="219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04" name="AutoShape 57"/>
            <p:cNvCxnSpPr>
              <a:cxnSpLocks noChangeShapeType="1"/>
              <a:stCxn id="33801" idx="2"/>
              <a:endCxn id="33806" idx="0"/>
            </p:cNvCxnSpPr>
            <p:nvPr/>
          </p:nvCxnSpPr>
          <p:spPr bwMode="auto">
            <a:xfrm>
              <a:off x="4961" y="2340"/>
              <a:ext cx="0" cy="409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49308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/>
          <p:cNvSpPr>
            <a:spLocks noGrp="1" noChangeArrowheads="1"/>
          </p:cNvSpPr>
          <p:nvPr>
            <p:ph type="title"/>
          </p:nvPr>
        </p:nvSpPr>
        <p:spPr>
          <a:xfrm>
            <a:off x="258763" y="425450"/>
            <a:ext cx="8753475" cy="56515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What would it mean if used in the context of a patient ?</a:t>
            </a:r>
          </a:p>
        </p:txBody>
      </p:sp>
      <p:grpSp>
        <p:nvGrpSpPr>
          <p:cNvPr id="35843" name="Group 3"/>
          <p:cNvGrpSpPr>
            <a:grpSpLocks/>
          </p:cNvGrpSpPr>
          <p:nvPr/>
        </p:nvGrpSpPr>
        <p:grpSpPr bwMode="auto">
          <a:xfrm>
            <a:off x="2514600" y="1254125"/>
            <a:ext cx="2035175" cy="5492750"/>
            <a:chOff x="1584" y="790"/>
            <a:chExt cx="1282" cy="3460"/>
          </a:xfrm>
        </p:grpSpPr>
        <p:sp>
          <p:nvSpPr>
            <p:cNvPr id="35891" name="Rectangle 4"/>
            <p:cNvSpPr>
              <a:spLocks noChangeArrowheads="1"/>
            </p:cNvSpPr>
            <p:nvPr/>
          </p:nvSpPr>
          <p:spPr bwMode="auto">
            <a:xfrm>
              <a:off x="1754" y="3918"/>
              <a:ext cx="942" cy="332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chemeClr val="bg1"/>
                  </a:solidFill>
                </a:rPr>
                <a:t>Wolfram Syndrome</a:t>
              </a:r>
            </a:p>
          </p:txBody>
        </p:sp>
        <p:sp>
          <p:nvSpPr>
            <p:cNvPr id="35892" name="Rectangle 5"/>
            <p:cNvSpPr>
              <a:spLocks noChangeArrowheads="1"/>
            </p:cNvSpPr>
            <p:nvPr/>
          </p:nvSpPr>
          <p:spPr bwMode="auto">
            <a:xfrm>
              <a:off x="1678" y="790"/>
              <a:ext cx="1094" cy="198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chemeClr val="bg1"/>
                  </a:solidFill>
                </a:rPr>
                <a:t>All MeSH Categories</a:t>
              </a:r>
            </a:p>
          </p:txBody>
        </p:sp>
        <p:sp>
          <p:nvSpPr>
            <p:cNvPr id="35893" name="Rectangle 6"/>
            <p:cNvSpPr>
              <a:spLocks noChangeArrowheads="1"/>
            </p:cNvSpPr>
            <p:nvPr/>
          </p:nvSpPr>
          <p:spPr bwMode="auto">
            <a:xfrm>
              <a:off x="1748" y="1179"/>
              <a:ext cx="955" cy="198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chemeClr val="bg1"/>
                  </a:solidFill>
                </a:rPr>
                <a:t>Diseases Category</a:t>
              </a:r>
            </a:p>
          </p:txBody>
        </p:sp>
        <p:sp>
          <p:nvSpPr>
            <p:cNvPr id="35894" name="Rectangle 7"/>
            <p:cNvSpPr>
              <a:spLocks noChangeArrowheads="1"/>
            </p:cNvSpPr>
            <p:nvPr/>
          </p:nvSpPr>
          <p:spPr bwMode="auto">
            <a:xfrm>
              <a:off x="1584" y="1568"/>
              <a:ext cx="1282" cy="198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chemeClr val="bg1"/>
                  </a:solidFill>
                </a:rPr>
                <a:t>Nervous System Diseases</a:t>
              </a:r>
            </a:p>
          </p:txBody>
        </p:sp>
        <p:sp>
          <p:nvSpPr>
            <p:cNvPr id="35895" name="Rectangle 8"/>
            <p:cNvSpPr>
              <a:spLocks noChangeArrowheads="1"/>
            </p:cNvSpPr>
            <p:nvPr/>
          </p:nvSpPr>
          <p:spPr bwMode="auto">
            <a:xfrm>
              <a:off x="1834" y="1958"/>
              <a:ext cx="782" cy="332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chemeClr val="bg1"/>
                  </a:solidFill>
                </a:rPr>
                <a:t>Cranial Nerve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chemeClr val="bg1"/>
                  </a:solidFill>
                </a:rPr>
                <a:t>Diseases</a:t>
              </a:r>
            </a:p>
          </p:txBody>
        </p:sp>
        <p:sp>
          <p:nvSpPr>
            <p:cNvPr id="35896" name="Rectangle 9"/>
            <p:cNvSpPr>
              <a:spLocks noChangeArrowheads="1"/>
            </p:cNvSpPr>
            <p:nvPr/>
          </p:nvSpPr>
          <p:spPr bwMode="auto">
            <a:xfrm>
              <a:off x="1875" y="2481"/>
              <a:ext cx="701" cy="332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chemeClr val="bg1"/>
                  </a:solidFill>
                </a:rPr>
                <a:t>Optic Nerve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chemeClr val="bg1"/>
                  </a:solidFill>
                </a:rPr>
                <a:t>Diseases</a:t>
              </a:r>
            </a:p>
          </p:txBody>
        </p:sp>
        <p:sp>
          <p:nvSpPr>
            <p:cNvPr id="35897" name="Rectangle 10"/>
            <p:cNvSpPr>
              <a:spLocks noChangeArrowheads="1"/>
            </p:cNvSpPr>
            <p:nvPr/>
          </p:nvSpPr>
          <p:spPr bwMode="auto">
            <a:xfrm>
              <a:off x="1839" y="3005"/>
              <a:ext cx="772" cy="198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chemeClr val="bg1"/>
                  </a:solidFill>
                </a:rPr>
                <a:t>Optic Atrophy</a:t>
              </a:r>
            </a:p>
          </p:txBody>
        </p:sp>
        <p:sp>
          <p:nvSpPr>
            <p:cNvPr id="35898" name="Rectangle 11"/>
            <p:cNvSpPr>
              <a:spLocks noChangeArrowheads="1"/>
            </p:cNvSpPr>
            <p:nvPr/>
          </p:nvSpPr>
          <p:spPr bwMode="auto">
            <a:xfrm>
              <a:off x="1790" y="3394"/>
              <a:ext cx="869" cy="332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chemeClr val="bg1"/>
                  </a:solidFill>
                </a:rPr>
                <a:t>Optic Atrophies,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chemeClr val="bg1"/>
                  </a:solidFill>
                </a:rPr>
                <a:t>Hereditary</a:t>
              </a:r>
            </a:p>
          </p:txBody>
        </p:sp>
        <p:cxnSp>
          <p:nvCxnSpPr>
            <p:cNvPr id="35899" name="AutoShape 12"/>
            <p:cNvCxnSpPr>
              <a:cxnSpLocks noChangeShapeType="1"/>
              <a:stCxn id="35892" idx="2"/>
              <a:endCxn id="35893" idx="0"/>
            </p:cNvCxnSpPr>
            <p:nvPr/>
          </p:nvCxnSpPr>
          <p:spPr bwMode="auto">
            <a:xfrm>
              <a:off x="2225" y="988"/>
              <a:ext cx="1" cy="191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900" name="AutoShape 13"/>
            <p:cNvCxnSpPr>
              <a:cxnSpLocks noChangeShapeType="1"/>
              <a:stCxn id="35893" idx="2"/>
              <a:endCxn id="35894" idx="0"/>
            </p:cNvCxnSpPr>
            <p:nvPr/>
          </p:nvCxnSpPr>
          <p:spPr bwMode="auto">
            <a:xfrm flipH="1">
              <a:off x="2225" y="1377"/>
              <a:ext cx="1" cy="191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901" name="AutoShape 14"/>
            <p:cNvCxnSpPr>
              <a:cxnSpLocks noChangeShapeType="1"/>
              <a:stCxn id="35894" idx="2"/>
              <a:endCxn id="35895" idx="0"/>
            </p:cNvCxnSpPr>
            <p:nvPr/>
          </p:nvCxnSpPr>
          <p:spPr bwMode="auto">
            <a:xfrm>
              <a:off x="2225" y="1766"/>
              <a:ext cx="0" cy="192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902" name="AutoShape 15"/>
            <p:cNvCxnSpPr>
              <a:cxnSpLocks noChangeShapeType="1"/>
              <a:stCxn id="35895" idx="2"/>
              <a:endCxn id="35896" idx="0"/>
            </p:cNvCxnSpPr>
            <p:nvPr/>
          </p:nvCxnSpPr>
          <p:spPr bwMode="auto">
            <a:xfrm>
              <a:off x="2225" y="2290"/>
              <a:ext cx="1" cy="191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903" name="AutoShape 16"/>
            <p:cNvCxnSpPr>
              <a:cxnSpLocks noChangeShapeType="1"/>
              <a:stCxn id="35896" idx="2"/>
              <a:endCxn id="35897" idx="0"/>
            </p:cNvCxnSpPr>
            <p:nvPr/>
          </p:nvCxnSpPr>
          <p:spPr bwMode="auto">
            <a:xfrm flipH="1">
              <a:off x="2225" y="2813"/>
              <a:ext cx="1" cy="192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904" name="AutoShape 17"/>
            <p:cNvCxnSpPr>
              <a:cxnSpLocks noChangeShapeType="1"/>
              <a:stCxn id="35897" idx="2"/>
              <a:endCxn id="35898" idx="0"/>
            </p:cNvCxnSpPr>
            <p:nvPr/>
          </p:nvCxnSpPr>
          <p:spPr bwMode="auto">
            <a:xfrm>
              <a:off x="2225" y="3203"/>
              <a:ext cx="0" cy="191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905" name="AutoShape 18"/>
            <p:cNvCxnSpPr>
              <a:cxnSpLocks noChangeShapeType="1"/>
              <a:stCxn id="35898" idx="2"/>
              <a:endCxn id="35891" idx="0"/>
            </p:cNvCxnSpPr>
            <p:nvPr/>
          </p:nvCxnSpPr>
          <p:spPr bwMode="auto">
            <a:xfrm>
              <a:off x="2225" y="3726"/>
              <a:ext cx="0" cy="192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35844" name="Object 51"/>
          <p:cNvGraphicFramePr>
            <a:graphicFrameLocks noGrp="1" noChangeAspect="1"/>
          </p:cNvGraphicFramePr>
          <p:nvPr>
            <p:ph idx="1"/>
          </p:nvPr>
        </p:nvGraphicFramePr>
        <p:xfrm>
          <a:off x="431800" y="5705475"/>
          <a:ext cx="974725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8" name="Photo Editor-foto" r:id="rId4" imgW="3457143" imgH="4086795" progId="MSPhotoEd.3">
                  <p:embed/>
                </p:oleObj>
              </mc:Choice>
              <mc:Fallback>
                <p:oleObj name="Photo Editor-foto" r:id="rId4" imgW="3457143" imgH="4086795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" y="5705475"/>
                        <a:ext cx="974725" cy="115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5" name="Line 53"/>
          <p:cNvSpPr>
            <a:spLocks noChangeShapeType="1"/>
          </p:cNvSpPr>
          <p:nvPr/>
        </p:nvSpPr>
        <p:spPr bwMode="auto">
          <a:xfrm>
            <a:off x="1476375" y="6654800"/>
            <a:ext cx="11938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6" name="Text Box 54"/>
          <p:cNvSpPr txBox="1">
            <a:spLocks noChangeArrowheads="1"/>
          </p:cNvSpPr>
          <p:nvPr/>
        </p:nvSpPr>
        <p:spPr bwMode="auto">
          <a:xfrm>
            <a:off x="1744663" y="6188075"/>
            <a:ext cx="625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has</a:t>
            </a:r>
          </a:p>
        </p:txBody>
      </p:sp>
      <p:grpSp>
        <p:nvGrpSpPr>
          <p:cNvPr id="3" name="Group 55"/>
          <p:cNvGrpSpPr>
            <a:grpSpLocks/>
          </p:cNvGrpSpPr>
          <p:nvPr/>
        </p:nvGrpSpPr>
        <p:grpSpPr bwMode="auto">
          <a:xfrm>
            <a:off x="3532188" y="2803525"/>
            <a:ext cx="2730500" cy="2584450"/>
            <a:chOff x="2225" y="1766"/>
            <a:chExt cx="1720" cy="1628"/>
          </a:xfrm>
        </p:grpSpPr>
        <p:sp>
          <p:nvSpPr>
            <p:cNvPr id="35886" name="Rectangle 56"/>
            <p:cNvSpPr>
              <a:spLocks noChangeArrowheads="1"/>
            </p:cNvSpPr>
            <p:nvPr/>
          </p:nvSpPr>
          <p:spPr bwMode="auto">
            <a:xfrm>
              <a:off x="2945" y="2323"/>
              <a:ext cx="975" cy="332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chemeClr val="bg1"/>
                  </a:solidFill>
                </a:rPr>
                <a:t>Neurodegenerative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chemeClr val="bg1"/>
                  </a:solidFill>
                </a:rPr>
                <a:t>Diseases</a:t>
              </a:r>
            </a:p>
          </p:txBody>
        </p:sp>
        <p:sp>
          <p:nvSpPr>
            <p:cNvPr id="35887" name="Rectangle 57"/>
            <p:cNvSpPr>
              <a:spLocks noChangeArrowheads="1"/>
            </p:cNvSpPr>
            <p:nvPr/>
          </p:nvSpPr>
          <p:spPr bwMode="auto">
            <a:xfrm>
              <a:off x="2920" y="2806"/>
              <a:ext cx="1025" cy="466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chemeClr val="bg1"/>
                  </a:solidFill>
                </a:rPr>
                <a:t>Heredodegenerative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chemeClr val="bg1"/>
                  </a:solidFill>
                </a:rPr>
                <a:t>Disorders,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chemeClr val="bg1"/>
                  </a:solidFill>
                </a:rPr>
                <a:t>Nervous System</a:t>
              </a:r>
            </a:p>
          </p:txBody>
        </p:sp>
        <p:cxnSp>
          <p:nvCxnSpPr>
            <p:cNvPr id="35888" name="AutoShape 58"/>
            <p:cNvCxnSpPr>
              <a:cxnSpLocks noChangeShapeType="1"/>
              <a:stCxn id="35886" idx="2"/>
              <a:endCxn id="35887" idx="0"/>
            </p:cNvCxnSpPr>
            <p:nvPr/>
          </p:nvCxnSpPr>
          <p:spPr bwMode="auto">
            <a:xfrm>
              <a:off x="3433" y="2655"/>
              <a:ext cx="0" cy="151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89" name="AutoShape 59"/>
            <p:cNvCxnSpPr>
              <a:cxnSpLocks noChangeShapeType="1"/>
              <a:endCxn id="35886" idx="0"/>
            </p:cNvCxnSpPr>
            <p:nvPr/>
          </p:nvCxnSpPr>
          <p:spPr bwMode="auto">
            <a:xfrm>
              <a:off x="2225" y="1766"/>
              <a:ext cx="1208" cy="557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90" name="AutoShape 60"/>
            <p:cNvCxnSpPr>
              <a:cxnSpLocks noChangeShapeType="1"/>
              <a:stCxn id="35887" idx="2"/>
            </p:cNvCxnSpPr>
            <p:nvPr/>
          </p:nvCxnSpPr>
          <p:spPr bwMode="auto">
            <a:xfrm flipH="1">
              <a:off x="2225" y="3272"/>
              <a:ext cx="1208" cy="122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" name="Group 61"/>
          <p:cNvGrpSpPr>
            <a:grpSpLocks/>
          </p:cNvGrpSpPr>
          <p:nvPr/>
        </p:nvGrpSpPr>
        <p:grpSpPr bwMode="auto">
          <a:xfrm>
            <a:off x="242888" y="2185988"/>
            <a:ext cx="3290887" cy="3201987"/>
            <a:chOff x="153" y="1377"/>
            <a:chExt cx="2073" cy="2017"/>
          </a:xfrm>
        </p:grpSpPr>
        <p:cxnSp>
          <p:nvCxnSpPr>
            <p:cNvPr id="35877" name="AutoShape 62"/>
            <p:cNvCxnSpPr>
              <a:cxnSpLocks noChangeShapeType="1"/>
              <a:endCxn id="35879" idx="0"/>
            </p:cNvCxnSpPr>
            <p:nvPr/>
          </p:nvCxnSpPr>
          <p:spPr bwMode="auto">
            <a:xfrm flipH="1">
              <a:off x="541" y="1377"/>
              <a:ext cx="1685" cy="405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35878" name="Group 63"/>
            <p:cNvGrpSpPr>
              <a:grpSpLocks/>
            </p:cNvGrpSpPr>
            <p:nvPr/>
          </p:nvGrpSpPr>
          <p:grpSpPr bwMode="auto">
            <a:xfrm>
              <a:off x="153" y="1782"/>
              <a:ext cx="2072" cy="1612"/>
              <a:chOff x="153" y="1782"/>
              <a:chExt cx="2072" cy="1612"/>
            </a:xfrm>
          </p:grpSpPr>
          <p:sp>
            <p:nvSpPr>
              <p:cNvPr id="35879" name="Rectangle 64"/>
              <p:cNvSpPr>
                <a:spLocks noChangeArrowheads="1"/>
              </p:cNvSpPr>
              <p:nvPr/>
            </p:nvSpPr>
            <p:spPr bwMode="auto">
              <a:xfrm>
                <a:off x="182" y="1782"/>
                <a:ext cx="718" cy="198"/>
              </a:xfrm>
              <a:prstGeom prst="rect">
                <a:avLst/>
              </a:prstGeom>
              <a:noFill/>
              <a:ln w="9525" algn="ctr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1400" b="0">
                    <a:solidFill>
                      <a:schemeClr val="bg1"/>
                    </a:solidFill>
                  </a:rPr>
                  <a:t>Eye Diseases</a:t>
                </a:r>
              </a:p>
            </p:txBody>
          </p:sp>
          <p:sp>
            <p:nvSpPr>
              <p:cNvPr id="35880" name="Rectangle 65"/>
              <p:cNvSpPr>
                <a:spLocks noChangeArrowheads="1"/>
              </p:cNvSpPr>
              <p:nvPr/>
            </p:nvSpPr>
            <p:spPr bwMode="auto">
              <a:xfrm>
                <a:off x="153" y="2824"/>
                <a:ext cx="774" cy="332"/>
              </a:xfrm>
              <a:prstGeom prst="rect">
                <a:avLst/>
              </a:prstGeom>
              <a:noFill/>
              <a:ln w="9525" algn="ctr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1400" b="0">
                    <a:solidFill>
                      <a:schemeClr val="bg1"/>
                    </a:solidFill>
                  </a:rPr>
                  <a:t>Eye Diseases, 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1400" b="0">
                    <a:solidFill>
                      <a:schemeClr val="bg1"/>
                    </a:solidFill>
                  </a:rPr>
                  <a:t>Hereditary</a:t>
                </a:r>
                <a:endParaRPr lang="en-US" altLang="en-US" sz="1400" b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35881" name="AutoShape 66"/>
              <p:cNvCxnSpPr>
                <a:cxnSpLocks noChangeShapeType="1"/>
                <a:stCxn id="35879" idx="2"/>
                <a:endCxn id="35880" idx="0"/>
              </p:cNvCxnSpPr>
              <p:nvPr/>
            </p:nvCxnSpPr>
            <p:spPr bwMode="auto">
              <a:xfrm flipH="1">
                <a:off x="540" y="1980"/>
                <a:ext cx="1" cy="844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5882" name="AutoShape 67"/>
              <p:cNvCxnSpPr>
                <a:cxnSpLocks noChangeShapeType="1"/>
                <a:stCxn id="35880" idx="2"/>
              </p:cNvCxnSpPr>
              <p:nvPr/>
            </p:nvCxnSpPr>
            <p:spPr bwMode="auto">
              <a:xfrm>
                <a:off x="540" y="3156"/>
                <a:ext cx="1685" cy="238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5883" name="Rectangle 68"/>
              <p:cNvSpPr>
                <a:spLocks noChangeArrowheads="1"/>
              </p:cNvSpPr>
              <p:nvPr/>
            </p:nvSpPr>
            <p:spPr bwMode="auto">
              <a:xfrm>
                <a:off x="804" y="2358"/>
                <a:ext cx="701" cy="332"/>
              </a:xfrm>
              <a:prstGeom prst="rect">
                <a:avLst/>
              </a:prstGeom>
              <a:noFill/>
              <a:ln w="9525" algn="ctr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1400" b="0">
                    <a:solidFill>
                      <a:schemeClr val="bg1"/>
                    </a:solidFill>
                  </a:rPr>
                  <a:t>Optic Nerve 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1400" b="0">
                    <a:solidFill>
                      <a:schemeClr val="bg1"/>
                    </a:solidFill>
                  </a:rPr>
                  <a:t>Diseases</a:t>
                </a:r>
              </a:p>
            </p:txBody>
          </p:sp>
          <p:cxnSp>
            <p:nvCxnSpPr>
              <p:cNvPr id="35884" name="AutoShape 69"/>
              <p:cNvCxnSpPr>
                <a:cxnSpLocks noChangeShapeType="1"/>
                <a:stCxn id="35883" idx="2"/>
              </p:cNvCxnSpPr>
              <p:nvPr/>
            </p:nvCxnSpPr>
            <p:spPr bwMode="auto">
              <a:xfrm>
                <a:off x="1155" y="2690"/>
                <a:ext cx="1070" cy="31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5885" name="AutoShape 70"/>
              <p:cNvCxnSpPr>
                <a:cxnSpLocks noChangeShapeType="1"/>
                <a:stCxn id="35879" idx="2"/>
                <a:endCxn id="35883" idx="0"/>
              </p:cNvCxnSpPr>
              <p:nvPr/>
            </p:nvCxnSpPr>
            <p:spPr bwMode="auto">
              <a:xfrm>
                <a:off x="541" y="1980"/>
                <a:ext cx="614" cy="378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6" name="Group 71"/>
          <p:cNvGrpSpPr>
            <a:grpSpLocks/>
          </p:cNvGrpSpPr>
          <p:nvPr/>
        </p:nvGrpSpPr>
        <p:grpSpPr bwMode="auto">
          <a:xfrm>
            <a:off x="3533775" y="2185988"/>
            <a:ext cx="5505450" cy="2178050"/>
            <a:chOff x="2226" y="1377"/>
            <a:chExt cx="3468" cy="1372"/>
          </a:xfrm>
        </p:grpSpPr>
        <p:sp>
          <p:nvSpPr>
            <p:cNvPr id="35872" name="Rectangle 72"/>
            <p:cNvSpPr>
              <a:spLocks noChangeArrowheads="1"/>
            </p:cNvSpPr>
            <p:nvPr/>
          </p:nvSpPr>
          <p:spPr bwMode="auto">
            <a:xfrm>
              <a:off x="4227" y="1596"/>
              <a:ext cx="1467" cy="332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400" b="0">
                  <a:solidFill>
                    <a:schemeClr val="bg1"/>
                  </a:solidFill>
                </a:rPr>
                <a:t>Female Urogenital Diseases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400" b="0">
                  <a:solidFill>
                    <a:schemeClr val="bg1"/>
                  </a:solidFill>
                </a:rPr>
                <a:t>and Pregnancy Complications</a:t>
              </a:r>
            </a:p>
          </p:txBody>
        </p:sp>
        <p:sp>
          <p:nvSpPr>
            <p:cNvPr id="35873" name="Rectangle 73"/>
            <p:cNvSpPr>
              <a:spLocks noChangeArrowheads="1"/>
            </p:cNvSpPr>
            <p:nvPr/>
          </p:nvSpPr>
          <p:spPr bwMode="auto">
            <a:xfrm>
              <a:off x="4270" y="2142"/>
              <a:ext cx="1381" cy="198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400" b="0">
                  <a:solidFill>
                    <a:schemeClr val="bg1"/>
                  </a:solidFill>
                </a:rPr>
                <a:t>Female Urogenital Diseases</a:t>
              </a:r>
              <a:endParaRPr lang="en-US" altLang="en-US" sz="1400" b="0">
                <a:solidFill>
                  <a:schemeClr val="bg1"/>
                </a:solidFill>
              </a:endParaRPr>
            </a:p>
          </p:txBody>
        </p:sp>
        <p:cxnSp>
          <p:nvCxnSpPr>
            <p:cNvPr id="35874" name="AutoShape 74"/>
            <p:cNvCxnSpPr>
              <a:cxnSpLocks noChangeShapeType="1"/>
              <a:stCxn id="35872" idx="2"/>
              <a:endCxn id="35873" idx="0"/>
            </p:cNvCxnSpPr>
            <p:nvPr/>
          </p:nvCxnSpPr>
          <p:spPr bwMode="auto">
            <a:xfrm>
              <a:off x="4961" y="1928"/>
              <a:ext cx="0" cy="214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75" name="AutoShape 75"/>
            <p:cNvCxnSpPr>
              <a:cxnSpLocks noChangeShapeType="1"/>
              <a:endCxn id="35872" idx="0"/>
            </p:cNvCxnSpPr>
            <p:nvPr/>
          </p:nvCxnSpPr>
          <p:spPr bwMode="auto">
            <a:xfrm>
              <a:off x="2226" y="1377"/>
              <a:ext cx="2735" cy="219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76" name="AutoShape 76"/>
            <p:cNvCxnSpPr>
              <a:cxnSpLocks noChangeShapeType="1"/>
              <a:stCxn id="35873" idx="2"/>
            </p:cNvCxnSpPr>
            <p:nvPr/>
          </p:nvCxnSpPr>
          <p:spPr bwMode="auto">
            <a:xfrm>
              <a:off x="4961" y="2340"/>
              <a:ext cx="0" cy="409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" name="Group 77"/>
          <p:cNvGrpSpPr>
            <a:grpSpLocks/>
          </p:cNvGrpSpPr>
          <p:nvPr/>
        </p:nvGrpSpPr>
        <p:grpSpPr bwMode="auto">
          <a:xfrm>
            <a:off x="3532188" y="2185988"/>
            <a:ext cx="5091112" cy="4033837"/>
            <a:chOff x="2225" y="1377"/>
            <a:chExt cx="3207" cy="2541"/>
          </a:xfrm>
        </p:grpSpPr>
        <p:sp>
          <p:nvSpPr>
            <p:cNvPr id="35863" name="Rectangle 78"/>
            <p:cNvSpPr>
              <a:spLocks noChangeArrowheads="1"/>
            </p:cNvSpPr>
            <p:nvPr/>
          </p:nvSpPr>
          <p:spPr bwMode="auto">
            <a:xfrm>
              <a:off x="3078" y="1701"/>
              <a:ext cx="860" cy="332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400" b="0">
                  <a:solidFill>
                    <a:schemeClr val="bg1"/>
                  </a:solidFill>
                </a:rPr>
                <a:t>Male Urogenital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400" b="0">
                  <a:solidFill>
                    <a:schemeClr val="bg1"/>
                  </a:solidFill>
                </a:rPr>
                <a:t>Diseases</a:t>
              </a:r>
            </a:p>
          </p:txBody>
        </p:sp>
        <p:sp>
          <p:nvSpPr>
            <p:cNvPr id="35864" name="Rectangle 79"/>
            <p:cNvSpPr>
              <a:spLocks noChangeArrowheads="1"/>
            </p:cNvSpPr>
            <p:nvPr/>
          </p:nvSpPr>
          <p:spPr bwMode="auto">
            <a:xfrm>
              <a:off x="4490" y="2749"/>
              <a:ext cx="942" cy="198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400" b="0">
                  <a:solidFill>
                    <a:schemeClr val="bg1"/>
                  </a:solidFill>
                </a:rPr>
                <a:t>Urologic Diseases</a:t>
              </a:r>
              <a:endParaRPr lang="en-US" altLang="en-US" sz="1400" b="0">
                <a:solidFill>
                  <a:schemeClr val="bg1"/>
                </a:solidFill>
              </a:endParaRPr>
            </a:p>
          </p:txBody>
        </p:sp>
        <p:sp>
          <p:nvSpPr>
            <p:cNvPr id="35865" name="Rectangle 80"/>
            <p:cNvSpPr>
              <a:spLocks noChangeArrowheads="1"/>
            </p:cNvSpPr>
            <p:nvPr/>
          </p:nvSpPr>
          <p:spPr bwMode="auto">
            <a:xfrm>
              <a:off x="4523" y="3220"/>
              <a:ext cx="874" cy="198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400" b="0">
                  <a:solidFill>
                    <a:schemeClr val="bg1"/>
                  </a:solidFill>
                </a:rPr>
                <a:t>Kidney Diseases</a:t>
              </a:r>
            </a:p>
          </p:txBody>
        </p:sp>
        <p:sp>
          <p:nvSpPr>
            <p:cNvPr id="35866" name="Rectangle 81"/>
            <p:cNvSpPr>
              <a:spLocks noChangeArrowheads="1"/>
            </p:cNvSpPr>
            <p:nvPr/>
          </p:nvSpPr>
          <p:spPr bwMode="auto">
            <a:xfrm>
              <a:off x="3357" y="3551"/>
              <a:ext cx="954" cy="198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400" b="0">
                  <a:solidFill>
                    <a:schemeClr val="bg1"/>
                  </a:solidFill>
                </a:rPr>
                <a:t>Diabetes Insipidus</a:t>
              </a:r>
              <a:endParaRPr lang="en-US" altLang="en-US" sz="1400" b="0">
                <a:solidFill>
                  <a:schemeClr val="bg1"/>
                </a:solidFill>
              </a:endParaRPr>
            </a:p>
          </p:txBody>
        </p:sp>
        <p:cxnSp>
          <p:nvCxnSpPr>
            <p:cNvPr id="35867" name="AutoShape 82"/>
            <p:cNvCxnSpPr>
              <a:cxnSpLocks noChangeShapeType="1"/>
              <a:stCxn id="35863" idx="2"/>
              <a:endCxn id="35864" idx="0"/>
            </p:cNvCxnSpPr>
            <p:nvPr/>
          </p:nvCxnSpPr>
          <p:spPr bwMode="auto">
            <a:xfrm>
              <a:off x="3508" y="2033"/>
              <a:ext cx="1453" cy="716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68" name="AutoShape 83"/>
            <p:cNvCxnSpPr>
              <a:cxnSpLocks noChangeShapeType="1"/>
              <a:stCxn id="35864" idx="2"/>
              <a:endCxn id="35865" idx="0"/>
            </p:cNvCxnSpPr>
            <p:nvPr/>
          </p:nvCxnSpPr>
          <p:spPr bwMode="auto">
            <a:xfrm flipH="1">
              <a:off x="4960" y="2947"/>
              <a:ext cx="1" cy="273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69" name="AutoShape 84"/>
            <p:cNvCxnSpPr>
              <a:cxnSpLocks noChangeShapeType="1"/>
              <a:stCxn id="35865" idx="2"/>
              <a:endCxn id="35866" idx="0"/>
            </p:cNvCxnSpPr>
            <p:nvPr/>
          </p:nvCxnSpPr>
          <p:spPr bwMode="auto">
            <a:xfrm flipH="1">
              <a:off x="3834" y="3418"/>
              <a:ext cx="1126" cy="133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70" name="AutoShape 85"/>
            <p:cNvCxnSpPr>
              <a:cxnSpLocks noChangeShapeType="1"/>
              <a:endCxn id="35863" idx="0"/>
            </p:cNvCxnSpPr>
            <p:nvPr/>
          </p:nvCxnSpPr>
          <p:spPr bwMode="auto">
            <a:xfrm>
              <a:off x="2226" y="1377"/>
              <a:ext cx="1282" cy="324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71" name="AutoShape 86"/>
            <p:cNvCxnSpPr>
              <a:cxnSpLocks noChangeShapeType="1"/>
              <a:stCxn id="35866" idx="2"/>
            </p:cNvCxnSpPr>
            <p:nvPr/>
          </p:nvCxnSpPr>
          <p:spPr bwMode="auto">
            <a:xfrm flipH="1">
              <a:off x="2225" y="3749"/>
              <a:ext cx="1609" cy="169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" name="Group 90"/>
          <p:cNvGrpSpPr>
            <a:grpSpLocks/>
          </p:cNvGrpSpPr>
          <p:nvPr/>
        </p:nvGrpSpPr>
        <p:grpSpPr bwMode="auto">
          <a:xfrm>
            <a:off x="6708775" y="1373188"/>
            <a:ext cx="2317750" cy="2330450"/>
            <a:chOff x="4226" y="865"/>
            <a:chExt cx="1460" cy="1468"/>
          </a:xfrm>
        </p:grpSpPr>
        <p:sp>
          <p:nvSpPr>
            <p:cNvPr id="35860" name="Rectangle 87"/>
            <p:cNvSpPr>
              <a:spLocks noChangeArrowheads="1"/>
            </p:cNvSpPr>
            <p:nvPr/>
          </p:nvSpPr>
          <p:spPr bwMode="auto">
            <a:xfrm>
              <a:off x="4226" y="1597"/>
              <a:ext cx="1460" cy="331"/>
            </a:xfrm>
            <a:prstGeom prst="rect">
              <a:avLst/>
            </a:prstGeom>
            <a:solidFill>
              <a:srgbClr val="FF00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35861" name="Rectangle 88"/>
            <p:cNvSpPr>
              <a:spLocks noChangeArrowheads="1"/>
            </p:cNvSpPr>
            <p:nvPr/>
          </p:nvSpPr>
          <p:spPr bwMode="auto">
            <a:xfrm>
              <a:off x="4277" y="2144"/>
              <a:ext cx="1358" cy="189"/>
            </a:xfrm>
            <a:prstGeom prst="rect">
              <a:avLst/>
            </a:prstGeom>
            <a:solidFill>
              <a:srgbClr val="FF00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35862" name="Text Box 89"/>
            <p:cNvSpPr txBox="1">
              <a:spLocks noChangeArrowheads="1"/>
            </p:cNvSpPr>
            <p:nvPr/>
          </p:nvSpPr>
          <p:spPr bwMode="auto">
            <a:xfrm>
              <a:off x="4595" y="865"/>
              <a:ext cx="836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0">
                  <a:solidFill>
                    <a:srgbClr val="FF0000"/>
                  </a:solidFill>
                </a:rPr>
                <a:t>???</a:t>
              </a:r>
            </a:p>
          </p:txBody>
        </p:sp>
      </p:grpSp>
      <p:grpSp>
        <p:nvGrpSpPr>
          <p:cNvPr id="9" name="Group 98"/>
          <p:cNvGrpSpPr>
            <a:grpSpLocks/>
          </p:cNvGrpSpPr>
          <p:nvPr/>
        </p:nvGrpSpPr>
        <p:grpSpPr bwMode="auto">
          <a:xfrm>
            <a:off x="1531938" y="3579813"/>
            <a:ext cx="1411287" cy="2667000"/>
            <a:chOff x="965" y="2255"/>
            <a:chExt cx="889" cy="1680"/>
          </a:xfrm>
        </p:grpSpPr>
        <p:grpSp>
          <p:nvGrpSpPr>
            <p:cNvPr id="35853" name="Group 96"/>
            <p:cNvGrpSpPr>
              <a:grpSpLocks/>
            </p:cNvGrpSpPr>
            <p:nvPr/>
          </p:nvGrpSpPr>
          <p:grpSpPr bwMode="auto">
            <a:xfrm>
              <a:off x="965" y="2255"/>
              <a:ext cx="889" cy="1680"/>
              <a:chOff x="965" y="2255"/>
              <a:chExt cx="889" cy="1680"/>
            </a:xfrm>
          </p:grpSpPr>
          <p:sp>
            <p:nvSpPr>
              <p:cNvPr id="35855" name="Line 91"/>
              <p:cNvSpPr>
                <a:spLocks noChangeShapeType="1"/>
              </p:cNvSpPr>
              <p:nvPr/>
            </p:nvSpPr>
            <p:spPr bwMode="auto">
              <a:xfrm flipV="1">
                <a:off x="965" y="3552"/>
                <a:ext cx="757" cy="126"/>
              </a:xfrm>
              <a:prstGeom prst="line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56" name="Line 92"/>
              <p:cNvSpPr>
                <a:spLocks noChangeShapeType="1"/>
              </p:cNvSpPr>
              <p:nvPr/>
            </p:nvSpPr>
            <p:spPr bwMode="auto">
              <a:xfrm flipV="1">
                <a:off x="971" y="3112"/>
                <a:ext cx="797" cy="554"/>
              </a:xfrm>
              <a:prstGeom prst="line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57" name="Line 93"/>
              <p:cNvSpPr>
                <a:spLocks noChangeShapeType="1"/>
              </p:cNvSpPr>
              <p:nvPr/>
            </p:nvSpPr>
            <p:spPr bwMode="auto">
              <a:xfrm flipV="1">
                <a:off x="982" y="2633"/>
                <a:ext cx="837" cy="1039"/>
              </a:xfrm>
              <a:prstGeom prst="line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58" name="Text Box 94"/>
              <p:cNvSpPr txBox="1">
                <a:spLocks noChangeArrowheads="1"/>
              </p:cNvSpPr>
              <p:nvPr/>
            </p:nvSpPr>
            <p:spPr bwMode="auto">
              <a:xfrm>
                <a:off x="1546" y="2255"/>
                <a:ext cx="30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solidFill>
                      <a:srgbClr val="FFFF00"/>
                    </a:solidFill>
                  </a:rPr>
                  <a:t>…</a:t>
                </a:r>
              </a:p>
            </p:txBody>
          </p:sp>
          <p:sp>
            <p:nvSpPr>
              <p:cNvPr id="35859" name="AutoShape 95"/>
              <p:cNvSpPr>
                <a:spLocks noChangeArrowheads="1"/>
              </p:cNvSpPr>
              <p:nvPr/>
            </p:nvSpPr>
            <p:spPr bwMode="auto">
              <a:xfrm>
                <a:off x="1277" y="3747"/>
                <a:ext cx="97" cy="188"/>
              </a:xfrm>
              <a:prstGeom prst="upArrow">
                <a:avLst>
                  <a:gd name="adj1" fmla="val 50000"/>
                  <a:gd name="adj2" fmla="val 48454"/>
                </a:avLst>
              </a:prstGeom>
              <a:noFill/>
              <a:ln w="28575" algn="ctr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5854" name="Text Box 97"/>
            <p:cNvSpPr txBox="1">
              <a:spLocks noChangeArrowheads="1"/>
            </p:cNvSpPr>
            <p:nvPr/>
          </p:nvSpPr>
          <p:spPr bwMode="auto">
            <a:xfrm>
              <a:off x="1036" y="2825"/>
              <a:ext cx="39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FFFF00"/>
                  </a:solidFill>
                </a:rPr>
                <a:t>has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276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Principle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If a particular (individual) is related in a specific way to a ‘class’, it should also be related in the same way to all the ‘superclasses’ of that class</a:t>
            </a:r>
          </a:p>
          <a:p>
            <a:pPr lvl="1" eaLnBrk="1" hangingPunct="1"/>
            <a:r>
              <a:rPr lang="en-US" altLang="en-US" smtClean="0"/>
              <a:t>Technically: “… to all the classes that </a:t>
            </a:r>
            <a:r>
              <a:rPr lang="en-US" altLang="en-US" b="1" i="1" u="sng" smtClean="0"/>
              <a:t>subsume</a:t>
            </a:r>
            <a:r>
              <a:rPr lang="en-US" altLang="en-US" smtClean="0"/>
              <a:t> that class”</a:t>
            </a:r>
          </a:p>
        </p:txBody>
      </p:sp>
    </p:spTree>
    <p:extLst>
      <p:ext uri="{BB962C8B-B14F-4D97-AF65-F5344CB8AC3E}">
        <p14:creationId xmlns:p14="http://schemas.microsoft.com/office/powerpoint/2010/main" val="135532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AutoShap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en-US" smtClean="0"/>
              <a:t>MeSH Tree Structures – 2007 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altLang="en-US" dirty="0" smtClean="0"/>
              <a:t>Body </a:t>
            </a:r>
            <a:r>
              <a:rPr lang="nl-NL" altLang="en-US" dirty="0" err="1" smtClean="0"/>
              <a:t>Regions</a:t>
            </a:r>
            <a:r>
              <a:rPr lang="nl-NL" altLang="en-US" dirty="0" smtClean="0"/>
              <a:t> [A01]     </a:t>
            </a:r>
          </a:p>
          <a:p>
            <a:pPr lvl="1" eaLnBrk="1" hangingPunct="1"/>
            <a:r>
              <a:rPr lang="nl-NL" altLang="en-US" dirty="0" err="1" smtClean="0"/>
              <a:t>Extremities</a:t>
            </a:r>
            <a:r>
              <a:rPr lang="nl-NL" altLang="en-US" dirty="0" smtClean="0"/>
              <a:t> [A01.378]     </a:t>
            </a:r>
          </a:p>
          <a:p>
            <a:pPr lvl="2" eaLnBrk="1" hangingPunct="1"/>
            <a:r>
              <a:rPr lang="nl-NL" altLang="en-US" dirty="0" err="1" smtClean="0"/>
              <a:t>Lower</a:t>
            </a:r>
            <a:r>
              <a:rPr lang="nl-NL" altLang="en-US" dirty="0" smtClean="0"/>
              <a:t> </a:t>
            </a:r>
            <a:r>
              <a:rPr lang="nl-NL" altLang="en-US" dirty="0" err="1" smtClean="0"/>
              <a:t>Extremity</a:t>
            </a:r>
            <a:r>
              <a:rPr lang="nl-NL" altLang="en-US" dirty="0" smtClean="0"/>
              <a:t> [A01.378.610]     </a:t>
            </a:r>
          </a:p>
          <a:p>
            <a:pPr lvl="3" eaLnBrk="1" hangingPunct="1"/>
            <a:r>
              <a:rPr lang="nl-NL" altLang="en-US" dirty="0" err="1" smtClean="0"/>
              <a:t>Buttocks</a:t>
            </a:r>
            <a:r>
              <a:rPr lang="nl-NL" altLang="en-US" dirty="0" smtClean="0"/>
              <a:t> [A01.378.610.100]    </a:t>
            </a:r>
          </a:p>
          <a:p>
            <a:pPr lvl="3" eaLnBrk="1" hangingPunct="1"/>
            <a:r>
              <a:rPr lang="nl-NL" altLang="en-US" dirty="0" smtClean="0"/>
              <a:t>Foot [A01.378.610.250]    </a:t>
            </a:r>
          </a:p>
          <a:p>
            <a:pPr lvl="4" eaLnBrk="1" hangingPunct="1"/>
            <a:r>
              <a:rPr lang="nl-NL" altLang="en-US" dirty="0" err="1" smtClean="0"/>
              <a:t>Ankle</a:t>
            </a:r>
            <a:r>
              <a:rPr lang="nl-NL" altLang="en-US" dirty="0" smtClean="0"/>
              <a:t> [A01.378.610.250.149]   </a:t>
            </a:r>
          </a:p>
          <a:p>
            <a:pPr lvl="4" eaLnBrk="1" hangingPunct="1"/>
            <a:r>
              <a:rPr lang="nl-NL" altLang="en-US" dirty="0" err="1" smtClean="0"/>
              <a:t>Forefoot</a:t>
            </a:r>
            <a:r>
              <a:rPr lang="nl-NL" altLang="en-US" dirty="0" smtClean="0"/>
              <a:t>, Human [A01.378.610.250.300]  +   </a:t>
            </a:r>
          </a:p>
          <a:p>
            <a:pPr lvl="4" eaLnBrk="1" hangingPunct="1"/>
            <a:r>
              <a:rPr lang="nl-NL" altLang="en-US" dirty="0" smtClean="0"/>
              <a:t>Heel [A01.378.610.250.510]   </a:t>
            </a:r>
          </a:p>
          <a:p>
            <a:pPr lvl="3" eaLnBrk="1" hangingPunct="1"/>
            <a:r>
              <a:rPr lang="nl-NL" altLang="en-US" dirty="0" smtClean="0"/>
              <a:t>Hip [A01.378.610.400]    </a:t>
            </a:r>
          </a:p>
          <a:p>
            <a:pPr lvl="3" eaLnBrk="1" hangingPunct="1"/>
            <a:r>
              <a:rPr lang="nl-NL" altLang="en-US" dirty="0" err="1" smtClean="0"/>
              <a:t>Knee</a:t>
            </a:r>
            <a:r>
              <a:rPr lang="nl-NL" altLang="en-US" dirty="0" smtClean="0"/>
              <a:t> [A01.378.610.450]    </a:t>
            </a:r>
          </a:p>
          <a:p>
            <a:pPr lvl="3" eaLnBrk="1" hangingPunct="1"/>
            <a:r>
              <a:rPr lang="nl-NL" altLang="en-US" dirty="0" smtClean="0"/>
              <a:t>Leg [A01.378.610.500]    </a:t>
            </a:r>
          </a:p>
          <a:p>
            <a:pPr lvl="3" eaLnBrk="1" hangingPunct="1"/>
            <a:r>
              <a:rPr lang="nl-NL" altLang="en-US" dirty="0" err="1" smtClean="0"/>
              <a:t>Thigh</a:t>
            </a:r>
            <a:r>
              <a:rPr lang="nl-NL" altLang="en-US" dirty="0" smtClean="0"/>
              <a:t> [A01.378.610.750] </a:t>
            </a:r>
          </a:p>
        </p:txBody>
      </p:sp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6039680" y="5451475"/>
            <a:ext cx="29145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BE" altLang="en-US" sz="2400" dirty="0" err="1" smtClean="0">
                <a:solidFill>
                  <a:srgbClr val="FFFF00"/>
                </a:solidFill>
                <a:cs typeface="Times New Roman" panose="02020603050405020304" pitchFamily="18" charset="0"/>
              </a:rPr>
              <a:t>What</a:t>
            </a:r>
            <a:r>
              <a:rPr lang="nl-BE" altLang="en-US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 is </a:t>
            </a:r>
            <a:r>
              <a:rPr lang="nl-BE" altLang="en-US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bad </a:t>
            </a:r>
            <a:r>
              <a:rPr lang="nl-BE" altLang="en-US" sz="2400" dirty="0" err="1" smtClean="0">
                <a:solidFill>
                  <a:srgbClr val="FFFF00"/>
                </a:solidFill>
                <a:cs typeface="Times New Roman" panose="02020603050405020304" pitchFamily="18" charset="0"/>
              </a:rPr>
              <a:t>practice</a:t>
            </a:r>
            <a:r>
              <a:rPr lang="nl-BE" altLang="en-US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nl-BE" altLang="en-US" sz="2400" dirty="0">
                <a:solidFill>
                  <a:srgbClr val="FFFF00"/>
                </a:solidFill>
                <a:cs typeface="Times New Roman" panose="02020603050405020304" pitchFamily="18" charset="0"/>
              </a:rPr>
              <a:t>?</a:t>
            </a:r>
            <a:endParaRPr lang="nl-NL" altLang="en-US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956175" y="1524000"/>
            <a:ext cx="1905000" cy="2514600"/>
            <a:chOff x="3264" y="1104"/>
            <a:chExt cx="1200" cy="1584"/>
          </a:xfrm>
        </p:grpSpPr>
        <p:sp>
          <p:nvSpPr>
            <p:cNvPr id="39942" name="AutoShape 6"/>
            <p:cNvSpPr>
              <a:spLocks/>
            </p:cNvSpPr>
            <p:nvPr/>
          </p:nvSpPr>
          <p:spPr bwMode="auto">
            <a:xfrm>
              <a:off x="3598" y="1440"/>
              <a:ext cx="144" cy="624"/>
            </a:xfrm>
            <a:prstGeom prst="rightBracket">
              <a:avLst>
                <a:gd name="adj" fmla="val 90278"/>
              </a:avLst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39943" name="AutoShape 7"/>
            <p:cNvSpPr>
              <a:spLocks/>
            </p:cNvSpPr>
            <p:nvPr/>
          </p:nvSpPr>
          <p:spPr bwMode="auto">
            <a:xfrm>
              <a:off x="3264" y="1104"/>
              <a:ext cx="144" cy="624"/>
            </a:xfrm>
            <a:prstGeom prst="rightBracket">
              <a:avLst>
                <a:gd name="adj" fmla="val 90278"/>
              </a:avLst>
            </a:prstGeom>
            <a:noFill/>
            <a:ln w="38100">
              <a:solidFill>
                <a:srgbClr val="74DC3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39944" name="AutoShape 8"/>
            <p:cNvSpPr>
              <a:spLocks/>
            </p:cNvSpPr>
            <p:nvPr/>
          </p:nvSpPr>
          <p:spPr bwMode="auto">
            <a:xfrm>
              <a:off x="4320" y="1776"/>
              <a:ext cx="144" cy="480"/>
            </a:xfrm>
            <a:prstGeom prst="rightBracket">
              <a:avLst>
                <a:gd name="adj" fmla="val 69444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39945" name="AutoShape 9"/>
            <p:cNvSpPr>
              <a:spLocks/>
            </p:cNvSpPr>
            <p:nvPr/>
          </p:nvSpPr>
          <p:spPr bwMode="auto">
            <a:xfrm>
              <a:off x="3936" y="2256"/>
              <a:ext cx="144" cy="432"/>
            </a:xfrm>
            <a:prstGeom prst="rightBracket">
              <a:avLst>
                <a:gd name="adj" fmla="val 62500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00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AutoShap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en-US" smtClean="0"/>
              <a:t>MeSH Tree Structures – 2007 </a:t>
            </a:r>
          </a:p>
        </p:txBody>
      </p:sp>
      <p:sp>
        <p:nvSpPr>
          <p:cNvPr id="84995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nl-NL" altLang="en-US" sz="2800" smtClean="0"/>
              <a:t>Body Regions [A01]     </a:t>
            </a:r>
          </a:p>
          <a:p>
            <a:pPr lvl="1" eaLnBrk="1" hangingPunct="1">
              <a:lnSpc>
                <a:spcPct val="70000"/>
              </a:lnSpc>
            </a:pPr>
            <a:r>
              <a:rPr lang="nl-NL" altLang="en-US" sz="2400" smtClean="0"/>
              <a:t> Abdomen [A01.047]  +    </a:t>
            </a:r>
          </a:p>
          <a:p>
            <a:pPr lvl="1" eaLnBrk="1" hangingPunct="1">
              <a:lnSpc>
                <a:spcPct val="70000"/>
              </a:lnSpc>
            </a:pPr>
            <a:r>
              <a:rPr lang="nl-NL" altLang="en-US" sz="2400" smtClean="0"/>
              <a:t> Back [A01.176]  +    </a:t>
            </a:r>
          </a:p>
          <a:p>
            <a:pPr lvl="1" eaLnBrk="1" hangingPunct="1">
              <a:lnSpc>
                <a:spcPct val="70000"/>
              </a:lnSpc>
            </a:pPr>
            <a:r>
              <a:rPr lang="nl-NL" altLang="en-US" sz="2400" smtClean="0"/>
              <a:t> Breast [A01.236]  +    </a:t>
            </a:r>
          </a:p>
          <a:p>
            <a:pPr lvl="1" eaLnBrk="1" hangingPunct="1">
              <a:lnSpc>
                <a:spcPct val="70000"/>
              </a:lnSpc>
            </a:pPr>
            <a:r>
              <a:rPr lang="nl-NL" altLang="en-US" sz="2400" smtClean="0"/>
              <a:t> Extremities [A01.378]    </a:t>
            </a:r>
          </a:p>
          <a:p>
            <a:pPr lvl="2" eaLnBrk="1" hangingPunct="1">
              <a:lnSpc>
                <a:spcPct val="70000"/>
              </a:lnSpc>
            </a:pPr>
            <a:r>
              <a:rPr lang="nl-NL" altLang="en-US" sz="2000" smtClean="0"/>
              <a:t>  Amputation Stumps [A01.378.100]   </a:t>
            </a:r>
          </a:p>
          <a:p>
            <a:pPr lvl="2" eaLnBrk="1" hangingPunct="1">
              <a:lnSpc>
                <a:spcPct val="70000"/>
              </a:lnSpc>
            </a:pPr>
            <a:r>
              <a:rPr lang="nl-NL" altLang="en-US" sz="2000" smtClean="0"/>
              <a:t>  Lower Extremity [A01.378.610]  +   </a:t>
            </a:r>
          </a:p>
          <a:p>
            <a:pPr lvl="2" eaLnBrk="1" hangingPunct="1">
              <a:lnSpc>
                <a:spcPct val="70000"/>
              </a:lnSpc>
            </a:pPr>
            <a:r>
              <a:rPr lang="nl-NL" altLang="en-US" sz="2000" smtClean="0"/>
              <a:t>  Upper Extremity [A01.378.800]  +   </a:t>
            </a:r>
          </a:p>
          <a:p>
            <a:pPr lvl="1" eaLnBrk="1" hangingPunct="1">
              <a:lnSpc>
                <a:spcPct val="70000"/>
              </a:lnSpc>
            </a:pPr>
            <a:r>
              <a:rPr lang="nl-NL" altLang="en-US" sz="2400" smtClean="0"/>
              <a:t> Head [A01.456]  +    </a:t>
            </a:r>
          </a:p>
          <a:p>
            <a:pPr lvl="1" eaLnBrk="1" hangingPunct="1">
              <a:lnSpc>
                <a:spcPct val="70000"/>
              </a:lnSpc>
            </a:pPr>
            <a:r>
              <a:rPr lang="nl-NL" altLang="en-US" sz="2400" smtClean="0"/>
              <a:t> Neck [A01.598]    </a:t>
            </a:r>
          </a:p>
          <a:p>
            <a:pPr lvl="1" eaLnBrk="1" hangingPunct="1">
              <a:lnSpc>
                <a:spcPct val="70000"/>
              </a:lnSpc>
            </a:pPr>
            <a:r>
              <a:rPr lang="nl-NL" altLang="en-US" sz="2400" smtClean="0"/>
              <a:t> Pelvis [A01.673]  +    </a:t>
            </a:r>
          </a:p>
          <a:p>
            <a:pPr lvl="1" eaLnBrk="1" hangingPunct="1">
              <a:lnSpc>
                <a:spcPct val="70000"/>
              </a:lnSpc>
            </a:pPr>
            <a:r>
              <a:rPr lang="nl-NL" altLang="en-US" sz="2400" smtClean="0"/>
              <a:t> Perineum [A01.719]    </a:t>
            </a:r>
          </a:p>
          <a:p>
            <a:pPr lvl="1" eaLnBrk="1" hangingPunct="1">
              <a:lnSpc>
                <a:spcPct val="70000"/>
              </a:lnSpc>
            </a:pPr>
            <a:r>
              <a:rPr lang="nl-NL" altLang="en-US" sz="2400" smtClean="0"/>
              <a:t> Thorax [A01.911]  +    </a:t>
            </a:r>
          </a:p>
          <a:p>
            <a:pPr lvl="1" eaLnBrk="1" hangingPunct="1">
              <a:lnSpc>
                <a:spcPct val="70000"/>
              </a:lnSpc>
            </a:pPr>
            <a:r>
              <a:rPr lang="nl-NL" altLang="en-US" sz="2400" smtClean="0"/>
              <a:t> Viscera [A01.960] </a:t>
            </a:r>
          </a:p>
        </p:txBody>
      </p:sp>
      <p:sp>
        <p:nvSpPr>
          <p:cNvPr id="1539079" name="Rectangle 7"/>
          <p:cNvSpPr>
            <a:spLocks noChangeArrowheads="1"/>
          </p:cNvSpPr>
          <p:nvPr/>
        </p:nvSpPr>
        <p:spPr bwMode="auto">
          <a:xfrm>
            <a:off x="1219200" y="3352800"/>
            <a:ext cx="4337050" cy="298450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84998" name="Text Box 8"/>
          <p:cNvSpPr txBox="1">
            <a:spLocks noChangeArrowheads="1"/>
          </p:cNvSpPr>
          <p:nvPr/>
        </p:nvSpPr>
        <p:spPr bwMode="auto">
          <a:xfrm>
            <a:off x="6392339" y="5451475"/>
            <a:ext cx="22092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BE" altLang="en-US" sz="2400" dirty="0" err="1" smtClean="0">
                <a:solidFill>
                  <a:srgbClr val="FFFF00"/>
                </a:solidFill>
                <a:cs typeface="Times New Roman" panose="02020603050405020304" pitchFamily="18" charset="0"/>
              </a:rPr>
              <a:t>What</a:t>
            </a:r>
            <a:r>
              <a:rPr lang="nl-BE" altLang="en-US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 is </a:t>
            </a:r>
            <a:r>
              <a:rPr lang="nl-BE" altLang="en-US" sz="2400" dirty="0">
                <a:solidFill>
                  <a:srgbClr val="FFFF00"/>
                </a:solidFill>
                <a:cs typeface="Times New Roman" panose="02020603050405020304" pitchFamily="18" charset="0"/>
              </a:rPr>
              <a:t>wrong ?</a:t>
            </a:r>
            <a:endParaRPr lang="nl-NL" altLang="en-US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11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907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‘</a:t>
            </a:r>
            <a:r>
              <a:rPr lang="en-US" altLang="en-US" i="1" smtClean="0"/>
              <a:t>Ontology</a:t>
            </a:r>
            <a:r>
              <a:rPr lang="en-US" altLang="en-US" smtClean="0"/>
              <a:t>’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In philosophy: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i="1" u="sng" smtClean="0">
                <a:solidFill>
                  <a:srgbClr val="FFFF00"/>
                </a:solidFill>
              </a:rPr>
              <a:t>Ontology</a:t>
            </a:r>
            <a:r>
              <a:rPr lang="en-US" altLang="en-US" sz="2400" smtClean="0"/>
              <a:t> </a:t>
            </a:r>
            <a:r>
              <a:rPr lang="en-US" altLang="en-US" sz="1600" smtClean="0"/>
              <a:t>(no plural)</a:t>
            </a:r>
            <a:r>
              <a:rPr lang="en-US" altLang="en-US" sz="2400" smtClean="0"/>
              <a:t> is the study of what entities exist and how they relate to each other;</a:t>
            </a:r>
          </a:p>
        </p:txBody>
      </p:sp>
    </p:spTree>
    <p:extLst>
      <p:ext uri="{BB962C8B-B14F-4D97-AF65-F5344CB8AC3E}">
        <p14:creationId xmlns:p14="http://schemas.microsoft.com/office/powerpoint/2010/main" val="280217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‘</a:t>
            </a:r>
            <a:r>
              <a:rPr lang="en-US" altLang="en-US" i="1" smtClean="0"/>
              <a:t>Ontology</a:t>
            </a:r>
            <a:r>
              <a:rPr lang="en-US" altLang="en-US" smtClean="0"/>
              <a:t>’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In philosophy: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i="1" u="sng" smtClean="0">
                <a:solidFill>
                  <a:srgbClr val="FFFF00"/>
                </a:solidFill>
              </a:rPr>
              <a:t>Ontology</a:t>
            </a:r>
            <a:r>
              <a:rPr lang="en-US" altLang="en-US" sz="2400" smtClean="0"/>
              <a:t> </a:t>
            </a:r>
            <a:r>
              <a:rPr lang="en-US" altLang="en-US" sz="1600" smtClean="0"/>
              <a:t>(no plural)</a:t>
            </a:r>
            <a:r>
              <a:rPr lang="en-US" altLang="en-US" sz="2400" smtClean="0"/>
              <a:t> is the study of what entities exist and how they relate to each other;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by some philosophers taken to be synonymous with </a:t>
            </a:r>
            <a:r>
              <a:rPr lang="en-US" altLang="en-US" sz="2400" smtClean="0"/>
              <a:t>‘</a:t>
            </a:r>
            <a:r>
              <a:rPr lang="en-US" altLang="en-US" sz="2400" b="1" i="1" u="sng" smtClean="0">
                <a:solidFill>
                  <a:srgbClr val="00B050"/>
                </a:solidFill>
              </a:rPr>
              <a:t>metaphysics</a:t>
            </a:r>
            <a:r>
              <a:rPr lang="en-US" altLang="en-US" sz="2400" smtClean="0"/>
              <a:t>’ </a:t>
            </a:r>
            <a:r>
              <a:rPr lang="en-US" altLang="en-US" sz="2000" smtClean="0"/>
              <a:t>while others draw distinctions in many distinct ways</a:t>
            </a:r>
            <a:r>
              <a:rPr lang="en-US" altLang="en-US" sz="2400" smtClean="0"/>
              <a:t> </a:t>
            </a:r>
            <a:r>
              <a:rPr lang="en-US" altLang="en-US" sz="1200" smtClean="0"/>
              <a:t>(the distinctions being irrelevant for this talk)</a:t>
            </a:r>
            <a:r>
              <a:rPr lang="en-US" altLang="en-US" sz="2400" smtClean="0"/>
              <a:t>, </a:t>
            </a:r>
            <a:r>
              <a:rPr lang="en-US" altLang="en-US" sz="2000" smtClean="0"/>
              <a:t>but almost agreeing on the following classification: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smtClean="0">
                <a:solidFill>
                  <a:srgbClr val="00B050"/>
                </a:solidFill>
              </a:rPr>
              <a:t>metaphysics </a:t>
            </a:r>
            <a:r>
              <a:rPr lang="en-US" altLang="en-US" sz="2000" smtClean="0">
                <a:solidFill>
                  <a:schemeClr val="bg1"/>
                </a:solidFill>
                <a:sym typeface="Wingdings" panose="05000000000000000000" pitchFamily="2" charset="2"/>
              </a:rPr>
              <a:t> studies ‘</a:t>
            </a:r>
            <a:r>
              <a:rPr lang="en-US" altLang="en-US" sz="2000" i="1" smtClean="0">
                <a:solidFill>
                  <a:schemeClr val="bg1"/>
                </a:solidFill>
                <a:sym typeface="Wingdings" panose="05000000000000000000" pitchFamily="2" charset="2"/>
              </a:rPr>
              <a:t>how</a:t>
            </a:r>
            <a:r>
              <a:rPr lang="en-US" altLang="en-US" sz="2000" smtClean="0">
                <a:solidFill>
                  <a:schemeClr val="bg1"/>
                </a:solidFill>
                <a:sym typeface="Wingdings" panose="05000000000000000000" pitchFamily="2" charset="2"/>
              </a:rPr>
              <a:t> is the world?’</a:t>
            </a:r>
            <a:endParaRPr lang="en-US" altLang="en-US" sz="2000" smtClean="0">
              <a:solidFill>
                <a:schemeClr val="bg1"/>
              </a:solidFill>
            </a:endParaRPr>
          </a:p>
          <a:p>
            <a:pPr lvl="3" eaLnBrk="1" hangingPunct="1">
              <a:lnSpc>
                <a:spcPct val="90000"/>
              </a:lnSpc>
            </a:pPr>
            <a:r>
              <a:rPr lang="en-US" altLang="en-US" sz="1600" smtClean="0">
                <a:solidFill>
                  <a:srgbClr val="00B050"/>
                </a:solidFill>
              </a:rPr>
              <a:t>general metaphysics </a:t>
            </a:r>
            <a:r>
              <a:rPr lang="en-US" altLang="en-US" sz="1600" smtClean="0">
                <a:solidFill>
                  <a:schemeClr val="bg1"/>
                </a:solidFill>
                <a:sym typeface="Wingdings" panose="05000000000000000000" pitchFamily="2" charset="2"/>
              </a:rPr>
              <a:t> studies general principles and ‘laws’ about the world</a:t>
            </a:r>
            <a:endParaRPr lang="en-US" altLang="en-US" sz="1600" smtClean="0">
              <a:solidFill>
                <a:schemeClr val="bg1"/>
              </a:solidFill>
            </a:endParaRPr>
          </a:p>
          <a:p>
            <a:pPr lvl="4" eaLnBrk="1" hangingPunct="1">
              <a:lnSpc>
                <a:spcPct val="90000"/>
              </a:lnSpc>
            </a:pPr>
            <a:r>
              <a:rPr lang="en-US" altLang="en-US" sz="1600" smtClean="0">
                <a:solidFill>
                  <a:srgbClr val="FFFF00"/>
                </a:solidFill>
              </a:rPr>
              <a:t>ontology </a:t>
            </a:r>
            <a:r>
              <a:rPr lang="en-US" altLang="en-US" sz="1600" smtClean="0">
                <a:solidFill>
                  <a:schemeClr val="bg1"/>
                </a:solidFill>
                <a:sym typeface="Wingdings" panose="05000000000000000000" pitchFamily="2" charset="2"/>
              </a:rPr>
              <a:t> studies what type of entities exist in the world</a:t>
            </a:r>
            <a:endParaRPr lang="en-US" altLang="en-US" sz="1600" smtClean="0">
              <a:solidFill>
                <a:schemeClr val="bg1"/>
              </a:solidFill>
            </a:endParaRPr>
          </a:p>
          <a:p>
            <a:pPr lvl="3" eaLnBrk="1" hangingPunct="1">
              <a:lnSpc>
                <a:spcPct val="90000"/>
              </a:lnSpc>
            </a:pPr>
            <a:r>
              <a:rPr lang="en-US" altLang="en-US" sz="1600" smtClean="0">
                <a:solidFill>
                  <a:srgbClr val="00B050"/>
                </a:solidFill>
              </a:rPr>
              <a:t>special metaphysics </a:t>
            </a:r>
            <a:r>
              <a:rPr lang="en-US" altLang="en-US" sz="1600" smtClean="0">
                <a:solidFill>
                  <a:schemeClr val="bg1"/>
                </a:solidFill>
                <a:sym typeface="Wingdings" panose="05000000000000000000" pitchFamily="2" charset="2"/>
              </a:rPr>
              <a:t> focuses on specific principles and entities </a:t>
            </a:r>
            <a:endParaRPr lang="en-US" altLang="en-US" sz="1600" smtClean="0">
              <a:solidFill>
                <a:schemeClr val="bg1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distinct from ‘</a:t>
            </a:r>
            <a:r>
              <a:rPr lang="en-US" altLang="en-US" sz="2000" b="1" i="1" u="sng" smtClean="0">
                <a:solidFill>
                  <a:srgbClr val="00B050"/>
                </a:solidFill>
              </a:rPr>
              <a:t>epistemology</a:t>
            </a:r>
            <a:r>
              <a:rPr lang="en-US" altLang="en-US" sz="2000" smtClean="0"/>
              <a:t>’ which is the study of how we can come to know about what exists.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distinct from ‘</a:t>
            </a:r>
            <a:r>
              <a:rPr lang="en-US" altLang="en-US" sz="2000" b="1" i="1" u="sng" smtClean="0">
                <a:solidFill>
                  <a:srgbClr val="00CC99"/>
                </a:solidFill>
              </a:rPr>
              <a:t>terminology</a:t>
            </a:r>
            <a:r>
              <a:rPr lang="en-US" altLang="en-US" sz="2000" smtClean="0"/>
              <a:t>’ which is the study of what terms mean and how to name things.</a:t>
            </a:r>
          </a:p>
        </p:txBody>
      </p:sp>
    </p:spTree>
    <p:extLst>
      <p:ext uri="{BB962C8B-B14F-4D97-AF65-F5344CB8AC3E}">
        <p14:creationId xmlns:p14="http://schemas.microsoft.com/office/powerpoint/2010/main" val="341096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Language is ambiguous</a:t>
            </a:r>
          </a:p>
        </p:txBody>
      </p:sp>
      <p:sp>
        <p:nvSpPr>
          <p:cNvPr id="9219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Often we can figure it out …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246438" y="2800350"/>
            <a:ext cx="3357562" cy="3484563"/>
            <a:chOff x="3247040" y="2801073"/>
            <a:chExt cx="3357562" cy="3484604"/>
          </a:xfrm>
        </p:grpSpPr>
        <p:pic>
          <p:nvPicPr>
            <p:cNvPr id="9227" name="Picture 19" descr="n551429134_1723403_649822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5189" y="2801073"/>
              <a:ext cx="3148300" cy="2870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8" name="Text Box 20"/>
            <p:cNvSpPr txBox="1">
              <a:spLocks noChangeArrowheads="1"/>
            </p:cNvSpPr>
            <p:nvPr/>
          </p:nvSpPr>
          <p:spPr bwMode="auto">
            <a:xfrm>
              <a:off x="3247040" y="5738216"/>
              <a:ext cx="3357562" cy="547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>
                  <a:solidFill>
                    <a:schemeClr val="bg1"/>
                  </a:solidFill>
                </a:rPr>
                <a:t>in Miami hotel lobby</a:t>
              </a:r>
            </a:p>
          </p:txBody>
        </p:sp>
      </p:grpSp>
      <p:grpSp>
        <p:nvGrpSpPr>
          <p:cNvPr id="9221" name="Group 11"/>
          <p:cNvGrpSpPr>
            <a:grpSpLocks/>
          </p:cNvGrpSpPr>
          <p:nvPr/>
        </p:nvGrpSpPr>
        <p:grpSpPr bwMode="auto">
          <a:xfrm>
            <a:off x="242888" y="2814638"/>
            <a:ext cx="2754312" cy="3036887"/>
            <a:chOff x="243068" y="2815322"/>
            <a:chExt cx="2754776" cy="3036795"/>
          </a:xfrm>
        </p:grpSpPr>
        <p:pic>
          <p:nvPicPr>
            <p:cNvPr id="9225" name="Picture 2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068" y="2815322"/>
              <a:ext cx="2754776" cy="2181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6" name="Text Box 15"/>
            <p:cNvSpPr txBox="1">
              <a:spLocks noChangeArrowheads="1"/>
            </p:cNvSpPr>
            <p:nvPr/>
          </p:nvSpPr>
          <p:spPr bwMode="auto">
            <a:xfrm>
              <a:off x="245947" y="5021120"/>
              <a:ext cx="2728747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>
                  <a:solidFill>
                    <a:schemeClr val="bg1"/>
                  </a:solidFill>
                </a:rPr>
                <a:t>warning on plastic bag</a:t>
              </a: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6704013" y="2800350"/>
            <a:ext cx="2062162" cy="3321050"/>
            <a:chOff x="6703969" y="2801073"/>
            <a:chExt cx="2061503" cy="3319714"/>
          </a:xfrm>
        </p:grpSpPr>
        <p:pic>
          <p:nvPicPr>
            <p:cNvPr id="9223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3969" y="2801073"/>
              <a:ext cx="2061503" cy="2523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4" name="Text Box 20"/>
            <p:cNvSpPr txBox="1">
              <a:spLocks noChangeArrowheads="1"/>
            </p:cNvSpPr>
            <p:nvPr/>
          </p:nvSpPr>
          <p:spPr bwMode="auto">
            <a:xfrm>
              <a:off x="6794339" y="5659122"/>
              <a:ext cx="194193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>
                  <a:solidFill>
                    <a:schemeClr val="bg1"/>
                  </a:solidFill>
                </a:rPr>
                <a:t>in Miami bar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6371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Terminology / Ontology divide</a:t>
            </a:r>
          </a:p>
        </p:txBody>
      </p:sp>
      <p:sp>
        <p:nvSpPr>
          <p:cNvPr id="1806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b="1" smtClean="0"/>
              <a:t>Terminology: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2400" smtClean="0"/>
              <a:t>solves certain issues related to </a:t>
            </a:r>
            <a:r>
              <a:rPr lang="en-US" altLang="en-US" sz="2400" i="1" u="sng" smtClean="0"/>
              <a:t>language use</a:t>
            </a:r>
            <a:r>
              <a:rPr lang="en-US" altLang="en-US" sz="2400" smtClean="0"/>
              <a:t>, i.e. with respect to </a:t>
            </a:r>
            <a:r>
              <a:rPr lang="en-US" altLang="en-US" sz="2400" i="1" u="sng" smtClean="0"/>
              <a:t>how</a:t>
            </a:r>
            <a:r>
              <a:rPr lang="en-US" altLang="en-US" sz="2400" smtClean="0"/>
              <a:t> we talk about entities in reality (if any);</a:t>
            </a:r>
          </a:p>
          <a:p>
            <a:pPr lvl="2" eaLnBrk="1" hangingPunct="1"/>
            <a:r>
              <a:rPr lang="en-US" altLang="en-US" sz="2000" i="1" smtClean="0"/>
              <a:t>Relations between terms / concepts</a:t>
            </a:r>
          </a:p>
          <a:p>
            <a:pPr lvl="1" eaLnBrk="1" hangingPunct="1"/>
            <a:r>
              <a:rPr lang="en-US" altLang="en-US" sz="2400" smtClean="0"/>
              <a:t>does not provide an adequate means to represent independent of use </a:t>
            </a:r>
            <a:r>
              <a:rPr lang="en-US" altLang="en-US" sz="2400" i="1" u="sng" smtClean="0"/>
              <a:t>what</a:t>
            </a:r>
            <a:r>
              <a:rPr lang="en-US" altLang="en-US" sz="2400" smtClean="0"/>
              <a:t> we talk about, i.e. how reality is structured;</a:t>
            </a:r>
          </a:p>
          <a:p>
            <a:pPr lvl="2" eaLnBrk="1" hangingPunct="1"/>
            <a:r>
              <a:rPr lang="en-US" altLang="en-US" sz="2000" smtClean="0"/>
              <a:t>Women, Fire and Dangerous Things (Lakoff).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 sz="2800" b="1" smtClean="0"/>
              <a:t>Ontology </a:t>
            </a:r>
            <a:r>
              <a:rPr lang="en-US" altLang="en-US" sz="1600" b="1" smtClean="0"/>
              <a:t>(of the right sort)</a:t>
            </a:r>
            <a:r>
              <a:rPr lang="en-US" altLang="en-US" sz="2800" b="1" smtClean="0"/>
              <a:t>: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2400" smtClean="0"/>
              <a:t>Language and perception neutral view on reality.</a:t>
            </a:r>
          </a:p>
          <a:p>
            <a:pPr lvl="2" eaLnBrk="1" hangingPunct="1"/>
            <a:r>
              <a:rPr lang="en-US" altLang="en-US" sz="2000" i="1" smtClean="0"/>
              <a:t>Relations between entities in first-order reality</a:t>
            </a:r>
          </a:p>
        </p:txBody>
      </p:sp>
    </p:spTree>
    <p:extLst>
      <p:ext uri="{BB962C8B-B14F-4D97-AF65-F5344CB8AC3E}">
        <p14:creationId xmlns:p14="http://schemas.microsoft.com/office/powerpoint/2010/main" val="3221732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6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6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6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6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6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6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6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6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6339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Distinct questions. What type are they of?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Terminological: </a:t>
            </a:r>
          </a:p>
          <a:p>
            <a:pPr lvl="1">
              <a:defRPr/>
            </a:pPr>
            <a:r>
              <a:rPr lang="en-US" i="1" dirty="0" smtClean="0">
                <a:solidFill>
                  <a:schemeClr val="bg1"/>
                </a:solidFill>
              </a:rPr>
              <a:t>what does ‘pain’ mean ?</a:t>
            </a:r>
          </a:p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Metaphysical: </a:t>
            </a:r>
          </a:p>
          <a:p>
            <a:pPr lvl="1">
              <a:defRPr/>
            </a:pPr>
            <a:r>
              <a:rPr lang="en-US" i="1" dirty="0" smtClean="0">
                <a:solidFill>
                  <a:schemeClr val="bg1"/>
                </a:solidFill>
              </a:rPr>
              <a:t>what have all pains in common in virtue of which they are pains?</a:t>
            </a:r>
          </a:p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Ontological: </a:t>
            </a:r>
          </a:p>
          <a:p>
            <a:pPr lvl="1">
              <a:defRPr/>
            </a:pPr>
            <a:r>
              <a:rPr lang="en-US" i="1" dirty="0" smtClean="0">
                <a:solidFill>
                  <a:schemeClr val="bg1"/>
                </a:solidFill>
              </a:rPr>
              <a:t>what type of entity is pain?</a:t>
            </a:r>
          </a:p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Onto-terminological:</a:t>
            </a:r>
          </a:p>
          <a:p>
            <a:pPr lvl="1">
              <a:defRPr/>
            </a:pPr>
            <a:r>
              <a:rPr lang="en-US" i="1" dirty="0" smtClean="0">
                <a:solidFill>
                  <a:schemeClr val="bg1"/>
                </a:solidFill>
              </a:rPr>
              <a:t>what, if anything at all, does ‘pain’ denote?</a:t>
            </a:r>
          </a:p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Epistemological: </a:t>
            </a:r>
          </a:p>
          <a:p>
            <a:pPr lvl="1">
              <a:defRPr/>
            </a:pPr>
            <a:r>
              <a:rPr lang="en-US" i="1" dirty="0" smtClean="0">
                <a:solidFill>
                  <a:schemeClr val="bg1"/>
                </a:solidFill>
              </a:rPr>
              <a:t>how can we find out whether something is pain?</a:t>
            </a:r>
          </a:p>
        </p:txBody>
      </p:sp>
    </p:spTree>
    <p:extLst>
      <p:ext uri="{BB962C8B-B14F-4D97-AF65-F5344CB8AC3E}">
        <p14:creationId xmlns:p14="http://schemas.microsoft.com/office/powerpoint/2010/main" val="33555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AutoShape 4"/>
          <p:cNvSpPr>
            <a:spLocks noGrp="1" noChangeArrowheads="1"/>
          </p:cNvSpPr>
          <p:nvPr>
            <p:ph type="ctrTitle"/>
          </p:nvPr>
        </p:nvSpPr>
        <p:spPr>
          <a:xfrm>
            <a:off x="693738" y="2211388"/>
            <a:ext cx="7756525" cy="1309687"/>
          </a:xfrm>
        </p:spPr>
        <p:txBody>
          <a:bodyPr/>
          <a:lstStyle/>
          <a:p>
            <a:pPr eaLnBrk="1" hangingPunct="1"/>
            <a:r>
              <a:rPr lang="en-US" altLang="en-US" smtClean="0"/>
              <a:t>UMLS:</a:t>
            </a:r>
            <a:br>
              <a:rPr lang="en-US" altLang="en-US" smtClean="0"/>
            </a:br>
            <a:r>
              <a:rPr lang="en-US" altLang="en-US" smtClean="0"/>
              <a:t>Unified Medical Language System</a:t>
            </a:r>
          </a:p>
        </p:txBody>
      </p:sp>
      <p:sp>
        <p:nvSpPr>
          <p:cNvPr id="15974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5014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en-US" smtClean="0"/>
              <a:t>UMLS: Unified Medical Language System</a:t>
            </a:r>
          </a:p>
        </p:txBody>
      </p:sp>
      <p:sp>
        <p:nvSpPr>
          <p:cNvPr id="161796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71600"/>
            <a:ext cx="8686800" cy="49530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nl-NL" altLang="en-US" sz="2800" dirty="0" smtClean="0"/>
              <a:t>Tool </a:t>
            </a:r>
            <a:r>
              <a:rPr lang="nl-NL" altLang="en-US" sz="2800" dirty="0" err="1" smtClean="0"/>
              <a:t>for</a:t>
            </a:r>
            <a:r>
              <a:rPr lang="nl-NL" altLang="en-US" sz="2800" dirty="0" smtClean="0"/>
              <a:t> information retrieval of 4 </a:t>
            </a:r>
            <a:r>
              <a:rPr lang="nl-NL" altLang="en-US" sz="2800" dirty="0" err="1" smtClean="0"/>
              <a:t>components</a:t>
            </a:r>
            <a:r>
              <a:rPr lang="nl-NL" altLang="en-US" sz="2800" dirty="0" smtClean="0"/>
              <a:t>:</a:t>
            </a:r>
          </a:p>
          <a:p>
            <a:pPr lvl="1" eaLnBrk="1" hangingPunct="1">
              <a:lnSpc>
                <a:spcPct val="120000"/>
              </a:lnSpc>
            </a:pPr>
            <a:r>
              <a:rPr lang="nl-NL" altLang="en-US" sz="2400" b="1" u="sng" dirty="0" smtClean="0"/>
              <a:t>Metathesaurus</a:t>
            </a:r>
            <a:r>
              <a:rPr lang="nl-NL" altLang="en-US" sz="2400" dirty="0" smtClean="0"/>
              <a:t> </a:t>
            </a:r>
            <a:r>
              <a:rPr lang="nl-NL" altLang="en-US" sz="2400" dirty="0" err="1" smtClean="0"/>
              <a:t>contains</a:t>
            </a:r>
            <a:r>
              <a:rPr lang="nl-NL" altLang="en-US" sz="2400" dirty="0" smtClean="0"/>
              <a:t> information </a:t>
            </a:r>
            <a:r>
              <a:rPr lang="nl-NL" altLang="en-US" sz="2400" dirty="0" err="1" smtClean="0"/>
              <a:t>about</a:t>
            </a:r>
            <a:r>
              <a:rPr lang="nl-NL" altLang="en-US" sz="2400" dirty="0" smtClean="0"/>
              <a:t> </a:t>
            </a:r>
            <a:r>
              <a:rPr lang="nl-NL" altLang="en-US" sz="2400" dirty="0" err="1" smtClean="0"/>
              <a:t>biomedical</a:t>
            </a:r>
            <a:r>
              <a:rPr lang="nl-NL" altLang="en-US" sz="2400" dirty="0" smtClean="0"/>
              <a:t> </a:t>
            </a:r>
            <a:r>
              <a:rPr lang="nl-NL" altLang="en-US" sz="2400" dirty="0" err="1" smtClean="0"/>
              <a:t>concepts</a:t>
            </a:r>
            <a:r>
              <a:rPr lang="nl-NL" altLang="en-US" sz="2400" dirty="0" smtClean="0"/>
              <a:t> </a:t>
            </a:r>
            <a:r>
              <a:rPr lang="nl-NL" altLang="en-US" sz="2400" dirty="0" err="1" smtClean="0"/>
              <a:t>and</a:t>
            </a:r>
            <a:r>
              <a:rPr lang="nl-NL" altLang="en-US" sz="2400" dirty="0" smtClean="0"/>
              <a:t> </a:t>
            </a:r>
            <a:r>
              <a:rPr lang="nl-NL" altLang="en-US" sz="2400" dirty="0" err="1" smtClean="0"/>
              <a:t>how</a:t>
            </a:r>
            <a:r>
              <a:rPr lang="nl-NL" altLang="en-US" sz="2400" dirty="0" smtClean="0"/>
              <a:t> </a:t>
            </a:r>
            <a:r>
              <a:rPr lang="nl-NL" altLang="en-US" sz="2400" dirty="0" err="1" smtClean="0"/>
              <a:t>they</a:t>
            </a:r>
            <a:r>
              <a:rPr lang="nl-NL" altLang="en-US" sz="2400" dirty="0" smtClean="0"/>
              <a:t> are </a:t>
            </a:r>
            <a:r>
              <a:rPr lang="nl-NL" altLang="en-US" sz="2400" dirty="0" err="1" smtClean="0"/>
              <a:t>represented</a:t>
            </a:r>
            <a:r>
              <a:rPr lang="nl-NL" altLang="en-US" sz="2400" dirty="0" smtClean="0"/>
              <a:t> in diverse </a:t>
            </a:r>
            <a:r>
              <a:rPr lang="nl-NL" altLang="en-US" sz="2400" dirty="0" err="1" smtClean="0"/>
              <a:t>terminological</a:t>
            </a:r>
            <a:r>
              <a:rPr lang="nl-NL" altLang="en-US" sz="2400" dirty="0" smtClean="0"/>
              <a:t> systems.</a:t>
            </a:r>
          </a:p>
          <a:p>
            <a:pPr lvl="1" eaLnBrk="1" hangingPunct="1">
              <a:lnSpc>
                <a:spcPct val="120000"/>
              </a:lnSpc>
            </a:pPr>
            <a:r>
              <a:rPr lang="nl-NL" altLang="en-US" sz="2400" b="1" u="sng" dirty="0" err="1" smtClean="0"/>
              <a:t>Semantic</a:t>
            </a:r>
            <a:r>
              <a:rPr lang="nl-NL" altLang="en-US" sz="2400" b="1" u="sng" dirty="0" smtClean="0"/>
              <a:t> Network</a:t>
            </a:r>
            <a:r>
              <a:rPr lang="nl-NL" altLang="en-US" sz="2400" dirty="0" smtClean="0"/>
              <a:t> </a:t>
            </a:r>
            <a:r>
              <a:rPr lang="nl-NL" altLang="en-US" sz="2400" dirty="0" err="1" smtClean="0"/>
              <a:t>contains</a:t>
            </a:r>
            <a:r>
              <a:rPr lang="nl-NL" altLang="en-US" sz="2400" dirty="0" smtClean="0"/>
              <a:t> information </a:t>
            </a:r>
            <a:r>
              <a:rPr lang="nl-NL" altLang="en-US" sz="2400" dirty="0" err="1" smtClean="0"/>
              <a:t>about</a:t>
            </a:r>
            <a:r>
              <a:rPr lang="nl-NL" altLang="en-US" sz="2400" dirty="0" smtClean="0"/>
              <a:t> concept </a:t>
            </a:r>
            <a:r>
              <a:rPr lang="nl-NL" altLang="en-US" sz="2400" dirty="0" err="1" smtClean="0"/>
              <a:t>categories</a:t>
            </a:r>
            <a:r>
              <a:rPr lang="nl-NL" altLang="en-US" sz="2400" dirty="0" smtClean="0"/>
              <a:t> </a:t>
            </a:r>
            <a:r>
              <a:rPr lang="nl-NL" altLang="en-US" sz="2400" dirty="0" err="1" smtClean="0"/>
              <a:t>and</a:t>
            </a:r>
            <a:r>
              <a:rPr lang="nl-NL" altLang="en-US" sz="2400" dirty="0" smtClean="0"/>
              <a:t> </a:t>
            </a:r>
            <a:r>
              <a:rPr lang="nl-NL" altLang="en-US" sz="2400" dirty="0" err="1" smtClean="0"/>
              <a:t>the</a:t>
            </a:r>
            <a:r>
              <a:rPr lang="nl-NL" altLang="en-US" sz="2400" dirty="0" smtClean="0"/>
              <a:t> </a:t>
            </a:r>
            <a:r>
              <a:rPr lang="nl-NL" altLang="en-US" sz="2400" dirty="0" err="1" smtClean="0"/>
              <a:t>permissible</a:t>
            </a:r>
            <a:r>
              <a:rPr lang="nl-NL" altLang="en-US" sz="2400" dirty="0" smtClean="0"/>
              <a:t> </a:t>
            </a:r>
            <a:r>
              <a:rPr lang="nl-NL" altLang="en-US" sz="2400" dirty="0" err="1" smtClean="0"/>
              <a:t>relationships</a:t>
            </a:r>
            <a:r>
              <a:rPr lang="nl-NL" altLang="en-US" sz="2400" dirty="0" smtClean="0"/>
              <a:t> </a:t>
            </a:r>
            <a:r>
              <a:rPr lang="nl-NL" altLang="en-US" sz="2400" dirty="0" err="1" smtClean="0"/>
              <a:t>among</a:t>
            </a:r>
            <a:r>
              <a:rPr lang="nl-NL" altLang="en-US" sz="2400" dirty="0" smtClean="0"/>
              <a:t> </a:t>
            </a:r>
            <a:r>
              <a:rPr lang="nl-NL" altLang="en-US" sz="2400" dirty="0" err="1" smtClean="0"/>
              <a:t>them</a:t>
            </a:r>
            <a:endParaRPr lang="nl-NL" altLang="en-US" sz="2400" dirty="0" smtClean="0"/>
          </a:p>
          <a:p>
            <a:pPr lvl="1" eaLnBrk="1" hangingPunct="1">
              <a:lnSpc>
                <a:spcPct val="120000"/>
              </a:lnSpc>
            </a:pPr>
            <a:r>
              <a:rPr lang="nl-NL" altLang="en-US" sz="2400" b="1" u="sng" dirty="0" smtClean="0"/>
              <a:t>Information Sources Map</a:t>
            </a:r>
            <a:r>
              <a:rPr lang="nl-NL" altLang="en-US" sz="2400" dirty="0" smtClean="0"/>
              <a:t> </a:t>
            </a:r>
            <a:r>
              <a:rPr lang="nl-NL" altLang="en-US" sz="2400" dirty="0" err="1" smtClean="0"/>
              <a:t>contains</a:t>
            </a:r>
            <a:r>
              <a:rPr lang="nl-NL" altLang="en-US" sz="2400" dirty="0" smtClean="0"/>
              <a:t> </a:t>
            </a:r>
            <a:r>
              <a:rPr lang="nl-NL" altLang="en-US" sz="2400" dirty="0" err="1" smtClean="0"/>
              <a:t>both</a:t>
            </a:r>
            <a:r>
              <a:rPr lang="nl-NL" altLang="en-US" sz="2400" dirty="0" smtClean="0"/>
              <a:t> human-</a:t>
            </a:r>
            <a:r>
              <a:rPr lang="nl-NL" altLang="en-US" sz="2400" dirty="0" err="1" smtClean="0"/>
              <a:t>readable</a:t>
            </a:r>
            <a:r>
              <a:rPr lang="nl-NL" altLang="en-US" sz="2400" dirty="0" smtClean="0"/>
              <a:t> </a:t>
            </a:r>
            <a:r>
              <a:rPr lang="nl-NL" altLang="en-US" sz="2400" dirty="0" err="1" smtClean="0"/>
              <a:t>and</a:t>
            </a:r>
            <a:r>
              <a:rPr lang="nl-NL" altLang="en-US" sz="2400" dirty="0" smtClean="0"/>
              <a:t> machine-</a:t>
            </a:r>
            <a:r>
              <a:rPr lang="nl-NL" altLang="en-US" sz="2400" dirty="0" err="1" smtClean="0"/>
              <a:t>processable</a:t>
            </a:r>
            <a:r>
              <a:rPr lang="nl-NL" altLang="en-US" sz="2400" dirty="0" smtClean="0"/>
              <a:t> information </a:t>
            </a:r>
            <a:r>
              <a:rPr lang="nl-NL" altLang="en-US" sz="2400" dirty="0" err="1" smtClean="0"/>
              <a:t>about</a:t>
            </a:r>
            <a:r>
              <a:rPr lang="nl-NL" altLang="en-US" sz="2400" dirty="0" smtClean="0"/>
              <a:t> </a:t>
            </a:r>
            <a:r>
              <a:rPr lang="nl-NL" altLang="en-US" sz="2400" dirty="0" err="1" smtClean="0"/>
              <a:t>all</a:t>
            </a:r>
            <a:r>
              <a:rPr lang="nl-NL" altLang="en-US" sz="2400" dirty="0" smtClean="0"/>
              <a:t> kinds of </a:t>
            </a:r>
            <a:r>
              <a:rPr lang="nl-NL" altLang="en-US" sz="2400" dirty="0" err="1" smtClean="0"/>
              <a:t>biomedical</a:t>
            </a:r>
            <a:r>
              <a:rPr lang="nl-NL" altLang="en-US" sz="2400" dirty="0" smtClean="0"/>
              <a:t> </a:t>
            </a:r>
            <a:r>
              <a:rPr lang="nl-NL" altLang="en-US" sz="2400" dirty="0" err="1" smtClean="0"/>
              <a:t>terminological</a:t>
            </a:r>
            <a:r>
              <a:rPr lang="nl-NL" altLang="en-US" sz="2400" dirty="0" smtClean="0"/>
              <a:t> systems</a:t>
            </a:r>
          </a:p>
          <a:p>
            <a:pPr lvl="1" eaLnBrk="1" hangingPunct="1">
              <a:lnSpc>
                <a:spcPct val="120000"/>
              </a:lnSpc>
            </a:pPr>
            <a:r>
              <a:rPr lang="nl-NL" altLang="en-US" sz="2400" b="1" u="sng" dirty="0" smtClean="0"/>
              <a:t>Specialist lexicon</a:t>
            </a:r>
            <a:r>
              <a:rPr lang="nl-NL" altLang="en-US" sz="2400" dirty="0" smtClean="0"/>
              <a:t>: </a:t>
            </a:r>
            <a:r>
              <a:rPr lang="nl-NL" altLang="en-US" sz="2400" dirty="0" err="1" smtClean="0"/>
              <a:t>english</a:t>
            </a:r>
            <a:r>
              <a:rPr lang="nl-NL" altLang="en-US" sz="2400" dirty="0" smtClean="0"/>
              <a:t> </a:t>
            </a:r>
            <a:r>
              <a:rPr lang="nl-NL" altLang="en-US" sz="2400" dirty="0" err="1" smtClean="0"/>
              <a:t>words</a:t>
            </a:r>
            <a:r>
              <a:rPr lang="nl-NL" altLang="en-US" sz="2400" dirty="0" smtClean="0"/>
              <a:t> </a:t>
            </a:r>
            <a:r>
              <a:rPr lang="nl-NL" altLang="en-US" sz="2400" dirty="0" err="1" smtClean="0"/>
              <a:t>with</a:t>
            </a:r>
            <a:r>
              <a:rPr lang="nl-NL" altLang="en-US" sz="2400" dirty="0" smtClean="0"/>
              <a:t> POS</a:t>
            </a:r>
          </a:p>
        </p:txBody>
      </p:sp>
      <p:sp>
        <p:nvSpPr>
          <p:cNvPr id="16179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553200"/>
            <a:ext cx="614363" cy="30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620D4CE-7C29-4BE4-B695-CDC9C710502F}" type="slidenum">
              <a:rPr lang="en-US" altLang="en-US" sz="14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53</a:t>
            </a:fld>
            <a:endParaRPr lang="en-US" altLang="en-US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Linking of concept-based resources</a:t>
            </a:r>
          </a:p>
        </p:txBody>
      </p:sp>
      <p:sp>
        <p:nvSpPr>
          <p:cNvPr id="165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/>
              <a:t>Declaring equivalence (synonymy) between concepts from distinct resources comes down to:</a:t>
            </a:r>
          </a:p>
          <a:p>
            <a:pPr lvl="1" eaLnBrk="1" hangingPunct="1"/>
            <a:r>
              <a:rPr lang="en-US" altLang="en-US" sz="2400" dirty="0" smtClean="0"/>
              <a:t>stating that these concepts </a:t>
            </a:r>
            <a:r>
              <a:rPr lang="en-US" altLang="en-US" sz="2400" u="sng" dirty="0" smtClean="0"/>
              <a:t>mean the same thing</a:t>
            </a:r>
            <a:r>
              <a:rPr lang="en-US" altLang="en-US" sz="2400" dirty="0" smtClean="0"/>
              <a:t>,</a:t>
            </a:r>
          </a:p>
          <a:p>
            <a:pPr lvl="1" eaLnBrk="1" hangingPunct="1"/>
            <a:r>
              <a:rPr lang="en-US" altLang="en-US" sz="2400" dirty="0" smtClean="0"/>
              <a:t>however not </a:t>
            </a:r>
            <a:r>
              <a:rPr lang="en-US" altLang="en-US" sz="2400" u="sng" dirty="0" smtClean="0"/>
              <a:t>what</a:t>
            </a:r>
            <a:r>
              <a:rPr lang="en-US" altLang="en-US" sz="2400" dirty="0" smtClean="0"/>
              <a:t> they mean.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/>
              <a:t>There is no common underlying ontology:</a:t>
            </a:r>
          </a:p>
          <a:p>
            <a:pPr lvl="1" eaLnBrk="1" hangingPunct="1"/>
            <a:r>
              <a:rPr lang="en-US" altLang="en-US" sz="2400" dirty="0" smtClean="0"/>
              <a:t>Trying to decipher </a:t>
            </a:r>
            <a:r>
              <a:rPr lang="en-US" altLang="en-US" sz="2400" u="sng" dirty="0" smtClean="0"/>
              <a:t>what</a:t>
            </a:r>
            <a:r>
              <a:rPr lang="en-US" altLang="en-US" sz="2400" dirty="0" smtClean="0"/>
              <a:t> is meant by concept structures from separate resources is hampered by inconsistencies between these resources.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/>
              <a:t>Use of an ontology language </a:t>
            </a:r>
            <a:r>
              <a:rPr lang="en-US" altLang="en-US" dirty="0" smtClean="0"/>
              <a:t>might </a:t>
            </a:r>
            <a:r>
              <a:rPr lang="en-US" altLang="en-US" i="1" dirty="0" smtClean="0"/>
              <a:t>reveal</a:t>
            </a:r>
            <a:r>
              <a:rPr lang="en-US" altLang="en-US" dirty="0" smtClean="0"/>
              <a:t> the inconsistencies, but not </a:t>
            </a:r>
            <a:r>
              <a:rPr lang="en-US" altLang="en-US" i="1" dirty="0" smtClean="0"/>
              <a:t>resolve</a:t>
            </a:r>
            <a:r>
              <a:rPr lang="en-US" altLang="en-US" dirty="0" smtClean="0"/>
              <a:t> them.</a:t>
            </a:r>
          </a:p>
        </p:txBody>
      </p:sp>
    </p:spTree>
    <p:extLst>
      <p:ext uri="{BB962C8B-B14F-4D97-AF65-F5344CB8AC3E}">
        <p14:creationId xmlns:p14="http://schemas.microsoft.com/office/powerpoint/2010/main" val="41714466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1" grpId="0" uiExpand="1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-225425" y="6553200"/>
            <a:ext cx="614363" cy="30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1348AFE-0F4D-40EF-B274-B85401AE0113}" type="slidenum">
              <a:rPr lang="en-US" altLang="en-US" sz="14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55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16691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UMLS Semantic Network</a:t>
            </a:r>
          </a:p>
        </p:txBody>
      </p:sp>
      <p:sp>
        <p:nvSpPr>
          <p:cNvPr id="16691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66917" name="Picture 3" descr="sndoc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3100"/>
            <a:ext cx="9144000" cy="615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767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Semantic Network “Biologic Function” Hierarchy</a:t>
            </a:r>
          </a:p>
        </p:txBody>
      </p:sp>
      <p:pic>
        <p:nvPicPr>
          <p:cNvPr id="171013" name="Picture 3" descr="sn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7772400" cy="477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624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9" name="Picture 2" descr="sn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2416175"/>
            <a:ext cx="7989887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3060" name="AutoShape 3"/>
          <p:cNvSpPr>
            <a:spLocks noGrp="1" noChangeArrowheads="1"/>
          </p:cNvSpPr>
          <p:nvPr>
            <p:ph type="title"/>
          </p:nvPr>
        </p:nvSpPr>
        <p:spPr>
          <a:xfrm>
            <a:off x="255588" y="1284288"/>
            <a:ext cx="8632825" cy="631825"/>
          </a:xfrm>
        </p:spPr>
        <p:txBody>
          <a:bodyPr/>
          <a:lstStyle/>
          <a:p>
            <a:pPr eaLnBrk="1" hangingPunct="1"/>
            <a:r>
              <a:rPr lang="en-US" altLang="en-US" smtClean="0"/>
              <a:t>Semantic Network "affects" Hierarchy </a:t>
            </a:r>
          </a:p>
        </p:txBody>
      </p:sp>
    </p:spTree>
    <p:extLst>
      <p:ext uri="{BB962C8B-B14F-4D97-AF65-F5344CB8AC3E}">
        <p14:creationId xmlns:p14="http://schemas.microsoft.com/office/powerpoint/2010/main" val="304157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766BF45-8BEB-4F03-9868-0B5081161361}" type="slidenum">
              <a:rPr lang="en-US" altLang="en-US" sz="14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58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pic>
        <p:nvPicPr>
          <p:cNvPr id="17510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108" name="AutoShape 3"/>
          <p:cNvSpPr>
            <a:spLocks noGrp="1" noChangeArrowheads="1"/>
          </p:cNvSpPr>
          <p:nvPr>
            <p:ph type="title"/>
          </p:nvPr>
        </p:nvSpPr>
        <p:spPr>
          <a:xfrm>
            <a:off x="-1588" y="217488"/>
            <a:ext cx="9145588" cy="631825"/>
          </a:xfrm>
          <a:solidFill>
            <a:schemeClr val="hlink"/>
          </a:solidFill>
        </p:spPr>
        <p:txBody>
          <a:bodyPr/>
          <a:lstStyle/>
          <a:p>
            <a:pPr eaLnBrk="1" hangingPunct="1"/>
            <a:r>
              <a:rPr lang="nl-BE" altLang="en-US" smtClean="0"/>
              <a:t>Metathesaurus:  merging terminologies</a:t>
            </a:r>
            <a:endParaRPr lang="en-GB" altLang="en-US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495800" y="1295400"/>
            <a:ext cx="4467225" cy="4200525"/>
            <a:chOff x="2832" y="816"/>
            <a:chExt cx="2814" cy="2646"/>
          </a:xfrm>
        </p:grpSpPr>
        <p:sp>
          <p:nvSpPr>
            <p:cNvPr id="175126" name="Line 5"/>
            <p:cNvSpPr>
              <a:spLocks noChangeShapeType="1"/>
            </p:cNvSpPr>
            <p:nvPr/>
          </p:nvSpPr>
          <p:spPr bwMode="auto">
            <a:xfrm>
              <a:off x="2832" y="816"/>
              <a:ext cx="0" cy="43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27" name="Line 6"/>
            <p:cNvSpPr>
              <a:spLocks noChangeShapeType="1"/>
            </p:cNvSpPr>
            <p:nvPr/>
          </p:nvSpPr>
          <p:spPr bwMode="auto">
            <a:xfrm>
              <a:off x="2832" y="816"/>
              <a:ext cx="240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28" name="Line 7"/>
            <p:cNvSpPr>
              <a:spLocks noChangeShapeType="1"/>
            </p:cNvSpPr>
            <p:nvPr/>
          </p:nvSpPr>
          <p:spPr bwMode="auto">
            <a:xfrm>
              <a:off x="2832" y="1248"/>
              <a:ext cx="288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29" name="Line 8"/>
            <p:cNvSpPr>
              <a:spLocks noChangeShapeType="1"/>
            </p:cNvSpPr>
            <p:nvPr/>
          </p:nvSpPr>
          <p:spPr bwMode="auto">
            <a:xfrm>
              <a:off x="3120" y="1248"/>
              <a:ext cx="288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30" name="Text Box 9"/>
            <p:cNvSpPr txBox="1">
              <a:spLocks noChangeArrowheads="1"/>
            </p:cNvSpPr>
            <p:nvPr/>
          </p:nvSpPr>
          <p:spPr bwMode="auto">
            <a:xfrm>
              <a:off x="4550" y="2714"/>
              <a:ext cx="1096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l-BE" altLang="en-US" sz="2400" b="0">
                  <a:solidFill>
                    <a:srgbClr val="000080"/>
                  </a:solidFill>
                </a:rPr>
                <a:t>cycles in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l-BE" altLang="en-US" sz="2400" b="0">
                  <a:solidFill>
                    <a:srgbClr val="000080"/>
                  </a:solidFill>
                </a:rPr>
                <a:t>hierarchical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l-BE" altLang="en-US" sz="2400" b="0">
                  <a:solidFill>
                    <a:srgbClr val="000080"/>
                  </a:solidFill>
                </a:rPr>
                <a:t>relationships</a:t>
              </a:r>
              <a:endParaRPr lang="en-GB" altLang="en-US" sz="2400" b="0">
                <a:solidFill>
                  <a:srgbClr val="000080"/>
                </a:solidFill>
              </a:endParaRPr>
            </a:p>
          </p:txBody>
        </p:sp>
        <p:cxnSp>
          <p:nvCxnSpPr>
            <p:cNvPr id="175131" name="AutoShape 10"/>
            <p:cNvCxnSpPr>
              <a:cxnSpLocks noChangeShapeType="1"/>
              <a:stCxn id="175130" idx="1"/>
              <a:endCxn id="175129" idx="0"/>
            </p:cNvCxnSpPr>
            <p:nvPr/>
          </p:nvCxnSpPr>
          <p:spPr bwMode="auto">
            <a:xfrm rot="10800000">
              <a:off x="3120" y="1236"/>
              <a:ext cx="1430" cy="1852"/>
            </a:xfrm>
            <a:prstGeom prst="bentConnector4">
              <a:avLst>
                <a:gd name="adj1" fmla="val -773"/>
                <a:gd name="adj2" fmla="val 42708"/>
              </a:avLst>
            </a:prstGeom>
            <a:noFill/>
            <a:ln w="38100">
              <a:solidFill>
                <a:srgbClr val="FF33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33350" y="2362200"/>
            <a:ext cx="2152650" cy="1295400"/>
            <a:chOff x="84" y="1488"/>
            <a:chExt cx="1356" cy="816"/>
          </a:xfrm>
        </p:grpSpPr>
        <p:sp>
          <p:nvSpPr>
            <p:cNvPr id="175123" name="Rectangle 12"/>
            <p:cNvSpPr>
              <a:spLocks noChangeArrowheads="1"/>
            </p:cNvSpPr>
            <p:nvPr/>
          </p:nvSpPr>
          <p:spPr bwMode="auto">
            <a:xfrm>
              <a:off x="912" y="2160"/>
              <a:ext cx="528" cy="144"/>
            </a:xfrm>
            <a:prstGeom prst="rect">
              <a:avLst/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75124" name="Rectangle 13"/>
            <p:cNvSpPr>
              <a:spLocks noChangeArrowheads="1"/>
            </p:cNvSpPr>
            <p:nvPr/>
          </p:nvSpPr>
          <p:spPr bwMode="auto">
            <a:xfrm>
              <a:off x="96" y="1488"/>
              <a:ext cx="1056" cy="144"/>
            </a:xfrm>
            <a:prstGeom prst="rect">
              <a:avLst/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</a:endParaRPr>
            </a:p>
          </p:txBody>
        </p:sp>
        <p:cxnSp>
          <p:nvCxnSpPr>
            <p:cNvPr id="175125" name="AutoShape 14"/>
            <p:cNvCxnSpPr>
              <a:cxnSpLocks noChangeShapeType="1"/>
              <a:stCxn id="175123" idx="1"/>
              <a:endCxn id="175124" idx="1"/>
            </p:cNvCxnSpPr>
            <p:nvPr/>
          </p:nvCxnSpPr>
          <p:spPr bwMode="auto">
            <a:xfrm flipH="1" flipV="1">
              <a:off x="84" y="1560"/>
              <a:ext cx="816" cy="672"/>
            </a:xfrm>
            <a:prstGeom prst="straightConnector1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209550" y="3581400"/>
            <a:ext cx="2152650" cy="1295400"/>
            <a:chOff x="132" y="2256"/>
            <a:chExt cx="1356" cy="816"/>
          </a:xfrm>
        </p:grpSpPr>
        <p:sp>
          <p:nvSpPr>
            <p:cNvPr id="175120" name="Rectangle 16"/>
            <p:cNvSpPr>
              <a:spLocks noChangeArrowheads="1"/>
            </p:cNvSpPr>
            <p:nvPr/>
          </p:nvSpPr>
          <p:spPr bwMode="auto">
            <a:xfrm>
              <a:off x="960" y="2928"/>
              <a:ext cx="528" cy="144"/>
            </a:xfrm>
            <a:prstGeom prst="rect">
              <a:avLst/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75121" name="Rectangle 17"/>
            <p:cNvSpPr>
              <a:spLocks noChangeArrowheads="1"/>
            </p:cNvSpPr>
            <p:nvPr/>
          </p:nvSpPr>
          <p:spPr bwMode="auto">
            <a:xfrm>
              <a:off x="144" y="2256"/>
              <a:ext cx="1056" cy="144"/>
            </a:xfrm>
            <a:prstGeom prst="rect">
              <a:avLst/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</a:endParaRPr>
            </a:p>
          </p:txBody>
        </p:sp>
        <p:cxnSp>
          <p:nvCxnSpPr>
            <p:cNvPr id="175122" name="AutoShape 18"/>
            <p:cNvCxnSpPr>
              <a:cxnSpLocks noChangeShapeType="1"/>
              <a:stCxn id="175120" idx="1"/>
              <a:endCxn id="175121" idx="1"/>
            </p:cNvCxnSpPr>
            <p:nvPr/>
          </p:nvCxnSpPr>
          <p:spPr bwMode="auto">
            <a:xfrm flipH="1" flipV="1">
              <a:off x="132" y="2328"/>
              <a:ext cx="816" cy="672"/>
            </a:xfrm>
            <a:prstGeom prst="straightConnector1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133350" y="1143000"/>
            <a:ext cx="2762250" cy="1219200"/>
            <a:chOff x="84" y="720"/>
            <a:chExt cx="1740" cy="768"/>
          </a:xfrm>
        </p:grpSpPr>
        <p:sp>
          <p:nvSpPr>
            <p:cNvPr id="175117" name="Rectangle 20"/>
            <p:cNvSpPr>
              <a:spLocks noChangeArrowheads="1"/>
            </p:cNvSpPr>
            <p:nvPr/>
          </p:nvSpPr>
          <p:spPr bwMode="auto">
            <a:xfrm>
              <a:off x="912" y="1392"/>
              <a:ext cx="528" cy="96"/>
            </a:xfrm>
            <a:prstGeom prst="rect">
              <a:avLst/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75118" name="Rectangle 21"/>
            <p:cNvSpPr>
              <a:spLocks noChangeArrowheads="1"/>
            </p:cNvSpPr>
            <p:nvPr/>
          </p:nvSpPr>
          <p:spPr bwMode="auto">
            <a:xfrm>
              <a:off x="96" y="720"/>
              <a:ext cx="1728" cy="96"/>
            </a:xfrm>
            <a:prstGeom prst="rect">
              <a:avLst/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</a:endParaRPr>
            </a:p>
          </p:txBody>
        </p:sp>
        <p:cxnSp>
          <p:nvCxnSpPr>
            <p:cNvPr id="175119" name="AutoShape 22"/>
            <p:cNvCxnSpPr>
              <a:cxnSpLocks noChangeShapeType="1"/>
              <a:stCxn id="175117" idx="1"/>
              <a:endCxn id="175118" idx="1"/>
            </p:cNvCxnSpPr>
            <p:nvPr/>
          </p:nvCxnSpPr>
          <p:spPr bwMode="auto">
            <a:xfrm flipH="1" flipV="1">
              <a:off x="84" y="768"/>
              <a:ext cx="816" cy="672"/>
            </a:xfrm>
            <a:prstGeom prst="straightConnector1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4324350" y="3810000"/>
            <a:ext cx="2152650" cy="1295400"/>
            <a:chOff x="2724" y="2400"/>
            <a:chExt cx="1356" cy="816"/>
          </a:xfrm>
        </p:grpSpPr>
        <p:sp>
          <p:nvSpPr>
            <p:cNvPr id="175114" name="Rectangle 24"/>
            <p:cNvSpPr>
              <a:spLocks noChangeArrowheads="1"/>
            </p:cNvSpPr>
            <p:nvPr/>
          </p:nvSpPr>
          <p:spPr bwMode="auto">
            <a:xfrm>
              <a:off x="3552" y="3072"/>
              <a:ext cx="528" cy="144"/>
            </a:xfrm>
            <a:prstGeom prst="rect">
              <a:avLst/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75115" name="Rectangle 25"/>
            <p:cNvSpPr>
              <a:spLocks noChangeArrowheads="1"/>
            </p:cNvSpPr>
            <p:nvPr/>
          </p:nvSpPr>
          <p:spPr bwMode="auto">
            <a:xfrm>
              <a:off x="2736" y="2400"/>
              <a:ext cx="1056" cy="144"/>
            </a:xfrm>
            <a:prstGeom prst="rect">
              <a:avLst/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</a:endParaRPr>
            </a:p>
          </p:txBody>
        </p:sp>
        <p:cxnSp>
          <p:nvCxnSpPr>
            <p:cNvPr id="175116" name="AutoShape 26"/>
            <p:cNvCxnSpPr>
              <a:cxnSpLocks noChangeShapeType="1"/>
              <a:stCxn id="175114" idx="1"/>
              <a:endCxn id="175115" idx="1"/>
            </p:cNvCxnSpPr>
            <p:nvPr/>
          </p:nvCxnSpPr>
          <p:spPr bwMode="auto">
            <a:xfrm flipH="1" flipV="1">
              <a:off x="2724" y="2472"/>
              <a:ext cx="816" cy="672"/>
            </a:xfrm>
            <a:prstGeom prst="straightConnector1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91052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AutoShap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Conclusion</a:t>
            </a:r>
          </a:p>
        </p:txBody>
      </p:sp>
      <p:sp>
        <p:nvSpPr>
          <p:cNvPr id="17715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8908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Language is ambiguous</a:t>
            </a:r>
          </a:p>
        </p:txBody>
      </p:sp>
      <p:grpSp>
        <p:nvGrpSpPr>
          <p:cNvPr id="11267" name="Group 25"/>
          <p:cNvGrpSpPr>
            <a:grpSpLocks/>
          </p:cNvGrpSpPr>
          <p:nvPr/>
        </p:nvGrpSpPr>
        <p:grpSpPr bwMode="auto">
          <a:xfrm>
            <a:off x="4897438" y="2133600"/>
            <a:ext cx="3657600" cy="4419600"/>
            <a:chOff x="3085" y="1344"/>
            <a:chExt cx="2304" cy="2784"/>
          </a:xfrm>
        </p:grpSpPr>
        <p:pic>
          <p:nvPicPr>
            <p:cNvPr id="11269" name="Picture 22" descr="32021_391450564134_551429134_4182369_892466_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1344"/>
              <a:ext cx="2245" cy="2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0" name="Text Box 23"/>
            <p:cNvSpPr txBox="1">
              <a:spLocks noChangeArrowheads="1"/>
            </p:cNvSpPr>
            <p:nvPr/>
          </p:nvSpPr>
          <p:spPr bwMode="auto">
            <a:xfrm>
              <a:off x="3085" y="3840"/>
              <a:ext cx="23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>
                  <a:solidFill>
                    <a:schemeClr val="bg1"/>
                  </a:solidFill>
                </a:rPr>
                <a:t>in Amsterdam hotel elevator</a:t>
              </a:r>
            </a:p>
          </p:txBody>
        </p:sp>
      </p:grpSp>
      <p:sp>
        <p:nvSpPr>
          <p:cNvPr id="11" name="Content Placeholder 10"/>
          <p:cNvSpPr txBox="1">
            <a:spLocks/>
          </p:cNvSpPr>
          <p:nvPr/>
        </p:nvSpPr>
        <p:spPr>
          <a:xfrm>
            <a:off x="152400" y="1981200"/>
            <a:ext cx="4475163" cy="4724400"/>
          </a:xfrm>
          <a:prstGeom prst="rect">
            <a:avLst/>
          </a:prstGeom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3200" b="0" kern="0" dirty="0">
                <a:solidFill>
                  <a:srgbClr val="EBE6FC"/>
                </a:solidFill>
                <a:latin typeface="+mn-lt"/>
              </a:rPr>
              <a:t>Sometimes, we can not …</a:t>
            </a:r>
          </a:p>
        </p:txBody>
      </p:sp>
    </p:spTree>
    <p:extLst>
      <p:ext uri="{BB962C8B-B14F-4D97-AF65-F5344CB8AC3E}">
        <p14:creationId xmlns:p14="http://schemas.microsoft.com/office/powerpoint/2010/main" val="316295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altLang="en-US" smtClean="0"/>
              <a:t>Summary of current deficiencies in traditional and formal terminologies (1)</a:t>
            </a:r>
            <a:endParaRPr lang="en-GB" altLang="en-US" smtClean="0"/>
          </a:p>
        </p:txBody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552700"/>
            <a:ext cx="8839200" cy="41529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nl-BE" altLang="en-US" dirty="0" err="1" smtClean="0"/>
              <a:t>Terms</a:t>
            </a:r>
            <a:r>
              <a:rPr lang="nl-BE" altLang="en-US" dirty="0" smtClean="0"/>
              <a:t> </a:t>
            </a:r>
            <a:r>
              <a:rPr lang="nl-BE" altLang="en-US" dirty="0" err="1" smtClean="0"/>
              <a:t>often</a:t>
            </a:r>
            <a:r>
              <a:rPr lang="nl-BE" altLang="en-US" dirty="0" smtClean="0"/>
              <a:t> </a:t>
            </a:r>
            <a:r>
              <a:rPr lang="nl-BE" altLang="en-US" dirty="0" err="1" smtClean="0"/>
              <a:t>require</a:t>
            </a:r>
            <a:r>
              <a:rPr lang="nl-BE" altLang="en-US" dirty="0" smtClean="0"/>
              <a:t> “reading in context”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nl-BE" altLang="en-US" dirty="0" err="1" smtClean="0"/>
              <a:t>Agrammatical</a:t>
            </a:r>
            <a:r>
              <a:rPr lang="nl-BE" altLang="en-US" dirty="0" smtClean="0"/>
              <a:t> </a:t>
            </a:r>
            <a:r>
              <a:rPr lang="nl-BE" altLang="en-US" dirty="0" err="1" smtClean="0"/>
              <a:t>constructions</a:t>
            </a:r>
            <a:r>
              <a:rPr lang="nl-BE" altLang="en-US" dirty="0" smtClean="0"/>
              <a:t> (paper-</a:t>
            </a:r>
            <a:r>
              <a:rPr lang="nl-BE" altLang="en-US" dirty="0" err="1" smtClean="0"/>
              <a:t>based</a:t>
            </a:r>
            <a:r>
              <a:rPr lang="nl-BE" altLang="en-US" dirty="0" smtClean="0"/>
              <a:t> </a:t>
            </a:r>
            <a:r>
              <a:rPr lang="nl-BE" altLang="en-US" dirty="0" err="1" smtClean="0"/>
              <a:t>indexing</a:t>
            </a:r>
            <a:r>
              <a:rPr lang="nl-BE" altLang="en-US" dirty="0" smtClean="0"/>
              <a:t>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nl-BE" altLang="en-US" dirty="0" err="1" smtClean="0"/>
              <a:t>Semantic</a:t>
            </a:r>
            <a:r>
              <a:rPr lang="nl-BE" altLang="en-US" dirty="0" smtClean="0"/>
              <a:t> drift as </a:t>
            </a:r>
            <a:r>
              <a:rPr lang="nl-BE" altLang="en-US" dirty="0" err="1" smtClean="0"/>
              <a:t>one</a:t>
            </a:r>
            <a:r>
              <a:rPr lang="nl-BE" altLang="en-US" dirty="0" smtClean="0"/>
              <a:t> moves </a:t>
            </a:r>
            <a:r>
              <a:rPr lang="nl-BE" altLang="en-US" dirty="0" err="1" smtClean="0"/>
              <a:t>between</a:t>
            </a:r>
            <a:r>
              <a:rPr lang="nl-BE" altLang="en-US" dirty="0" smtClean="0"/>
              <a:t> </a:t>
            </a:r>
            <a:r>
              <a:rPr lang="nl-BE" altLang="en-US" dirty="0" err="1" smtClean="0"/>
              <a:t>hierarchies</a:t>
            </a:r>
            <a:endParaRPr lang="nl-BE" altLang="en-US" dirty="0" smtClean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nl-BE" altLang="en-US" dirty="0" err="1" smtClean="0"/>
              <a:t>Not</a:t>
            </a:r>
            <a:r>
              <a:rPr lang="nl-BE" altLang="en-US" dirty="0" smtClean="0"/>
              <a:t> (</a:t>
            </a:r>
            <a:r>
              <a:rPr lang="nl-BE" altLang="en-US" dirty="0" err="1" smtClean="0"/>
              <a:t>yet</a:t>
            </a:r>
            <a:r>
              <a:rPr lang="nl-BE" altLang="en-US" dirty="0" smtClean="0"/>
              <a:t>) </a:t>
            </a:r>
            <a:r>
              <a:rPr lang="nl-BE" altLang="en-US" dirty="0" err="1" smtClean="0"/>
              <a:t>useful</a:t>
            </a:r>
            <a:r>
              <a:rPr lang="nl-BE" altLang="en-US" dirty="0" smtClean="0"/>
              <a:t> </a:t>
            </a:r>
            <a:r>
              <a:rPr lang="nl-BE" altLang="en-US" dirty="0" err="1" smtClean="0"/>
              <a:t>for</a:t>
            </a:r>
            <a:r>
              <a:rPr lang="nl-BE" altLang="en-US" dirty="0" smtClean="0"/>
              <a:t> </a:t>
            </a:r>
            <a:r>
              <a:rPr lang="nl-BE" altLang="en-US" dirty="0" err="1" smtClean="0"/>
              <a:t>natural</a:t>
            </a:r>
            <a:r>
              <a:rPr lang="nl-BE" altLang="en-US" dirty="0" smtClean="0"/>
              <a:t> </a:t>
            </a:r>
            <a:r>
              <a:rPr lang="nl-BE" altLang="en-US" dirty="0" err="1" smtClean="0"/>
              <a:t>language</a:t>
            </a:r>
            <a:r>
              <a:rPr lang="nl-BE" altLang="en-US" dirty="0" smtClean="0"/>
              <a:t> </a:t>
            </a:r>
            <a:r>
              <a:rPr lang="nl-BE" altLang="en-US" dirty="0" err="1" smtClean="0"/>
              <a:t>understanding</a:t>
            </a:r>
            <a:r>
              <a:rPr lang="nl-BE" altLang="en-US" dirty="0" smtClean="0"/>
              <a:t> </a:t>
            </a:r>
            <a:r>
              <a:rPr lang="nl-BE" altLang="en-US" dirty="0" err="1" smtClean="0"/>
              <a:t>by</a:t>
            </a:r>
            <a:r>
              <a:rPr lang="nl-BE" altLang="en-US" dirty="0" smtClean="0"/>
              <a:t> software (but </a:t>
            </a:r>
            <a:r>
              <a:rPr lang="nl-BE" altLang="en-US" dirty="0" err="1" smtClean="0"/>
              <a:t>were</a:t>
            </a:r>
            <a:r>
              <a:rPr lang="nl-BE" altLang="en-US" dirty="0" smtClean="0"/>
              <a:t> </a:t>
            </a:r>
            <a:r>
              <a:rPr lang="nl-BE" altLang="en-US" dirty="0" err="1" smtClean="0"/>
              <a:t>not</a:t>
            </a:r>
            <a:r>
              <a:rPr lang="nl-BE" altLang="en-US" dirty="0" smtClean="0"/>
              <a:t> </a:t>
            </a:r>
            <a:r>
              <a:rPr lang="nl-BE" altLang="en-US" dirty="0" err="1" smtClean="0"/>
              <a:t>designed</a:t>
            </a:r>
            <a:r>
              <a:rPr lang="nl-BE" altLang="en-US" dirty="0" smtClean="0"/>
              <a:t> </a:t>
            </a:r>
            <a:r>
              <a:rPr lang="nl-BE" altLang="en-US" dirty="0" err="1" smtClean="0"/>
              <a:t>for</a:t>
            </a:r>
            <a:r>
              <a:rPr lang="nl-BE" altLang="en-US" dirty="0" smtClean="0"/>
              <a:t> </a:t>
            </a:r>
            <a:r>
              <a:rPr lang="nl-BE" altLang="en-US" dirty="0" err="1" smtClean="0"/>
              <a:t>that</a:t>
            </a:r>
            <a:r>
              <a:rPr lang="nl-BE" altLang="en-US" dirty="0" smtClean="0"/>
              <a:t> </a:t>
            </a:r>
            <a:r>
              <a:rPr lang="nl-BE" altLang="en-US" dirty="0" err="1" smtClean="0"/>
              <a:t>purpose</a:t>
            </a:r>
            <a:r>
              <a:rPr lang="nl-BE" altLang="en-US" dirty="0" smtClean="0"/>
              <a:t>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nl-BE" altLang="en-US" dirty="0" smtClean="0"/>
          </a:p>
          <a:p>
            <a:pPr eaLnBrk="1" hangingPunct="1">
              <a:buFont typeface="Arial" panose="020B0604020202020204" pitchFamily="34" charset="0"/>
              <a:buChar char="•"/>
            </a:pP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22134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altLang="en-US" smtClean="0"/>
              <a:t>Summary of current deficiencies in traditional and formal terminologies (2)</a:t>
            </a:r>
            <a:endParaRPr lang="en-GB" altLang="en-US" smtClean="0"/>
          </a:p>
        </p:txBody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743200"/>
            <a:ext cx="8839200" cy="39624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nl-BE" altLang="en-US" dirty="0" smtClean="0"/>
              <a:t>labels </a:t>
            </a:r>
            <a:r>
              <a:rPr lang="nl-BE" altLang="en-US" dirty="0" err="1" smtClean="0"/>
              <a:t>for</a:t>
            </a:r>
            <a:r>
              <a:rPr lang="nl-BE" altLang="en-US" dirty="0" smtClean="0"/>
              <a:t> </a:t>
            </a:r>
            <a:r>
              <a:rPr lang="nl-BE" altLang="en-US" dirty="0" err="1" smtClean="0"/>
              <a:t>terms</a:t>
            </a:r>
            <a:r>
              <a:rPr lang="nl-BE" altLang="en-US" dirty="0" smtClean="0"/>
              <a:t> do </a:t>
            </a:r>
            <a:r>
              <a:rPr lang="nl-BE" altLang="en-US" dirty="0" err="1" smtClean="0"/>
              <a:t>not</a:t>
            </a:r>
            <a:r>
              <a:rPr lang="nl-BE" altLang="en-US" dirty="0" smtClean="0"/>
              <a:t> </a:t>
            </a:r>
            <a:r>
              <a:rPr lang="nl-BE" altLang="en-US" dirty="0" err="1" smtClean="0"/>
              <a:t>correspond</a:t>
            </a:r>
            <a:r>
              <a:rPr lang="nl-BE" altLang="en-US" dirty="0" smtClean="0"/>
              <a:t> </a:t>
            </a:r>
            <a:r>
              <a:rPr lang="nl-BE" altLang="en-US" dirty="0" err="1" smtClean="0"/>
              <a:t>with</a:t>
            </a:r>
            <a:r>
              <a:rPr lang="nl-BE" altLang="en-US" dirty="0" smtClean="0"/>
              <a:t> </a:t>
            </a:r>
            <a:r>
              <a:rPr lang="nl-BE" altLang="en-US" dirty="0" err="1" smtClean="0"/>
              <a:t>formal</a:t>
            </a:r>
            <a:r>
              <a:rPr lang="nl-BE" altLang="en-US" dirty="0" smtClean="0"/>
              <a:t> </a:t>
            </a:r>
            <a:r>
              <a:rPr lang="nl-BE" altLang="en-US" dirty="0" err="1" smtClean="0"/>
              <a:t>meaning</a:t>
            </a:r>
            <a:endParaRPr lang="nl-BE" altLang="en-US" dirty="0" smtClean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nl-BE" altLang="en-US" dirty="0" err="1" smtClean="0"/>
              <a:t>underspecification</a:t>
            </a:r>
            <a:r>
              <a:rPr lang="nl-BE" altLang="en-US" dirty="0" smtClean="0"/>
              <a:t> (</a:t>
            </a:r>
            <a:r>
              <a:rPr lang="nl-BE" altLang="en-US" dirty="0" err="1" smtClean="0"/>
              <a:t>leading</a:t>
            </a:r>
            <a:r>
              <a:rPr lang="nl-BE" altLang="en-US" dirty="0" smtClean="0"/>
              <a:t> </a:t>
            </a:r>
            <a:r>
              <a:rPr lang="nl-BE" altLang="en-US" dirty="0" err="1" smtClean="0"/>
              <a:t>to</a:t>
            </a:r>
            <a:r>
              <a:rPr lang="nl-BE" altLang="en-US" dirty="0" smtClean="0"/>
              <a:t> </a:t>
            </a:r>
            <a:r>
              <a:rPr lang="nl-BE" altLang="en-US" dirty="0" err="1" smtClean="0"/>
              <a:t>erroneous</a:t>
            </a:r>
            <a:r>
              <a:rPr lang="nl-BE" altLang="en-US" dirty="0" smtClean="0"/>
              <a:t> </a:t>
            </a:r>
            <a:r>
              <a:rPr lang="nl-BE" altLang="en-US" dirty="0" err="1" smtClean="0"/>
              <a:t>classification</a:t>
            </a:r>
            <a:r>
              <a:rPr lang="nl-BE" altLang="en-US" dirty="0" smtClean="0"/>
              <a:t> in DL-</a:t>
            </a:r>
            <a:r>
              <a:rPr lang="nl-BE" altLang="en-US" dirty="0" err="1" smtClean="0"/>
              <a:t>based</a:t>
            </a:r>
            <a:r>
              <a:rPr lang="nl-BE" altLang="en-US" dirty="0" smtClean="0"/>
              <a:t> systems)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nl-BE" altLang="en-US" dirty="0" err="1" smtClean="0"/>
              <a:t>overspecification</a:t>
            </a:r>
            <a:r>
              <a:rPr lang="nl-BE" altLang="en-US" dirty="0" smtClean="0"/>
              <a:t> (</a:t>
            </a:r>
            <a:r>
              <a:rPr lang="nl-BE" altLang="en-US" dirty="0" err="1" smtClean="0"/>
              <a:t>leading</a:t>
            </a:r>
            <a:r>
              <a:rPr lang="nl-BE" altLang="en-US" dirty="0" smtClean="0"/>
              <a:t> </a:t>
            </a:r>
            <a:r>
              <a:rPr lang="nl-BE" altLang="en-US" dirty="0" err="1" smtClean="0"/>
              <a:t>to</a:t>
            </a:r>
            <a:r>
              <a:rPr lang="nl-BE" altLang="en-US" dirty="0" smtClean="0"/>
              <a:t> wrong </a:t>
            </a:r>
            <a:r>
              <a:rPr lang="nl-BE" altLang="en-US" dirty="0" err="1" smtClean="0"/>
              <a:t>assumptions</a:t>
            </a:r>
            <a:r>
              <a:rPr lang="nl-BE" altLang="en-US" dirty="0" smtClean="0"/>
              <a:t> </a:t>
            </a:r>
            <a:r>
              <a:rPr lang="nl-BE" altLang="en-US" dirty="0" err="1" smtClean="0"/>
              <a:t>with</a:t>
            </a:r>
            <a:r>
              <a:rPr lang="nl-BE" altLang="en-US" dirty="0" smtClean="0"/>
              <a:t> respect </a:t>
            </a:r>
            <a:r>
              <a:rPr lang="nl-BE" altLang="en-US" dirty="0" err="1" smtClean="0"/>
              <a:t>to</a:t>
            </a:r>
            <a:r>
              <a:rPr lang="nl-BE" altLang="en-US" dirty="0" smtClean="0"/>
              <a:t> </a:t>
            </a:r>
            <a:r>
              <a:rPr lang="nl-BE" altLang="en-US" dirty="0" err="1" smtClean="0"/>
              <a:t>instances</a:t>
            </a:r>
            <a:r>
              <a:rPr lang="nl-BE" altLang="en-US" dirty="0" smtClean="0"/>
              <a:t>)</a:t>
            </a: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26069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altLang="en-US" dirty="0" smtClean="0"/>
              <a:t>Take-home </a:t>
            </a:r>
            <a:r>
              <a:rPr lang="nl-BE" altLang="en-US" dirty="0" err="1" smtClean="0"/>
              <a:t>message</a:t>
            </a:r>
            <a:endParaRPr lang="nl-NL" altLang="en-US" dirty="0" smtClean="0"/>
          </a:p>
        </p:txBody>
      </p:sp>
      <p:sp>
        <p:nvSpPr>
          <p:cNvPr id="183300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nl-BE" altLang="en-US" sz="2800" smtClean="0"/>
              <a:t>Concept-based terminology (and standardisation thereof) is there as a mechanism to improve understanding of messages by humans.</a:t>
            </a:r>
          </a:p>
          <a:p>
            <a:pPr eaLnBrk="1" hangingPunct="1"/>
            <a:r>
              <a:rPr lang="nl-BE" altLang="en-US" sz="2800" smtClean="0"/>
              <a:t>It is NOT the right device </a:t>
            </a:r>
          </a:p>
          <a:p>
            <a:pPr lvl="1" eaLnBrk="1" hangingPunct="1"/>
            <a:r>
              <a:rPr lang="nl-BE" altLang="en-US" sz="2400" smtClean="0"/>
              <a:t>to explain why reality is what it is, how it is organised, etc., (although it is needed to allow communication), </a:t>
            </a:r>
          </a:p>
          <a:p>
            <a:pPr lvl="1" eaLnBrk="1" hangingPunct="1"/>
            <a:r>
              <a:rPr lang="nl-BE" altLang="en-US" sz="2400" smtClean="0"/>
              <a:t>to reason about reality,  </a:t>
            </a:r>
          </a:p>
          <a:p>
            <a:pPr lvl="1" eaLnBrk="1" hangingPunct="1"/>
            <a:r>
              <a:rPr lang="nl-BE" altLang="en-US" sz="2400" smtClean="0"/>
              <a:t>to make machines understand what is real,</a:t>
            </a:r>
          </a:p>
          <a:p>
            <a:pPr lvl="1" eaLnBrk="1" hangingPunct="1"/>
            <a:r>
              <a:rPr lang="nl-BE" altLang="en-US" sz="2400" smtClean="0"/>
              <a:t>to integrate across different views, languages, conceptualisations, ...</a:t>
            </a:r>
            <a:endParaRPr lang="nl-NL" altLang="en-US" sz="2400" smtClean="0"/>
          </a:p>
        </p:txBody>
      </p:sp>
    </p:spTree>
    <p:extLst>
      <p:ext uri="{BB962C8B-B14F-4D97-AF65-F5344CB8AC3E}">
        <p14:creationId xmlns:p14="http://schemas.microsoft.com/office/powerpoint/2010/main" val="365063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altLang="en-US" smtClean="0"/>
              <a:t>Why not ?</a:t>
            </a:r>
            <a:endParaRPr lang="nl-NL" altLang="en-US" smtClean="0"/>
          </a:p>
        </p:txBody>
      </p:sp>
      <p:sp>
        <p:nvSpPr>
          <p:cNvPr id="18534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BE" altLang="en-US" sz="2800" dirty="0" smtClean="0"/>
              <a:t>Does </a:t>
            </a:r>
            <a:r>
              <a:rPr lang="nl-BE" altLang="en-US" sz="2800" dirty="0" err="1" smtClean="0"/>
              <a:t>not</a:t>
            </a:r>
            <a:r>
              <a:rPr lang="nl-BE" altLang="en-US" sz="2800" dirty="0" smtClean="0"/>
              <a:t> take care of </a:t>
            </a:r>
            <a:r>
              <a:rPr lang="nl-BE" altLang="en-US" sz="2800" dirty="0" err="1" smtClean="0"/>
              <a:t>universals</a:t>
            </a:r>
            <a:r>
              <a:rPr lang="nl-BE" altLang="en-US" sz="2800" dirty="0" smtClean="0"/>
              <a:t> </a:t>
            </a:r>
            <a:r>
              <a:rPr lang="nl-BE" altLang="en-US" sz="2800" dirty="0" err="1" smtClean="0"/>
              <a:t>and</a:t>
            </a:r>
            <a:r>
              <a:rPr lang="nl-BE" altLang="en-US" sz="2800" dirty="0" smtClean="0"/>
              <a:t> </a:t>
            </a:r>
            <a:r>
              <a:rPr lang="nl-BE" altLang="en-US" sz="2800" dirty="0" err="1" smtClean="0"/>
              <a:t>particulars</a:t>
            </a:r>
            <a:r>
              <a:rPr lang="nl-BE" altLang="en-US" sz="2800" dirty="0" smtClean="0"/>
              <a:t> </a:t>
            </a:r>
            <a:r>
              <a:rPr lang="nl-BE" altLang="en-US" sz="2800" dirty="0" err="1" smtClean="0"/>
              <a:t>appropriately</a:t>
            </a:r>
            <a:endParaRPr lang="nl-BE" altLang="en-US" sz="2800" dirty="0" smtClean="0"/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BE" altLang="en-US" sz="2800" dirty="0" err="1" smtClean="0"/>
              <a:t>Concepts</a:t>
            </a:r>
            <a:r>
              <a:rPr lang="nl-BE" altLang="en-US" sz="2800" dirty="0" smtClean="0"/>
              <a:t> </a:t>
            </a:r>
            <a:r>
              <a:rPr lang="nl-BE" altLang="en-US" sz="2800" dirty="0" err="1" smtClean="0"/>
              <a:t>not</a:t>
            </a:r>
            <a:r>
              <a:rPr lang="nl-BE" altLang="en-US" sz="2800" dirty="0" smtClean="0"/>
              <a:t> </a:t>
            </a:r>
            <a:r>
              <a:rPr lang="nl-BE" altLang="en-US" sz="2800" dirty="0" err="1" smtClean="0"/>
              <a:t>necessarily</a:t>
            </a:r>
            <a:r>
              <a:rPr lang="nl-BE" altLang="en-US" sz="2800" dirty="0" smtClean="0"/>
              <a:t> </a:t>
            </a:r>
            <a:r>
              <a:rPr lang="nl-BE" altLang="en-US" sz="2800" dirty="0" err="1" smtClean="0"/>
              <a:t>correspond</a:t>
            </a:r>
            <a:r>
              <a:rPr lang="nl-BE" altLang="en-US" sz="2800" dirty="0" smtClean="0"/>
              <a:t> </a:t>
            </a:r>
            <a:r>
              <a:rPr lang="nl-BE" altLang="en-US" sz="2800" dirty="0" err="1" smtClean="0"/>
              <a:t>to</a:t>
            </a:r>
            <a:r>
              <a:rPr lang="nl-BE" altLang="en-US" sz="2800" dirty="0" smtClean="0"/>
              <a:t> </a:t>
            </a:r>
            <a:r>
              <a:rPr lang="nl-BE" altLang="en-US" sz="2800" dirty="0" err="1" smtClean="0"/>
              <a:t>something</a:t>
            </a:r>
            <a:r>
              <a:rPr lang="nl-BE" altLang="en-US" sz="2800" dirty="0" smtClean="0"/>
              <a:t> </a:t>
            </a:r>
            <a:r>
              <a:rPr lang="nl-BE" altLang="en-US" sz="2800" dirty="0" err="1" smtClean="0"/>
              <a:t>that</a:t>
            </a:r>
            <a:r>
              <a:rPr lang="nl-BE" altLang="en-US" sz="2800" dirty="0" smtClean="0"/>
              <a:t> </a:t>
            </a:r>
            <a:r>
              <a:rPr lang="nl-BE" altLang="en-US" sz="2800" dirty="0" err="1" smtClean="0"/>
              <a:t>exist</a:t>
            </a:r>
            <a:r>
              <a:rPr lang="nl-BE" altLang="en-US" sz="2800" dirty="0" smtClean="0"/>
              <a:t>(s)(</a:t>
            </a:r>
            <a:r>
              <a:rPr lang="nl-BE" altLang="en-US" sz="2800" dirty="0" err="1" smtClean="0"/>
              <a:t>ed</a:t>
            </a:r>
            <a:r>
              <a:rPr lang="nl-BE" altLang="en-US" sz="2800" dirty="0" smtClean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nl-BE" altLang="en-US" sz="2400" dirty="0" err="1" smtClean="0"/>
              <a:t>Sorcerer</a:t>
            </a:r>
            <a:r>
              <a:rPr lang="nl-BE" altLang="en-US" sz="2400" dirty="0" smtClean="0"/>
              <a:t>, </a:t>
            </a:r>
            <a:r>
              <a:rPr lang="nl-BE" altLang="en-US" sz="2400" dirty="0" err="1" smtClean="0"/>
              <a:t>unicorn</a:t>
            </a:r>
            <a:r>
              <a:rPr lang="nl-BE" altLang="en-US" sz="2400" dirty="0" smtClean="0"/>
              <a:t>, </a:t>
            </a:r>
            <a:r>
              <a:rPr lang="nl-BE" altLang="en-US" sz="2400" dirty="0" err="1" smtClean="0"/>
              <a:t>leprechaun</a:t>
            </a:r>
            <a:r>
              <a:rPr lang="nl-BE" altLang="en-US" sz="2400" dirty="0" smtClean="0"/>
              <a:t>, ...</a:t>
            </a: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BE" altLang="en-US" sz="2800" dirty="0" err="1" smtClean="0"/>
              <a:t>Definitions</a:t>
            </a:r>
            <a:r>
              <a:rPr lang="nl-BE" altLang="en-US" sz="2800" dirty="0" smtClean="0"/>
              <a:t> set </a:t>
            </a:r>
            <a:r>
              <a:rPr lang="nl-BE" altLang="en-US" sz="2800" dirty="0" err="1" smtClean="0"/>
              <a:t>the</a:t>
            </a:r>
            <a:r>
              <a:rPr lang="nl-BE" altLang="en-US" sz="2800" dirty="0" smtClean="0"/>
              <a:t> </a:t>
            </a:r>
            <a:r>
              <a:rPr lang="nl-BE" altLang="en-US" sz="2800" dirty="0" err="1" smtClean="0"/>
              <a:t>conditions</a:t>
            </a:r>
            <a:r>
              <a:rPr lang="nl-BE" altLang="en-US" sz="2800" dirty="0" smtClean="0"/>
              <a:t> </a:t>
            </a:r>
            <a:r>
              <a:rPr lang="nl-BE" altLang="en-US" sz="2800" dirty="0" err="1" smtClean="0"/>
              <a:t>under</a:t>
            </a:r>
            <a:r>
              <a:rPr lang="nl-BE" altLang="en-US" sz="2800" dirty="0" smtClean="0"/>
              <a:t> </a:t>
            </a:r>
            <a:r>
              <a:rPr lang="nl-BE" altLang="en-US" sz="2800" dirty="0" err="1" smtClean="0"/>
              <a:t>which</a:t>
            </a:r>
            <a:r>
              <a:rPr lang="nl-BE" altLang="en-US" sz="2800" dirty="0" smtClean="0"/>
              <a:t> </a:t>
            </a:r>
            <a:r>
              <a:rPr lang="nl-BE" altLang="en-US" sz="2800" dirty="0" err="1" smtClean="0"/>
              <a:t>terms</a:t>
            </a:r>
            <a:r>
              <a:rPr lang="nl-BE" altLang="en-US" sz="2800" dirty="0" smtClean="0"/>
              <a:t> </a:t>
            </a:r>
            <a:r>
              <a:rPr lang="nl-BE" altLang="en-US" sz="2800" dirty="0" err="1" smtClean="0"/>
              <a:t>may</a:t>
            </a:r>
            <a:r>
              <a:rPr lang="nl-BE" altLang="en-US" sz="2800" dirty="0" smtClean="0"/>
              <a:t> </a:t>
            </a:r>
            <a:r>
              <a:rPr lang="nl-BE" altLang="en-US" sz="2800" dirty="0" err="1" smtClean="0"/>
              <a:t>be</a:t>
            </a:r>
            <a:r>
              <a:rPr lang="nl-BE" altLang="en-US" sz="2800" dirty="0" smtClean="0"/>
              <a:t> </a:t>
            </a:r>
            <a:r>
              <a:rPr lang="nl-BE" altLang="en-US" sz="2800" dirty="0" err="1" smtClean="0"/>
              <a:t>used</a:t>
            </a:r>
            <a:r>
              <a:rPr lang="nl-BE" altLang="en-US" sz="2800" dirty="0" smtClean="0"/>
              <a:t>, </a:t>
            </a:r>
            <a:r>
              <a:rPr lang="nl-BE" altLang="en-US" sz="2800" dirty="0" err="1" smtClean="0"/>
              <a:t>and</a:t>
            </a:r>
            <a:r>
              <a:rPr lang="nl-BE" altLang="en-US" sz="2800" dirty="0" smtClean="0"/>
              <a:t> </a:t>
            </a:r>
            <a:r>
              <a:rPr lang="nl-BE" altLang="en-US" sz="2800" dirty="0" err="1" smtClean="0"/>
              <a:t>may</a:t>
            </a:r>
            <a:r>
              <a:rPr lang="nl-BE" altLang="en-US" sz="2800" dirty="0" smtClean="0"/>
              <a:t> </a:t>
            </a:r>
            <a:r>
              <a:rPr lang="nl-BE" altLang="en-US" sz="2800" dirty="0" err="1" smtClean="0"/>
              <a:t>not</a:t>
            </a:r>
            <a:r>
              <a:rPr lang="nl-BE" altLang="en-US" sz="2800" dirty="0" smtClean="0"/>
              <a:t> </a:t>
            </a:r>
            <a:r>
              <a:rPr lang="nl-BE" altLang="en-US" sz="2800" dirty="0" err="1" smtClean="0"/>
              <a:t>be</a:t>
            </a:r>
            <a:r>
              <a:rPr lang="nl-BE" altLang="en-US" sz="2800" dirty="0" smtClean="0"/>
              <a:t> </a:t>
            </a:r>
            <a:r>
              <a:rPr lang="nl-BE" altLang="en-US" sz="2800" dirty="0" err="1" smtClean="0"/>
              <a:t>abused</a:t>
            </a:r>
            <a:r>
              <a:rPr lang="nl-BE" altLang="en-US" sz="2800" dirty="0" smtClean="0"/>
              <a:t> as </a:t>
            </a:r>
            <a:r>
              <a:rPr lang="nl-BE" altLang="en-US" sz="2800" dirty="0" err="1" smtClean="0"/>
              <a:t>conditions</a:t>
            </a:r>
            <a:r>
              <a:rPr lang="nl-BE" altLang="en-US" sz="2800" dirty="0" smtClean="0"/>
              <a:t> </a:t>
            </a:r>
            <a:r>
              <a:rPr lang="nl-BE" altLang="en-US" sz="2800" dirty="0" err="1" smtClean="0"/>
              <a:t>an</a:t>
            </a:r>
            <a:r>
              <a:rPr lang="nl-BE" altLang="en-US" sz="2800" dirty="0" smtClean="0"/>
              <a:t> </a:t>
            </a:r>
            <a:r>
              <a:rPr lang="nl-BE" altLang="en-US" sz="2800" dirty="0" err="1" smtClean="0"/>
              <a:t>entity</a:t>
            </a:r>
            <a:r>
              <a:rPr lang="nl-BE" altLang="en-US" sz="2800" dirty="0" smtClean="0"/>
              <a:t> must </a:t>
            </a:r>
            <a:r>
              <a:rPr lang="nl-BE" altLang="en-US" sz="2800" dirty="0" err="1" smtClean="0"/>
              <a:t>satisfy</a:t>
            </a:r>
            <a:r>
              <a:rPr lang="nl-BE" altLang="en-US" sz="2800" dirty="0" smtClean="0"/>
              <a:t> </a:t>
            </a:r>
            <a:r>
              <a:rPr lang="nl-BE" altLang="en-US" sz="2800" dirty="0" err="1" smtClean="0"/>
              <a:t>to</a:t>
            </a:r>
            <a:r>
              <a:rPr lang="nl-BE" altLang="en-US" sz="2800" dirty="0" smtClean="0"/>
              <a:t> </a:t>
            </a:r>
            <a:r>
              <a:rPr lang="nl-BE" altLang="en-US" sz="2800" dirty="0" err="1" smtClean="0"/>
              <a:t>be</a:t>
            </a:r>
            <a:r>
              <a:rPr lang="nl-BE" altLang="en-US" sz="2800" dirty="0" smtClean="0"/>
              <a:t> </a:t>
            </a:r>
            <a:r>
              <a:rPr lang="nl-BE" altLang="en-US" sz="2800" dirty="0" err="1" smtClean="0"/>
              <a:t>what</a:t>
            </a:r>
            <a:r>
              <a:rPr lang="nl-BE" altLang="en-US" sz="2800" dirty="0" smtClean="0"/>
              <a:t> </a:t>
            </a:r>
            <a:r>
              <a:rPr lang="nl-BE" altLang="en-US" sz="2800" dirty="0" err="1" smtClean="0"/>
              <a:t>it</a:t>
            </a:r>
            <a:r>
              <a:rPr lang="nl-BE" altLang="en-US" sz="2800" dirty="0" smtClean="0"/>
              <a:t> is </a:t>
            </a: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BE" altLang="en-US" sz="2800" dirty="0" smtClean="0"/>
              <a:t>Language </a:t>
            </a:r>
            <a:r>
              <a:rPr lang="nl-BE" altLang="en-US" sz="2800" dirty="0" err="1" smtClean="0"/>
              <a:t>can</a:t>
            </a:r>
            <a:r>
              <a:rPr lang="nl-BE" altLang="en-US" sz="2800" dirty="0" smtClean="0"/>
              <a:t> make strings of </a:t>
            </a:r>
            <a:r>
              <a:rPr lang="nl-BE" altLang="en-US" sz="2800" dirty="0" err="1" smtClean="0"/>
              <a:t>words</a:t>
            </a:r>
            <a:r>
              <a:rPr lang="nl-BE" altLang="en-US" sz="2800" dirty="0" smtClean="0"/>
              <a:t> look as </a:t>
            </a:r>
            <a:r>
              <a:rPr lang="nl-BE" altLang="en-US" sz="2800" dirty="0" err="1" smtClean="0"/>
              <a:t>if</a:t>
            </a:r>
            <a:r>
              <a:rPr lang="nl-BE" altLang="en-US" sz="2800" dirty="0" smtClean="0"/>
              <a:t> </a:t>
            </a:r>
            <a:r>
              <a:rPr lang="nl-BE" altLang="en-US" sz="2800" dirty="0" err="1" smtClean="0"/>
              <a:t>it</a:t>
            </a:r>
            <a:r>
              <a:rPr lang="nl-BE" altLang="en-US" sz="2800" dirty="0" smtClean="0"/>
              <a:t> </a:t>
            </a:r>
            <a:r>
              <a:rPr lang="nl-BE" altLang="en-US" sz="2800" dirty="0" err="1" smtClean="0"/>
              <a:t>were</a:t>
            </a:r>
            <a:r>
              <a:rPr lang="nl-BE" altLang="en-US" sz="2800" dirty="0" smtClean="0"/>
              <a:t> </a:t>
            </a:r>
            <a:r>
              <a:rPr lang="nl-BE" altLang="en-US" sz="2800" dirty="0" err="1" smtClean="0"/>
              <a:t>terms</a:t>
            </a:r>
            <a:endParaRPr lang="nl-BE" altLang="en-US" sz="2800" dirty="0" smtClean="0"/>
          </a:p>
          <a:p>
            <a:pPr lvl="1" eaLnBrk="1" hangingPunct="1">
              <a:lnSpc>
                <a:spcPct val="90000"/>
              </a:lnSpc>
            </a:pPr>
            <a:r>
              <a:rPr lang="nl-BE" altLang="en-US" sz="2400" dirty="0" smtClean="0"/>
              <a:t>“</a:t>
            </a:r>
            <a:r>
              <a:rPr lang="nl-BE" altLang="en-US" sz="2400" i="1" dirty="0" err="1" smtClean="0"/>
              <a:t>Middle</a:t>
            </a:r>
            <a:r>
              <a:rPr lang="nl-BE" altLang="en-US" sz="2400" i="1" dirty="0" smtClean="0"/>
              <a:t> </a:t>
            </a:r>
            <a:r>
              <a:rPr lang="nl-BE" altLang="en-US" sz="2400" i="1" dirty="0" err="1" smtClean="0"/>
              <a:t>lobe</a:t>
            </a:r>
            <a:r>
              <a:rPr lang="nl-BE" altLang="en-US" sz="2400" i="1" dirty="0" smtClean="0"/>
              <a:t> of </a:t>
            </a:r>
            <a:r>
              <a:rPr lang="nl-BE" altLang="en-US" sz="2400" i="1" dirty="0" err="1" smtClean="0"/>
              <a:t>left</a:t>
            </a:r>
            <a:r>
              <a:rPr lang="nl-BE" altLang="en-US" sz="2400" i="1" dirty="0" smtClean="0"/>
              <a:t> </a:t>
            </a:r>
            <a:r>
              <a:rPr lang="nl-BE" altLang="en-US" sz="2400" i="1" dirty="0" err="1" smtClean="0"/>
              <a:t>lung</a:t>
            </a:r>
            <a:r>
              <a:rPr lang="nl-BE" altLang="en-US" sz="2400" dirty="0" smtClean="0"/>
              <a:t>”</a:t>
            </a: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BE" altLang="en-US" sz="2800" dirty="0" smtClean="0"/>
              <a:t>...</a:t>
            </a:r>
            <a:endParaRPr lang="nl-NL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8913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 double mystery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n-GB" altLang="en-US" sz="1800" dirty="0" smtClean="0"/>
              <a:t>(It is argued that)</a:t>
            </a:r>
            <a:r>
              <a:rPr lang="en-GB" altLang="en-US" sz="2800" dirty="0" smtClean="0"/>
              <a:t> </a:t>
            </a:r>
            <a:r>
              <a:rPr lang="en-GB" altLang="en-US" dirty="0" smtClean="0"/>
              <a:t>On September 9th, 1935, Carl Austin Weiss shot Senator Huey Long in the Louisiana State Capitol with a .35 calibre pistol. Long died from this wound thirty hours later on September 10th. Weiss, on the other hand, received between thirty-two and sixty .44 and .45 calibre hollow point bullets from Long's agitated bodyguards and died immediately.</a:t>
            </a:r>
          </a:p>
          <a:p>
            <a:pPr lvl="4" indent="-514350" eaLnBrk="1" hangingPunct="1">
              <a:buFontTx/>
              <a:buNone/>
            </a:pPr>
            <a:r>
              <a:rPr lang="en-GB" altLang="en-US" sz="1800" dirty="0" smtClean="0"/>
              <a:t>Sorensen, R., 1985, "Self-Deception and Scattered Events", Mind, 94: 64-69.</a:t>
            </a:r>
          </a:p>
          <a:p>
            <a:pPr eaLnBrk="1" hangingPunct="1"/>
            <a:r>
              <a:rPr lang="en-GB" altLang="en-US" sz="2800" dirty="0" smtClean="0"/>
              <a:t>Questions:</a:t>
            </a:r>
          </a:p>
          <a:p>
            <a:pPr lvl="1" eaLnBrk="1" hangingPunct="1"/>
            <a:r>
              <a:rPr lang="en-US" altLang="en-US" sz="2400" dirty="0" smtClean="0"/>
              <a:t>Did Weiss kill Senator Long ? </a:t>
            </a:r>
          </a:p>
          <a:p>
            <a:pPr lvl="1" eaLnBrk="1" hangingPunct="1"/>
            <a:r>
              <a:rPr lang="en-US" altLang="en-US" sz="2400" dirty="0" smtClean="0"/>
              <a:t>If so, when did he kill him ?</a:t>
            </a:r>
          </a:p>
          <a:p>
            <a:pPr lvl="1" eaLnBrk="1" hangingPunct="1"/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9561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Relevance to Healthcare?</a:t>
            </a:r>
          </a:p>
        </p:txBody>
      </p:sp>
      <p:sp>
        <p:nvSpPr>
          <p:cNvPr id="1804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‘</a:t>
            </a:r>
            <a:r>
              <a:rPr lang="en-US" altLang="en-US" sz="2800" i="1" smtClean="0"/>
              <a:t>Nuances in the English language can be both challenging and amusing, however, when </a:t>
            </a:r>
            <a:r>
              <a:rPr lang="en-US" altLang="en-US" sz="2800" b="1" i="1" u="sng" smtClean="0"/>
              <a:t>variants in language impact treatment, safety and billing</a:t>
            </a:r>
            <a:r>
              <a:rPr lang="en-US" altLang="en-US" sz="2800" i="1" smtClean="0"/>
              <a:t>, it is all challenge and no humor.</a:t>
            </a:r>
          </a:p>
          <a:p>
            <a:pPr eaLnBrk="1" hangingPunct="1"/>
            <a:r>
              <a:rPr lang="en-US" altLang="en-US" sz="2800" i="1" smtClean="0"/>
              <a:t>Although English contains a reasonable degree of conformity, </a:t>
            </a:r>
            <a:r>
              <a:rPr lang="en-US" altLang="en-US" sz="2800" b="1" i="1" u="sng" smtClean="0"/>
              <a:t>divergence in phrasing and meaning can compound comprehension problems and impact patient safety</a:t>
            </a:r>
            <a:r>
              <a:rPr lang="en-US" altLang="en-US" sz="2800" i="1" smtClean="0"/>
              <a:t>. These language "woes" can be minimized through the use of sophisticated healthcare IT systems ...</a:t>
            </a:r>
            <a:r>
              <a:rPr lang="en-US" altLang="en-US" sz="2800" smtClean="0"/>
              <a:t>’</a:t>
            </a:r>
          </a:p>
        </p:txBody>
      </p:sp>
      <p:sp>
        <p:nvSpPr>
          <p:cNvPr id="1536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553200"/>
            <a:ext cx="614363" cy="30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0193CE1-52DA-423F-891A-213E801D87F8}" type="slidenum">
              <a:rPr lang="en-US" altLang="en-US" sz="14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533400" y="6276975"/>
            <a:ext cx="86106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GB" altLang="en-US" sz="1400">
                <a:solidFill>
                  <a:schemeClr val="bg1"/>
                </a:solidFill>
              </a:rPr>
              <a:t>Schwend GT. The language of healthcare. Variance in the English language is harming patients and hospitals' bottom lines. Is healthcare IT the solution? Health Manag Technol. 2008 Feb;29(2):14, 16, 18</a:t>
            </a:r>
            <a:endParaRPr lang="en-US" altLang="en-US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22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4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4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429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Indeed, these days, not just people communicate …</a:t>
            </a:r>
          </a:p>
        </p:txBody>
      </p:sp>
      <p:sp>
        <p:nvSpPr>
          <p:cNvPr id="17411" name="AutoShape 2" descr="data:image/jpg;base64,/9j/4AAQSkZJRgABAQAAAQABAAD/2wCEAAkGBhIQEBUUEBQUFRQVFxgYGBYWFxcfGRgYFxcZGhsUGhQXHCYeGhklHBUUIjIgIyovLCw4Fh8yNTAqNSYrLSkBCQoKDgwOGg8PGikkHRwsMS0sLCwsLCwsLy4qKTAsLSkpLCwvLCwpLDUsKikpLCwsLCwpLCksLCksLCkpMi8sLP/AABEIAHQAdAMBIgACEQEDEQH/xAAcAAEAAgMBAQEAAAAAAAAAAAAABgcDBAUIAgH/xABDEAACAQIDBAYFCAcJAQAAAAABAgMAEQQSIQUGEzEHIkFRYYEycZGxshQjJHKDocHRM1Jic4LC4SU0QkRTkqLT8GP/xAAaAQEAAwEBAQAAAAAAAAAAAAAAAQMEBQIG/8QAJBEAAgIBAwMFAQAAAAAAAAAAAAECEQMxMlEEIUESExRhcSP/2gAMAwEAAhEDEQA/ALxpSlAKUpQClYsViliRnkYKiKWZjyCqLknwAFQDBdMUMhzCF+CWYKwIzEKxXMUNgL2va+le4wlPaiHJLUsSlcuHeKE6OWiPdKpT/meofImukjgi4IIPIjkfOvLTWpNn1SlKgClKUApSlAKUpQClKUApSo5v1vWuzsKzixlfqxKe1yPSI/VUanyHaKlJt0iG6ID0175ZvoMDaaNOR7Vh9zH+Ed9QvdxfoaeBk+M1xcUzOWZyWZiWZjzLHUknvJNSHdZL4IfWkH311scFBUZZS9Rc+1MFiHX5tkylQcpBB5DtHP2iuRs/A4mOSzAID/jDFbAeKkhj4NztXR2omEKoZwwYxobgHXqjyNcvAjCpICs0mW/oESJfuGYAC3h21yro1UYtw9+cTiMWcNiCjrlchwtnuhGhscp0v2DlVjVROz9sR7O2mZpriON5g2UXJzB1Cgd5YqKsvYvSfs/Ej9MIW7UnshHmeqfI1bnik1XlHiD7dyV0rmQbz4N1LJiYGUXuRKlhl53N+ytjZu1ocSmfDyxype2aNgwuOy47eWlUFht0pSgFKUoBSlKAxYnELGjO5CqoLMx5AAXJPlVBb0bdbaeLaVriJOrGp7Fv2jvPM+Q7KnHTJtqREiwyaLLd3PeEIsvqub+Qqv4cN1QB/wC8a6HSY1uZnzS8HAxI1PrNSDdBb4P7ST+Wo9O4Dle3rH2H+tSTckXwjfvX+Fa1eSnwXQk84gi4USSKYk5kXvlHYSK5CTTCYH5Givc2YEr2HmcpX766kODeTDQFMQYhwYxawsTlGt7g3rQOz8VmA+VhlvrZlJt9VlOvnXHeptK429s1ZdptDJ6MmICNb9tgLjzYVExK8aqwZla4BsZAblGRvQU8zpzv4d043pXhbTvrYSQvc2vpwze3lUb3k2aomxcZNuHJPbr5TdZs4tobnI5sPPsrTl2xf0Vw1ZHRI4RwikxpkkzlL20OXW1+T6j1X5Vb/Qk6scW66cX5PKB1bZWR1uFUADrpKOXYKpFtpSYOWZIiDnThMCc1+YDBltc25Hxq1uhqJ8Li0ilZiZcM62LRkK8MubIpRiSLSyHrW5nnWZlhdVKUrySKUpQClKUBVHS8M2KhA58L4nP5VHWBRQFF9Rc/dpXa6VcV/acKd8cf3vJpWljwbgAc7Gw7ALewcq7nRwXt2c7qJ1KivsQlsQ/2nxCpRuGpOGe1v0p7/wBVajmKT599f9T1+lUl6PW+jy/vf5FpVM932Lf2ZsmOfCQGVLkRqAVcjQezxrBJuVAGBCy6EGxyMDY3tprW3svBNJhIcsjIAljl7dfWK059jWP98se5pCD8dcaW5m1aFf8ASOgTGdRQo4aWGotYMBYH6tcfFY35bjZJIuIgxEjiyC7EFDGRa4BDcPUeJ7qkfSZhlE0WQ5hwgLlsxNnfmxJv6VQnBWSTW1kkDEFSwIzq56o1Ojk2vratE1/KLK47mdt90vlAiZ8X15kjI4kaXIkVlZQbhmC5Qunfc2rc3a2M2z8Xg240RUTIMgRVe2JQxnrcyoa2nLt0rFs/EBYbxMQBxdVBhU8OYSLmlmuD1WuFjs637a+trTtwnYOpCBihWJ5AWglEqomKB1PX1YqLcj31mLC86Viw04kRXU3VgGB8GFx9xrLXkkUpSgFKUoCl+kWJpNtooF8qRn7mPvrM0ID2YHiLfz7LAHSwro72t/achtfSJfYoP41oLIM+btGmvdrqO819H0saxI43UO8j+itsT/eX9UvxCpD0eP8ANTD9tfg/pUckP0hri2knxCu1uC3UmH7SfCaplqaloXbsjCxSYOHitlADAda3+M391as+BwIJBlkHqzEfCay7AMHyGE4jLYGQC/7xu7yrHisbs8aBC31R+bCuLPc/02x0RFOkYxk4cw2yZZV0UrqGQ8iB+sagc8YVyDzeJXX/AG8Mnxs0Q9oqwOkXECSLDsquqqWUZwASGVSCLE3HUrmYnZ0cuyMPPlHEhmePN25XkPVv3dYVoXfCv0rbqTNXDyMzsCOvJIjhWCmRhPhwLphb8C11vnuGt7KzYWDiSorO4klCq7WV5bSQsmVpUBiRS8aDIy5tOdczZudUYcMhWhRrLk4cgw0xUyzIzZ2GuoQg6cuVbiziEhly5Y2Yh7PBF81KJQq3JMzZSQEk7tD21mLSyujbaJm2dEG9KHNA32RyqfWUCHzqUVCOjtuHPtDD9iTiRfqyrb3xH21N6hkilKVAFKUoCsd4Bm2hOe5lHsij/OsKbNzIz5iLG1tPxN61t4duxQ4/Eh81+JyA/wDmg53t2GufLv6oiZEiJzE6syi1/AA+8V9Hjbjij6eEcHOpubrkgr4W0jOTf0gB6zf8K6G4jaTDxj9zVqSNX3uM2s32f89VTVG6L7F4bsYmEYBDPlsruBcdt72FfmJ3gwY9GAsfEAD26+6otsTfQYWExNAstnLAl7cwOzIfH21mn6UNNMLEP4z/ANdcueGbk2ka4zVHxv8A4ppMLE3D4aiQZete4Mcg00FhoNKwbEs+wMUP9OVm9ixt+NcPeXfJ8XFwzGiAMG0YnlcciAO012uj4iXZm0YiQBlvcnQZoyLk9g6lWKDjCpcniTTbrgjgjRJQj/Jwc0yXbDyOfnEWVXJW2Y62UjVdb3rb4zFlLGQPLkN+KjzsskRQ5IXHDKkqNTZhY+FcqLGzF42Blyo+HZ+HkFmdRCpUtoGKqV1001767uH2Syoc2VAcxZMqBnEE1yJXucz2b0ky8zz7MhedvozxrPtKTPKrs+EjzKq5SrxOFKOMzdcZtTftOlWpVQbI2gmD2jh2aSMQ8STDAC3UEyh1u2Y3XOqC9ha9W/XlkilKVAFcneTeeDZ8QkxBYKzZRlUsSSCeQ8AdTXWrFPhkkFnVWA1swB99AeZN9NtNPjJpsOkjpK5ZeqQQLDmLHu760cPhsQygtljY3IRyQ9hpe2XQeuvU6YGMckQepR+Vcjam5GCxMvFmhDSWC5rkaDkNDWldTkSqyp4Y8HmbFR4hOYuPB1/KvvdjaE0MxjjgMskwXKqtr1cx7u4mvSce4Gz1/wAtGfXc+81v4LdzCwsGigjRhyKqAR51HyMnJKxxKmi6PdqSC/DgTNY2aQkjQaEAc6h28GE2jhcS0DQBspUZ0VypzAG4N+y9vKvTlfhUVHyMnJPtx4PKSYbaT/5WTyjP4mrD3X3Sxr7FxuRXjxE5RRG4AJWJsxsR+sGYeVXUBX7Xl5ZvVkqCXg887udGO08a7fKPo6CwLOurWvYBeRtc86lcfQEh/SYtj9WNBVt0quz0UNt7oBxImUYWZXiNsxewZe86c6vWCPKqqTewAue2w51kpUAUpSgFKUoBSlKAUpSgFKUoBSlKAUpSgFKUoD8r9pSgP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4005263" y="-525463"/>
            <a:ext cx="1104900" cy="1104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17412" name="AutoShape 4" descr="data:image/jpg;base64,/9j/4AAQSkZJRgABAQAAAQABAAD/2wCEAAkGBhIQEBUUEBQUFRQVFxgYGBYWFxcfGRgYFxcZGhsUGhQXHCYeGhklHBUUIjIgIyovLCw4Fh8yNTAqNSYrLSkBCQoKDgwOGg8PGikkHRwsMS0sLCwsLCwsLy4qKTAsLSkpLCwvLCwpLDUsKikpLCwsLCwpLCksLCksLCkpMi8sLP/AABEIAHQAdAMBIgACEQEDEQH/xAAcAAEAAgMBAQEAAAAAAAAAAAAABgcDBAUIAgH/xABDEAACAQIDBAYFCAcJAQAAAAABAgMAEQQSIQUGEzEHIkFRYYEycZGxshQjJHKDocHRM1Jic4LC4SU0QkRTkqLT8GP/xAAaAQEAAwEBAQAAAAAAAAAAAAAAAQMEBQIG/8QAJBEAAgIBAwMFAQAAAAAAAAAAAAECEQMxMlEEIUESExRhcSP/2gAMAwEAAhEDEQA/ALxpSlAKUpQClYsViliRnkYKiKWZjyCqLknwAFQDBdMUMhzCF+CWYKwIzEKxXMUNgL2va+le4wlPaiHJLUsSlcuHeKE6OWiPdKpT/meofImukjgi4IIPIjkfOvLTWpNn1SlKgClKUApSlAKUpQClKUApSo5v1vWuzsKzixlfqxKe1yPSI/VUanyHaKlJt0iG6ID0175ZvoMDaaNOR7Vh9zH+Ed9QvdxfoaeBk+M1xcUzOWZyWZiWZjzLHUknvJNSHdZL4IfWkH311scFBUZZS9Rc+1MFiHX5tkylQcpBB5DtHP2iuRs/A4mOSzAID/jDFbAeKkhj4NztXR2omEKoZwwYxobgHXqjyNcvAjCpICs0mW/oESJfuGYAC3h21yro1UYtw9+cTiMWcNiCjrlchwtnuhGhscp0v2DlVjVROz9sR7O2mZpriON5g2UXJzB1Cgd5YqKsvYvSfs/Ej9MIW7UnshHmeqfI1bnik1XlHiD7dyV0rmQbz4N1LJiYGUXuRKlhl53N+ytjZu1ocSmfDyxype2aNgwuOy47eWlUFht0pSgFKUoBSlKAxYnELGjO5CqoLMx5AAXJPlVBb0bdbaeLaVriJOrGp7Fv2jvPM+Q7KnHTJtqREiwyaLLd3PeEIsvqub+Qqv4cN1QB/wC8a6HSY1uZnzS8HAxI1PrNSDdBb4P7ST+Wo9O4Dle3rH2H+tSTckXwjfvX+Fa1eSnwXQk84gi4USSKYk5kXvlHYSK5CTTCYH5Givc2YEr2HmcpX766kODeTDQFMQYhwYxawsTlGt7g3rQOz8VmA+VhlvrZlJt9VlOvnXHeptK429s1ZdptDJ6MmICNb9tgLjzYVExK8aqwZla4BsZAblGRvQU8zpzv4d043pXhbTvrYSQvc2vpwze3lUb3k2aomxcZNuHJPbr5TdZs4tobnI5sPPsrTl2xf0Vw1ZHRI4RwikxpkkzlL20OXW1+T6j1X5Vb/Qk6scW66cX5PKB1bZWR1uFUADrpKOXYKpFtpSYOWZIiDnThMCc1+YDBltc25Hxq1uhqJ8Li0ilZiZcM62LRkK8MubIpRiSLSyHrW5nnWZlhdVKUrySKUpQClKUBVHS8M2KhA58L4nP5VHWBRQFF9Rc/dpXa6VcV/acKd8cf3vJpWljwbgAc7Gw7ALewcq7nRwXt2c7qJ1KivsQlsQ/2nxCpRuGpOGe1v0p7/wBVajmKT599f9T1+lUl6PW+jy/vf5FpVM932Lf2ZsmOfCQGVLkRqAVcjQezxrBJuVAGBCy6EGxyMDY3tprW3svBNJhIcsjIAljl7dfWK059jWP98se5pCD8dcaW5m1aFf8ASOgTGdRQo4aWGotYMBYH6tcfFY35bjZJIuIgxEjiyC7EFDGRa4BDcPUeJ7qkfSZhlE0WQ5hwgLlsxNnfmxJv6VQnBWSTW1kkDEFSwIzq56o1Ojk2vratE1/KLK47mdt90vlAiZ8X15kjI4kaXIkVlZQbhmC5Qunfc2rc3a2M2z8Xg240RUTIMgRVe2JQxnrcyoa2nLt0rFs/EBYbxMQBxdVBhU8OYSLmlmuD1WuFjs637a+trTtwnYOpCBihWJ5AWglEqomKB1PX1YqLcj31mLC86Viw04kRXU3VgGB8GFx9xrLXkkUpSgFKUoCl+kWJpNtooF8qRn7mPvrM0ID2YHiLfz7LAHSwro72t/achtfSJfYoP41oLIM+btGmvdrqO819H0saxI43UO8j+itsT/eX9UvxCpD0eP8ANTD9tfg/pUckP0hri2knxCu1uC3UmH7SfCaplqaloXbsjCxSYOHitlADAda3+M391as+BwIJBlkHqzEfCay7AMHyGE4jLYGQC/7xu7yrHisbs8aBC31R+bCuLPc/02x0RFOkYxk4cw2yZZV0UrqGQ8iB+sagc8YVyDzeJXX/AG8Mnxs0Q9oqwOkXECSLDsquqqWUZwASGVSCLE3HUrmYnZ0cuyMPPlHEhmePN25XkPVv3dYVoXfCv0rbqTNXDyMzsCOvJIjhWCmRhPhwLphb8C11vnuGt7KzYWDiSorO4klCq7WV5bSQsmVpUBiRS8aDIy5tOdczZudUYcMhWhRrLk4cgw0xUyzIzZ2GuoQg6cuVbiziEhly5Y2Yh7PBF81KJQq3JMzZSQEk7tD21mLSyujbaJm2dEG9KHNA32RyqfWUCHzqUVCOjtuHPtDD9iTiRfqyrb3xH21N6hkilKVAFKUoCsd4Bm2hOe5lHsij/OsKbNzIz5iLG1tPxN61t4duxQ4/Eh81+JyA/wDmg53t2GufLv6oiZEiJzE6syi1/AA+8V9Hjbjij6eEcHOpubrkgr4W0jOTf0gB6zf8K6G4jaTDxj9zVqSNX3uM2s32f89VTVG6L7F4bsYmEYBDPlsruBcdt72FfmJ3gwY9GAsfEAD26+6otsTfQYWExNAstnLAl7cwOzIfH21mn6UNNMLEP4z/ANdcueGbk2ka4zVHxv8A4ppMLE3D4aiQZete4Mcg00FhoNKwbEs+wMUP9OVm9ixt+NcPeXfJ8XFwzGiAMG0YnlcciAO012uj4iXZm0YiQBlvcnQZoyLk9g6lWKDjCpcniTTbrgjgjRJQj/Jwc0yXbDyOfnEWVXJW2Y62UjVdb3rb4zFlLGQPLkN+KjzsskRQ5IXHDKkqNTZhY+FcqLGzF42Blyo+HZ+HkFmdRCpUtoGKqV1001767uH2Syoc2VAcxZMqBnEE1yJXucz2b0ky8zz7MhedvozxrPtKTPKrs+EjzKq5SrxOFKOMzdcZtTftOlWpVQbI2gmD2jh2aSMQ8STDAC3UEyh1u2Y3XOqC9ha9W/XlkilKVAFcneTeeDZ8QkxBYKzZRlUsSSCeQ8AdTXWrFPhkkFnVWA1swB99AeZN9NtNPjJpsOkjpK5ZeqQQLDmLHu760cPhsQygtljY3IRyQ9hpe2XQeuvU6YGMckQepR+Vcjam5GCxMvFmhDSWC5rkaDkNDWldTkSqyp4Y8HmbFR4hOYuPB1/KvvdjaE0MxjjgMskwXKqtr1cx7u4mvSce4Gz1/wAtGfXc+81v4LdzCwsGigjRhyKqAR51HyMnJKxxKmi6PdqSC/DgTNY2aQkjQaEAc6h28GE2jhcS0DQBspUZ0VypzAG4N+y9vKvTlfhUVHyMnJPtx4PKSYbaT/5WTyjP4mrD3X3Sxr7FxuRXjxE5RRG4AJWJsxsR+sGYeVXUBX7Xl5ZvVkqCXg887udGO08a7fKPo6CwLOurWvYBeRtc86lcfQEh/SYtj9WNBVt0quz0UNt7oBxImUYWZXiNsxewZe86c6vWCPKqqTewAue2w51kpUAUpSgFKUoBSlKAUpSgFKUoBSlKAUpSgFKUoD8r9pSgP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4005263" y="-525463"/>
            <a:ext cx="1104900" cy="1104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17413" name="AutoShape 6" descr="data:image/jpg;base64,/9j/4AAQSkZJRgABAQAAAQABAAD/2wCEAAkGBhASERUUEhEVFBUVFhgXFRQUFxISEhYVFRcVFxYSFRQYGyYeGhwvHRYXIC8gIycpLSwuFx8xNTw2NSYrLSkBCQoKDgwOGA8PGDUkHB8tKSwpNTUsNSwpKTU1LDUrLikuNTEuNTUpNSk1Li0pKSwpNSosKSk1KSoqLCkpLCwsLP/AABEIAGgAeQMBIgACEQEDEQH/xAAcAAEAAgMBAQEAAAAAAAAAAAAABQYDBAcIAgH/xABBEAABAwMBBAcEBgcJAQAAAAABAAIRAwQhEgUGMUETIlFhcZGhBzKBsQgzYnKSohQjQ1JTgpMkY3Oys8HC0fAW/8QAGgEBAAIDAQAAAAAAAAAAAAAAAAEEAgMFBv/EACYRAQACAQMCBQUAAAAAAAAAAAABAgMEESExcQUSMkHRFBUiUYH/2gAMAwEAAhEDEQA/AO4oiICKM2lvLZ25Ir3VGkRxa+oxrs8OrMqvXfth2PTn+1ayOVOnVf66Y9UF0Rcsv/pB2DB+rt7ioeWoU6TT3yXE+ir20PpG1/2VjTb2GpVdU9Gtb80HdEXn249sW16zZo1KTXHgyhbPqGZwC55cBjx/6iK+395K/vXFy2ex1O2Hk3SVlFZnpDVfNjp67RHeXpglRd7vXYUfrby3pxyfVpNPkXSvNFfdq/q5r3GrvqVatY+sj1WB+6DWNJ6WSASAGgCQMcSVnGG/6V/uGn32i+/bl6voV2va17HBzXAOa5pDmuaRIcCMERzWRU72QXfSbHtDPuscz+nUewDyAVxWpdEREBERAREQeaN6NnudtO7YahBFR7iTLiZcdM/DSfitelupSPv1aju4EMHllWb2q0Oh2uXcOmpNcOXLSfHNJQLLtXMNKTXeYcLxDLqK5PLS20bM9vuvZN/ZavvuefSYUpbW1vT9yjSb3hjJ84lRIve9fpvu9WIrWOkOHeue/qvM/wBlPP2gY4rUq3veoh98teperLhjTRzPVIV73vUdXuZWs+4JWIuWMy6GLTxV2P2B3OrZj2fwrioz4FtN/wDyK6SuQ/R/uIF9S7KtOoB/iNeCfyBdeXMniXqqzvESIiKEiIiAiIg4z9ICz01bKuO19Nx+LHN/zPXO+kK7J7eLDXsvWBmjWpv+DtVP5vC4u10gHtz5q1gnrDm62m81lk6UoapXyGrIygSrPLmz5YY9RSCtynZrYZYqdmuctYRegpoKl/0HuXy6yTZj9RCzexC407Rrs/iW+rxNOowD/Ucu4rgXs4d0W2LbkKjK1P8AIXgebAu+rn5I2vL0Wmv58VZERFrWBERAREQV72hbP6fZl2zn0D3D71MdI31aF5v2YNVNvhHlj/Zerq1IOaWuEhwII7QRBC8qUHstXVaNV0OpVXsgAk9Q6T6grdhtEW5U9bW1sf4xvO6Qo2q36FmoF+9zB9XSLu9xgeMNn5rEzbW0K/1TCB/dsmPFxmPMK1OakON9Dqsntt3n4XBlmAJOB2nA81qXO3bOn71ZpPYyah/LI8yqx/8AOXVXrVqs+L3ViPEM1AfEhZqO7tqyNdRzzgQC1ol3u4br4/eC1TqZ9obaeCxPOXJM9uPlt3O/NIfV0nu73FrB5CSo92276v8AVU9Le1jJA8XukD0W229tWfV02k6XQdOp0twDnU6DGC13LxjFdby1dQ0hojS8a4e6CMtzJ5TOPlOqct593SxeHabF0pv35ZtibFvxWp3HTNpvpva5j3v1AOBwBB090TmV6Q2DvNQum9RwDxOpkgkRgwRxz5c15cq7Rqv6lRxmYLnEglokhpk5yZznK29hbeq2zw+m9wIMkZHugBsGcceQkd4wtfXqu7bcQ9XoqZuT7Q6V2wNqENqDBPAE8M8h4jB7jhXNYpEREBERAXEPaDuLbfp9as7X14qFo0hpLh13B2ZEjPVxPxXb1Xt6NjiqJjIGDAMHw5iMEIOB19rWNA6KdqC8Y11DqyDyDtRjHHC1Ljed7iDoEayAH4AAAgjUSAciYI5cipzerdgtJhucBzQSAczpkZjHVPdHEKk3DiHTEascCxvASNT5c45z4z2KUstxtSs/TrcTpDpwQC3nIcRykSOWOQWnk57Ac5dx5azEY7cea2m2hdGgajAENDjxkk63jESAR2qRobsVn5cNI5F3XdHEAz48giEMHGOMgDAyRLgJjTDZ557M9i+pBw0kAgA4hvGYhnEcOMnHlYq27jKWku68mHPcTpYOTnAcpxyjmVNWuwgDxPgwBg8x1vzIKxYbEuKkaKbmgxLiBTDXDgQ7JI4HxnxM/s7cJxM1KobkH9WOsCPtFTDtjUtMgCk5uW1WxraftE+83tDltbu7YFfW3q66btLizNN322O7McOXqgl93d1LSh1m0y58Rqe4u48cYHorpsza1VgOpjn0m8XDLmfDiR8lUqG12+7SDqzhxFJpfB+04dVv8xC2KWzL2rMllBp4yTWqEfdaQwficsUui0K7XtDmODmngRkLIovdzZ7aNAMDnOySXOjUSeJhoAHgApRSgREQF81KYIgr6RBT9593g9pgCYMdnge75cVzK63To63OcwOdPWkZBxx/9nB5ie81qIcIKpO8e7IL+kbh0QRyeBwB7xmD3kc8BQ6do1vBoHgIX2KKkW2RnALvssa57h44hv8AMWqRtt36riOq2mPtnpH/AIGQ0fjd4IIKnal2NMzyiZHPC1P0GqwGnSrtDZw3on3L2D90aCQO7WJHBdCt912H39VT78af6bQGeYUvS2LAgCByAEAeAQcts9ynVYdVbUqmeN04howYLbdmImMHSrbsjc+mBDwHjEMDWso4HHox72f3i6PVXG32OBxW/Stmt4BBE2uyoAAaABwAAAHgOAW9S2aBxW6iD5YwAQF9IiAiIgIiICw3NsHhEQRjNkLcpbNA4oiDaZRaOS+0RAREQEREBERB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3965575" y="-471488"/>
            <a:ext cx="1152525" cy="99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pic>
        <p:nvPicPr>
          <p:cNvPr id="17414" name="Picture 12" descr="USA (satellite image)">
            <a:hlinkClick r:id="rId4" tooltip="USA (satellite image)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708150"/>
            <a:ext cx="8686800" cy="476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AutoShape 14" descr="data:image/jpg;base64,/9j/4AAQSkZJRgABAQAAAQABAAD/2wCEAAkGBhQSERQUExMWEhQVGBYVFRQXFRsVFRQWFRQWFBUUFBYYGyYgGBklHhQVHy8gIycpLCwsFh4xNTAqNScsLCkBCQoKDQwOFA8PGTIkFyQpKSwrKSwwNiwsKSkpKSwsKSwpKSk1KSkpKSkpKikpKSwpLCwsKSwsKSw1KSkpLCwpLP/AABEIAHwAfAMBIgACEQEDEQH/xAAcAAABBAMBAAAAAAAAAAAAAAAAAwQFCAIGBwH/xABHEAABAwEDBwUMCAMJAAAAAAABAAIDEQQhMQUGEkFRYXETMoKRsSJDUnJzgaGywcLR0gcWIzNTg5LwFCSzFRc0QlRik6Kj/8QAFwEBAQEBAAAAAAAAAAAAAAAAAAMCAf/EABsRAQABBQEAAAAAAAAAAAAAAAARAQIiUaFS/9oADAMBAAIRAxEAPwDuKEIQeOdQVOpQDc+7G7mSh+5ov6jRTdr+7f4ruwqs72oLBfW6LwZP0j5l59bYvBk6m/MuAQ5QkZzJHt4OPYlLZn5a4Q2j2vrXntBwpsptQd8+tkXgSdTfmXozrj8CTqb8y4HZfpVtJF7IieDh7ydx/SlaPwov+3xQdzbnRFrDx0QewlOI8vwHvgHjAt7QuHRfSnNrhiPnePanH95sv4EP6pPmQd0itTHc17XcHA9iVXBT9I0h7xB/6fOlY/pRtDASI4wADcDKNXlPYg7qhI2SXSjY7a1p24gHFLIBCEIBCEIE7Q6jXHYCfQq0zOJv23qy09NF1cKGu2lNSrTMRqqBqrs1Vogbk7vaojLxub0vdUy8KHy7g3pe6gi7LIBiaJ0y0N8IJtZowcRVPGwt2DqCBxZG6ZoyrziQ0F1BtuClIMlyyPa1kTy51wGiRU7L6KOgjGoDqCeNFDdQHaAAetBONzHtv+meOJaPeWcmY9sLT9gRUEXvjGrx1DfxL/Cd1lYSyktN5wOvct4M5LPWFlI2A4hrQfM0BLpCwfdR+I31Ql1hoIQhAIQhBhO2rXDaCPQq0TMINDiLupWWtHMdwPYq0Fh1XfvWECLhsuUTlzBvB2rxVMk7RTeLx1KJy4y5t9bn4dFBEWfSpcB5ynTOU2N60lZhcnsZQK2PSr3dKf7SK189ylrEYeUbyvKln+bRLA6lNXc4qKjcNo605iGm4Nb3TjgG3k8AL0GyifJo73aj02D2Lx9uyaAf5a0OuOMwFbtwUVHkOc4QSn8p3wSv1ZtRBpZpsD3tw1bwqzd54xFNrIWMjk2UFBotoNgoLkskbE2kbAcQ1tf0hLKTYQhCAQhCDCY0aeB7FW+Q3kkY31aLhXa3ZwVkJ+a7gexV4dGgacndUXjaMFC5fjpo8H+6p82e+oOido18RgVC5yA0ZUAHu7wbjzduCCDgiBxHpKcss7fBTaGSmolOGTHUx3o+KBzEwNNQKHaKg9YUhZspSRuDmPe1zbwQ91QdovUbGXGlW0/e4KSsFnY+RrZJeTabi/ky7RFDfSoqu0D5+dtrONpl/wCR3xSEuX7QQazym498ds4qUGR7AMbc48ID7Sh9jyaAf5id1xwiA1b1WLt9Tm3SwWTjWGPxGeqE4TfJ9OSj0a00G0rjTRFK704UVAhCEAhCEGE3NdwPYuAPYu/z813A9i4G5Ahyagc6G9yzp+6thUDnVzWdP3UGvWfBOQE3gS6DMJRKZKye6eVkTKBzzQEk0FxN9ATq1BSWW83H2ZsTnuY4S6dNEk00NCtatGIe03bdSCMDkONx4HsWOjvQ7A36igtRkr7iLybPVCdJpkn7iLybPUCdoBCEIBCEIMJh3LuB7FX97yCQQQQaFpBBBFxBBvB3FWAnZVrheKgioxF2req8505Ols05cC6WN19SO6p7Tu841hBnyigs53Va3pdgT+C1NeKg1UZnE7uW9L2IIWLBKgpJmCzCBaz2hzHBzHFjmmoc0lrgdoIvCcWm2vkppvc+mGk4upXGlTcmSUqgyqva3HgsAsww33HXqKC1WR/8PD5OP1AniZ5GFLPD5OP1AniAQhCAQhCDwhallrNtr2Frm1H7wW3LGSMEUKCu2ceaslleXx3tJqRgDvrqdv169q1+2TNkZfqDga9yQ6rbj4Lrjdu1hWBy7kUEG6oOIXLMu5mFsnKRFzNRLQCQNjmkgOHE/BBoUdmjpe4jpH4peGyxE6zwvPrLc7Lk6YD7yXiIImenlU8ZYZj3y0n81jPmQadFkmvMgldd+GTf5gbk7ZkKWhpZ5BhQlpbTbzgAtqGQJHYtld41oJ9DYktHmc895HnM7uxzQujUPq9Kec1reM8bOx9UvY83XO+y5aAOJNKym6twBdQ3byVuLMzXa2Rj8pp/quKkcm5sNa77R5a3ZGYIyd3cCq4Ok2GDQiYytdFrW120aBX0JdYxsDQAMAAB5rlkgEIQgEIQgEIQgTmhDhQrXso5GvqFsqxewFBposDxu4NaPYshYpPCd5its/h27F7/AA7diDUjk15xc48XFef2ITq61t/IDYveSGxBqbM39yewZCpS7BbAGBZIBCEIBCEIP//Z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3946525" y="-563563"/>
            <a:ext cx="1181100" cy="1181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pic>
        <p:nvPicPr>
          <p:cNvPr id="17416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90800"/>
            <a:ext cx="5651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191000"/>
            <a:ext cx="5651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657600"/>
            <a:ext cx="5651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362200"/>
            <a:ext cx="5651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62200"/>
            <a:ext cx="5651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410200"/>
            <a:ext cx="5651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648200"/>
            <a:ext cx="5651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895600"/>
            <a:ext cx="5651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424" name="Straight Arrow Connector 21"/>
          <p:cNvCxnSpPr>
            <a:cxnSpLocks noChangeShapeType="1"/>
          </p:cNvCxnSpPr>
          <p:nvPr/>
        </p:nvCxnSpPr>
        <p:spPr bwMode="auto">
          <a:xfrm flipV="1">
            <a:off x="1327150" y="2824163"/>
            <a:ext cx="1035050" cy="2286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5" name="Straight Arrow Connector 22"/>
          <p:cNvCxnSpPr>
            <a:cxnSpLocks noChangeShapeType="1"/>
          </p:cNvCxnSpPr>
          <p:nvPr/>
        </p:nvCxnSpPr>
        <p:spPr bwMode="auto">
          <a:xfrm>
            <a:off x="2927350" y="2824163"/>
            <a:ext cx="1720850" cy="1587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6" name="Straight Arrow Connector 25"/>
          <p:cNvCxnSpPr>
            <a:cxnSpLocks noChangeShapeType="1"/>
          </p:cNvCxnSpPr>
          <p:nvPr/>
        </p:nvCxnSpPr>
        <p:spPr bwMode="auto">
          <a:xfrm rot="16200000" flipV="1">
            <a:off x="1277937" y="3281363"/>
            <a:ext cx="676275" cy="11430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7" name="Straight Arrow Connector 28"/>
          <p:cNvCxnSpPr>
            <a:cxnSpLocks noChangeShapeType="1"/>
          </p:cNvCxnSpPr>
          <p:nvPr/>
        </p:nvCxnSpPr>
        <p:spPr bwMode="auto">
          <a:xfrm rot="5400000" flipH="1" flipV="1">
            <a:off x="1963737" y="3509963"/>
            <a:ext cx="904875" cy="4572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8" name="Straight Arrow Connector 31"/>
          <p:cNvCxnSpPr>
            <a:cxnSpLocks noChangeShapeType="1"/>
          </p:cNvCxnSpPr>
          <p:nvPr/>
        </p:nvCxnSpPr>
        <p:spPr bwMode="auto">
          <a:xfrm rot="10800000">
            <a:off x="2644775" y="3286125"/>
            <a:ext cx="1165225" cy="833438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9" name="Straight Arrow Connector 35"/>
          <p:cNvCxnSpPr>
            <a:cxnSpLocks noChangeShapeType="1"/>
          </p:cNvCxnSpPr>
          <p:nvPr/>
        </p:nvCxnSpPr>
        <p:spPr bwMode="auto">
          <a:xfrm rot="16200000" flipH="1">
            <a:off x="2353469" y="4949031"/>
            <a:ext cx="757238" cy="1089025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30" name="Straight Arrow Connector 39"/>
          <p:cNvCxnSpPr>
            <a:cxnSpLocks noChangeShapeType="1"/>
          </p:cNvCxnSpPr>
          <p:nvPr/>
        </p:nvCxnSpPr>
        <p:spPr bwMode="auto">
          <a:xfrm rot="5400000" flipH="1" flipV="1">
            <a:off x="4222750" y="3482975"/>
            <a:ext cx="904875" cy="511175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31" name="Straight Arrow Connector 42"/>
          <p:cNvCxnSpPr>
            <a:cxnSpLocks noChangeShapeType="1"/>
          </p:cNvCxnSpPr>
          <p:nvPr/>
        </p:nvCxnSpPr>
        <p:spPr bwMode="auto">
          <a:xfrm rot="16200000" flipV="1">
            <a:off x="4402137" y="3814763"/>
            <a:ext cx="1362075" cy="3048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32" name="Straight Arrow Connector 45"/>
          <p:cNvCxnSpPr>
            <a:cxnSpLocks noChangeShapeType="1"/>
          </p:cNvCxnSpPr>
          <p:nvPr/>
        </p:nvCxnSpPr>
        <p:spPr bwMode="auto">
          <a:xfrm rot="10800000">
            <a:off x="5257800" y="2819400"/>
            <a:ext cx="1143000" cy="538163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33" name="Straight Arrow Connector 48"/>
          <p:cNvCxnSpPr>
            <a:cxnSpLocks noChangeShapeType="1"/>
          </p:cNvCxnSpPr>
          <p:nvPr/>
        </p:nvCxnSpPr>
        <p:spPr bwMode="auto">
          <a:xfrm rot="10800000" flipV="1">
            <a:off x="3886200" y="5110163"/>
            <a:ext cx="1066800" cy="757237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34" name="Straight Arrow Connector 51"/>
          <p:cNvCxnSpPr>
            <a:cxnSpLocks noChangeShapeType="1"/>
          </p:cNvCxnSpPr>
          <p:nvPr/>
        </p:nvCxnSpPr>
        <p:spPr bwMode="auto">
          <a:xfrm flipV="1">
            <a:off x="5518150" y="3819525"/>
            <a:ext cx="1165225" cy="1290638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53566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6269</TotalTime>
  <Words>2832</Words>
  <Application>Microsoft Office PowerPoint</Application>
  <PresentationFormat>On-screen Show (4:3)</PresentationFormat>
  <Paragraphs>535</Paragraphs>
  <Slides>63</Slides>
  <Notes>45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5" baseType="lpstr">
      <vt:lpstr>MS PGothic</vt:lpstr>
      <vt:lpstr>Arial</vt:lpstr>
      <vt:lpstr>Calibri</vt:lpstr>
      <vt:lpstr>Georgia</vt:lpstr>
      <vt:lpstr>Helvetica</vt:lpstr>
      <vt:lpstr>Times</vt:lpstr>
      <vt:lpstr>Times New Roman</vt:lpstr>
      <vt:lpstr>Trebuchet MS</vt:lpstr>
      <vt:lpstr>Wingdings</vt:lpstr>
      <vt:lpstr>Wingdings 2</vt:lpstr>
      <vt:lpstr>Office Theme</vt:lpstr>
      <vt:lpstr>Photo Editor-foto</vt:lpstr>
      <vt:lpstr>Biomedical Ontology PHI 548 / BMI 508</vt:lpstr>
      <vt:lpstr>Lecture 10  Terminology and Ontology</vt:lpstr>
      <vt:lpstr>Lecture 10 Part 2</vt:lpstr>
      <vt:lpstr>Language is ambiguous</vt:lpstr>
      <vt:lpstr>Language is ambiguous</vt:lpstr>
      <vt:lpstr>Language is ambiguous</vt:lpstr>
      <vt:lpstr>A double mystery</vt:lpstr>
      <vt:lpstr>Relevance to Healthcare?</vt:lpstr>
      <vt:lpstr>Indeed, these days, not just people communicate …</vt:lpstr>
      <vt:lpstr>Understanding content (1)</vt:lpstr>
      <vt:lpstr>Understanding content (2)</vt:lpstr>
      <vt:lpstr>The clever (?) business man and his XML card</vt:lpstr>
      <vt:lpstr>Intermediate conclusion</vt:lpstr>
      <vt:lpstr>Terminology (is) for dummies</vt:lpstr>
      <vt:lpstr>The word ‘Terminology’ has two meanings</vt:lpstr>
      <vt:lpstr>Terminology is VERY standardised</vt:lpstr>
      <vt:lpstr>ISO Standards in Terminology: building blocks</vt:lpstr>
      <vt:lpstr>Fundamental Activities of Terminology Work</vt:lpstr>
      <vt:lpstr>Why terminologies ?</vt:lpstr>
      <vt:lpstr>Origin: Peirce, Ogden &amp; Richards, Wüster</vt:lpstr>
      <vt:lpstr>The semantic/semiotic triangle</vt:lpstr>
      <vt:lpstr>The semantic/semiotic triangle</vt:lpstr>
      <vt:lpstr>The semantic triangle works sometimes fine</vt:lpstr>
      <vt:lpstr>Sometimes the semantic triangle fails</vt:lpstr>
      <vt:lpstr>Sometimes the semantic triangle fails</vt:lpstr>
      <vt:lpstr>Sometimes the semantic triangle fails</vt:lpstr>
      <vt:lpstr>Prehistoric ‘psychiatry’: drapetomania</vt:lpstr>
      <vt:lpstr>Some etiologic, diagnostic and therapeutic reflections on ‘Drapetomenia’</vt:lpstr>
      <vt:lpstr>Naïve terminology design and principles that are often violated</vt:lpstr>
      <vt:lpstr>Border’s classification of medicine: what’s wrong ?</vt:lpstr>
      <vt:lpstr>Similar mistake in ICHD</vt:lpstr>
      <vt:lpstr>MeSH: Medical Subject Headings</vt:lpstr>
      <vt:lpstr>MeSH</vt:lpstr>
      <vt:lpstr>Use of MeSH in PUBMED</vt:lpstr>
      <vt:lpstr>MeSH:  Medical Subject Headings</vt:lpstr>
      <vt:lpstr>Is this a good idea ?</vt:lpstr>
      <vt:lpstr>Principle</vt:lpstr>
      <vt:lpstr>Geographic Locations: a good hierarchy ?</vt:lpstr>
      <vt:lpstr>Geographic Locations [Z01]</vt:lpstr>
      <vt:lpstr>Geographic Locations [Z01]</vt:lpstr>
      <vt:lpstr>Principle</vt:lpstr>
      <vt:lpstr>Diabetes Mellitus in MeSH 2008</vt:lpstr>
      <vt:lpstr>MeSH: some paths from top to Wolfram Syndrome</vt:lpstr>
      <vt:lpstr>What would it mean if used in the context of a patient ?</vt:lpstr>
      <vt:lpstr>Principle</vt:lpstr>
      <vt:lpstr>MeSH Tree Structures – 2007 </vt:lpstr>
      <vt:lpstr>MeSH Tree Structures – 2007 </vt:lpstr>
      <vt:lpstr>‘Ontology’</vt:lpstr>
      <vt:lpstr>‘Ontology’</vt:lpstr>
      <vt:lpstr>The Terminology / Ontology divide</vt:lpstr>
      <vt:lpstr>Distinct questions. What type are they of?</vt:lpstr>
      <vt:lpstr>UMLS: Unified Medical Language System</vt:lpstr>
      <vt:lpstr>UMLS: Unified Medical Language System</vt:lpstr>
      <vt:lpstr>Linking of concept-based resources</vt:lpstr>
      <vt:lpstr>UMLS Semantic Network</vt:lpstr>
      <vt:lpstr>Semantic Network “Biologic Function” Hierarchy</vt:lpstr>
      <vt:lpstr>Semantic Network "affects" Hierarchy </vt:lpstr>
      <vt:lpstr>Metathesaurus:  merging terminologies</vt:lpstr>
      <vt:lpstr>Conclusion</vt:lpstr>
      <vt:lpstr>Summary of current deficiencies in traditional and formal terminologies (1)</vt:lpstr>
      <vt:lpstr>Summary of current deficiencies in traditional and formal terminologies (2)</vt:lpstr>
      <vt:lpstr>Take-home message</vt:lpstr>
      <vt:lpstr>Why not ?</vt:lpstr>
    </vt:vector>
  </TitlesOfParts>
  <Company>SUNY at Buffalo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Creative/News Services</dc:creator>
  <cp:lastModifiedBy>Werner Ceusters</cp:lastModifiedBy>
  <cp:revision>370</cp:revision>
  <dcterms:created xsi:type="dcterms:W3CDTF">2011-06-07T20:07:59Z</dcterms:created>
  <dcterms:modified xsi:type="dcterms:W3CDTF">2016-11-07T19:38:25Z</dcterms:modified>
</cp:coreProperties>
</file>