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34"/>
  </p:notesMasterIdLst>
  <p:sldIdLst>
    <p:sldId id="1307" r:id="rId2"/>
    <p:sldId id="1308" r:id="rId3"/>
    <p:sldId id="1309" r:id="rId4"/>
    <p:sldId id="1254" r:id="rId5"/>
    <p:sldId id="1248" r:id="rId6"/>
    <p:sldId id="1324" r:id="rId7"/>
    <p:sldId id="1325" r:id="rId8"/>
    <p:sldId id="1255" r:id="rId9"/>
    <p:sldId id="1322" r:id="rId10"/>
    <p:sldId id="1263" r:id="rId11"/>
    <p:sldId id="1265" r:id="rId12"/>
    <p:sldId id="1266" r:id="rId13"/>
    <p:sldId id="1287" r:id="rId14"/>
    <p:sldId id="1269" r:id="rId15"/>
    <p:sldId id="1264" r:id="rId16"/>
    <p:sldId id="1288" r:id="rId17"/>
    <p:sldId id="1289" r:id="rId18"/>
    <p:sldId id="1290" r:id="rId19"/>
    <p:sldId id="1297" r:id="rId20"/>
    <p:sldId id="1256" r:id="rId21"/>
    <p:sldId id="1303" r:id="rId22"/>
    <p:sldId id="1301" r:id="rId23"/>
    <p:sldId id="1302" r:id="rId24"/>
    <p:sldId id="1304" r:id="rId25"/>
    <p:sldId id="1305" r:id="rId26"/>
    <p:sldId id="1317" r:id="rId27"/>
    <p:sldId id="1318" r:id="rId28"/>
    <p:sldId id="1319" r:id="rId29"/>
    <p:sldId id="1323" r:id="rId30"/>
    <p:sldId id="1320" r:id="rId31"/>
    <p:sldId id="1321" r:id="rId32"/>
    <p:sldId id="1306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6165D"/>
    <a:srgbClr val="04167A"/>
    <a:srgbClr val="051993"/>
    <a:srgbClr val="0033CC"/>
    <a:srgbClr val="A2CCE8"/>
    <a:srgbClr val="AAE600"/>
    <a:srgbClr val="1FE115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6349" autoAdjust="0"/>
  </p:normalViewPr>
  <p:slideViewPr>
    <p:cSldViewPr>
      <p:cViewPr varScale="1">
        <p:scale>
          <a:sx n="86" d="100"/>
          <a:sy n="86" d="100"/>
        </p:scale>
        <p:origin x="12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07B32-60BE-4C6B-A003-05EC41D7AD5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4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71EEE-776D-4A2B-8E43-FF139B558C2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68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11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103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13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105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15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536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17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232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82FDA-5C1F-4F93-8509-A57CAA9D2B6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F38FD-B711-486A-BC8B-24E8A534B1A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43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6CCC0-4E00-424D-B99D-59BF8403714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8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6CCC0-4E00-424D-B99D-59BF8403714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8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50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Ontology</a:t>
            </a:r>
            <a:br>
              <a:rPr lang="en-US" dirty="0" smtClean="0"/>
            </a:br>
            <a:r>
              <a:rPr lang="en-US" dirty="0" smtClean="0"/>
              <a:t>PHI 548 / BMI 508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Werner Ceusters </a:t>
            </a:r>
            <a:r>
              <a:rPr lang="en-US" dirty="0" smtClean="0"/>
              <a:t>and Barry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of Things:</a:t>
            </a:r>
            <a:br>
              <a:rPr lang="en-US" sz="2800" dirty="0" smtClean="0"/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/>
              <a:t>self-configuring </a:t>
            </a:r>
            <a:r>
              <a:rPr lang="en-US" sz="2200" i="1" dirty="0"/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identities,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"</a:t>
            </a:r>
            <a:r>
              <a:rPr lang="en-US" sz="2200" i="1" dirty="0"/>
              <a:t>things" are </a:t>
            </a:r>
            <a:r>
              <a:rPr lang="en-US" sz="2200" i="1" dirty="0" smtClean="0"/>
              <a:t>… </a:t>
            </a:r>
            <a:r>
              <a:rPr lang="en-US" sz="2200" i="1" dirty="0"/>
              <a:t>active participants in </a:t>
            </a:r>
            <a:r>
              <a:rPr lang="en-US" sz="2200" i="1" dirty="0" smtClean="0"/>
              <a:t>… </a:t>
            </a:r>
            <a:r>
              <a:rPr lang="en-US" sz="2200" i="1" dirty="0"/>
              <a:t>processes where they are enabled to interact and communicate among themselves and with the environment by exchanging data and information "sensed" about the environment, while reacting autonomously to the "</a:t>
            </a:r>
            <a:r>
              <a:rPr lang="en-US" sz="2200" i="1" dirty="0">
                <a:solidFill>
                  <a:srgbClr val="FFFF00"/>
                </a:solidFill>
              </a:rPr>
              <a:t>real/physical world</a:t>
            </a:r>
            <a:r>
              <a:rPr lang="en-US" sz="2200" i="1" dirty="0"/>
              <a:t>" events and influencing it by running processes that trigger actions and create services with 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9" name="Rectangle 8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 bwMode="auto">
          <a:xfrm>
            <a:off x="1450386" y="5334000"/>
            <a:ext cx="2816814" cy="4572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182988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  <a:latin typeface="Georgia" panose="02040502050405020303" pitchFamily="18" charset="0"/>
              </a:rPr>
              <a:t>Similar perspective as Ontological Realism</a:t>
            </a:r>
            <a:endParaRPr lang="en-US" sz="28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basis of Ontological Realism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4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of Things:</a:t>
            </a:r>
            <a:br>
              <a:rPr lang="en-US" sz="2800" dirty="0" smtClean="0"/>
            </a:br>
            <a:r>
              <a:rPr lang="en-US" sz="2800" dirty="0">
                <a:solidFill>
                  <a:srgbClr val="FFFF00"/>
                </a:solidFill>
              </a:rPr>
              <a:t>Similar </a:t>
            </a:r>
            <a:r>
              <a:rPr lang="en-US" sz="2800" dirty="0" smtClean="0">
                <a:solidFill>
                  <a:srgbClr val="FFFF00"/>
                </a:solidFill>
              </a:rPr>
              <a:t>perspective </a:t>
            </a:r>
            <a:r>
              <a:rPr lang="en-US" sz="2800" dirty="0">
                <a:solidFill>
                  <a:srgbClr val="FFFF00"/>
                </a:solidFill>
              </a:rPr>
              <a:t>as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/>
              <a:t>self-configuring </a:t>
            </a:r>
            <a:r>
              <a:rPr lang="en-US" sz="2200" i="1" dirty="0"/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identities,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"</a:t>
            </a:r>
            <a:r>
              <a:rPr lang="en-US" sz="2200" i="1" dirty="0"/>
              <a:t>things" are </a:t>
            </a:r>
            <a:r>
              <a:rPr lang="en-US" sz="2200" i="1" dirty="0" smtClean="0"/>
              <a:t>… </a:t>
            </a:r>
            <a:r>
              <a:rPr lang="en-US" sz="2200" i="1" dirty="0"/>
              <a:t>active participants in </a:t>
            </a:r>
            <a:r>
              <a:rPr lang="en-US" sz="2200" i="1" dirty="0" smtClean="0"/>
              <a:t>… </a:t>
            </a:r>
            <a:r>
              <a:rPr lang="en-US" sz="2200" i="1" dirty="0"/>
              <a:t>processes where they are enabled to interact and communicate among themselves and with the environment by exchanging data and information </a:t>
            </a:r>
            <a:r>
              <a:rPr lang="en-US" sz="2200" i="1" dirty="0">
                <a:solidFill>
                  <a:srgbClr val="FFFF00"/>
                </a:solidFill>
              </a:rPr>
              <a:t>"sensed" about the environment</a:t>
            </a:r>
            <a:r>
              <a:rPr lang="en-US" sz="2200" i="1" dirty="0"/>
              <a:t>, while reacting autonomously to the "</a:t>
            </a:r>
            <a:r>
              <a:rPr lang="en-US" sz="2200" i="1" dirty="0">
                <a:solidFill>
                  <a:srgbClr val="FFFF00"/>
                </a:solidFill>
              </a:rPr>
              <a:t>real/physical world</a:t>
            </a:r>
            <a:r>
              <a:rPr lang="en-US" sz="2200" i="1" dirty="0"/>
              <a:t>" events and influencing it by running processes that trigger actions and create services with 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09600" y="5029200"/>
            <a:ext cx="4114800" cy="3810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2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basis of Ontological Realism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us, and by extension: sensors;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3048000"/>
            <a:ext cx="5181600" cy="9144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of Things:</a:t>
            </a:r>
            <a:br>
              <a:rPr lang="en-US" sz="2800" dirty="0" smtClean="0"/>
            </a:br>
            <a:r>
              <a:rPr lang="en-US" sz="2800" dirty="0">
                <a:solidFill>
                  <a:srgbClr val="FFFF00"/>
                </a:solidFill>
              </a:rPr>
              <a:t>Similar </a:t>
            </a:r>
            <a:r>
              <a:rPr lang="en-US" sz="2800" dirty="0" smtClean="0">
                <a:solidFill>
                  <a:srgbClr val="FFFF00"/>
                </a:solidFill>
              </a:rPr>
              <a:t>perspective </a:t>
            </a:r>
            <a:r>
              <a:rPr lang="en-US" sz="2800" dirty="0">
                <a:solidFill>
                  <a:srgbClr val="FFFF00"/>
                </a:solidFill>
              </a:rPr>
              <a:t>as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>
                <a:solidFill>
                  <a:srgbClr val="FFFF00"/>
                </a:solidFill>
              </a:rPr>
              <a:t>self-configuring </a:t>
            </a:r>
            <a:r>
              <a:rPr lang="en-US" sz="2200" i="1" dirty="0">
                <a:solidFill>
                  <a:srgbClr val="FFFF00"/>
                </a:solidFill>
              </a:rPr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identities,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"</a:t>
            </a:r>
            <a:r>
              <a:rPr lang="en-US" sz="2200" i="1" dirty="0"/>
              <a:t>things" are </a:t>
            </a:r>
            <a:r>
              <a:rPr lang="en-US" sz="2200" i="1" dirty="0" smtClean="0"/>
              <a:t>… </a:t>
            </a:r>
            <a:r>
              <a:rPr lang="en-US" sz="2200" i="1" dirty="0"/>
              <a:t>active participants in </a:t>
            </a:r>
            <a:r>
              <a:rPr lang="en-US" sz="2200" i="1" dirty="0" smtClean="0"/>
              <a:t>… </a:t>
            </a:r>
            <a:r>
              <a:rPr lang="en-US" sz="2200" i="1" dirty="0"/>
              <a:t>processes where they are enabled to interact and communicate among themselves and with the environment by exchanging data and information </a:t>
            </a:r>
            <a:r>
              <a:rPr lang="en-US" sz="2200" i="1" dirty="0">
                <a:solidFill>
                  <a:srgbClr val="FFFF00"/>
                </a:solidFill>
              </a:rPr>
              <a:t>"sensed" about the environment</a:t>
            </a:r>
            <a:r>
              <a:rPr lang="en-US" sz="2200" i="1" dirty="0"/>
              <a:t>, while </a:t>
            </a:r>
            <a:r>
              <a:rPr lang="en-US" sz="2200" i="1" dirty="0">
                <a:solidFill>
                  <a:srgbClr val="FFFF00"/>
                </a:solidFill>
              </a:rPr>
              <a:t>reacting autonomously </a:t>
            </a:r>
            <a:r>
              <a:rPr lang="en-US" sz="2200" i="1" dirty="0"/>
              <a:t>to the "</a:t>
            </a:r>
            <a:r>
              <a:rPr lang="en-US" sz="2200" i="1" dirty="0">
                <a:solidFill>
                  <a:srgbClr val="FFFF00"/>
                </a:solidFill>
              </a:rPr>
              <a:t>real/physical world</a:t>
            </a:r>
            <a:r>
              <a:rPr lang="en-US" sz="2200" i="1" dirty="0"/>
              <a:t>" events and influencing it by running processes that trigger actions and create services with 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" y="1751278"/>
            <a:ext cx="8229600" cy="83952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62600" y="5029200"/>
            <a:ext cx="3048000" cy="37802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9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basis of Ontological Realism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us, and </a:t>
            </a:r>
            <a:r>
              <a:rPr lang="en-US" altLang="en-US" sz="2800" dirty="0"/>
              <a:t>by extension: sensors;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err="1" smtClean="0"/>
              <a:t>IoT</a:t>
            </a:r>
            <a:r>
              <a:rPr lang="en-US" altLang="en-US" sz="2800" dirty="0" smtClean="0"/>
              <a:t> agents build in their memories representations of  reality; 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0" y="3962400"/>
            <a:ext cx="5943600" cy="15240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of Things: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Similar perspective </a:t>
            </a:r>
            <a:r>
              <a:rPr lang="en-US" sz="2800" dirty="0">
                <a:solidFill>
                  <a:srgbClr val="FFFF00"/>
                </a:solidFill>
              </a:rPr>
              <a:t>as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>
                <a:solidFill>
                  <a:srgbClr val="FFFF00"/>
                </a:solidFill>
              </a:rPr>
              <a:t>self-configuring </a:t>
            </a:r>
            <a:r>
              <a:rPr lang="en-US" sz="2200" i="1" dirty="0">
                <a:solidFill>
                  <a:srgbClr val="FFFF00"/>
                </a:solidFill>
              </a:rPr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identities,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"</a:t>
            </a:r>
            <a:r>
              <a:rPr lang="en-US" sz="2200" i="1" dirty="0"/>
              <a:t>things" are </a:t>
            </a:r>
            <a:r>
              <a:rPr lang="en-US" sz="2200" i="1" dirty="0" smtClean="0"/>
              <a:t>… </a:t>
            </a:r>
            <a:r>
              <a:rPr lang="en-US" sz="2200" i="1" dirty="0"/>
              <a:t>active participants in </a:t>
            </a:r>
            <a:r>
              <a:rPr lang="en-US" sz="2200" i="1" dirty="0" smtClean="0"/>
              <a:t>… </a:t>
            </a:r>
            <a:r>
              <a:rPr lang="en-US" sz="2200" i="1" dirty="0"/>
              <a:t>processes where they are enabled </a:t>
            </a:r>
            <a:r>
              <a:rPr lang="en-US" sz="2200" i="1" dirty="0">
                <a:solidFill>
                  <a:srgbClr val="FFFF00"/>
                </a:solidFill>
              </a:rPr>
              <a:t>to interact and communicate among themselves and with the environment</a:t>
            </a:r>
            <a:r>
              <a:rPr lang="en-US" sz="2200" i="1" dirty="0"/>
              <a:t> by exchanging data and information </a:t>
            </a:r>
            <a:r>
              <a:rPr lang="en-US" sz="2200" i="1" dirty="0">
                <a:solidFill>
                  <a:srgbClr val="FFFF00"/>
                </a:solidFill>
              </a:rPr>
              <a:t>"sensed" about the environment</a:t>
            </a:r>
            <a:r>
              <a:rPr lang="en-US" sz="2200" i="1" dirty="0"/>
              <a:t>, while </a:t>
            </a:r>
            <a:r>
              <a:rPr lang="en-US" sz="2200" i="1" dirty="0">
                <a:solidFill>
                  <a:srgbClr val="FFFF00"/>
                </a:solidFill>
              </a:rPr>
              <a:t>reacting autonomously </a:t>
            </a:r>
            <a:r>
              <a:rPr lang="en-US" sz="2200" i="1" dirty="0"/>
              <a:t>to the "</a:t>
            </a:r>
            <a:r>
              <a:rPr lang="en-US" sz="2200" i="1" dirty="0">
                <a:solidFill>
                  <a:srgbClr val="FFFF00"/>
                </a:solidFill>
              </a:rPr>
              <a:t>real/physical world</a:t>
            </a:r>
            <a:r>
              <a:rPr lang="en-US" sz="2200" i="1" dirty="0"/>
              <a:t>" events and influencing it by running processes that trigger actions and create services with 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3400" y="4343400"/>
            <a:ext cx="8001000" cy="685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8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basis of Ontological Realism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4478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us, and </a:t>
            </a:r>
            <a:r>
              <a:rPr lang="en-US" altLang="en-US" sz="2800" dirty="0"/>
              <a:t>by extension: sensors;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err="1" smtClean="0"/>
              <a:t>IoT</a:t>
            </a:r>
            <a:r>
              <a:rPr lang="en-US" altLang="en-US" sz="2800" dirty="0" smtClean="0"/>
              <a:t> agents build in their memories representations of  reality;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They </a:t>
            </a:r>
            <a:r>
              <a:rPr lang="en-US" altLang="en-US" sz="2800" dirty="0"/>
              <a:t>communicate with others about what </a:t>
            </a:r>
            <a:r>
              <a:rPr lang="en-US" altLang="en-US" sz="2800" dirty="0" smtClean="0"/>
              <a:t>they sensed to be there.</a:t>
            </a:r>
            <a:endParaRPr lang="en-US" altLang="en-US" sz="2800" dirty="0"/>
          </a:p>
          <a:p>
            <a:pPr marL="533400" indent="-533400">
              <a:buFontTx/>
              <a:buAutoNum type="arabicPeriod"/>
            </a:pPr>
            <a:endParaRPr lang="en-US" altLang="en-US" sz="2800" dirty="0" smtClean="0"/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0" y="5029200"/>
            <a:ext cx="5943600" cy="15240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of Things:</a:t>
            </a:r>
            <a:br>
              <a:rPr lang="en-US" sz="2800" dirty="0" smtClean="0"/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>
                <a:solidFill>
                  <a:srgbClr val="FFFF00"/>
                </a:solidFill>
              </a:rPr>
              <a:t>self-configuring </a:t>
            </a:r>
            <a:r>
              <a:rPr lang="en-US" sz="2200" i="1" dirty="0">
                <a:solidFill>
                  <a:srgbClr val="FFFF00"/>
                </a:solidFill>
              </a:rPr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</a:t>
            </a:r>
            <a:r>
              <a:rPr lang="en-US" sz="2200" i="1" dirty="0">
                <a:solidFill>
                  <a:srgbClr val="FFFF00"/>
                </a:solidFill>
              </a:rPr>
              <a:t>identities</a:t>
            </a:r>
            <a:r>
              <a:rPr lang="en-US" sz="2200" i="1" dirty="0"/>
              <a:t>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"</a:t>
            </a:r>
            <a:r>
              <a:rPr lang="en-US" sz="2200" i="1" dirty="0"/>
              <a:t>things" are </a:t>
            </a:r>
            <a:r>
              <a:rPr lang="en-US" sz="2200" i="1" dirty="0" smtClean="0"/>
              <a:t>… </a:t>
            </a:r>
            <a:r>
              <a:rPr lang="en-US" sz="2200" i="1" dirty="0"/>
              <a:t>active participants in </a:t>
            </a:r>
            <a:r>
              <a:rPr lang="en-US" sz="2200" i="1" dirty="0" smtClean="0"/>
              <a:t>… </a:t>
            </a:r>
            <a:r>
              <a:rPr lang="en-US" sz="2200" i="1" dirty="0"/>
              <a:t>processes where they are enabled </a:t>
            </a:r>
            <a:r>
              <a:rPr lang="en-US" sz="2200" i="1" dirty="0">
                <a:solidFill>
                  <a:srgbClr val="FFFF00"/>
                </a:solidFill>
              </a:rPr>
              <a:t>to interact and communicate among themselves and with the environment</a:t>
            </a:r>
            <a:r>
              <a:rPr lang="en-US" sz="2200" i="1" dirty="0"/>
              <a:t> by exchanging data and information </a:t>
            </a:r>
            <a:r>
              <a:rPr lang="en-US" sz="2200" i="1" dirty="0">
                <a:solidFill>
                  <a:srgbClr val="FFFF00"/>
                </a:solidFill>
              </a:rPr>
              <a:t>"sensed" about the environment</a:t>
            </a:r>
            <a:r>
              <a:rPr lang="en-US" sz="2200" i="1" dirty="0"/>
              <a:t>, while </a:t>
            </a:r>
            <a:r>
              <a:rPr lang="en-US" sz="2200" i="1" dirty="0">
                <a:solidFill>
                  <a:srgbClr val="FFFF00"/>
                </a:solidFill>
              </a:rPr>
              <a:t>reacting autonomously </a:t>
            </a:r>
            <a:r>
              <a:rPr lang="en-US" sz="2200" i="1" dirty="0"/>
              <a:t>to the "</a:t>
            </a:r>
            <a:r>
              <a:rPr lang="en-US" sz="2200" i="1" dirty="0">
                <a:solidFill>
                  <a:srgbClr val="FFFF00"/>
                </a:solidFill>
              </a:rPr>
              <a:t>real/physical world</a:t>
            </a:r>
            <a:r>
              <a:rPr lang="en-US" sz="2200" i="1" dirty="0"/>
              <a:t>" events and influencing it by running processes that </a:t>
            </a:r>
            <a:r>
              <a:rPr lang="en-US" sz="2200" i="1" dirty="0" smtClean="0"/>
              <a:t>trigger actions and create services with </a:t>
            </a:r>
            <a:r>
              <a:rPr lang="en-US" sz="2200" i="1" dirty="0"/>
              <a:t>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239000" y="2209800"/>
            <a:ext cx="1371600" cy="33101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6759" y="118826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  <a:latin typeface="Georgia" panose="02040502050405020303" pitchFamily="18" charset="0"/>
              </a:rPr>
              <a:t>Similar perspective as Referent Tracking</a:t>
            </a:r>
            <a:endParaRPr lang="en-US" sz="28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of Things:</a:t>
            </a:r>
            <a:br>
              <a:rPr lang="en-US" sz="2800" dirty="0" smtClean="0"/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>
                <a:solidFill>
                  <a:srgbClr val="FFFF00"/>
                </a:solidFill>
              </a:rPr>
              <a:t>self-configuring </a:t>
            </a:r>
            <a:r>
              <a:rPr lang="en-US" sz="2200" i="1" dirty="0">
                <a:solidFill>
                  <a:srgbClr val="FFFF00"/>
                </a:solidFill>
              </a:rPr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</a:t>
            </a:r>
            <a:r>
              <a:rPr lang="en-US" sz="2200" i="1" dirty="0">
                <a:solidFill>
                  <a:srgbClr val="FFFF00"/>
                </a:solidFill>
              </a:rPr>
              <a:t>identities</a:t>
            </a:r>
            <a:r>
              <a:rPr lang="en-US" sz="2200" i="1" dirty="0"/>
              <a:t>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FF00"/>
                </a:solidFill>
              </a:rPr>
              <a:t>"</a:t>
            </a:r>
            <a:r>
              <a:rPr lang="en-US" sz="2200" i="1" dirty="0">
                <a:solidFill>
                  <a:srgbClr val="FFFF00"/>
                </a:solidFill>
              </a:rPr>
              <a:t>things" are </a:t>
            </a:r>
            <a:r>
              <a:rPr lang="en-US" sz="2200" i="1" dirty="0" smtClean="0">
                <a:solidFill>
                  <a:srgbClr val="FFFF00"/>
                </a:solidFill>
              </a:rPr>
              <a:t>… </a:t>
            </a:r>
            <a:r>
              <a:rPr lang="en-US" sz="2200" i="1" dirty="0">
                <a:solidFill>
                  <a:srgbClr val="FFFF00"/>
                </a:solidFill>
              </a:rPr>
              <a:t>active participants in </a:t>
            </a:r>
            <a:r>
              <a:rPr lang="en-US" sz="2200" i="1" dirty="0" smtClean="0">
                <a:solidFill>
                  <a:srgbClr val="FFFF00"/>
                </a:solidFill>
              </a:rPr>
              <a:t>… </a:t>
            </a:r>
            <a:r>
              <a:rPr lang="en-US" sz="2200" i="1" dirty="0">
                <a:solidFill>
                  <a:srgbClr val="FFFF00"/>
                </a:solidFill>
              </a:rPr>
              <a:t>processes </a:t>
            </a:r>
            <a:r>
              <a:rPr lang="en-US" sz="2200" i="1" dirty="0"/>
              <a:t>where they are enabled </a:t>
            </a:r>
            <a:r>
              <a:rPr lang="en-US" sz="2200" i="1" dirty="0">
                <a:solidFill>
                  <a:srgbClr val="FFFF00"/>
                </a:solidFill>
              </a:rPr>
              <a:t>to interact and communicate among themselves and with the environment</a:t>
            </a:r>
            <a:r>
              <a:rPr lang="en-US" sz="2200" i="1" dirty="0"/>
              <a:t> by exchanging data and information </a:t>
            </a:r>
            <a:r>
              <a:rPr lang="en-US" sz="2200" i="1" dirty="0">
                <a:solidFill>
                  <a:srgbClr val="FFFF00"/>
                </a:solidFill>
              </a:rPr>
              <a:t>"sensed" about the environment</a:t>
            </a:r>
            <a:r>
              <a:rPr lang="en-US" sz="2200" i="1" dirty="0"/>
              <a:t>, while </a:t>
            </a:r>
            <a:r>
              <a:rPr lang="en-US" sz="2200" i="1" dirty="0">
                <a:solidFill>
                  <a:srgbClr val="FFFF00"/>
                </a:solidFill>
              </a:rPr>
              <a:t>reacting autonomously </a:t>
            </a:r>
            <a:r>
              <a:rPr lang="en-US" sz="2200" i="1" dirty="0"/>
              <a:t>to the "</a:t>
            </a:r>
            <a:r>
              <a:rPr lang="en-US" sz="2200" i="1" dirty="0">
                <a:solidFill>
                  <a:srgbClr val="FFFF00"/>
                </a:solidFill>
              </a:rPr>
              <a:t>real/physical world</a:t>
            </a:r>
            <a:r>
              <a:rPr lang="en-US" sz="2200" i="1" dirty="0"/>
              <a:t>" events and influencing it by running processes that </a:t>
            </a:r>
            <a:r>
              <a:rPr lang="en-US" sz="2200" i="1" dirty="0">
                <a:solidFill>
                  <a:srgbClr val="FFFF00"/>
                </a:solidFill>
              </a:rPr>
              <a:t>trigger actions and create services </a:t>
            </a:r>
            <a:r>
              <a:rPr lang="en-US" sz="2200" i="1" dirty="0"/>
              <a:t>with 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 bwMode="auto">
          <a:xfrm>
            <a:off x="533400" y="4038600"/>
            <a:ext cx="6324600" cy="33101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4600" y="5715000"/>
            <a:ext cx="4495800" cy="33101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759" y="1188265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  <a:latin typeface="Georgia" panose="02040502050405020303" pitchFamily="18" charset="0"/>
              </a:rPr>
              <a:t>Similar perspective as Referent Tracking</a:t>
            </a:r>
            <a:endParaRPr lang="en-US" sz="28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12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Internet of Things</a:t>
            </a:r>
            <a:br>
              <a:rPr lang="en-US" altLang="en-US" dirty="0" smtClean="0"/>
            </a:br>
            <a:r>
              <a:rPr lang="en-US" altLang="en-US" dirty="0" smtClean="0"/>
              <a:t>Concluding summary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 and Barry Smith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720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" y="627706"/>
            <a:ext cx="9153525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762000"/>
            <a:ext cx="3314700" cy="762000"/>
          </a:xfrm>
        </p:spPr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for Health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4800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sides of a 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Multitude of sensors can monitor individual particulars from distinct perspectives, resulting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vailability of </a:t>
            </a:r>
            <a:r>
              <a:rPr lang="en-US" i="1" u="sng" dirty="0" smtClean="0"/>
              <a:t>distinct</a:t>
            </a:r>
            <a:r>
              <a:rPr lang="en-US" dirty="0" smtClean="0"/>
              <a:t> representations about the </a:t>
            </a:r>
            <a:r>
              <a:rPr lang="en-US" i="1" u="sng" dirty="0" smtClean="0"/>
              <a:t>same</a:t>
            </a:r>
            <a:r>
              <a:rPr lang="en-US" dirty="0" smtClean="0"/>
              <a:t> particulars;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Multitude of </a:t>
            </a:r>
            <a:r>
              <a:rPr lang="en-US" i="1" u="sng" dirty="0"/>
              <a:t>distinct</a:t>
            </a:r>
            <a:r>
              <a:rPr lang="en-US" dirty="0"/>
              <a:t> </a:t>
            </a:r>
            <a:r>
              <a:rPr lang="en-US" dirty="0" smtClean="0"/>
              <a:t>representations about the </a:t>
            </a:r>
            <a:r>
              <a:rPr lang="en-US" i="1" u="sng" dirty="0"/>
              <a:t>same</a:t>
            </a:r>
            <a:r>
              <a:rPr lang="en-US" dirty="0"/>
              <a:t> </a:t>
            </a:r>
            <a:r>
              <a:rPr lang="en-US" dirty="0" smtClean="0"/>
              <a:t>particulars can be used as quality control for the sensor devices.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 Use ontological realism and referent tracking for coherent and consistent representations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 Use reasoners for quality control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616262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Ceusters W, Bona J. Ontological Foundations for Tracking Data Quality through the Internet of Things. Special Topic Conference </a:t>
            </a:r>
            <a:r>
              <a:rPr lang="en-US" sz="1200" i="1" dirty="0">
                <a:solidFill>
                  <a:schemeClr val="bg1"/>
                </a:solidFill>
              </a:rPr>
              <a:t>Transforming Healthcare with the Internet of Things</a:t>
            </a:r>
            <a:r>
              <a:rPr lang="en-US" sz="1200" dirty="0">
                <a:solidFill>
                  <a:schemeClr val="bg1"/>
                </a:solidFill>
              </a:rPr>
              <a:t> (EFMI-STC2016), Paris, France, April 17-19, 2016;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Stud </a:t>
            </a:r>
            <a:r>
              <a:rPr lang="en-US" sz="1200" dirty="0">
                <a:solidFill>
                  <a:schemeClr val="bg1"/>
                </a:solidFill>
              </a:rPr>
              <a:t>Health </a:t>
            </a:r>
            <a:r>
              <a:rPr lang="en-US" sz="1200" dirty="0" err="1">
                <a:solidFill>
                  <a:schemeClr val="bg1"/>
                </a:solidFill>
              </a:rPr>
              <a:t>Technol</a:t>
            </a:r>
            <a:r>
              <a:rPr lang="en-US" sz="1200" dirty="0">
                <a:solidFill>
                  <a:schemeClr val="bg1"/>
                </a:solidFill>
              </a:rPr>
              <a:t> Inform. 2016;221:74-8.</a:t>
            </a:r>
          </a:p>
        </p:txBody>
      </p:sp>
    </p:spTree>
    <p:extLst>
      <p:ext uri="{BB962C8B-B14F-4D97-AF65-F5344CB8AC3E}">
        <p14:creationId xmlns:p14="http://schemas.microsoft.com/office/powerpoint/2010/main" val="21777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Essential Universals and Defined Classes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67042"/>
              </p:ext>
            </p:extLst>
          </p:nvPr>
        </p:nvGraphicFramePr>
        <p:xfrm>
          <a:off x="0" y="1371600"/>
          <a:ext cx="9144000" cy="54864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90800"/>
                <a:gridCol w="6553200"/>
              </a:tblGrid>
              <a:tr h="24938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Definition (D) or Elucidation (E)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49876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Assay		         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  <a:tab pos="38862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(E) planned </a:t>
                      </a:r>
                      <a:r>
                        <a:rPr lang="en-US" sz="1600" cap="small" dirty="0">
                          <a:effectLst/>
                        </a:rPr>
                        <a:t>process</a:t>
                      </a:r>
                      <a:r>
                        <a:rPr lang="en-US" sz="1600" dirty="0">
                          <a:effectLst/>
                        </a:rPr>
                        <a:t> to produce information about a </a:t>
                      </a:r>
                      <a:r>
                        <a:rPr lang="en-US" sz="1600" cap="small" dirty="0">
                          <a:effectLst/>
                        </a:rPr>
                        <a:t>material entity</a:t>
                      </a:r>
                      <a:r>
                        <a:rPr lang="en-US" sz="1600" dirty="0">
                          <a:effectLst/>
                        </a:rPr>
                        <a:t> by physically examining it or its proxies </a:t>
                      </a:r>
                      <a:r>
                        <a:rPr lang="en-US" sz="1600" dirty="0" smtClean="0">
                          <a:effectLst/>
                        </a:rPr>
                        <a:t>[OBI]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Bodily feature	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  <a:tab pos="38862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(D) </a:t>
                      </a:r>
                      <a:r>
                        <a:rPr lang="en-US" sz="1600" cap="small" dirty="0">
                          <a:effectLst/>
                        </a:rPr>
                        <a:t>bodily component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cap="small" dirty="0">
                          <a:effectLst/>
                        </a:rPr>
                        <a:t>bodily quality</a:t>
                      </a:r>
                      <a:r>
                        <a:rPr lang="en-US" sz="1600" dirty="0">
                          <a:effectLst/>
                        </a:rPr>
                        <a:t>, or </a:t>
                      </a:r>
                      <a:r>
                        <a:rPr lang="en-US" sz="1600" cap="small" dirty="0">
                          <a:effectLst/>
                        </a:rPr>
                        <a:t>bodily process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smtClean="0">
                          <a:effectLst/>
                        </a:rPr>
                        <a:t>[OGMS]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Caregiver            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  DC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  <a:tab pos="38862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(D) </a:t>
                      </a:r>
                      <a:r>
                        <a:rPr lang="en-US" sz="1600" cap="small" dirty="0">
                          <a:effectLst/>
                        </a:rPr>
                        <a:t>Human Being</a:t>
                      </a:r>
                      <a:r>
                        <a:rPr lang="en-US" sz="1600" dirty="0">
                          <a:effectLst/>
                        </a:rPr>
                        <a:t> in which there inheres a </a:t>
                      </a:r>
                      <a:r>
                        <a:rPr lang="en-US" sz="1600" cap="small" dirty="0">
                          <a:effectLst/>
                        </a:rPr>
                        <a:t>Caregiver </a:t>
                      </a:r>
                      <a:r>
                        <a:rPr lang="en-US" sz="1600" cap="small" dirty="0" smtClean="0">
                          <a:effectLst/>
                        </a:rPr>
                        <a:t>Role [</a:t>
                      </a:r>
                      <a:r>
                        <a:rPr lang="en-US" sz="1600" cap="small" dirty="0" err="1" smtClean="0">
                          <a:effectLst/>
                        </a:rPr>
                        <a:t>RemAEO</a:t>
                      </a:r>
                      <a:r>
                        <a:rPr lang="en-US" sz="1600" cap="small" dirty="0" smtClean="0">
                          <a:effectLst/>
                        </a:rPr>
                        <a:t>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74814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Device 		          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(E) </a:t>
                      </a:r>
                      <a:r>
                        <a:rPr lang="en-US" sz="1600" cap="small" dirty="0">
                          <a:effectLst/>
                        </a:rPr>
                        <a:t>Object</a:t>
                      </a:r>
                      <a:r>
                        <a:rPr lang="en-US" sz="1600" dirty="0">
                          <a:effectLst/>
                        </a:rPr>
                        <a:t> which manifests causal unity via engineered assembly of components &amp; of a type instances of which are maximal relative to this criterion of causal unity. </a:t>
                      </a:r>
                      <a:r>
                        <a:rPr lang="en-US" sz="1600" dirty="0" smtClean="0">
                          <a:effectLst/>
                        </a:rPr>
                        <a:t>[BFO]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7481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Interpretive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process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  <a:tab pos="388620" algn="dec"/>
                        </a:tabLst>
                      </a:pPr>
                      <a:r>
                        <a:rPr lang="en-US" sz="1600" cap="small" dirty="0">
                          <a:effectLst/>
                        </a:rPr>
                        <a:t>(D) cognitive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cap="small" dirty="0">
                          <a:effectLst/>
                        </a:rPr>
                        <a:t>process</a:t>
                      </a:r>
                      <a:r>
                        <a:rPr lang="en-US" sz="1600" dirty="0">
                          <a:effectLst/>
                        </a:rPr>
                        <a:t> (in brains or through software implementations) which brings into being, sustains or destroys </a:t>
                      </a:r>
                      <a:r>
                        <a:rPr lang="en-US" sz="1600" cap="small" dirty="0">
                          <a:effectLst/>
                        </a:rPr>
                        <a:t>cognitive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cap="small" dirty="0">
                          <a:effectLst/>
                        </a:rPr>
                        <a:t>representations</a:t>
                      </a:r>
                      <a:r>
                        <a:rPr lang="en-US" sz="1600" dirty="0">
                          <a:effectLst/>
                        </a:rPr>
                        <a:t> on the basis of an </a:t>
                      </a:r>
                      <a:r>
                        <a:rPr lang="en-US" sz="1600" cap="small" dirty="0">
                          <a:effectLst/>
                        </a:rPr>
                        <a:t>observation </a:t>
                      </a:r>
                      <a:r>
                        <a:rPr lang="en-GB" sz="1600" dirty="0" smtClean="0">
                          <a:effectLst/>
                        </a:rPr>
                        <a:t>[OMH]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74814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 err="1">
                          <a:solidFill>
                            <a:schemeClr val="tx1"/>
                          </a:solidFill>
                          <a:effectLst/>
                        </a:rPr>
                        <a:t>IoT</a:t>
                      </a: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 for Health   	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(D) </a:t>
                      </a:r>
                      <a:r>
                        <a:rPr lang="en-US" sz="1600" cap="small" dirty="0">
                          <a:effectLst/>
                        </a:rPr>
                        <a:t>Object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cap="small" dirty="0">
                          <a:effectLst/>
                        </a:rPr>
                        <a:t>aggregate</a:t>
                      </a:r>
                      <a:r>
                        <a:rPr lang="en-US" sz="1600" dirty="0">
                          <a:effectLst/>
                        </a:rPr>
                        <a:t> which is part of the </a:t>
                      </a:r>
                      <a:r>
                        <a:rPr lang="en-US" sz="1600" dirty="0" err="1">
                          <a:effectLst/>
                        </a:rPr>
                        <a:t>IoT</a:t>
                      </a:r>
                      <a:r>
                        <a:rPr lang="en-US" sz="1600" dirty="0">
                          <a:effectLst/>
                        </a:rPr>
                        <a:t> and is composed out of </a:t>
                      </a:r>
                      <a:r>
                        <a:rPr lang="en-US" sz="1600" cap="small" dirty="0">
                          <a:effectLst/>
                        </a:rPr>
                        <a:t>Devices</a:t>
                      </a:r>
                      <a:r>
                        <a:rPr lang="en-US" sz="1600" dirty="0">
                          <a:effectLst/>
                        </a:rPr>
                        <a:t> and other </a:t>
                      </a:r>
                      <a:r>
                        <a:rPr lang="en-US" sz="1600" cap="small" dirty="0">
                          <a:effectLst/>
                        </a:rPr>
                        <a:t>Objects</a:t>
                      </a:r>
                      <a:r>
                        <a:rPr lang="en-US" sz="1600" dirty="0">
                          <a:effectLst/>
                        </a:rPr>
                        <a:t> that generate or analyze </a:t>
                      </a:r>
                      <a:r>
                        <a:rPr lang="en-US" sz="1600" cap="small" dirty="0">
                          <a:effectLst/>
                        </a:rPr>
                        <a:t>Observations</a:t>
                      </a:r>
                      <a:r>
                        <a:rPr lang="en-US" sz="1600" dirty="0">
                          <a:effectLst/>
                        </a:rPr>
                        <a:t> within a community of </a:t>
                      </a:r>
                      <a:r>
                        <a:rPr lang="en-US" sz="1600" cap="small" dirty="0">
                          <a:effectLst/>
                        </a:rPr>
                        <a:t>Subjects of Care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smtClean="0">
                          <a:effectLst/>
                        </a:rPr>
                        <a:t>[</a:t>
                      </a:r>
                      <a:r>
                        <a:rPr lang="en-US" sz="1600" dirty="0" err="1" smtClean="0">
                          <a:effectLst/>
                        </a:rPr>
                        <a:t>RemAEO</a:t>
                      </a:r>
                      <a:r>
                        <a:rPr lang="en-US" sz="1600" dirty="0" smtClean="0">
                          <a:effectLst/>
                        </a:rPr>
                        <a:t>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49876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Sensor Device    	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(D) </a:t>
                      </a:r>
                      <a:r>
                        <a:rPr lang="en-US" sz="1600" cap="small" dirty="0">
                          <a:effectLst/>
                        </a:rPr>
                        <a:t>Device</a:t>
                      </a:r>
                      <a:r>
                        <a:rPr lang="en-US" sz="1600" dirty="0">
                          <a:effectLst/>
                        </a:rPr>
                        <a:t> in which inheres the </a:t>
                      </a:r>
                      <a:r>
                        <a:rPr lang="en-US" sz="1600" cap="small" dirty="0">
                          <a:effectLst/>
                        </a:rPr>
                        <a:t>Functions</a:t>
                      </a:r>
                      <a:r>
                        <a:rPr lang="en-US" sz="1600" dirty="0">
                          <a:effectLst/>
                        </a:rPr>
                        <a:t> to perform </a:t>
                      </a:r>
                      <a:r>
                        <a:rPr lang="en-US" sz="1600" cap="small" dirty="0">
                          <a:effectLst/>
                        </a:rPr>
                        <a:t>Assays</a:t>
                      </a:r>
                      <a:r>
                        <a:rPr lang="en-US" sz="1600" dirty="0">
                          <a:effectLst/>
                        </a:rPr>
                        <a:t> and to generate </a:t>
                      </a:r>
                      <a:r>
                        <a:rPr lang="en-US" sz="1600" cap="small" dirty="0">
                          <a:effectLst/>
                        </a:rPr>
                        <a:t>Observations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4987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Site                             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(E) 3-dimensional </a:t>
                      </a:r>
                      <a:r>
                        <a:rPr lang="en-US" sz="1600" cap="small" dirty="0">
                          <a:effectLst/>
                        </a:rPr>
                        <a:t>Immaterial Entity</a:t>
                      </a:r>
                      <a:r>
                        <a:rPr lang="en-US" sz="1600" dirty="0">
                          <a:effectLst/>
                        </a:rPr>
                        <a:t> that is bounded by a </a:t>
                      </a:r>
                      <a:r>
                        <a:rPr lang="en-US" sz="1600" cap="small" dirty="0">
                          <a:effectLst/>
                        </a:rPr>
                        <a:t>material entity</a:t>
                      </a:r>
                      <a:r>
                        <a:rPr lang="en-US" sz="1600" dirty="0">
                          <a:effectLst/>
                        </a:rPr>
                        <a:t> or is a 3-dimensional immaterial part thereof. </a:t>
                      </a:r>
                      <a:r>
                        <a:rPr lang="en-US" sz="1600" dirty="0" smtClean="0">
                          <a:effectLst/>
                        </a:rPr>
                        <a:t>[BFO]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Subject of care	    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  <a:tab pos="38862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(D) </a:t>
                      </a:r>
                      <a:r>
                        <a:rPr lang="en-US" sz="1600" cap="small" dirty="0">
                          <a:effectLst/>
                        </a:rPr>
                        <a:t>Human Being</a:t>
                      </a:r>
                      <a:r>
                        <a:rPr lang="en-US" sz="1600" dirty="0">
                          <a:effectLst/>
                        </a:rPr>
                        <a:t> undergoing </a:t>
                      </a:r>
                      <a:r>
                        <a:rPr lang="en-US" sz="1600" cap="small" dirty="0">
                          <a:effectLst/>
                        </a:rPr>
                        <a:t>Acts of Care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[</a:t>
                      </a:r>
                      <a:r>
                        <a:rPr lang="en-GB" sz="1600" dirty="0" err="1" smtClean="0">
                          <a:effectLst/>
                        </a:rPr>
                        <a:t>RemAEO</a:t>
                      </a:r>
                      <a:r>
                        <a:rPr lang="en-GB" sz="1600" dirty="0" smtClean="0">
                          <a:effectLst/>
                        </a:rPr>
                        <a:t>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493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Observation            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  <a:tab pos="38862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(D) </a:t>
                      </a:r>
                      <a:r>
                        <a:rPr lang="en-US" sz="1600" cap="small" dirty="0">
                          <a:effectLst/>
                        </a:rPr>
                        <a:t>Representation</a:t>
                      </a:r>
                      <a:r>
                        <a:rPr lang="en-US" sz="1600" dirty="0">
                          <a:effectLst/>
                        </a:rPr>
                        <a:t> resulting from an </a:t>
                      </a:r>
                      <a:r>
                        <a:rPr lang="en-US" sz="1600" cap="small" dirty="0">
                          <a:effectLst/>
                        </a:rPr>
                        <a:t>assay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[IAO]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49876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cap="small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7650" algn="dec"/>
                          <a:tab pos="388620" algn="dec"/>
                        </a:tabLst>
                      </a:pPr>
                      <a:r>
                        <a:rPr lang="en-US" sz="1600" dirty="0">
                          <a:effectLst/>
                        </a:rPr>
                        <a:t>(D) </a:t>
                      </a:r>
                      <a:r>
                        <a:rPr lang="en-US" sz="1600" cap="small" dirty="0">
                          <a:effectLst/>
                        </a:rPr>
                        <a:t>Quality</a:t>
                      </a:r>
                      <a:r>
                        <a:rPr lang="en-US" sz="1600" dirty="0">
                          <a:effectLst/>
                        </a:rPr>
                        <a:t> which </a:t>
                      </a:r>
                      <a:r>
                        <a:rPr lang="en-US" sz="1600" dirty="0" err="1">
                          <a:effectLst/>
                        </a:rPr>
                        <a:t>is_about</a:t>
                      </a:r>
                      <a:r>
                        <a:rPr lang="en-US" sz="1600" dirty="0">
                          <a:effectLst/>
                        </a:rPr>
                        <a:t> or is intended to be about a </a:t>
                      </a:r>
                      <a:r>
                        <a:rPr lang="en-US" sz="1600" cap="small" dirty="0">
                          <a:effectLst/>
                        </a:rPr>
                        <a:t>Portion of Reality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[IAO]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8874"/>
            <a:ext cx="8686800" cy="498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scenario: the players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" y="3930049"/>
            <a:ext cx="4092973" cy="2724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573" y="4286612"/>
            <a:ext cx="1338905" cy="2368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1174" y="5715000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90604" y="5177655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#2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3289" y="3200400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#3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58909" y="3525386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#4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19" y="3308951"/>
            <a:ext cx="1204004" cy="8012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1912" y="3365170"/>
            <a:ext cx="55521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#11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750" y="3641769"/>
            <a:ext cx="710876" cy="13910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6402" y="6032229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27768" y="3764268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#9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" y="1882620"/>
            <a:ext cx="533400" cy="374571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Times" pitchFamily="122" charset="0"/>
              </a:rPr>
              <a:t>site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371599" y="1898005"/>
            <a:ext cx="948505" cy="64698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Times" pitchFamily="122" charset="0"/>
              </a:rPr>
              <a:t>Subject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Times" pitchFamily="122" charset="0"/>
              </a:rPr>
              <a:t>o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f care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560130" y="1909809"/>
            <a:ext cx="1249870" cy="64698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Times" pitchFamily="122" charset="0"/>
              </a:rPr>
              <a:t>Bodily component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138204" y="2815430"/>
            <a:ext cx="824196" cy="374571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Times" pitchFamily="122" charset="0"/>
              </a:rPr>
              <a:t>device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333410" y="1909809"/>
            <a:ext cx="824196" cy="64698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bg1"/>
                </a:solidFill>
                <a:latin typeface="Times" pitchFamily="122" charset="0"/>
              </a:rPr>
              <a:t>sensordevice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862125" y="2999423"/>
            <a:ext cx="1096784" cy="374571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Times" pitchFamily="122" charset="0"/>
              </a:rPr>
              <a:t>caregiver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cxnSp>
        <p:nvCxnSpPr>
          <p:cNvPr id="26" name="Straight Arrow Connector 25"/>
          <p:cNvCxnSpPr>
            <a:stCxn id="10" idx="0"/>
            <a:endCxn id="18" idx="2"/>
          </p:cNvCxnSpPr>
          <p:nvPr/>
        </p:nvCxnSpPr>
        <p:spPr bwMode="auto">
          <a:xfrm flipV="1">
            <a:off x="663862" y="2257191"/>
            <a:ext cx="136238" cy="9432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8" idx="0"/>
            <a:endCxn id="20" idx="2"/>
          </p:cNvCxnSpPr>
          <p:nvPr/>
        </p:nvCxnSpPr>
        <p:spPr bwMode="auto">
          <a:xfrm flipH="1" flipV="1">
            <a:off x="1845852" y="2544991"/>
            <a:ext cx="255895" cy="31700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12" idx="0"/>
            <a:endCxn id="21" idx="2"/>
          </p:cNvCxnSpPr>
          <p:nvPr/>
        </p:nvCxnSpPr>
        <p:spPr bwMode="auto">
          <a:xfrm flipV="1">
            <a:off x="2195721" y="2556795"/>
            <a:ext cx="989344" cy="7521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9" idx="0"/>
            <a:endCxn id="22" idx="2"/>
          </p:cNvCxnSpPr>
          <p:nvPr/>
        </p:nvCxnSpPr>
        <p:spPr bwMode="auto">
          <a:xfrm flipV="1">
            <a:off x="3511177" y="3190001"/>
            <a:ext cx="39125" cy="1987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17" idx="0"/>
            <a:endCxn id="23" idx="2"/>
          </p:cNvCxnSpPr>
          <p:nvPr/>
        </p:nvCxnSpPr>
        <p:spPr bwMode="auto">
          <a:xfrm flipV="1">
            <a:off x="4548341" y="2556795"/>
            <a:ext cx="197167" cy="12074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178005" y="2168844"/>
            <a:ext cx="1070395" cy="14729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16" idx="0"/>
            <a:endCxn id="24" idx="2"/>
          </p:cNvCxnSpPr>
          <p:nvPr/>
        </p:nvCxnSpPr>
        <p:spPr bwMode="auto">
          <a:xfrm flipV="1">
            <a:off x="5216975" y="3373994"/>
            <a:ext cx="193542" cy="2658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137375" y="2362200"/>
            <a:ext cx="17491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instanceOf</a:t>
            </a:r>
            <a:r>
              <a:rPr lang="en-US" sz="1800" dirty="0" smtClean="0">
                <a:solidFill>
                  <a:srgbClr val="FF0000"/>
                </a:solidFill>
              </a:rPr>
              <a:t> at </a:t>
            </a:r>
            <a:r>
              <a:rPr lang="en-US" sz="1800" dirty="0" err="1" smtClean="0">
                <a:solidFill>
                  <a:srgbClr val="FF000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x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7108547" y="1909809"/>
            <a:ext cx="28828" cy="10896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022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8874"/>
            <a:ext cx="8686800" cy="498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scenario: the temperature assay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" y="3930049"/>
            <a:ext cx="4092973" cy="2724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573" y="4286612"/>
            <a:ext cx="1338905" cy="2368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1174" y="5715000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#1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750" y="3641769"/>
            <a:ext cx="710876" cy="13910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9310" y="4210125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3863" y="4057220"/>
            <a:ext cx="441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#9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2560130" y="1909809"/>
            <a:ext cx="1249870" cy="374571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tx1"/>
                </a:solidFill>
                <a:latin typeface="Times" pitchFamily="122" charset="0"/>
              </a:rPr>
              <a:t>assay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7" name="Straight Arrow Connector 36"/>
          <p:cNvCxnSpPr>
            <a:stCxn id="31" idx="2"/>
            <a:endCxn id="17" idx="0"/>
          </p:cNvCxnSpPr>
          <p:nvPr/>
        </p:nvCxnSpPr>
        <p:spPr bwMode="auto">
          <a:xfrm>
            <a:off x="3185066" y="3105361"/>
            <a:ext cx="519370" cy="9518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31" idx="0"/>
          </p:cNvCxnSpPr>
          <p:nvPr/>
        </p:nvCxnSpPr>
        <p:spPr bwMode="auto">
          <a:xfrm flipH="1" flipV="1">
            <a:off x="3185065" y="2284381"/>
            <a:ext cx="1" cy="420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964492" y="2705251"/>
            <a:ext cx="44114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#7</a:t>
            </a:r>
            <a:endParaRPr lang="en-US" sz="2000" dirty="0"/>
          </a:p>
        </p:txBody>
      </p:sp>
      <p:cxnSp>
        <p:nvCxnSpPr>
          <p:cNvPr id="34" name="Straight Arrow Connector 33"/>
          <p:cNvCxnSpPr>
            <a:stCxn id="31" idx="2"/>
            <a:endCxn id="8" idx="0"/>
          </p:cNvCxnSpPr>
          <p:nvPr/>
        </p:nvCxnSpPr>
        <p:spPr bwMode="auto">
          <a:xfrm flipH="1">
            <a:off x="2101747" y="3105361"/>
            <a:ext cx="1083319" cy="26096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31" idx="3"/>
            <a:endCxn id="6" idx="0"/>
          </p:cNvCxnSpPr>
          <p:nvPr/>
        </p:nvCxnSpPr>
        <p:spPr bwMode="auto">
          <a:xfrm>
            <a:off x="3405639" y="2905306"/>
            <a:ext cx="1585387" cy="13813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273847" y="2275804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assertions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51757"/>
              </p:ext>
            </p:extLst>
          </p:nvPr>
        </p:nvGraphicFramePr>
        <p:xfrm>
          <a:off x="161924" y="1524000"/>
          <a:ext cx="8763001" cy="5212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30708"/>
                <a:gridCol w="7632293"/>
              </a:tblGrid>
              <a:tr h="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#100: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#101: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#103: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#105: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#107: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#109: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#111: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#113: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#115: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#117: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		</a:t>
                      </a:r>
                      <a:r>
                        <a:rPr lang="en-US" sz="1800" cap="small" dirty="0" smtClean="0">
                          <a:solidFill>
                            <a:schemeClr val="tx1"/>
                          </a:solidFill>
                          <a:effectLst/>
                        </a:rPr>
                        <a:t>Human </a:t>
                      </a:r>
                      <a:r>
                        <a:rPr lang="en-US" sz="1800" cap="small" dirty="0">
                          <a:solidFill>
                            <a:schemeClr val="tx1"/>
                          </a:solidFill>
                          <a:effectLst/>
                        </a:rPr>
                        <a:t>Being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	since 		t1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			</a:t>
                      </a:r>
                      <a:r>
                        <a:rPr lang="en-US" sz="1800" cap="small" dirty="0" err="1" smtClean="0">
                          <a:solidFill>
                            <a:schemeClr val="tx1"/>
                          </a:solidFill>
                          <a:effectLst/>
                        </a:rPr>
                        <a:t>SubjectOfCare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	since 		t2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		</a:t>
                      </a:r>
                      <a:r>
                        <a:rPr lang="en-US" sz="1800" cap="small" dirty="0" smtClean="0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		includes 	t2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#2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locatedOn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		#1                       		since 		t2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		</a:t>
                      </a:r>
                      <a:r>
                        <a:rPr lang="en-US" sz="1800" cap="small" dirty="0" smtClean="0">
                          <a:solidFill>
                            <a:schemeClr val="tx1"/>
                          </a:solidFill>
                          <a:effectLst/>
                        </a:rPr>
                        <a:t>Sensor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cap="small" dirty="0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includes 	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#4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locatedIn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		#3                    		includes 	t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		</a:t>
                      </a:r>
                      <a:r>
                        <a:rPr lang="en-US" sz="1800" cap="small" dirty="0" smtClean="0">
                          <a:solidFill>
                            <a:schemeClr val="tx1"/>
                          </a:solidFill>
                          <a:effectLst/>
                        </a:rPr>
                        <a:t>Site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		includes 	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#4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partOf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 		#5                    		includes 	t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#5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		</a:t>
                      </a:r>
                      <a:r>
                        <a:rPr lang="en-US" sz="1800" cap="small" dirty="0" err="1" smtClean="0">
                          <a:solidFill>
                            <a:schemeClr val="tx1"/>
                          </a:solidFill>
                          <a:effectLst/>
                        </a:rPr>
                        <a:t>IoT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cap="small" dirty="0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cap="small" dirty="0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includes 	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#2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locatedIn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		#3                    		since 		t3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authorOf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	 	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109                 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	at 			t3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#6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		</a:t>
                      </a:r>
                      <a:r>
                        <a:rPr lang="en-US" sz="1800" cap="small" dirty="0" smtClean="0">
                          <a:solidFill>
                            <a:schemeClr val="tx1"/>
                          </a:solidFill>
                          <a:effectLst/>
                        </a:rPr>
                        <a:t>Caregiver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		includes 	t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		</a:t>
                      </a:r>
                      <a:r>
                        <a:rPr lang="en-US" sz="1800" cap="small" dirty="0" smtClean="0">
                          <a:solidFill>
                            <a:schemeClr val="tx1"/>
                          </a:solidFill>
                          <a:effectLst/>
                        </a:rPr>
                        <a:t>Assay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#1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specifiedInputOf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#7         				during 		t4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participantOf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		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                 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	during 		t4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#9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participantOf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		#7                  			during 		t4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instanceOf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		</a:t>
                      </a:r>
                      <a:r>
                        <a:rPr lang="en-US" sz="1800" cap="small" dirty="0" smtClean="0">
                          <a:solidFill>
                            <a:schemeClr val="tx1"/>
                          </a:solidFill>
                          <a:effectLst/>
                        </a:rPr>
                        <a:t>Sensor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cap="small" dirty="0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includes 	t4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#9  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locatedIn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		#3                  			at 			t6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partOf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			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                    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		since 		t5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8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Domotics and RFID systems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686800" cy="4953000"/>
          </a:xfrm>
        </p:spPr>
        <p:txBody>
          <a:bodyPr/>
          <a:lstStyle/>
          <a:p>
            <a:r>
              <a:rPr lang="en-US" altLang="en-US" sz="2800" dirty="0"/>
              <a:t>Avoiding adverse events in a hospital because of insufficient day/night illumination:</a:t>
            </a:r>
          </a:p>
          <a:p>
            <a:pPr lvl="1"/>
            <a:r>
              <a:rPr lang="en-US" altLang="en-US" sz="2400" dirty="0"/>
              <a:t>Light sensors and motion detectors in rooms and corridors</a:t>
            </a:r>
          </a:p>
          <a:p>
            <a:pPr lvl="2"/>
            <a:r>
              <a:rPr lang="en-US" altLang="en-US" sz="2000" dirty="0"/>
              <a:t>and representations thereof in an Adverse Event Management System (AEMS)</a:t>
            </a:r>
          </a:p>
          <a:p>
            <a:pPr lvl="1"/>
            <a:r>
              <a:rPr lang="en-US" altLang="en-US" sz="2400" dirty="0"/>
              <a:t>What are ‘sufficient’ illumination levels for specific sites is expressed in defined classes,</a:t>
            </a:r>
          </a:p>
          <a:p>
            <a:pPr lvl="1"/>
            <a:r>
              <a:rPr lang="en-US" altLang="en-US" sz="2400" dirty="0"/>
              <a:t>Each change in a detector is registered in real time in the AEMS,</a:t>
            </a:r>
          </a:p>
          <a:p>
            <a:pPr lvl="1"/>
            <a:r>
              <a:rPr lang="en-US" altLang="en-US" sz="2400" dirty="0"/>
              <a:t>Action-logic implemented in a rule-base system, </a:t>
            </a:r>
            <a:r>
              <a:rPr lang="en-US" altLang="en-US" sz="2400" dirty="0" err="1"/>
              <a:t>f.i</a:t>
            </a:r>
            <a:r>
              <a:rPr lang="en-US" altLang="en-US" sz="2400" dirty="0"/>
              <a:t>. to generate alerts.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6320135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Ceusters W, </a:t>
            </a:r>
            <a:r>
              <a:rPr lang="en-US" sz="1200" dirty="0" err="1">
                <a:solidFill>
                  <a:schemeClr val="bg1"/>
                </a:solidFill>
              </a:rPr>
              <a:t>Capolupo</a:t>
            </a:r>
            <a:r>
              <a:rPr lang="en-US" sz="1200" dirty="0">
                <a:solidFill>
                  <a:schemeClr val="bg1"/>
                </a:solidFill>
              </a:rPr>
              <a:t> M, </a:t>
            </a:r>
            <a:r>
              <a:rPr lang="en-US" sz="1200" dirty="0" err="1">
                <a:solidFill>
                  <a:schemeClr val="bg1"/>
                </a:solidFill>
              </a:rPr>
              <a:t>Devlies</a:t>
            </a:r>
            <a:r>
              <a:rPr lang="en-US" sz="1200" dirty="0">
                <a:solidFill>
                  <a:schemeClr val="bg1"/>
                </a:solidFill>
              </a:rPr>
              <a:t> J. D4.3 – RAPS Application ontology (Version 1). Background materials and methodology used to develop Application Ontologies for Risks against Patient Safety, January 11, 2009, 53p.</a:t>
            </a:r>
          </a:p>
        </p:txBody>
      </p:sp>
    </p:spTree>
    <p:extLst>
      <p:ext uri="{BB962C8B-B14F-4D97-AF65-F5344CB8AC3E}">
        <p14:creationId xmlns:p14="http://schemas.microsoft.com/office/powerpoint/2010/main" val="7005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RT-based representation (1): IUI assignment</a:t>
            </a:r>
          </a:p>
        </p:txBody>
      </p:sp>
      <p:pic>
        <p:nvPicPr>
          <p:cNvPr id="1278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7245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193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chemeClr val="bg1"/>
                </a:solidFill>
              </a:rPr>
              <a:t>Reality level 1</a:t>
            </a:r>
          </a:p>
        </p:txBody>
      </p:sp>
      <p:sp>
        <p:nvSpPr>
          <p:cNvPr id="1278981" name="Line 5"/>
          <p:cNvSpPr>
            <a:spLocks noChangeShapeType="1"/>
          </p:cNvSpPr>
          <p:nvPr/>
        </p:nvSpPr>
        <p:spPr bwMode="auto">
          <a:xfrm flipH="1">
            <a:off x="3048000" y="2209800"/>
            <a:ext cx="3352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82" name="Text Box 6"/>
          <p:cNvSpPr txBox="1">
            <a:spLocks noChangeArrowheads="1"/>
          </p:cNvSpPr>
          <p:nvPr/>
        </p:nvSpPr>
        <p:spPr bwMode="auto">
          <a:xfrm>
            <a:off x="6324600" y="2030413"/>
            <a:ext cx="183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#1: that corridor</a:t>
            </a:r>
          </a:p>
        </p:txBody>
      </p:sp>
      <p:sp>
        <p:nvSpPr>
          <p:cNvPr id="1278983" name="Line 7"/>
          <p:cNvSpPr>
            <a:spLocks noChangeShapeType="1"/>
          </p:cNvSpPr>
          <p:nvPr/>
        </p:nvSpPr>
        <p:spPr bwMode="auto">
          <a:xfrm flipH="1" flipV="1">
            <a:off x="2971800" y="3276600"/>
            <a:ext cx="3352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84" name="Text Box 8"/>
          <p:cNvSpPr txBox="1">
            <a:spLocks noChangeArrowheads="1"/>
          </p:cNvSpPr>
          <p:nvPr/>
        </p:nvSpPr>
        <p:spPr bwMode="auto">
          <a:xfrm>
            <a:off x="6324600" y="3032125"/>
            <a:ext cx="261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#3: that motion detector</a:t>
            </a:r>
          </a:p>
        </p:txBody>
      </p:sp>
      <p:sp>
        <p:nvSpPr>
          <p:cNvPr id="1278985" name="Line 9"/>
          <p:cNvSpPr>
            <a:spLocks noChangeShapeType="1"/>
          </p:cNvSpPr>
          <p:nvPr/>
        </p:nvSpPr>
        <p:spPr bwMode="auto">
          <a:xfrm flipH="1">
            <a:off x="2971800" y="3200400"/>
            <a:ext cx="3352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6324600" y="3533775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#4: that light detector</a:t>
            </a:r>
          </a:p>
        </p:txBody>
      </p:sp>
      <p:sp>
        <p:nvSpPr>
          <p:cNvPr id="1278987" name="Line 11"/>
          <p:cNvSpPr>
            <a:spLocks noChangeShapeType="1"/>
          </p:cNvSpPr>
          <p:nvPr/>
        </p:nvSpPr>
        <p:spPr bwMode="auto">
          <a:xfrm flipH="1">
            <a:off x="2971800" y="2743200"/>
            <a:ext cx="3352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88" name="Text Box 12"/>
          <p:cNvSpPr txBox="1">
            <a:spLocks noChangeArrowheads="1"/>
          </p:cNvSpPr>
          <p:nvPr/>
        </p:nvSpPr>
        <p:spPr bwMode="auto">
          <a:xfrm>
            <a:off x="6324600" y="253047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#2: that lamp</a:t>
            </a:r>
          </a:p>
        </p:txBody>
      </p:sp>
      <p:sp>
        <p:nvSpPr>
          <p:cNvPr id="1278989" name="Line 13"/>
          <p:cNvSpPr>
            <a:spLocks noChangeShapeType="1"/>
          </p:cNvSpPr>
          <p:nvPr/>
        </p:nvSpPr>
        <p:spPr bwMode="auto">
          <a:xfrm flipH="1" flipV="1">
            <a:off x="2514600" y="4495800"/>
            <a:ext cx="3810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90" name="Text Box 14"/>
          <p:cNvSpPr txBox="1">
            <a:spLocks noChangeArrowheads="1"/>
          </p:cNvSpPr>
          <p:nvPr/>
        </p:nvSpPr>
        <p:spPr bwMode="auto">
          <a:xfrm>
            <a:off x="6324600" y="4535488"/>
            <a:ext cx="221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#6: that patient with</a:t>
            </a:r>
          </a:p>
          <a:p>
            <a:pPr algn="l"/>
            <a:r>
              <a:rPr lang="en-US" altLang="en-US" sz="2000" b="0">
                <a:solidFill>
                  <a:schemeClr val="bg1"/>
                </a:solidFill>
              </a:rPr>
              <a:t>RFID #7</a:t>
            </a:r>
          </a:p>
        </p:txBody>
      </p:sp>
      <p:sp>
        <p:nvSpPr>
          <p:cNvPr id="1278991" name="Line 15"/>
          <p:cNvSpPr>
            <a:spLocks noChangeShapeType="1"/>
          </p:cNvSpPr>
          <p:nvPr/>
        </p:nvSpPr>
        <p:spPr bwMode="auto">
          <a:xfrm flipH="1" flipV="1">
            <a:off x="2971800" y="3429000"/>
            <a:ext cx="33528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92" name="Text Box 16"/>
          <p:cNvSpPr txBox="1">
            <a:spLocks noChangeArrowheads="1"/>
          </p:cNvSpPr>
          <p:nvPr/>
        </p:nvSpPr>
        <p:spPr bwMode="auto">
          <a:xfrm>
            <a:off x="6324600" y="4035425"/>
            <a:ext cx="229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#5: that RFID reader</a:t>
            </a:r>
          </a:p>
        </p:txBody>
      </p:sp>
      <p:sp>
        <p:nvSpPr>
          <p:cNvPr id="1278993" name="Line 17"/>
          <p:cNvSpPr>
            <a:spLocks noChangeShapeType="1"/>
          </p:cNvSpPr>
          <p:nvPr/>
        </p:nvSpPr>
        <p:spPr bwMode="auto">
          <a:xfrm flipH="1" flipV="1">
            <a:off x="3581400" y="5257800"/>
            <a:ext cx="2743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94" name="Text Box 18"/>
          <p:cNvSpPr txBox="1">
            <a:spLocks noChangeArrowheads="1"/>
          </p:cNvSpPr>
          <p:nvPr/>
        </p:nvSpPr>
        <p:spPr bwMode="auto">
          <a:xfrm>
            <a:off x="6324600" y="5341938"/>
            <a:ext cx="229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#8: that RFID reader</a:t>
            </a:r>
          </a:p>
        </p:txBody>
      </p:sp>
      <p:sp>
        <p:nvSpPr>
          <p:cNvPr id="1278995" name="Text Box 19"/>
          <p:cNvSpPr txBox="1">
            <a:spLocks noChangeArrowheads="1"/>
          </p:cNvSpPr>
          <p:nvPr/>
        </p:nvSpPr>
        <p:spPr bwMode="auto">
          <a:xfrm>
            <a:off x="6324600" y="5843588"/>
            <a:ext cx="181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#9: this elevator</a:t>
            </a:r>
          </a:p>
        </p:txBody>
      </p:sp>
      <p:sp>
        <p:nvSpPr>
          <p:cNvPr id="1278996" name="Line 20"/>
          <p:cNvSpPr>
            <a:spLocks noChangeShapeType="1"/>
          </p:cNvSpPr>
          <p:nvPr/>
        </p:nvSpPr>
        <p:spPr bwMode="auto">
          <a:xfrm flipH="1" flipV="1">
            <a:off x="3886200" y="5943600"/>
            <a:ext cx="2362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8997" name="Line 21"/>
          <p:cNvSpPr>
            <a:spLocks noChangeShapeType="1"/>
          </p:cNvSpPr>
          <p:nvPr/>
        </p:nvSpPr>
        <p:spPr bwMode="auto">
          <a:xfrm flipH="1" flipV="1">
            <a:off x="6019800" y="655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78998" name="Text Box 22"/>
          <p:cNvSpPr txBox="1">
            <a:spLocks noChangeArrowheads="1"/>
          </p:cNvSpPr>
          <p:nvPr/>
        </p:nvSpPr>
        <p:spPr bwMode="auto">
          <a:xfrm>
            <a:off x="6324600" y="6345238"/>
            <a:ext cx="276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>
                <a:solidFill>
                  <a:schemeClr val="bg1"/>
                </a:solidFill>
              </a:rPr>
              <a:t>#10: 2nd floor of clinic B</a:t>
            </a:r>
          </a:p>
        </p:txBody>
      </p:sp>
    </p:spTree>
    <p:extLst>
      <p:ext uri="{BB962C8B-B14F-4D97-AF65-F5344CB8AC3E}">
        <p14:creationId xmlns:p14="http://schemas.microsoft.com/office/powerpoint/2010/main" val="27800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RT-based representation (2): relationships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(Semi-)stable relationships: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#1 </a:t>
            </a:r>
            <a:r>
              <a:rPr lang="en-US" altLang="en-US" sz="2000" b="1" dirty="0"/>
              <a:t>instance-of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ReM:Corridor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 </a:t>
            </a:r>
            <a:r>
              <a:rPr lang="en-US" altLang="en-US" sz="2000" b="1" dirty="0"/>
              <a:t>instance-of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ReM:Lamp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t2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 </a:t>
            </a:r>
            <a:r>
              <a:rPr lang="en-US" altLang="en-US" sz="2000" b="1" dirty="0"/>
              <a:t>contained-in</a:t>
            </a:r>
            <a:r>
              <a:rPr lang="en-US" altLang="en-US" sz="2000" dirty="0"/>
              <a:t> #1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t3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#6 </a:t>
            </a:r>
            <a:r>
              <a:rPr lang="en-US" altLang="en-US" sz="2000" b="1" dirty="0"/>
              <a:t>member-of </a:t>
            </a:r>
            <a:r>
              <a:rPr lang="en-US" altLang="en-US" sz="2000" dirty="0" err="1"/>
              <a:t>ReM:Patient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#6 </a:t>
            </a:r>
            <a:r>
              <a:rPr lang="en-US" altLang="en-US" sz="2000" b="1" dirty="0"/>
              <a:t>adjacent-to</a:t>
            </a:r>
            <a:r>
              <a:rPr lang="en-US" altLang="en-US" sz="2000" dirty="0"/>
              <a:t> #7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#18 </a:t>
            </a:r>
            <a:r>
              <a:rPr lang="en-US" altLang="en-US" sz="2000" b="1" dirty="0"/>
              <a:t>instance-of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ReM:Illumination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#18 </a:t>
            </a:r>
            <a:r>
              <a:rPr lang="en-US" altLang="en-US" sz="2000" b="1" dirty="0"/>
              <a:t>inheres-in</a:t>
            </a:r>
            <a:r>
              <a:rPr lang="en-US" altLang="en-US" sz="2000" dirty="0"/>
              <a:t> #1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…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496" y="4267200"/>
            <a:ext cx="4642704" cy="2514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233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RT-based representation (2): relationships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(Semi-)stable relationships: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#1 </a:t>
            </a:r>
            <a:r>
              <a:rPr lang="en-US" altLang="en-US" sz="2000" b="1" dirty="0"/>
              <a:t>instance-of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ReM:Corridor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 </a:t>
            </a:r>
            <a:r>
              <a:rPr lang="en-US" altLang="en-US" sz="2000" b="1" dirty="0"/>
              <a:t>instance-of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ReM:Lamp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t2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 </a:t>
            </a:r>
            <a:r>
              <a:rPr lang="en-US" altLang="en-US" sz="2000" b="1" dirty="0"/>
              <a:t>contained-in</a:t>
            </a:r>
            <a:r>
              <a:rPr lang="en-US" altLang="en-US" sz="2000" dirty="0"/>
              <a:t> #1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t3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#6 </a:t>
            </a:r>
            <a:r>
              <a:rPr lang="en-US" altLang="en-US" sz="2000" b="1" dirty="0"/>
              <a:t>member-of </a:t>
            </a:r>
            <a:r>
              <a:rPr lang="en-US" altLang="en-US" sz="2000" dirty="0" err="1"/>
              <a:t>ReM:Patient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#6 </a:t>
            </a:r>
            <a:r>
              <a:rPr lang="en-US" altLang="en-US" sz="2000" b="1" dirty="0"/>
              <a:t>adjacent-to</a:t>
            </a:r>
            <a:r>
              <a:rPr lang="en-US" altLang="en-US" sz="2000" dirty="0"/>
              <a:t> #7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#18 </a:t>
            </a:r>
            <a:r>
              <a:rPr lang="en-US" altLang="en-US" sz="2000" b="1" dirty="0"/>
              <a:t>instance-of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ReM:Illumination</a:t>
            </a:r>
            <a:r>
              <a:rPr lang="en-US" altLang="en-US" sz="2000" dirty="0"/>
              <a:t>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#18 </a:t>
            </a:r>
            <a:r>
              <a:rPr lang="en-US" altLang="en-US" sz="2000" b="1" dirty="0"/>
              <a:t>inheres-in</a:t>
            </a:r>
            <a:r>
              <a:rPr lang="en-US" altLang="en-US" sz="2000" dirty="0"/>
              <a:t> #1 </a:t>
            </a:r>
            <a:r>
              <a:rPr lang="en-US" altLang="en-US" sz="2000" b="1" dirty="0"/>
              <a:t>since</a:t>
            </a:r>
            <a:r>
              <a:rPr lang="en-US" altLang="en-US" sz="2000" dirty="0"/>
              <a:t> t1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…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Semi-stable because of: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lamps may be replaced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persons are not patients all the time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…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sym typeface="Wingdings" panose="05000000000000000000" pitchFamily="2" charset="2"/>
              </a:rPr>
              <a:t> keeping track of these changes provides a history for each tracked entity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417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12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</a:p>
          <a:p>
            <a:endParaRPr lang="en-US" dirty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RT-based representation (3): rule </a:t>
            </a:r>
            <a:r>
              <a:rPr lang="en-US" altLang="en-US" dirty="0" smtClean="0"/>
              <a:t>base</a:t>
            </a:r>
            <a:endParaRPr lang="en-US" altLang="en-US" dirty="0"/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15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Setting illumination requirements for lamp #2:</a:t>
            </a:r>
          </a:p>
          <a:p>
            <a:pPr marL="398463" lvl="1" indent="-171450">
              <a:lnSpc>
                <a:spcPct val="80000"/>
              </a:lnSpc>
            </a:pPr>
            <a:r>
              <a:rPr lang="en-US" altLang="en-US" sz="1800" dirty="0"/>
              <a:t>#18 </a:t>
            </a:r>
            <a:r>
              <a:rPr lang="en-US" altLang="en-US" sz="1800" b="1" dirty="0"/>
              <a:t>member-of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ReM:Insufficient</a:t>
            </a:r>
            <a:r>
              <a:rPr lang="en-US" altLang="en-US" sz="1800" dirty="0"/>
              <a:t> illumination </a:t>
            </a:r>
            <a:r>
              <a:rPr lang="en-US" altLang="en-US" sz="1800" b="1" dirty="0"/>
              <a:t>during</a:t>
            </a:r>
            <a:r>
              <a:rPr lang="en-US" altLang="en-US" sz="1800" dirty="0"/>
              <a:t> t</a:t>
            </a:r>
            <a:r>
              <a:rPr lang="en-US" altLang="en-US" sz="1800" baseline="-25000" dirty="0"/>
              <a:t>y</a:t>
            </a:r>
          </a:p>
          <a:p>
            <a:pPr marL="796925" lvl="2" indent="-280988">
              <a:lnSpc>
                <a:spcPct val="80000"/>
              </a:lnSpc>
            </a:pPr>
            <a:r>
              <a:rPr lang="en-US" altLang="en-US" sz="1800" dirty="0"/>
              <a:t>if </a:t>
            </a:r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 err="1"/>
              <a:t>t</a:t>
            </a:r>
            <a:r>
              <a:rPr lang="en-US" altLang="en-US" sz="1800" baseline="-25000" dirty="0" err="1"/>
              <a:t>x</a:t>
            </a:r>
            <a:r>
              <a:rPr lang="en-US" altLang="en-US" sz="1800" dirty="0"/>
              <a:t> 	</a:t>
            </a:r>
            <a:r>
              <a:rPr lang="en-US" altLang="en-US" sz="1800" b="1" dirty="0" smtClean="0"/>
              <a:t>part-of </a:t>
            </a:r>
            <a:r>
              <a:rPr lang="en-US" altLang="en-US" sz="1800" b="1" dirty="0"/>
              <a:t>	</a:t>
            </a:r>
            <a:r>
              <a:rPr lang="en-US" altLang="en-US" sz="1800" dirty="0" err="1" smtClean="0"/>
              <a:t>ReM:Daytime</a:t>
            </a:r>
            <a:endParaRPr lang="en-US" altLang="en-US" sz="1800" dirty="0"/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/>
              <a:t>#</a:t>
            </a:r>
            <a:r>
              <a:rPr lang="en-US" altLang="en-US" sz="1800" baseline="-25000" dirty="0"/>
              <a:t>y1</a:t>
            </a:r>
            <a:r>
              <a:rPr lang="en-US" altLang="en-US" sz="1800" dirty="0"/>
              <a:t> 	</a:t>
            </a:r>
            <a:r>
              <a:rPr lang="en-US" altLang="en-US" sz="1800" b="1" dirty="0"/>
              <a:t>instance-of 	</a:t>
            </a:r>
            <a:r>
              <a:rPr lang="en-US" altLang="en-US" sz="1800" dirty="0" err="1"/>
              <a:t>ReM:Motion-detection</a:t>
            </a:r>
            <a:endParaRPr lang="en-US" altLang="en-US" sz="1800" dirty="0"/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/>
              <a:t>#</a:t>
            </a:r>
            <a:r>
              <a:rPr lang="en-US" altLang="en-US" sz="1800" baseline="-25000" dirty="0"/>
              <a:t>y1</a:t>
            </a:r>
            <a:r>
              <a:rPr lang="en-US" altLang="en-US" sz="1800" dirty="0"/>
              <a:t> 	</a:t>
            </a:r>
            <a:r>
              <a:rPr lang="en-US" altLang="en-US" sz="1800" b="1" dirty="0"/>
              <a:t>has-agent</a:t>
            </a:r>
            <a:r>
              <a:rPr lang="en-US" altLang="en-US" sz="1800" dirty="0"/>
              <a:t> 	#3 				</a:t>
            </a:r>
            <a:r>
              <a:rPr lang="en-US" altLang="en-US" sz="1800" b="1" dirty="0"/>
              <a:t>at</a:t>
            </a:r>
            <a:r>
              <a:rPr lang="en-US" altLang="en-US" sz="1800" dirty="0"/>
              <a:t> t</a:t>
            </a:r>
            <a:r>
              <a:rPr lang="en-US" altLang="en-US" sz="1800" baseline="-25000" dirty="0"/>
              <a:t>y</a:t>
            </a:r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/>
              <a:t>t</a:t>
            </a:r>
            <a:r>
              <a:rPr lang="en-US" altLang="en-US" sz="1800" baseline="-25000" dirty="0"/>
              <a:t>y</a:t>
            </a:r>
            <a:r>
              <a:rPr lang="en-US" altLang="en-US" sz="1800" dirty="0"/>
              <a:t> 	</a:t>
            </a:r>
            <a:r>
              <a:rPr lang="en-US" altLang="en-US" sz="1800" b="1" dirty="0" smtClean="0"/>
              <a:t>part-of</a:t>
            </a:r>
            <a:r>
              <a:rPr lang="en-US" altLang="en-US" sz="1800" b="1" dirty="0"/>
              <a:t>	</a:t>
            </a:r>
            <a:r>
              <a:rPr lang="en-US" altLang="en-US" sz="1800" dirty="0" err="1" smtClean="0"/>
              <a:t>t</a:t>
            </a:r>
            <a:r>
              <a:rPr lang="en-US" altLang="en-US" sz="1800" baseline="-25000" dirty="0" err="1" smtClean="0"/>
              <a:t>x</a:t>
            </a:r>
            <a:endParaRPr lang="en-US" altLang="en-US" sz="1800" baseline="-25000" dirty="0"/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/>
              <a:t>#</a:t>
            </a:r>
            <a:r>
              <a:rPr lang="en-US" altLang="en-US" sz="1800" baseline="-25000" dirty="0"/>
              <a:t>y2</a:t>
            </a:r>
            <a:r>
              <a:rPr lang="en-US" altLang="en-US" sz="1800" dirty="0"/>
              <a:t> 	</a:t>
            </a:r>
            <a:r>
              <a:rPr lang="en-US" altLang="en-US" sz="1800" b="1" dirty="0"/>
              <a:t>instance-of 	</a:t>
            </a:r>
            <a:r>
              <a:rPr lang="en-US" altLang="en-US" sz="1800" dirty="0" err="1"/>
              <a:t>ReM:Illumination</a:t>
            </a:r>
            <a:r>
              <a:rPr lang="en-US" altLang="en-US" sz="1800" dirty="0"/>
              <a:t> measurement</a:t>
            </a:r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/>
              <a:t>#</a:t>
            </a:r>
            <a:r>
              <a:rPr lang="en-US" altLang="en-US" sz="1800" baseline="-25000" dirty="0"/>
              <a:t>y2</a:t>
            </a:r>
            <a:r>
              <a:rPr lang="en-US" altLang="en-US" sz="1800" dirty="0"/>
              <a:t> 	</a:t>
            </a:r>
            <a:r>
              <a:rPr lang="en-US" altLang="en-US" sz="1800" b="1" dirty="0"/>
              <a:t>has-agent</a:t>
            </a:r>
            <a:r>
              <a:rPr lang="en-US" altLang="en-US" sz="1800" dirty="0"/>
              <a:t> 	#4 				</a:t>
            </a:r>
            <a:r>
              <a:rPr lang="en-US" altLang="en-US" sz="1800" b="1" dirty="0"/>
              <a:t>at</a:t>
            </a:r>
            <a:r>
              <a:rPr lang="en-US" altLang="en-US" sz="1800" dirty="0"/>
              <a:t> t</a:t>
            </a:r>
            <a:r>
              <a:rPr lang="en-US" altLang="en-US" sz="1800" baseline="-25000" dirty="0"/>
              <a:t>y</a:t>
            </a:r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/>
              <a:t>#</a:t>
            </a:r>
            <a:r>
              <a:rPr lang="en-US" altLang="en-US" sz="1800" baseline="-25000" dirty="0"/>
              <a:t>y2</a:t>
            </a:r>
            <a:r>
              <a:rPr lang="en-US" altLang="en-US" sz="1800" dirty="0"/>
              <a:t> 	</a:t>
            </a:r>
            <a:r>
              <a:rPr lang="en-US" altLang="en-US" sz="1800" b="1" dirty="0"/>
              <a:t>has-participant</a:t>
            </a:r>
            <a:r>
              <a:rPr lang="en-US" altLang="en-US" sz="1800" dirty="0"/>
              <a:t> 	#18 				</a:t>
            </a:r>
            <a:r>
              <a:rPr lang="en-US" altLang="en-US" sz="1800" b="1" dirty="0"/>
              <a:t>at</a:t>
            </a:r>
            <a:r>
              <a:rPr lang="en-US" altLang="en-US" sz="1800" dirty="0"/>
              <a:t> t</a:t>
            </a:r>
            <a:r>
              <a:rPr lang="en-US" altLang="en-US" sz="1800" baseline="-25000" dirty="0"/>
              <a:t>y</a:t>
            </a:r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/>
              <a:t>#</a:t>
            </a:r>
            <a:r>
              <a:rPr lang="en-US" altLang="en-US" sz="1800" baseline="-25000" dirty="0"/>
              <a:t>y2</a:t>
            </a:r>
            <a:r>
              <a:rPr lang="en-US" altLang="en-US" sz="1800" dirty="0"/>
              <a:t> 	</a:t>
            </a:r>
            <a:r>
              <a:rPr lang="en-US" altLang="en-US" sz="1800" b="1" dirty="0" smtClean="0"/>
              <a:t>has-spec-out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	</a:t>
            </a:r>
            <a:r>
              <a:rPr lang="en-US" altLang="en-US" sz="1800" dirty="0" err="1"/>
              <a:t>imr</a:t>
            </a:r>
            <a:r>
              <a:rPr lang="en-US" altLang="en-US" sz="1800" baseline="-25000" dirty="0" err="1"/>
              <a:t>z</a:t>
            </a:r>
            <a:r>
              <a:rPr lang="en-US" altLang="en-US" sz="1800" dirty="0"/>
              <a:t> 				</a:t>
            </a:r>
            <a:r>
              <a:rPr lang="en-US" altLang="en-US" sz="1800" b="1" dirty="0"/>
              <a:t>at</a:t>
            </a:r>
            <a:r>
              <a:rPr lang="en-US" altLang="en-US" sz="1800" dirty="0"/>
              <a:t> t</a:t>
            </a:r>
            <a:r>
              <a:rPr lang="en-US" altLang="en-US" sz="1800" baseline="-25000" dirty="0"/>
              <a:t>y</a:t>
            </a:r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 err="1"/>
              <a:t>imr</a:t>
            </a:r>
            <a:r>
              <a:rPr lang="en-US" altLang="en-US" sz="1800" baseline="-25000" dirty="0" err="1"/>
              <a:t>z</a:t>
            </a:r>
            <a:r>
              <a:rPr lang="en-US" altLang="en-US" sz="1800" dirty="0"/>
              <a:t> 	</a:t>
            </a:r>
            <a:r>
              <a:rPr lang="en-US" altLang="en-US" sz="1800" b="1" dirty="0"/>
              <a:t>less-than</a:t>
            </a:r>
            <a:r>
              <a:rPr lang="en-US" altLang="en-US" sz="1800" dirty="0"/>
              <a:t> 	30 lumen</a:t>
            </a:r>
          </a:p>
          <a:p>
            <a:pPr marL="796925" lvl="2" indent="-280988">
              <a:lnSpc>
                <a:spcPct val="80000"/>
              </a:lnSpc>
            </a:pPr>
            <a:r>
              <a:rPr lang="en-US" altLang="en-US" sz="2000" dirty="0"/>
              <a:t>else</a:t>
            </a:r>
          </a:p>
          <a:p>
            <a:pPr marL="1141413" lvl="3" indent="-227013">
              <a:lnSpc>
                <a:spcPct val="80000"/>
              </a:lnSpc>
              <a:tabLst>
                <a:tab pos="1657350" algn="l"/>
                <a:tab pos="3430588" algn="l"/>
              </a:tabLst>
            </a:pPr>
            <a:r>
              <a:rPr lang="en-US" altLang="en-US" sz="1800" dirty="0" err="1"/>
              <a:t>t</a:t>
            </a:r>
            <a:r>
              <a:rPr lang="en-US" altLang="en-US" sz="1800" baseline="-25000" dirty="0" err="1"/>
              <a:t>x</a:t>
            </a:r>
            <a:r>
              <a:rPr lang="en-US" altLang="en-US" sz="1800" dirty="0"/>
              <a:t> 	</a:t>
            </a:r>
            <a:r>
              <a:rPr lang="en-US" altLang="en-US" sz="1800" b="1" dirty="0" smtClean="0"/>
              <a:t>part-of </a:t>
            </a:r>
            <a:r>
              <a:rPr lang="en-US" altLang="en-US" sz="1800" b="1" dirty="0"/>
              <a:t>	</a:t>
            </a:r>
            <a:r>
              <a:rPr lang="en-US" altLang="en-US" sz="1800" dirty="0" err="1" smtClean="0"/>
              <a:t>ReM:Night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time</a:t>
            </a:r>
          </a:p>
          <a:p>
            <a:pPr marL="1141413" lvl="3" indent="-227013">
              <a:lnSpc>
                <a:spcPct val="80000"/>
              </a:lnSpc>
            </a:pPr>
            <a:r>
              <a:rPr lang="en-US" altLang="en-US" sz="1800" dirty="0"/>
              <a:t>…</a:t>
            </a:r>
          </a:p>
          <a:p>
            <a:pPr marL="796925" lvl="2" indent="-280988">
              <a:lnSpc>
                <a:spcPct val="80000"/>
              </a:lnSpc>
            </a:pPr>
            <a:r>
              <a:rPr lang="en-US" altLang="en-US" sz="2000" dirty="0" err="1"/>
              <a:t>endif</a:t>
            </a: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06" y="4876800"/>
            <a:ext cx="3517200" cy="1905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169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RT-based representation of events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Imagine #6 (with RFID #7) walking through #1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#2345 instance-of </a:t>
            </a:r>
            <a:r>
              <a:rPr lang="en-US" altLang="en-US" sz="2000" dirty="0" err="1"/>
              <a:t>ReM:Motion-detection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#2345 has-agent #3 at t4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#2346 instance-of </a:t>
            </a:r>
            <a:r>
              <a:rPr lang="en-US" altLang="en-US" sz="2000" dirty="0" err="1"/>
              <a:t>ReM:RFID-detection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#2346 has-agent #5 at t4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#2346 has-participant #7 at t4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…</a:t>
            </a:r>
          </a:p>
          <a:p>
            <a:r>
              <a:rPr lang="en-US" altLang="en-US" sz="2400" dirty="0"/>
              <a:t>Here, the happening of #2345 fires the rule explained on the previous slide.</a:t>
            </a:r>
          </a:p>
          <a:p>
            <a:r>
              <a:rPr lang="en-US" altLang="en-US" sz="2400" dirty="0"/>
              <a:t>If </a:t>
            </a:r>
            <a:r>
              <a:rPr lang="en-US" altLang="en-US" sz="2400" dirty="0" err="1"/>
              <a:t>imr</a:t>
            </a:r>
            <a:r>
              <a:rPr lang="en-US" altLang="en-US" sz="2400" baseline="-25000" dirty="0" err="1"/>
              <a:t>z</a:t>
            </a:r>
            <a:r>
              <a:rPr lang="en-US" altLang="en-US" sz="2400" dirty="0"/>
              <a:t> turns out to be too low, that might invoke another rule which sends an alert to the ward that lamp #2 might be broken.</a:t>
            </a:r>
          </a:p>
          <a:p>
            <a:r>
              <a:rPr lang="en-US" altLang="en-US" sz="2400" dirty="0"/>
              <a:t>#2346 might trigger yet another rule, namely an alert for imminent danger for AE with respect to patient #6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24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Related research: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lot of reported research on privacy and security re </a:t>
            </a:r>
            <a:r>
              <a:rPr lang="en-US" sz="2000" dirty="0" err="1" smtClean="0"/>
              <a:t>IoT</a:t>
            </a:r>
            <a:r>
              <a:rPr lang="en-US" sz="2000" dirty="0" smtClean="0"/>
              <a:t> for Health, but not on data quality or anomaly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Use of ontology for </a:t>
            </a:r>
            <a:r>
              <a:rPr lang="en-US" sz="2000" dirty="0" err="1" smtClean="0"/>
              <a:t>IoT</a:t>
            </a:r>
            <a:r>
              <a:rPr lang="en-US" sz="2000" dirty="0" smtClean="0"/>
              <a:t> for Health is reported on, but again mainly for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Ontology for biomedical informatics in general is very </a:t>
            </a:r>
            <a:r>
              <a:rPr lang="en-US" sz="2000" dirty="0" smtClean="0"/>
              <a:t>popular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b="1" u="sng" dirty="0" smtClean="0"/>
              <a:t>Limitations for the applicability of our approach: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Required BFO compatible ontologies are available, but refinement is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High threshold for becoming proficient in OR and 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Limitations of the (too) popular OWL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Need for higher order reasoners.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62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/>
              <a:t>self-configuring </a:t>
            </a:r>
            <a:r>
              <a:rPr lang="en-US" sz="2200" i="1" dirty="0"/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identities,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"</a:t>
            </a:r>
            <a:r>
              <a:rPr lang="en-US" sz="2200" i="1" dirty="0"/>
              <a:t>things" are </a:t>
            </a:r>
            <a:r>
              <a:rPr lang="en-US" sz="2200" i="1" dirty="0" smtClean="0"/>
              <a:t>… </a:t>
            </a:r>
            <a:r>
              <a:rPr lang="en-US" sz="2200" i="1" dirty="0"/>
              <a:t>active participants in </a:t>
            </a:r>
            <a:r>
              <a:rPr lang="en-US" sz="2200" i="1" dirty="0" smtClean="0"/>
              <a:t>… </a:t>
            </a:r>
            <a:r>
              <a:rPr lang="en-US" sz="2200" i="1" dirty="0"/>
              <a:t>processes where they are enabled to interact and communicate among themselves and with the environment by exchanging data and information "sensed" about the environment, while reacting autonomously to the "real/physical world" events and influencing it by running processes that trigger actions and create services with 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9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09600"/>
            <a:ext cx="9144000" cy="6248400"/>
            <a:chOff x="1219200" y="1524000"/>
            <a:chExt cx="6953250" cy="498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1524000"/>
              <a:ext cx="6953250" cy="498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6033770"/>
              <a:ext cx="6924675" cy="46672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581400" y="6500495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http://www.nist.gov/smartspace/index.html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  <a:solidFill>
            <a:srgbClr val="04167A"/>
          </a:solidFill>
        </p:spPr>
        <p:txBody>
          <a:bodyPr/>
          <a:lstStyle/>
          <a:p>
            <a:pPr algn="l"/>
            <a:r>
              <a:rPr lang="en-US" dirty="0" smtClean="0"/>
              <a:t>NIST: Smart Spaces Project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946752" y="271145"/>
            <a:ext cx="1933575" cy="971550"/>
            <a:chOff x="6946752" y="271145"/>
            <a:chExt cx="1933575" cy="971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6752" y="271145"/>
              <a:ext cx="1933575" cy="9715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0400" y="330833"/>
              <a:ext cx="1828799" cy="911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6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600"/>
            <a:ext cx="9144001" cy="6248400"/>
          </a:xfrm>
        </p:spPr>
      </p:pic>
    </p:spTree>
    <p:extLst>
      <p:ext uri="{BB962C8B-B14F-4D97-AF65-F5344CB8AC3E}">
        <p14:creationId xmlns:p14="http://schemas.microsoft.com/office/powerpoint/2010/main" val="28040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413"/>
            <a:ext cx="9143999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" y="627706"/>
            <a:ext cx="9153525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762000"/>
            <a:ext cx="3314700" cy="762000"/>
          </a:xfrm>
        </p:spPr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for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of Things: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i="1" dirty="0"/>
              <a:t>dynamic global network infrastructure with </a:t>
            </a:r>
            <a:r>
              <a:rPr lang="en-US" sz="2200" i="1" dirty="0" smtClean="0"/>
              <a:t>self-configuring </a:t>
            </a:r>
            <a:r>
              <a:rPr lang="en-US" sz="2200" i="1" dirty="0"/>
              <a:t>capabilities </a:t>
            </a:r>
            <a:r>
              <a:rPr lang="en-US" sz="2200" i="1" dirty="0" smtClean="0"/>
              <a:t>where physical </a:t>
            </a:r>
            <a:r>
              <a:rPr lang="en-US" sz="2200" i="1" dirty="0"/>
              <a:t>and virtual "things" have identities, physical attributes, virtual personalities and use intelligent interfaces, and are seamlessly integrated into the information network</a:t>
            </a:r>
            <a:r>
              <a:rPr lang="en-US" sz="22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i="1" dirty="0" smtClean="0"/>
              <a:t>"</a:t>
            </a:r>
            <a:r>
              <a:rPr lang="en-US" sz="2200" i="1" dirty="0"/>
              <a:t>things" are </a:t>
            </a:r>
            <a:r>
              <a:rPr lang="en-US" sz="2200" i="1" dirty="0" smtClean="0"/>
              <a:t>… </a:t>
            </a:r>
            <a:r>
              <a:rPr lang="en-US" sz="2200" i="1" dirty="0"/>
              <a:t>active participants in </a:t>
            </a:r>
            <a:r>
              <a:rPr lang="en-US" sz="2200" i="1" dirty="0" smtClean="0"/>
              <a:t>… </a:t>
            </a:r>
            <a:r>
              <a:rPr lang="en-US" sz="2200" i="1" dirty="0"/>
              <a:t>processes where they are enabled to interact and communicate among themselves and with the environment by exchanging data and information "sensed" about the environment, while reacting autonomously to the "real/physical world" events and influencing it by running processes that trigger actions and create services with or without direct human intervention.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http://cordis.europa.eu/fp7/ict/enet/rfid-iot_en.html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731065"/>
            <a:ext cx="936171" cy="8191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24383" y="734842"/>
            <a:ext cx="990600" cy="819150"/>
            <a:chOff x="7315200" y="762000"/>
            <a:chExt cx="1096107" cy="89058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315200" y="762000"/>
              <a:ext cx="1096107" cy="8905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762000"/>
              <a:ext cx="1096107" cy="89058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62000" y="1182988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  <a:latin typeface="Georgia" panose="02040502050405020303" pitchFamily="18" charset="0"/>
              </a:rPr>
              <a:t>Similar perspective as Ontological Realism</a:t>
            </a:r>
            <a:endParaRPr lang="en-US" sz="28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25739</TotalTime>
  <Words>2321</Words>
  <Application>Microsoft Office PowerPoint</Application>
  <PresentationFormat>On-screen Show (4:3)</PresentationFormat>
  <Paragraphs>265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Batang</vt:lpstr>
      <vt:lpstr>MS Mincho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Biomedical Ontology PHI 548 / BMI 508</vt:lpstr>
      <vt:lpstr>Lecture 12  Internet of Things Concluding summary</vt:lpstr>
      <vt:lpstr>Lecture 12 Part 1</vt:lpstr>
      <vt:lpstr>Internet of Things</vt:lpstr>
      <vt:lpstr>NIST: Smart Spaces Project</vt:lpstr>
      <vt:lpstr>PowerPoint Presentation</vt:lpstr>
      <vt:lpstr>PowerPoint Presentation</vt:lpstr>
      <vt:lpstr>IoT for Health</vt:lpstr>
      <vt:lpstr>Internet of Things:</vt:lpstr>
      <vt:lpstr>Internet of Things: </vt:lpstr>
      <vt:lpstr>The basis of Ontological Realism</vt:lpstr>
      <vt:lpstr>Internet of Things: Similar perspective as Ontological Realism</vt:lpstr>
      <vt:lpstr>The basis of Ontological Realism</vt:lpstr>
      <vt:lpstr>Internet of Things: Similar perspective as Ontological Realism</vt:lpstr>
      <vt:lpstr>The basis of Ontological Realism</vt:lpstr>
      <vt:lpstr>Internet of Things: Similar perspective as Ontological Realism</vt:lpstr>
      <vt:lpstr>The basis of Ontological Realism</vt:lpstr>
      <vt:lpstr>Internet of Things: </vt:lpstr>
      <vt:lpstr>Internet of Things: </vt:lpstr>
      <vt:lpstr>IoT for Health</vt:lpstr>
      <vt:lpstr>Two sides of a coin</vt:lpstr>
      <vt:lpstr>Essential Universals and Defined Classes</vt:lpstr>
      <vt:lpstr>Example scenario: the players</vt:lpstr>
      <vt:lpstr>Example scenario: the temperature assay</vt:lpstr>
      <vt:lpstr>Further assertions</vt:lpstr>
      <vt:lpstr>Domotics and RFID systems</vt:lpstr>
      <vt:lpstr>RT-based representation (1): IUI assignment</vt:lpstr>
      <vt:lpstr>RT-based representation (2): relationships</vt:lpstr>
      <vt:lpstr>RT-based representation (2): relationships</vt:lpstr>
      <vt:lpstr>RT-based representation (3): rule base</vt:lpstr>
      <vt:lpstr>RT-based representation of events</vt:lpstr>
      <vt:lpstr>Discussion and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1127</cp:revision>
  <dcterms:created xsi:type="dcterms:W3CDTF">1601-01-01T00:00:00Z</dcterms:created>
  <dcterms:modified xsi:type="dcterms:W3CDTF">2016-11-21T20:48:12Z</dcterms:modified>
</cp:coreProperties>
</file>