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9"/>
  </p:notesMasterIdLst>
  <p:sldIdLst>
    <p:sldId id="763" r:id="rId2"/>
    <p:sldId id="764" r:id="rId3"/>
    <p:sldId id="765" r:id="rId4"/>
    <p:sldId id="768" r:id="rId5"/>
    <p:sldId id="735" r:id="rId6"/>
    <p:sldId id="769" r:id="rId7"/>
    <p:sldId id="770" r:id="rId8"/>
    <p:sldId id="766" r:id="rId9"/>
    <p:sldId id="767" r:id="rId10"/>
    <p:sldId id="773" r:id="rId11"/>
    <p:sldId id="737" r:id="rId12"/>
    <p:sldId id="771" r:id="rId13"/>
    <p:sldId id="780" r:id="rId14"/>
    <p:sldId id="776" r:id="rId15"/>
    <p:sldId id="777" r:id="rId16"/>
    <p:sldId id="778" r:id="rId17"/>
    <p:sldId id="779" r:id="rId18"/>
    <p:sldId id="730" r:id="rId19"/>
    <p:sldId id="742" r:id="rId20"/>
    <p:sldId id="743" r:id="rId21"/>
    <p:sldId id="774" r:id="rId22"/>
    <p:sldId id="709" r:id="rId23"/>
    <p:sldId id="775" r:id="rId24"/>
    <p:sldId id="782" r:id="rId25"/>
    <p:sldId id="781" r:id="rId26"/>
    <p:sldId id="751" r:id="rId27"/>
    <p:sldId id="752" r:id="rId28"/>
    <p:sldId id="753" r:id="rId29"/>
    <p:sldId id="755" r:id="rId30"/>
    <p:sldId id="756" r:id="rId31"/>
    <p:sldId id="754" r:id="rId32"/>
    <p:sldId id="757" r:id="rId33"/>
    <p:sldId id="758" r:id="rId34"/>
    <p:sldId id="759" r:id="rId35"/>
    <p:sldId id="783" r:id="rId36"/>
    <p:sldId id="784" r:id="rId37"/>
    <p:sldId id="785" r:id="rId38"/>
    <p:sldId id="786" r:id="rId39"/>
    <p:sldId id="787" r:id="rId40"/>
    <p:sldId id="788" r:id="rId41"/>
    <p:sldId id="789" r:id="rId42"/>
    <p:sldId id="790" r:id="rId43"/>
    <p:sldId id="791" r:id="rId44"/>
    <p:sldId id="792" r:id="rId45"/>
    <p:sldId id="793" r:id="rId46"/>
    <p:sldId id="794" r:id="rId47"/>
    <p:sldId id="795" r:id="rId48"/>
    <p:sldId id="796" r:id="rId49"/>
    <p:sldId id="813" r:id="rId50"/>
    <p:sldId id="798" r:id="rId51"/>
    <p:sldId id="802" r:id="rId52"/>
    <p:sldId id="803" r:id="rId53"/>
    <p:sldId id="804" r:id="rId54"/>
    <p:sldId id="805" r:id="rId55"/>
    <p:sldId id="806" r:id="rId56"/>
    <p:sldId id="807" r:id="rId57"/>
    <p:sldId id="808" r:id="rId58"/>
    <p:sldId id="811" r:id="rId59"/>
    <p:sldId id="812" r:id="rId60"/>
    <p:sldId id="814" r:id="rId61"/>
    <p:sldId id="816" r:id="rId62"/>
    <p:sldId id="817" r:id="rId63"/>
    <p:sldId id="818" r:id="rId64"/>
    <p:sldId id="819" r:id="rId65"/>
    <p:sldId id="820" r:id="rId66"/>
    <p:sldId id="821" r:id="rId67"/>
    <p:sldId id="822"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9FF81"/>
    <a:srgbClr val="FFFF00"/>
    <a:srgbClr val="FF99CC"/>
    <a:srgbClr val="FF0000"/>
    <a:srgbClr val="C30D8F"/>
    <a:srgbClr val="FFFFFF"/>
    <a:srgbClr val="002060"/>
    <a:srgbClr val="BBE0E3"/>
    <a:srgbClr val="ECD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4346" autoAdjust="0"/>
  </p:normalViewPr>
  <p:slideViewPr>
    <p:cSldViewPr>
      <p:cViewPr varScale="1">
        <p:scale>
          <a:sx n="104" d="100"/>
          <a:sy n="104"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17/10/2016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12</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217930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F1D59C7-3FC8-41B0-B1BF-9592E739264D}" type="slidenum">
              <a:rPr lang="en-US" altLang="en-US" sz="1200" b="0"/>
              <a:pPr eaLnBrk="1" hangingPunct="1"/>
              <a:t>30</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172016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13</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340195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14</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310105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15</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183980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16</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190948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17</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114554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18</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284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19</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99567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20</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50201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6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6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code.google.com/p/ogm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referent-tracking.com/RTU/sendfile/?file=AMIA-0075-T2009.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code.google.com/p/ogm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referent-tracking.com/RTU/sendfile/?file=AMIA-0075-T200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de.google.com/p/ogm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referent-tracking.com/RTU/sendfile/?file=AMIA-0075-T2009.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tence.yourdictionary.com/diagnosi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tence.yourdictionary.com/diagnosi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Ontology</a:t>
            </a:r>
            <a:br>
              <a:rPr lang="en-US" dirty="0" smtClean="0"/>
            </a:br>
            <a:r>
              <a:rPr lang="en-US" dirty="0" smtClean="0"/>
              <a:t>PHI 548 / BMI 508</a:t>
            </a:r>
            <a:endParaRPr lang="en-US" dirty="0"/>
          </a:p>
        </p:txBody>
      </p:sp>
      <p:sp>
        <p:nvSpPr>
          <p:cNvPr id="3" name="Subtitle 2"/>
          <p:cNvSpPr>
            <a:spLocks noGrp="1"/>
          </p:cNvSpPr>
          <p:nvPr>
            <p:ph type="subTitle" idx="1"/>
          </p:nvPr>
        </p:nvSpPr>
        <p:spPr/>
        <p:txBody>
          <a:bodyPr/>
          <a:lstStyle/>
          <a:p>
            <a:r>
              <a:rPr lang="en-US" dirty="0"/>
              <a:t>Werner Ceusters </a:t>
            </a:r>
            <a:r>
              <a:rPr lang="en-US" dirty="0" smtClean="0"/>
              <a:t>and Barry Smith</a:t>
            </a:r>
            <a:endParaRPr lang="en-US" dirty="0"/>
          </a:p>
        </p:txBody>
      </p:sp>
    </p:spTree>
    <p:extLst>
      <p:ext uri="{BB962C8B-B14F-4D97-AF65-F5344CB8AC3E}">
        <p14:creationId xmlns:p14="http://schemas.microsoft.com/office/powerpoint/2010/main" val="187081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7583"/>
            <a:ext cx="8686800" cy="762000"/>
          </a:xfrm>
        </p:spPr>
        <p:txBody>
          <a:bodyPr/>
          <a:lstStyle/>
          <a:p>
            <a:r>
              <a:rPr lang="en-US" dirty="0" smtClean="0"/>
              <a:t>Some observations (1)</a:t>
            </a:r>
            <a:endParaRPr lang="en-US" sz="2000" dirty="0"/>
          </a:p>
        </p:txBody>
      </p:sp>
      <p:sp>
        <p:nvSpPr>
          <p:cNvPr id="3" name="Content Placeholder 2"/>
          <p:cNvSpPr>
            <a:spLocks noGrp="1"/>
          </p:cNvSpPr>
          <p:nvPr>
            <p:ph idx="1"/>
          </p:nvPr>
        </p:nvSpPr>
        <p:spPr>
          <a:xfrm>
            <a:off x="228600" y="1524000"/>
            <a:ext cx="8880764" cy="4648200"/>
          </a:xfrm>
        </p:spPr>
        <p:txBody>
          <a:bodyPr/>
          <a:lstStyle/>
          <a:p>
            <a:pPr>
              <a:spcAft>
                <a:spcPts val="1200"/>
              </a:spcAft>
              <a:buFont typeface="Arial" panose="020B0604020202020204" pitchFamily="34" charset="0"/>
              <a:buChar char="•"/>
            </a:pPr>
            <a:r>
              <a:rPr lang="en-US" dirty="0" smtClean="0"/>
              <a:t>The word ‘diagnosis’ – whether in a medical context – is used for a variety of entities of distinct sorts, even wrongly:</a:t>
            </a:r>
          </a:p>
        </p:txBody>
      </p:sp>
      <p:pic>
        <p:nvPicPr>
          <p:cNvPr id="4" name="Picture 3"/>
          <p:cNvPicPr>
            <a:picLocks noChangeAspect="1"/>
          </p:cNvPicPr>
          <p:nvPr/>
        </p:nvPicPr>
        <p:blipFill>
          <a:blip r:embed="rId2"/>
          <a:stretch>
            <a:fillRect/>
          </a:stretch>
        </p:blipFill>
        <p:spPr>
          <a:xfrm>
            <a:off x="904875" y="2523434"/>
            <a:ext cx="7334250" cy="3724966"/>
          </a:xfrm>
          <a:prstGeom prst="rect">
            <a:avLst/>
          </a:prstGeom>
        </p:spPr>
      </p:pic>
      <p:sp>
        <p:nvSpPr>
          <p:cNvPr id="5" name="Rounded Rectangle 4"/>
          <p:cNvSpPr/>
          <p:nvPr/>
        </p:nvSpPr>
        <p:spPr bwMode="auto">
          <a:xfrm>
            <a:off x="1066800" y="4876800"/>
            <a:ext cx="22860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sp>
        <p:nvSpPr>
          <p:cNvPr id="7" name="TextBox 6"/>
          <p:cNvSpPr txBox="1"/>
          <p:nvPr/>
        </p:nvSpPr>
        <p:spPr>
          <a:xfrm>
            <a:off x="3200400" y="4531668"/>
            <a:ext cx="2018501" cy="461665"/>
          </a:xfrm>
          <a:prstGeom prst="rect">
            <a:avLst/>
          </a:prstGeom>
          <a:noFill/>
        </p:spPr>
        <p:txBody>
          <a:bodyPr wrap="none" rtlCol="0">
            <a:spAutoFit/>
          </a:bodyPr>
          <a:lstStyle/>
          <a:p>
            <a:r>
              <a:rPr lang="en-US" dirty="0" smtClean="0">
                <a:solidFill>
                  <a:srgbClr val="FF0000"/>
                </a:solidFill>
              </a:rPr>
              <a:t>What mistake?</a:t>
            </a:r>
            <a:endParaRPr lang="en-US" dirty="0">
              <a:solidFill>
                <a:srgbClr val="FF0000"/>
              </a:solidFill>
            </a:endParaRPr>
          </a:p>
        </p:txBody>
      </p:sp>
    </p:spTree>
    <p:extLst>
      <p:ext uri="{BB962C8B-B14F-4D97-AF65-F5344CB8AC3E}">
        <p14:creationId xmlns:p14="http://schemas.microsoft.com/office/powerpoint/2010/main" val="11107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914400"/>
          </a:xfrm>
        </p:spPr>
        <p:txBody>
          <a:bodyPr/>
          <a:lstStyle/>
          <a:p>
            <a:pPr>
              <a:spcAft>
                <a:spcPts val="1200"/>
              </a:spcAft>
              <a:buFont typeface="Arial" panose="020B0604020202020204" pitchFamily="34" charset="0"/>
              <a:buChar char="•"/>
            </a:pPr>
            <a:r>
              <a:rPr lang="en-US" dirty="0" smtClean="0"/>
              <a:t>Dictionaries and terminologies sometimes contribute to the confusion rather than solve it;</a:t>
            </a:r>
          </a:p>
        </p:txBody>
      </p:sp>
      <p:pic>
        <p:nvPicPr>
          <p:cNvPr id="4" name="Picture 3"/>
          <p:cNvPicPr>
            <a:picLocks noChangeAspect="1"/>
          </p:cNvPicPr>
          <p:nvPr/>
        </p:nvPicPr>
        <p:blipFill>
          <a:blip r:embed="rId2"/>
          <a:stretch>
            <a:fillRect/>
          </a:stretch>
        </p:blipFill>
        <p:spPr>
          <a:xfrm>
            <a:off x="1338263" y="2318815"/>
            <a:ext cx="7043737" cy="4234385"/>
          </a:xfrm>
          <a:prstGeom prst="rect">
            <a:avLst/>
          </a:prstGeom>
        </p:spPr>
      </p:pic>
      <p:sp>
        <p:nvSpPr>
          <p:cNvPr id="5" name="Rounded Rectangle 4"/>
          <p:cNvSpPr/>
          <p:nvPr/>
        </p:nvSpPr>
        <p:spPr bwMode="auto">
          <a:xfrm>
            <a:off x="3429000" y="5791200"/>
            <a:ext cx="2438400" cy="304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4850894" y="6550980"/>
            <a:ext cx="4235378" cy="276999"/>
          </a:xfrm>
          <a:prstGeom prst="rect">
            <a:avLst/>
          </a:prstGeom>
        </p:spPr>
        <p:txBody>
          <a:bodyPr wrap="square">
            <a:spAutoFit/>
          </a:bodyPr>
          <a:lstStyle/>
          <a:p>
            <a:pPr algn="r"/>
            <a:r>
              <a:rPr lang="en-US" sz="1200" dirty="0">
                <a:solidFill>
                  <a:schemeClr val="bg1"/>
                </a:solidFill>
              </a:rPr>
              <a:t>http://www.medicinenet.com/script/main/art.asp?articlekey=2979</a:t>
            </a:r>
          </a:p>
        </p:txBody>
      </p:sp>
      <p:sp>
        <p:nvSpPr>
          <p:cNvPr id="8" name="Title 1"/>
          <p:cNvSpPr>
            <a:spLocks noGrp="1"/>
          </p:cNvSpPr>
          <p:nvPr>
            <p:ph type="title"/>
          </p:nvPr>
        </p:nvSpPr>
        <p:spPr>
          <a:xfrm>
            <a:off x="228600" y="757583"/>
            <a:ext cx="8686800" cy="762000"/>
          </a:xfrm>
        </p:spPr>
        <p:txBody>
          <a:bodyPr/>
          <a:lstStyle/>
          <a:p>
            <a:r>
              <a:rPr lang="en-US" dirty="0" smtClean="0"/>
              <a:t>Some observations (2)</a:t>
            </a:r>
            <a:endParaRPr lang="en-US" sz="2000" dirty="0"/>
          </a:p>
        </p:txBody>
      </p:sp>
      <p:sp>
        <p:nvSpPr>
          <p:cNvPr id="7" name="TextBox 6"/>
          <p:cNvSpPr txBox="1"/>
          <p:nvPr/>
        </p:nvSpPr>
        <p:spPr>
          <a:xfrm>
            <a:off x="5731785" y="5477530"/>
            <a:ext cx="2456122" cy="461665"/>
          </a:xfrm>
          <a:prstGeom prst="rect">
            <a:avLst/>
          </a:prstGeom>
          <a:noFill/>
        </p:spPr>
        <p:txBody>
          <a:bodyPr wrap="none" rtlCol="0">
            <a:spAutoFit/>
          </a:bodyPr>
          <a:lstStyle/>
          <a:p>
            <a:r>
              <a:rPr lang="en-US" dirty="0" smtClean="0">
                <a:solidFill>
                  <a:srgbClr val="FF0000"/>
                </a:solidFill>
              </a:rPr>
              <a:t>What is confused?</a:t>
            </a:r>
            <a:endParaRPr lang="en-US" dirty="0">
              <a:solidFill>
                <a:srgbClr val="FF0000"/>
              </a:solidFill>
            </a:endParaRPr>
          </a:p>
        </p:txBody>
      </p:sp>
    </p:spTree>
    <p:extLst>
      <p:ext uri="{BB962C8B-B14F-4D97-AF65-F5344CB8AC3E}">
        <p14:creationId xmlns:p14="http://schemas.microsoft.com/office/powerpoint/2010/main" val="11879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1055608"/>
          </a:xfrm>
        </p:spPr>
        <p:txBody>
          <a:bodyPr/>
          <a:lstStyle/>
          <a:p>
            <a:pPr eaLnBrk="1" hangingPunct="1"/>
            <a:r>
              <a:rPr lang="en-US" altLang="en-US" dirty="0" smtClean="0"/>
              <a:t>A proposed antidote:</a:t>
            </a:r>
            <a:br>
              <a:rPr lang="en-US" altLang="en-US" dirty="0" smtClean="0"/>
            </a:br>
            <a:r>
              <a:rPr lang="en-US" altLang="en-US" sz="2800" dirty="0" smtClean="0"/>
              <a:t>The</a:t>
            </a:r>
            <a:r>
              <a:rPr lang="en-US" altLang="en-US" dirty="0" smtClean="0"/>
              <a:t> </a:t>
            </a:r>
            <a:r>
              <a:rPr lang="en-US" altLang="en-US" sz="2800" dirty="0" smtClean="0"/>
              <a:t>Ontology for General Medical Science </a:t>
            </a:r>
            <a:r>
              <a:rPr lang="en-US" altLang="en-US" sz="2000" dirty="0" smtClean="0"/>
              <a:t>(OGMS)</a:t>
            </a:r>
          </a:p>
        </p:txBody>
      </p:sp>
      <p:sp>
        <p:nvSpPr>
          <p:cNvPr id="29715" name="Rectangle 32"/>
          <p:cNvSpPr>
            <a:spLocks noChangeArrowheads="1"/>
          </p:cNvSpPr>
          <p:nvPr/>
        </p:nvSpPr>
        <p:spPr bwMode="auto">
          <a:xfrm>
            <a:off x="4572000" y="65309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a:solidFill>
                  <a:schemeClr val="bg1"/>
                </a:solidFill>
                <a:hlinkClick r:id="rId3"/>
              </a:rPr>
              <a:t>http://code.google.com/p/ogms/</a:t>
            </a:r>
            <a:endParaRPr lang="en-US" altLang="en-US" sz="1400" b="0">
              <a:solidFill>
                <a:schemeClr val="bg1"/>
              </a:solidFill>
            </a:endParaRPr>
          </a:p>
        </p:txBody>
      </p:sp>
      <p:sp>
        <p:nvSpPr>
          <p:cNvPr id="29716" name="Rectangle 33"/>
          <p:cNvSpPr>
            <a:spLocks noChangeArrowheads="1"/>
          </p:cNvSpPr>
          <p:nvPr/>
        </p:nvSpPr>
        <p:spPr bwMode="auto">
          <a:xfrm>
            <a:off x="381000" y="6100763"/>
            <a:ext cx="876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dirty="0" err="1">
                <a:solidFill>
                  <a:schemeClr val="bg1"/>
                </a:solidFill>
              </a:rPr>
              <a:t>Scheuermann</a:t>
            </a:r>
            <a:r>
              <a:rPr lang="en-US" altLang="en-US" sz="1400" b="0" dirty="0">
                <a:solidFill>
                  <a:schemeClr val="bg1"/>
                </a:solidFill>
              </a:rPr>
              <a:t> R, Ceusters W, Smith B. Toward an Ontological Treatment of Disease and Diagnosis. 2009 AMIA Summit on Translational Bioinformatics, San Francisco, California, March 15-17, 2009;: 116-120.</a:t>
            </a:r>
          </a:p>
          <a:p>
            <a:pPr algn="l" eaLnBrk="1" hangingPunct="1"/>
            <a:r>
              <a:rPr lang="en-US" altLang="en-US" sz="1400" b="0" dirty="0">
                <a:solidFill>
                  <a:schemeClr val="bg1"/>
                </a:solidFill>
                <a:hlinkClick r:id="rId4"/>
              </a:rPr>
              <a:t>http://www.referent-tracking.com/RTU/sendfile/?file=AMIA-0075-T2009.pdf </a:t>
            </a:r>
            <a:endParaRPr lang="en-US" altLang="en-US" sz="1400" b="0" dirty="0">
              <a:solidFill>
                <a:schemeClr val="bg1"/>
              </a:solidFill>
            </a:endParaRPr>
          </a:p>
        </p:txBody>
      </p:sp>
      <p:pic>
        <p:nvPicPr>
          <p:cNvPr id="44" name="Picture 3" descr="Big Picture v3"/>
          <p:cNvPicPr>
            <a:picLocks noChangeAspect="1" noChangeArrowheads="1"/>
          </p:cNvPicPr>
          <p:nvPr/>
        </p:nvPicPr>
        <p:blipFill>
          <a:blip r:embed="rId5">
            <a:extLst>
              <a:ext uri="{28A0092B-C50C-407E-A947-70E740481C1C}">
                <a14:useLocalDpi xmlns:a14="http://schemas.microsoft.com/office/drawing/2010/main" val="0"/>
              </a:ext>
            </a:extLst>
          </a:blip>
          <a:srcRect l="2499" t="7011" r="4861" b="8989"/>
          <a:stretch>
            <a:fillRect/>
          </a:stretch>
        </p:blipFill>
        <p:spPr bwMode="auto">
          <a:xfrm>
            <a:off x="1066800" y="2022863"/>
            <a:ext cx="7073900" cy="39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98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654548"/>
          </a:xfrm>
        </p:spPr>
        <p:txBody>
          <a:bodyPr/>
          <a:lstStyle/>
          <a:p>
            <a:pPr eaLnBrk="1" hangingPunct="1"/>
            <a:r>
              <a:rPr lang="en-US" altLang="en-US" dirty="0" smtClean="0"/>
              <a:t>Why would OGMS be an antidote?</a:t>
            </a:r>
            <a:endParaRPr lang="en-US" altLang="en-US" sz="2000" dirty="0" smtClean="0"/>
          </a:p>
        </p:txBody>
      </p:sp>
    </p:spTree>
    <p:extLst>
      <p:ext uri="{BB962C8B-B14F-4D97-AF65-F5344CB8AC3E}">
        <p14:creationId xmlns:p14="http://schemas.microsoft.com/office/powerpoint/2010/main" val="260430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1" name="Rectangle 40"/>
          <p:cNvSpPr>
            <a:spLocks noChangeArrowheads="1"/>
          </p:cNvSpPr>
          <p:nvPr/>
        </p:nvSpPr>
        <p:spPr bwMode="auto">
          <a:xfrm>
            <a:off x="4911212" y="2722416"/>
            <a:ext cx="995298" cy="466373"/>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2" name="Rectangle 37"/>
          <p:cNvSpPr>
            <a:spLocks noChangeArrowheads="1"/>
          </p:cNvSpPr>
          <p:nvPr/>
        </p:nvSpPr>
        <p:spPr bwMode="auto">
          <a:xfrm>
            <a:off x="105404" y="4775376"/>
            <a:ext cx="1219243" cy="466373"/>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3" name="Rectangle 36"/>
          <p:cNvSpPr>
            <a:spLocks noChangeArrowheads="1"/>
          </p:cNvSpPr>
          <p:nvPr/>
        </p:nvSpPr>
        <p:spPr bwMode="auto">
          <a:xfrm>
            <a:off x="2901954" y="2728634"/>
            <a:ext cx="1101049" cy="466373"/>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9734" name="Group 35"/>
          <p:cNvGrpSpPr>
            <a:grpSpLocks/>
          </p:cNvGrpSpPr>
          <p:nvPr/>
        </p:nvGrpSpPr>
        <p:grpSpPr bwMode="auto">
          <a:xfrm rot="19092700">
            <a:off x="1256164" y="3803568"/>
            <a:ext cx="2076068" cy="38242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29735" name="Group 42"/>
          <p:cNvGrpSpPr>
            <a:grpSpLocks/>
          </p:cNvGrpSpPr>
          <p:nvPr/>
        </p:nvGrpSpPr>
        <p:grpSpPr bwMode="auto">
          <a:xfrm>
            <a:off x="4021665" y="2784595"/>
            <a:ext cx="889547" cy="38242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9699" name="Rectangle 4"/>
          <p:cNvSpPr>
            <a:spLocks noChangeArrowheads="1"/>
          </p:cNvSpPr>
          <p:nvPr/>
        </p:nvSpPr>
        <p:spPr bwMode="auto">
          <a:xfrm>
            <a:off x="71438" y="27559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27559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2755900"/>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27559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1981200"/>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1981200"/>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1981200"/>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124199"/>
            <a:ext cx="1320800" cy="1704877"/>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a:xfrm>
            <a:off x="255587" y="793252"/>
            <a:ext cx="8632825" cy="654548"/>
          </a:xfrm>
        </p:spPr>
        <p:txBody>
          <a:bodyPr/>
          <a:lstStyle/>
          <a:p>
            <a:pPr eaLnBrk="1" hangingPunct="1"/>
            <a:r>
              <a:rPr lang="en-US" altLang="en-US" dirty="0" smtClean="0"/>
              <a:t>Why would OGMS be an antidote?</a:t>
            </a:r>
            <a:endParaRPr lang="en-US" altLang="en-US" sz="2000" dirty="0" smtClean="0"/>
          </a:p>
        </p:txBody>
      </p:sp>
      <p:sp>
        <p:nvSpPr>
          <p:cNvPr id="29715" name="Rectangle 32"/>
          <p:cNvSpPr>
            <a:spLocks noChangeArrowheads="1"/>
          </p:cNvSpPr>
          <p:nvPr/>
        </p:nvSpPr>
        <p:spPr bwMode="auto">
          <a:xfrm>
            <a:off x="4572000" y="65309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a:solidFill>
                  <a:schemeClr val="bg1"/>
                </a:solidFill>
                <a:hlinkClick r:id="rId3"/>
              </a:rPr>
              <a:t>http://code.google.com/p/ogms/</a:t>
            </a:r>
            <a:endParaRPr lang="en-US" altLang="en-US" sz="1400" b="0">
              <a:solidFill>
                <a:schemeClr val="bg1"/>
              </a:solidFill>
            </a:endParaRPr>
          </a:p>
        </p:txBody>
      </p:sp>
      <p:sp>
        <p:nvSpPr>
          <p:cNvPr id="29716" name="Rectangle 33"/>
          <p:cNvSpPr>
            <a:spLocks noChangeArrowheads="1"/>
          </p:cNvSpPr>
          <p:nvPr/>
        </p:nvSpPr>
        <p:spPr bwMode="auto">
          <a:xfrm>
            <a:off x="381000" y="6100763"/>
            <a:ext cx="876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dirty="0" err="1">
                <a:solidFill>
                  <a:schemeClr val="bg1"/>
                </a:solidFill>
              </a:rPr>
              <a:t>Scheuermann</a:t>
            </a:r>
            <a:r>
              <a:rPr lang="en-US" altLang="en-US" sz="1400" b="0" dirty="0">
                <a:solidFill>
                  <a:schemeClr val="bg1"/>
                </a:solidFill>
              </a:rPr>
              <a:t> R, Ceusters W, Smith B. Toward an Ontological Treatment of Disease and Diagnosis. 2009 AMIA Summit on Translational Bioinformatics, San Francisco, California, March 15-17, 2009;: 116-120.</a:t>
            </a:r>
          </a:p>
          <a:p>
            <a:pPr algn="l" eaLnBrk="1" hangingPunct="1"/>
            <a:r>
              <a:rPr lang="en-US" altLang="en-US" sz="1400" b="0" dirty="0">
                <a:solidFill>
                  <a:schemeClr val="bg1"/>
                </a:solidFill>
                <a:hlinkClick r:id="rId4"/>
              </a:rPr>
              <a:t>http://www.referent-tracking.com/RTU/sendfile/?file=AMIA-0075-T2009.pdf </a:t>
            </a:r>
            <a:endParaRPr lang="en-US" altLang="en-US" sz="1400" b="0" dirty="0">
              <a:solidFill>
                <a:schemeClr val="bg1"/>
              </a:solidFill>
            </a:endParaRPr>
          </a:p>
        </p:txBody>
      </p:sp>
      <p:sp>
        <p:nvSpPr>
          <p:cNvPr id="3" name="Rectangle 2"/>
          <p:cNvSpPr/>
          <p:nvPr/>
        </p:nvSpPr>
        <p:spPr>
          <a:xfrm>
            <a:off x="1100519" y="1367135"/>
            <a:ext cx="6900481" cy="461665"/>
          </a:xfrm>
          <a:prstGeom prst="rect">
            <a:avLst/>
          </a:prstGeom>
        </p:spPr>
        <p:txBody>
          <a:bodyPr wrap="square">
            <a:spAutoFit/>
          </a:bodyPr>
          <a:lstStyle/>
          <a:p>
            <a:r>
              <a:rPr lang="en-US" altLang="en-US" dirty="0" smtClean="0">
                <a:solidFill>
                  <a:schemeClr val="bg1"/>
                </a:solidFill>
              </a:rPr>
              <a:t>(1)    No </a:t>
            </a:r>
            <a:r>
              <a:rPr lang="en-US" altLang="en-US" dirty="0">
                <a:solidFill>
                  <a:schemeClr val="bg1"/>
                </a:solidFill>
              </a:rPr>
              <a:t>conflation of </a:t>
            </a:r>
            <a:r>
              <a:rPr lang="en-US" altLang="en-US" i="1" u="sng" dirty="0" smtClean="0">
                <a:solidFill>
                  <a:schemeClr val="bg1"/>
                </a:solidFill>
              </a:rPr>
              <a:t>diagnosis</a:t>
            </a:r>
            <a:r>
              <a:rPr lang="en-US" altLang="en-US" dirty="0">
                <a:solidFill>
                  <a:schemeClr val="bg1"/>
                </a:solidFill>
              </a:rPr>
              <a:t>, </a:t>
            </a:r>
            <a:r>
              <a:rPr lang="en-US" altLang="en-US" i="1" u="sng" dirty="0" smtClean="0">
                <a:solidFill>
                  <a:schemeClr val="bg1"/>
                </a:solidFill>
              </a:rPr>
              <a:t>disease</a:t>
            </a:r>
            <a:r>
              <a:rPr lang="en-US" altLang="en-US" dirty="0">
                <a:solidFill>
                  <a:schemeClr val="bg1"/>
                </a:solidFill>
              </a:rPr>
              <a:t>, and </a:t>
            </a:r>
            <a:r>
              <a:rPr lang="en-US" altLang="en-US" i="1" u="sng" dirty="0" smtClean="0">
                <a:solidFill>
                  <a:schemeClr val="bg1"/>
                </a:solidFill>
              </a:rPr>
              <a:t>disorder</a:t>
            </a:r>
            <a:endParaRPr lang="en-US" dirty="0">
              <a:solidFill>
                <a:schemeClr val="bg1"/>
              </a:solidFill>
            </a:endParaRPr>
          </a:p>
        </p:txBody>
      </p:sp>
      <p:pic>
        <p:nvPicPr>
          <p:cNvPr id="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74" y="3276085"/>
            <a:ext cx="1137801" cy="144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16" y="3257950"/>
            <a:ext cx="162279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flipV="1">
            <a:off x="381000" y="3671046"/>
            <a:ext cx="0" cy="110433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50" name="Straight Arrow Connector 49"/>
          <p:cNvCxnSpPr/>
          <p:nvPr/>
        </p:nvCxnSpPr>
        <p:spPr bwMode="auto">
          <a:xfrm flipH="1" flipV="1">
            <a:off x="3581400" y="3188789"/>
            <a:ext cx="866912" cy="46227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Right Brace 7"/>
          <p:cNvSpPr/>
          <p:nvPr/>
        </p:nvSpPr>
        <p:spPr bwMode="auto">
          <a:xfrm>
            <a:off x="4866449" y="3651066"/>
            <a:ext cx="230187" cy="1066984"/>
          </a:xfrm>
          <a:prstGeom prst="rightBrace">
            <a:avLst>
              <a:gd name="adj1" fmla="val 96609"/>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3" name="Straight Arrow Connector 52"/>
          <p:cNvCxnSpPr>
            <a:stCxn id="29731" idx="2"/>
          </p:cNvCxnSpPr>
          <p:nvPr/>
        </p:nvCxnSpPr>
        <p:spPr bwMode="auto">
          <a:xfrm flipH="1">
            <a:off x="5096636" y="3188789"/>
            <a:ext cx="312225" cy="92778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10638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654548"/>
          </a:xfrm>
        </p:spPr>
        <p:txBody>
          <a:bodyPr/>
          <a:lstStyle/>
          <a:p>
            <a:pPr eaLnBrk="1" hangingPunct="1"/>
            <a:r>
              <a:rPr lang="en-US" altLang="en-US" dirty="0" smtClean="0"/>
              <a:t>Why would OGMS be an antidote?</a:t>
            </a:r>
            <a:endParaRPr lang="en-US" altLang="en-US" sz="2000" dirty="0" smtClean="0"/>
          </a:p>
        </p:txBody>
      </p:sp>
      <p:sp>
        <p:nvSpPr>
          <p:cNvPr id="51" name="Rectangle 50"/>
          <p:cNvSpPr/>
          <p:nvPr/>
        </p:nvSpPr>
        <p:spPr>
          <a:xfrm>
            <a:off x="457200" y="1367135"/>
            <a:ext cx="8534400" cy="461665"/>
          </a:xfrm>
          <a:prstGeom prst="rect">
            <a:avLst/>
          </a:prstGeom>
        </p:spPr>
        <p:txBody>
          <a:bodyPr wrap="square">
            <a:spAutoFit/>
          </a:bodyPr>
          <a:lstStyle/>
          <a:p>
            <a:r>
              <a:rPr lang="en-US" altLang="en-US" dirty="0" smtClean="0">
                <a:solidFill>
                  <a:schemeClr val="bg1"/>
                </a:solidFill>
              </a:rPr>
              <a:t>(2)    Relatively precise definition denoting one single type of entity</a:t>
            </a:r>
            <a:endParaRPr lang="en-US" dirty="0">
              <a:solidFill>
                <a:schemeClr val="bg1"/>
              </a:solidFill>
            </a:endParaRPr>
          </a:p>
        </p:txBody>
      </p:sp>
      <p:sp>
        <p:nvSpPr>
          <p:cNvPr id="2" name="Rectangle 1"/>
          <p:cNvSpPr/>
          <p:nvPr/>
        </p:nvSpPr>
        <p:spPr>
          <a:xfrm>
            <a:off x="255587" y="2000071"/>
            <a:ext cx="8632825" cy="1200329"/>
          </a:xfrm>
          <a:prstGeom prst="rect">
            <a:avLst/>
          </a:prstGeom>
          <a:ln>
            <a:solidFill>
              <a:schemeClr val="bg1"/>
            </a:solidFill>
          </a:ln>
        </p:spPr>
        <p:txBody>
          <a:bodyPr wrap="square">
            <a:spAutoFit/>
          </a:bodyPr>
          <a:lstStyle/>
          <a:p>
            <a:pPr algn="just" eaLnBrk="1" hangingPunct="1">
              <a:spcAft>
                <a:spcPts val="300"/>
              </a:spcAft>
            </a:pPr>
            <a:r>
              <a:rPr lang="en-US" altLang="en-US" b="1" u="sng" dirty="0">
                <a:solidFill>
                  <a:schemeClr val="bg1"/>
                </a:solidFill>
              </a:rPr>
              <a:t>Diagnosis</a:t>
            </a:r>
            <a:r>
              <a:rPr lang="en-US" altLang="en-US" b="1" dirty="0">
                <a:solidFill>
                  <a:schemeClr val="bg1"/>
                </a:solidFill>
              </a:rPr>
              <a:t> =def. – </a:t>
            </a:r>
            <a:r>
              <a:rPr lang="en-US" altLang="en-US" dirty="0">
                <a:solidFill>
                  <a:schemeClr val="bg1"/>
                </a:solidFill>
              </a:rPr>
              <a:t>A conclusion of an interpretive process that has as input a clinical picture of a given patient and as output an assertion to the effect that the patient has a disease of such and such a type.</a:t>
            </a:r>
          </a:p>
        </p:txBody>
      </p:sp>
      <p:pic>
        <p:nvPicPr>
          <p:cNvPr id="5" name="Picture 4"/>
          <p:cNvPicPr>
            <a:picLocks noChangeAspect="1"/>
          </p:cNvPicPr>
          <p:nvPr/>
        </p:nvPicPr>
        <p:blipFill>
          <a:blip r:embed="rId3"/>
          <a:stretch>
            <a:fillRect/>
          </a:stretch>
        </p:blipFill>
        <p:spPr>
          <a:xfrm>
            <a:off x="1524000" y="3276600"/>
            <a:ext cx="5715000" cy="3003291"/>
          </a:xfrm>
          <a:prstGeom prst="rect">
            <a:avLst/>
          </a:prstGeom>
        </p:spPr>
      </p:pic>
      <p:pic>
        <p:nvPicPr>
          <p:cNvPr id="7" name="Picture 6"/>
          <p:cNvPicPr>
            <a:picLocks noChangeAspect="1"/>
          </p:cNvPicPr>
          <p:nvPr/>
        </p:nvPicPr>
        <p:blipFill>
          <a:blip r:embed="rId4"/>
          <a:stretch>
            <a:fillRect/>
          </a:stretch>
        </p:blipFill>
        <p:spPr>
          <a:xfrm>
            <a:off x="1477820" y="6356092"/>
            <a:ext cx="4569138" cy="318888"/>
          </a:xfrm>
          <a:prstGeom prst="rect">
            <a:avLst/>
          </a:prstGeom>
        </p:spPr>
      </p:pic>
      <p:cxnSp>
        <p:nvCxnSpPr>
          <p:cNvPr id="10" name="Straight Connector 9"/>
          <p:cNvCxnSpPr/>
          <p:nvPr/>
        </p:nvCxnSpPr>
        <p:spPr bwMode="auto">
          <a:xfrm>
            <a:off x="1313872" y="6307599"/>
            <a:ext cx="5943600" cy="0"/>
          </a:xfrm>
          <a:prstGeom prst="line">
            <a:avLst/>
          </a:prstGeom>
          <a:solidFill>
            <a:schemeClr val="accent1"/>
          </a:solidFill>
          <a:ln w="57150" cap="flat" cmpd="sng" algn="ctr">
            <a:solidFill>
              <a:srgbClr val="FFFF00"/>
            </a:solidFill>
            <a:prstDash val="sysDot"/>
            <a:round/>
            <a:headEnd type="none" w="med" len="med"/>
            <a:tailEnd type="none" w="med" len="med"/>
          </a:ln>
          <a:effectLst/>
        </p:spPr>
      </p:cxnSp>
    </p:spTree>
    <p:extLst>
      <p:ext uri="{BB962C8B-B14F-4D97-AF65-F5344CB8AC3E}">
        <p14:creationId xmlns:p14="http://schemas.microsoft.com/office/powerpoint/2010/main" val="4280043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654548"/>
          </a:xfrm>
        </p:spPr>
        <p:txBody>
          <a:bodyPr/>
          <a:lstStyle/>
          <a:p>
            <a:pPr eaLnBrk="1" hangingPunct="1"/>
            <a:r>
              <a:rPr lang="en-US" altLang="en-US" dirty="0" smtClean="0"/>
              <a:t>Why would OGMS be an antidote?</a:t>
            </a:r>
            <a:endParaRPr lang="en-US" altLang="en-US" sz="2000" dirty="0" smtClean="0"/>
          </a:p>
        </p:txBody>
      </p:sp>
      <p:sp>
        <p:nvSpPr>
          <p:cNvPr id="51" name="Rectangle 50"/>
          <p:cNvSpPr/>
          <p:nvPr/>
        </p:nvSpPr>
        <p:spPr>
          <a:xfrm>
            <a:off x="457200" y="1367135"/>
            <a:ext cx="8534400" cy="461665"/>
          </a:xfrm>
          <a:prstGeom prst="rect">
            <a:avLst/>
          </a:prstGeom>
        </p:spPr>
        <p:txBody>
          <a:bodyPr wrap="square">
            <a:spAutoFit/>
          </a:bodyPr>
          <a:lstStyle/>
          <a:p>
            <a:r>
              <a:rPr lang="en-US" altLang="en-US" dirty="0" smtClean="0">
                <a:solidFill>
                  <a:schemeClr val="bg1"/>
                </a:solidFill>
              </a:rPr>
              <a:t>(2)    </a:t>
            </a:r>
            <a:r>
              <a:rPr lang="en-US" altLang="en-US" u="sng" dirty="0" smtClean="0">
                <a:solidFill>
                  <a:srgbClr val="FFC000"/>
                </a:solidFill>
              </a:rPr>
              <a:t>Relatively precise </a:t>
            </a:r>
            <a:r>
              <a:rPr lang="en-US" altLang="en-US" dirty="0" smtClean="0">
                <a:solidFill>
                  <a:schemeClr val="bg1"/>
                </a:solidFill>
              </a:rPr>
              <a:t>definition denoting one single type of entity</a:t>
            </a:r>
            <a:endParaRPr lang="en-US" dirty="0">
              <a:solidFill>
                <a:schemeClr val="bg1"/>
              </a:solidFill>
            </a:endParaRPr>
          </a:p>
        </p:txBody>
      </p:sp>
      <p:sp>
        <p:nvSpPr>
          <p:cNvPr id="2" name="Rectangle 1"/>
          <p:cNvSpPr/>
          <p:nvPr/>
        </p:nvSpPr>
        <p:spPr>
          <a:xfrm>
            <a:off x="255587" y="2000071"/>
            <a:ext cx="8632825" cy="1200329"/>
          </a:xfrm>
          <a:prstGeom prst="rect">
            <a:avLst/>
          </a:prstGeom>
          <a:ln>
            <a:solidFill>
              <a:schemeClr val="bg1"/>
            </a:solidFill>
          </a:ln>
        </p:spPr>
        <p:txBody>
          <a:bodyPr wrap="square">
            <a:spAutoFit/>
          </a:bodyPr>
          <a:lstStyle/>
          <a:p>
            <a:pPr algn="just" eaLnBrk="1" hangingPunct="1">
              <a:spcAft>
                <a:spcPts val="300"/>
              </a:spcAft>
            </a:pPr>
            <a:r>
              <a:rPr lang="en-US" altLang="en-US" b="1" u="sng" dirty="0">
                <a:solidFill>
                  <a:schemeClr val="bg1"/>
                </a:solidFill>
              </a:rPr>
              <a:t>Diagnosis</a:t>
            </a:r>
            <a:r>
              <a:rPr lang="en-US" altLang="en-US" b="1" dirty="0">
                <a:solidFill>
                  <a:schemeClr val="bg1"/>
                </a:solidFill>
              </a:rPr>
              <a:t> =def. – </a:t>
            </a:r>
            <a:r>
              <a:rPr lang="en-US" altLang="en-US" dirty="0">
                <a:solidFill>
                  <a:schemeClr val="bg1"/>
                </a:solidFill>
              </a:rPr>
              <a:t>A conclusion of an interpretive process that has as input a clinical picture of a given patient and as output an assertion to the effect that the patient has a disease of such and such a type.</a:t>
            </a:r>
          </a:p>
        </p:txBody>
      </p:sp>
      <p:pic>
        <p:nvPicPr>
          <p:cNvPr id="5" name="Picture 4"/>
          <p:cNvPicPr>
            <a:picLocks noChangeAspect="1"/>
          </p:cNvPicPr>
          <p:nvPr/>
        </p:nvPicPr>
        <p:blipFill>
          <a:blip r:embed="rId3"/>
          <a:stretch>
            <a:fillRect/>
          </a:stretch>
        </p:blipFill>
        <p:spPr>
          <a:xfrm>
            <a:off x="1524000" y="3276600"/>
            <a:ext cx="5715000" cy="3003291"/>
          </a:xfrm>
          <a:prstGeom prst="rect">
            <a:avLst/>
          </a:prstGeom>
        </p:spPr>
      </p:pic>
      <p:pic>
        <p:nvPicPr>
          <p:cNvPr id="7" name="Picture 6"/>
          <p:cNvPicPr>
            <a:picLocks noChangeAspect="1"/>
          </p:cNvPicPr>
          <p:nvPr/>
        </p:nvPicPr>
        <p:blipFill>
          <a:blip r:embed="rId4"/>
          <a:stretch>
            <a:fillRect/>
          </a:stretch>
        </p:blipFill>
        <p:spPr>
          <a:xfrm>
            <a:off x="1477820" y="6356092"/>
            <a:ext cx="4569138" cy="318888"/>
          </a:xfrm>
          <a:prstGeom prst="rect">
            <a:avLst/>
          </a:prstGeom>
        </p:spPr>
      </p:pic>
      <p:cxnSp>
        <p:nvCxnSpPr>
          <p:cNvPr id="10" name="Straight Connector 9"/>
          <p:cNvCxnSpPr/>
          <p:nvPr/>
        </p:nvCxnSpPr>
        <p:spPr bwMode="auto">
          <a:xfrm>
            <a:off x="1313872" y="6307599"/>
            <a:ext cx="5943600" cy="0"/>
          </a:xfrm>
          <a:prstGeom prst="line">
            <a:avLst/>
          </a:prstGeom>
          <a:solidFill>
            <a:schemeClr val="accent1"/>
          </a:solidFill>
          <a:ln w="57150" cap="flat" cmpd="sng" algn="ctr">
            <a:solidFill>
              <a:srgbClr val="FFFF00"/>
            </a:solidFill>
            <a:prstDash val="sysDot"/>
            <a:round/>
            <a:headEnd type="none" w="med" len="med"/>
            <a:tailEnd type="none" w="med" len="med"/>
          </a:ln>
          <a:effectLst/>
        </p:spPr>
      </p:cxnSp>
      <p:sp>
        <p:nvSpPr>
          <p:cNvPr id="3" name="TextBox 2"/>
          <p:cNvSpPr txBox="1"/>
          <p:nvPr/>
        </p:nvSpPr>
        <p:spPr>
          <a:xfrm>
            <a:off x="2286000" y="1584112"/>
            <a:ext cx="492443" cy="830997"/>
          </a:xfrm>
          <a:prstGeom prst="rect">
            <a:avLst/>
          </a:prstGeom>
          <a:noFill/>
        </p:spPr>
        <p:txBody>
          <a:bodyPr wrap="none" rtlCol="0">
            <a:spAutoFit/>
          </a:bodyPr>
          <a:lstStyle/>
          <a:p>
            <a:r>
              <a:rPr lang="en-US" sz="4800" b="1" dirty="0" smtClean="0">
                <a:solidFill>
                  <a:srgbClr val="FFC000"/>
                </a:solidFill>
              </a:rPr>
              <a:t>?</a:t>
            </a:r>
            <a:endParaRPr lang="en-US" sz="4800" b="1" dirty="0">
              <a:solidFill>
                <a:srgbClr val="FFC000"/>
              </a:solidFill>
            </a:endParaRPr>
          </a:p>
        </p:txBody>
      </p:sp>
    </p:spTree>
    <p:extLst>
      <p:ext uri="{BB962C8B-B14F-4D97-AF65-F5344CB8AC3E}">
        <p14:creationId xmlns:p14="http://schemas.microsoft.com/office/powerpoint/2010/main" val="225742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654548"/>
          </a:xfrm>
        </p:spPr>
        <p:txBody>
          <a:bodyPr/>
          <a:lstStyle/>
          <a:p>
            <a:pPr eaLnBrk="1" hangingPunct="1"/>
            <a:r>
              <a:rPr lang="en-US" altLang="en-US" dirty="0" smtClean="0"/>
              <a:t>Why would OGMS be an antidote?</a:t>
            </a:r>
            <a:endParaRPr lang="en-US" altLang="en-US" sz="2000" dirty="0" smtClean="0"/>
          </a:p>
        </p:txBody>
      </p:sp>
      <p:sp>
        <p:nvSpPr>
          <p:cNvPr id="51" name="Rectangle 50"/>
          <p:cNvSpPr/>
          <p:nvPr/>
        </p:nvSpPr>
        <p:spPr>
          <a:xfrm>
            <a:off x="457200" y="1367135"/>
            <a:ext cx="8534400" cy="461665"/>
          </a:xfrm>
          <a:prstGeom prst="rect">
            <a:avLst/>
          </a:prstGeom>
        </p:spPr>
        <p:txBody>
          <a:bodyPr wrap="square">
            <a:spAutoFit/>
          </a:bodyPr>
          <a:lstStyle/>
          <a:p>
            <a:r>
              <a:rPr lang="en-US" altLang="en-US" dirty="0" smtClean="0">
                <a:solidFill>
                  <a:schemeClr val="bg1"/>
                </a:solidFill>
              </a:rPr>
              <a:t>(2)    </a:t>
            </a:r>
            <a:r>
              <a:rPr lang="en-US" altLang="en-US" dirty="0" smtClean="0">
                <a:solidFill>
                  <a:srgbClr val="FFC000"/>
                </a:solidFill>
              </a:rPr>
              <a:t>Relatively precise </a:t>
            </a:r>
            <a:r>
              <a:rPr lang="en-US" altLang="en-US" dirty="0" smtClean="0">
                <a:solidFill>
                  <a:schemeClr val="bg1"/>
                </a:solidFill>
              </a:rPr>
              <a:t>definition denoting one single type of entity</a:t>
            </a:r>
            <a:endParaRPr lang="en-US" dirty="0">
              <a:solidFill>
                <a:schemeClr val="bg1"/>
              </a:solidFill>
            </a:endParaRPr>
          </a:p>
        </p:txBody>
      </p:sp>
      <p:sp>
        <p:nvSpPr>
          <p:cNvPr id="2" name="Rectangle 1"/>
          <p:cNvSpPr/>
          <p:nvPr/>
        </p:nvSpPr>
        <p:spPr>
          <a:xfrm>
            <a:off x="255587" y="2000071"/>
            <a:ext cx="8632825" cy="1200329"/>
          </a:xfrm>
          <a:prstGeom prst="rect">
            <a:avLst/>
          </a:prstGeom>
          <a:ln>
            <a:solidFill>
              <a:schemeClr val="bg1"/>
            </a:solidFill>
          </a:ln>
        </p:spPr>
        <p:txBody>
          <a:bodyPr wrap="square">
            <a:spAutoFit/>
          </a:bodyPr>
          <a:lstStyle/>
          <a:p>
            <a:pPr algn="just" eaLnBrk="1" hangingPunct="1">
              <a:spcAft>
                <a:spcPts val="300"/>
              </a:spcAft>
            </a:pPr>
            <a:r>
              <a:rPr lang="en-US" altLang="en-US" b="1" u="sng" dirty="0">
                <a:solidFill>
                  <a:schemeClr val="bg1"/>
                </a:solidFill>
              </a:rPr>
              <a:t>Diagnosis</a:t>
            </a:r>
            <a:r>
              <a:rPr lang="en-US" altLang="en-US" b="1" dirty="0">
                <a:solidFill>
                  <a:schemeClr val="bg1"/>
                </a:solidFill>
              </a:rPr>
              <a:t> =def. – </a:t>
            </a:r>
            <a:r>
              <a:rPr lang="en-US" altLang="en-US" dirty="0">
                <a:solidFill>
                  <a:schemeClr val="bg1"/>
                </a:solidFill>
              </a:rPr>
              <a:t>A </a:t>
            </a:r>
            <a:r>
              <a:rPr lang="en-US" altLang="en-US" u="sng" dirty="0">
                <a:solidFill>
                  <a:srgbClr val="FFC000"/>
                </a:solidFill>
              </a:rPr>
              <a:t>conclusion</a:t>
            </a:r>
            <a:r>
              <a:rPr lang="en-US" altLang="en-US" dirty="0">
                <a:solidFill>
                  <a:schemeClr val="bg1"/>
                </a:solidFill>
              </a:rPr>
              <a:t> of an interpretive process that has as input a clinical picture of a given patient and as output an assertion to the effect that the patient has a disease of such and such a type.</a:t>
            </a:r>
          </a:p>
        </p:txBody>
      </p:sp>
      <p:pic>
        <p:nvPicPr>
          <p:cNvPr id="5" name="Picture 4"/>
          <p:cNvPicPr>
            <a:picLocks noChangeAspect="1"/>
          </p:cNvPicPr>
          <p:nvPr/>
        </p:nvPicPr>
        <p:blipFill>
          <a:blip r:embed="rId3"/>
          <a:stretch>
            <a:fillRect/>
          </a:stretch>
        </p:blipFill>
        <p:spPr>
          <a:xfrm>
            <a:off x="1524000" y="3276600"/>
            <a:ext cx="5715000" cy="3003291"/>
          </a:xfrm>
          <a:prstGeom prst="rect">
            <a:avLst/>
          </a:prstGeom>
        </p:spPr>
      </p:pic>
      <p:pic>
        <p:nvPicPr>
          <p:cNvPr id="7" name="Picture 6"/>
          <p:cNvPicPr>
            <a:picLocks noChangeAspect="1"/>
          </p:cNvPicPr>
          <p:nvPr/>
        </p:nvPicPr>
        <p:blipFill>
          <a:blip r:embed="rId4"/>
          <a:stretch>
            <a:fillRect/>
          </a:stretch>
        </p:blipFill>
        <p:spPr>
          <a:xfrm>
            <a:off x="1477820" y="6356092"/>
            <a:ext cx="4569138" cy="318888"/>
          </a:xfrm>
          <a:prstGeom prst="rect">
            <a:avLst/>
          </a:prstGeom>
        </p:spPr>
      </p:pic>
      <p:cxnSp>
        <p:nvCxnSpPr>
          <p:cNvPr id="10" name="Straight Connector 9"/>
          <p:cNvCxnSpPr/>
          <p:nvPr/>
        </p:nvCxnSpPr>
        <p:spPr bwMode="auto">
          <a:xfrm>
            <a:off x="1313872" y="6307599"/>
            <a:ext cx="5943600" cy="0"/>
          </a:xfrm>
          <a:prstGeom prst="line">
            <a:avLst/>
          </a:prstGeom>
          <a:solidFill>
            <a:schemeClr val="accent1"/>
          </a:solidFill>
          <a:ln w="57150" cap="flat" cmpd="sng" algn="ctr">
            <a:solidFill>
              <a:srgbClr val="FFFF00"/>
            </a:solidFill>
            <a:prstDash val="sysDot"/>
            <a:round/>
            <a:headEnd type="none" w="med" len="med"/>
            <a:tailEnd type="none" w="med" len="med"/>
          </a:ln>
          <a:effectLst/>
        </p:spPr>
      </p:cxnSp>
      <p:sp>
        <p:nvSpPr>
          <p:cNvPr id="3" name="Rounded Rectangle 2"/>
          <p:cNvSpPr/>
          <p:nvPr/>
        </p:nvSpPr>
        <p:spPr bwMode="auto">
          <a:xfrm>
            <a:off x="4724400" y="3276600"/>
            <a:ext cx="1752600" cy="381000"/>
          </a:xfrm>
          <a:prstGeom prst="round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56297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sz="2800" dirty="0" smtClean="0"/>
              <a:t>Generic versus specific</a:t>
            </a:r>
            <a:r>
              <a:rPr lang="en-US" altLang="en-US" sz="2800" dirty="0"/>
              <a:t> </a:t>
            </a:r>
            <a:r>
              <a:rPr lang="en-US" altLang="en-US" sz="2800" dirty="0" smtClean="0"/>
              <a:t>entities</a:t>
            </a:r>
          </a:p>
        </p:txBody>
      </p:sp>
      <p:sp>
        <p:nvSpPr>
          <p:cNvPr id="28680"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chemeClr val="bg1"/>
                </a:solidFill>
              </a:rPr>
              <a:t>L1.</a:t>
            </a:r>
          </a:p>
          <a:p>
            <a:pPr eaLnBrk="1" hangingPunct="1"/>
            <a:r>
              <a:rPr lang="en-US" altLang="en-US" sz="2800">
                <a:solidFill>
                  <a:schemeClr val="bg1"/>
                </a:solidFill>
              </a:rPr>
              <a:t>First-order reality</a:t>
            </a:r>
          </a:p>
        </p:txBody>
      </p:sp>
      <p:sp>
        <p:nvSpPr>
          <p:cNvPr id="28681" name="Rectangle 9"/>
          <p:cNvSpPr>
            <a:spLocks noChangeArrowheads="1"/>
          </p:cNvSpPr>
          <p:nvPr/>
        </p:nvSpPr>
        <p:spPr bwMode="auto">
          <a:xfrm>
            <a:off x="152400" y="2827337"/>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 (knowledge)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Generic</a:t>
            </a:r>
            <a:endParaRPr lang="en-US" altLang="en-US" dirty="0">
              <a:solidFill>
                <a:schemeClr val="bg1"/>
              </a:solidFill>
            </a:endParaRP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Specific</a:t>
            </a:r>
            <a:endParaRPr lang="en-US" altLang="en-US" dirty="0">
              <a:solidFill>
                <a:schemeClr val="bg1"/>
              </a:solidFill>
            </a:endParaRPr>
          </a:p>
        </p:txBody>
      </p:sp>
      <p:sp>
        <p:nvSpPr>
          <p:cNvPr id="28723" name="Text Box 13"/>
          <p:cNvSpPr txBox="1">
            <a:spLocks noChangeArrowheads="1"/>
          </p:cNvSpPr>
          <p:nvPr/>
        </p:nvSpPr>
        <p:spPr bwMode="auto">
          <a:xfrm>
            <a:off x="3305968" y="3183053"/>
            <a:ext cx="1312863"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2" name="Text Box 17"/>
          <p:cNvSpPr txBox="1">
            <a:spLocks noChangeArrowheads="1"/>
          </p:cNvSpPr>
          <p:nvPr/>
        </p:nvSpPr>
        <p:spPr bwMode="auto">
          <a:xfrm>
            <a:off x="6753226" y="3095181"/>
            <a:ext cx="12192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nvGrpSpPr>
          <p:cNvPr id="28686" name="Group 18"/>
          <p:cNvGrpSpPr>
            <a:grpSpLocks/>
          </p:cNvGrpSpPr>
          <p:nvPr/>
        </p:nvGrpSpPr>
        <p:grpSpPr bwMode="auto">
          <a:xfrm>
            <a:off x="2348706" y="4048339"/>
            <a:ext cx="3006726" cy="1790526"/>
            <a:chOff x="1487" y="2924"/>
            <a:chExt cx="1894" cy="1387"/>
          </a:xfrm>
        </p:grpSpPr>
        <p:sp>
          <p:nvSpPr>
            <p:cNvPr id="28716" name="AutoShape 20"/>
            <p:cNvSpPr>
              <a:spLocks noChangeArrowheads="1"/>
            </p:cNvSpPr>
            <p:nvPr/>
          </p:nvSpPr>
          <p:spPr bwMode="auto">
            <a:xfrm>
              <a:off x="2334" y="2976"/>
              <a:ext cx="1047"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HUMAN BEING</a:t>
              </a:r>
              <a:endParaRPr lang="en-US" altLang="en-US" sz="1600" b="0" dirty="0">
                <a:solidFill>
                  <a:schemeClr val="accent2"/>
                </a:solidFill>
                <a:latin typeface="Arial" panose="020B0604020202020204" pitchFamily="34" charset="0"/>
              </a:endParaRPr>
            </a:p>
          </p:txBody>
        </p:sp>
        <p:sp>
          <p:nvSpPr>
            <p:cNvPr id="28717" name="AutoShape 21"/>
            <p:cNvSpPr>
              <a:spLocks noChangeArrowheads="1"/>
            </p:cNvSpPr>
            <p:nvPr/>
          </p:nvSpPr>
          <p:spPr bwMode="auto">
            <a:xfrm>
              <a:off x="1984" y="3447"/>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641"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LAPTOP</a:t>
              </a:r>
              <a:endParaRPr lang="en-US" altLang="en-US" sz="1600" b="0" dirty="0">
                <a:solidFill>
                  <a:schemeClr val="accent2"/>
                </a:solidFill>
                <a:latin typeface="Arial" panose="020B0604020202020204" pitchFamily="34" charset="0"/>
              </a:endParaRPr>
            </a:p>
          </p:txBody>
        </p:sp>
        <p:sp>
          <p:nvSpPr>
            <p:cNvPr id="28719" name="AutoShape 23"/>
            <p:cNvSpPr>
              <a:spLocks noChangeArrowheads="1"/>
            </p:cNvSpPr>
            <p:nvPr/>
          </p:nvSpPr>
          <p:spPr bwMode="auto">
            <a:xfrm>
              <a:off x="2322" y="3810"/>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grpSp>
      <p:grpSp>
        <p:nvGrpSpPr>
          <p:cNvPr id="28687" name="Group 25"/>
          <p:cNvGrpSpPr>
            <a:grpSpLocks/>
          </p:cNvGrpSpPr>
          <p:nvPr/>
        </p:nvGrpSpPr>
        <p:grpSpPr bwMode="auto">
          <a:xfrm>
            <a:off x="5881688" y="4176776"/>
            <a:ext cx="3075303" cy="1589695"/>
            <a:chOff x="3550" y="2722"/>
            <a:chExt cx="2129" cy="13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736" y="3368"/>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45" y="27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89" name="Rectangle 32"/>
          <p:cNvSpPr>
            <a:spLocks noChangeArrowheads="1"/>
          </p:cNvSpPr>
          <p:nvPr/>
        </p:nvSpPr>
        <p:spPr bwMode="auto">
          <a:xfrm>
            <a:off x="152400" y="2065337"/>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L3. Representation</a:t>
            </a:r>
          </a:p>
        </p:txBody>
      </p:sp>
      <p:sp>
        <p:nvSpPr>
          <p:cNvPr id="28690" name="Text Box 34"/>
          <p:cNvSpPr txBox="1">
            <a:spLocks noChangeArrowheads="1"/>
          </p:cNvSpPr>
          <p:nvPr/>
        </p:nvSpPr>
        <p:spPr bwMode="auto">
          <a:xfrm>
            <a:off x="2286000" y="2236787"/>
            <a:ext cx="3050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dirty="0" smtClean="0">
                <a:solidFill>
                  <a:srgbClr val="FFFF00"/>
                </a:solidFill>
              </a:rPr>
              <a:t>INFORMATION CONTENT ENTITY</a:t>
            </a:r>
            <a:endParaRPr lang="en-US" altLang="en-US" sz="1400" i="1" dirty="0">
              <a:solidFill>
                <a:srgbClr val="FFFF00"/>
              </a:solidFill>
            </a:endParaRPr>
          </a:p>
        </p:txBody>
      </p:sp>
      <p:sp>
        <p:nvSpPr>
          <p:cNvPr id="28709" name="Text Box 39"/>
          <p:cNvSpPr txBox="1">
            <a:spLocks noChangeArrowheads="1"/>
          </p:cNvSpPr>
          <p:nvPr/>
        </p:nvSpPr>
        <p:spPr bwMode="auto">
          <a:xfrm>
            <a:off x="6154695" y="2204022"/>
            <a:ext cx="219075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dirty="0" smtClean="0">
                <a:solidFill>
                  <a:schemeClr val="accent1"/>
                </a:solidFill>
              </a:rPr>
              <a:t>‘WC has migraine’</a:t>
            </a:r>
            <a:endParaRPr lang="en-US" altLang="en-US" sz="2000" i="1" dirty="0">
              <a:solidFill>
                <a:schemeClr val="accent1"/>
              </a:solidFill>
            </a:endParaRPr>
          </a:p>
        </p:txBody>
      </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5402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54020"/>
            <a:ext cx="3352800" cy="4876800"/>
            <a:chOff x="1392" y="1248"/>
            <a:chExt cx="2112" cy="3072"/>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1432" y="4032"/>
              <a:ext cx="2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Basic Formal Ontology</a:t>
              </a:r>
            </a:p>
          </p:txBody>
        </p:sp>
      </p:gr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333055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p>
          <a:p>
            <a:pPr marL="609600" indent="-609600">
              <a:buFontTx/>
              <a:buNone/>
            </a:pPr>
            <a:endParaRPr lang="nl-BE" altLang="en-US" dirty="0"/>
          </a:p>
          <a:p>
            <a:pPr marL="609600" indent="-609600">
              <a:buFontTx/>
              <a:buNone/>
            </a:pPr>
            <a:endParaRPr lang="nl-BE" altLang="en-US" dirty="0" smtClean="0"/>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4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ctrTitle"/>
          </p:nvPr>
        </p:nvSpPr>
        <p:spPr>
          <a:xfrm>
            <a:off x="76200" y="1905000"/>
            <a:ext cx="8991600" cy="2628900"/>
          </a:xfrm>
        </p:spPr>
        <p:txBody>
          <a:bodyPr/>
          <a:lstStyle/>
          <a:p>
            <a:r>
              <a:rPr lang="en-US" altLang="en-US" dirty="0" smtClean="0"/>
              <a:t>Lecture 7</a:t>
            </a:r>
            <a:r>
              <a:rPr lang="en-US" altLang="en-US" dirty="0"/>
              <a:t/>
            </a:r>
            <a:br>
              <a:rPr lang="en-US" altLang="en-US" dirty="0"/>
            </a:br>
            <a:r>
              <a:rPr lang="en-US" altLang="en-US" dirty="0" smtClean="0"/>
              <a:t/>
            </a:r>
            <a:br>
              <a:rPr lang="en-US" altLang="en-US" dirty="0" smtClean="0"/>
            </a:br>
            <a:r>
              <a:rPr lang="en-US" altLang="en-US" dirty="0"/>
              <a:t>Ontology, Logic and Software </a:t>
            </a:r>
            <a:endParaRPr lang="en-US" altLang="en-US" sz="3200" dirty="0" smtClean="0"/>
          </a:p>
        </p:txBody>
      </p:sp>
      <p:sp>
        <p:nvSpPr>
          <p:cNvPr id="148483" name="Subtitle 2"/>
          <p:cNvSpPr>
            <a:spLocks noGrp="1"/>
          </p:cNvSpPr>
          <p:nvPr>
            <p:ph type="subTitle" idx="1"/>
          </p:nvPr>
        </p:nvSpPr>
        <p:spPr>
          <a:xfrm>
            <a:off x="914400" y="3505200"/>
            <a:ext cx="7315200" cy="1657350"/>
          </a:xfrm>
        </p:spPr>
        <p:txBody>
          <a:bodyPr/>
          <a:lstStyle/>
          <a:p>
            <a:pPr eaLnBrk="1" hangingPunct="1"/>
            <a:r>
              <a:rPr lang="en-US" altLang="en-US" dirty="0"/>
              <a:t/>
            </a:r>
            <a:br>
              <a:rPr lang="en-US" altLang="en-US" dirty="0"/>
            </a:br>
            <a:r>
              <a:rPr lang="en-US" altLang="en-US" dirty="0"/>
              <a:t> </a:t>
            </a:r>
            <a:r>
              <a:rPr lang="en-US" altLang="en-US" sz="3000" dirty="0"/>
              <a:t>Werner </a:t>
            </a:r>
            <a:r>
              <a:rPr lang="en-US" altLang="en-US" sz="3000" dirty="0" smtClean="0"/>
              <a:t>Ceusters and Alan </a:t>
            </a:r>
            <a:r>
              <a:rPr lang="en-US" altLang="en-US" sz="3000" dirty="0" err="1" smtClean="0"/>
              <a:t>Ruttenberg</a:t>
            </a:r>
            <a:endParaRPr lang="en-US" altLang="en-US" sz="3000" dirty="0"/>
          </a:p>
        </p:txBody>
      </p:sp>
    </p:spTree>
    <p:extLst>
      <p:ext uri="{BB962C8B-B14F-4D97-AF65-F5344CB8AC3E}">
        <p14:creationId xmlns:p14="http://schemas.microsoft.com/office/powerpoint/2010/main" val="56095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smtClean="0"/>
              <a:t>Method: IUI assignment</a:t>
            </a:r>
            <a:endParaRPr lang="en-US" altLang="en-US" smtClean="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smtClean="0"/>
          </a:p>
          <a:p>
            <a:pPr lvl="1"/>
            <a:r>
              <a:rPr lang="nl-BE" altLang="en-US" dirty="0" smtClean="0"/>
              <a:t>Introduce </a:t>
            </a:r>
            <a:r>
              <a:rPr lang="nl-BE" altLang="en-US" dirty="0" err="1" smtClean="0"/>
              <a:t>an</a:t>
            </a:r>
            <a:r>
              <a:rPr lang="nl-BE" altLang="en-US" dirty="0" smtClean="0"/>
              <a:t> </a:t>
            </a:r>
            <a:r>
              <a:rPr lang="nl-BE" altLang="en-US" b="1" i="1" dirty="0" err="1" smtClean="0"/>
              <a:t>Instance</a:t>
            </a:r>
            <a:r>
              <a:rPr lang="nl-BE" altLang="en-US" b="1" i="1" dirty="0" smtClean="0"/>
              <a:t> Unique </a:t>
            </a:r>
            <a:r>
              <a:rPr lang="nl-BE" altLang="en-US" b="1" i="1" dirty="0" err="1" smtClean="0"/>
              <a:t>Identifier</a:t>
            </a:r>
            <a:r>
              <a:rPr lang="nl-NL" altLang="en-US" dirty="0" smtClean="0"/>
              <a:t> </a:t>
            </a:r>
            <a:r>
              <a:rPr lang="nl-BE" altLang="en-US" dirty="0" smtClean="0"/>
              <a:t>(IUI) </a:t>
            </a:r>
            <a:r>
              <a:rPr lang="nl-BE" altLang="en-US" dirty="0" err="1" smtClean="0"/>
              <a:t>for</a:t>
            </a:r>
            <a:r>
              <a:rPr lang="nl-BE" altLang="en-US" dirty="0" smtClean="0"/>
              <a:t> </a:t>
            </a:r>
            <a:r>
              <a:rPr lang="nl-BE" altLang="en-US" dirty="0" err="1" smtClean="0"/>
              <a:t>each</a:t>
            </a:r>
            <a:r>
              <a:rPr lang="nl-BE" altLang="en-US" dirty="0" smtClean="0"/>
              <a:t> relevant </a:t>
            </a:r>
            <a:r>
              <a:rPr lang="nl-BE" altLang="en-US" dirty="0" err="1" smtClean="0"/>
              <a:t>particular</a:t>
            </a:r>
            <a:r>
              <a:rPr lang="nl-BE" altLang="en-US" dirty="0" smtClean="0"/>
              <a:t> (</a:t>
            </a:r>
            <a:r>
              <a:rPr lang="nl-BE" altLang="en-US" dirty="0" err="1" smtClean="0"/>
              <a:t>individual</a:t>
            </a:r>
            <a:r>
              <a:rPr lang="nl-BE" altLang="en-US" dirty="0" smtClean="0"/>
              <a:t>) </a:t>
            </a:r>
            <a:r>
              <a:rPr lang="nl-BE" altLang="en-US" dirty="0" err="1" smtClean="0"/>
              <a:t>entity</a:t>
            </a:r>
            <a:endParaRPr lang="nl-BE" altLang="en-US" dirty="0" smtClean="0"/>
          </a:p>
          <a:p>
            <a:endParaRPr lang="en-US" altLang="en-US" dirty="0" smtClean="0"/>
          </a:p>
          <a:p>
            <a:endParaRPr lang="en-US" altLang="en-US" dirty="0"/>
          </a:p>
          <a:p>
            <a:r>
              <a:rPr lang="nl-BE" altLang="en-US" sz="3600" dirty="0">
                <a:sym typeface="Wingdings" panose="05000000000000000000" pitchFamily="2" charset="2"/>
              </a:rPr>
              <a:t> Referent Tracking</a:t>
            </a:r>
            <a:endParaRPr lang="nl-BE" altLang="en-US" sz="3600" dirty="0"/>
          </a:p>
          <a:p>
            <a:endParaRPr lang="en-US" altLang="en-US" dirty="0" smtClean="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3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question</a:t>
            </a:r>
            <a:endParaRPr lang="en-US" dirty="0"/>
          </a:p>
        </p:txBody>
      </p:sp>
      <p:sp>
        <p:nvSpPr>
          <p:cNvPr id="5" name="Content Placeholder 4"/>
          <p:cNvSpPr>
            <a:spLocks noGrp="1"/>
          </p:cNvSpPr>
          <p:nvPr>
            <p:ph idx="1"/>
          </p:nvPr>
        </p:nvSpPr>
        <p:spPr/>
        <p:txBody>
          <a:bodyPr/>
          <a:lstStyle/>
          <a:p>
            <a:pPr marL="0" indent="0" algn="ctr"/>
            <a:r>
              <a:rPr lang="en-US" sz="3600" dirty="0" smtClean="0"/>
              <a:t>To what extent are </a:t>
            </a:r>
            <a:r>
              <a:rPr lang="en-US" sz="3600" dirty="0"/>
              <a:t>experts in </a:t>
            </a:r>
            <a:r>
              <a:rPr lang="en-US" sz="3600" dirty="0" smtClean="0"/>
              <a:t>RT </a:t>
            </a:r>
            <a:r>
              <a:rPr lang="en-US" sz="3600" dirty="0"/>
              <a:t>able to develop </a:t>
            </a:r>
            <a:r>
              <a:rPr lang="en-US" sz="3600" dirty="0" smtClean="0"/>
              <a:t>independently </a:t>
            </a:r>
            <a:r>
              <a:rPr lang="en-US" sz="3600" dirty="0"/>
              <a:t>from one another </a:t>
            </a:r>
            <a:r>
              <a:rPr lang="en-US" sz="3600" dirty="0" smtClean="0"/>
              <a:t>a collection </a:t>
            </a:r>
            <a:r>
              <a:rPr lang="en-US" sz="3600" dirty="0"/>
              <a:t>of </a:t>
            </a:r>
            <a:r>
              <a:rPr lang="en-US" sz="3600" dirty="0" smtClean="0"/>
              <a:t>RT statements </a:t>
            </a:r>
            <a:r>
              <a:rPr lang="en-US" sz="3600" dirty="0"/>
              <a:t>that describe the same </a:t>
            </a:r>
            <a:r>
              <a:rPr lang="en-US" sz="3600" dirty="0" smtClean="0"/>
              <a:t>portion of reality (POR) in </a:t>
            </a:r>
            <a:r>
              <a:rPr lang="en-US" sz="3600" dirty="0"/>
              <a:t>a </a:t>
            </a:r>
            <a:r>
              <a:rPr lang="en-US" sz="3600" dirty="0" smtClean="0"/>
              <a:t>semantically-interoperable way?</a:t>
            </a:r>
            <a:endParaRPr lang="en-US" sz="3600" dirty="0"/>
          </a:p>
        </p:txBody>
      </p:sp>
    </p:spTree>
    <p:extLst>
      <p:ext uri="{BB962C8B-B14F-4D97-AF65-F5344CB8AC3E}">
        <p14:creationId xmlns:p14="http://schemas.microsoft.com/office/powerpoint/2010/main" val="1733657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experiment</a:t>
            </a:r>
            <a:endParaRPr lang="en-US" dirty="0"/>
          </a:p>
        </p:txBody>
      </p:sp>
      <p:sp>
        <p:nvSpPr>
          <p:cNvPr id="3" name="Content Placeholder 2"/>
          <p:cNvSpPr>
            <a:spLocks noGrp="1"/>
          </p:cNvSpPr>
          <p:nvPr>
            <p:ph idx="1"/>
          </p:nvPr>
        </p:nvSpPr>
        <p:spPr>
          <a:xfrm>
            <a:off x="228600" y="1295400"/>
            <a:ext cx="8839200" cy="5334000"/>
          </a:xfrm>
        </p:spPr>
        <p:txBody>
          <a:bodyPr/>
          <a:lstStyle/>
          <a:p>
            <a:pPr>
              <a:buFont typeface="Arial" panose="020B0604020202020204" pitchFamily="34" charset="0"/>
              <a:buChar char="•"/>
            </a:pPr>
            <a:r>
              <a:rPr lang="en-US" dirty="0" smtClean="0"/>
              <a:t>Context:</a:t>
            </a:r>
          </a:p>
          <a:p>
            <a:pPr lvl="1">
              <a:buFont typeface="Arial" panose="020B0604020202020204" pitchFamily="34" charset="0"/>
              <a:buChar char="•"/>
            </a:pPr>
            <a:r>
              <a:rPr lang="en-US" sz="1800" dirty="0"/>
              <a:t>A</a:t>
            </a:r>
            <a:r>
              <a:rPr lang="en-US" sz="1800" dirty="0" smtClean="0"/>
              <a:t>n EHR with a </a:t>
            </a:r>
            <a:r>
              <a:rPr lang="en-US" sz="1800" dirty="0"/>
              <a:t>problem </a:t>
            </a:r>
            <a:r>
              <a:rPr lang="en-US" sz="1800" dirty="0" smtClean="0"/>
              <a:t>list shows in a spreadsheet for a specific </a:t>
            </a:r>
            <a:r>
              <a:rPr lang="en-US" sz="1800" dirty="0"/>
              <a:t>patient </a:t>
            </a:r>
            <a:r>
              <a:rPr lang="en-US" sz="1800" dirty="0" smtClean="0"/>
              <a:t>two </a:t>
            </a:r>
            <a:r>
              <a:rPr lang="en-US" sz="1800" b="1" i="1" u="sng" dirty="0" smtClean="0"/>
              <a:t>diagnostic entries</a:t>
            </a:r>
            <a:r>
              <a:rPr lang="en-US" sz="1800" b="1" i="1" dirty="0" smtClean="0"/>
              <a:t> </a:t>
            </a:r>
            <a:r>
              <a:rPr lang="en-US" sz="1800" dirty="0" smtClean="0"/>
              <a:t>entered at the same date, but by distinct providers:</a:t>
            </a:r>
          </a:p>
          <a:p>
            <a:pPr lvl="1">
              <a:buFont typeface="Arial" panose="020B0604020202020204" pitchFamily="34" charset="0"/>
              <a:buChar char="•"/>
            </a:pPr>
            <a:endParaRPr lang="en-US" dirty="0"/>
          </a:p>
          <a:p>
            <a:pPr lvl="1">
              <a:buFont typeface="Arial" panose="020B0604020202020204" pitchFamily="34" charset="0"/>
              <a:buChar char="•"/>
            </a:pPr>
            <a:endParaRPr lang="en-US" sz="1600" dirty="0" smtClean="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a:p>
          <a:p>
            <a:pPr marL="742950" lvl="2" indent="-342900">
              <a:buFont typeface="Arial" panose="020B0604020202020204" pitchFamily="34" charset="0"/>
              <a:buChar char="•"/>
            </a:pPr>
            <a:r>
              <a:rPr lang="en-US" sz="1800" dirty="0"/>
              <a:t>It is assumed that the patient with ID </a:t>
            </a:r>
            <a:r>
              <a:rPr lang="en-US" sz="1800" i="1" dirty="0"/>
              <a:t>ORT58578</a:t>
            </a:r>
            <a:r>
              <a:rPr lang="en-US" sz="1800" dirty="0"/>
              <a:t> has only one disorder.   </a:t>
            </a:r>
          </a:p>
          <a:p>
            <a:pPr>
              <a:buFont typeface="Arial" panose="020B0604020202020204" pitchFamily="34" charset="0"/>
              <a:buChar char="•"/>
            </a:pPr>
            <a:r>
              <a:rPr lang="en-US" dirty="0" smtClean="0"/>
              <a:t>Task</a:t>
            </a:r>
            <a:r>
              <a:rPr lang="en-US" sz="1800" dirty="0" smtClean="0"/>
              <a:t>:</a:t>
            </a:r>
            <a:endParaRPr lang="en-US" sz="1800" dirty="0"/>
          </a:p>
          <a:p>
            <a:pPr lvl="1">
              <a:buFont typeface="Arial" panose="020B0604020202020204" pitchFamily="34" charset="0"/>
              <a:buChar char="•"/>
            </a:pPr>
            <a:r>
              <a:rPr lang="en-US" sz="1800" dirty="0" smtClean="0"/>
              <a:t>List the </a:t>
            </a:r>
            <a:r>
              <a:rPr lang="en-US" sz="1800" dirty="0"/>
              <a:t>different kinds of </a:t>
            </a:r>
            <a:r>
              <a:rPr lang="en-US" sz="1800" dirty="0" smtClean="0"/>
              <a:t>Referent Tracking statements that would represent this situation. </a:t>
            </a:r>
          </a:p>
          <a:p>
            <a:pPr>
              <a:buFont typeface="Arial" panose="020B0604020202020204" pitchFamily="34" charset="0"/>
              <a:buChar char="•"/>
            </a:pPr>
            <a:r>
              <a:rPr lang="en-US" dirty="0" smtClean="0"/>
              <a:t>Players</a:t>
            </a:r>
            <a:r>
              <a:rPr lang="en-US" sz="1800" dirty="0" smtClean="0"/>
              <a:t>:</a:t>
            </a:r>
          </a:p>
          <a:p>
            <a:pPr lvl="1">
              <a:buFont typeface="Arial" panose="020B0604020202020204" pitchFamily="34" charset="0"/>
              <a:buChar char="•"/>
            </a:pPr>
            <a:r>
              <a:rPr lang="en-US" sz="1800" dirty="0" smtClean="0"/>
              <a:t>Me and Bill Hogan, University of Florida.</a:t>
            </a:r>
          </a:p>
        </p:txBody>
      </p:sp>
      <p:pic>
        <p:nvPicPr>
          <p:cNvPr id="5" name="Picture 4"/>
          <p:cNvPicPr>
            <a:picLocks noChangeAspect="1"/>
          </p:cNvPicPr>
          <p:nvPr/>
        </p:nvPicPr>
        <p:blipFill>
          <a:blip r:embed="rId2"/>
          <a:stretch>
            <a:fillRect/>
          </a:stretch>
        </p:blipFill>
        <p:spPr>
          <a:xfrm>
            <a:off x="1447800" y="2438400"/>
            <a:ext cx="6507020" cy="1905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7179594" y="5645727"/>
            <a:ext cx="876219" cy="1076036"/>
          </a:xfrm>
          <a:prstGeom prst="rect">
            <a:avLst/>
          </a:prstGeom>
        </p:spPr>
      </p:pic>
      <p:pic>
        <p:nvPicPr>
          <p:cNvPr id="7" name="Picture 6"/>
          <p:cNvPicPr>
            <a:picLocks noChangeAspect="1"/>
          </p:cNvPicPr>
          <p:nvPr/>
        </p:nvPicPr>
        <p:blipFill>
          <a:blip r:embed="rId4"/>
          <a:stretch>
            <a:fillRect/>
          </a:stretch>
        </p:blipFill>
        <p:spPr>
          <a:xfrm>
            <a:off x="8170828" y="5638800"/>
            <a:ext cx="820772" cy="1076036"/>
          </a:xfrm>
          <a:prstGeom prst="rect">
            <a:avLst/>
          </a:prstGeom>
        </p:spPr>
      </p:pic>
    </p:spTree>
    <p:extLst>
      <p:ext uri="{BB962C8B-B14F-4D97-AF65-F5344CB8AC3E}">
        <p14:creationId xmlns:p14="http://schemas.microsoft.com/office/powerpoint/2010/main" val="288345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the experiment</a:t>
            </a:r>
            <a:endParaRPr lang="en-US" dirty="0"/>
          </a:p>
        </p:txBody>
      </p:sp>
      <p:sp>
        <p:nvSpPr>
          <p:cNvPr id="3" name="Content Placeholder 2"/>
          <p:cNvSpPr>
            <a:spLocks noGrp="1"/>
          </p:cNvSpPr>
          <p:nvPr>
            <p:ph idx="1"/>
          </p:nvPr>
        </p:nvSpPr>
        <p:spPr>
          <a:xfrm>
            <a:off x="228600" y="1676400"/>
            <a:ext cx="8686800" cy="3505200"/>
          </a:xfrm>
        </p:spPr>
        <p:txBody>
          <a:bodyPr/>
          <a:lstStyle/>
          <a:p>
            <a:pPr marL="457200" indent="-457200">
              <a:buFont typeface="+mj-lt"/>
              <a:buAutoNum type="arabicPeriod"/>
            </a:pPr>
            <a:r>
              <a:rPr lang="en-US" sz="2800" dirty="0" smtClean="0"/>
              <a:t>the </a:t>
            </a:r>
            <a:r>
              <a:rPr lang="en-US" sz="2800" dirty="0"/>
              <a:t>choice of </a:t>
            </a:r>
            <a:r>
              <a:rPr lang="en-US" sz="2800" dirty="0" smtClean="0"/>
              <a:t>particulars deemed </a:t>
            </a:r>
            <a:r>
              <a:rPr lang="en-US" sz="2800" dirty="0"/>
              <a:t>necessary and sufficient for an accurate </a:t>
            </a:r>
            <a:r>
              <a:rPr lang="en-US" sz="2800" dirty="0" smtClean="0"/>
              <a:t>description of </a:t>
            </a:r>
            <a:r>
              <a:rPr lang="en-US" sz="2800" dirty="0"/>
              <a:t>the selected POR, </a:t>
            </a:r>
            <a:endParaRPr lang="en-US" sz="2800" dirty="0" smtClean="0"/>
          </a:p>
          <a:p>
            <a:pPr marL="457200" indent="-457200">
              <a:buFont typeface="+mj-lt"/>
              <a:buAutoNum type="arabicPeriod"/>
            </a:pPr>
            <a:r>
              <a:rPr lang="en-US" sz="2800" dirty="0" smtClean="0"/>
              <a:t>what </a:t>
            </a:r>
            <a:r>
              <a:rPr lang="en-US" sz="2800" dirty="0"/>
              <a:t>these particulars </a:t>
            </a:r>
            <a:r>
              <a:rPr lang="en-US" sz="2800" dirty="0" smtClean="0"/>
              <a:t>are instances </a:t>
            </a:r>
            <a:r>
              <a:rPr lang="en-US" sz="2800" dirty="0"/>
              <a:t>of, </a:t>
            </a:r>
            <a:endParaRPr lang="en-US" sz="2800" dirty="0" smtClean="0"/>
          </a:p>
          <a:p>
            <a:pPr marL="457200" indent="-457200">
              <a:buFont typeface="+mj-lt"/>
              <a:buAutoNum type="arabicPeriod"/>
            </a:pPr>
            <a:r>
              <a:rPr lang="en-US" sz="2800" dirty="0" smtClean="0"/>
              <a:t>how </a:t>
            </a:r>
            <a:r>
              <a:rPr lang="en-US" sz="2800" dirty="0"/>
              <a:t>they relate to each other, and </a:t>
            </a:r>
            <a:endParaRPr lang="en-US" sz="2800" dirty="0" smtClean="0"/>
          </a:p>
          <a:p>
            <a:pPr marL="457200" indent="-457200">
              <a:buFont typeface="+mj-lt"/>
              <a:buAutoNum type="arabicPeriod"/>
            </a:pPr>
            <a:r>
              <a:rPr lang="en-US" sz="2800" dirty="0"/>
              <a:t>t</a:t>
            </a:r>
            <a:r>
              <a:rPr lang="en-US" sz="2800" dirty="0" smtClean="0"/>
              <a:t>he motivations </a:t>
            </a:r>
            <a:r>
              <a:rPr lang="en-US" sz="2800" dirty="0"/>
              <a:t>of each </a:t>
            </a:r>
            <a:r>
              <a:rPr lang="en-US" sz="2800" dirty="0" smtClean="0"/>
              <a:t>participant in the experiment for </a:t>
            </a:r>
            <a:r>
              <a:rPr lang="en-US" sz="2800" dirty="0"/>
              <a:t>the choices made.</a:t>
            </a:r>
          </a:p>
        </p:txBody>
      </p:sp>
      <p:sp>
        <p:nvSpPr>
          <p:cNvPr id="4" name="Rectangle 3"/>
          <p:cNvSpPr/>
          <p:nvPr/>
        </p:nvSpPr>
        <p:spPr>
          <a:xfrm>
            <a:off x="1295400" y="5966936"/>
            <a:ext cx="7772400" cy="738664"/>
          </a:xfrm>
          <a:prstGeom prst="rect">
            <a:avLst/>
          </a:prstGeom>
        </p:spPr>
        <p:txBody>
          <a:bodyPr wrap="square">
            <a:spAutoFit/>
          </a:bodyPr>
          <a:lstStyle/>
          <a:p>
            <a:pPr algn="r"/>
            <a:r>
              <a:rPr lang="en-US" sz="1400" dirty="0">
                <a:solidFill>
                  <a:schemeClr val="bg1"/>
                </a:solidFill>
              </a:rPr>
              <a:t>Ceusters W, Hogan W. </a:t>
            </a:r>
            <a:endParaRPr lang="en-US" sz="1400" dirty="0" smtClean="0">
              <a:solidFill>
                <a:schemeClr val="bg1"/>
              </a:solidFill>
            </a:endParaRPr>
          </a:p>
          <a:p>
            <a:pPr algn="r"/>
            <a:r>
              <a:rPr lang="en-US" sz="1400" dirty="0" smtClean="0">
                <a:solidFill>
                  <a:schemeClr val="bg1"/>
                </a:solidFill>
              </a:rPr>
              <a:t>An </a:t>
            </a:r>
            <a:r>
              <a:rPr lang="en-US" sz="1400" dirty="0">
                <a:solidFill>
                  <a:schemeClr val="bg1"/>
                </a:solidFill>
              </a:rPr>
              <a:t>ontological analysis of diagnostic assertions in electronic healthcare records.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2015;7-11.</a:t>
            </a:r>
          </a:p>
        </p:txBody>
      </p:sp>
    </p:spTree>
    <p:extLst>
      <p:ext uri="{BB962C8B-B14F-4D97-AF65-F5344CB8AC3E}">
        <p14:creationId xmlns:p14="http://schemas.microsoft.com/office/powerpoint/2010/main" val="429175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for this work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Differences in the choice of ontologies constitute a risk: </a:t>
            </a:r>
            <a:endParaRPr lang="en-US" dirty="0" smtClean="0"/>
          </a:p>
          <a:p>
            <a:pPr lvl="1">
              <a:buFont typeface="Arial" panose="020B0604020202020204" pitchFamily="34" charset="0"/>
              <a:buChar char="•"/>
            </a:pPr>
            <a:r>
              <a:rPr lang="en-US" sz="2000" dirty="0" smtClean="0"/>
              <a:t>distinct </a:t>
            </a:r>
            <a:r>
              <a:rPr lang="en-US" sz="2000" dirty="0"/>
              <a:t>ontologies may represent reality from distinct </a:t>
            </a:r>
            <a:r>
              <a:rPr lang="en-US" sz="2000" dirty="0" smtClean="0"/>
              <a:t>perspectives,</a:t>
            </a:r>
          </a:p>
          <a:p>
            <a:pPr lvl="1">
              <a:buFont typeface="Arial" panose="020B0604020202020204" pitchFamily="34" charset="0"/>
              <a:buChar char="•"/>
            </a:pPr>
            <a:r>
              <a:rPr lang="en-US" sz="2000" dirty="0" smtClean="0"/>
              <a:t>despite the RT statements being veridical, they </a:t>
            </a:r>
            <a:r>
              <a:rPr lang="en-US" sz="2000" dirty="0"/>
              <a:t>might not be derivable from each other because the axioms required to do so </a:t>
            </a:r>
            <a:r>
              <a:rPr lang="en-US" sz="2000" dirty="0" smtClean="0"/>
              <a:t>might be missing as they might </a:t>
            </a:r>
            <a:r>
              <a:rPr lang="en-US" sz="2000" dirty="0"/>
              <a:t>fall outside the purpose of the specific ontologies. </a:t>
            </a:r>
            <a:endParaRPr lang="en-US" sz="2000" dirty="0" smtClean="0"/>
          </a:p>
          <a:p>
            <a:pPr>
              <a:buFont typeface="Arial" panose="020B0604020202020204" pitchFamily="34" charset="0"/>
              <a:buChar char="•"/>
            </a:pPr>
            <a:r>
              <a:rPr lang="en-US" dirty="0" smtClean="0"/>
              <a:t>This </a:t>
            </a:r>
            <a:r>
              <a:rPr lang="en-US" dirty="0"/>
              <a:t>would lead the representations by each of the authors not to be semantically interoperable unless additional ontology bridging axioms would be crafted. </a:t>
            </a:r>
          </a:p>
        </p:txBody>
      </p:sp>
      <p:sp>
        <p:nvSpPr>
          <p:cNvPr id="4" name="Rectangle 3"/>
          <p:cNvSpPr/>
          <p:nvPr/>
        </p:nvSpPr>
        <p:spPr>
          <a:xfrm>
            <a:off x="1295400" y="5966936"/>
            <a:ext cx="7772400" cy="738664"/>
          </a:xfrm>
          <a:prstGeom prst="rect">
            <a:avLst/>
          </a:prstGeom>
        </p:spPr>
        <p:txBody>
          <a:bodyPr wrap="square">
            <a:spAutoFit/>
          </a:bodyPr>
          <a:lstStyle/>
          <a:p>
            <a:pPr algn="r"/>
            <a:r>
              <a:rPr lang="en-US" sz="1400" dirty="0">
                <a:solidFill>
                  <a:schemeClr val="bg1"/>
                </a:solidFill>
              </a:rPr>
              <a:t>Ceusters W, Hogan W. </a:t>
            </a:r>
            <a:endParaRPr lang="en-US" sz="1400" dirty="0" smtClean="0">
              <a:solidFill>
                <a:schemeClr val="bg1"/>
              </a:solidFill>
            </a:endParaRPr>
          </a:p>
          <a:p>
            <a:pPr algn="r"/>
            <a:r>
              <a:rPr lang="en-US" sz="1400" dirty="0" smtClean="0">
                <a:solidFill>
                  <a:schemeClr val="bg1"/>
                </a:solidFill>
              </a:rPr>
              <a:t>An </a:t>
            </a:r>
            <a:r>
              <a:rPr lang="en-US" sz="1400" dirty="0">
                <a:solidFill>
                  <a:schemeClr val="bg1"/>
                </a:solidFill>
              </a:rPr>
              <a:t>ontological analysis of diagnostic assertions in electronic healthcare records.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2015;7-11.</a:t>
            </a:r>
          </a:p>
        </p:txBody>
      </p:sp>
    </p:spTree>
    <p:extLst>
      <p:ext uri="{BB962C8B-B14F-4D97-AF65-F5344CB8AC3E}">
        <p14:creationId xmlns:p14="http://schemas.microsoft.com/office/powerpoint/2010/main" val="8702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No </a:t>
            </a:r>
            <a:r>
              <a:rPr lang="en-US" dirty="0"/>
              <a:t>instructions </a:t>
            </a:r>
            <a:r>
              <a:rPr lang="en-US" dirty="0" smtClean="0"/>
              <a:t>on ontologies </a:t>
            </a:r>
            <a:r>
              <a:rPr lang="en-US" dirty="0"/>
              <a:t>to use, or </a:t>
            </a:r>
            <a:r>
              <a:rPr lang="en-US" dirty="0" smtClean="0"/>
              <a:t>format of RTTs</a:t>
            </a:r>
            <a:r>
              <a:rPr lang="en-US" dirty="0"/>
              <a:t>. </a:t>
            </a:r>
            <a:endParaRPr lang="en-US" dirty="0" smtClean="0"/>
          </a:p>
          <a:p>
            <a:pPr>
              <a:buFont typeface="Arial" panose="020B0604020202020204" pitchFamily="34" charset="0"/>
              <a:buChar char="•"/>
            </a:pPr>
            <a:r>
              <a:rPr lang="en-US" dirty="0" smtClean="0"/>
              <a:t>Results exchanged after </a:t>
            </a:r>
            <a:r>
              <a:rPr lang="en-US" dirty="0"/>
              <a:t>each author </a:t>
            </a:r>
            <a:r>
              <a:rPr lang="en-US" dirty="0" smtClean="0"/>
              <a:t>finished work. </a:t>
            </a:r>
          </a:p>
          <a:p>
            <a:pPr>
              <a:buFont typeface="Arial" panose="020B0604020202020204" pitchFamily="34" charset="0"/>
              <a:buChar char="•"/>
            </a:pPr>
            <a:r>
              <a:rPr lang="en-US" dirty="0" smtClean="0"/>
              <a:t>Analysis:</a:t>
            </a:r>
          </a:p>
          <a:p>
            <a:pPr lvl="1">
              <a:buFont typeface="Arial" panose="020B0604020202020204" pitchFamily="34" charset="0"/>
              <a:buChar char="•"/>
            </a:pPr>
            <a:r>
              <a:rPr lang="en-US" sz="2000" dirty="0" smtClean="0"/>
              <a:t>identification of </a:t>
            </a:r>
            <a:r>
              <a:rPr lang="en-US" sz="2000" dirty="0"/>
              <a:t>the particulars that both authors referred to in their assertions. </a:t>
            </a:r>
            <a:endParaRPr lang="en-US" sz="2000" dirty="0" smtClean="0"/>
          </a:p>
          <a:p>
            <a:pPr lvl="1">
              <a:buFont typeface="Arial" panose="020B0604020202020204" pitchFamily="34" charset="0"/>
              <a:buChar char="•"/>
            </a:pPr>
            <a:r>
              <a:rPr lang="en-US" sz="2000" dirty="0" smtClean="0"/>
              <a:t>re-assign </a:t>
            </a:r>
            <a:r>
              <a:rPr lang="en-US" sz="2000" dirty="0"/>
              <a:t>IUIs </a:t>
            </a:r>
            <a:r>
              <a:rPr lang="en-US" sz="2000" dirty="0" smtClean="0"/>
              <a:t>to particulars referred to by both authors as </a:t>
            </a:r>
            <a:r>
              <a:rPr lang="en-US" sz="2000" dirty="0"/>
              <a:t>if the collection of RTTs was merged into one single RT system, thereby still keeping track of which RTT was asserted by which author. </a:t>
            </a:r>
            <a:endParaRPr lang="en-US" sz="2000" dirty="0" smtClean="0"/>
          </a:p>
          <a:p>
            <a:pPr lvl="1">
              <a:buFont typeface="Arial" panose="020B0604020202020204" pitchFamily="34" charset="0"/>
              <a:buChar char="•"/>
            </a:pPr>
            <a:r>
              <a:rPr lang="en-US" sz="2000" dirty="0" smtClean="0"/>
              <a:t>analyze and discuss </a:t>
            </a:r>
            <a:r>
              <a:rPr lang="en-US" sz="2000" dirty="0"/>
              <a:t>differences in </a:t>
            </a:r>
            <a:r>
              <a:rPr lang="en-US" sz="2000" dirty="0" smtClean="0"/>
              <a:t>representations, </a:t>
            </a:r>
            <a:r>
              <a:rPr lang="en-US" sz="2000" dirty="0"/>
              <a:t>however without paying attention to the temporal indexing required for RTTs describing a POR in which a continuant is involved.</a:t>
            </a:r>
          </a:p>
        </p:txBody>
      </p:sp>
      <p:sp>
        <p:nvSpPr>
          <p:cNvPr id="4" name="Rectangle 3"/>
          <p:cNvSpPr/>
          <p:nvPr/>
        </p:nvSpPr>
        <p:spPr>
          <a:xfrm>
            <a:off x="1295400" y="5966936"/>
            <a:ext cx="7772400" cy="738664"/>
          </a:xfrm>
          <a:prstGeom prst="rect">
            <a:avLst/>
          </a:prstGeom>
        </p:spPr>
        <p:txBody>
          <a:bodyPr wrap="square">
            <a:spAutoFit/>
          </a:bodyPr>
          <a:lstStyle/>
          <a:p>
            <a:pPr algn="r"/>
            <a:r>
              <a:rPr lang="en-US" sz="1400" dirty="0">
                <a:solidFill>
                  <a:schemeClr val="bg1"/>
                </a:solidFill>
              </a:rPr>
              <a:t>Ceusters W, Hogan W. </a:t>
            </a:r>
            <a:endParaRPr lang="en-US" sz="1400" dirty="0" smtClean="0">
              <a:solidFill>
                <a:schemeClr val="bg1"/>
              </a:solidFill>
            </a:endParaRPr>
          </a:p>
          <a:p>
            <a:pPr algn="r"/>
            <a:r>
              <a:rPr lang="en-US" sz="1400" dirty="0" smtClean="0">
                <a:solidFill>
                  <a:schemeClr val="bg1"/>
                </a:solidFill>
              </a:rPr>
              <a:t>An </a:t>
            </a:r>
            <a:r>
              <a:rPr lang="en-US" sz="1400" dirty="0">
                <a:solidFill>
                  <a:schemeClr val="bg1"/>
                </a:solidFill>
              </a:rPr>
              <a:t>ontological analysis of diagnostic assertions in electronic healthcare records.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2015;7-11.</a:t>
            </a:r>
          </a:p>
        </p:txBody>
      </p:sp>
    </p:spTree>
    <p:extLst>
      <p:ext uri="{BB962C8B-B14F-4D97-AF65-F5344CB8AC3E}">
        <p14:creationId xmlns:p14="http://schemas.microsoft.com/office/powerpoint/2010/main" val="923714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spreadsheet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2739747"/>
              </p:ext>
            </p:extLst>
          </p:nvPr>
        </p:nvGraphicFramePr>
        <p:xfrm>
          <a:off x="228600" y="3923957"/>
          <a:ext cx="8686800" cy="1867243"/>
        </p:xfrm>
        <a:graphic>
          <a:graphicData uri="http://schemas.openxmlformats.org/drawingml/2006/table">
            <a:tbl>
              <a:tblPr>
                <a:tableStyleId>{5C22544A-7EE6-4342-B048-85BDC9FD1C3A}</a:tableStyleId>
              </a:tblPr>
              <a:tblGrid>
                <a:gridCol w="534025"/>
                <a:gridCol w="1142375"/>
                <a:gridCol w="2337685"/>
                <a:gridCol w="347116"/>
                <a:gridCol w="1468568"/>
                <a:gridCol w="1984791"/>
                <a:gridCol w="542925"/>
                <a:gridCol w="329315"/>
              </a:tblGrid>
              <a:tr h="178008">
                <a:tc>
                  <a:txBody>
                    <a:bodyPr/>
                    <a:lstStyle/>
                    <a:p>
                      <a:pPr algn="l" fontAlgn="t"/>
                      <a:r>
                        <a:rPr lang="en-US" sz="1600" b="1" u="none" strike="noStrike" dirty="0">
                          <a:solidFill>
                            <a:schemeClr val="bg1"/>
                          </a:solidFill>
                          <a:effectLst/>
                        </a:rPr>
                        <a:t>IUI</a:t>
                      </a:r>
                      <a:endParaRPr lang="en-US" sz="1600" b="1" i="0" u="none" strike="noStrike" dirty="0">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b="1" u="none" strike="noStrike">
                          <a:solidFill>
                            <a:schemeClr val="bg1"/>
                          </a:solidFill>
                          <a:effectLst/>
                        </a:rPr>
                        <a:t>Lifespan</a:t>
                      </a:r>
                      <a:endParaRPr lang="en-US" sz="1600" b="1"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b="1" u="none" strike="noStrike">
                          <a:solidFill>
                            <a:schemeClr val="bg1"/>
                          </a:solidFill>
                          <a:effectLst/>
                        </a:rPr>
                        <a:t>Particular Description</a:t>
                      </a:r>
                      <a:endParaRPr lang="en-US" sz="1600" b="1" i="0" u="none" strike="noStrike">
                        <a:solidFill>
                          <a:schemeClr val="bg1"/>
                        </a:solidFill>
                        <a:effectLst/>
                        <a:latin typeface="Calibri" panose="020F0502020204030204" pitchFamily="34" charset="0"/>
                      </a:endParaRPr>
                    </a:p>
                  </a:txBody>
                  <a:tcPr marL="8900" marR="8900" marT="8900" marB="0">
                    <a:noFill/>
                  </a:tcPr>
                </a:tc>
                <a:tc gridSpan="5">
                  <a:txBody>
                    <a:bodyPr/>
                    <a:lstStyle/>
                    <a:p>
                      <a:pPr algn="l" fontAlgn="t"/>
                      <a:r>
                        <a:rPr lang="en-US" sz="1600" b="1" u="none" strike="noStrike" dirty="0">
                          <a:solidFill>
                            <a:schemeClr val="bg1"/>
                          </a:solidFill>
                          <a:effectLst/>
                        </a:rPr>
                        <a:t>Relationships</a:t>
                      </a:r>
                      <a:endParaRPr lang="en-US" sz="1600" b="1" i="0" u="none" strike="noStrike" dirty="0">
                        <a:solidFill>
                          <a:schemeClr val="bg1"/>
                        </a:solidFill>
                        <a:effectLst/>
                        <a:latin typeface="Calibri" panose="020F0502020204030204" pitchFamily="34" charset="0"/>
                      </a:endParaRPr>
                    </a:p>
                  </a:txBody>
                  <a:tcPr marL="8900" marR="8900" marT="890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0663">
                <a:tc>
                  <a:txBody>
                    <a:bodyPr/>
                    <a:lstStyle/>
                    <a:p>
                      <a:pPr algn="l" fontAlgn="t"/>
                      <a:r>
                        <a:rPr lang="en-US" sz="1600" u="none" strike="noStrike">
                          <a:solidFill>
                            <a:schemeClr val="bg1"/>
                          </a:solidFill>
                          <a:effectLst/>
                        </a:rPr>
                        <a:t>#1</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a:solidFill>
                            <a:schemeClr val="bg1"/>
                          </a:solidFill>
                          <a:effectLst/>
                        </a:rPr>
                        <a:t>t1</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dirty="0">
                          <a:solidFill>
                            <a:schemeClr val="bg1"/>
                          </a:solidFill>
                          <a:effectLst/>
                        </a:rPr>
                        <a:t>the information content entity  which is concretized in the spreadsheet you </a:t>
                      </a:r>
                      <a:r>
                        <a:rPr lang="en-US" sz="1600" u="none" strike="noStrike" dirty="0" smtClean="0">
                          <a:solidFill>
                            <a:schemeClr val="bg1"/>
                          </a:solidFill>
                          <a:effectLst/>
                        </a:rPr>
                        <a:t>are looking at</a:t>
                      </a:r>
                      <a:endParaRPr lang="en-US" sz="1600" b="0" i="0" u="none" strike="noStrike" dirty="0">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a:solidFill>
                            <a:schemeClr val="bg1"/>
                          </a:solidFill>
                          <a:effectLst/>
                        </a:rPr>
                        <a:t>#1</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a:solidFill>
                            <a:schemeClr val="bg1"/>
                          </a:solidFill>
                          <a:effectLst/>
                        </a:rPr>
                        <a:t>instance-of</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a:solidFill>
                            <a:schemeClr val="bg1"/>
                          </a:solidFill>
                          <a:effectLst/>
                        </a:rPr>
                        <a:t>INFORMATION CONTENT ENTITY</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a:solidFill>
                            <a:schemeClr val="bg1"/>
                          </a:solidFill>
                          <a:effectLst/>
                        </a:rPr>
                        <a:t>at</a:t>
                      </a:r>
                      <a:endParaRPr lang="en-US" sz="1600" b="0" i="0" u="none" strike="noStrike">
                        <a:solidFill>
                          <a:schemeClr val="bg1"/>
                        </a:solidFill>
                        <a:effectLst/>
                        <a:latin typeface="Calibri" panose="020F0502020204030204" pitchFamily="34" charset="0"/>
                      </a:endParaRPr>
                    </a:p>
                  </a:txBody>
                  <a:tcPr marL="8900" marR="8900" marT="8900" marB="0">
                    <a:noFill/>
                  </a:tcPr>
                </a:tc>
                <a:tc>
                  <a:txBody>
                    <a:bodyPr/>
                    <a:lstStyle/>
                    <a:p>
                      <a:pPr algn="l" fontAlgn="t"/>
                      <a:r>
                        <a:rPr lang="en-US" sz="1600" u="none" strike="noStrike" dirty="0">
                          <a:solidFill>
                            <a:schemeClr val="bg1"/>
                          </a:solidFill>
                          <a:effectLst/>
                        </a:rPr>
                        <a:t>t1</a:t>
                      </a:r>
                      <a:endParaRPr lang="en-US" sz="1600" b="0" i="0" u="none" strike="noStrike" dirty="0">
                        <a:solidFill>
                          <a:schemeClr val="bg1"/>
                        </a:solidFill>
                        <a:effectLst/>
                        <a:latin typeface="Calibri" panose="020F0502020204030204" pitchFamily="34" charset="0"/>
                      </a:endParaRPr>
                    </a:p>
                  </a:txBody>
                  <a:tcPr marL="8900" marR="8900" marT="8900" marB="0">
                    <a:noFill/>
                  </a:tcPr>
                </a:tc>
              </a:tr>
            </a:tbl>
          </a:graphicData>
        </a:graphic>
      </p:graphicFrame>
      <p:pic>
        <p:nvPicPr>
          <p:cNvPr id="9" name="Picture 8"/>
          <p:cNvPicPr>
            <a:picLocks noChangeAspect="1"/>
          </p:cNvPicPr>
          <p:nvPr/>
        </p:nvPicPr>
        <p:blipFill>
          <a:blip r:embed="rId2"/>
          <a:stretch>
            <a:fillRect/>
          </a:stretch>
        </p:blipFill>
        <p:spPr>
          <a:xfrm>
            <a:off x="419100" y="1524000"/>
            <a:ext cx="8305800" cy="1859791"/>
          </a:xfrm>
          <a:prstGeom prst="rect">
            <a:avLst/>
          </a:prstGeom>
        </p:spPr>
      </p:pic>
      <p:sp>
        <p:nvSpPr>
          <p:cNvPr id="10" name="TextBox 9"/>
          <p:cNvSpPr txBox="1"/>
          <p:nvPr/>
        </p:nvSpPr>
        <p:spPr>
          <a:xfrm>
            <a:off x="5123348" y="6324600"/>
            <a:ext cx="4020652" cy="461665"/>
          </a:xfrm>
          <a:prstGeom prst="rect">
            <a:avLst/>
          </a:prstGeom>
          <a:noFill/>
        </p:spPr>
        <p:txBody>
          <a:bodyPr wrap="none" rtlCol="0">
            <a:spAutoFit/>
          </a:bodyPr>
          <a:lstStyle/>
          <a:p>
            <a:r>
              <a:rPr lang="en-US" dirty="0" smtClean="0">
                <a:solidFill>
                  <a:schemeClr val="bg1"/>
                </a:solidFill>
              </a:rPr>
              <a:t>Assume this is on a blackboard</a:t>
            </a:r>
            <a:endParaRPr lang="en-US" dirty="0">
              <a:solidFill>
                <a:schemeClr val="bg1"/>
              </a:solidFill>
            </a:endParaRPr>
          </a:p>
        </p:txBody>
      </p:sp>
      <p:sp>
        <p:nvSpPr>
          <p:cNvPr id="11" name="Rectangle 10"/>
          <p:cNvSpPr/>
          <p:nvPr/>
        </p:nvSpPr>
        <p:spPr bwMode="auto">
          <a:xfrm>
            <a:off x="419100" y="1524000"/>
            <a:ext cx="8343900" cy="18597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1410853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p:spPr>
        <p:txBody>
          <a:bodyPr/>
          <a:lstStyle/>
          <a:p>
            <a:r>
              <a:rPr lang="en-US" dirty="0" smtClean="0"/>
              <a:t>This spreadsheet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5743402"/>
              </p:ext>
            </p:extLst>
          </p:nvPr>
        </p:nvGraphicFramePr>
        <p:xfrm>
          <a:off x="152400" y="1600200"/>
          <a:ext cx="8839200" cy="4948643"/>
        </p:xfrm>
        <a:graphic>
          <a:graphicData uri="http://schemas.openxmlformats.org/drawingml/2006/table">
            <a:tbl>
              <a:tblPr>
                <a:tableStyleId>{5C22544A-7EE6-4342-B048-85BDC9FD1C3A}</a:tableStyleId>
              </a:tblPr>
              <a:tblGrid>
                <a:gridCol w="397367"/>
                <a:gridCol w="821833"/>
                <a:gridCol w="1905000"/>
                <a:gridCol w="304800"/>
                <a:gridCol w="1066800"/>
                <a:gridCol w="1447800"/>
                <a:gridCol w="275188"/>
                <a:gridCol w="245043"/>
                <a:gridCol w="2375369"/>
              </a:tblGrid>
              <a:tr h="118182">
                <a:tc>
                  <a:txBody>
                    <a:bodyPr/>
                    <a:lstStyle/>
                    <a:p>
                      <a:pPr algn="l" fontAlgn="t"/>
                      <a:r>
                        <a:rPr lang="en-US" sz="1400" b="1" u="none" strike="noStrike" dirty="0">
                          <a:solidFill>
                            <a:schemeClr val="bg1"/>
                          </a:solidFill>
                          <a:effectLst/>
                        </a:rPr>
                        <a:t>IUI</a:t>
                      </a:r>
                      <a:endParaRPr lang="en-US" sz="1400" b="1"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b="1" u="none" strike="noStrike">
                          <a:solidFill>
                            <a:schemeClr val="bg1"/>
                          </a:solidFill>
                          <a:effectLst/>
                        </a:rPr>
                        <a:t>Lifespan</a:t>
                      </a:r>
                      <a:endParaRPr lang="en-US" sz="1400" b="1"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b="1" u="none" strike="noStrike">
                          <a:solidFill>
                            <a:schemeClr val="bg1"/>
                          </a:solidFill>
                          <a:effectLst/>
                        </a:rPr>
                        <a:t>Particular Description</a:t>
                      </a:r>
                      <a:endParaRPr lang="en-US" sz="1400" b="1" i="0" u="none" strike="noStrike">
                        <a:solidFill>
                          <a:schemeClr val="bg1"/>
                        </a:solidFill>
                        <a:effectLst/>
                        <a:latin typeface="Calibri" panose="020F0502020204030204" pitchFamily="34" charset="0"/>
                      </a:endParaRPr>
                    </a:p>
                  </a:txBody>
                  <a:tcPr marL="5909" marR="5909" marT="5909" marB="0">
                    <a:noFill/>
                  </a:tcPr>
                </a:tc>
                <a:tc gridSpan="5">
                  <a:txBody>
                    <a:bodyPr/>
                    <a:lstStyle/>
                    <a:p>
                      <a:pPr algn="l" fontAlgn="t"/>
                      <a:r>
                        <a:rPr lang="en-US" sz="1400" b="1" u="none" strike="noStrike">
                          <a:solidFill>
                            <a:schemeClr val="bg1"/>
                          </a:solidFill>
                          <a:effectLst/>
                        </a:rPr>
                        <a:t>Relationships</a:t>
                      </a:r>
                      <a:endParaRPr lang="en-US" sz="1400" b="1" i="0" u="none" strike="noStrike">
                        <a:solidFill>
                          <a:schemeClr val="bg1"/>
                        </a:solidFill>
                        <a:effectLst/>
                        <a:latin typeface="Calibri" panose="020F0502020204030204" pitchFamily="34" charset="0"/>
                      </a:endParaRPr>
                    </a:p>
                  </a:txBody>
                  <a:tcPr marL="5909" marR="5909" marT="5909"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1400" b="1" u="none" strike="noStrike" dirty="0">
                          <a:solidFill>
                            <a:schemeClr val="bg1"/>
                          </a:solidFill>
                          <a:effectLst/>
                        </a:rPr>
                        <a:t>Comments</a:t>
                      </a:r>
                      <a:endParaRPr lang="en-US" sz="1400" b="1" i="0" u="none" strike="noStrike" dirty="0">
                        <a:solidFill>
                          <a:schemeClr val="bg1"/>
                        </a:solidFill>
                        <a:effectLst/>
                        <a:latin typeface="Calibri" panose="020F0502020204030204" pitchFamily="34" charset="0"/>
                      </a:endParaRPr>
                    </a:p>
                  </a:txBody>
                  <a:tcPr marL="5909" marR="5909" marT="5909" marB="0">
                    <a:noFill/>
                  </a:tcPr>
                </a:tc>
              </a:tr>
              <a:tr h="910004">
                <a:tc>
                  <a:txBody>
                    <a:bodyPr/>
                    <a:lstStyle/>
                    <a:p>
                      <a:pPr algn="l" fontAlgn="t"/>
                      <a:r>
                        <a:rPr lang="en-US" sz="1400" u="none" strike="noStrike">
                          <a:solidFill>
                            <a:schemeClr val="bg1"/>
                          </a:solidFill>
                          <a:effectLst/>
                        </a:rPr>
                        <a:t>#1</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t1</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the information content entity  which is concretized in the spreadsheet you might be looking at is a concretization</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#1</a:t>
                      </a:r>
                      <a:endParaRPr lang="en-US" sz="14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INFORMATION CONTENT ENTITY</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t1</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An ICE is about something. Two concretizations of different ICE might look exactly the same, but be about distinct portions of reality. </a:t>
                      </a:r>
                      <a:endParaRPr lang="en-US" sz="1400" b="0" i="0" u="none" strike="noStrike" dirty="0">
                        <a:solidFill>
                          <a:schemeClr val="bg1"/>
                        </a:solidFill>
                        <a:effectLst/>
                        <a:latin typeface="Calibri" panose="020F0502020204030204" pitchFamily="34" charset="0"/>
                      </a:endParaRPr>
                    </a:p>
                  </a:txBody>
                  <a:tcPr marL="5909" marR="5909" marT="5909" marB="0">
                    <a:noFill/>
                  </a:tcPr>
                </a:tc>
              </a:tr>
              <a:tr h="248183">
                <a:tc>
                  <a:txBody>
                    <a:bodyPr/>
                    <a:lstStyle/>
                    <a:p>
                      <a:pPr algn="l" fontAlgn="t"/>
                      <a:r>
                        <a:rPr lang="en-US" sz="1400" u="none" strike="noStrike">
                          <a:solidFill>
                            <a:schemeClr val="bg1"/>
                          </a:solidFill>
                          <a:effectLst/>
                        </a:rPr>
                        <a: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the portion of chalk on the blackboard which make up what we call 'that spreadsheet'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#2</a:t>
                      </a:r>
                      <a:endParaRPr lang="en-US" sz="14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MATERIAL ENTITY</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We present the case in which the spreadsheet is on a </a:t>
                      </a:r>
                      <a:r>
                        <a:rPr lang="en-US" sz="1400" u="none" strike="noStrike" dirty="0" err="1">
                          <a:solidFill>
                            <a:schemeClr val="bg1"/>
                          </a:solidFill>
                          <a:effectLst/>
                        </a:rPr>
                        <a:t>blackbord</a:t>
                      </a:r>
                      <a:r>
                        <a:rPr lang="en-US" sz="1400" u="none" strike="noStrike" dirty="0">
                          <a:solidFill>
                            <a:schemeClr val="bg1"/>
                          </a:solidFill>
                          <a:effectLst/>
                        </a:rPr>
                        <a:t> </a:t>
                      </a:r>
                      <a:r>
                        <a:rPr lang="en-US" sz="1400" u="none" strike="noStrike" dirty="0" smtClean="0">
                          <a:solidFill>
                            <a:schemeClr val="bg1"/>
                          </a:solidFill>
                          <a:effectLst/>
                        </a:rPr>
                        <a:t>rather than a </a:t>
                      </a:r>
                      <a:r>
                        <a:rPr lang="en-US" sz="1400" u="none" strike="noStrike" dirty="0" err="1" smtClean="0">
                          <a:solidFill>
                            <a:schemeClr val="bg1"/>
                          </a:solidFill>
                          <a:effectLst/>
                        </a:rPr>
                        <a:t>Powerpoint</a:t>
                      </a:r>
                      <a:r>
                        <a:rPr lang="en-US" sz="1400" u="none" strike="noStrike" dirty="0" smtClean="0">
                          <a:solidFill>
                            <a:schemeClr val="bg1"/>
                          </a:solidFill>
                          <a:effectLst/>
                        </a:rPr>
                        <a:t> slide.</a:t>
                      </a:r>
                      <a:endParaRPr lang="en-US" sz="1400" b="0" i="0" u="none" strike="noStrike" dirty="0">
                        <a:solidFill>
                          <a:schemeClr val="bg1"/>
                        </a:solidFill>
                        <a:effectLst/>
                        <a:latin typeface="Calibri" panose="020F0502020204030204" pitchFamily="34" charset="0"/>
                      </a:endParaRPr>
                    </a:p>
                  </a:txBody>
                  <a:tcPr marL="5909" marR="5909" marT="5909" marB="0">
                    <a:noFill/>
                  </a:tcPr>
                </a:tc>
              </a:tr>
              <a:tr h="596821">
                <a:tc>
                  <a:txBody>
                    <a:bodyPr/>
                    <a:lstStyle/>
                    <a:p>
                      <a:pPr algn="l" fontAlgn="t"/>
                      <a:r>
                        <a:rPr lang="en-US" sz="1400" u="none" strike="noStrike">
                          <a:solidFill>
                            <a:schemeClr val="bg1"/>
                          </a:solidFill>
                          <a:effectLst/>
                        </a:rPr>
                        <a: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the pattern of chalk lines, spaces, characters, etc., in that portion of chalk</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QUALITY</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This quality </a:t>
                      </a:r>
                      <a:r>
                        <a:rPr lang="en-US" sz="1400" u="none" strike="noStrike" dirty="0" smtClean="0">
                          <a:solidFill>
                            <a:schemeClr val="bg1"/>
                          </a:solidFill>
                          <a:effectLst/>
                        </a:rPr>
                        <a:t>exists as long as the spreadsheet is on the </a:t>
                      </a:r>
                      <a:r>
                        <a:rPr lang="en-US" sz="1400" u="none" strike="noStrike" dirty="0">
                          <a:solidFill>
                            <a:schemeClr val="bg1"/>
                          </a:solidFill>
                          <a:effectLst/>
                        </a:rPr>
                        <a:t>blackboard.</a:t>
                      </a:r>
                      <a:endParaRPr lang="en-US" sz="1400" b="0" i="0" u="none" strike="noStrike" dirty="0">
                        <a:solidFill>
                          <a:schemeClr val="bg1"/>
                        </a:solidFill>
                        <a:effectLst/>
                        <a:latin typeface="Calibri" panose="020F0502020204030204" pitchFamily="34" charset="0"/>
                      </a:endParaRPr>
                    </a:p>
                  </a:txBody>
                  <a:tcPr marL="5909" marR="5909" marT="5909" marB="0">
                    <a:noFill/>
                  </a:tcPr>
                </a:tc>
              </a:tr>
              <a:tr h="153637">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inheres-in</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t2</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It inheres in the bearer all the time the bearer exists.</a:t>
                      </a:r>
                      <a:endParaRPr lang="en-US" sz="1400" b="0" i="0" u="none" strike="noStrike">
                        <a:solidFill>
                          <a:schemeClr val="bg1"/>
                        </a:solidFill>
                        <a:effectLst/>
                        <a:latin typeface="Calibri" panose="020F0502020204030204" pitchFamily="34" charset="0"/>
                      </a:endParaRPr>
                    </a:p>
                  </a:txBody>
                  <a:tcPr marL="5909" marR="5909" marT="5909" marB="0">
                    <a:noFill/>
                  </a:tcPr>
                </a:tc>
              </a:tr>
              <a:tr h="265910">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t3</a:t>
                      </a:r>
                      <a:endParaRPr lang="en-US" sz="14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the temporal region during which #1 is concretized in #3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concretizes</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#1</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but concretizes the spreadsheets' ICE when complete</a:t>
                      </a:r>
                      <a:endParaRPr lang="en-US" sz="1400" b="0" i="0" u="none" strike="noStrike">
                        <a:solidFill>
                          <a:schemeClr val="bg1"/>
                        </a:solidFill>
                        <a:effectLst/>
                        <a:latin typeface="Calibri" panose="020F0502020204030204" pitchFamily="34" charset="0"/>
                      </a:endParaRPr>
                    </a:p>
                  </a:txBody>
                  <a:tcPr marL="5909" marR="5909" marT="5909" marB="0">
                    <a:noFill/>
                  </a:tcPr>
                </a:tc>
              </a:tr>
              <a:tr h="141819">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t3</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part-of</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a:solidFill>
                            <a:schemeClr val="bg1"/>
                          </a:solidFill>
                          <a:effectLst/>
                        </a:rPr>
                        <a:t>t1</a:t>
                      </a:r>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400" u="none" strike="noStrike" dirty="0">
                          <a:solidFill>
                            <a:schemeClr val="bg1"/>
                          </a:solidFill>
                          <a:effectLst/>
                        </a:rPr>
                        <a:t>that ICE might be concretized at other times elsewhere.</a:t>
                      </a:r>
                      <a:endParaRPr lang="en-US" sz="1400" b="0" i="0" u="none" strike="noStrike" dirty="0">
                        <a:solidFill>
                          <a:schemeClr val="bg1"/>
                        </a:solidFill>
                        <a:effectLst/>
                        <a:latin typeface="Calibri" panose="020F0502020204030204" pitchFamily="34" charset="0"/>
                      </a:endParaRPr>
                    </a:p>
                  </a:txBody>
                  <a:tcPr marL="5909" marR="5909" marT="5909" marB="0">
                    <a:noFill/>
                  </a:tcPr>
                </a:tc>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2170977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34291"/>
          </a:xfrm>
        </p:spPr>
        <p:txBody>
          <a:bodyPr/>
          <a:lstStyle/>
          <a:p>
            <a:r>
              <a:rPr lang="en-US" dirty="0"/>
              <a:t> </a:t>
            </a:r>
            <a:r>
              <a:rPr lang="en-US" b="1" i="1" u="sng" dirty="0">
                <a:solidFill>
                  <a:srgbClr val="FFC000"/>
                </a:solidFill>
              </a:rPr>
              <a:t>Who</a:t>
            </a:r>
            <a:r>
              <a:rPr lang="en-US" dirty="0"/>
              <a:t> are the two data rows about?</a:t>
            </a:r>
          </a:p>
        </p:txBody>
      </p:sp>
      <p:pic>
        <p:nvPicPr>
          <p:cNvPr id="9" name="Picture 8"/>
          <p:cNvPicPr>
            <a:picLocks noChangeAspect="1"/>
          </p:cNvPicPr>
          <p:nvPr/>
        </p:nvPicPr>
        <p:blipFill>
          <a:blip r:embed="rId2"/>
          <a:stretch>
            <a:fillRect/>
          </a:stretch>
        </p:blipFill>
        <p:spPr>
          <a:xfrm>
            <a:off x="419100" y="1524000"/>
            <a:ext cx="8305800" cy="1859791"/>
          </a:xfrm>
          <a:prstGeom prst="rect">
            <a:avLst/>
          </a:prstGeom>
        </p:spPr>
      </p:pic>
      <p:sp>
        <p:nvSpPr>
          <p:cNvPr id="11" name="Rectangle 10"/>
          <p:cNvSpPr/>
          <p:nvPr/>
        </p:nvSpPr>
        <p:spPr bwMode="auto">
          <a:xfrm>
            <a:off x="419100" y="1981200"/>
            <a:ext cx="8343900" cy="14025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63472617"/>
              </p:ext>
            </p:extLst>
          </p:nvPr>
        </p:nvGraphicFramePr>
        <p:xfrm>
          <a:off x="152400" y="3687488"/>
          <a:ext cx="8839201" cy="2760927"/>
        </p:xfrm>
        <a:graphic>
          <a:graphicData uri="http://schemas.openxmlformats.org/drawingml/2006/table">
            <a:tbl>
              <a:tblPr>
                <a:tableStyleId>{5C22544A-7EE6-4342-B048-85BDC9FD1C3A}</a:tableStyleId>
              </a:tblPr>
              <a:tblGrid>
                <a:gridCol w="397069"/>
                <a:gridCol w="423540"/>
                <a:gridCol w="2303591"/>
                <a:gridCol w="533400"/>
                <a:gridCol w="990600"/>
                <a:gridCol w="1447800"/>
                <a:gridCol w="381000"/>
                <a:gridCol w="381000"/>
                <a:gridCol w="1981201"/>
              </a:tblGrid>
              <a:tr h="236365">
                <a:tc>
                  <a:txBody>
                    <a:bodyPr/>
                    <a:lstStyle/>
                    <a:p>
                      <a:pPr algn="ctr" fontAlgn="t"/>
                      <a:r>
                        <a:rPr lang="en-US" sz="1800" u="none" strike="noStrike" dirty="0">
                          <a:solidFill>
                            <a:srgbClr val="FFC000"/>
                          </a:solidFill>
                          <a:effectLst/>
                        </a:rPr>
                        <a:t>#4</a:t>
                      </a:r>
                      <a:endParaRPr lang="en-US" sz="1800" b="0" i="0" u="none" strike="noStrike" dirty="0">
                        <a:solidFill>
                          <a:srgbClr val="FFC000"/>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t4</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the material entity (in BFO sense) whose ID is ‘ORT58578’ in the spreadsheet</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dirty="0">
                          <a:solidFill>
                            <a:schemeClr val="bg1"/>
                          </a:solidFill>
                          <a:effectLst/>
                        </a:rPr>
                        <a:t>#4</a:t>
                      </a:r>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instance-of</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MATERIAL ENTITY</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at</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t4</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Instances of human beings don't exist all the time as human beings</a:t>
                      </a:r>
                      <a:endParaRPr lang="en-US" sz="1800" b="0" i="0" u="none" strike="noStrike">
                        <a:solidFill>
                          <a:schemeClr val="bg1"/>
                        </a:solidFill>
                        <a:effectLst/>
                        <a:latin typeface="Calibri" panose="020F0502020204030204" pitchFamily="34" charset="0"/>
                      </a:endParaRPr>
                    </a:p>
                  </a:txBody>
                  <a:tcPr marL="5909" marR="5909" marT="5909" marB="0">
                    <a:noFill/>
                  </a:tcPr>
                </a:tc>
              </a:tr>
              <a:tr h="254092">
                <a:tc>
                  <a:txBody>
                    <a:bodyPr/>
                    <a:lstStyle/>
                    <a:p>
                      <a:pPr algn="ctr" fontAlgn="t"/>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t5</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the temporal region during which #4 is an instance of HUMAN BEING</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#4</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instance-of</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HUMAN BEING</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at</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a:solidFill>
                            <a:schemeClr val="bg1"/>
                          </a:solidFill>
                          <a:effectLst/>
                        </a:rPr>
                        <a:t>t5</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800" b="0" i="0" u="none" strike="noStrike">
                        <a:solidFill>
                          <a:schemeClr val="bg1"/>
                        </a:solidFill>
                        <a:effectLst/>
                        <a:latin typeface="Calibri" panose="020F0502020204030204" pitchFamily="34" charset="0"/>
                      </a:endParaRPr>
                    </a:p>
                  </a:txBody>
                  <a:tcPr marL="5909" marR="5909" marT="5909" marB="0">
                    <a:noFill/>
                  </a:tcPr>
                </a:tc>
              </a:tr>
              <a:tr h="165455">
                <a:tc>
                  <a:txBody>
                    <a:bodyPr/>
                    <a:lstStyle/>
                    <a:p>
                      <a:pPr algn="ctr" fontAlgn="t"/>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ctr" fontAlgn="t"/>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r>
                        <a:rPr lang="en-US" sz="1800" u="none" strike="noStrike" dirty="0">
                          <a:solidFill>
                            <a:schemeClr val="bg1"/>
                          </a:solidFill>
                          <a:effectLst/>
                        </a:rPr>
                        <a:t>t5</a:t>
                      </a:r>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part-of</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r>
                        <a:rPr lang="en-US" sz="1800" u="none" strike="noStrike">
                          <a:solidFill>
                            <a:schemeClr val="bg1"/>
                          </a:solidFill>
                          <a:effectLst/>
                        </a:rPr>
                        <a:t>t4</a:t>
                      </a:r>
                      <a:endParaRPr lang="en-US" sz="1800" b="0" i="0" u="none" strike="noStrike">
                        <a:solidFill>
                          <a:schemeClr val="bg1"/>
                        </a:solidFill>
                        <a:effectLst/>
                        <a:latin typeface="Calibri" panose="020F0502020204030204" pitchFamily="34" charset="0"/>
                      </a:endParaRPr>
                    </a:p>
                  </a:txBody>
                  <a:tcPr marL="5909" marR="5909" marT="5909" marB="0">
                    <a:noFill/>
                  </a:tcPr>
                </a:tc>
                <a:tc>
                  <a:txBody>
                    <a:bodyPr/>
                    <a:lstStyle/>
                    <a:p>
                      <a:pPr algn="ctr" fontAlgn="t"/>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ctr" fontAlgn="t"/>
                      <a:endParaRPr lang="en-US" sz="18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endParaRPr lang="en-US" sz="1800" b="0" i="0" u="none" strike="noStrike" dirty="0">
                        <a:solidFill>
                          <a:schemeClr val="bg1"/>
                        </a:solidFill>
                        <a:effectLst/>
                        <a:latin typeface="Calibri" panose="020F0502020204030204" pitchFamily="34" charset="0"/>
                      </a:endParaRPr>
                    </a:p>
                  </a:txBody>
                  <a:tcPr marL="5909" marR="5909" marT="5909" marB="0">
                    <a:noFill/>
                  </a:tcPr>
                </a:tc>
              </a:tr>
            </a:tbl>
          </a:graphicData>
        </a:graphic>
      </p:graphicFrame>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4212555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What</a:t>
            </a:r>
            <a:r>
              <a:rPr lang="en-US" dirty="0" smtClean="0"/>
              <a:t> </a:t>
            </a:r>
            <a:r>
              <a:rPr lang="en-US" dirty="0"/>
              <a:t>are the two data rows about?</a:t>
            </a:r>
          </a:p>
        </p:txBody>
      </p:sp>
      <p:graphicFrame>
        <p:nvGraphicFramePr>
          <p:cNvPr id="4" name="Table 3"/>
          <p:cNvGraphicFramePr>
            <a:graphicFrameLocks noGrp="1"/>
          </p:cNvGraphicFramePr>
          <p:nvPr>
            <p:extLst>
              <p:ext uri="{D42A27DB-BD31-4B8C-83A1-F6EECF244321}">
                <p14:modId xmlns:p14="http://schemas.microsoft.com/office/powerpoint/2010/main" val="2217255030"/>
              </p:ext>
            </p:extLst>
          </p:nvPr>
        </p:nvGraphicFramePr>
        <p:xfrm>
          <a:off x="103908" y="1676400"/>
          <a:ext cx="8915400" cy="4751223"/>
        </p:xfrm>
        <a:graphic>
          <a:graphicData uri="http://schemas.openxmlformats.org/drawingml/2006/table">
            <a:tbl>
              <a:tblPr>
                <a:tableStyleId>{5C22544A-7EE6-4342-B048-85BDC9FD1C3A}</a:tableStyleId>
              </a:tblPr>
              <a:tblGrid>
                <a:gridCol w="1447800"/>
                <a:gridCol w="457200"/>
                <a:gridCol w="457200"/>
                <a:gridCol w="2770327"/>
                <a:gridCol w="506273"/>
                <a:gridCol w="1143000"/>
                <a:gridCol w="1295400"/>
                <a:gridCol w="505692"/>
                <a:gridCol w="332508"/>
              </a:tblGrid>
              <a:tr h="369291">
                <a:tc rowSpan="3">
                  <a:txBody>
                    <a:bodyPr/>
                    <a:lstStyle/>
                    <a:p>
                      <a:pPr algn="l" fontAlgn="t"/>
                      <a:r>
                        <a:rPr lang="en-US" sz="1400" u="none" strike="noStrike" dirty="0" smtClean="0">
                          <a:solidFill>
                            <a:srgbClr val="FFC000"/>
                          </a:solidFill>
                          <a:effectLst/>
                        </a:rPr>
                        <a:t>(</a:t>
                      </a:r>
                      <a:r>
                        <a:rPr lang="en-US" sz="1400" u="none" strike="noStrike" dirty="0">
                          <a:solidFill>
                            <a:srgbClr val="FFC000"/>
                          </a:solidFill>
                          <a:effectLst/>
                        </a:rPr>
                        <a:t>1) a diagnosis: d1</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diagnosis which is concretized in the first two cells of the 2nd row of the concretization of #1 in front of your eyes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DIAGNOSIS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t13</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quality through which #10 is concretized</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concretizes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since</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t15</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temporal region during which #10 is concretized in #11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r>
              <a:tr h="369291">
                <a:tc rowSpan="3">
                  <a:txBody>
                    <a:bodyPr/>
                    <a:lstStyle/>
                    <a:p>
                      <a:pPr algn="l" fontAlgn="t"/>
                      <a:r>
                        <a:rPr lang="en-US" sz="1400" u="none" strike="noStrike" dirty="0" smtClean="0">
                          <a:solidFill>
                            <a:srgbClr val="FFC000"/>
                          </a:solidFill>
                          <a:effectLst/>
                        </a:rPr>
                        <a:t>(</a:t>
                      </a:r>
                      <a:r>
                        <a:rPr lang="en-US" sz="1400" u="none" strike="noStrike" dirty="0">
                          <a:solidFill>
                            <a:srgbClr val="FFC000"/>
                          </a:solidFill>
                          <a:effectLst/>
                        </a:rPr>
                        <a:t>2) another diagnosis: d2</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dirty="0" smtClean="0">
                          <a:solidFill>
                            <a:schemeClr val="bg1"/>
                          </a:solidFill>
                          <a:effectLst/>
                        </a:rPr>
                        <a:t>the diagnosis concretized in the first two cells of the 3rd row of the concretization of #1 in front of your eyes</a:t>
                      </a: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DIAGNOSIS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t16</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dirty="0" smtClean="0">
                          <a:solidFill>
                            <a:schemeClr val="bg1"/>
                          </a:solidFill>
                          <a:effectLst/>
                        </a:rPr>
                        <a:t>the quality through which #12 is concretized</a:t>
                      </a: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concretizes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since</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t18</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dirty="0" smtClean="0">
                          <a:solidFill>
                            <a:schemeClr val="bg1"/>
                          </a:solidFill>
                          <a:effectLst/>
                        </a:rPr>
                        <a:t>the temporal region during which #12 is concretized in #13</a:t>
                      </a: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rowSpan="2">
                  <a:txBody>
                    <a:bodyPr/>
                    <a:lstStyle/>
                    <a:p>
                      <a:pPr algn="l" fontAlgn="t"/>
                      <a:r>
                        <a:rPr lang="en-US" sz="1400" u="none" strike="noStrike" dirty="0" smtClean="0">
                          <a:solidFill>
                            <a:srgbClr val="FFC000"/>
                          </a:solidFill>
                          <a:effectLst/>
                        </a:rPr>
                        <a:t>(</a:t>
                      </a:r>
                      <a:r>
                        <a:rPr lang="en-US" sz="1400" u="none" strike="noStrike" dirty="0">
                          <a:solidFill>
                            <a:srgbClr val="FFC000"/>
                          </a:solidFill>
                          <a:effectLst/>
                        </a:rPr>
                        <a:t>3) who 'entered' d1 and d2</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person whose name is ‘John Doe’ in the spreadsheet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HUMAN BEING</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t19</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t20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person whose name is ‘Sarah Thump’ in the spreadsheet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HUMAN BEING</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t20</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a:txBody>
                    <a:bodyPr/>
                    <a:lstStyle/>
                    <a:p>
                      <a:pPr algn="l" fontAlgn="t"/>
                      <a:r>
                        <a:rPr lang="en-US" sz="1400" u="none" strike="noStrike" dirty="0">
                          <a:solidFill>
                            <a:srgbClr val="FFC000"/>
                          </a:solidFill>
                          <a:effectLst/>
                        </a:rPr>
                        <a:t> </a:t>
                      </a:r>
                      <a:r>
                        <a:rPr lang="en-US" sz="1400" u="none" strike="noStrike" dirty="0" smtClean="0">
                          <a:solidFill>
                            <a:srgbClr val="FFC000"/>
                          </a:solidFill>
                          <a:effectLst/>
                        </a:rPr>
                        <a:t>(</a:t>
                      </a:r>
                      <a:r>
                        <a:rPr lang="en-US" sz="1400" u="none" strike="noStrike" dirty="0">
                          <a:solidFill>
                            <a:srgbClr val="FFC000"/>
                          </a:solidFill>
                          <a:effectLst/>
                        </a:rPr>
                        <a:t>4) when d1 and d2 were entered</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t21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temporal region expressed by both 3rd cells in row 2 and row 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357371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7</a:t>
            </a:r>
            <a:br>
              <a:rPr lang="en-US" dirty="0" smtClean="0"/>
            </a:br>
            <a:r>
              <a:rPr lang="en-US" dirty="0" smtClean="0"/>
              <a:t>Part 1</a:t>
            </a:r>
            <a:endParaRPr lang="en-US" dirty="0"/>
          </a:p>
        </p:txBody>
      </p:sp>
      <p:sp>
        <p:nvSpPr>
          <p:cNvPr id="3" name="Subtitle 2"/>
          <p:cNvSpPr>
            <a:spLocks noGrp="1"/>
          </p:cNvSpPr>
          <p:nvPr>
            <p:ph type="subTitle" idx="1"/>
          </p:nvPr>
        </p:nvSpPr>
        <p:spPr/>
        <p:txBody>
          <a:bodyPr/>
          <a:lstStyle/>
          <a:p>
            <a:r>
              <a:rPr lang="en-US" dirty="0"/>
              <a:t>Diagnosis, misdiagnosis, lucky guess, hearsay, and </a:t>
            </a:r>
            <a:r>
              <a:rPr lang="en-US" dirty="0" smtClean="0"/>
              <a:t>more.</a:t>
            </a:r>
          </a:p>
          <a:p>
            <a:endParaRPr lang="en-US" dirty="0"/>
          </a:p>
          <a:p>
            <a:r>
              <a:rPr lang="en-US" dirty="0" smtClean="0"/>
              <a:t>Werner Ceusters</a:t>
            </a:r>
            <a:endParaRPr lang="en-US" dirty="0"/>
          </a:p>
        </p:txBody>
      </p:sp>
    </p:spTree>
    <p:extLst>
      <p:ext uri="{BB962C8B-B14F-4D97-AF65-F5344CB8AC3E}">
        <p14:creationId xmlns:p14="http://schemas.microsoft.com/office/powerpoint/2010/main" val="947328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71438" y="26797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26797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2679700"/>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26797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3180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3180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3180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3180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1905000"/>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1905000"/>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1905000"/>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4699000"/>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4699000"/>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4699000"/>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048000"/>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p:txBody>
          <a:bodyPr/>
          <a:lstStyle/>
          <a:p>
            <a:pPr eaLnBrk="1" hangingPunct="1"/>
            <a:r>
              <a:rPr lang="en-US" altLang="en-US" sz="2800" dirty="0" smtClean="0"/>
              <a:t>What must exist for the diagnoses d1 and d2 to exist?</a:t>
            </a:r>
            <a:endParaRPr lang="en-US" altLang="en-US" sz="2000" dirty="0" smtClean="0"/>
          </a:p>
        </p:txBody>
      </p:sp>
      <p:sp>
        <p:nvSpPr>
          <p:cNvPr id="29715" name="Rectangle 32"/>
          <p:cNvSpPr>
            <a:spLocks noChangeArrowheads="1"/>
          </p:cNvSpPr>
          <p:nvPr/>
        </p:nvSpPr>
        <p:spPr bwMode="auto">
          <a:xfrm>
            <a:off x="4572000" y="65309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a:solidFill>
                  <a:schemeClr val="bg1"/>
                </a:solidFill>
                <a:hlinkClick r:id="rId3"/>
              </a:rPr>
              <a:t>http://code.google.com/p/ogms/</a:t>
            </a:r>
            <a:endParaRPr lang="en-US" altLang="en-US" sz="1400" b="0">
              <a:solidFill>
                <a:schemeClr val="bg1"/>
              </a:solidFill>
            </a:endParaRPr>
          </a:p>
        </p:txBody>
      </p:sp>
      <p:sp>
        <p:nvSpPr>
          <p:cNvPr id="29716" name="Rectangle 33"/>
          <p:cNvSpPr>
            <a:spLocks noChangeArrowheads="1"/>
          </p:cNvSpPr>
          <p:nvPr/>
        </p:nvSpPr>
        <p:spPr bwMode="auto">
          <a:xfrm>
            <a:off x="0" y="5867400"/>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dirty="0" err="1">
                <a:solidFill>
                  <a:schemeClr val="bg1"/>
                </a:solidFill>
              </a:rPr>
              <a:t>Scheuermann</a:t>
            </a:r>
            <a:r>
              <a:rPr lang="en-US" altLang="en-US" sz="1400" b="0" dirty="0">
                <a:solidFill>
                  <a:schemeClr val="bg1"/>
                </a:solidFill>
              </a:rPr>
              <a:t> R, Ceusters W, Smith B. Toward an Ontological Treatment of Disease and Diagnosis. 2009 AMIA Summit on Translational Bioinformatics, San Francisco, California, March 15-17, 2009;: 116-120.</a:t>
            </a:r>
          </a:p>
          <a:p>
            <a:pPr algn="r" eaLnBrk="1" hangingPunct="1"/>
            <a:r>
              <a:rPr lang="en-US" altLang="en-US" sz="1400" b="0" dirty="0">
                <a:solidFill>
                  <a:schemeClr val="bg1"/>
                </a:solidFill>
                <a:hlinkClick r:id="rId4"/>
              </a:rPr>
              <a:t>http://www.referent-tracking.com/RTU/sendfile/?file=AMIA-0075-T2009.pdf </a:t>
            </a:r>
            <a:endParaRPr lang="en-US" altLang="en-US" sz="1400" b="0" dirty="0">
              <a:solidFill>
                <a:schemeClr val="bg1"/>
              </a:solidFill>
            </a:endParaRPr>
          </a:p>
        </p:txBody>
      </p:sp>
    </p:spTree>
    <p:extLst>
      <p:ext uri="{BB962C8B-B14F-4D97-AF65-F5344CB8AC3E}">
        <p14:creationId xmlns:p14="http://schemas.microsoft.com/office/powerpoint/2010/main" val="2966388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C000"/>
                </a:solidFill>
              </a:rPr>
              <a:t>What</a:t>
            </a:r>
            <a:r>
              <a:rPr lang="en-US" altLang="en-US" dirty="0"/>
              <a:t> must exist for the </a:t>
            </a:r>
            <a:r>
              <a:rPr lang="en-US" altLang="en-US" dirty="0" smtClean="0"/>
              <a:t>diagnoses</a:t>
            </a:r>
            <a:br>
              <a:rPr lang="en-US" altLang="en-US" dirty="0" smtClean="0"/>
            </a:br>
            <a:r>
              <a:rPr lang="en-US" altLang="en-US" dirty="0" smtClean="0"/>
              <a:t>d1 </a:t>
            </a:r>
            <a:r>
              <a:rPr lang="en-US" altLang="en-US" dirty="0"/>
              <a:t>and d2 to exist?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0832117"/>
              </p:ext>
            </p:extLst>
          </p:nvPr>
        </p:nvGraphicFramePr>
        <p:xfrm>
          <a:off x="76198" y="2179116"/>
          <a:ext cx="8991601" cy="3916884"/>
        </p:xfrm>
        <a:graphic>
          <a:graphicData uri="http://schemas.openxmlformats.org/drawingml/2006/table">
            <a:tbl>
              <a:tblPr>
                <a:tableStyleId>{5C22544A-7EE6-4342-B048-85BDC9FD1C3A}</a:tableStyleId>
              </a:tblPr>
              <a:tblGrid>
                <a:gridCol w="1219202"/>
                <a:gridCol w="457200"/>
                <a:gridCol w="457200"/>
                <a:gridCol w="2057400"/>
                <a:gridCol w="457200"/>
                <a:gridCol w="1066800"/>
                <a:gridCol w="1828800"/>
                <a:gridCol w="838200"/>
                <a:gridCol w="609599"/>
              </a:tblGrid>
              <a:tr h="299253">
                <a:tc rowSpan="4">
                  <a:txBody>
                    <a:bodyPr/>
                    <a:lstStyle/>
                    <a:p>
                      <a:pPr marL="0" marR="0" indent="0" algn="l" defTabSz="457200" rtl="0" eaLnBrk="1" fontAlgn="t" latinLnBrk="0" hangingPunct="1">
                        <a:lnSpc>
                          <a:spcPct val="100000"/>
                        </a:lnSpc>
                        <a:spcBef>
                          <a:spcPts val="600"/>
                        </a:spcBef>
                        <a:spcAft>
                          <a:spcPts val="600"/>
                        </a:spcAft>
                        <a:buClrTx/>
                        <a:buSzTx/>
                        <a:buFontTx/>
                        <a:buNone/>
                        <a:tabLst/>
                        <a:defRPr/>
                      </a:pPr>
                      <a:r>
                        <a:rPr lang="en-US" sz="1400" u="none" strike="noStrike" dirty="0" smtClean="0">
                          <a:solidFill>
                            <a:srgbClr val="FFC000"/>
                          </a:solidFill>
                          <a:effectLst/>
                        </a:rPr>
                        <a:t>(1) what they are based on</a:t>
                      </a:r>
                      <a:endParaRPr lang="en-US" sz="1400" b="0" i="0" u="none" strike="noStrike" dirty="0" smtClean="0">
                        <a:solidFill>
                          <a:srgbClr val="FFC000"/>
                        </a:solidFill>
                        <a:effectLst/>
                        <a:latin typeface="Calibri" panose="020F0502020204030204" pitchFamily="34" charset="0"/>
                      </a:endParaRPr>
                    </a:p>
                    <a:p>
                      <a:pPr algn="l" fontAlgn="t">
                        <a:spcBef>
                          <a:spcPts val="600"/>
                        </a:spcBef>
                        <a:spcAft>
                          <a:spcPts val="600"/>
                        </a:spcAft>
                      </a:pP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the clinical picture about #4 available to #14 and #15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CLINICAL PICTURE</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t22</a:t>
                      </a:r>
                      <a:endParaRPr lang="en-US" sz="1400" b="0" i="0" u="none" strike="noStrike">
                        <a:solidFill>
                          <a:schemeClr val="bg1"/>
                        </a:solidFill>
                        <a:effectLst/>
                        <a:latin typeface="Calibri" panose="020F0502020204030204" pitchFamily="34" charset="0"/>
                      </a:endParaRPr>
                    </a:p>
                  </a:txBody>
                  <a:tcPr marL="6367" marR="6367" marT="6367" marB="0">
                    <a:noFill/>
                  </a:tcPr>
                </a:tc>
              </a:tr>
              <a:tr h="152810">
                <a:tc vMerge="1">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part of the life of #4 which is described in #16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BODILY PROCESS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r>
              <a:tr h="159177">
                <a:tc vMerge="1">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has-participant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t23</a:t>
                      </a:r>
                      <a:endParaRPr lang="en-US" sz="1400" b="0" i="0" u="none" strike="noStrike">
                        <a:solidFill>
                          <a:schemeClr val="bg1"/>
                        </a:solidFill>
                        <a:effectLst/>
                        <a:latin typeface="Calibri" panose="020F0502020204030204" pitchFamily="34" charset="0"/>
                      </a:endParaRPr>
                    </a:p>
                  </a:txBody>
                  <a:tcPr marL="6367" marR="6367" marT="6367" marB="0">
                    <a:noFill/>
                  </a:tcPr>
                </a:tc>
              </a:tr>
              <a:tr h="159177">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during</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r>
              <a:tr h="382025">
                <a:tc rowSpan="8">
                  <a:txBody>
                    <a:bodyPr/>
                    <a:lstStyle/>
                    <a:p>
                      <a:pPr marL="0" marR="0" indent="0" algn="l" defTabSz="457200" rtl="0" eaLnBrk="1" fontAlgn="t" latinLnBrk="0" hangingPunct="1">
                        <a:lnSpc>
                          <a:spcPct val="100000"/>
                        </a:lnSpc>
                        <a:spcBef>
                          <a:spcPts val="600"/>
                        </a:spcBef>
                        <a:spcAft>
                          <a:spcPts val="600"/>
                        </a:spcAft>
                        <a:buClrTx/>
                        <a:buSzTx/>
                        <a:buFontTx/>
                        <a:buNone/>
                        <a:tabLst/>
                        <a:defRPr/>
                      </a:pPr>
                      <a:r>
                        <a:rPr lang="en-US" sz="1400" u="none" strike="noStrike" dirty="0" smtClean="0">
                          <a:solidFill>
                            <a:srgbClr val="FFC000"/>
                          </a:solidFill>
                          <a:effectLst/>
                        </a:rPr>
                        <a:t>(2) what created them</a:t>
                      </a:r>
                      <a:endParaRPr lang="en-US" sz="1400" b="0" i="0" u="none" strike="noStrike" dirty="0" smtClean="0">
                        <a:solidFill>
                          <a:srgbClr val="FFC000"/>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dirty="0">
                          <a:solidFill>
                            <a:schemeClr val="bg1"/>
                          </a:solidFill>
                          <a:effectLst/>
                        </a:rPr>
                        <a:t>#18</a:t>
                      </a: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the interpretive process which resulted in #10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creates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t24</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BODILY PROCESS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has-agent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t24</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has-input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co-starts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t24</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the interpretive process which resulted in #12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creates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t25</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BODILY PROCESS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has-agent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t25</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spcBef>
                          <a:spcPts val="600"/>
                        </a:spcBef>
                        <a:spcAft>
                          <a:spcPts val="600"/>
                        </a:spcAft>
                      </a:pP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#19</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has-input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#16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a:solidFill>
                            <a:schemeClr val="bg1"/>
                          </a:solidFill>
                          <a:effectLst/>
                        </a:rPr>
                        <a:t>co-starts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spcBef>
                          <a:spcPts val="600"/>
                        </a:spcBef>
                        <a:spcAft>
                          <a:spcPts val="600"/>
                        </a:spcAft>
                      </a:pPr>
                      <a:r>
                        <a:rPr lang="en-US" sz="1400" u="none" strike="noStrike" dirty="0">
                          <a:solidFill>
                            <a:schemeClr val="bg1"/>
                          </a:solidFill>
                          <a:effectLst/>
                        </a:rPr>
                        <a:t>t25</a:t>
                      </a:r>
                      <a:endParaRPr lang="en-US" sz="1400" b="0" i="0" u="none" strike="noStrike" dirty="0">
                        <a:solidFill>
                          <a:schemeClr val="bg1"/>
                        </a:solidFill>
                        <a:effectLst/>
                        <a:latin typeface="Calibri" panose="020F0502020204030204" pitchFamily="34" charset="0"/>
                      </a:endParaRPr>
                    </a:p>
                  </a:txBody>
                  <a:tcPr marL="6367" marR="6367" marT="6367" marB="0">
                    <a:noFill/>
                  </a:tcPr>
                </a:tc>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20434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34291"/>
          </a:xfrm>
        </p:spPr>
        <p:txBody>
          <a:bodyPr/>
          <a:lstStyle/>
          <a:p>
            <a:r>
              <a:rPr lang="en-US" dirty="0"/>
              <a:t> </a:t>
            </a:r>
            <a:r>
              <a:rPr lang="en-US" b="1" i="1" u="sng" dirty="0" smtClean="0">
                <a:solidFill>
                  <a:srgbClr val="FFC000"/>
                </a:solidFill>
              </a:rPr>
              <a:t>What</a:t>
            </a:r>
            <a:r>
              <a:rPr lang="en-US" u="sng" dirty="0" smtClean="0">
                <a:solidFill>
                  <a:srgbClr val="FFC000"/>
                </a:solidFill>
              </a:rPr>
              <a:t> </a:t>
            </a:r>
            <a:r>
              <a:rPr lang="en-US" b="1" i="1" u="sng" dirty="0" smtClean="0">
                <a:solidFill>
                  <a:srgbClr val="FFC000"/>
                </a:solidFill>
              </a:rPr>
              <a:t>should</a:t>
            </a:r>
            <a:r>
              <a:rPr lang="en-US" dirty="0" smtClean="0">
                <a:solidFill>
                  <a:srgbClr val="FFC000"/>
                </a:solidFill>
              </a:rPr>
              <a:t> </a:t>
            </a:r>
            <a:r>
              <a:rPr lang="en-US" dirty="0" smtClean="0"/>
              <a:t>the diagnoses be about?</a:t>
            </a:r>
            <a:endParaRPr lang="en-US" dirty="0"/>
          </a:p>
        </p:txBody>
      </p:sp>
      <p:pic>
        <p:nvPicPr>
          <p:cNvPr id="9" name="Picture 8"/>
          <p:cNvPicPr>
            <a:picLocks noChangeAspect="1"/>
          </p:cNvPicPr>
          <p:nvPr/>
        </p:nvPicPr>
        <p:blipFill>
          <a:blip r:embed="rId2"/>
          <a:stretch>
            <a:fillRect/>
          </a:stretch>
        </p:blipFill>
        <p:spPr>
          <a:xfrm>
            <a:off x="419100" y="1524000"/>
            <a:ext cx="8305800" cy="1859791"/>
          </a:xfrm>
          <a:prstGeom prst="rect">
            <a:avLst/>
          </a:prstGeom>
        </p:spPr>
      </p:pic>
      <p:sp>
        <p:nvSpPr>
          <p:cNvPr id="11" name="Rectangle 10"/>
          <p:cNvSpPr/>
          <p:nvPr/>
        </p:nvSpPr>
        <p:spPr bwMode="auto">
          <a:xfrm>
            <a:off x="1676400" y="1981200"/>
            <a:ext cx="3962400" cy="14025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65031131"/>
              </p:ext>
            </p:extLst>
          </p:nvPr>
        </p:nvGraphicFramePr>
        <p:xfrm>
          <a:off x="228600" y="3657600"/>
          <a:ext cx="8686801" cy="2212287"/>
        </p:xfrm>
        <a:graphic>
          <a:graphicData uri="http://schemas.openxmlformats.org/drawingml/2006/table">
            <a:tbl>
              <a:tblPr>
                <a:tableStyleId>{5C22544A-7EE6-4342-B048-85BDC9FD1C3A}</a:tableStyleId>
              </a:tblPr>
              <a:tblGrid>
                <a:gridCol w="533400"/>
                <a:gridCol w="457200"/>
                <a:gridCol w="1676400"/>
                <a:gridCol w="519822"/>
                <a:gridCol w="1308978"/>
                <a:gridCol w="1066800"/>
                <a:gridCol w="304800"/>
                <a:gridCol w="486733"/>
                <a:gridCol w="2332668"/>
              </a:tblGrid>
              <a:tr h="118182">
                <a:tc>
                  <a:txBody>
                    <a:bodyPr/>
                    <a:lstStyle/>
                    <a:p>
                      <a:pPr algn="l" fontAlgn="t">
                        <a:spcBef>
                          <a:spcPts val="600"/>
                        </a:spcBef>
                        <a:spcAft>
                          <a:spcPts val="600"/>
                        </a:spcAft>
                      </a:pPr>
                      <a:r>
                        <a:rPr lang="en-US" sz="1600" u="none" strike="noStrike" dirty="0">
                          <a:solidFill>
                            <a:schemeClr val="bg1"/>
                          </a:solidFill>
                          <a:effectLst/>
                        </a:rPr>
                        <a:t>#</a:t>
                      </a:r>
                      <a:r>
                        <a:rPr lang="en-US" sz="1600" u="none" strike="noStrike" dirty="0">
                          <a:solidFill>
                            <a:srgbClr val="FFC000"/>
                          </a:solidFill>
                          <a:effectLst/>
                        </a:rPr>
                        <a:t>20</a:t>
                      </a:r>
                      <a:endParaRPr lang="en-US" sz="1600" b="0" i="0" u="none" strike="noStrike" dirty="0">
                        <a:solidFill>
                          <a:srgbClr val="FFC000"/>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t26</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the disease in #4</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#20</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instance-of</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DISEASE</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at</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t26</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r>
              <a:tr h="260001">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dirty="0">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#20</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inheres-in</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#4</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at</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t8</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we assume there is only one disease present which is born by one disorder</a:t>
                      </a:r>
                      <a:endParaRPr lang="en-US" sz="1600" b="0" i="0" u="none" strike="noStrike">
                        <a:solidFill>
                          <a:schemeClr val="bg1"/>
                        </a:solidFill>
                        <a:effectLst/>
                        <a:latin typeface="Calibri" panose="020F0502020204030204" pitchFamily="34" charset="0"/>
                      </a:endParaRPr>
                    </a:p>
                  </a:txBody>
                  <a:tcPr marL="5909" marR="5909" marT="5909" marB="0">
                    <a:noFill/>
                  </a:tcPr>
                </a:tc>
              </a:tr>
              <a:tr h="236365">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t26</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part-of</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a:solidFill>
                            <a:schemeClr val="bg1"/>
                          </a:solidFill>
                          <a:effectLst/>
                        </a:rPr>
                        <a:t>t5</a:t>
                      </a: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endParaRPr lang="en-US" sz="1600" b="0" i="0" u="none" strike="noStrike">
                        <a:solidFill>
                          <a:schemeClr val="bg1"/>
                        </a:solidFill>
                        <a:effectLst/>
                        <a:latin typeface="Calibri" panose="020F0502020204030204" pitchFamily="34" charset="0"/>
                      </a:endParaRPr>
                    </a:p>
                  </a:txBody>
                  <a:tcPr marL="5909" marR="5909" marT="5909" marB="0">
                    <a:noFill/>
                  </a:tcPr>
                </a:tc>
                <a:tc>
                  <a:txBody>
                    <a:bodyPr/>
                    <a:lstStyle/>
                    <a:p>
                      <a:pPr algn="l" fontAlgn="t">
                        <a:spcBef>
                          <a:spcPts val="600"/>
                        </a:spcBef>
                        <a:spcAft>
                          <a:spcPts val="600"/>
                        </a:spcAft>
                      </a:pPr>
                      <a:r>
                        <a:rPr lang="en-US" sz="1600" u="none" strike="noStrike" dirty="0">
                          <a:solidFill>
                            <a:schemeClr val="bg1"/>
                          </a:solidFill>
                          <a:effectLst/>
                        </a:rPr>
                        <a:t>diseases can start in entities before they transform into human beings</a:t>
                      </a:r>
                      <a:endParaRPr lang="en-US" sz="1600" b="0" i="0" u="none" strike="noStrike" dirty="0">
                        <a:solidFill>
                          <a:schemeClr val="bg1"/>
                        </a:solidFill>
                        <a:effectLst/>
                        <a:latin typeface="Calibri" panose="020F0502020204030204" pitchFamily="34" charset="0"/>
                      </a:endParaRPr>
                    </a:p>
                  </a:txBody>
                  <a:tcPr marL="5909" marR="5909" marT="5909" marB="0">
                    <a:noFill/>
                  </a:tcPr>
                </a:tc>
              </a:tr>
            </a:tbl>
          </a:graphicData>
        </a:graphic>
      </p:graphicFrame>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4223222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C000"/>
                </a:solidFill>
              </a:rPr>
              <a:t>What</a:t>
            </a:r>
            <a:r>
              <a:rPr lang="en-US" altLang="en-US" dirty="0"/>
              <a:t> </a:t>
            </a:r>
            <a:r>
              <a:rPr lang="en-US" altLang="en-US" dirty="0" smtClean="0"/>
              <a:t>is asserted </a:t>
            </a:r>
            <a:r>
              <a:rPr lang="en-US" altLang="en-US" b="1" i="1" u="sng" dirty="0" smtClean="0">
                <a:solidFill>
                  <a:srgbClr val="FFC000"/>
                </a:solidFill>
              </a:rPr>
              <a:t>in</a:t>
            </a:r>
            <a:r>
              <a:rPr lang="en-US" altLang="en-US" dirty="0" smtClean="0"/>
              <a:t> the diagnoses?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36361538"/>
              </p:ext>
            </p:extLst>
          </p:nvPr>
        </p:nvGraphicFramePr>
        <p:xfrm>
          <a:off x="76200" y="1676400"/>
          <a:ext cx="8915402" cy="4151932"/>
        </p:xfrm>
        <a:graphic>
          <a:graphicData uri="http://schemas.openxmlformats.org/drawingml/2006/table">
            <a:tbl>
              <a:tblPr>
                <a:tableStyleId>{5C22544A-7EE6-4342-B048-85BDC9FD1C3A}</a:tableStyleId>
              </a:tblPr>
              <a:tblGrid>
                <a:gridCol w="1295403"/>
                <a:gridCol w="457200"/>
                <a:gridCol w="381000"/>
                <a:gridCol w="2514600"/>
                <a:gridCol w="533400"/>
                <a:gridCol w="1143000"/>
                <a:gridCol w="1752600"/>
                <a:gridCol w="457200"/>
                <a:gridCol w="380999"/>
              </a:tblGrid>
              <a:tr h="127342">
                <a:tc rowSpan="8">
                  <a:txBody>
                    <a:bodyPr/>
                    <a:lstStyle/>
                    <a:p>
                      <a:pPr algn="l" fontAlgn="t"/>
                      <a:r>
                        <a:rPr lang="en-US" sz="1300" u="none" strike="noStrike" dirty="0" smtClean="0">
                          <a:solidFill>
                            <a:srgbClr val="FFC000"/>
                          </a:solidFill>
                          <a:effectLst/>
                        </a:rPr>
                        <a:t>a </a:t>
                      </a:r>
                      <a:r>
                        <a:rPr lang="en-US" sz="1300" u="none" strike="noStrike" dirty="0">
                          <a:solidFill>
                            <a:srgbClr val="FFC000"/>
                          </a:solidFill>
                          <a:effectLst/>
                        </a:rPr>
                        <a:t>DISEASE (type) reference</a:t>
                      </a:r>
                      <a:endParaRPr lang="en-US" sz="13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t27</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ICE concretized in the 2nd cell of the 2nd row</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instance-of</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ICD-9-CM CODE AND LABEL</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t27</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#22</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t28</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quality through which #21 is concretized</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#22</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concretizes</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since</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t29</a:t>
                      </a:r>
                      <a:endParaRPr lang="en-US" sz="13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t29</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temporal region during which #21 is concretized in #22</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#22</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GOUT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since</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t29</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#23</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t30</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ICE concretized in the 2nd cell of the 3rd row</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#23</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instance-of</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ICD-9-CM CODE AND LABEL</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t30</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quality through which #23 is concretized</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concretizes</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#23</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since</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t32</a:t>
                      </a:r>
                      <a:endParaRPr lang="en-US" sz="13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t32</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the temporal region during which #23 is concretized in #24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OSTEOARTHROSIS</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since</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t32</a:t>
                      </a:r>
                      <a:endParaRPr lang="en-US" sz="1300" b="0" i="0" u="none" strike="noStrike">
                        <a:solidFill>
                          <a:schemeClr val="bg1"/>
                        </a:solidFill>
                        <a:effectLst/>
                        <a:latin typeface="Calibri" panose="020F0502020204030204" pitchFamily="34" charset="0"/>
                      </a:endParaRPr>
                    </a:p>
                  </a:txBody>
                  <a:tcPr marL="6367" marR="6367" marT="6367" marB="0">
                    <a:noFill/>
                  </a:tcPr>
                </a:tc>
              </a:tr>
              <a:tr h="254684">
                <a:tc rowSpan="6">
                  <a:txBody>
                    <a:bodyPr/>
                    <a:lstStyle/>
                    <a:p>
                      <a:pPr algn="l" fontAlgn="t"/>
                      <a:r>
                        <a:rPr lang="en-US" sz="1300" u="none" strike="noStrike" dirty="0" smtClean="0">
                          <a:solidFill>
                            <a:srgbClr val="FFC000"/>
                          </a:solidFill>
                          <a:effectLst/>
                        </a:rPr>
                        <a:t>in </a:t>
                      </a:r>
                      <a:r>
                        <a:rPr lang="en-US" sz="1300" u="none" strike="noStrike" dirty="0">
                          <a:solidFill>
                            <a:srgbClr val="FFC000"/>
                          </a:solidFill>
                          <a:effectLst/>
                        </a:rPr>
                        <a:t>reference to the patient</a:t>
                      </a:r>
                      <a:endParaRPr lang="en-US" sz="13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#11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t15</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t15</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after</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#13</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t18</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t18</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after</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t24</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#11</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#20</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t15</a:t>
                      </a:r>
                      <a:endParaRPr lang="en-US" sz="13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3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#13</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is-about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#20</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a:solidFill>
                            <a:schemeClr val="bg1"/>
                          </a:solidFill>
                          <a:effectLst/>
                        </a:rPr>
                        <a:t>at</a:t>
                      </a:r>
                      <a:endParaRPr lang="en-US" sz="13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300" u="none" strike="noStrike" dirty="0">
                          <a:solidFill>
                            <a:schemeClr val="bg1"/>
                          </a:solidFill>
                          <a:effectLst/>
                        </a:rPr>
                        <a:t>t18</a:t>
                      </a:r>
                      <a:endParaRPr lang="en-US" sz="1300" b="0" i="0" u="none" strike="noStrike" dirty="0">
                        <a:solidFill>
                          <a:schemeClr val="bg1"/>
                        </a:solidFill>
                        <a:effectLst/>
                        <a:latin typeface="Calibri" panose="020F0502020204030204" pitchFamily="34" charset="0"/>
                      </a:endParaRPr>
                    </a:p>
                  </a:txBody>
                  <a:tcPr marL="6367" marR="6367" marT="6367" marB="0">
                    <a:noFill/>
                  </a:tcPr>
                </a:tc>
              </a:tr>
            </a:tbl>
          </a:graphicData>
        </a:graphic>
      </p:graphicFrame>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226225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C000"/>
                </a:solidFill>
              </a:rPr>
              <a:t>What</a:t>
            </a:r>
            <a:r>
              <a:rPr lang="en-US" altLang="en-US" dirty="0"/>
              <a:t> </a:t>
            </a:r>
            <a:r>
              <a:rPr lang="en-US" altLang="en-US" dirty="0" smtClean="0"/>
              <a:t>is asserted </a:t>
            </a:r>
            <a:r>
              <a:rPr lang="en-US" altLang="en-US" b="1" i="1" u="sng" dirty="0" smtClean="0">
                <a:solidFill>
                  <a:srgbClr val="FFC000"/>
                </a:solidFill>
              </a:rPr>
              <a:t>about</a:t>
            </a:r>
            <a:r>
              <a:rPr lang="en-US" altLang="en-US" dirty="0" smtClean="0"/>
              <a:t> the diagnoses?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2840958"/>
              </p:ext>
            </p:extLst>
          </p:nvPr>
        </p:nvGraphicFramePr>
        <p:xfrm>
          <a:off x="210127" y="1765130"/>
          <a:ext cx="8781473" cy="3904150"/>
        </p:xfrm>
        <a:graphic>
          <a:graphicData uri="http://schemas.openxmlformats.org/drawingml/2006/table">
            <a:tbl>
              <a:tblPr>
                <a:tableStyleId>{5C22544A-7EE6-4342-B048-85BDC9FD1C3A}</a:tableStyleId>
              </a:tblPr>
              <a:tblGrid>
                <a:gridCol w="1466273"/>
                <a:gridCol w="457200"/>
                <a:gridCol w="457200"/>
                <a:gridCol w="2438400"/>
                <a:gridCol w="512619"/>
                <a:gridCol w="1171178"/>
                <a:gridCol w="983203"/>
                <a:gridCol w="762000"/>
                <a:gridCol w="533400"/>
              </a:tblGrid>
              <a:tr h="254684">
                <a:tc rowSpan="6">
                  <a:txBody>
                    <a:bodyPr/>
                    <a:lstStyle/>
                    <a:p>
                      <a:pPr algn="l" fontAlgn="t"/>
                      <a:r>
                        <a:rPr lang="en-US" sz="1400" u="none" strike="noStrike" dirty="0" smtClean="0">
                          <a:solidFill>
                            <a:srgbClr val="FFC000"/>
                          </a:solidFill>
                          <a:effectLst/>
                        </a:rPr>
                        <a:t>first</a:t>
                      </a:r>
                      <a:r>
                        <a:rPr lang="en-US" sz="1400" u="none" strike="noStrike" dirty="0">
                          <a:solidFill>
                            <a:srgbClr val="FFC000"/>
                          </a:solidFill>
                          <a:effectLst/>
                        </a:rPr>
                        <a:t>, what must exist</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process of, as we say 'entering d1 in the EHR system'</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PROCESS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creates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t33</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quality of some part of some hard disk which concretizes d1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concretizes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#10</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t33</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the process of, as we say 'entering d2 in the EHR system'</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instance-of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PROCESS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creates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t35</a:t>
                      </a:r>
                      <a:endParaRPr lang="en-US" sz="1400" b="0" i="0" u="none" strike="noStrike">
                        <a:solidFill>
                          <a:schemeClr val="bg1"/>
                        </a:solidFill>
                        <a:effectLst/>
                        <a:latin typeface="Calibri" panose="020F0502020204030204" pitchFamily="34" charset="0"/>
                      </a:endParaRPr>
                    </a:p>
                  </a:txBody>
                  <a:tcPr marL="6367" marR="6367" marT="6367" marB="0">
                    <a:noFill/>
                  </a:tcPr>
                </a:tc>
              </a:tr>
              <a:tr h="254684">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t36</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dirty="0">
                          <a:solidFill>
                            <a:schemeClr val="bg1"/>
                          </a:solidFill>
                          <a:effectLst/>
                        </a:rPr>
                        <a:t>the quality of some part of some hard disk which concretizes </a:t>
                      </a:r>
                      <a:r>
                        <a:rPr lang="en-US" sz="1400" u="none" strike="noStrike" dirty="0" smtClean="0">
                          <a:solidFill>
                            <a:schemeClr val="bg1"/>
                          </a:solidFill>
                          <a:effectLst/>
                        </a:rPr>
                        <a:t>d2</a:t>
                      </a:r>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#28</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concretizes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#12</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co-ends</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t35</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rowSpan="2">
                  <a:txBody>
                    <a:bodyPr/>
                    <a:lstStyle/>
                    <a:p>
                      <a:pPr algn="l" fontAlgn="t"/>
                      <a:r>
                        <a:rPr lang="en-US" sz="1400" u="none" strike="noStrike" dirty="0" smtClean="0">
                          <a:solidFill>
                            <a:srgbClr val="FFC000"/>
                          </a:solidFill>
                          <a:effectLst/>
                        </a:rPr>
                        <a:t>who </a:t>
                      </a:r>
                      <a:r>
                        <a:rPr lang="en-US" sz="1400" u="none" strike="noStrike" dirty="0">
                          <a:solidFill>
                            <a:srgbClr val="FFC000"/>
                          </a:solidFill>
                          <a:effectLst/>
                        </a:rPr>
                        <a:t>'entered the diagnoses'</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#14</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agent-of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t33</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#15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agent-of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#27</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at</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t35</a:t>
                      </a:r>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rowSpan="2">
                  <a:txBody>
                    <a:bodyPr/>
                    <a:lstStyle/>
                    <a:p>
                      <a:pPr algn="l" fontAlgn="t"/>
                      <a:r>
                        <a:rPr lang="en-US" sz="1400" u="none" strike="noStrike" dirty="0" smtClean="0">
                          <a:solidFill>
                            <a:srgbClr val="FFC000"/>
                          </a:solidFill>
                          <a:effectLst/>
                        </a:rPr>
                        <a:t>when</a:t>
                      </a:r>
                      <a:r>
                        <a:rPr lang="en-US" sz="1400" u="none" strike="noStrike" dirty="0">
                          <a:solidFill>
                            <a:srgbClr val="FFC000"/>
                          </a:solidFill>
                          <a:effectLst/>
                        </a:rPr>
                        <a:t>, roughly, they were entered</a:t>
                      </a:r>
                      <a:endParaRPr lang="en-US" sz="1400" b="0" i="0" u="none" strike="noStrike" dirty="0">
                        <a:solidFill>
                          <a:srgbClr val="FFC000"/>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t33</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part-of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t21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r>
              <a:tr h="127342">
                <a:tc vMerge="1">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t35</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part-of</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r>
                        <a:rPr lang="en-US" sz="1400" u="none" strike="noStrike">
                          <a:solidFill>
                            <a:schemeClr val="bg1"/>
                          </a:solidFill>
                          <a:effectLst/>
                        </a:rPr>
                        <a:t>t21</a:t>
                      </a:r>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a:solidFill>
                          <a:schemeClr val="bg1"/>
                        </a:solidFill>
                        <a:effectLst/>
                        <a:latin typeface="Calibri" panose="020F0502020204030204" pitchFamily="34" charset="0"/>
                      </a:endParaRPr>
                    </a:p>
                  </a:txBody>
                  <a:tcPr marL="6367" marR="6367" marT="6367" marB="0">
                    <a:noFill/>
                  </a:tcPr>
                </a:tc>
                <a:tc>
                  <a:txBody>
                    <a:bodyPr/>
                    <a:lstStyle/>
                    <a:p>
                      <a:pPr algn="l" fontAlgn="t"/>
                      <a:endParaRPr lang="en-US" sz="1400" b="0" i="0" u="none" strike="noStrike" dirty="0">
                        <a:solidFill>
                          <a:schemeClr val="bg1"/>
                        </a:solidFill>
                        <a:effectLst/>
                        <a:latin typeface="Calibri" panose="020F0502020204030204" pitchFamily="34" charset="0"/>
                      </a:endParaRPr>
                    </a:p>
                  </a:txBody>
                  <a:tcPr marL="6367" marR="6367" marT="6367" marB="0">
                    <a:noFill/>
                  </a:tcPr>
                </a:tc>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583" b="19283"/>
          <a:stretch/>
        </p:blipFill>
        <p:spPr>
          <a:xfrm>
            <a:off x="76200" y="725967"/>
            <a:ext cx="457200" cy="561462"/>
          </a:xfrm>
          <a:prstGeom prst="rect">
            <a:avLst/>
          </a:prstGeom>
        </p:spPr>
      </p:pic>
    </p:spTree>
    <p:extLst>
      <p:ext uri="{BB962C8B-B14F-4D97-AF65-F5344CB8AC3E}">
        <p14:creationId xmlns:p14="http://schemas.microsoft.com/office/powerpoint/2010/main" val="39302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Results</a:t>
            </a:r>
            <a:endParaRPr lang="en-US" dirty="0"/>
          </a:p>
        </p:txBody>
      </p:sp>
      <p:graphicFrame>
        <p:nvGraphicFramePr>
          <p:cNvPr id="4" name="Content Placeholder 3"/>
          <p:cNvGraphicFramePr>
            <a:graphicFrameLocks noGrp="1"/>
          </p:cNvGraphicFramePr>
          <p:nvPr>
            <p:ph idx="1"/>
            <p:extLst/>
          </p:nvPr>
        </p:nvGraphicFramePr>
        <p:xfrm>
          <a:off x="228600" y="1676400"/>
          <a:ext cx="8686800" cy="4820920"/>
        </p:xfrm>
        <a:graphic>
          <a:graphicData uri="http://schemas.openxmlformats.org/drawingml/2006/table">
            <a:tbl>
              <a:tblPr firstRow="1" bandRow="1">
                <a:tableStyleId>{5C22544A-7EE6-4342-B048-85BDC9FD1C3A}</a:tableStyleId>
              </a:tblPr>
              <a:tblGrid>
                <a:gridCol w="4572000"/>
                <a:gridCol w="1295400"/>
                <a:gridCol w="1143000"/>
                <a:gridCol w="1676400"/>
              </a:tblGrid>
              <a:tr h="370840">
                <a:tc>
                  <a:txBody>
                    <a:bodyPr/>
                    <a:lstStyle/>
                    <a:p>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r>
                        <a:rPr lang="en-US" dirty="0" smtClean="0">
                          <a:solidFill>
                            <a:schemeClr val="tx1"/>
                          </a:solidFill>
                        </a:rPr>
                        <a:t>Y</a:t>
                      </a:r>
                      <a:endParaRPr lang="en-US" dirty="0">
                        <a:solidFill>
                          <a:schemeClr val="tx1"/>
                        </a:solidFill>
                      </a:endParaRPr>
                    </a:p>
                  </a:txBody>
                  <a:tcPr/>
                </a:tc>
                <a:tc>
                  <a:txBody>
                    <a:bodyPr/>
                    <a:lstStyle/>
                    <a:p>
                      <a:pPr algn="ctr"/>
                      <a:r>
                        <a:rPr lang="en-US" dirty="0" smtClean="0">
                          <a:solidFill>
                            <a:schemeClr val="tx1"/>
                          </a:solidFill>
                        </a:rPr>
                        <a:t>X+Y</a:t>
                      </a:r>
                      <a:endParaRPr lang="en-US" dirty="0">
                        <a:solidFill>
                          <a:schemeClr val="tx1"/>
                        </a:solidFill>
                      </a:endParaRPr>
                    </a:p>
                  </a:txBody>
                  <a:tcPr/>
                </a:tc>
              </a:tr>
              <a:tr h="370840">
                <a:tc>
                  <a:txBody>
                    <a:bodyPr/>
                    <a:lstStyle/>
                    <a:p>
                      <a:r>
                        <a:rPr lang="en-US" dirty="0" smtClean="0">
                          <a:solidFill>
                            <a:schemeClr val="tx1"/>
                          </a:solidFill>
                        </a:rPr>
                        <a:t># particulars referenced (TR excluded)</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39</a:t>
                      </a:r>
                      <a:endParaRPr lang="en-US" dirty="0">
                        <a:solidFill>
                          <a:schemeClr val="tx1"/>
                        </a:solidFill>
                      </a:endParaRPr>
                    </a:p>
                  </a:txBody>
                  <a:tcPr/>
                </a:tc>
              </a:tr>
              <a:tr h="370840">
                <a:tc>
                  <a:txBody>
                    <a:bodyPr/>
                    <a:lstStyle/>
                    <a:p>
                      <a:r>
                        <a:rPr lang="en-US" dirty="0" smtClean="0">
                          <a:solidFill>
                            <a:schemeClr val="tx1"/>
                          </a:solidFill>
                        </a:rPr>
                        <a:t># instantiations</a:t>
                      </a:r>
                      <a:endParaRPr lang="en-US" dirty="0">
                        <a:solidFill>
                          <a:schemeClr val="tx1"/>
                        </a:solidFill>
                      </a:endParaRPr>
                    </a:p>
                  </a:txBody>
                  <a:tcPr/>
                </a:tc>
                <a:tc>
                  <a:txBody>
                    <a:bodyPr/>
                    <a:lstStyle/>
                    <a:p>
                      <a:pPr algn="ctr"/>
                      <a:r>
                        <a:rPr lang="en-US" dirty="0" smtClean="0">
                          <a:solidFill>
                            <a:schemeClr val="tx1"/>
                          </a:solidFill>
                        </a:rPr>
                        <a:t>23</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49/47/41</a:t>
                      </a:r>
                      <a:endParaRPr lang="en-US" dirty="0">
                        <a:solidFill>
                          <a:schemeClr val="tx1"/>
                        </a:solidFill>
                      </a:endParaRPr>
                    </a:p>
                  </a:txBody>
                  <a:tcPr/>
                </a:tc>
              </a:tr>
              <a:tr h="370840">
                <a:tc>
                  <a:txBody>
                    <a:bodyPr/>
                    <a:lstStyle/>
                    <a:p>
                      <a:r>
                        <a:rPr lang="en-US" dirty="0" smtClean="0">
                          <a:solidFill>
                            <a:schemeClr val="tx1"/>
                          </a:solidFill>
                        </a:rPr>
                        <a:t># instantiated classes</a:t>
                      </a:r>
                      <a:endParaRPr lang="en-US" dirty="0">
                        <a:solidFill>
                          <a:schemeClr val="tx1"/>
                        </a:solidFill>
                      </a:endParaRPr>
                    </a:p>
                  </a:txBody>
                  <a:tcPr/>
                </a:tc>
                <a:tc>
                  <a:txBody>
                    <a:bodyPr/>
                    <a:lstStyle/>
                    <a:p>
                      <a:pPr algn="ctr"/>
                      <a:r>
                        <a:rPr lang="en-US" dirty="0" smtClean="0">
                          <a:solidFill>
                            <a:schemeClr val="tx1"/>
                          </a:solidFill>
                        </a:rPr>
                        <a:t>12</a:t>
                      </a:r>
                      <a:endParaRPr lang="en-US" dirty="0">
                        <a:solidFill>
                          <a:schemeClr val="tx1"/>
                        </a:solidFill>
                      </a:endParaRPr>
                    </a:p>
                  </a:txBody>
                  <a:tcPr/>
                </a:tc>
                <a:tc>
                  <a:txBody>
                    <a:bodyPr/>
                    <a:lstStyle/>
                    <a:p>
                      <a:pPr algn="ctr"/>
                      <a:r>
                        <a:rPr lang="en-US" dirty="0" smtClean="0">
                          <a:solidFill>
                            <a:schemeClr val="tx1"/>
                          </a:solidFill>
                        </a:rPr>
                        <a:t>11</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r>
              <a:tr h="370840">
                <a:tc>
                  <a:txBody>
                    <a:bodyPr/>
                    <a:lstStyle/>
                    <a:p>
                      <a:r>
                        <a:rPr lang="en-US" dirty="0" smtClean="0"/>
                        <a:t># realism-based ontologies drawn from</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t># classes without ontological home</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solidFill>
                            <a:schemeClr val="tx1"/>
                          </a:solidFill>
                        </a:rPr>
                        <a:t># particular-to-particular</a:t>
                      </a:r>
                      <a:r>
                        <a:rPr lang="en-US" baseline="0" dirty="0" smtClean="0">
                          <a:solidFill>
                            <a:schemeClr val="tx1"/>
                          </a:solidFill>
                        </a:rPr>
                        <a:t> (</a:t>
                      </a:r>
                      <a:r>
                        <a:rPr lang="en-US" baseline="0" dirty="0" err="1" smtClean="0">
                          <a:solidFill>
                            <a:schemeClr val="tx1"/>
                          </a:solidFill>
                        </a:rPr>
                        <a:t>PtoP</a:t>
                      </a:r>
                      <a:r>
                        <a:rPr lang="en-US" baseline="0" dirty="0" smtClean="0">
                          <a:solidFill>
                            <a:schemeClr val="tx1"/>
                          </a:solidFill>
                        </a:rPr>
                        <a:t>) relations</a:t>
                      </a:r>
                      <a:endParaRPr lang="en-US" dirty="0">
                        <a:solidFill>
                          <a:schemeClr val="tx1"/>
                        </a:solidFill>
                      </a:endParaRPr>
                    </a:p>
                  </a:txBody>
                  <a:tcPr/>
                </a:tc>
                <a:tc>
                  <a:txBody>
                    <a:bodyPr/>
                    <a:lstStyle/>
                    <a:p>
                      <a:pPr algn="ctr"/>
                      <a:r>
                        <a:rPr lang="en-US" dirty="0" smtClean="0">
                          <a:solidFill>
                            <a:schemeClr val="tx1"/>
                          </a:solidFill>
                        </a:rPr>
                        <a:t>26</a:t>
                      </a:r>
                      <a:endParaRPr lang="en-US" dirty="0">
                        <a:solidFill>
                          <a:schemeClr val="tx1"/>
                        </a:solidFill>
                      </a:endParaRPr>
                    </a:p>
                  </a:txBody>
                  <a:tcPr/>
                </a:tc>
                <a:tc>
                  <a:txBody>
                    <a:bodyPr/>
                    <a:lstStyle/>
                    <a:p>
                      <a:pPr algn="ctr"/>
                      <a:r>
                        <a:rPr lang="en-US" dirty="0" smtClean="0">
                          <a:solidFill>
                            <a:schemeClr val="tx1"/>
                          </a:solidFill>
                        </a:rPr>
                        <a:t>35</a:t>
                      </a:r>
                      <a:endParaRPr lang="en-US" dirty="0">
                        <a:solidFill>
                          <a:schemeClr val="tx1"/>
                        </a:solidFill>
                      </a:endParaRPr>
                    </a:p>
                  </a:txBody>
                  <a:tcPr/>
                </a:tc>
                <a:tc>
                  <a:txBody>
                    <a:bodyPr/>
                    <a:lstStyle/>
                    <a:p>
                      <a:pPr algn="ctr"/>
                      <a:r>
                        <a:rPr lang="en-US" dirty="0" smtClean="0">
                          <a:solidFill>
                            <a:schemeClr val="tx1"/>
                          </a:solidFill>
                        </a:rPr>
                        <a:t>55</a:t>
                      </a:r>
                      <a:endParaRPr lang="en-US" dirty="0">
                        <a:solidFill>
                          <a:schemeClr val="tx1"/>
                        </a:solidFill>
                      </a:endParaRPr>
                    </a:p>
                  </a:txBody>
                  <a:tcPr/>
                </a:tc>
              </a:tr>
              <a:tr h="370840">
                <a:tc>
                  <a:txBody>
                    <a:bodyPr/>
                    <a:lstStyle/>
                    <a:p>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not at all </a:t>
                      </a:r>
                      <a:r>
                        <a:rPr lang="en-US" baseline="0" dirty="0" smtClean="0">
                          <a:solidFill>
                            <a:schemeClr val="tx1"/>
                          </a:solidFill>
                        </a:rPr>
                        <a:t>appropriate</a:t>
                      </a:r>
                      <a:endParaRPr lang="en-US" dirty="0">
                        <a:solidFill>
                          <a:schemeClr val="tx1"/>
                        </a:solidFill>
                      </a:endParaRPr>
                    </a:p>
                  </a:txBody>
                  <a:tcPr/>
                </a:tc>
                <a:tc>
                  <a:txBody>
                    <a:bodyPr/>
                    <a:lstStyle/>
                    <a:p>
                      <a:pPr algn="ctr"/>
                      <a:r>
                        <a:rPr lang="en-US" dirty="0" smtClean="0">
                          <a:solidFill>
                            <a:schemeClr val="tx1"/>
                          </a:solidFill>
                        </a:rPr>
                        <a:t>4</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a:solidFill>
                          <a:schemeClr val="tx1"/>
                        </a:solidFill>
                      </a:endParaRPr>
                    </a:p>
                  </a:txBody>
                  <a:tcPr/>
                </a:tc>
                <a:tc>
                  <a:txBody>
                    <a:bodyPr/>
                    <a:lstStyle/>
                    <a:p>
                      <a:pPr algn="ctr"/>
                      <a:r>
                        <a:rPr lang="en-US" dirty="0" smtClean="0">
                          <a:solidFill>
                            <a:schemeClr val="tx1"/>
                          </a:solidFill>
                        </a:rPr>
                        <a:t>4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arguably</a:t>
                      </a:r>
                      <a:r>
                        <a:rPr lang="en-US" u="sng" baseline="0" dirty="0" smtClean="0">
                          <a:solidFill>
                            <a:schemeClr val="tx1"/>
                          </a:solidFill>
                        </a:rPr>
                        <a:t>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22</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c>
                  <a:txBody>
                    <a:bodyPr/>
                    <a:lstStyle/>
                    <a:p>
                      <a:pPr algn="ctr"/>
                      <a:r>
                        <a:rPr lang="en-US" dirty="0" smtClean="0">
                          <a:solidFill>
                            <a:schemeClr val="tx1"/>
                          </a:solidFill>
                        </a:rPr>
                        <a:t>16</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7 / 15</a:t>
                      </a:r>
                      <a:endParaRPr lang="en-US" dirty="0">
                        <a:solidFill>
                          <a:schemeClr val="tx1"/>
                        </a:solidFill>
                      </a:endParaRPr>
                    </a:p>
                  </a:txBody>
                  <a:tcPr/>
                </a:tc>
                <a:tc>
                  <a:txBody>
                    <a:bodyPr/>
                    <a:lstStyle/>
                    <a:p>
                      <a:pPr algn="ctr"/>
                      <a:r>
                        <a:rPr lang="en-US" dirty="0" smtClean="0">
                          <a:solidFill>
                            <a:schemeClr val="tx1"/>
                          </a:solidFill>
                        </a:rPr>
                        <a:t>11 / 9</a:t>
                      </a:r>
                      <a:endParaRPr lang="en-US" dirty="0">
                        <a:solidFill>
                          <a:schemeClr val="tx1"/>
                        </a:solidFill>
                      </a:endParaRPr>
                    </a:p>
                  </a:txBody>
                  <a:tcPr/>
                </a:tc>
                <a:tc>
                  <a:txBody>
                    <a:bodyPr/>
                    <a:lstStyle/>
                    <a:p>
                      <a:pPr algn="ctr"/>
                      <a:r>
                        <a:rPr lang="en-US" dirty="0" smtClean="0">
                          <a:solidFill>
                            <a:schemeClr val="tx1"/>
                          </a:solidFill>
                        </a:rPr>
                        <a:t>7 / 9</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for sure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c>
                  <a:txBody>
                    <a:bodyPr/>
                    <a:lstStyle/>
                    <a:p>
                      <a:pPr algn="ctr"/>
                      <a:r>
                        <a:rPr lang="en-US" dirty="0" smtClean="0">
                          <a:solidFill>
                            <a:schemeClr val="tx1"/>
                          </a:solidFill>
                        </a:rPr>
                        <a:t>89</a:t>
                      </a:r>
                      <a:endParaRPr lang="en-US" dirty="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c>
                  <a:txBody>
                    <a:bodyPr/>
                    <a:lstStyle/>
                    <a:p>
                      <a:pPr algn="ctr"/>
                      <a:r>
                        <a:rPr lang="en-US" dirty="0" smtClean="0">
                          <a:solidFill>
                            <a:schemeClr val="tx1"/>
                          </a:solidFill>
                        </a:rPr>
                        <a:t>48 / 41</a:t>
                      </a:r>
                      <a:endParaRPr lang="en-US" dirty="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74930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Appropriateness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measured in terms of what an optimal collection of RTTs for the POR under scrutiny would </a:t>
            </a:r>
            <a:r>
              <a:rPr lang="en-US" dirty="0" smtClean="0"/>
              <a:t>be;</a:t>
            </a:r>
          </a:p>
          <a:p>
            <a:pPr>
              <a:buFont typeface="Arial" panose="020B0604020202020204" pitchFamily="34" charset="0"/>
              <a:buChar char="•"/>
            </a:pPr>
            <a:r>
              <a:rPr lang="en-US" dirty="0" smtClean="0"/>
              <a:t>POR under scrutiny:</a:t>
            </a:r>
          </a:p>
          <a:p>
            <a:pPr lvl="1">
              <a:buFont typeface="Arial" panose="020B0604020202020204" pitchFamily="34" charset="0"/>
              <a:buChar char="•"/>
            </a:pPr>
            <a:r>
              <a:rPr lang="en-US" dirty="0" err="1" smtClean="0"/>
              <a:t>Assertional</a:t>
            </a:r>
            <a:r>
              <a:rPr lang="en-US" dirty="0" smtClean="0"/>
              <a:t> part: what is in the EHR</a:t>
            </a:r>
          </a:p>
          <a:p>
            <a:pPr lvl="1">
              <a:spcBef>
                <a:spcPts val="0"/>
              </a:spcBef>
              <a:buFont typeface="Arial" panose="020B0604020202020204" pitchFamily="34" charset="0"/>
              <a:buChar char="•"/>
            </a:pPr>
            <a:r>
              <a:rPr lang="en-US" dirty="0" smtClean="0"/>
              <a:t>Non-</a:t>
            </a:r>
            <a:r>
              <a:rPr lang="en-US" dirty="0" err="1" smtClean="0"/>
              <a:t>assertional</a:t>
            </a:r>
            <a:r>
              <a:rPr lang="en-US" dirty="0" smtClean="0"/>
              <a:t> part: what is on the side of the patient</a:t>
            </a:r>
          </a:p>
          <a:p>
            <a:pPr>
              <a:buFont typeface="Arial" panose="020B0604020202020204" pitchFamily="34" charset="0"/>
              <a:buChar char="•"/>
            </a:pPr>
            <a:r>
              <a:rPr lang="en-US" dirty="0" smtClean="0"/>
              <a:t>Optimal collection: </a:t>
            </a:r>
          </a:p>
          <a:p>
            <a:pPr lvl="1">
              <a:buFont typeface="Arial" panose="020B0604020202020204" pitchFamily="34" charset="0"/>
              <a:buChar char="•"/>
            </a:pPr>
            <a:r>
              <a:rPr lang="en-US" dirty="0" smtClean="0"/>
              <a:t>satisfies </a:t>
            </a:r>
            <a:r>
              <a:rPr lang="en-US" dirty="0"/>
              <a:t>the following criteria: </a:t>
            </a:r>
            <a:endParaRPr lang="en-US" dirty="0" smtClean="0"/>
          </a:p>
          <a:p>
            <a:pPr lvl="2">
              <a:buFont typeface="Arial" panose="020B0604020202020204" pitchFamily="34" charset="0"/>
              <a:buChar char="•"/>
            </a:pPr>
            <a:r>
              <a:rPr lang="en-US" dirty="0" smtClean="0"/>
              <a:t>(</a:t>
            </a:r>
            <a:r>
              <a:rPr lang="en-US" dirty="0"/>
              <a:t>1) it consists of RTTs which describe the non-</a:t>
            </a:r>
            <a:r>
              <a:rPr lang="en-US" dirty="0" err="1"/>
              <a:t>assertional</a:t>
            </a:r>
            <a:r>
              <a:rPr lang="en-US" dirty="0"/>
              <a:t> part of the POR only to the extent to which there is enough evidence for what those RTTs themselves assert to be true </a:t>
            </a:r>
            <a:r>
              <a:rPr lang="en-US" sz="1400" dirty="0"/>
              <a:t>(e.g. there is sufficient evidence that the patients are human beings, there is not sufficient evidence that the diagnoses are correct</a:t>
            </a:r>
            <a:r>
              <a:rPr lang="en-US" sz="1400" dirty="0" smtClean="0"/>
              <a:t>),</a:t>
            </a:r>
            <a:r>
              <a:rPr lang="en-US" dirty="0" smtClean="0"/>
              <a:t> </a:t>
            </a:r>
            <a:r>
              <a:rPr lang="en-US" dirty="0"/>
              <a:t>and </a:t>
            </a:r>
            <a:endParaRPr lang="en-US" dirty="0" smtClean="0"/>
          </a:p>
          <a:p>
            <a:pPr lvl="2">
              <a:buFont typeface="Arial" panose="020B0604020202020204" pitchFamily="34" charset="0"/>
              <a:buChar char="•"/>
            </a:pPr>
            <a:r>
              <a:rPr lang="en-US" dirty="0" smtClean="0"/>
              <a:t>(</a:t>
            </a:r>
            <a:r>
              <a:rPr lang="en-US" dirty="0"/>
              <a:t>2) it consists of other RTTs which describe the </a:t>
            </a:r>
            <a:r>
              <a:rPr lang="en-US" dirty="0" err="1"/>
              <a:t>assertional</a:t>
            </a:r>
            <a:r>
              <a:rPr lang="en-US" dirty="0"/>
              <a:t> part in relation to the RTTs referenced under (1</a:t>
            </a:r>
            <a:r>
              <a:rPr lang="en-US" dirty="0" smtClean="0"/>
              <a:t>).</a:t>
            </a:r>
            <a:endParaRPr lang="en-US" dirty="0"/>
          </a:p>
        </p:txBody>
      </p:sp>
    </p:spTree>
    <p:extLst>
      <p:ext uri="{BB962C8B-B14F-4D97-AF65-F5344CB8AC3E}">
        <p14:creationId xmlns:p14="http://schemas.microsoft.com/office/powerpoint/2010/main" val="22791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a:t>
            </a:r>
            <a:r>
              <a:rPr lang="en-US" dirty="0"/>
              <a:t>i</a:t>
            </a:r>
            <a:r>
              <a:rPr lang="en-US" dirty="0" smtClean="0"/>
              <a:t>nter-rater agreement</a:t>
            </a:r>
            <a:endParaRPr lang="en-US" dirty="0"/>
          </a:p>
        </p:txBody>
      </p:sp>
      <p:graphicFrame>
        <p:nvGraphicFramePr>
          <p:cNvPr id="4" name="Table 3"/>
          <p:cNvGraphicFramePr>
            <a:graphicFrameLocks noGrp="1"/>
          </p:cNvGraphicFramePr>
          <p:nvPr>
            <p:extLst/>
          </p:nvPr>
        </p:nvGraphicFramePr>
        <p:xfrm>
          <a:off x="1219200" y="1676404"/>
          <a:ext cx="6934200" cy="4190994"/>
        </p:xfrm>
        <a:graphic>
          <a:graphicData uri="http://schemas.openxmlformats.org/drawingml/2006/table">
            <a:tbl>
              <a:tblPr>
                <a:tableStyleId>{5C22544A-7EE6-4342-B048-85BDC9FD1C3A}</a:tableStyleId>
              </a:tblPr>
              <a:tblGrid>
                <a:gridCol w="819000"/>
                <a:gridCol w="1119300"/>
                <a:gridCol w="1064700"/>
                <a:gridCol w="1310400"/>
                <a:gridCol w="1310400"/>
                <a:gridCol w="1310400"/>
              </a:tblGrid>
              <a:tr h="353372">
                <a:tc>
                  <a:txBody>
                    <a:bodyPr/>
                    <a:lstStyle/>
                    <a:p>
                      <a:pPr algn="l" fontAlgn="b"/>
                      <a:r>
                        <a:rPr lang="en-US" sz="1800" u="none" strike="noStrike" dirty="0" err="1">
                          <a:effectLst/>
                        </a:rPr>
                        <a:t>Obs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b="1" u="none" strike="noStrike" dirty="0">
                          <a:effectLst/>
                        </a:rPr>
                        <a:t>Y</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71041">
                <a:tc rowSpan="3">
                  <a:txBody>
                    <a:bodyPr/>
                    <a:lstStyle/>
                    <a:p>
                      <a:pPr algn="ctr" fontAlgn="ctr"/>
                      <a:r>
                        <a:rPr lang="en-US" sz="1800" b="1" u="none" strike="noStrike" dirty="0">
                          <a:effectLst/>
                        </a:rPr>
                        <a:t>X</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1" u="none" strike="noStrike">
                          <a:effectLst/>
                        </a:rPr>
                        <a:t>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22</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83</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89</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109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agreement</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99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by chance</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0.73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3.27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639605">
                <a:tc gridSpan="2">
                  <a:txBody>
                    <a:bodyPr/>
                    <a:lstStyle/>
                    <a:p>
                      <a:pPr algn="l" fontAlgn="b"/>
                      <a:r>
                        <a:rPr lang="en-US" sz="1800" u="none" strike="noStrike">
                          <a:effectLst/>
                        </a:rPr>
                        <a:t>Cohen's kappa</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0.904762</a:t>
                      </a:r>
                      <a:endParaRPr lang="en-US"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angle 2"/>
          <p:cNvSpPr/>
          <p:nvPr/>
        </p:nvSpPr>
        <p:spPr>
          <a:xfrm>
            <a:off x="3505200" y="6400800"/>
            <a:ext cx="5562600" cy="338554"/>
          </a:xfrm>
          <a:prstGeom prst="rect">
            <a:avLst/>
          </a:prstGeom>
        </p:spPr>
        <p:txBody>
          <a:bodyPr wrap="square">
            <a:spAutoFit/>
          </a:bodyPr>
          <a:lstStyle/>
          <a:p>
            <a:pPr algn="r"/>
            <a:r>
              <a:rPr lang="en-US" sz="1600" dirty="0">
                <a:solidFill>
                  <a:schemeClr val="bg1"/>
                </a:solidFill>
              </a:rPr>
              <a:t>http://www.real-statistics.com/reliability/cohens-kappa/</a:t>
            </a:r>
          </a:p>
        </p:txBody>
      </p:sp>
    </p:spTree>
    <p:extLst>
      <p:ext uri="{BB962C8B-B14F-4D97-AF65-F5344CB8AC3E}">
        <p14:creationId xmlns:p14="http://schemas.microsoft.com/office/powerpoint/2010/main" val="3253522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reasons for disagreement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Absence of uniform </a:t>
            </a:r>
            <a:r>
              <a:rPr lang="en-US" dirty="0"/>
              <a:t>conventions on which ontologies and relations to use, </a:t>
            </a:r>
            <a:endParaRPr lang="en-US" dirty="0" smtClean="0"/>
          </a:p>
          <a:p>
            <a:pPr>
              <a:buFont typeface="Arial" panose="020B0604020202020204" pitchFamily="34" charset="0"/>
              <a:buChar char="•"/>
            </a:pPr>
            <a:r>
              <a:rPr lang="en-US" dirty="0"/>
              <a:t>P</a:t>
            </a:r>
            <a:r>
              <a:rPr lang="en-US" dirty="0" smtClean="0"/>
              <a:t>roblems </a:t>
            </a:r>
            <a:r>
              <a:rPr lang="en-US" dirty="0"/>
              <a:t>in the ontological theories, </a:t>
            </a:r>
            <a:endParaRPr lang="en-US" dirty="0" smtClean="0"/>
          </a:p>
          <a:p>
            <a:pPr>
              <a:buFont typeface="Arial" panose="020B0604020202020204" pitchFamily="34" charset="0"/>
              <a:buChar char="•"/>
            </a:pPr>
            <a:r>
              <a:rPr lang="en-US" dirty="0" smtClean="0"/>
              <a:t>Issues with implementation of ontologies,</a:t>
            </a:r>
          </a:p>
          <a:p>
            <a:pPr lvl="1">
              <a:buFont typeface="Arial" panose="020B0604020202020204" pitchFamily="34" charset="0"/>
              <a:buChar char="•"/>
            </a:pPr>
            <a:r>
              <a:rPr lang="en-US" dirty="0" smtClean="0"/>
              <a:t>both </a:t>
            </a:r>
            <a:r>
              <a:rPr lang="en-US" dirty="0"/>
              <a:t>authors resorted to OGMS for a large part of their RTTs, </a:t>
            </a:r>
            <a:endParaRPr lang="en-US" dirty="0" smtClean="0"/>
          </a:p>
          <a:p>
            <a:pPr lvl="1">
              <a:buFont typeface="Arial" panose="020B0604020202020204" pitchFamily="34" charset="0"/>
              <a:buChar char="•"/>
            </a:pPr>
            <a:r>
              <a:rPr lang="en-US" dirty="0" smtClean="0"/>
              <a:t>Yet, differences </a:t>
            </a:r>
            <a:r>
              <a:rPr lang="en-US" dirty="0"/>
              <a:t>in representation were observed because of the source material consulted: </a:t>
            </a:r>
            <a:endParaRPr lang="en-US" dirty="0" smtClean="0"/>
          </a:p>
          <a:p>
            <a:pPr lvl="2">
              <a:buFont typeface="Arial" panose="020B0604020202020204" pitchFamily="34" charset="0"/>
              <a:buChar char="•"/>
            </a:pPr>
            <a:r>
              <a:rPr lang="en-US" dirty="0" smtClean="0"/>
              <a:t>X </a:t>
            </a:r>
            <a:r>
              <a:rPr lang="en-US" dirty="0"/>
              <a:t>used the OGMS OWL artifact as basis, whereas Y used the definitions and descriptions in the paper that led to the development of OGMS (Scheuermann et al., 2009).</a:t>
            </a:r>
            <a:endParaRPr lang="en-US" dirty="0" smtClean="0"/>
          </a:p>
          <a:p>
            <a:pPr>
              <a:buFont typeface="Arial" panose="020B0604020202020204" pitchFamily="34" charset="0"/>
              <a:buChar char="•"/>
            </a:pPr>
            <a:r>
              <a:rPr lang="en-US" dirty="0" smtClean="0"/>
              <a:t>Lack of appropriate documentation.</a:t>
            </a:r>
          </a:p>
          <a:p>
            <a:endParaRPr lang="en-US" dirty="0"/>
          </a:p>
        </p:txBody>
      </p:sp>
    </p:spTree>
    <p:extLst>
      <p:ext uri="{BB962C8B-B14F-4D97-AF65-F5344CB8AC3E}">
        <p14:creationId xmlns:p14="http://schemas.microsoft.com/office/powerpoint/2010/main" val="3538262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Ontologies and orphan classes referenced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Ontologies							X	Y</a:t>
            </a:r>
          </a:p>
          <a:p>
            <a:pPr lvl="1">
              <a:buFont typeface="Arial" panose="020B0604020202020204" pitchFamily="34" charset="0"/>
              <a:buChar char="•"/>
            </a:pPr>
            <a:r>
              <a:rPr lang="en-US" sz="1800" dirty="0" smtClean="0"/>
              <a:t>Ontology of General Medical Science (OGMS)			x	x</a:t>
            </a:r>
          </a:p>
          <a:p>
            <a:pPr lvl="1">
              <a:buFont typeface="Arial" panose="020B0604020202020204" pitchFamily="34" charset="0"/>
              <a:buChar char="•"/>
            </a:pPr>
            <a:r>
              <a:rPr lang="en-US" sz="1800" dirty="0" smtClean="0"/>
              <a:t>Ontology </a:t>
            </a:r>
            <a:r>
              <a:rPr lang="en-US" sz="1800" dirty="0"/>
              <a:t>of Medically Related Social Entities (OMRSE</a:t>
            </a:r>
            <a:r>
              <a:rPr lang="en-US" sz="1800" dirty="0" smtClean="0"/>
              <a:t>) 		x</a:t>
            </a:r>
          </a:p>
          <a:p>
            <a:pPr lvl="1">
              <a:buFont typeface="Arial" panose="020B0604020202020204" pitchFamily="34" charset="0"/>
              <a:buChar char="•"/>
            </a:pPr>
            <a:r>
              <a:rPr lang="en-US" sz="1800" dirty="0" smtClean="0"/>
              <a:t>the </a:t>
            </a:r>
            <a:r>
              <a:rPr lang="en-US" sz="1800" dirty="0"/>
              <a:t>Foundational Model of Anatomy (FMA</a:t>
            </a:r>
            <a:r>
              <a:rPr lang="en-US" sz="1800" dirty="0" smtClean="0"/>
              <a:t>) 			x	x</a:t>
            </a:r>
          </a:p>
          <a:p>
            <a:pPr lvl="1">
              <a:buFont typeface="Arial" panose="020B0604020202020204" pitchFamily="34" charset="0"/>
              <a:buChar char="•"/>
            </a:pPr>
            <a:r>
              <a:rPr lang="en-US" sz="1800" dirty="0" smtClean="0"/>
              <a:t>the </a:t>
            </a:r>
            <a:r>
              <a:rPr lang="en-US" sz="1800" dirty="0"/>
              <a:t>Disease Ontology (DO</a:t>
            </a:r>
            <a:r>
              <a:rPr lang="en-US" sz="1800" dirty="0" smtClean="0"/>
              <a:t>)					x</a:t>
            </a:r>
          </a:p>
          <a:p>
            <a:pPr lvl="1">
              <a:buFont typeface="Arial" panose="020B0604020202020204" pitchFamily="34" charset="0"/>
              <a:buChar char="•"/>
            </a:pPr>
            <a:r>
              <a:rPr lang="en-US" sz="1800" dirty="0" smtClean="0"/>
              <a:t>Ontology </a:t>
            </a:r>
            <a:r>
              <a:rPr lang="en-US" sz="1800" dirty="0"/>
              <a:t>of Biomedical Investigations (OBI</a:t>
            </a:r>
            <a:r>
              <a:rPr lang="en-US" sz="1800" dirty="0" smtClean="0"/>
              <a:t>)			x</a:t>
            </a:r>
          </a:p>
          <a:p>
            <a:pPr lvl="1">
              <a:buFont typeface="Arial" panose="020B0604020202020204" pitchFamily="34" charset="0"/>
              <a:buChar char="•"/>
            </a:pPr>
            <a:r>
              <a:rPr lang="en-US" sz="1800" dirty="0"/>
              <a:t>Basic Formal Ontology (BFO</a:t>
            </a:r>
            <a:r>
              <a:rPr lang="en-US" sz="1800" dirty="0" smtClean="0"/>
              <a:t>)						x</a:t>
            </a:r>
            <a:endParaRPr lang="en-US" sz="1800" dirty="0"/>
          </a:p>
          <a:p>
            <a:pPr lvl="1">
              <a:buFont typeface="Arial" panose="020B0604020202020204" pitchFamily="34" charset="0"/>
              <a:buChar char="•"/>
            </a:pPr>
            <a:r>
              <a:rPr lang="en-US" sz="1800" dirty="0"/>
              <a:t>Information Artifact Ontology (IAO</a:t>
            </a:r>
            <a:r>
              <a:rPr lang="en-US" sz="1800" dirty="0" smtClean="0"/>
              <a:t>)					x</a:t>
            </a:r>
          </a:p>
          <a:p>
            <a:pPr>
              <a:buFont typeface="Arial" panose="020B0604020202020204" pitchFamily="34" charset="0"/>
              <a:buChar char="•"/>
            </a:pPr>
            <a:r>
              <a:rPr lang="en-US" dirty="0" smtClean="0"/>
              <a:t>Orphan classes</a:t>
            </a:r>
          </a:p>
          <a:p>
            <a:pPr lvl="1">
              <a:buFont typeface="Arial" panose="020B0604020202020204" pitchFamily="34" charset="0"/>
              <a:buChar char="•"/>
            </a:pPr>
            <a:r>
              <a:rPr lang="en-US" sz="1800" dirty="0" smtClean="0"/>
              <a:t>‘</a:t>
            </a:r>
            <a:r>
              <a:rPr lang="en-US" sz="1800" dirty="0" err="1" smtClean="0"/>
              <a:t>denotator</a:t>
            </a:r>
            <a:r>
              <a:rPr lang="en-US" sz="1800" dirty="0" smtClean="0"/>
              <a:t>’						x</a:t>
            </a:r>
          </a:p>
          <a:p>
            <a:pPr lvl="1">
              <a:buFont typeface="Arial" panose="020B0604020202020204" pitchFamily="34" charset="0"/>
              <a:buChar char="•"/>
            </a:pPr>
            <a:r>
              <a:rPr lang="en-US" sz="1800" dirty="0" smtClean="0"/>
              <a:t>‘EHR’							x</a:t>
            </a:r>
          </a:p>
          <a:p>
            <a:pPr lvl="1">
              <a:buFont typeface="Arial" panose="020B0604020202020204" pitchFamily="34" charset="0"/>
              <a:buChar char="•"/>
            </a:pPr>
            <a:r>
              <a:rPr lang="en-US" sz="1800" dirty="0" smtClean="0"/>
              <a:t>‘</a:t>
            </a:r>
            <a:r>
              <a:rPr lang="en-US" sz="1800" dirty="0"/>
              <a:t>dataset record</a:t>
            </a:r>
            <a:r>
              <a:rPr lang="en-US" sz="1800" dirty="0" smtClean="0"/>
              <a:t>’						x</a:t>
            </a:r>
          </a:p>
          <a:p>
            <a:pPr lvl="1">
              <a:buFont typeface="Arial" panose="020B0604020202020204" pitchFamily="34" charset="0"/>
              <a:buChar char="•"/>
            </a:pPr>
            <a:r>
              <a:rPr lang="en-US" sz="1800" dirty="0" smtClean="0"/>
              <a:t>‘</a:t>
            </a:r>
            <a:r>
              <a:rPr lang="en-US" sz="1800" dirty="0"/>
              <a:t>patient </a:t>
            </a:r>
            <a:r>
              <a:rPr lang="en-US" sz="1800" dirty="0" smtClean="0"/>
              <a:t>identifier’							x</a:t>
            </a:r>
          </a:p>
          <a:p>
            <a:pPr lvl="1">
              <a:buFont typeface="Arial" panose="020B0604020202020204" pitchFamily="34" charset="0"/>
              <a:buChar char="•"/>
            </a:pPr>
            <a:r>
              <a:rPr lang="en-US" sz="1800" dirty="0" smtClean="0"/>
              <a:t>‘</a:t>
            </a:r>
            <a:r>
              <a:rPr lang="en-US" sz="1800" dirty="0"/>
              <a:t>ICD-9-CM code and label</a:t>
            </a:r>
            <a:r>
              <a:rPr lang="en-US" sz="1800" dirty="0" smtClean="0"/>
              <a:t>’						x</a:t>
            </a:r>
          </a:p>
        </p:txBody>
      </p:sp>
    </p:spTree>
    <p:extLst>
      <p:ext uri="{BB962C8B-B14F-4D97-AF65-F5344CB8AC3E}">
        <p14:creationId xmlns:p14="http://schemas.microsoft.com/office/powerpoint/2010/main" val="3566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fresh up your memory</a:t>
            </a:r>
            <a:endParaRPr lang="en-US" dirty="0"/>
          </a:p>
        </p:txBody>
      </p:sp>
      <p:sp>
        <p:nvSpPr>
          <p:cNvPr id="5" name="Content Placeholder 4"/>
          <p:cNvSpPr>
            <a:spLocks noGrp="1"/>
          </p:cNvSpPr>
          <p:nvPr>
            <p:ph idx="1"/>
          </p:nvPr>
        </p:nvSpPr>
        <p:spPr>
          <a:xfrm>
            <a:off x="228600" y="1676400"/>
            <a:ext cx="8686800" cy="4419600"/>
          </a:xfrm>
        </p:spPr>
        <p:txBody>
          <a:bodyPr/>
          <a:lstStyle/>
          <a:p>
            <a:pPr algn="ctr"/>
            <a:endParaRPr lang="en-US" sz="4000" dirty="0"/>
          </a:p>
          <a:p>
            <a:pPr marL="0" indent="0" algn="ctr"/>
            <a:r>
              <a:rPr lang="en-US" sz="4000" dirty="0" smtClean="0"/>
              <a:t>What kind of entities, in general language or in specific sublanguages, tend to be denoted by the word ‘diagnosis’?</a:t>
            </a:r>
            <a:endParaRPr lang="en-US" sz="4000" dirty="0"/>
          </a:p>
        </p:txBody>
      </p:sp>
    </p:spTree>
    <p:extLst>
      <p:ext uri="{BB962C8B-B14F-4D97-AF65-F5344CB8AC3E}">
        <p14:creationId xmlns:p14="http://schemas.microsoft.com/office/powerpoint/2010/main" val="3324753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Material entity / human being</a:t>
            </a:r>
            <a:endParaRPr lang="en-US" sz="3200" dirty="0"/>
          </a:p>
        </p:txBody>
      </p:sp>
      <p:graphicFrame>
        <p:nvGraphicFramePr>
          <p:cNvPr id="6" name="Content Placeholder 5"/>
          <p:cNvGraphicFramePr>
            <a:graphicFrameLocks noGrp="1"/>
          </p:cNvGraphicFramePr>
          <p:nvPr>
            <p:ph idx="1"/>
            <p:extLst/>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extLst/>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X represented P1 as a human with a patient role. </a:t>
            </a:r>
            <a:endParaRPr lang="en-US" sz="2000" dirty="0" smtClean="0"/>
          </a:p>
          <a:p>
            <a:pPr>
              <a:buFont typeface="Arial" panose="020B0604020202020204" pitchFamily="34" charset="0"/>
              <a:buChar char="•"/>
            </a:pPr>
            <a:r>
              <a:rPr lang="en-US" sz="2000" dirty="0" smtClean="0"/>
              <a:t>Y </a:t>
            </a:r>
            <a:r>
              <a:rPr lang="en-US" sz="2000" dirty="0"/>
              <a:t>represented P1 as a material entity </a:t>
            </a:r>
            <a:r>
              <a:rPr lang="en-US" sz="2000" dirty="0" smtClean="0"/>
              <a:t>(</a:t>
            </a:r>
            <a:r>
              <a:rPr lang="en-US" sz="1400" dirty="0"/>
              <a:t>P1 has been a material entity all the time through its existence, but not a human (e.g., it was a zygote at a time prior to being human</a:t>
            </a:r>
            <a:r>
              <a:rPr lang="en-US" sz="1400" dirty="0" smtClean="0"/>
              <a:t>)</a:t>
            </a:r>
            <a:r>
              <a:rPr lang="en-US" sz="2000" dirty="0" smtClean="0"/>
              <a:t>) without </a:t>
            </a:r>
            <a:r>
              <a:rPr lang="en-US" sz="2000" dirty="0"/>
              <a:t>assigning a patient </a:t>
            </a:r>
            <a:r>
              <a:rPr lang="en-US" sz="2000" dirty="0" smtClean="0"/>
              <a:t>role.</a:t>
            </a:r>
          </a:p>
          <a:p>
            <a:pPr>
              <a:buFont typeface="Arial" panose="020B0604020202020204" pitchFamily="34" charset="0"/>
              <a:buChar char="•"/>
            </a:pPr>
            <a:r>
              <a:rPr lang="en-US" sz="2000" dirty="0" smtClean="0"/>
              <a:t>This </a:t>
            </a:r>
            <a:r>
              <a:rPr lang="en-US" sz="2000" dirty="0"/>
              <a:t>difference in representation is related to the temporal indexing that RT requires for </a:t>
            </a:r>
            <a:r>
              <a:rPr lang="en-US" sz="2000" dirty="0" smtClean="0"/>
              <a:t>continuants. </a:t>
            </a:r>
          </a:p>
          <a:p>
            <a:pPr>
              <a:buFont typeface="Arial" panose="020B0604020202020204" pitchFamily="34" charset="0"/>
              <a:buChar char="•"/>
            </a:pPr>
            <a:r>
              <a:rPr lang="en-US" sz="2000" dirty="0"/>
              <a:t>Given the two authors’ temporal indexing, both agree that each other’s views re material entity/human being </a:t>
            </a:r>
            <a:r>
              <a:rPr lang="en-US" sz="1100" dirty="0"/>
              <a:t>(cave next slide)</a:t>
            </a:r>
            <a:r>
              <a:rPr lang="en-US" sz="2000" dirty="0"/>
              <a:t> were correct. </a:t>
            </a:r>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2920670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Human being / Homo sapiens</a:t>
            </a:r>
            <a:endParaRPr lang="en-US" sz="3200" dirty="0"/>
          </a:p>
        </p:txBody>
      </p:sp>
      <p:graphicFrame>
        <p:nvGraphicFramePr>
          <p:cNvPr id="6" name="Content Placeholder 5"/>
          <p:cNvGraphicFramePr>
            <a:graphicFrameLocks noGrp="1"/>
          </p:cNvGraphicFramePr>
          <p:nvPr>
            <p:ph idx="1"/>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smtClean="0"/>
              <a:t>Disagreement about </a:t>
            </a:r>
            <a:r>
              <a:rPr lang="en-US" sz="2000" dirty="0"/>
              <a:t>how to interpret the representational units for the universal </a:t>
            </a:r>
            <a:r>
              <a:rPr lang="en-US" sz="2000" i="1" dirty="0"/>
              <a:t>Human being</a:t>
            </a:r>
            <a:r>
              <a:rPr lang="en-US" sz="2000" dirty="0"/>
              <a:t> from the selected </a:t>
            </a:r>
            <a:r>
              <a:rPr lang="en-US" sz="2000" dirty="0" smtClean="0"/>
              <a:t>ontologies: </a:t>
            </a:r>
          </a:p>
          <a:p>
            <a:pPr lvl="1">
              <a:buFont typeface="Arial" panose="020B0604020202020204" pitchFamily="34" charset="0"/>
              <a:buChar char="•"/>
            </a:pPr>
            <a:r>
              <a:rPr lang="en-US" sz="1600" dirty="0" smtClean="0"/>
              <a:t>Is ‘human </a:t>
            </a:r>
            <a:r>
              <a:rPr lang="en-US" sz="1600" dirty="0"/>
              <a:t>being’ </a:t>
            </a:r>
            <a:r>
              <a:rPr lang="en-US" sz="1600" dirty="0" smtClean="0"/>
              <a:t>synonym </a:t>
            </a:r>
            <a:r>
              <a:rPr lang="en-US" sz="1600" dirty="0"/>
              <a:t>for the FMA’s ‘human body’ </a:t>
            </a:r>
            <a:r>
              <a:rPr lang="en-US" sz="1600" dirty="0" smtClean="0"/>
              <a:t>class ? </a:t>
            </a:r>
          </a:p>
          <a:p>
            <a:pPr lvl="1">
              <a:buFont typeface="Arial" panose="020B0604020202020204" pitchFamily="34" charset="0"/>
              <a:buChar char="•"/>
            </a:pPr>
            <a:r>
              <a:rPr lang="en-US" sz="1600" dirty="0" smtClean="0"/>
              <a:t>Does OBI’s ‘Homo </a:t>
            </a:r>
            <a:r>
              <a:rPr lang="en-US" sz="1600" dirty="0"/>
              <a:t>sapiens’ </a:t>
            </a:r>
            <a:r>
              <a:rPr lang="en-US" sz="1600" dirty="0" smtClean="0"/>
              <a:t>because of </a:t>
            </a:r>
            <a:r>
              <a:rPr lang="en-US" sz="1600" dirty="0"/>
              <a:t>its linking to other ontologies in </a:t>
            </a:r>
            <a:r>
              <a:rPr lang="en-US" sz="1600" dirty="0" err="1" smtClean="0"/>
              <a:t>Ontobee</a:t>
            </a:r>
            <a:r>
              <a:rPr lang="en-US" sz="1600" dirty="0" smtClean="0"/>
              <a:t> confuse </a:t>
            </a:r>
            <a:r>
              <a:rPr lang="en-US" sz="1600" dirty="0"/>
              <a:t>‘Homo sapiens’ as an instance of </a:t>
            </a:r>
            <a:r>
              <a:rPr lang="en-US" sz="1600" dirty="0" smtClean="0"/>
              <a:t>‘</a:t>
            </a:r>
            <a:r>
              <a:rPr lang="en-US" sz="1600" dirty="0"/>
              <a:t>species’ with those instances of organism that belong to – but are not instances of – the species ‘Homo sapiens</a:t>
            </a:r>
            <a:r>
              <a:rPr lang="en-US" sz="1600" dirty="0" smtClean="0"/>
              <a:t>’?  </a:t>
            </a:r>
          </a:p>
          <a:p>
            <a:pPr lvl="2">
              <a:buFont typeface="Arial" panose="020B0604020202020204" pitchFamily="34" charset="0"/>
              <a:buChar char="•"/>
            </a:pPr>
            <a:r>
              <a:rPr lang="en-US" sz="1200" dirty="0" smtClean="0"/>
              <a:t>‘</a:t>
            </a:r>
            <a:r>
              <a:rPr lang="en-US" sz="1200" dirty="0"/>
              <a:t>Homo sapiens’ and similar classes in OBI all descend from a class called ‘organism’.  </a:t>
            </a:r>
            <a:endParaRPr lang="en-US" sz="1200" dirty="0" smtClean="0"/>
          </a:p>
          <a:p>
            <a:pPr lvl="2">
              <a:buFont typeface="Arial" panose="020B0604020202020204" pitchFamily="34" charset="0"/>
              <a:buChar char="•"/>
            </a:pPr>
            <a:r>
              <a:rPr lang="en-US" sz="1200" dirty="0" smtClean="0"/>
              <a:t>The </a:t>
            </a:r>
            <a:r>
              <a:rPr lang="en-US" sz="1200" dirty="0"/>
              <a:t>‘Homo sapiens’ class in OBI has synonyms ‘Human being’ and ‘human’. </a:t>
            </a:r>
            <a:endParaRPr lang="en-US" sz="1200" dirty="0" smtClean="0"/>
          </a:p>
          <a:p>
            <a:pPr>
              <a:buFont typeface="Arial" panose="020B0604020202020204" pitchFamily="34" charset="0"/>
              <a:buChar char="•"/>
            </a:pPr>
            <a:r>
              <a:rPr lang="en-US" sz="1800" dirty="0" smtClean="0"/>
              <a:t>The </a:t>
            </a:r>
            <a:r>
              <a:rPr lang="en-US" sz="1800" dirty="0"/>
              <a:t>problem here is the lack of face value of terms selected as class names in the respective ontologies.</a:t>
            </a:r>
            <a:endParaRPr lang="en-US" sz="1800" kern="0" dirty="0"/>
          </a:p>
        </p:txBody>
      </p:sp>
    </p:spTree>
    <p:extLst>
      <p:ext uri="{BB962C8B-B14F-4D97-AF65-F5344CB8AC3E}">
        <p14:creationId xmlns:p14="http://schemas.microsoft.com/office/powerpoint/2010/main" val="2187424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diseases, diagnoses and DO</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Agreement on </a:t>
            </a:r>
            <a:r>
              <a:rPr lang="en-US" sz="2000" dirty="0"/>
              <a:t>the existence of a </a:t>
            </a:r>
            <a:r>
              <a:rPr lang="en-US" sz="2000" dirty="0" smtClean="0"/>
              <a:t>disorder, a disease, </a:t>
            </a:r>
            <a:r>
              <a:rPr lang="en-US" sz="2000" dirty="0"/>
              <a:t>two diagnoses and </a:t>
            </a:r>
            <a:r>
              <a:rPr lang="en-US" sz="2000" dirty="0" smtClean="0"/>
              <a:t>two </a:t>
            </a:r>
            <a:r>
              <a:rPr lang="en-US" sz="2000" dirty="0"/>
              <a:t>distinct processes that generated each</a:t>
            </a:r>
            <a:r>
              <a:rPr lang="en-US" sz="2000" dirty="0" smtClean="0"/>
              <a:t>.</a:t>
            </a:r>
          </a:p>
          <a:p>
            <a:pPr>
              <a:buFont typeface="Arial" panose="020B0604020202020204" pitchFamily="34" charset="0"/>
              <a:buChar char="•"/>
            </a:pPr>
            <a:r>
              <a:rPr lang="en-US" sz="2000" dirty="0" smtClean="0"/>
              <a:t>Agreement that </a:t>
            </a:r>
            <a:r>
              <a:rPr lang="en-US" sz="2000" dirty="0"/>
              <a:t>none of these entities should be confused or conflated: nothing at the same time can be an instance of two or more of the following: disease, disorder, diagnosis, and diagnostic process. </a:t>
            </a:r>
          </a:p>
          <a:p>
            <a:pPr>
              <a:buFont typeface="Arial" panose="020B0604020202020204" pitchFamily="34" charset="0"/>
              <a:buChar char="•"/>
            </a:pPr>
            <a:r>
              <a:rPr lang="en-US" sz="2000" dirty="0" smtClean="0"/>
              <a:t>Disagreement on the appropriateness of DO.</a:t>
            </a:r>
          </a:p>
          <a:p>
            <a:pPr lvl="1">
              <a:buFont typeface="Arial" panose="020B0604020202020204" pitchFamily="34" charset="0"/>
              <a:buChar char="•"/>
            </a:pPr>
            <a:r>
              <a:rPr lang="en-US" sz="1800" dirty="0" smtClean="0"/>
              <a:t>Agreement that DO confuses </a:t>
            </a:r>
            <a:r>
              <a:rPr lang="en-US" sz="1800" dirty="0"/>
              <a:t>not only disorders and disease, but also disease courses.  </a:t>
            </a:r>
            <a:endParaRPr lang="en-US" sz="1800" dirty="0" smtClean="0"/>
          </a:p>
          <a:p>
            <a:pPr lvl="2">
              <a:buFont typeface="Arial" panose="020B0604020202020204" pitchFamily="34" charset="0"/>
              <a:buChar char="•"/>
            </a:pPr>
            <a:r>
              <a:rPr lang="en-US" sz="1600" dirty="0" smtClean="0"/>
              <a:t>E.g.: ‘physical </a:t>
            </a:r>
            <a:r>
              <a:rPr lang="en-US" sz="1600" dirty="0"/>
              <a:t>disorder’ </a:t>
            </a:r>
            <a:r>
              <a:rPr lang="en-US" sz="1600" dirty="0" smtClean="0"/>
              <a:t>is </a:t>
            </a:r>
            <a:r>
              <a:rPr lang="en-US" sz="1600" dirty="0"/>
              <a:t>a subtype of ‘disease’, in direct contradiction to OGMS. </a:t>
            </a:r>
            <a:endParaRPr lang="en-US" sz="1600" dirty="0" smtClean="0"/>
          </a:p>
          <a:p>
            <a:pPr lvl="1">
              <a:buFont typeface="Arial" panose="020B0604020202020204" pitchFamily="34" charset="0"/>
              <a:buChar char="•"/>
            </a:pPr>
            <a:r>
              <a:rPr lang="en-US" sz="2000" dirty="0" smtClean="0"/>
              <a:t>Goodwill argument: DO </a:t>
            </a:r>
            <a:r>
              <a:rPr lang="en-US" sz="2000" dirty="0"/>
              <a:t>at least purports to strive for compliance with realist </a:t>
            </a:r>
            <a:r>
              <a:rPr lang="en-US" sz="2000" dirty="0" smtClean="0"/>
              <a:t>principles. </a:t>
            </a:r>
            <a:r>
              <a:rPr lang="en-US" sz="2000" dirty="0"/>
              <a:t>If perfection were a requirement to use an ontology, we could make no progress.  Nevertheless, the persistent, glaring flaws of DO from the perspective of OGMS give serious pause on using it accurately and precisely.</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471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part of the EHR constitutes a diagnosis?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Agreement that such part is </a:t>
            </a:r>
            <a:r>
              <a:rPr lang="en-US" sz="1800" dirty="0"/>
              <a:t>built out of continuants that are concretizations of instances of ICE reflecting a diagnosis. </a:t>
            </a:r>
            <a:endParaRPr lang="en-US" sz="1800" dirty="0" smtClean="0"/>
          </a:p>
          <a:p>
            <a:pPr>
              <a:buFont typeface="Arial" panose="020B0604020202020204" pitchFamily="34" charset="0"/>
              <a:buChar char="•"/>
            </a:pPr>
            <a:r>
              <a:rPr lang="en-US" sz="1800" dirty="0" smtClean="0"/>
              <a:t>Disagreement on the extent of the part that denotes the diagnosis:</a:t>
            </a:r>
          </a:p>
          <a:p>
            <a:pPr lvl="1">
              <a:buFont typeface="Arial" panose="020B0604020202020204" pitchFamily="34" charset="0"/>
              <a:buChar char="•"/>
            </a:pPr>
            <a:r>
              <a:rPr lang="en-US" sz="1800" dirty="0" smtClean="0"/>
              <a:t>the </a:t>
            </a:r>
            <a:r>
              <a:rPr lang="en-US" sz="1800" dirty="0"/>
              <a:t>mere concretization of the ICD-code and </a:t>
            </a:r>
            <a:r>
              <a:rPr lang="en-US" sz="1800" dirty="0" smtClean="0"/>
              <a:t>label? </a:t>
            </a:r>
          </a:p>
          <a:p>
            <a:pPr lvl="1">
              <a:spcBef>
                <a:spcPts val="0"/>
              </a:spcBef>
              <a:buFont typeface="Arial" panose="020B0604020202020204" pitchFamily="34" charset="0"/>
              <a:buChar char="•"/>
            </a:pPr>
            <a:r>
              <a:rPr lang="en-US" sz="1800" dirty="0"/>
              <a:t>t</a:t>
            </a:r>
            <a:r>
              <a:rPr lang="en-US" sz="1800" dirty="0" smtClean="0"/>
              <a:t>he above, plus </a:t>
            </a:r>
            <a:r>
              <a:rPr lang="en-US" sz="1800" dirty="0"/>
              <a:t>the concretization of the patient </a:t>
            </a:r>
            <a:r>
              <a:rPr lang="en-US" sz="1800" dirty="0" smtClean="0"/>
              <a:t>identifier?</a:t>
            </a:r>
          </a:p>
          <a:p>
            <a:pPr>
              <a:buFont typeface="Arial" panose="020B0604020202020204" pitchFamily="34" charset="0"/>
              <a:buChar char="•"/>
            </a:pPr>
            <a:r>
              <a:rPr lang="en-US" sz="1800" dirty="0" smtClean="0"/>
              <a:t>Root cause of disagreement: distinct </a:t>
            </a:r>
            <a:r>
              <a:rPr lang="en-US" sz="1800" dirty="0"/>
              <a:t>interpretations of the literature on </a:t>
            </a:r>
            <a:endParaRPr lang="en-US" sz="1800" dirty="0" smtClean="0"/>
          </a:p>
          <a:p>
            <a:pPr lvl="1">
              <a:buFont typeface="Arial" panose="020B0604020202020204" pitchFamily="34" charset="0"/>
              <a:buChar char="•"/>
            </a:pPr>
            <a:r>
              <a:rPr lang="en-US" sz="1800" dirty="0" smtClean="0"/>
              <a:t>the </a:t>
            </a:r>
            <a:r>
              <a:rPr lang="en-US" sz="1800" dirty="0"/>
              <a:t>nitty-gritty of how to deal with ICE and concretizations thereof, </a:t>
            </a:r>
            <a:endParaRPr lang="en-US" sz="1800" dirty="0" smtClean="0"/>
          </a:p>
          <a:p>
            <a:pPr lvl="1">
              <a:spcBef>
                <a:spcPts val="0"/>
              </a:spcBef>
              <a:buFont typeface="Arial" panose="020B0604020202020204" pitchFamily="34" charset="0"/>
              <a:buChar char="•"/>
            </a:pPr>
            <a:r>
              <a:rPr lang="en-US" sz="1800" dirty="0" smtClean="0"/>
              <a:t>how </a:t>
            </a:r>
            <a:r>
              <a:rPr lang="en-US" sz="1800" dirty="0"/>
              <a:t>instances of ICE relate to other instances of ICE, </a:t>
            </a:r>
            <a:endParaRPr lang="en-US" sz="1800" dirty="0" smtClean="0"/>
          </a:p>
          <a:p>
            <a:pPr lvl="1">
              <a:spcBef>
                <a:spcPts val="0"/>
              </a:spcBef>
              <a:buFont typeface="Arial" panose="020B0604020202020204" pitchFamily="34" charset="0"/>
              <a:buChar char="•"/>
            </a:pPr>
            <a:r>
              <a:rPr lang="en-US" sz="1800" dirty="0" smtClean="0"/>
              <a:t>what </a:t>
            </a:r>
            <a:r>
              <a:rPr lang="en-US" sz="1800" dirty="0"/>
              <a:t>exactly the </a:t>
            </a:r>
            <a:r>
              <a:rPr lang="en-US" sz="1800" dirty="0" err="1"/>
              <a:t>relata</a:t>
            </a:r>
            <a:r>
              <a:rPr lang="en-US" sz="1800" dirty="0"/>
              <a:t> are of relationships such as </a:t>
            </a:r>
            <a:r>
              <a:rPr lang="en-US" sz="1800" dirty="0" err="1"/>
              <a:t>aboutness</a:t>
            </a:r>
            <a:r>
              <a:rPr lang="en-US" sz="1800" dirty="0"/>
              <a:t> and denotation</a:t>
            </a:r>
            <a:r>
              <a:rPr lang="en-US" sz="1800" dirty="0" smtClean="0"/>
              <a:t>.</a:t>
            </a:r>
          </a:p>
          <a:p>
            <a:pPr>
              <a:buFont typeface="Arial" panose="020B0604020202020204" pitchFamily="34" charset="0"/>
              <a:buChar char="•"/>
            </a:pPr>
            <a:r>
              <a:rPr lang="en-US" sz="1800" dirty="0" smtClean="0"/>
              <a:t>Examples:</a:t>
            </a:r>
          </a:p>
          <a:p>
            <a:pPr lvl="1">
              <a:buFont typeface="Arial" panose="020B0604020202020204" pitchFamily="34" charset="0"/>
              <a:buChar char="•"/>
            </a:pPr>
            <a:r>
              <a:rPr lang="en-US" sz="1800" dirty="0" smtClean="0"/>
              <a:t>Can ICE be </a:t>
            </a:r>
            <a:r>
              <a:rPr lang="en-US" sz="1800" dirty="0"/>
              <a:t>parts of other </a:t>
            </a:r>
            <a:r>
              <a:rPr lang="en-US" sz="1800" dirty="0" smtClean="0"/>
              <a:t>ICE or does </a:t>
            </a:r>
            <a:r>
              <a:rPr lang="en-US" sz="1800" dirty="0"/>
              <a:t>parthood </a:t>
            </a:r>
            <a:r>
              <a:rPr lang="en-US" sz="1800" dirty="0" smtClean="0"/>
              <a:t>only apply to </a:t>
            </a:r>
            <a:r>
              <a:rPr lang="en-US" sz="1800" dirty="0"/>
              <a:t>the independent continuants in which inhere the qualities that concretize the corresponding </a:t>
            </a:r>
            <a:r>
              <a:rPr lang="en-US" sz="1800" dirty="0" smtClean="0"/>
              <a:t>ICE?</a:t>
            </a:r>
          </a:p>
          <a:p>
            <a:pPr lvl="1">
              <a:buFont typeface="Arial" panose="020B0604020202020204" pitchFamily="34" charset="0"/>
              <a:buChar char="•"/>
            </a:pPr>
            <a:r>
              <a:rPr lang="en-US" sz="1800" dirty="0" smtClean="0"/>
              <a:t>Is it </a:t>
            </a:r>
            <a:r>
              <a:rPr lang="en-US" sz="1800" dirty="0"/>
              <a:t>the qualities concretizing the ICE </a:t>
            </a:r>
            <a:r>
              <a:rPr lang="en-US" sz="1800" dirty="0" smtClean="0"/>
              <a:t>that are </a:t>
            </a:r>
            <a:r>
              <a:rPr lang="en-US" sz="1800" dirty="0"/>
              <a:t>about </a:t>
            </a:r>
            <a:r>
              <a:rPr lang="en-US" sz="1800" dirty="0" smtClean="0"/>
              <a:t>something or the </a:t>
            </a:r>
            <a:r>
              <a:rPr lang="en-US" sz="1800" dirty="0"/>
              <a:t>ICE </a:t>
            </a:r>
            <a:r>
              <a:rPr lang="en-US" sz="1800" dirty="0" smtClean="0"/>
              <a:t>itself?  </a:t>
            </a:r>
          </a:p>
          <a:p>
            <a:pPr lvl="3">
              <a:buFont typeface="Arial" panose="020B0604020202020204" pitchFamily="34" charset="0"/>
              <a:buChar char="•"/>
            </a:pPr>
            <a:r>
              <a:rPr lang="en-US" sz="1400" dirty="0" smtClean="0"/>
              <a:t>See Smith &amp; Ceusters, ICBO 2015</a:t>
            </a:r>
            <a:endParaRPr lang="en-US" sz="1400" dirty="0"/>
          </a:p>
        </p:txBody>
      </p:sp>
    </p:spTree>
    <p:extLst>
      <p:ext uri="{BB962C8B-B14F-4D97-AF65-F5344CB8AC3E}">
        <p14:creationId xmlns:p14="http://schemas.microsoft.com/office/powerpoint/2010/main" val="16761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(1)</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X interpreted both </a:t>
            </a:r>
            <a:endParaRPr lang="en-US" dirty="0" smtClean="0"/>
          </a:p>
          <a:p>
            <a:pPr lvl="2">
              <a:buFont typeface="Arial" panose="020B0604020202020204" pitchFamily="34" charset="0"/>
              <a:buChar char="•"/>
            </a:pPr>
            <a:r>
              <a:rPr lang="en-US" dirty="0" smtClean="0"/>
              <a:t>(</a:t>
            </a:r>
            <a:r>
              <a:rPr lang="en-US" dirty="0"/>
              <a:t>1) the RT tuple that instantiated the disease as gout (by Doe) and </a:t>
            </a:r>
            <a:endParaRPr lang="en-US" dirty="0" smtClean="0"/>
          </a:p>
          <a:p>
            <a:pPr lvl="2">
              <a:buFont typeface="Arial" panose="020B0604020202020204" pitchFamily="34" charset="0"/>
              <a:buChar char="•"/>
            </a:pPr>
            <a:r>
              <a:rPr lang="en-US" dirty="0" smtClean="0"/>
              <a:t>(</a:t>
            </a:r>
            <a:r>
              <a:rPr lang="en-US" dirty="0"/>
              <a:t>2) the RT tuple that instantiated it as osteoarthritis (by Thump) </a:t>
            </a:r>
            <a:endParaRPr lang="en-US" dirty="0" smtClean="0"/>
          </a:p>
          <a:p>
            <a:pPr lvl="1">
              <a:buFont typeface="Arial" panose="020B0604020202020204" pitchFamily="34" charset="0"/>
              <a:buChar char="•"/>
            </a:pPr>
            <a:r>
              <a:rPr lang="en-US" dirty="0" smtClean="0"/>
              <a:t>as </a:t>
            </a:r>
            <a:r>
              <a:rPr lang="en-US" dirty="0"/>
              <a:t>being faithful representations of what Thump and Doe believed at the time they formulated their diagnoses.  </a:t>
            </a:r>
            <a:endParaRPr lang="en-US" dirty="0" smtClean="0"/>
          </a:p>
          <a:p>
            <a:pPr>
              <a:buFont typeface="Arial" panose="020B0604020202020204" pitchFamily="34" charset="0"/>
              <a:buChar char="•"/>
            </a:pPr>
            <a:r>
              <a:rPr lang="en-US" dirty="0" smtClean="0"/>
              <a:t>X </a:t>
            </a:r>
            <a:r>
              <a:rPr lang="en-US" dirty="0"/>
              <a:t>did not believe himself to be recognizing both diagnoses as straightforwardly accurate and therefore resorted in his representation to a mechanism offered in RT to craft RTTs about RTTs that are later found to have been based on a misunderstanding of the reality at the time they were </a:t>
            </a:r>
            <a:r>
              <a:rPr lang="en-US" dirty="0" smtClean="0"/>
              <a:t>crafted.</a:t>
            </a:r>
            <a:endParaRPr lang="en-US" dirty="0"/>
          </a:p>
        </p:txBody>
      </p:sp>
    </p:spTree>
    <p:extLst>
      <p:ext uri="{BB962C8B-B14F-4D97-AF65-F5344CB8AC3E}">
        <p14:creationId xmlns:p14="http://schemas.microsoft.com/office/powerpoint/2010/main" val="25738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 crafted a representation that does not commit to what specific disease type(s) the patient’s disease actually is an instance of. </a:t>
            </a:r>
            <a:endParaRPr lang="en-US" dirty="0" smtClean="0"/>
          </a:p>
          <a:p>
            <a:pPr>
              <a:buFont typeface="Arial" panose="020B0604020202020204" pitchFamily="34" charset="0"/>
              <a:buChar char="•"/>
            </a:pPr>
            <a:r>
              <a:rPr lang="en-US" dirty="0" smtClean="0"/>
              <a:t>This </a:t>
            </a:r>
            <a:r>
              <a:rPr lang="en-US" dirty="0"/>
              <a:t>was achieved by representing the diagnoses to be simultaneously about the patient on the one hand (in contrast to X who represents the diagnoses to be about the disorder/ disease itself), and about the disease universals – gout and </a:t>
            </a:r>
            <a:r>
              <a:rPr lang="en-US" dirty="0" err="1"/>
              <a:t>osteoarthrosis</a:t>
            </a:r>
            <a:r>
              <a:rPr lang="en-US" dirty="0"/>
              <a:t> resp. – denoted by the respective ICD-codes and labels on the other hand. </a:t>
            </a:r>
            <a:endParaRPr lang="en-US" dirty="0" smtClean="0"/>
          </a:p>
          <a:p>
            <a:pPr>
              <a:buFont typeface="Arial" panose="020B0604020202020204" pitchFamily="34" charset="0"/>
              <a:buChar char="•"/>
            </a:pPr>
            <a:r>
              <a:rPr lang="en-US" dirty="0" smtClean="0"/>
              <a:t>This </a:t>
            </a:r>
            <a:r>
              <a:rPr lang="en-US" dirty="0" err="1"/>
              <a:t>aboutness</a:t>
            </a:r>
            <a:r>
              <a:rPr lang="en-US" dirty="0"/>
              <a:t>-relation between an instance of ICE and a universal can be represented in RT but of course cannot be represented in OWL without recourse to workarounds such as those discussed by Schulz et al (2014).</a:t>
            </a:r>
          </a:p>
        </p:txBody>
      </p:sp>
    </p:spTree>
    <p:extLst>
      <p:ext uri="{BB962C8B-B14F-4D97-AF65-F5344CB8AC3E}">
        <p14:creationId xmlns:p14="http://schemas.microsoft.com/office/powerpoint/2010/main" val="1717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The </a:t>
            </a:r>
            <a:r>
              <a:rPr lang="en-US" sz="2000" dirty="0"/>
              <a:t>two authors agreed </a:t>
            </a:r>
            <a:r>
              <a:rPr lang="en-US" sz="2000" dirty="0" smtClean="0"/>
              <a:t>on the existence of </a:t>
            </a:r>
            <a:r>
              <a:rPr lang="en-US" sz="2000" dirty="0"/>
              <a:t>key entities </a:t>
            </a:r>
            <a:r>
              <a:rPr lang="en-US" sz="2000" dirty="0" smtClean="0"/>
              <a:t>for the diagnoses to make sense.  </a:t>
            </a:r>
          </a:p>
          <a:p>
            <a:pPr>
              <a:buFont typeface="Arial" panose="020B0604020202020204" pitchFamily="34" charset="0"/>
              <a:buChar char="•"/>
            </a:pPr>
            <a:r>
              <a:rPr lang="en-US" sz="2000" dirty="0" smtClean="0"/>
              <a:t>They </a:t>
            </a:r>
            <a:r>
              <a:rPr lang="en-US" sz="2000" dirty="0"/>
              <a:t>agreed in general about the types instantiated by the particulars in the scenario, and how the particulars are related to each </a:t>
            </a:r>
            <a:r>
              <a:rPr lang="en-US" sz="2000" dirty="0" smtClean="0"/>
              <a:t>other.</a:t>
            </a:r>
          </a:p>
          <a:p>
            <a:pPr>
              <a:buFont typeface="Arial" panose="020B0604020202020204" pitchFamily="34" charset="0"/>
              <a:buChar char="•"/>
            </a:pPr>
            <a:r>
              <a:rPr lang="en-US" sz="2000" dirty="0" smtClean="0"/>
              <a:t>They </a:t>
            </a:r>
            <a:r>
              <a:rPr lang="en-US" sz="2000" dirty="0"/>
              <a:t>chose different representational units and relations from different ontologies due to various issues such as </a:t>
            </a:r>
            <a:endParaRPr lang="en-US" sz="2000" dirty="0" smtClean="0"/>
          </a:p>
          <a:p>
            <a:pPr lvl="1">
              <a:buFont typeface="Arial" panose="020B0604020202020204" pitchFamily="34" charset="0"/>
              <a:buChar char="•"/>
            </a:pPr>
            <a:r>
              <a:rPr lang="en-US" sz="2000" dirty="0" smtClean="0"/>
              <a:t>potential </a:t>
            </a:r>
            <a:r>
              <a:rPr lang="en-US" sz="2000" dirty="0"/>
              <a:t>lack of orthogonality in the OBO Foundry </a:t>
            </a:r>
            <a:r>
              <a:rPr lang="en-US" sz="2000" dirty="0" smtClean="0"/>
              <a:t>and</a:t>
            </a:r>
          </a:p>
          <a:p>
            <a:pPr lvl="1">
              <a:buFont typeface="Arial" panose="020B0604020202020204" pitchFamily="34" charset="0"/>
              <a:buChar char="•"/>
            </a:pPr>
            <a:r>
              <a:rPr lang="en-US" sz="2000" dirty="0" smtClean="0"/>
              <a:t>in </a:t>
            </a:r>
            <a:r>
              <a:rPr lang="en-US" sz="2000" dirty="0"/>
              <a:t>some cases disagreement on what types the classes in the ontologies represent. </a:t>
            </a:r>
            <a:endParaRPr lang="en-US" sz="2000" dirty="0" smtClean="0"/>
          </a:p>
          <a:p>
            <a:pPr>
              <a:buFont typeface="Arial" panose="020B0604020202020204" pitchFamily="34" charset="0"/>
              <a:buChar char="•"/>
            </a:pPr>
            <a:r>
              <a:rPr lang="en-US" sz="2000" dirty="0" smtClean="0"/>
              <a:t>These </a:t>
            </a:r>
            <a:r>
              <a:rPr lang="en-US" sz="2000" dirty="0"/>
              <a:t>distinctions exist, not because the authors entertained distinct competing conceptualizations, but because they expressed matters differently</a:t>
            </a:r>
            <a:r>
              <a:rPr lang="en-US" sz="2000" dirty="0" smtClean="0"/>
              <a:t>.</a:t>
            </a:r>
            <a:endParaRPr lang="en-US" sz="2000" dirty="0"/>
          </a:p>
        </p:txBody>
      </p:sp>
      <p:sp>
        <p:nvSpPr>
          <p:cNvPr id="4" name="Rectangle 3"/>
          <p:cNvSpPr/>
          <p:nvPr/>
        </p:nvSpPr>
        <p:spPr>
          <a:xfrm>
            <a:off x="1295400" y="5966936"/>
            <a:ext cx="7772400" cy="738664"/>
          </a:xfrm>
          <a:prstGeom prst="rect">
            <a:avLst/>
          </a:prstGeom>
        </p:spPr>
        <p:txBody>
          <a:bodyPr wrap="square">
            <a:spAutoFit/>
          </a:bodyPr>
          <a:lstStyle/>
          <a:p>
            <a:pPr algn="r"/>
            <a:r>
              <a:rPr lang="en-US" sz="1400" dirty="0">
                <a:solidFill>
                  <a:schemeClr val="bg1"/>
                </a:solidFill>
              </a:rPr>
              <a:t>Ceusters W, Hogan W. </a:t>
            </a:r>
            <a:endParaRPr lang="en-US" sz="1400" dirty="0" smtClean="0">
              <a:solidFill>
                <a:schemeClr val="bg1"/>
              </a:solidFill>
            </a:endParaRPr>
          </a:p>
          <a:p>
            <a:pPr algn="r"/>
            <a:r>
              <a:rPr lang="en-US" sz="1400" dirty="0" smtClean="0">
                <a:solidFill>
                  <a:schemeClr val="bg1"/>
                </a:solidFill>
              </a:rPr>
              <a:t>An </a:t>
            </a:r>
            <a:r>
              <a:rPr lang="en-US" sz="1400" dirty="0">
                <a:solidFill>
                  <a:schemeClr val="bg1"/>
                </a:solidFill>
              </a:rPr>
              <a:t>ontological analysis of diagnostic assertions in electronic healthcare records.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2015;7-11.</a:t>
            </a:r>
          </a:p>
        </p:txBody>
      </p:sp>
    </p:spTree>
    <p:extLst>
      <p:ext uri="{BB962C8B-B14F-4D97-AF65-F5344CB8AC3E}">
        <p14:creationId xmlns:p14="http://schemas.microsoft.com/office/powerpoint/2010/main" val="22934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Although this study is limited by the participation of only 2 subjects and the analysis of one report, it highlights the fact that the RT method and the clarity and precision it requires in representing reality is a powerful tool in identifying areas of needed improvement in existing, realism-based ontologies. </a:t>
            </a:r>
            <a:endParaRPr lang="en-US" dirty="0" smtClean="0"/>
          </a:p>
          <a:p>
            <a:pPr>
              <a:buFont typeface="Arial" panose="020B0604020202020204" pitchFamily="34" charset="0"/>
              <a:buChar char="•"/>
            </a:pPr>
            <a:r>
              <a:rPr lang="en-US" dirty="0"/>
              <a:t>Disagreements primarily due to different interpretations of the literature on ICEs. </a:t>
            </a:r>
            <a:endParaRPr lang="en-US" dirty="0" smtClean="0"/>
          </a:p>
          <a:p>
            <a:pPr lvl="2">
              <a:buFont typeface="Arial" panose="020B0604020202020204" pitchFamily="34" charset="0"/>
              <a:buChar char="•"/>
            </a:pPr>
            <a:r>
              <a:rPr lang="en-US" sz="1600" dirty="0" smtClean="0"/>
              <a:t>Note: Ceusters </a:t>
            </a:r>
            <a:r>
              <a:rPr lang="en-US" sz="1600" dirty="0"/>
              <a:t>was using </a:t>
            </a:r>
            <a:r>
              <a:rPr lang="en-US" sz="1600" dirty="0" smtClean="0"/>
              <a:t>Smith </a:t>
            </a:r>
            <a:r>
              <a:rPr lang="en-US" sz="1600" dirty="0"/>
              <a:t>B, Ceusters W. </a:t>
            </a:r>
            <a:r>
              <a:rPr lang="en-US" sz="1600" dirty="0" err="1"/>
              <a:t>Aboutness</a:t>
            </a:r>
            <a:r>
              <a:rPr lang="en-US" sz="1600" dirty="0"/>
              <a:t>: Towards Foundations for the Information Artifact Ontology. </a:t>
            </a:r>
            <a:r>
              <a:rPr lang="en-US" sz="1600" dirty="0" smtClean="0"/>
              <a:t>ICBO </a:t>
            </a:r>
            <a:r>
              <a:rPr lang="en-US" sz="1600" dirty="0"/>
              <a:t>2015, Lisbon, Portugal, July 27-30, </a:t>
            </a:r>
            <a:r>
              <a:rPr lang="en-US" sz="1600" dirty="0" smtClean="0"/>
              <a:t>2015;47-51, written before the experiment, but published later.</a:t>
            </a:r>
            <a:endParaRPr lang="en-US" sz="1600"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Rectangle 3"/>
          <p:cNvSpPr/>
          <p:nvPr/>
        </p:nvSpPr>
        <p:spPr>
          <a:xfrm>
            <a:off x="1295400" y="5966936"/>
            <a:ext cx="7772400" cy="738664"/>
          </a:xfrm>
          <a:prstGeom prst="rect">
            <a:avLst/>
          </a:prstGeom>
        </p:spPr>
        <p:txBody>
          <a:bodyPr wrap="square">
            <a:spAutoFit/>
          </a:bodyPr>
          <a:lstStyle/>
          <a:p>
            <a:pPr algn="r"/>
            <a:r>
              <a:rPr lang="en-US" sz="1400" dirty="0">
                <a:solidFill>
                  <a:schemeClr val="bg1"/>
                </a:solidFill>
              </a:rPr>
              <a:t>Ceusters W, Hogan W. </a:t>
            </a:r>
            <a:endParaRPr lang="en-US" sz="1400" dirty="0" smtClean="0">
              <a:solidFill>
                <a:schemeClr val="bg1"/>
              </a:solidFill>
            </a:endParaRPr>
          </a:p>
          <a:p>
            <a:pPr algn="r"/>
            <a:r>
              <a:rPr lang="en-US" sz="1400" dirty="0" smtClean="0">
                <a:solidFill>
                  <a:schemeClr val="bg1"/>
                </a:solidFill>
              </a:rPr>
              <a:t>An </a:t>
            </a:r>
            <a:r>
              <a:rPr lang="en-US" sz="1400" dirty="0">
                <a:solidFill>
                  <a:schemeClr val="bg1"/>
                </a:solidFill>
              </a:rPr>
              <a:t>ontological analysis of diagnostic assertions in electronic healthcare records.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2015;7-11.</a:t>
            </a:r>
          </a:p>
        </p:txBody>
      </p:sp>
    </p:spTree>
    <p:extLst>
      <p:ext uri="{BB962C8B-B14F-4D97-AF65-F5344CB8AC3E}">
        <p14:creationId xmlns:p14="http://schemas.microsoft.com/office/powerpoint/2010/main" val="397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extended analysis based on</a:t>
            </a:r>
            <a:endParaRPr lang="en-US" dirty="0"/>
          </a:p>
        </p:txBody>
      </p:sp>
      <p:pic>
        <p:nvPicPr>
          <p:cNvPr id="4" name="Content Placeholder 3"/>
          <p:cNvPicPr>
            <a:picLocks noGrp="1" noChangeAspect="1"/>
          </p:cNvPicPr>
          <p:nvPr>
            <p:ph idx="1"/>
          </p:nvPr>
        </p:nvPicPr>
        <p:blipFill>
          <a:blip r:embed="rId2"/>
          <a:stretch>
            <a:fillRect/>
          </a:stretch>
        </p:blipFill>
        <p:spPr>
          <a:xfrm>
            <a:off x="457199" y="2209800"/>
            <a:ext cx="8187309" cy="4343400"/>
          </a:xfrm>
          <a:prstGeom prst="rect">
            <a:avLst/>
          </a:prstGeom>
        </p:spPr>
      </p:pic>
      <p:sp>
        <p:nvSpPr>
          <p:cNvPr id="5" name="Rectangle 4"/>
          <p:cNvSpPr/>
          <p:nvPr/>
        </p:nvSpPr>
        <p:spPr>
          <a:xfrm>
            <a:off x="609600" y="1347341"/>
            <a:ext cx="7848600" cy="707886"/>
          </a:xfrm>
          <a:prstGeom prst="rect">
            <a:avLst/>
          </a:prstGeom>
        </p:spPr>
        <p:txBody>
          <a:bodyPr wrap="square">
            <a:spAutoFit/>
          </a:bodyPr>
          <a:lstStyle/>
          <a:p>
            <a:r>
              <a:rPr lang="en-US" sz="2000" dirty="0">
                <a:solidFill>
                  <a:schemeClr val="bg1"/>
                </a:solidFill>
              </a:rPr>
              <a:t>Smith B, Ceusters W. </a:t>
            </a:r>
            <a:r>
              <a:rPr lang="en-US" sz="2000" dirty="0" err="1">
                <a:solidFill>
                  <a:schemeClr val="bg1"/>
                </a:solidFill>
              </a:rPr>
              <a:t>Aboutness</a:t>
            </a:r>
            <a:r>
              <a:rPr lang="en-US" sz="20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1688151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dirty="0" smtClean="0"/>
              <a:t>Basic types used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0309772"/>
              </p:ext>
            </p:extLst>
          </p:nvPr>
        </p:nvGraphicFramePr>
        <p:xfrm>
          <a:off x="152398" y="1447800"/>
          <a:ext cx="8839204" cy="5081160"/>
        </p:xfrm>
        <a:graphic>
          <a:graphicData uri="http://schemas.openxmlformats.org/drawingml/2006/table">
            <a:tbl>
              <a:tblPr/>
              <a:tblGrid>
                <a:gridCol w="2209802"/>
                <a:gridCol w="6629402"/>
              </a:tblGrid>
              <a:tr h="156000">
                <a:tc>
                  <a:txBody>
                    <a:bodyPr/>
                    <a:lstStyle/>
                    <a:p>
                      <a:pPr algn="ctr"/>
                      <a:r>
                        <a:rPr lang="en-US" sz="1400" b="1" dirty="0">
                          <a:solidFill>
                            <a:schemeClr val="bg1"/>
                          </a:solidFill>
                        </a:rPr>
                        <a:t>Term</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a:solidFill>
                            <a:schemeClr val="bg1"/>
                          </a:solidFill>
                        </a:rPr>
                        <a:t>Definition</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38240">
                <a:tc>
                  <a:txBody>
                    <a:bodyPr/>
                    <a:lstStyle/>
                    <a:p>
                      <a:pPr algn="l"/>
                      <a:r>
                        <a:rPr lang="en-US" sz="1400" dirty="0">
                          <a:solidFill>
                            <a:schemeClr val="bg1"/>
                          </a:solidFill>
                        </a:rPr>
                        <a:t>INFORMATION CONTENT ENTITY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An ENTITY which is (1) GENERICALLY DEPENDENT on (2) some MATERIAL ENTITY and which is (3) concretized by a QUALITY (a) inhering in the MATERIAL ENTITY and (b) that </a:t>
                      </a:r>
                      <a:r>
                        <a:rPr lang="en-US" sz="1400" dirty="0" err="1">
                          <a:solidFill>
                            <a:srgbClr val="FFC000"/>
                          </a:solidFill>
                        </a:rPr>
                        <a:t>is_about</a:t>
                      </a:r>
                      <a:r>
                        <a:rPr lang="en-US" sz="1400" dirty="0">
                          <a:solidFill>
                            <a:srgbClr val="FFC000"/>
                          </a:solidFill>
                        </a:rPr>
                        <a:t> </a:t>
                      </a:r>
                      <a:r>
                        <a:rPr lang="en-US" sz="1400" dirty="0">
                          <a:solidFill>
                            <a:schemeClr val="bg1"/>
                          </a:solidFill>
                        </a:rPr>
                        <a:t>some </a:t>
                      </a:r>
                      <a:r>
                        <a:rPr lang="en-US" sz="1400" dirty="0">
                          <a:solidFill>
                            <a:srgbClr val="FFC000"/>
                          </a:solidFill>
                        </a:rPr>
                        <a:t>PORTION OF REALITY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0000">
                <a:tc>
                  <a:txBody>
                    <a:bodyPr/>
                    <a:lstStyle/>
                    <a:p>
                      <a:pPr algn="l"/>
                      <a:r>
                        <a:rPr lang="en-US" sz="1400">
                          <a:solidFill>
                            <a:schemeClr val="bg1"/>
                          </a:solidFill>
                        </a:rPr>
                        <a:t>INFORMATION QUALITY ENTITY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a:solidFill>
                            <a:schemeClr val="bg1"/>
                          </a:solidFill>
                        </a:rPr>
                        <a:t>A REPRESENTATION that is the concretization of some INFORMATION CONTENT ENTITY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280">
                <a:tc>
                  <a:txBody>
                    <a:bodyPr/>
                    <a:lstStyle/>
                    <a:p>
                      <a:pPr algn="l"/>
                      <a:r>
                        <a:rPr lang="en-US" sz="1400">
                          <a:solidFill>
                            <a:schemeClr val="bg1"/>
                          </a:solidFill>
                        </a:rPr>
                        <a:t>REPRESENTATION</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a:solidFill>
                            <a:schemeClr val="bg1"/>
                          </a:solidFill>
                        </a:rPr>
                        <a:t>A QUALITY which is_about or is intended to be about a PORTION OF REALITY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7000">
                <a:tc>
                  <a:txBody>
                    <a:bodyPr/>
                    <a:lstStyle/>
                    <a:p>
                      <a:pPr algn="l"/>
                      <a:r>
                        <a:rPr lang="en-US" sz="1400">
                          <a:solidFill>
                            <a:schemeClr val="bg1"/>
                          </a:solidFill>
                        </a:rPr>
                        <a:t>MENTAL QUALITY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a:solidFill>
                            <a:schemeClr val="bg1"/>
                          </a:solidFill>
                        </a:rPr>
                        <a:t>A QUALITY which specifically depends on an ANATOMICAL STRUCTURE in the cognitive system of an organism</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000">
                <a:tc>
                  <a:txBody>
                    <a:bodyPr/>
                    <a:lstStyle/>
                    <a:p>
                      <a:pPr algn="l"/>
                      <a:r>
                        <a:rPr lang="en-US" sz="1400">
                          <a:solidFill>
                            <a:schemeClr val="bg1"/>
                          </a:solidFill>
                        </a:rPr>
                        <a:t>COGNITIVE REPRESENTATION</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a:solidFill>
                            <a:schemeClr val="bg1"/>
                          </a:solidFill>
                        </a:rPr>
                        <a:t>A REPRESENTATION which is a MENTAL QUALITY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6000">
                <a:tc>
                  <a:txBody>
                    <a:bodyPr/>
                    <a:lstStyle/>
                    <a:p>
                      <a:pPr algn="ctr"/>
                      <a:r>
                        <a:rPr lang="en-US" sz="1400" b="1">
                          <a:solidFill>
                            <a:schemeClr val="bg1"/>
                          </a:solidFill>
                        </a:rPr>
                        <a:t>Relation</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a:solidFill>
                            <a:schemeClr val="bg1"/>
                          </a:solidFill>
                        </a:rPr>
                        <a:t>Explanation</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0000">
                <a:tc>
                  <a:txBody>
                    <a:bodyPr/>
                    <a:lstStyle/>
                    <a:p>
                      <a:pPr algn="l"/>
                      <a:r>
                        <a:rPr lang="en-US" sz="1400" i="1">
                          <a:solidFill>
                            <a:schemeClr val="bg1"/>
                          </a:solidFill>
                        </a:rPr>
                        <a:t>x is_about y</a:t>
                      </a:r>
                      <a:r>
                        <a:rPr lang="en-US" sz="1400">
                          <a:solidFill>
                            <a:schemeClr val="bg1"/>
                          </a:solidFill>
                        </a:rPr>
                        <a:t> </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schemeClr val="bg1"/>
                          </a:solidFill>
                        </a:rPr>
                        <a:t>x refers to or is </a:t>
                      </a:r>
                      <a:r>
                        <a:rPr lang="en-US" sz="1400" i="1" dirty="0">
                          <a:solidFill>
                            <a:srgbClr val="FFC000"/>
                          </a:solidFill>
                        </a:rPr>
                        <a:t>cognitively directed towards</a:t>
                      </a:r>
                      <a:r>
                        <a:rPr lang="en-US" sz="1400" i="1" dirty="0">
                          <a:solidFill>
                            <a:schemeClr val="bg1"/>
                          </a:solidFill>
                        </a:rPr>
                        <a:t> y</a:t>
                      </a:r>
                      <a:r>
                        <a:rPr lang="en-US" sz="1400" dirty="0">
                          <a:solidFill>
                            <a:schemeClr val="bg1"/>
                          </a:solidFill>
                        </a:rPr>
                        <a:t>. Domain: representations; Range: portions of </a:t>
                      </a:r>
                      <a:r>
                        <a:rPr lang="en-US" sz="1400" dirty="0" smtClean="0">
                          <a:solidFill>
                            <a:schemeClr val="bg1"/>
                          </a:solidFill>
                        </a:rPr>
                        <a:t>reality. </a:t>
                      </a:r>
                      <a:r>
                        <a:rPr lang="en-US" sz="1400" b="1" kern="1200" dirty="0" smtClean="0">
                          <a:solidFill>
                            <a:schemeClr val="bg1"/>
                          </a:solidFill>
                          <a:latin typeface="+mn-lt"/>
                          <a:ea typeface="+mn-ea"/>
                          <a:cs typeface="+mn-cs"/>
                        </a:rPr>
                        <a:t>Axiom:</a:t>
                      </a:r>
                      <a:r>
                        <a:rPr lang="en-US" sz="1400" kern="1200" dirty="0" smtClean="0">
                          <a:solidFill>
                            <a:schemeClr val="bg1"/>
                          </a:solidFill>
                          <a:latin typeface="+mn-lt"/>
                          <a:ea typeface="+mn-ea"/>
                          <a:cs typeface="+mn-cs"/>
                        </a:rPr>
                        <a:t> if</a:t>
                      </a:r>
                      <a:r>
                        <a:rPr lang="en-US" sz="1400" b="1" kern="1200" dirty="0" smtClean="0">
                          <a:solidFill>
                            <a:schemeClr val="bg1"/>
                          </a:solidFill>
                          <a:latin typeface="+mn-lt"/>
                          <a:ea typeface="+mn-ea"/>
                          <a:cs typeface="+mn-cs"/>
                        </a:rPr>
                        <a:t> </a:t>
                      </a:r>
                      <a:r>
                        <a:rPr lang="en-US" sz="1400" i="1" kern="1200" dirty="0" smtClean="0">
                          <a:solidFill>
                            <a:schemeClr val="bg1"/>
                          </a:solidFill>
                          <a:latin typeface="+mn-lt"/>
                          <a:ea typeface="+mn-ea"/>
                          <a:cs typeface="+mn-cs"/>
                        </a:rPr>
                        <a:t>x</a:t>
                      </a:r>
                      <a:r>
                        <a:rPr lang="en-US" sz="1400" b="1" i="1" kern="1200" dirty="0" smtClean="0">
                          <a:solidFill>
                            <a:schemeClr val="bg1"/>
                          </a:solidFill>
                          <a:latin typeface="+mn-lt"/>
                          <a:ea typeface="+mn-ea"/>
                          <a:cs typeface="+mn-cs"/>
                        </a:rPr>
                        <a:t> </a:t>
                      </a:r>
                      <a:r>
                        <a:rPr lang="en-US" sz="1400" b="1" i="1" kern="1200" dirty="0" err="1" smtClean="0">
                          <a:solidFill>
                            <a:schemeClr val="bg1"/>
                          </a:solidFill>
                          <a:latin typeface="+mn-lt"/>
                          <a:ea typeface="+mn-ea"/>
                          <a:cs typeface="+mn-cs"/>
                        </a:rPr>
                        <a:t>is_about</a:t>
                      </a:r>
                      <a:r>
                        <a:rPr lang="en-US" sz="1400" b="1" i="1" kern="1200" dirty="0" smtClean="0">
                          <a:solidFill>
                            <a:schemeClr val="bg1"/>
                          </a:solidFill>
                          <a:latin typeface="+mn-lt"/>
                          <a:ea typeface="+mn-ea"/>
                          <a:cs typeface="+mn-cs"/>
                        </a:rPr>
                        <a:t> </a:t>
                      </a:r>
                      <a:r>
                        <a:rPr lang="en-US" sz="1400" i="1" kern="1200" dirty="0" smtClean="0">
                          <a:solidFill>
                            <a:schemeClr val="bg1"/>
                          </a:solidFill>
                          <a:latin typeface="+mn-lt"/>
                          <a:ea typeface="+mn-ea"/>
                          <a:cs typeface="+mn-cs"/>
                        </a:rPr>
                        <a:t>y </a:t>
                      </a:r>
                      <a:r>
                        <a:rPr lang="en-US" sz="1400" kern="1200" dirty="0" smtClean="0">
                          <a:solidFill>
                            <a:schemeClr val="bg1"/>
                          </a:solidFill>
                          <a:latin typeface="+mn-lt"/>
                          <a:ea typeface="+mn-ea"/>
                          <a:cs typeface="+mn-cs"/>
                        </a:rPr>
                        <a:t>then </a:t>
                      </a:r>
                      <a:r>
                        <a:rPr lang="en-US" sz="1400" i="1" kern="1200" dirty="0" smtClean="0">
                          <a:solidFill>
                            <a:schemeClr val="bg1"/>
                          </a:solidFill>
                          <a:latin typeface="+mn-lt"/>
                          <a:ea typeface="+mn-ea"/>
                          <a:cs typeface="+mn-cs"/>
                        </a:rPr>
                        <a:t>y </a:t>
                      </a:r>
                      <a:r>
                        <a:rPr lang="en-US" sz="1400" kern="1200" dirty="0" smtClean="0">
                          <a:solidFill>
                            <a:schemeClr val="bg1"/>
                          </a:solidFill>
                          <a:latin typeface="+mn-lt"/>
                          <a:ea typeface="+mn-ea"/>
                          <a:cs typeface="+mn-cs"/>
                        </a:rPr>
                        <a:t>exists (veridicality).</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58680">
                <a:tc>
                  <a:txBody>
                    <a:bodyPr/>
                    <a:lstStyle/>
                    <a:p>
                      <a:pPr algn="l"/>
                      <a:r>
                        <a:rPr lang="en-US" sz="1400" i="1">
                          <a:solidFill>
                            <a:schemeClr val="bg1"/>
                          </a:solidFill>
                        </a:rPr>
                        <a:t>x concretizes y</a:t>
                      </a:r>
                      <a:r>
                        <a:rPr lang="en-US" sz="1400">
                          <a:solidFill>
                            <a:schemeClr val="bg1"/>
                          </a:solidFill>
                        </a:rPr>
                        <a:t> </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i="1">
                          <a:solidFill>
                            <a:schemeClr val="bg1"/>
                          </a:solidFill>
                        </a:rPr>
                        <a:t>x</a:t>
                      </a:r>
                      <a:r>
                        <a:rPr lang="en-US" sz="1400">
                          <a:solidFill>
                            <a:schemeClr val="bg1"/>
                          </a:solidFill>
                        </a:rPr>
                        <a:t> is a QUALITY and </a:t>
                      </a:r>
                      <a:r>
                        <a:rPr lang="en-US" sz="1400" i="1">
                          <a:solidFill>
                            <a:schemeClr val="bg1"/>
                          </a:solidFill>
                        </a:rPr>
                        <a:t>y</a:t>
                      </a:r>
                      <a:r>
                        <a:rPr lang="en-US" sz="1400">
                          <a:solidFill>
                            <a:schemeClr val="bg1"/>
                          </a:solidFill>
                        </a:rPr>
                        <a:t> is a GENERICALLY DEPENDENT CONTINUANT (GDC) and for some MATERIAL ENTITY </a:t>
                      </a:r>
                      <a:r>
                        <a:rPr lang="en-US" sz="1400" i="1">
                          <a:solidFill>
                            <a:schemeClr val="bg1"/>
                          </a:solidFill>
                        </a:rPr>
                        <a:t>z</a:t>
                      </a:r>
                      <a:r>
                        <a:rPr lang="en-US" sz="1400">
                          <a:solidFill>
                            <a:schemeClr val="bg1"/>
                          </a:solidFill>
                        </a:rPr>
                        <a:t>, </a:t>
                      </a:r>
                      <a:r>
                        <a:rPr lang="en-US" sz="1400" i="1">
                          <a:solidFill>
                            <a:schemeClr val="bg1"/>
                          </a:solidFill>
                        </a:rPr>
                        <a:t>x specifically_depends_on</a:t>
                      </a:r>
                      <a:r>
                        <a:rPr lang="en-US" sz="1400">
                          <a:solidFill>
                            <a:schemeClr val="bg1"/>
                          </a:solidFill>
                        </a:rPr>
                        <a:t> z at </a:t>
                      </a:r>
                      <a:r>
                        <a:rPr lang="en-US" sz="1400" i="1">
                          <a:solidFill>
                            <a:schemeClr val="bg1"/>
                          </a:solidFill>
                        </a:rPr>
                        <a:t>t</a:t>
                      </a:r>
                      <a:r>
                        <a:rPr lang="en-US" sz="1400">
                          <a:solidFill>
                            <a:schemeClr val="bg1"/>
                          </a:solidFill>
                        </a:rPr>
                        <a:t> and </a:t>
                      </a:r>
                      <a:r>
                        <a:rPr lang="en-US" sz="1400" i="1">
                          <a:solidFill>
                            <a:schemeClr val="bg1"/>
                          </a:solidFill>
                        </a:rPr>
                        <a:t>y generically_depends_on z</a:t>
                      </a:r>
                      <a:r>
                        <a:rPr lang="en-US" sz="1400">
                          <a:solidFill>
                            <a:schemeClr val="bg1"/>
                          </a:solidFill>
                        </a:rPr>
                        <a:t> at </a:t>
                      </a:r>
                      <a:r>
                        <a:rPr lang="en-US" sz="1400" i="1">
                          <a:solidFill>
                            <a:schemeClr val="bg1"/>
                          </a:solidFill>
                        </a:rPr>
                        <a:t>t</a:t>
                      </a:r>
                      <a:r>
                        <a:rPr lang="en-US" sz="1400">
                          <a:solidFill>
                            <a:schemeClr val="bg1"/>
                          </a:solidFill>
                        </a:rPr>
                        <a:t>, and if </a:t>
                      </a:r>
                      <a:r>
                        <a:rPr lang="en-US" sz="1400" i="1">
                          <a:solidFill>
                            <a:schemeClr val="bg1"/>
                          </a:solidFill>
                        </a:rPr>
                        <a:t>y</a:t>
                      </a:r>
                      <a:r>
                        <a:rPr lang="en-US" sz="1400">
                          <a:solidFill>
                            <a:schemeClr val="bg1"/>
                          </a:solidFill>
                        </a:rPr>
                        <a:t> migrates from bearer </a:t>
                      </a:r>
                      <a:r>
                        <a:rPr lang="en-US" sz="1400" i="1">
                          <a:solidFill>
                            <a:schemeClr val="bg1"/>
                          </a:solidFill>
                        </a:rPr>
                        <a:t>z</a:t>
                      </a:r>
                      <a:r>
                        <a:rPr lang="en-US" sz="1400">
                          <a:solidFill>
                            <a:schemeClr val="bg1"/>
                          </a:solidFill>
                        </a:rPr>
                        <a:t> to another bearer </a:t>
                      </a:r>
                      <a:r>
                        <a:rPr lang="en-US" sz="1400" i="1">
                          <a:solidFill>
                            <a:schemeClr val="bg1"/>
                          </a:solidFill>
                        </a:rPr>
                        <a:t>w</a:t>
                      </a:r>
                      <a:r>
                        <a:rPr lang="en-US" sz="1400">
                          <a:solidFill>
                            <a:schemeClr val="bg1"/>
                          </a:solidFill>
                        </a:rPr>
                        <a:t> then a copy of </a:t>
                      </a:r>
                      <a:r>
                        <a:rPr lang="en-US" sz="1400" i="1">
                          <a:solidFill>
                            <a:schemeClr val="bg1"/>
                          </a:solidFill>
                        </a:rPr>
                        <a:t>x</a:t>
                      </a:r>
                      <a:r>
                        <a:rPr lang="en-US" sz="1400">
                          <a:solidFill>
                            <a:schemeClr val="bg1"/>
                          </a:solidFill>
                        </a:rPr>
                        <a:t> will be created in </a:t>
                      </a:r>
                      <a:r>
                        <a:rPr lang="en-US" sz="1400" i="1">
                          <a:solidFill>
                            <a:schemeClr val="bg1"/>
                          </a:solidFill>
                        </a:rPr>
                        <a:t>w</a:t>
                      </a:r>
                      <a:r>
                        <a:rPr lang="en-US" sz="1400">
                          <a:solidFill>
                            <a:schemeClr val="bg1"/>
                          </a:solidFill>
                        </a:rPr>
                        <a:t>.</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24000">
                <a:tc>
                  <a:txBody>
                    <a:bodyPr/>
                    <a:lstStyle/>
                    <a:p>
                      <a:pPr algn="l"/>
                      <a:r>
                        <a:rPr lang="en-US" sz="1400" i="1">
                          <a:solidFill>
                            <a:schemeClr val="bg1"/>
                          </a:solidFill>
                        </a:rPr>
                        <a:t>x is_conformant_to y</a:t>
                      </a:r>
                      <a:r>
                        <a:rPr lang="en-US" sz="1400">
                          <a:solidFill>
                            <a:schemeClr val="bg1"/>
                          </a:solidFill>
                        </a:rPr>
                        <a:t> </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=def. </a:t>
                      </a:r>
                      <a:r>
                        <a:rPr lang="en-US" sz="1400" i="1" dirty="0">
                          <a:solidFill>
                            <a:schemeClr val="bg1"/>
                          </a:solidFill>
                        </a:rPr>
                        <a:t>x</a:t>
                      </a:r>
                      <a:r>
                        <a:rPr lang="en-US" sz="1400" dirty="0">
                          <a:solidFill>
                            <a:schemeClr val="bg1"/>
                          </a:solidFill>
                        </a:rPr>
                        <a:t> is an INFORMATION QUALITY ENTITY and </a:t>
                      </a:r>
                      <a:r>
                        <a:rPr lang="en-US" sz="1400" i="1" dirty="0">
                          <a:solidFill>
                            <a:schemeClr val="bg1"/>
                          </a:solidFill>
                        </a:rPr>
                        <a:t>y</a:t>
                      </a:r>
                      <a:r>
                        <a:rPr lang="en-US" sz="1400" dirty="0">
                          <a:solidFill>
                            <a:schemeClr val="bg1"/>
                          </a:solidFill>
                        </a:rPr>
                        <a:t> is a COGNITIVE REPRESENTATION and there is some GDC </a:t>
                      </a:r>
                      <a:r>
                        <a:rPr lang="en-US" sz="1400" i="1" dirty="0">
                          <a:solidFill>
                            <a:schemeClr val="bg1"/>
                          </a:solidFill>
                        </a:rPr>
                        <a:t>g</a:t>
                      </a:r>
                      <a:r>
                        <a:rPr lang="en-US" sz="1400" dirty="0">
                          <a:solidFill>
                            <a:schemeClr val="bg1"/>
                          </a:solidFill>
                        </a:rPr>
                        <a:t> such that </a:t>
                      </a:r>
                      <a:r>
                        <a:rPr lang="en-US" sz="1400" i="1" dirty="0">
                          <a:solidFill>
                            <a:schemeClr val="bg1"/>
                          </a:solidFill>
                        </a:rPr>
                        <a:t>x concretizes g</a:t>
                      </a:r>
                      <a:r>
                        <a:rPr lang="en-US" sz="1400" dirty="0">
                          <a:solidFill>
                            <a:schemeClr val="bg1"/>
                          </a:solidFill>
                        </a:rPr>
                        <a:t> and </a:t>
                      </a:r>
                      <a:r>
                        <a:rPr lang="en-US" sz="1400" i="1" dirty="0">
                          <a:solidFill>
                            <a:schemeClr val="bg1"/>
                          </a:solidFill>
                        </a:rPr>
                        <a:t>y concretizes g.</a:t>
                      </a:r>
                      <a:r>
                        <a:rPr lang="en-US" sz="1400" dirty="0">
                          <a:solidFill>
                            <a:schemeClr val="bg1"/>
                          </a:solidFill>
                        </a:rPr>
                        <a:t> </a:t>
                      </a:r>
                    </a:p>
                  </a:txBody>
                  <a:tcPr marL="39000" marR="39000" marT="19500" marB="19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8997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63856" y="762000"/>
            <a:ext cx="2743200" cy="762000"/>
          </a:xfrm>
        </p:spPr>
        <p:txBody>
          <a:bodyPr/>
          <a:lstStyle/>
          <a:p>
            <a:r>
              <a:rPr lang="en-US" dirty="0" smtClean="0"/>
              <a:t>Dictionaries</a:t>
            </a:r>
            <a:br>
              <a:rPr lang="en-US" dirty="0" smtClean="0"/>
            </a:br>
            <a:r>
              <a:rPr lang="en-US" dirty="0" smtClean="0"/>
              <a:t>provide the various </a:t>
            </a:r>
            <a:r>
              <a:rPr lang="en-US" b="1" i="1" dirty="0" smtClean="0"/>
              <a:t>senses</a:t>
            </a:r>
            <a:r>
              <a:rPr lang="en-US" dirty="0" smtClean="0"/>
              <a:t> </a:t>
            </a:r>
            <a:br>
              <a:rPr lang="en-US" dirty="0" smtClean="0"/>
            </a:br>
            <a:r>
              <a:rPr lang="en-US" dirty="0" smtClean="0"/>
              <a:t>of a word or phrase.</a:t>
            </a:r>
            <a:endParaRPr lang="en-US" dirty="0"/>
          </a:p>
        </p:txBody>
      </p:sp>
      <p:sp>
        <p:nvSpPr>
          <p:cNvPr id="5" name="Rectangle 4"/>
          <p:cNvSpPr/>
          <p:nvPr/>
        </p:nvSpPr>
        <p:spPr>
          <a:xfrm>
            <a:off x="6324600" y="6106180"/>
            <a:ext cx="2743200" cy="523220"/>
          </a:xfrm>
          <a:prstGeom prst="rect">
            <a:avLst/>
          </a:prstGeom>
        </p:spPr>
        <p:txBody>
          <a:bodyPr wrap="square">
            <a:spAutoFit/>
          </a:bodyPr>
          <a:lstStyle/>
          <a:p>
            <a:r>
              <a:rPr lang="en-US" sz="1400" dirty="0">
                <a:solidFill>
                  <a:schemeClr val="bg1"/>
                </a:solidFill>
              </a:rPr>
              <a:t>http://www.merriam-webster.com/dictionary/diagnosis</a:t>
            </a:r>
          </a:p>
        </p:txBody>
      </p:sp>
      <p:pic>
        <p:nvPicPr>
          <p:cNvPr id="2" name="Picture 1"/>
          <p:cNvPicPr>
            <a:picLocks noChangeAspect="1"/>
          </p:cNvPicPr>
          <p:nvPr/>
        </p:nvPicPr>
        <p:blipFill>
          <a:blip r:embed="rId2"/>
          <a:stretch>
            <a:fillRect/>
          </a:stretch>
        </p:blipFill>
        <p:spPr>
          <a:xfrm>
            <a:off x="1" y="609600"/>
            <a:ext cx="6324600" cy="6243782"/>
          </a:xfrm>
          <a:prstGeom prst="rect">
            <a:avLst/>
          </a:prstGeom>
        </p:spPr>
      </p:pic>
    </p:spTree>
    <p:extLst>
      <p:ext uri="{BB962C8B-B14F-4D97-AF65-F5344CB8AC3E}">
        <p14:creationId xmlns:p14="http://schemas.microsoft.com/office/powerpoint/2010/main" val="3524407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D63F"/>
                </a:solidFill>
              </a:rPr>
              <a:t>Cognitive directedness</a:t>
            </a:r>
            <a:endParaRPr lang="en-US" dirty="0">
              <a:solidFill>
                <a:srgbClr val="ECD63F"/>
              </a:solidFill>
            </a:endParaRP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GB" dirty="0"/>
              <a:t>I</a:t>
            </a:r>
            <a:r>
              <a:rPr lang="en-GB" dirty="0" smtClean="0"/>
              <a:t>nformation </a:t>
            </a:r>
            <a:r>
              <a:rPr lang="en-GB" dirty="0" err="1"/>
              <a:t>artifacts</a:t>
            </a:r>
            <a:r>
              <a:rPr lang="en-GB" dirty="0"/>
              <a:t> do not bear information in and of themselves, but only because cognitive subjects associate </a:t>
            </a:r>
            <a:r>
              <a:rPr lang="en-GB" dirty="0">
                <a:solidFill>
                  <a:srgbClr val="ECD63F"/>
                </a:solidFill>
              </a:rPr>
              <a:t>representations</a:t>
            </a:r>
            <a:r>
              <a:rPr lang="en-GB" dirty="0"/>
              <a:t> of certain sorts with the patterns which they manifest</a:t>
            </a:r>
            <a:r>
              <a:rPr lang="en-GB" dirty="0" smtClean="0"/>
              <a:t>.</a:t>
            </a:r>
          </a:p>
          <a:p>
            <a:pPr lvl="1">
              <a:buFont typeface="Arial" panose="020B0604020202020204" pitchFamily="34" charset="0"/>
              <a:buChar char="•"/>
            </a:pPr>
            <a:r>
              <a:rPr lang="en-GB" sz="2000" dirty="0" smtClean="0"/>
              <a:t>the </a:t>
            </a:r>
            <a:r>
              <a:rPr lang="en-GB" sz="2000" dirty="0"/>
              <a:t>doctrine of the ‘primacy of the intentional</a:t>
            </a:r>
            <a:r>
              <a:rPr lang="en-GB" sz="2000" dirty="0" smtClean="0"/>
              <a:t>’</a:t>
            </a:r>
          </a:p>
          <a:p>
            <a:pPr marL="914400" lvl="2" indent="0">
              <a:buNone/>
            </a:pPr>
            <a:r>
              <a:rPr lang="en-US" sz="1200" dirty="0"/>
              <a:t>Chisholm, R. M. (1984). The primacy of the intentional. Synthese, 61(1), 89-109. doi: </a:t>
            </a:r>
            <a:r>
              <a:rPr lang="en-US" sz="1200" dirty="0" err="1"/>
              <a:t>Doi</a:t>
            </a:r>
            <a:r>
              <a:rPr lang="en-US" sz="1200" dirty="0"/>
              <a:t> </a:t>
            </a:r>
            <a:r>
              <a:rPr lang="en-US" sz="1200" dirty="0" smtClean="0"/>
              <a:t>10.1007/Bf00485490</a:t>
            </a:r>
          </a:p>
          <a:p>
            <a:pPr>
              <a:buFont typeface="Arial" panose="020B0604020202020204" pitchFamily="34" charset="0"/>
              <a:buChar char="•"/>
            </a:pPr>
            <a:r>
              <a:rPr lang="en-US" dirty="0" smtClean="0"/>
              <a:t>Information = grounded representation </a:t>
            </a:r>
          </a:p>
          <a:p>
            <a:pPr lvl="1">
              <a:buFont typeface="Arial" panose="020B0604020202020204" pitchFamily="34" charset="0"/>
              <a:buChar char="•"/>
            </a:pPr>
            <a:r>
              <a:rPr lang="en-GB" sz="2000" dirty="0" smtClean="0"/>
              <a:t>the </a:t>
            </a:r>
            <a:r>
              <a:rPr lang="en-GB" sz="2000" dirty="0"/>
              <a:t>entry </a:t>
            </a:r>
            <a:r>
              <a:rPr lang="en-US" sz="2000" i="1" dirty="0"/>
              <a:t>72 beats per minute </a:t>
            </a:r>
            <a:r>
              <a:rPr lang="en-US" sz="2000" dirty="0"/>
              <a:t>is about what it is about because of what the nurse himself directly observed when he measured the patient’s </a:t>
            </a:r>
            <a:r>
              <a:rPr lang="en-US" sz="2000" dirty="0" smtClean="0"/>
              <a:t>pulse.</a:t>
            </a:r>
          </a:p>
          <a:p>
            <a:pPr>
              <a:buFont typeface="Arial" panose="020B0604020202020204" pitchFamily="34" charset="0"/>
              <a:buChar char="•"/>
            </a:pPr>
            <a:r>
              <a:rPr lang="en-US" dirty="0" err="1" smtClean="0"/>
              <a:t>Mis</a:t>
            </a:r>
            <a:r>
              <a:rPr lang="en-US" dirty="0" smtClean="0"/>
              <a:t>-information = ungrounded representation</a:t>
            </a:r>
          </a:p>
          <a:p>
            <a:pPr lvl="1">
              <a:buFont typeface="Arial" panose="020B0604020202020204" pitchFamily="34" charset="0"/>
              <a:buChar char="•"/>
            </a:pPr>
            <a:r>
              <a:rPr lang="en-GB" sz="2000" dirty="0"/>
              <a:t>Le </a:t>
            </a:r>
            <a:r>
              <a:rPr lang="en-GB" sz="2000" dirty="0" err="1"/>
              <a:t>Verrier</a:t>
            </a:r>
            <a:r>
              <a:rPr lang="en-GB" sz="2000" dirty="0"/>
              <a:t> </a:t>
            </a:r>
            <a:r>
              <a:rPr lang="en-GB" sz="2000" dirty="0" smtClean="0"/>
              <a:t>wrote ‘about’ ‘</a:t>
            </a:r>
            <a:r>
              <a:rPr lang="en-GB" sz="2000" dirty="0"/>
              <a:t>Vulcan’. This intended reference depended on a certain </a:t>
            </a:r>
            <a:r>
              <a:rPr lang="en-GB" sz="2000" dirty="0" smtClean="0"/>
              <a:t>– false - belief </a:t>
            </a:r>
            <a:r>
              <a:rPr lang="en-GB" sz="2000" dirty="0"/>
              <a:t>on Le Verrier’s part in the existence of an intra-Mercurial planet.</a:t>
            </a:r>
            <a:r>
              <a:rPr lang="en-US" sz="2000" dirty="0" smtClean="0"/>
              <a:t> </a:t>
            </a:r>
          </a:p>
          <a:p>
            <a:pPr>
              <a:buFont typeface="Arial" panose="020B0604020202020204" pitchFamily="34" charset="0"/>
              <a:buChar char="•"/>
            </a:pPr>
            <a:r>
              <a:rPr lang="en-US" dirty="0" err="1" smtClean="0"/>
              <a:t>Mis</a:t>
            </a:r>
            <a:r>
              <a:rPr lang="en-US" dirty="0" smtClean="0"/>
              <a:t>-information is not a special kind of information!</a:t>
            </a:r>
            <a:endParaRPr lang="en-US" dirty="0"/>
          </a:p>
        </p:txBody>
      </p:sp>
    </p:spTree>
    <p:extLst>
      <p:ext uri="{BB962C8B-B14F-4D97-AF65-F5344CB8AC3E}">
        <p14:creationId xmlns:p14="http://schemas.microsoft.com/office/powerpoint/2010/main" val="944832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t>Obama is President of the United States</a:t>
            </a:r>
            <a:endParaRPr lang="en-US" dirty="0"/>
          </a:p>
        </p:txBody>
      </p:sp>
      <p:sp>
        <p:nvSpPr>
          <p:cNvPr id="4" name="Rectangle 3"/>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811852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solidFill>
                  <a:srgbClr val="FFC000"/>
                </a:solidFill>
              </a:rPr>
              <a:t>Obama</a:t>
            </a:r>
            <a:r>
              <a:rPr lang="en-US" dirty="0" smtClean="0"/>
              <a:t> is </a:t>
            </a:r>
            <a:r>
              <a:rPr lang="en-US" dirty="0" smtClean="0">
                <a:solidFill>
                  <a:srgbClr val="FFC000"/>
                </a:solidFill>
              </a:rPr>
              <a:t>President of </a:t>
            </a:r>
            <a:r>
              <a:rPr lang="en-US" dirty="0" smtClean="0"/>
              <a:t>the </a:t>
            </a:r>
            <a:r>
              <a:rPr lang="en-US" dirty="0" smtClean="0">
                <a:solidFill>
                  <a:srgbClr val="FFC000"/>
                </a:solidFill>
              </a:rPr>
              <a:t>United States</a:t>
            </a:r>
            <a:endParaRPr lang="en-US" dirty="0">
              <a:solidFill>
                <a:srgbClr val="FFC000"/>
              </a:solidFill>
            </a:endParaRPr>
          </a:p>
        </p:txBody>
      </p:sp>
      <p:cxnSp>
        <p:nvCxnSpPr>
          <p:cNvPr id="5" name="Straight Arrow Connector 4"/>
          <p:cNvCxnSpPr/>
          <p:nvPr/>
        </p:nvCxnSpPr>
        <p:spPr bwMode="auto">
          <a:xfrm>
            <a:off x="9144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6" name="Straight Arrow Connector 5"/>
          <p:cNvCxnSpPr/>
          <p:nvPr/>
        </p:nvCxnSpPr>
        <p:spPr bwMode="auto">
          <a:xfrm>
            <a:off x="23622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7" name="Straight Arrow Connector 6"/>
          <p:cNvCxnSpPr/>
          <p:nvPr/>
        </p:nvCxnSpPr>
        <p:spPr bwMode="auto">
          <a:xfrm>
            <a:off x="45720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8" name="Rectangle 7"/>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32471922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solidFill>
                  <a:srgbClr val="FFC000"/>
                </a:solidFill>
              </a:rPr>
              <a:t>Obama</a:t>
            </a:r>
            <a:r>
              <a:rPr lang="en-US" dirty="0" smtClean="0"/>
              <a:t> is </a:t>
            </a:r>
            <a:r>
              <a:rPr lang="en-US" dirty="0" smtClean="0">
                <a:solidFill>
                  <a:srgbClr val="FFC000"/>
                </a:solidFill>
              </a:rPr>
              <a:t>President </a:t>
            </a:r>
            <a:r>
              <a:rPr lang="en-US" dirty="0" smtClean="0"/>
              <a:t>of the </a:t>
            </a:r>
            <a:r>
              <a:rPr lang="en-US" dirty="0" smtClean="0">
                <a:solidFill>
                  <a:srgbClr val="FFC000"/>
                </a:solidFill>
              </a:rPr>
              <a:t>United States</a:t>
            </a:r>
          </a:p>
          <a:p>
            <a:endParaRPr lang="en-US" dirty="0">
              <a:solidFill>
                <a:srgbClr val="FFC000"/>
              </a:solidFill>
            </a:endParaRPr>
          </a:p>
          <a:p>
            <a:endParaRPr lang="en-US" dirty="0" smtClean="0">
              <a:solidFill>
                <a:srgbClr val="FFC000"/>
              </a:solidFill>
            </a:endParaRPr>
          </a:p>
          <a:p>
            <a:endParaRPr lang="en-US" dirty="0">
              <a:solidFill>
                <a:srgbClr val="FFC000"/>
              </a:solidFill>
            </a:endParaRPr>
          </a:p>
          <a:p>
            <a:endParaRPr lang="en-US" dirty="0" smtClean="0">
              <a:solidFill>
                <a:srgbClr val="FFC000"/>
              </a:solidFill>
            </a:endParaRPr>
          </a:p>
          <a:p>
            <a:endParaRPr lang="en-US" dirty="0">
              <a:solidFill>
                <a:srgbClr val="FFC000"/>
              </a:solidFill>
            </a:endParaRPr>
          </a:p>
          <a:p>
            <a:endParaRPr lang="en-US" dirty="0" smtClean="0"/>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3704543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solidFill>
                  <a:srgbClr val="FFC000"/>
                </a:solidFill>
              </a:rPr>
              <a:t>Obama</a:t>
            </a:r>
            <a:r>
              <a:rPr lang="en-US" dirty="0" smtClean="0"/>
              <a:t> is </a:t>
            </a:r>
            <a:r>
              <a:rPr lang="en-US" dirty="0" smtClean="0">
                <a:solidFill>
                  <a:srgbClr val="FFC000"/>
                </a:solidFill>
              </a:rPr>
              <a:t>President </a:t>
            </a:r>
            <a:r>
              <a:rPr lang="en-US" dirty="0" smtClean="0"/>
              <a:t>of the </a:t>
            </a:r>
            <a:r>
              <a:rPr lang="en-US" dirty="0" smtClean="0">
                <a:solidFill>
                  <a:srgbClr val="FFC000"/>
                </a:solidFill>
              </a:rPr>
              <a:t>United States</a:t>
            </a:r>
          </a:p>
          <a:p>
            <a:endParaRPr lang="en-US" dirty="0">
              <a:solidFill>
                <a:srgbClr val="FFC000"/>
              </a:solidFill>
            </a:endParaRPr>
          </a:p>
          <a:p>
            <a:endParaRPr lang="en-US" dirty="0" smtClean="0">
              <a:solidFill>
                <a:srgbClr val="FFC000"/>
              </a:solidFill>
            </a:endParaRPr>
          </a:p>
          <a:p>
            <a:endParaRPr lang="en-US" dirty="0">
              <a:solidFill>
                <a:srgbClr val="FFC000"/>
              </a:solidFill>
            </a:endParaRPr>
          </a:p>
          <a:p>
            <a:endParaRPr lang="en-US" dirty="0" smtClean="0">
              <a:solidFill>
                <a:srgbClr val="FFC000"/>
              </a:solidFill>
            </a:endParaRPr>
          </a:p>
          <a:p>
            <a:endParaRPr lang="en-US" dirty="0">
              <a:solidFill>
                <a:srgbClr val="FFC000"/>
              </a:solidFill>
            </a:endParaRPr>
          </a:p>
          <a:p>
            <a:endParaRPr lang="en-US" dirty="0" smtClean="0"/>
          </a:p>
          <a:p>
            <a:r>
              <a:rPr lang="en-US" dirty="0" smtClean="0"/>
              <a:t>PORTION OF REALITY (CONFIGURATION)</a:t>
            </a:r>
            <a:endParaRPr lang="en-US" dirty="0"/>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1331523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t>Obama is President of Russia</a:t>
            </a:r>
            <a:endParaRPr lang="en-US" dirty="0"/>
          </a:p>
        </p:txBody>
      </p:sp>
      <p:sp>
        <p:nvSpPr>
          <p:cNvPr id="4" name="Rectangle 3"/>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3044124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solidFill>
                  <a:srgbClr val="FFC000"/>
                </a:solidFill>
              </a:rPr>
              <a:t>Obama</a:t>
            </a:r>
            <a:r>
              <a:rPr lang="en-US" dirty="0" smtClean="0"/>
              <a:t> is </a:t>
            </a:r>
            <a:r>
              <a:rPr lang="en-US" dirty="0" smtClean="0">
                <a:solidFill>
                  <a:srgbClr val="FFC000"/>
                </a:solidFill>
              </a:rPr>
              <a:t>President </a:t>
            </a:r>
            <a:r>
              <a:rPr lang="en-US" dirty="0" smtClean="0"/>
              <a:t>of</a:t>
            </a:r>
            <a:r>
              <a:rPr lang="en-US" dirty="0" smtClean="0">
                <a:solidFill>
                  <a:srgbClr val="FFC000"/>
                </a:solidFill>
              </a:rPr>
              <a:t> Russia</a:t>
            </a:r>
            <a:endParaRPr lang="en-US" dirty="0">
              <a:solidFill>
                <a:srgbClr val="FFC000"/>
              </a:solidFill>
            </a:endParaRPr>
          </a:p>
        </p:txBody>
      </p:sp>
      <p:cxnSp>
        <p:nvCxnSpPr>
          <p:cNvPr id="5" name="Straight Arrow Connector 4"/>
          <p:cNvCxnSpPr/>
          <p:nvPr/>
        </p:nvCxnSpPr>
        <p:spPr bwMode="auto">
          <a:xfrm>
            <a:off x="9144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6" name="Straight Arrow Connector 5"/>
          <p:cNvCxnSpPr/>
          <p:nvPr/>
        </p:nvCxnSpPr>
        <p:spPr bwMode="auto">
          <a:xfrm>
            <a:off x="23622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7" name="Straight Arrow Connector 6"/>
          <p:cNvCxnSpPr/>
          <p:nvPr/>
        </p:nvCxnSpPr>
        <p:spPr bwMode="auto">
          <a:xfrm>
            <a:off x="37338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8" name="Rectangle 7"/>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18576244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Written on a piece of paper today</a:t>
            </a:r>
          </a:p>
          <a:p>
            <a:endParaRPr lang="en-US" dirty="0"/>
          </a:p>
          <a:p>
            <a:r>
              <a:rPr lang="en-US" dirty="0" smtClean="0">
                <a:solidFill>
                  <a:srgbClr val="FFC000"/>
                </a:solidFill>
              </a:rPr>
              <a:t>		Obama</a:t>
            </a:r>
            <a:r>
              <a:rPr lang="en-US" dirty="0" smtClean="0"/>
              <a:t> is </a:t>
            </a:r>
            <a:r>
              <a:rPr lang="en-US" dirty="0" smtClean="0">
                <a:solidFill>
                  <a:srgbClr val="FFC000"/>
                </a:solidFill>
              </a:rPr>
              <a:t>President </a:t>
            </a:r>
            <a:r>
              <a:rPr lang="en-US" dirty="0" smtClean="0"/>
              <a:t>of </a:t>
            </a:r>
            <a:r>
              <a:rPr lang="en-US" dirty="0" smtClean="0">
                <a:solidFill>
                  <a:srgbClr val="FFC000"/>
                </a:solidFill>
              </a:rPr>
              <a:t>Russia</a:t>
            </a:r>
            <a:endParaRPr lang="en-US" dirty="0">
              <a:solidFill>
                <a:srgbClr val="FFC000"/>
              </a:solidFill>
            </a:endParaRPr>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quot;No&quot; Symbol 7"/>
          <p:cNvSpPr/>
          <p:nvPr/>
        </p:nvSpPr>
        <p:spPr bwMode="auto">
          <a:xfrm>
            <a:off x="2590800" y="3733800"/>
            <a:ext cx="914400" cy="9144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a:xfrm>
            <a:off x="1295400" y="6258580"/>
            <a:ext cx="78486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ICBO 2015, Lisbon, Portugal, July 27-30, 2015;47-51</a:t>
            </a:r>
          </a:p>
        </p:txBody>
      </p:sp>
    </p:spTree>
    <p:extLst>
      <p:ext uri="{BB962C8B-B14F-4D97-AF65-F5344CB8AC3E}">
        <p14:creationId xmlns:p14="http://schemas.microsoft.com/office/powerpoint/2010/main" val="2063487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 (1)</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800" dirty="0"/>
              <a:t>No requirement that the subject of a veridical representation </a:t>
            </a:r>
            <a:r>
              <a:rPr lang="en-US" sz="2800" i="1" dirty="0"/>
              <a:t>knows</a:t>
            </a:r>
            <a:r>
              <a:rPr lang="en-US" sz="2800" dirty="0"/>
              <a:t> what the portion of reality is that his representation is about. </a:t>
            </a:r>
          </a:p>
          <a:p>
            <a:pPr lvl="2">
              <a:buFont typeface="Arial" panose="020B0604020202020204" pitchFamily="34" charset="0"/>
              <a:buChar char="•"/>
            </a:pPr>
            <a:r>
              <a:rPr lang="en-US" sz="2400" dirty="0"/>
              <a:t>A cat can see a mass cytometer</a:t>
            </a:r>
          </a:p>
          <a:p>
            <a:endParaRPr lang="en-US" dirty="0" smtClean="0"/>
          </a:p>
          <a:p>
            <a:r>
              <a:rPr lang="en-US" sz="2800" dirty="0" smtClean="0"/>
              <a:t>The case of believers in the Higgs </a:t>
            </a:r>
            <a:r>
              <a:rPr lang="en-US" sz="2800" dirty="0"/>
              <a:t>boson before there was evidence for its existence </a:t>
            </a:r>
            <a:endParaRPr lang="en-US" sz="2800" dirty="0" smtClean="0"/>
          </a:p>
          <a:p>
            <a:pPr marL="457200" indent="-457200">
              <a:buFont typeface="Arial" panose="020B0604020202020204" pitchFamily="34" charset="0"/>
              <a:buChar char="•"/>
            </a:pPr>
            <a:r>
              <a:rPr lang="en-US" sz="2800" dirty="0" smtClean="0"/>
              <a:t>shows that there is no </a:t>
            </a:r>
            <a:r>
              <a:rPr lang="en-US" sz="2800" dirty="0"/>
              <a:t>requirement that </a:t>
            </a:r>
            <a:r>
              <a:rPr lang="en-US" sz="2800" dirty="0" err="1"/>
              <a:t>aboutness</a:t>
            </a:r>
            <a:r>
              <a:rPr lang="en-US" sz="2800" b="1" i="1" dirty="0"/>
              <a:t> </a:t>
            </a:r>
            <a:r>
              <a:rPr lang="en-US" sz="2800" dirty="0"/>
              <a:t>must imply that the subject </a:t>
            </a:r>
            <a:r>
              <a:rPr lang="en-US" sz="2800" i="1" dirty="0"/>
              <a:t>knows</a:t>
            </a:r>
            <a:r>
              <a:rPr lang="en-US" sz="2800" dirty="0"/>
              <a:t> that what he is representing exists </a:t>
            </a:r>
          </a:p>
          <a:p>
            <a:pPr marL="457200" indent="-457200">
              <a:buFont typeface="Arial" panose="020B0604020202020204" pitchFamily="34" charset="0"/>
              <a:buChar char="•"/>
            </a:pPr>
            <a:r>
              <a:rPr lang="en-US" sz="2800" dirty="0" smtClean="0"/>
              <a:t>he must </a:t>
            </a:r>
            <a:r>
              <a:rPr lang="en-US" sz="2800" dirty="0"/>
              <a:t>merely </a:t>
            </a:r>
            <a:r>
              <a:rPr lang="en-US" sz="2800" i="1" dirty="0"/>
              <a:t>believe</a:t>
            </a:r>
            <a:r>
              <a:rPr lang="en-US" sz="2800" dirty="0"/>
              <a:t> that it exists. </a:t>
            </a:r>
          </a:p>
        </p:txBody>
      </p:sp>
    </p:spTree>
    <p:extLst>
      <p:ext uri="{BB962C8B-B14F-4D97-AF65-F5344CB8AC3E}">
        <p14:creationId xmlns:p14="http://schemas.microsoft.com/office/powerpoint/2010/main" val="18080320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 (2)</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800" dirty="0" smtClean="0"/>
              <a:t>It is </a:t>
            </a:r>
            <a:r>
              <a:rPr lang="en-US" sz="2800" dirty="0"/>
              <a:t>a requirement that the target of </a:t>
            </a:r>
            <a:r>
              <a:rPr lang="en-US" sz="2800" dirty="0" err="1"/>
              <a:t>aboutness</a:t>
            </a:r>
            <a:r>
              <a:rPr lang="en-US" sz="2800" dirty="0"/>
              <a:t> be a portion of reality (POR</a:t>
            </a:r>
            <a:r>
              <a:rPr lang="en-US" sz="2800" dirty="0" smtClean="0"/>
              <a:t>)</a:t>
            </a:r>
          </a:p>
          <a:p>
            <a:pPr>
              <a:buFont typeface="Arial" panose="020B0604020202020204" pitchFamily="34" charset="0"/>
              <a:buChar char="•"/>
            </a:pPr>
            <a:r>
              <a:rPr lang="en-US" sz="2800" dirty="0" smtClean="0"/>
              <a:t>But no </a:t>
            </a:r>
            <a:r>
              <a:rPr lang="en-US" sz="2800" dirty="0"/>
              <a:t>requirement that the relevant POR exists at the time when the associated cognitive representation exists. </a:t>
            </a:r>
            <a:endParaRPr lang="en-US" sz="2800" dirty="0" smtClean="0"/>
          </a:p>
          <a:p>
            <a:pPr lvl="2">
              <a:buFont typeface="Arial" panose="020B0604020202020204" pitchFamily="34" charset="0"/>
              <a:buChar char="•"/>
            </a:pPr>
            <a:r>
              <a:rPr lang="en-US" sz="2400" dirty="0" smtClean="0"/>
              <a:t>Thus </a:t>
            </a:r>
            <a:r>
              <a:rPr lang="en-US" sz="2400" dirty="0"/>
              <a:t>a patient can contemplate a past disorder, for instance by regretting his not having accepted the advice of some clinician</a:t>
            </a:r>
            <a:r>
              <a:rPr lang="en-US" sz="2400" dirty="0" smtClean="0"/>
              <a:t>.</a:t>
            </a:r>
          </a:p>
        </p:txBody>
      </p:sp>
    </p:spTree>
    <p:extLst>
      <p:ext uri="{BB962C8B-B14F-4D97-AF65-F5344CB8AC3E}">
        <p14:creationId xmlns:p14="http://schemas.microsoft.com/office/powerpoint/2010/main" val="226136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63856" y="762000"/>
            <a:ext cx="2743200" cy="762000"/>
          </a:xfrm>
        </p:spPr>
        <p:txBody>
          <a:bodyPr/>
          <a:lstStyle/>
          <a:p>
            <a:r>
              <a:rPr lang="en-US" dirty="0" smtClean="0"/>
              <a:t>Illustrates the historical appearance of the word in that sense in English.</a:t>
            </a:r>
            <a:endParaRPr lang="en-US" dirty="0"/>
          </a:p>
        </p:txBody>
      </p:sp>
      <p:sp>
        <p:nvSpPr>
          <p:cNvPr id="5" name="Rectangle 4"/>
          <p:cNvSpPr/>
          <p:nvPr/>
        </p:nvSpPr>
        <p:spPr>
          <a:xfrm>
            <a:off x="6324600" y="6106180"/>
            <a:ext cx="2743200" cy="523220"/>
          </a:xfrm>
          <a:prstGeom prst="rect">
            <a:avLst/>
          </a:prstGeom>
        </p:spPr>
        <p:txBody>
          <a:bodyPr wrap="square">
            <a:spAutoFit/>
          </a:bodyPr>
          <a:lstStyle/>
          <a:p>
            <a:r>
              <a:rPr lang="en-US" sz="1400" dirty="0">
                <a:solidFill>
                  <a:schemeClr val="bg1"/>
                </a:solidFill>
              </a:rPr>
              <a:t>http://www.merriam-webster.com/dictionary/diagnosis</a:t>
            </a:r>
          </a:p>
        </p:txBody>
      </p:sp>
      <p:pic>
        <p:nvPicPr>
          <p:cNvPr id="2" name="Picture 1"/>
          <p:cNvPicPr>
            <a:picLocks noChangeAspect="1"/>
          </p:cNvPicPr>
          <p:nvPr/>
        </p:nvPicPr>
        <p:blipFill>
          <a:blip r:embed="rId2"/>
          <a:stretch>
            <a:fillRect/>
          </a:stretch>
        </p:blipFill>
        <p:spPr>
          <a:xfrm>
            <a:off x="1" y="609600"/>
            <a:ext cx="6324600" cy="6243782"/>
          </a:xfrm>
          <a:prstGeom prst="rect">
            <a:avLst/>
          </a:prstGeom>
        </p:spPr>
      </p:pic>
      <p:sp>
        <p:nvSpPr>
          <p:cNvPr id="3" name="Rounded Rectangle 2"/>
          <p:cNvSpPr/>
          <p:nvPr/>
        </p:nvSpPr>
        <p:spPr bwMode="auto">
          <a:xfrm>
            <a:off x="76200" y="5029200"/>
            <a:ext cx="152400" cy="1447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Arrow Connector 6"/>
          <p:cNvCxnSpPr/>
          <p:nvPr/>
        </p:nvCxnSpPr>
        <p:spPr bwMode="auto">
          <a:xfrm flipH="1">
            <a:off x="304800" y="2057400"/>
            <a:ext cx="6324600" cy="29718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Rectangle 7"/>
          <p:cNvSpPr/>
          <p:nvPr/>
        </p:nvSpPr>
        <p:spPr>
          <a:xfrm>
            <a:off x="6476999" y="4798367"/>
            <a:ext cx="2590801" cy="369332"/>
          </a:xfrm>
          <a:prstGeom prst="rect">
            <a:avLst/>
          </a:prstGeom>
        </p:spPr>
        <p:txBody>
          <a:bodyPr wrap="square">
            <a:spAutoFit/>
          </a:bodyPr>
          <a:lstStyle/>
          <a:p>
            <a:pPr algn="r"/>
            <a:r>
              <a:rPr lang="en-US" sz="900" dirty="0">
                <a:solidFill>
                  <a:schemeClr val="bg1"/>
                </a:solidFill>
              </a:rPr>
              <a:t>http://www.merriam-webster.com/help/explanatory-notes/dict-definitions</a:t>
            </a:r>
          </a:p>
        </p:txBody>
      </p:sp>
    </p:spTree>
    <p:extLst>
      <p:ext uri="{BB962C8B-B14F-4D97-AF65-F5344CB8AC3E}">
        <p14:creationId xmlns:p14="http://schemas.microsoft.com/office/powerpoint/2010/main" val="3334954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configuration, six scenarios</a:t>
            </a:r>
            <a:endParaRPr lang="en-US" dirty="0"/>
          </a:p>
        </p:txBody>
      </p:sp>
      <p:sp>
        <p:nvSpPr>
          <p:cNvPr id="3" name="Content Placeholder 2"/>
          <p:cNvSpPr>
            <a:spLocks noGrp="1"/>
          </p:cNvSpPr>
          <p:nvPr>
            <p:ph idx="1"/>
          </p:nvPr>
        </p:nvSpPr>
        <p:spPr>
          <a:xfrm>
            <a:off x="152400" y="1528618"/>
            <a:ext cx="8686800" cy="4110182"/>
          </a:xfrm>
        </p:spPr>
        <p:txBody>
          <a:bodyPr/>
          <a:lstStyle/>
          <a:p>
            <a:pPr marL="4175125" indent="-406400">
              <a:buFont typeface="+mj-lt"/>
              <a:buAutoNum type="arabicPeriod"/>
            </a:pPr>
            <a:r>
              <a:rPr lang="en-US" dirty="0"/>
              <a:t>correct diagnosis by physician (ideal case</a:t>
            </a:r>
            <a:r>
              <a:rPr lang="en-US" dirty="0" smtClean="0"/>
              <a:t>),</a:t>
            </a:r>
          </a:p>
          <a:p>
            <a:pPr marL="4175125" indent="-406400">
              <a:buFont typeface="+mj-lt"/>
              <a:buAutoNum type="arabicPeriod"/>
            </a:pPr>
            <a:r>
              <a:rPr lang="en-US" dirty="0"/>
              <a:t>subsequent correct diagnosis by physician using first </a:t>
            </a:r>
            <a:r>
              <a:rPr lang="en-US" dirty="0" smtClean="0"/>
              <a:t>diagnosis,</a:t>
            </a:r>
          </a:p>
          <a:p>
            <a:pPr marL="4175125" indent="-406400">
              <a:buFont typeface="+mj-lt"/>
              <a:buAutoNum type="arabicPeriod"/>
            </a:pPr>
            <a:r>
              <a:rPr lang="en-US" dirty="0"/>
              <a:t>incorrect diagnosis by </a:t>
            </a:r>
            <a:r>
              <a:rPr lang="en-US" dirty="0" smtClean="0"/>
              <a:t>physician,</a:t>
            </a:r>
          </a:p>
          <a:p>
            <a:pPr marL="457200" indent="-457200">
              <a:buFont typeface="+mj-lt"/>
              <a:buAutoNum type="arabicPeriod"/>
            </a:pPr>
            <a:r>
              <a:rPr lang="en-US" dirty="0"/>
              <a:t>coincidentally correct conclusion by layperson (lucky guess</a:t>
            </a:r>
            <a:r>
              <a:rPr lang="en-US" dirty="0" smtClean="0"/>
              <a:t>),</a:t>
            </a:r>
          </a:p>
          <a:p>
            <a:pPr marL="457200" indent="-457200">
              <a:buFont typeface="+mj-lt"/>
              <a:buAutoNum type="arabicPeriod"/>
            </a:pPr>
            <a:r>
              <a:rPr lang="en-US" dirty="0"/>
              <a:t>layperson’s justifiable </a:t>
            </a:r>
            <a:r>
              <a:rPr lang="en-US" dirty="0" smtClean="0"/>
              <a:t>conclusion,</a:t>
            </a:r>
          </a:p>
          <a:p>
            <a:pPr marL="457200" indent="-457200">
              <a:buFont typeface="+mj-lt"/>
              <a:buAutoNum type="arabicPeriod"/>
            </a:pPr>
            <a:r>
              <a:rPr lang="en-US" dirty="0"/>
              <a:t>correct diagnosis by computer-based expert </a:t>
            </a:r>
            <a:r>
              <a:rPr lang="en-US" dirty="0" smtClean="0"/>
              <a:t>system.</a:t>
            </a:r>
            <a:endParaRPr lang="en-US"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600200"/>
            <a:ext cx="3409950" cy="2438400"/>
          </a:xfrm>
          <a:prstGeom prst="rect">
            <a:avLst/>
          </a:prstGeom>
        </p:spPr>
      </p:pic>
      <p:sp>
        <p:nvSpPr>
          <p:cNvPr id="9" name="Rectangle 8"/>
          <p:cNvSpPr/>
          <p:nvPr/>
        </p:nvSpPr>
        <p:spPr>
          <a:xfrm>
            <a:off x="2895600" y="6019800"/>
            <a:ext cx="6172200" cy="738664"/>
          </a:xfrm>
          <a:prstGeom prst="rect">
            <a:avLst/>
          </a:prstGeom>
        </p:spPr>
        <p:txBody>
          <a:bodyPr wrap="square">
            <a:spAutoFit/>
          </a:bodyPr>
          <a:lstStyle/>
          <a:p>
            <a:pPr algn="r"/>
            <a:r>
              <a:rPr lang="en-US" sz="1400" dirty="0">
                <a:solidFill>
                  <a:schemeClr val="bg1"/>
                </a:solidFill>
              </a:rPr>
              <a:t>Hogan WR and Ceusters W. </a:t>
            </a:r>
            <a:endParaRPr lang="en-US" sz="1400" dirty="0" smtClean="0">
              <a:solidFill>
                <a:schemeClr val="bg1"/>
              </a:solidFill>
            </a:endParaRPr>
          </a:p>
          <a:p>
            <a:pPr algn="r"/>
            <a:r>
              <a:rPr lang="en-US" sz="1400" dirty="0" smtClean="0">
                <a:solidFill>
                  <a:schemeClr val="bg1"/>
                </a:solidFill>
              </a:rPr>
              <a:t>Diagnosis</a:t>
            </a:r>
            <a:r>
              <a:rPr lang="en-US" sz="1400" dirty="0">
                <a:solidFill>
                  <a:schemeClr val="bg1"/>
                </a:solidFill>
              </a:rPr>
              <a:t>, misdiagnosis, lucky guess, hearsay, and more: an ontological analysis</a:t>
            </a:r>
            <a:r>
              <a:rPr lang="en-US" sz="1400" dirty="0" smtClean="0">
                <a:solidFill>
                  <a:schemeClr val="bg1"/>
                </a:solidFill>
              </a:rPr>
              <a:t>.</a:t>
            </a:r>
          </a:p>
          <a:p>
            <a:pPr algn="r"/>
            <a:r>
              <a:rPr lang="en-US" sz="1400" dirty="0" smtClean="0">
                <a:solidFill>
                  <a:schemeClr val="bg1"/>
                </a:solidFill>
              </a:rPr>
              <a:t> </a:t>
            </a:r>
            <a:r>
              <a:rPr lang="en-US" sz="1400" dirty="0">
                <a:solidFill>
                  <a:schemeClr val="bg1"/>
                </a:solidFill>
              </a:rPr>
              <a:t>Journal of Biomedical Semantics 2016;7(54). </a:t>
            </a:r>
          </a:p>
        </p:txBody>
      </p:sp>
    </p:spTree>
    <p:extLst>
      <p:ext uri="{BB962C8B-B14F-4D97-AF65-F5344CB8AC3E}">
        <p14:creationId xmlns:p14="http://schemas.microsoft.com/office/powerpoint/2010/main" val="2440139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t>
            </a:r>
            <a:r>
              <a:rPr lang="en-US" dirty="0"/>
              <a:t>correct diagnosis by physician </a:t>
            </a:r>
          </a:p>
        </p:txBody>
      </p:sp>
      <p:sp>
        <p:nvSpPr>
          <p:cNvPr id="3" name="Content Placeholder 2"/>
          <p:cNvSpPr>
            <a:spLocks noGrp="1"/>
          </p:cNvSpPr>
          <p:nvPr>
            <p:ph idx="1"/>
          </p:nvPr>
        </p:nvSpPr>
        <p:spPr>
          <a:xfrm>
            <a:off x="-228600" y="1447800"/>
            <a:ext cx="9144000" cy="4953000"/>
          </a:xfrm>
        </p:spPr>
        <p:txBody>
          <a:bodyPr/>
          <a:lstStyle/>
          <a:p>
            <a:r>
              <a:rPr lang="en-US" i="1" dirty="0" smtClean="0"/>
              <a:t>							A </a:t>
            </a:r>
            <a:r>
              <a:rPr lang="en-US" i="1" dirty="0"/>
              <a:t>correct diagnosis is </a:t>
            </a:r>
            <a:r>
              <a:rPr lang="en-US" i="1" dirty="0" smtClean="0"/>
              <a:t>						an </a:t>
            </a:r>
            <a:r>
              <a:rPr lang="en-US" i="1" dirty="0"/>
              <a:t>information </a:t>
            </a:r>
            <a:r>
              <a:rPr lang="en-US" i="1" dirty="0" smtClean="0"/>
              <a:t>							content </a:t>
            </a:r>
            <a:r>
              <a:rPr lang="en-US" i="1" dirty="0"/>
              <a:t>entity that is </a:t>
            </a:r>
            <a:r>
              <a:rPr lang="en-US" i="1" dirty="0" smtClean="0"/>
              <a:t>						concretized </a:t>
            </a:r>
            <a:r>
              <a:rPr lang="en-US" i="1" dirty="0"/>
              <a:t>by a </a:t>
            </a:r>
            <a:r>
              <a:rPr lang="en-US" i="1" dirty="0" smtClean="0"/>
              <a:t>							representation </a:t>
            </a:r>
            <a:r>
              <a:rPr lang="en-US" i="1" dirty="0"/>
              <a:t>that </a:t>
            </a:r>
            <a:r>
              <a:rPr lang="en-US" i="1" dirty="0" smtClean="0"/>
              <a:t>						stands </a:t>
            </a:r>
            <a:r>
              <a:rPr lang="en-US" i="1" dirty="0"/>
              <a:t>in an </a:t>
            </a:r>
            <a:r>
              <a:rPr lang="en-US" i="1" dirty="0" err="1"/>
              <a:t>is_about</a:t>
            </a:r>
            <a:r>
              <a:rPr lang="en-US" i="1" dirty="0"/>
              <a:t> </a:t>
            </a:r>
            <a:r>
              <a:rPr lang="en-US" i="1" dirty="0" smtClean="0"/>
              <a:t>						relation </a:t>
            </a:r>
            <a:r>
              <a:rPr lang="en-US" i="1" dirty="0"/>
              <a:t>to the </a:t>
            </a:r>
            <a:r>
              <a:rPr lang="en-US" i="1" dirty="0" smtClean="0"/>
              <a:t>							configuration </a:t>
            </a:r>
            <a:r>
              <a:rPr lang="en-US" i="1" dirty="0"/>
              <a:t>of an </a:t>
            </a:r>
            <a:r>
              <a:rPr lang="en-US" i="1" dirty="0" smtClean="0"/>
              <a:t>							organism</a:t>
            </a:r>
            <a:r>
              <a:rPr lang="en-US" i="1" dirty="0"/>
              <a:t>, its disease, </a:t>
            </a:r>
            <a:r>
              <a:rPr lang="en-US" i="1" dirty="0" smtClean="0"/>
              <a:t>						the </a:t>
            </a:r>
            <a:r>
              <a:rPr lang="en-US" i="1" dirty="0"/>
              <a:t>relation of inherence between the disease and the organism, a type that the disease instantiates, and the instantiation relation of the disease to that type</a:t>
            </a:r>
            <a:r>
              <a:rPr lang="en-US" dirty="0"/>
              <a:t>, all within a given portion of </a:t>
            </a:r>
            <a:r>
              <a:rPr lang="en-US" dirty="0" err="1" smtClean="0"/>
              <a:t>spacetime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3" y="1524000"/>
            <a:ext cx="4957618" cy="3552825"/>
          </a:xfrm>
          <a:prstGeom prst="rect">
            <a:avLst/>
          </a:prstGeom>
        </p:spPr>
      </p:pic>
      <p:sp>
        <p:nvSpPr>
          <p:cNvPr id="5" name="Rectangle 4"/>
          <p:cNvSpPr/>
          <p:nvPr/>
        </p:nvSpPr>
        <p:spPr>
          <a:xfrm>
            <a:off x="2971800" y="6304002"/>
            <a:ext cx="6172200" cy="553998"/>
          </a:xfrm>
          <a:prstGeom prst="rect">
            <a:avLst/>
          </a:prstGeom>
        </p:spPr>
        <p:txBody>
          <a:bodyPr wrap="square">
            <a:spAutoFit/>
          </a:bodyPr>
          <a:lstStyle/>
          <a:p>
            <a:pPr algn="r"/>
            <a:r>
              <a:rPr lang="en-US" sz="1000" dirty="0">
                <a:solidFill>
                  <a:schemeClr val="bg1"/>
                </a:solidFill>
              </a:rPr>
              <a:t>Hogan WR and Ceusters W. </a:t>
            </a:r>
            <a:endParaRPr lang="en-US" sz="1000" dirty="0" smtClean="0">
              <a:solidFill>
                <a:schemeClr val="bg1"/>
              </a:solidFill>
            </a:endParaRPr>
          </a:p>
          <a:p>
            <a:pPr algn="r"/>
            <a:r>
              <a:rPr lang="en-US" sz="1000" dirty="0" smtClean="0">
                <a:solidFill>
                  <a:schemeClr val="bg1"/>
                </a:solidFill>
              </a:rPr>
              <a:t>Diagnosis</a:t>
            </a:r>
            <a:r>
              <a:rPr lang="en-US" sz="1000" dirty="0">
                <a:solidFill>
                  <a:schemeClr val="bg1"/>
                </a:solidFill>
              </a:rPr>
              <a:t>, misdiagnosis, lucky guess, hearsay, and more: an ontological analysis</a:t>
            </a:r>
            <a:r>
              <a:rPr lang="en-US" sz="1000" dirty="0" smtClean="0">
                <a:solidFill>
                  <a:schemeClr val="bg1"/>
                </a:solidFill>
              </a:rPr>
              <a:t>.</a:t>
            </a:r>
          </a:p>
          <a:p>
            <a:pPr algn="r"/>
            <a:r>
              <a:rPr lang="en-US" sz="1000" dirty="0" smtClean="0">
                <a:solidFill>
                  <a:schemeClr val="bg1"/>
                </a:solidFill>
              </a:rPr>
              <a:t> </a:t>
            </a:r>
            <a:r>
              <a:rPr lang="en-US" sz="1000" dirty="0">
                <a:solidFill>
                  <a:schemeClr val="bg1"/>
                </a:solidFill>
              </a:rPr>
              <a:t>Journal of Biomedical Semantics 2016;7(54). </a:t>
            </a:r>
          </a:p>
        </p:txBody>
      </p:sp>
    </p:spTree>
    <p:extLst>
      <p:ext uri="{BB962C8B-B14F-4D97-AF65-F5344CB8AC3E}">
        <p14:creationId xmlns:p14="http://schemas.microsoft.com/office/powerpoint/2010/main" val="713625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 misdiagnosis</a:t>
            </a:r>
            <a:endParaRPr lang="en-US" dirty="0"/>
          </a:p>
        </p:txBody>
      </p:sp>
      <p:sp>
        <p:nvSpPr>
          <p:cNvPr id="3" name="Content Placeholder 2"/>
          <p:cNvSpPr>
            <a:spLocks noGrp="1"/>
          </p:cNvSpPr>
          <p:nvPr>
            <p:ph idx="1"/>
          </p:nvPr>
        </p:nvSpPr>
        <p:spPr>
          <a:xfrm>
            <a:off x="381000" y="1447800"/>
            <a:ext cx="8534400" cy="4953000"/>
          </a:xfrm>
        </p:spPr>
        <p:txBody>
          <a:bodyPr/>
          <a:lstStyle/>
          <a:p>
            <a:pPr marL="0" indent="0"/>
            <a:r>
              <a:rPr lang="en-US" dirty="0" smtClean="0"/>
              <a:t>						Dr</a:t>
            </a:r>
            <a:r>
              <a:rPr lang="en-US" dirty="0"/>
              <a:t>. </a:t>
            </a:r>
            <a:r>
              <a:rPr lang="en-US" dirty="0" smtClean="0"/>
              <a:t>Miller 								misdiagnoses </a:t>
            </a:r>
            <a:r>
              <a:rPr lang="en-US" dirty="0"/>
              <a:t>Mr. </a:t>
            </a:r>
            <a:r>
              <a:rPr lang="en-US" dirty="0" smtClean="0"/>
              <a:t>							Jones</a:t>
            </a:r>
            <a:r>
              <a:rPr lang="en-US" dirty="0"/>
              <a:t>’ type 2 </a:t>
            </a:r>
            <a:r>
              <a:rPr lang="en-US" dirty="0" smtClean="0"/>
              <a:t>							diabetes </a:t>
            </a:r>
            <a:r>
              <a:rPr lang="en-US" dirty="0"/>
              <a:t>mellitus as </a:t>
            </a:r>
            <a:r>
              <a:rPr lang="en-US" dirty="0" smtClean="0"/>
              <a:t>						type </a:t>
            </a:r>
            <a:r>
              <a:rPr lang="en-US" dirty="0"/>
              <a:t>1 diabetes </a:t>
            </a:r>
            <a:r>
              <a:rPr lang="en-US" dirty="0" smtClean="0"/>
              <a:t>							mellitus. Because 							the </a:t>
            </a:r>
            <a:r>
              <a:rPr lang="en-US" dirty="0"/>
              <a:t>misdiagnosis is </a:t>
            </a:r>
            <a:r>
              <a:rPr lang="en-US" dirty="0" smtClean="0"/>
              <a:t>							still </a:t>
            </a:r>
            <a:r>
              <a:rPr lang="en-US" dirty="0"/>
              <a:t>about Mr. </a:t>
            </a:r>
            <a:r>
              <a:rPr lang="en-US" dirty="0" smtClean="0"/>
              <a:t>							Jones</a:t>
            </a:r>
            <a:r>
              <a:rPr lang="en-US" dirty="0"/>
              <a:t>, his disease, </a:t>
            </a:r>
            <a:r>
              <a:rPr lang="en-US" dirty="0" smtClean="0"/>
              <a:t>							the </a:t>
            </a:r>
            <a:r>
              <a:rPr lang="en-US" dirty="0"/>
              <a:t>relationship between them, and the type ‘type 1 diabetes mellitus’ on the level of reference, it is an </a:t>
            </a:r>
            <a:r>
              <a:rPr lang="en-US" dirty="0" smtClean="0"/>
              <a:t>ICE. </a:t>
            </a:r>
            <a:r>
              <a:rPr lang="en-US" dirty="0"/>
              <a:t>However, it fails to be about the configuration </a:t>
            </a:r>
            <a:r>
              <a:rPr lang="en-US" dirty="0" smtClean="0"/>
              <a:t>as </a:t>
            </a:r>
            <a:r>
              <a:rPr lang="en-US" dirty="0"/>
              <a:t>a whole on the level of compound expression.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5260788" cy="3410596"/>
          </a:xfrm>
          <a:prstGeom prst="rect">
            <a:avLst/>
          </a:prstGeom>
        </p:spPr>
      </p:pic>
      <p:sp>
        <p:nvSpPr>
          <p:cNvPr id="5" name="Rectangle 4"/>
          <p:cNvSpPr/>
          <p:nvPr/>
        </p:nvSpPr>
        <p:spPr>
          <a:xfrm>
            <a:off x="2971800" y="6304002"/>
            <a:ext cx="6172200" cy="553998"/>
          </a:xfrm>
          <a:prstGeom prst="rect">
            <a:avLst/>
          </a:prstGeom>
        </p:spPr>
        <p:txBody>
          <a:bodyPr wrap="square">
            <a:spAutoFit/>
          </a:bodyPr>
          <a:lstStyle/>
          <a:p>
            <a:pPr algn="r"/>
            <a:r>
              <a:rPr lang="en-US" sz="1000" dirty="0">
                <a:solidFill>
                  <a:schemeClr val="bg1"/>
                </a:solidFill>
              </a:rPr>
              <a:t>Hogan WR and Ceusters W. </a:t>
            </a:r>
            <a:endParaRPr lang="en-US" sz="1000" dirty="0" smtClean="0">
              <a:solidFill>
                <a:schemeClr val="bg1"/>
              </a:solidFill>
            </a:endParaRPr>
          </a:p>
          <a:p>
            <a:pPr algn="r"/>
            <a:r>
              <a:rPr lang="en-US" sz="1000" dirty="0" smtClean="0">
                <a:solidFill>
                  <a:schemeClr val="bg1"/>
                </a:solidFill>
              </a:rPr>
              <a:t>Diagnosis</a:t>
            </a:r>
            <a:r>
              <a:rPr lang="en-US" sz="1000" dirty="0">
                <a:solidFill>
                  <a:schemeClr val="bg1"/>
                </a:solidFill>
              </a:rPr>
              <a:t>, misdiagnosis, lucky guess, hearsay, and more: an ontological analysis</a:t>
            </a:r>
            <a:r>
              <a:rPr lang="en-US" sz="1000" dirty="0" smtClean="0">
                <a:solidFill>
                  <a:schemeClr val="bg1"/>
                </a:solidFill>
              </a:rPr>
              <a:t>.</a:t>
            </a:r>
          </a:p>
          <a:p>
            <a:pPr algn="r"/>
            <a:r>
              <a:rPr lang="en-US" sz="1000" dirty="0" smtClean="0">
                <a:solidFill>
                  <a:schemeClr val="bg1"/>
                </a:solidFill>
              </a:rPr>
              <a:t> </a:t>
            </a:r>
            <a:r>
              <a:rPr lang="en-US" sz="1000" dirty="0">
                <a:solidFill>
                  <a:schemeClr val="bg1"/>
                </a:solidFill>
              </a:rPr>
              <a:t>Journal of Biomedical Semantics 2016;7(54). </a:t>
            </a:r>
          </a:p>
        </p:txBody>
      </p:sp>
    </p:spTree>
    <p:extLst>
      <p:ext uri="{BB962C8B-B14F-4D97-AF65-F5344CB8AC3E}">
        <p14:creationId xmlns:p14="http://schemas.microsoft.com/office/powerpoint/2010/main" val="32246191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Six possibilities for a diagnosis failing in </a:t>
            </a:r>
            <a:r>
              <a:rPr lang="en-US" sz="2800" dirty="0" err="1"/>
              <a:t>aboutness</a:t>
            </a:r>
            <a:r>
              <a:rPr lang="en-US" sz="2800" dirty="0"/>
              <a:t> on the level of compound expressions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072438"/>
              </p:ext>
            </p:extLst>
          </p:nvPr>
        </p:nvGraphicFramePr>
        <p:xfrm>
          <a:off x="304802" y="1810416"/>
          <a:ext cx="8686797" cy="4590385"/>
        </p:xfrm>
        <a:graphic>
          <a:graphicData uri="http://schemas.openxmlformats.org/drawingml/2006/table">
            <a:tbl>
              <a:tblPr/>
              <a:tblGrid>
                <a:gridCol w="2133598"/>
                <a:gridCol w="2057400"/>
                <a:gridCol w="4495799"/>
              </a:tblGrid>
              <a:tr h="156875">
                <a:tc>
                  <a:txBody>
                    <a:bodyPr/>
                    <a:lstStyle/>
                    <a:p>
                      <a:pPr algn="ctr"/>
                      <a:r>
                        <a:rPr lang="en-US" sz="1600" b="1" dirty="0">
                          <a:solidFill>
                            <a:schemeClr val="bg1"/>
                          </a:solidFill>
                        </a:rPr>
                        <a:t>Problem</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bg1"/>
                          </a:solidFill>
                        </a:rPr>
                        <a:t>Where it fails </a:t>
                      </a:r>
                      <a:r>
                        <a:rPr lang="en-US" sz="1600" b="1" i="1" dirty="0">
                          <a:solidFill>
                            <a:schemeClr val="bg1"/>
                          </a:solidFill>
                        </a:rPr>
                        <a:t>first</a:t>
                      </a:r>
                      <a:r>
                        <a:rPr lang="en-US" sz="1600" b="1" dirty="0">
                          <a:solidFill>
                            <a:schemeClr val="bg1"/>
                          </a:solidFill>
                        </a:rPr>
                        <a:t> </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bg1"/>
                          </a:solidFill>
                        </a:rPr>
                        <a:t>Description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4915">
                <a:tc>
                  <a:txBody>
                    <a:bodyPr/>
                    <a:lstStyle/>
                    <a:p>
                      <a:pPr algn="l"/>
                      <a:r>
                        <a:rPr lang="en-US" sz="1600">
                          <a:solidFill>
                            <a:schemeClr val="bg1"/>
                          </a:solidFill>
                        </a:rPr>
                        <a:t>Noninstantation, asserted type exists</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bg1"/>
                          </a:solidFill>
                        </a:rPr>
                        <a:t>Level of compound expression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Disease instantiates a different type than the stated type, but the stated type exists</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95625">
                <a:tc>
                  <a:txBody>
                    <a:bodyPr/>
                    <a:lstStyle/>
                    <a:p>
                      <a:pPr algn="l"/>
                      <a:r>
                        <a:rPr lang="en-US" sz="1600">
                          <a:solidFill>
                            <a:schemeClr val="bg1"/>
                          </a:solidFill>
                        </a:rPr>
                        <a:t>Noninstantation, asserted type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bg1"/>
                          </a:solidFill>
                        </a:rPr>
                        <a:t>Level of reference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Disease instantiates a different type than stated, while the stated type of disease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9570">
                <a:tc>
                  <a:txBody>
                    <a:bodyPr/>
                    <a:lstStyle/>
                    <a:p>
                      <a:pPr algn="l"/>
                      <a:r>
                        <a:rPr lang="en-US" sz="1600">
                          <a:solidFill>
                            <a:schemeClr val="bg1"/>
                          </a:solidFill>
                        </a:rPr>
                        <a:t>Disease nonexistence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a:solidFill>
                            <a:schemeClr val="bg1"/>
                          </a:solidFill>
                        </a:rPr>
                        <a:t>Level of reference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The disease instance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08660">
                <a:tc>
                  <a:txBody>
                    <a:bodyPr/>
                    <a:lstStyle/>
                    <a:p>
                      <a:pPr algn="l"/>
                      <a:r>
                        <a:rPr lang="en-US" sz="1600">
                          <a:solidFill>
                            <a:schemeClr val="bg1"/>
                          </a:solidFill>
                        </a:rPr>
                        <a:t>Organism nonexistence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a:solidFill>
                            <a:schemeClr val="bg1"/>
                          </a:solidFill>
                        </a:rPr>
                        <a:t>Level of reference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The organism instance does not exist. In this case, there could not be a clinical picture properly inferred and thus it is not a misdiagnosis although it could still be an ICE.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9600">
                <a:tc>
                  <a:txBody>
                    <a:bodyPr/>
                    <a:lstStyle/>
                    <a:p>
                      <a:pPr algn="l"/>
                      <a:r>
                        <a:rPr lang="en-US" sz="1600">
                          <a:solidFill>
                            <a:schemeClr val="bg1"/>
                          </a:solidFill>
                        </a:rPr>
                        <a:t>Disease non-inherence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a:solidFill>
                            <a:schemeClr val="bg1"/>
                          </a:solidFill>
                        </a:rPr>
                        <a:t>Level of compound expression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The disease inheres in a different organism than the one stated. For example, the doctor mistakenly ascribes Mr. Johnson’s hypertension to his twin.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3020">
                <a:tc>
                  <a:txBody>
                    <a:bodyPr/>
                    <a:lstStyle/>
                    <a:p>
                      <a:pPr algn="l"/>
                      <a:r>
                        <a:rPr lang="en-US" sz="1600">
                          <a:solidFill>
                            <a:schemeClr val="bg1"/>
                          </a:solidFill>
                        </a:rPr>
                        <a:t>Configuration is not located in that part of spacetime where the diagnosis says it is located.</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a:solidFill>
                            <a:schemeClr val="bg1"/>
                          </a:solidFill>
                        </a:rPr>
                        <a:t>Level of compound expression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A diagnosis of type 2 diabetes mellitus 5 years ago is wrong because the patient didn’t have the disease at that time, even though the patient has type 2 diabetes today. Also, a diagnosis that the patient has an upper respiratory tract infection today when in reality the infection resolved two weeks ago.</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2971800" y="6396335"/>
            <a:ext cx="6172200" cy="461665"/>
          </a:xfrm>
          <a:prstGeom prst="rect">
            <a:avLst/>
          </a:prstGeom>
        </p:spPr>
        <p:txBody>
          <a:bodyPr wrap="square">
            <a:spAutoFit/>
          </a:bodyPr>
          <a:lstStyle/>
          <a:p>
            <a:pPr algn="r"/>
            <a:r>
              <a:rPr lang="en-US" sz="800" dirty="0">
                <a:solidFill>
                  <a:schemeClr val="bg1"/>
                </a:solidFill>
              </a:rPr>
              <a:t>Hogan WR and Ceusters W. </a:t>
            </a:r>
            <a:endParaRPr lang="en-US" sz="800" dirty="0" smtClean="0">
              <a:solidFill>
                <a:schemeClr val="bg1"/>
              </a:solidFill>
            </a:endParaRPr>
          </a:p>
          <a:p>
            <a:pPr algn="r"/>
            <a:r>
              <a:rPr lang="en-US" sz="800" dirty="0" smtClean="0">
                <a:solidFill>
                  <a:schemeClr val="bg1"/>
                </a:solidFill>
              </a:rPr>
              <a:t>Diagnosis</a:t>
            </a:r>
            <a:r>
              <a:rPr lang="en-US" sz="800" dirty="0">
                <a:solidFill>
                  <a:schemeClr val="bg1"/>
                </a:solidFill>
              </a:rPr>
              <a:t>, misdiagnosis, lucky guess, hearsay, and more: an ontological analysis</a:t>
            </a:r>
            <a:r>
              <a:rPr lang="en-US" sz="800" dirty="0" smtClean="0">
                <a:solidFill>
                  <a:schemeClr val="bg1"/>
                </a:solidFill>
              </a:rPr>
              <a:t>.</a:t>
            </a:r>
          </a:p>
          <a:p>
            <a:pPr algn="r"/>
            <a:r>
              <a:rPr lang="en-US" sz="800" dirty="0" smtClean="0">
                <a:solidFill>
                  <a:schemeClr val="bg1"/>
                </a:solidFill>
              </a:rPr>
              <a:t> </a:t>
            </a:r>
            <a:r>
              <a:rPr lang="en-US" sz="800" dirty="0">
                <a:solidFill>
                  <a:schemeClr val="bg1"/>
                </a:solidFill>
              </a:rPr>
              <a:t>Journal of Biomedical Semantics 2016;7(54). </a:t>
            </a:r>
          </a:p>
        </p:txBody>
      </p:sp>
    </p:spTree>
    <p:extLst>
      <p:ext uri="{BB962C8B-B14F-4D97-AF65-F5344CB8AC3E}">
        <p14:creationId xmlns:p14="http://schemas.microsoft.com/office/powerpoint/2010/main" val="5089264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proposals (1)</a:t>
            </a:r>
            <a:endParaRPr lang="en-US" dirty="0"/>
          </a:p>
        </p:txBody>
      </p:sp>
      <p:sp>
        <p:nvSpPr>
          <p:cNvPr id="3" name="Content Placeholder 2"/>
          <p:cNvSpPr>
            <a:spLocks noGrp="1"/>
          </p:cNvSpPr>
          <p:nvPr>
            <p:ph idx="1"/>
          </p:nvPr>
        </p:nvSpPr>
        <p:spPr>
          <a:xfrm>
            <a:off x="228600" y="1676399"/>
            <a:ext cx="8686800" cy="4267201"/>
          </a:xfrm>
        </p:spPr>
        <p:txBody>
          <a:bodyPr/>
          <a:lstStyle/>
          <a:p>
            <a:r>
              <a:rPr lang="en-US" b="1" dirty="0"/>
              <a:t>clinical history = def.</a:t>
            </a:r>
            <a:r>
              <a:rPr lang="en-US" dirty="0"/>
              <a:t> – </a:t>
            </a:r>
            <a:r>
              <a:rPr lang="en-US" dirty="0" smtClean="0"/>
              <a:t>A </a:t>
            </a:r>
            <a:r>
              <a:rPr lang="en-US" dirty="0"/>
              <a:t>series of statements representing health-relevant features of a patient.</a:t>
            </a:r>
          </a:p>
          <a:p>
            <a:endParaRPr lang="en-US" b="1" dirty="0" smtClean="0"/>
          </a:p>
          <a:p>
            <a:endParaRPr lang="en-US" b="1" dirty="0"/>
          </a:p>
          <a:p>
            <a:endParaRPr lang="en-US" b="1" dirty="0" smtClean="0"/>
          </a:p>
          <a:p>
            <a:endParaRPr lang="en-US" b="1" dirty="0" smtClean="0"/>
          </a:p>
          <a:p>
            <a:r>
              <a:rPr lang="en-US" b="1" dirty="0" smtClean="0"/>
              <a:t>clinical </a:t>
            </a:r>
            <a:r>
              <a:rPr lang="en-US" b="1" dirty="0"/>
              <a:t>history = def.</a:t>
            </a:r>
            <a:r>
              <a:rPr lang="en-US" dirty="0"/>
              <a:t> – </a:t>
            </a:r>
            <a:r>
              <a:rPr lang="en-US" i="1" dirty="0"/>
              <a:t>A series of statements representing one or more health-relevant features of a </a:t>
            </a:r>
            <a:r>
              <a:rPr lang="en-US" i="1" dirty="0" smtClean="0"/>
              <a:t>patient</a:t>
            </a:r>
            <a:r>
              <a:rPr lang="en-US" dirty="0" smtClean="0"/>
              <a:t>, </a:t>
            </a:r>
            <a:r>
              <a:rPr lang="en-US" dirty="0"/>
              <a:t>possibly complemented by representations of diseases and </a:t>
            </a:r>
            <a:r>
              <a:rPr lang="en-US" dirty="0" smtClean="0"/>
              <a:t>configurations</a:t>
            </a:r>
            <a:r>
              <a:rPr lang="en-US" i="1" dirty="0" smtClean="0"/>
              <a:t>.</a:t>
            </a:r>
            <a:r>
              <a:rPr lang="en-US" dirty="0" smtClean="0"/>
              <a:t> </a:t>
            </a:r>
            <a:endParaRPr lang="en-US" dirty="0"/>
          </a:p>
        </p:txBody>
      </p:sp>
      <p:sp>
        <p:nvSpPr>
          <p:cNvPr id="4" name="Rectangle 3"/>
          <p:cNvSpPr/>
          <p:nvPr/>
        </p:nvSpPr>
        <p:spPr>
          <a:xfrm>
            <a:off x="3962400" y="2514600"/>
            <a:ext cx="4572000" cy="830997"/>
          </a:xfrm>
          <a:prstGeom prst="rect">
            <a:avLst/>
          </a:prstGeom>
        </p:spPr>
        <p:txBody>
          <a:bodyPr>
            <a:spAutoFit/>
          </a:bodyPr>
          <a:lstStyle/>
          <a:p>
            <a:pPr algn="r"/>
            <a:r>
              <a:rPr lang="en-US" sz="1200" dirty="0" err="1">
                <a:solidFill>
                  <a:schemeClr val="bg1"/>
                </a:solidFill>
              </a:rPr>
              <a:t>Scheuermann</a:t>
            </a:r>
            <a:r>
              <a:rPr lang="en-US" sz="1200" dirty="0">
                <a:solidFill>
                  <a:schemeClr val="bg1"/>
                </a:solidFill>
              </a:rPr>
              <a:t> R, Ceusters W, Smith B. Toward an Ontological Treatment of Disease and Diagnosis. 2009 AMIA Summit on Translational Bioinformatics, San Francisco, California, March 15-17, 2009;: 116-120. </a:t>
            </a:r>
            <a:r>
              <a:rPr lang="en-US" sz="1200" dirty="0" err="1">
                <a:solidFill>
                  <a:schemeClr val="bg1"/>
                </a:solidFill>
              </a:rPr>
              <a:t>Omnipress</a:t>
            </a:r>
            <a:r>
              <a:rPr lang="en-US" sz="1200" dirty="0">
                <a:solidFill>
                  <a:schemeClr val="bg1"/>
                </a:solidFill>
              </a:rPr>
              <a:t> ISBN:0-9647743-7-2 </a:t>
            </a:r>
          </a:p>
        </p:txBody>
      </p:sp>
      <p:sp>
        <p:nvSpPr>
          <p:cNvPr id="5" name="Down Arrow 4"/>
          <p:cNvSpPr/>
          <p:nvPr/>
        </p:nvSpPr>
        <p:spPr bwMode="auto">
          <a:xfrm>
            <a:off x="1981200" y="2743200"/>
            <a:ext cx="457200" cy="1219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336800" y="5620434"/>
            <a:ext cx="6172200" cy="646331"/>
          </a:xfrm>
          <a:prstGeom prst="rect">
            <a:avLst/>
          </a:prstGeom>
        </p:spPr>
        <p:txBody>
          <a:bodyPr wrap="square">
            <a:spAutoFit/>
          </a:bodyPr>
          <a:lstStyle/>
          <a:p>
            <a:pPr algn="r"/>
            <a:r>
              <a:rPr lang="en-US" sz="1200" dirty="0">
                <a:solidFill>
                  <a:schemeClr val="bg1"/>
                </a:solidFill>
              </a:rPr>
              <a:t>Hogan WR and Ceusters W. </a:t>
            </a:r>
            <a:endParaRPr lang="en-US" sz="1200" dirty="0" smtClean="0">
              <a:solidFill>
                <a:schemeClr val="bg1"/>
              </a:solidFill>
            </a:endParaRPr>
          </a:p>
          <a:p>
            <a:pPr algn="r"/>
            <a:r>
              <a:rPr lang="en-US" sz="1200" dirty="0" smtClean="0">
                <a:solidFill>
                  <a:schemeClr val="bg1"/>
                </a:solidFill>
              </a:rPr>
              <a:t>Diagnosis</a:t>
            </a:r>
            <a:r>
              <a:rPr lang="en-US" sz="1200" dirty="0">
                <a:solidFill>
                  <a:schemeClr val="bg1"/>
                </a:solidFill>
              </a:rPr>
              <a:t>, misdiagnosis, lucky guess, hearsay, and more: an ontological analysis</a:t>
            </a:r>
            <a:r>
              <a:rPr lang="en-US" sz="1200" dirty="0" smtClean="0">
                <a:solidFill>
                  <a:schemeClr val="bg1"/>
                </a:solidFill>
              </a:rPr>
              <a:t>.</a:t>
            </a:r>
          </a:p>
          <a:p>
            <a:pPr algn="r"/>
            <a:r>
              <a:rPr lang="en-US" sz="1200" dirty="0" smtClean="0">
                <a:solidFill>
                  <a:schemeClr val="bg1"/>
                </a:solidFill>
              </a:rPr>
              <a:t> </a:t>
            </a:r>
            <a:r>
              <a:rPr lang="en-US" sz="1200" dirty="0">
                <a:solidFill>
                  <a:schemeClr val="bg1"/>
                </a:solidFill>
              </a:rPr>
              <a:t>Journal of Biomedical Semantics 2016;7(54). </a:t>
            </a:r>
          </a:p>
        </p:txBody>
      </p:sp>
    </p:spTree>
    <p:extLst>
      <p:ext uri="{BB962C8B-B14F-4D97-AF65-F5344CB8AC3E}">
        <p14:creationId xmlns:p14="http://schemas.microsoft.com/office/powerpoint/2010/main" val="1939685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proposals (2)</a:t>
            </a:r>
            <a:endParaRPr lang="en-US" dirty="0"/>
          </a:p>
        </p:txBody>
      </p:sp>
      <p:sp>
        <p:nvSpPr>
          <p:cNvPr id="3" name="Content Placeholder 2"/>
          <p:cNvSpPr>
            <a:spLocks noGrp="1"/>
          </p:cNvSpPr>
          <p:nvPr>
            <p:ph idx="1"/>
          </p:nvPr>
        </p:nvSpPr>
        <p:spPr>
          <a:xfrm>
            <a:off x="228600" y="1676399"/>
            <a:ext cx="8686800" cy="4267201"/>
          </a:xfrm>
        </p:spPr>
        <p:txBody>
          <a:bodyPr/>
          <a:lstStyle/>
          <a:p>
            <a:r>
              <a:rPr lang="en-US" b="1" dirty="0"/>
              <a:t>clinical picture </a:t>
            </a:r>
            <a:r>
              <a:rPr lang="en-US" b="1" dirty="0" smtClean="0"/>
              <a:t>=</a:t>
            </a:r>
            <a:r>
              <a:rPr lang="en-US" b="1" dirty="0"/>
              <a:t> def.</a:t>
            </a:r>
            <a:r>
              <a:rPr lang="en-US" dirty="0"/>
              <a:t> – A representation of a CLINICAL PHENOTYPE that is inferred from the combination of laboratory, image and clinical findings about a given patient.</a:t>
            </a:r>
          </a:p>
          <a:p>
            <a:endParaRPr lang="en-US" b="1" dirty="0" smtClean="0"/>
          </a:p>
          <a:p>
            <a:endParaRPr lang="en-US" b="1" dirty="0"/>
          </a:p>
          <a:p>
            <a:endParaRPr lang="en-US" b="1" dirty="0" smtClean="0"/>
          </a:p>
          <a:p>
            <a:r>
              <a:rPr lang="en-US" b="1" dirty="0" smtClean="0"/>
              <a:t>clinical </a:t>
            </a:r>
            <a:r>
              <a:rPr lang="en-US" b="1" dirty="0"/>
              <a:t>picture = def.</a:t>
            </a:r>
            <a:r>
              <a:rPr lang="en-US" dirty="0"/>
              <a:t> – </a:t>
            </a:r>
            <a:r>
              <a:rPr lang="en-US" i="1" dirty="0"/>
              <a:t>A representation of a </a:t>
            </a:r>
            <a:r>
              <a:rPr lang="en-US" dirty="0"/>
              <a:t>CLINICAL PHENOTYPE </a:t>
            </a:r>
            <a:r>
              <a:rPr lang="en-US" i="1" dirty="0" smtClean="0"/>
              <a:t>that </a:t>
            </a:r>
            <a:r>
              <a:rPr lang="en-US" i="1" dirty="0"/>
              <a:t>is inferred from</a:t>
            </a:r>
            <a:r>
              <a:rPr lang="en-US" dirty="0"/>
              <a:t> a </a:t>
            </a:r>
            <a:r>
              <a:rPr lang="en-US" i="1" dirty="0"/>
              <a:t>combination of,</a:t>
            </a:r>
            <a:r>
              <a:rPr lang="en-US" dirty="0"/>
              <a:t> for example, diagnoses and </a:t>
            </a:r>
            <a:r>
              <a:rPr lang="en-US" i="1" dirty="0"/>
              <a:t>laboratory, image, and clinical findings about a given patient.</a:t>
            </a:r>
            <a:r>
              <a:rPr lang="en-US" dirty="0"/>
              <a:t> </a:t>
            </a:r>
          </a:p>
        </p:txBody>
      </p:sp>
      <p:sp>
        <p:nvSpPr>
          <p:cNvPr id="4" name="Rectangle 3"/>
          <p:cNvSpPr/>
          <p:nvPr/>
        </p:nvSpPr>
        <p:spPr>
          <a:xfrm>
            <a:off x="3937000" y="2981311"/>
            <a:ext cx="4572000" cy="830997"/>
          </a:xfrm>
          <a:prstGeom prst="rect">
            <a:avLst/>
          </a:prstGeom>
        </p:spPr>
        <p:txBody>
          <a:bodyPr>
            <a:spAutoFit/>
          </a:bodyPr>
          <a:lstStyle/>
          <a:p>
            <a:pPr algn="r"/>
            <a:r>
              <a:rPr lang="en-US" sz="1200" dirty="0" err="1">
                <a:solidFill>
                  <a:schemeClr val="bg1"/>
                </a:solidFill>
              </a:rPr>
              <a:t>Scheuermann</a:t>
            </a:r>
            <a:r>
              <a:rPr lang="en-US" sz="1200" dirty="0">
                <a:solidFill>
                  <a:schemeClr val="bg1"/>
                </a:solidFill>
              </a:rPr>
              <a:t> R, Ceusters W, Smith B. Toward an Ontological Treatment of Disease and Diagnosis. 2009 AMIA Summit on Translational Bioinformatics, San Francisco, California, March 15-17, 2009;: 116-120. </a:t>
            </a:r>
            <a:r>
              <a:rPr lang="en-US" sz="1200" dirty="0" err="1">
                <a:solidFill>
                  <a:schemeClr val="bg1"/>
                </a:solidFill>
              </a:rPr>
              <a:t>Omnipress</a:t>
            </a:r>
            <a:r>
              <a:rPr lang="en-US" sz="1200" dirty="0">
                <a:solidFill>
                  <a:schemeClr val="bg1"/>
                </a:solidFill>
              </a:rPr>
              <a:t> ISBN:0-9647743-7-2 </a:t>
            </a:r>
          </a:p>
        </p:txBody>
      </p:sp>
      <p:sp>
        <p:nvSpPr>
          <p:cNvPr id="5" name="Down Arrow 4"/>
          <p:cNvSpPr/>
          <p:nvPr/>
        </p:nvSpPr>
        <p:spPr bwMode="auto">
          <a:xfrm>
            <a:off x="1981200" y="3200399"/>
            <a:ext cx="457200" cy="1219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336800" y="5948217"/>
            <a:ext cx="6172200" cy="646331"/>
          </a:xfrm>
          <a:prstGeom prst="rect">
            <a:avLst/>
          </a:prstGeom>
        </p:spPr>
        <p:txBody>
          <a:bodyPr wrap="square">
            <a:spAutoFit/>
          </a:bodyPr>
          <a:lstStyle/>
          <a:p>
            <a:pPr algn="r"/>
            <a:r>
              <a:rPr lang="en-US" sz="1200" dirty="0">
                <a:solidFill>
                  <a:schemeClr val="bg1"/>
                </a:solidFill>
              </a:rPr>
              <a:t>Hogan WR and Ceusters W. </a:t>
            </a:r>
            <a:endParaRPr lang="en-US" sz="1200" dirty="0" smtClean="0">
              <a:solidFill>
                <a:schemeClr val="bg1"/>
              </a:solidFill>
            </a:endParaRPr>
          </a:p>
          <a:p>
            <a:pPr algn="r"/>
            <a:r>
              <a:rPr lang="en-US" sz="1200" dirty="0" smtClean="0">
                <a:solidFill>
                  <a:schemeClr val="bg1"/>
                </a:solidFill>
              </a:rPr>
              <a:t>Diagnosis</a:t>
            </a:r>
            <a:r>
              <a:rPr lang="en-US" sz="1200" dirty="0">
                <a:solidFill>
                  <a:schemeClr val="bg1"/>
                </a:solidFill>
              </a:rPr>
              <a:t>, misdiagnosis, lucky guess, hearsay, and more: an ontological analysis</a:t>
            </a:r>
            <a:r>
              <a:rPr lang="en-US" sz="1200" dirty="0" smtClean="0">
                <a:solidFill>
                  <a:schemeClr val="bg1"/>
                </a:solidFill>
              </a:rPr>
              <a:t>.</a:t>
            </a:r>
          </a:p>
          <a:p>
            <a:pPr algn="r"/>
            <a:r>
              <a:rPr lang="en-US" sz="1200" dirty="0" smtClean="0">
                <a:solidFill>
                  <a:schemeClr val="bg1"/>
                </a:solidFill>
              </a:rPr>
              <a:t> </a:t>
            </a:r>
            <a:r>
              <a:rPr lang="en-US" sz="1200" dirty="0">
                <a:solidFill>
                  <a:schemeClr val="bg1"/>
                </a:solidFill>
              </a:rPr>
              <a:t>Journal of Biomedical Semantics 2016;7(54). </a:t>
            </a:r>
          </a:p>
        </p:txBody>
      </p:sp>
    </p:spTree>
    <p:extLst>
      <p:ext uri="{BB962C8B-B14F-4D97-AF65-F5344CB8AC3E}">
        <p14:creationId xmlns:p14="http://schemas.microsoft.com/office/powerpoint/2010/main" val="1388397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proposals (3)</a:t>
            </a:r>
            <a:endParaRPr lang="en-US" dirty="0"/>
          </a:p>
        </p:txBody>
      </p:sp>
      <p:sp>
        <p:nvSpPr>
          <p:cNvPr id="3" name="Content Placeholder 2"/>
          <p:cNvSpPr>
            <a:spLocks noGrp="1"/>
          </p:cNvSpPr>
          <p:nvPr>
            <p:ph idx="1"/>
          </p:nvPr>
        </p:nvSpPr>
        <p:spPr>
          <a:xfrm>
            <a:off x="228600" y="1905000"/>
            <a:ext cx="8686800" cy="4038600"/>
          </a:xfrm>
        </p:spPr>
        <p:txBody>
          <a:bodyPr/>
          <a:lstStyle/>
          <a:p>
            <a:r>
              <a:rPr lang="en-US" b="1" dirty="0"/>
              <a:t>is-misrepresentation-of</a:t>
            </a:r>
            <a:r>
              <a:rPr lang="en-US" dirty="0"/>
              <a:t>: </a:t>
            </a:r>
            <a:endParaRPr lang="en-US" dirty="0" smtClean="0"/>
          </a:p>
          <a:p>
            <a:r>
              <a:rPr lang="en-US" dirty="0" smtClean="0"/>
              <a:t>domain</a:t>
            </a:r>
            <a:r>
              <a:rPr lang="en-US" dirty="0"/>
              <a:t>: representation, </a:t>
            </a:r>
            <a:endParaRPr lang="en-US" dirty="0" smtClean="0"/>
          </a:p>
          <a:p>
            <a:r>
              <a:rPr lang="en-US" dirty="0" smtClean="0"/>
              <a:t>range</a:t>
            </a:r>
            <a:r>
              <a:rPr lang="en-US" dirty="0"/>
              <a:t>: portion of reality.</a:t>
            </a:r>
          </a:p>
          <a:p>
            <a:endParaRPr lang="en-US" dirty="0" smtClean="0"/>
          </a:p>
          <a:p>
            <a:r>
              <a:rPr lang="en-US" dirty="0" smtClean="0"/>
              <a:t>Def</a:t>
            </a:r>
            <a:r>
              <a:rPr lang="en-US" dirty="0"/>
              <a:t>: </a:t>
            </a:r>
            <a:r>
              <a:rPr lang="en-US" i="1" dirty="0"/>
              <a:t>x</a:t>
            </a:r>
            <a:r>
              <a:rPr lang="en-US" dirty="0"/>
              <a:t> </a:t>
            </a:r>
            <a:r>
              <a:rPr lang="en-US" b="1" dirty="0"/>
              <a:t>is-misrepresentation of</a:t>
            </a:r>
            <a:r>
              <a:rPr lang="en-US" dirty="0"/>
              <a:t> </a:t>
            </a:r>
            <a:r>
              <a:rPr lang="en-US" i="1" dirty="0"/>
              <a:t>y</a:t>
            </a:r>
            <a:r>
              <a:rPr lang="en-US" dirty="0"/>
              <a:t> </a:t>
            </a:r>
            <a:r>
              <a:rPr lang="en-US" dirty="0" err="1"/>
              <a:t>iif</a:t>
            </a:r>
            <a:r>
              <a:rPr lang="en-US" dirty="0"/>
              <a:t> </a:t>
            </a:r>
            <a:r>
              <a:rPr lang="en-US" i="1" dirty="0"/>
              <a:t>x</a:t>
            </a:r>
            <a:r>
              <a:rPr lang="en-US" dirty="0"/>
              <a:t> is a representation and </a:t>
            </a:r>
            <a:r>
              <a:rPr lang="en-US" i="1" dirty="0"/>
              <a:t>x</a:t>
            </a:r>
            <a:r>
              <a:rPr lang="en-US" dirty="0"/>
              <a:t> is intended to be about </a:t>
            </a:r>
            <a:r>
              <a:rPr lang="en-US" i="1" dirty="0"/>
              <a:t>y</a:t>
            </a:r>
            <a:r>
              <a:rPr lang="en-US" dirty="0"/>
              <a:t> and it is not the case that </a:t>
            </a:r>
            <a:r>
              <a:rPr lang="en-US" i="1" dirty="0"/>
              <a:t>x</a:t>
            </a:r>
            <a:r>
              <a:rPr lang="en-US" dirty="0"/>
              <a:t> is about </a:t>
            </a:r>
            <a:r>
              <a:rPr lang="en-US" i="1" dirty="0"/>
              <a:t>y</a:t>
            </a:r>
            <a:r>
              <a:rPr lang="en-US" dirty="0"/>
              <a:t>.</a:t>
            </a:r>
          </a:p>
          <a:p>
            <a:endParaRPr lang="en-US" dirty="0"/>
          </a:p>
        </p:txBody>
      </p:sp>
      <p:sp>
        <p:nvSpPr>
          <p:cNvPr id="6" name="Rectangle 5"/>
          <p:cNvSpPr/>
          <p:nvPr/>
        </p:nvSpPr>
        <p:spPr>
          <a:xfrm>
            <a:off x="2336800" y="5948217"/>
            <a:ext cx="6172200" cy="646331"/>
          </a:xfrm>
          <a:prstGeom prst="rect">
            <a:avLst/>
          </a:prstGeom>
        </p:spPr>
        <p:txBody>
          <a:bodyPr wrap="square">
            <a:spAutoFit/>
          </a:bodyPr>
          <a:lstStyle/>
          <a:p>
            <a:pPr algn="r"/>
            <a:r>
              <a:rPr lang="en-US" sz="1200" dirty="0">
                <a:solidFill>
                  <a:schemeClr val="bg1"/>
                </a:solidFill>
              </a:rPr>
              <a:t>Hogan WR and Ceusters W. </a:t>
            </a:r>
            <a:endParaRPr lang="en-US" sz="1200" dirty="0" smtClean="0">
              <a:solidFill>
                <a:schemeClr val="bg1"/>
              </a:solidFill>
            </a:endParaRPr>
          </a:p>
          <a:p>
            <a:pPr algn="r"/>
            <a:r>
              <a:rPr lang="en-US" sz="1200" dirty="0" smtClean="0">
                <a:solidFill>
                  <a:schemeClr val="bg1"/>
                </a:solidFill>
              </a:rPr>
              <a:t>Diagnosis</a:t>
            </a:r>
            <a:r>
              <a:rPr lang="en-US" sz="1200" dirty="0">
                <a:solidFill>
                  <a:schemeClr val="bg1"/>
                </a:solidFill>
              </a:rPr>
              <a:t>, misdiagnosis, lucky guess, hearsay, and more: an ontological analysis</a:t>
            </a:r>
            <a:r>
              <a:rPr lang="en-US" sz="1200" dirty="0" smtClean="0">
                <a:solidFill>
                  <a:schemeClr val="bg1"/>
                </a:solidFill>
              </a:rPr>
              <a:t>.</a:t>
            </a:r>
          </a:p>
          <a:p>
            <a:pPr algn="r"/>
            <a:r>
              <a:rPr lang="en-US" sz="1200" dirty="0" smtClean="0">
                <a:solidFill>
                  <a:schemeClr val="bg1"/>
                </a:solidFill>
              </a:rPr>
              <a:t> </a:t>
            </a:r>
            <a:r>
              <a:rPr lang="en-US" sz="1200" dirty="0">
                <a:solidFill>
                  <a:schemeClr val="bg1"/>
                </a:solidFill>
              </a:rPr>
              <a:t>Journal of Biomedical Semantics 2016;7(54). </a:t>
            </a:r>
          </a:p>
        </p:txBody>
      </p:sp>
    </p:spTree>
    <p:extLst>
      <p:ext uri="{BB962C8B-B14F-4D97-AF65-F5344CB8AC3E}">
        <p14:creationId xmlns:p14="http://schemas.microsoft.com/office/powerpoint/2010/main" val="1299715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proposals (4)</a:t>
            </a:r>
            <a:endParaRPr lang="en-US" dirty="0"/>
          </a:p>
        </p:txBody>
      </p:sp>
      <p:sp>
        <p:nvSpPr>
          <p:cNvPr id="3" name="Content Placeholder 2"/>
          <p:cNvSpPr>
            <a:spLocks noGrp="1"/>
          </p:cNvSpPr>
          <p:nvPr>
            <p:ph idx="1"/>
          </p:nvPr>
        </p:nvSpPr>
        <p:spPr>
          <a:xfrm>
            <a:off x="228600" y="1676399"/>
            <a:ext cx="8686800" cy="4267201"/>
          </a:xfrm>
        </p:spPr>
        <p:txBody>
          <a:bodyPr/>
          <a:lstStyle/>
          <a:p>
            <a:r>
              <a:rPr lang="en-US" sz="2000" b="1" dirty="0"/>
              <a:t>Diagnostic process = def</a:t>
            </a:r>
            <a:r>
              <a:rPr lang="en-US" sz="2000" dirty="0"/>
              <a:t>. </a:t>
            </a:r>
            <a:r>
              <a:rPr lang="en-US" sz="2000" dirty="0" smtClean="0"/>
              <a:t>An </a:t>
            </a:r>
            <a:r>
              <a:rPr lang="en-US" sz="2000" dirty="0"/>
              <a:t>interpretive PROCESS that has as input a CLINICAL PICTURE of a given patient and as output an assertion to the effect that the patient has a DISEASE of a certain type.</a:t>
            </a:r>
          </a:p>
          <a:p>
            <a:endParaRPr lang="en-US" sz="2000" b="1" dirty="0" smtClean="0"/>
          </a:p>
          <a:p>
            <a:endParaRPr lang="en-US" sz="2000" b="1" dirty="0"/>
          </a:p>
          <a:p>
            <a:endParaRPr lang="en-US" sz="2000" b="1" dirty="0" smtClean="0"/>
          </a:p>
          <a:p>
            <a:endParaRPr lang="en-US" sz="2000" b="1" dirty="0" smtClean="0"/>
          </a:p>
          <a:p>
            <a:r>
              <a:rPr lang="en-US" sz="2000" b="1" dirty="0" smtClean="0"/>
              <a:t>Diagnostic </a:t>
            </a:r>
            <a:r>
              <a:rPr lang="en-US" sz="2000" b="1" dirty="0"/>
              <a:t>process = def</a:t>
            </a:r>
            <a:r>
              <a:rPr lang="en-US" sz="2000" dirty="0"/>
              <a:t>. </a:t>
            </a:r>
            <a:r>
              <a:rPr lang="en-US" sz="2000" i="1" dirty="0"/>
              <a:t>An interpretive PROCESS that has as input (1) a CLINICAL PICTURE of a given patient</a:t>
            </a:r>
            <a:r>
              <a:rPr lang="en-US" sz="2000" dirty="0"/>
              <a:t> AND (2) an aggregate of REPRESENTATIONs of at least one type of disease and at least one type of phenotype whose instances are associated with instances of that disease, </a:t>
            </a:r>
            <a:r>
              <a:rPr lang="en-US" sz="2000" i="1" dirty="0"/>
              <a:t>and as output an assertion to the effect that the patient has a DISEASE of a certain type.</a:t>
            </a:r>
            <a:r>
              <a:rPr lang="en-US" sz="2000" dirty="0"/>
              <a:t> </a:t>
            </a:r>
          </a:p>
        </p:txBody>
      </p:sp>
      <p:sp>
        <p:nvSpPr>
          <p:cNvPr id="4" name="Rectangle 3"/>
          <p:cNvSpPr/>
          <p:nvPr/>
        </p:nvSpPr>
        <p:spPr>
          <a:xfrm>
            <a:off x="3937000" y="2981311"/>
            <a:ext cx="4572000" cy="830997"/>
          </a:xfrm>
          <a:prstGeom prst="rect">
            <a:avLst/>
          </a:prstGeom>
        </p:spPr>
        <p:txBody>
          <a:bodyPr>
            <a:spAutoFit/>
          </a:bodyPr>
          <a:lstStyle/>
          <a:p>
            <a:pPr algn="r"/>
            <a:r>
              <a:rPr lang="en-US" sz="1200" dirty="0" err="1">
                <a:solidFill>
                  <a:schemeClr val="bg1"/>
                </a:solidFill>
              </a:rPr>
              <a:t>Scheuermann</a:t>
            </a:r>
            <a:r>
              <a:rPr lang="en-US" sz="1200" dirty="0">
                <a:solidFill>
                  <a:schemeClr val="bg1"/>
                </a:solidFill>
              </a:rPr>
              <a:t> R, Ceusters W, Smith B. Toward an Ontological Treatment of Disease and Diagnosis. 2009 AMIA Summit on Translational Bioinformatics, San Francisco, California, March 15-17, 2009;: 116-120. </a:t>
            </a:r>
            <a:r>
              <a:rPr lang="en-US" sz="1200" dirty="0" err="1">
                <a:solidFill>
                  <a:schemeClr val="bg1"/>
                </a:solidFill>
              </a:rPr>
              <a:t>Omnipress</a:t>
            </a:r>
            <a:r>
              <a:rPr lang="en-US" sz="1200" dirty="0">
                <a:solidFill>
                  <a:schemeClr val="bg1"/>
                </a:solidFill>
              </a:rPr>
              <a:t> ISBN:0-9647743-7-2 </a:t>
            </a:r>
          </a:p>
        </p:txBody>
      </p:sp>
      <p:sp>
        <p:nvSpPr>
          <p:cNvPr id="5" name="Down Arrow 4"/>
          <p:cNvSpPr/>
          <p:nvPr/>
        </p:nvSpPr>
        <p:spPr bwMode="auto">
          <a:xfrm>
            <a:off x="1981200" y="2667000"/>
            <a:ext cx="457200" cy="1219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336800" y="5948217"/>
            <a:ext cx="6172200" cy="646331"/>
          </a:xfrm>
          <a:prstGeom prst="rect">
            <a:avLst/>
          </a:prstGeom>
        </p:spPr>
        <p:txBody>
          <a:bodyPr wrap="square">
            <a:spAutoFit/>
          </a:bodyPr>
          <a:lstStyle/>
          <a:p>
            <a:pPr algn="r"/>
            <a:r>
              <a:rPr lang="en-US" sz="1200" dirty="0">
                <a:solidFill>
                  <a:schemeClr val="bg1"/>
                </a:solidFill>
              </a:rPr>
              <a:t>Hogan WR and Ceusters W. </a:t>
            </a:r>
            <a:endParaRPr lang="en-US" sz="1200" dirty="0" smtClean="0">
              <a:solidFill>
                <a:schemeClr val="bg1"/>
              </a:solidFill>
            </a:endParaRPr>
          </a:p>
          <a:p>
            <a:pPr algn="r"/>
            <a:r>
              <a:rPr lang="en-US" sz="1200" dirty="0" smtClean="0">
                <a:solidFill>
                  <a:schemeClr val="bg1"/>
                </a:solidFill>
              </a:rPr>
              <a:t>Diagnosis</a:t>
            </a:r>
            <a:r>
              <a:rPr lang="en-US" sz="1200" dirty="0">
                <a:solidFill>
                  <a:schemeClr val="bg1"/>
                </a:solidFill>
              </a:rPr>
              <a:t>, misdiagnosis, lucky guess, hearsay, and more: an ontological analysis</a:t>
            </a:r>
            <a:r>
              <a:rPr lang="en-US" sz="1200" dirty="0" smtClean="0">
                <a:solidFill>
                  <a:schemeClr val="bg1"/>
                </a:solidFill>
              </a:rPr>
              <a:t>.</a:t>
            </a:r>
          </a:p>
          <a:p>
            <a:pPr algn="r"/>
            <a:r>
              <a:rPr lang="en-US" sz="1200" dirty="0" smtClean="0">
                <a:solidFill>
                  <a:schemeClr val="bg1"/>
                </a:solidFill>
              </a:rPr>
              <a:t> </a:t>
            </a:r>
            <a:r>
              <a:rPr lang="en-US" sz="1200" dirty="0">
                <a:solidFill>
                  <a:schemeClr val="bg1"/>
                </a:solidFill>
              </a:rPr>
              <a:t>Journal of Biomedical Semantics 2016;7(54). </a:t>
            </a:r>
          </a:p>
        </p:txBody>
      </p:sp>
    </p:spTree>
    <p:extLst>
      <p:ext uri="{BB962C8B-B14F-4D97-AF65-F5344CB8AC3E}">
        <p14:creationId xmlns:p14="http://schemas.microsoft.com/office/powerpoint/2010/main" val="181396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63856" y="762000"/>
            <a:ext cx="2743200" cy="762000"/>
          </a:xfrm>
        </p:spPr>
        <p:txBody>
          <a:bodyPr/>
          <a:lstStyle/>
          <a:p>
            <a:r>
              <a:rPr lang="en-US" dirty="0" smtClean="0"/>
              <a:t>Illustrates the historical appearance of and semantic relationship between (sub)senses</a:t>
            </a:r>
            <a:endParaRPr lang="en-US" dirty="0"/>
          </a:p>
        </p:txBody>
      </p:sp>
      <p:sp>
        <p:nvSpPr>
          <p:cNvPr id="5" name="Rectangle 4"/>
          <p:cNvSpPr/>
          <p:nvPr/>
        </p:nvSpPr>
        <p:spPr>
          <a:xfrm>
            <a:off x="6324600" y="6106180"/>
            <a:ext cx="2743200" cy="523220"/>
          </a:xfrm>
          <a:prstGeom prst="rect">
            <a:avLst/>
          </a:prstGeom>
        </p:spPr>
        <p:txBody>
          <a:bodyPr wrap="square">
            <a:spAutoFit/>
          </a:bodyPr>
          <a:lstStyle/>
          <a:p>
            <a:r>
              <a:rPr lang="en-US" sz="1400" dirty="0">
                <a:solidFill>
                  <a:schemeClr val="bg1"/>
                </a:solidFill>
              </a:rPr>
              <a:t>http://www.merriam-webster.com/dictionary/diagnosis</a:t>
            </a:r>
          </a:p>
        </p:txBody>
      </p:sp>
      <p:pic>
        <p:nvPicPr>
          <p:cNvPr id="2" name="Picture 1"/>
          <p:cNvPicPr>
            <a:picLocks noChangeAspect="1"/>
          </p:cNvPicPr>
          <p:nvPr/>
        </p:nvPicPr>
        <p:blipFill>
          <a:blip r:embed="rId2"/>
          <a:stretch>
            <a:fillRect/>
          </a:stretch>
        </p:blipFill>
        <p:spPr>
          <a:xfrm>
            <a:off x="1" y="609600"/>
            <a:ext cx="6324600" cy="6243782"/>
          </a:xfrm>
          <a:prstGeom prst="rect">
            <a:avLst/>
          </a:prstGeom>
        </p:spPr>
      </p:pic>
      <p:sp>
        <p:nvSpPr>
          <p:cNvPr id="3" name="Rounded Rectangle 2"/>
          <p:cNvSpPr/>
          <p:nvPr/>
        </p:nvSpPr>
        <p:spPr bwMode="auto">
          <a:xfrm>
            <a:off x="353292" y="5029200"/>
            <a:ext cx="1524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Arrow Connector 6"/>
          <p:cNvCxnSpPr/>
          <p:nvPr/>
        </p:nvCxnSpPr>
        <p:spPr bwMode="auto">
          <a:xfrm flipH="1">
            <a:off x="457200" y="2057400"/>
            <a:ext cx="6172200" cy="29718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Rectangle 7"/>
          <p:cNvSpPr/>
          <p:nvPr/>
        </p:nvSpPr>
        <p:spPr>
          <a:xfrm>
            <a:off x="6476999" y="5650468"/>
            <a:ext cx="2590801" cy="369332"/>
          </a:xfrm>
          <a:prstGeom prst="rect">
            <a:avLst/>
          </a:prstGeom>
        </p:spPr>
        <p:txBody>
          <a:bodyPr wrap="square">
            <a:spAutoFit/>
          </a:bodyPr>
          <a:lstStyle/>
          <a:p>
            <a:pPr algn="r"/>
            <a:r>
              <a:rPr lang="en-US" sz="900" dirty="0">
                <a:solidFill>
                  <a:schemeClr val="bg1"/>
                </a:solidFill>
              </a:rPr>
              <a:t>http://www.merriam-webster.com/help/explanatory-notes/dict-definitions</a:t>
            </a:r>
          </a:p>
        </p:txBody>
      </p:sp>
    </p:spTree>
    <p:extLst>
      <p:ext uri="{BB962C8B-B14F-4D97-AF65-F5344CB8AC3E}">
        <p14:creationId xmlns:p14="http://schemas.microsoft.com/office/powerpoint/2010/main" val="2277701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Occurrences of the word ‘diagnosis’</a:t>
            </a:r>
            <a:endParaRPr lang="en-US" dirty="0"/>
          </a:p>
        </p:txBody>
      </p:sp>
      <p:pic>
        <p:nvPicPr>
          <p:cNvPr id="6" name="Content Placeholder 5"/>
          <p:cNvPicPr>
            <a:picLocks noGrp="1" noChangeAspect="1"/>
          </p:cNvPicPr>
          <p:nvPr>
            <p:ph idx="1"/>
          </p:nvPr>
        </p:nvPicPr>
        <p:blipFill>
          <a:blip r:embed="rId2"/>
          <a:stretch>
            <a:fillRect/>
          </a:stretch>
        </p:blipFill>
        <p:spPr>
          <a:xfrm>
            <a:off x="381000" y="1447800"/>
            <a:ext cx="8382000" cy="5108222"/>
          </a:xfrm>
          <a:prstGeom prst="rect">
            <a:avLst/>
          </a:prstGeom>
        </p:spPr>
      </p:pic>
      <p:sp>
        <p:nvSpPr>
          <p:cNvPr id="7" name="Rectangle 6"/>
          <p:cNvSpPr/>
          <p:nvPr/>
        </p:nvSpPr>
        <p:spPr>
          <a:xfrm>
            <a:off x="4419600" y="6544989"/>
            <a:ext cx="4572000" cy="276999"/>
          </a:xfrm>
          <a:prstGeom prst="rect">
            <a:avLst/>
          </a:prstGeom>
        </p:spPr>
        <p:txBody>
          <a:bodyPr>
            <a:spAutoFit/>
          </a:bodyPr>
          <a:lstStyle/>
          <a:p>
            <a:pPr algn="r"/>
            <a:r>
              <a:rPr lang="en-US" sz="1200" dirty="0">
                <a:solidFill>
                  <a:schemeClr val="bg1"/>
                </a:solidFill>
                <a:hlinkClick r:id="rId3"/>
              </a:rPr>
              <a:t>http://</a:t>
            </a:r>
            <a:r>
              <a:rPr lang="en-US" sz="1200" dirty="0" smtClean="0">
                <a:solidFill>
                  <a:schemeClr val="bg1"/>
                </a:solidFill>
                <a:hlinkClick r:id="rId3"/>
              </a:rPr>
              <a:t>sentence.yourdictionary.com/diagnosis</a:t>
            </a:r>
            <a:r>
              <a:rPr lang="en-US" sz="1200" dirty="0" smtClean="0">
                <a:solidFill>
                  <a:schemeClr val="bg1"/>
                </a:solidFill>
              </a:rPr>
              <a:t> (accessed 2016-10-12)</a:t>
            </a:r>
            <a:endParaRPr lang="en-US" sz="1200" dirty="0">
              <a:solidFill>
                <a:schemeClr val="bg1"/>
              </a:solidFill>
            </a:endParaRPr>
          </a:p>
        </p:txBody>
      </p:sp>
      <p:sp>
        <p:nvSpPr>
          <p:cNvPr id="2" name="Rounded Rectangle 1"/>
          <p:cNvSpPr/>
          <p:nvPr/>
        </p:nvSpPr>
        <p:spPr bwMode="auto">
          <a:xfrm>
            <a:off x="2362200" y="1905000"/>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a:off x="2133600" y="2667000"/>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5915892" y="3410528"/>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81000" y="4599708"/>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2373748" y="5334000"/>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ounded Rectangle 11"/>
          <p:cNvSpPr/>
          <p:nvPr/>
        </p:nvSpPr>
        <p:spPr bwMode="auto">
          <a:xfrm>
            <a:off x="3200400" y="6306128"/>
            <a:ext cx="7620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62961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0"/>
            <a:ext cx="8763000" cy="762000"/>
          </a:xfrm>
        </p:spPr>
        <p:txBody>
          <a:bodyPr/>
          <a:lstStyle/>
          <a:p>
            <a:r>
              <a:rPr lang="en-US" b="1" u="sng" dirty="0" smtClean="0"/>
              <a:t>Test</a:t>
            </a:r>
            <a:r>
              <a:rPr lang="en-US" dirty="0" smtClean="0"/>
              <a:t>: ‘diagnosis’ in which sense of slide 5?</a:t>
            </a:r>
            <a:endParaRPr lang="en-US" dirty="0"/>
          </a:p>
        </p:txBody>
      </p:sp>
      <p:pic>
        <p:nvPicPr>
          <p:cNvPr id="6" name="Content Placeholder 5"/>
          <p:cNvPicPr>
            <a:picLocks noGrp="1" noChangeAspect="1"/>
          </p:cNvPicPr>
          <p:nvPr>
            <p:ph idx="1"/>
          </p:nvPr>
        </p:nvPicPr>
        <p:blipFill>
          <a:blip r:embed="rId2"/>
          <a:stretch>
            <a:fillRect/>
          </a:stretch>
        </p:blipFill>
        <p:spPr>
          <a:xfrm>
            <a:off x="381000" y="1447800"/>
            <a:ext cx="8382000" cy="5108222"/>
          </a:xfrm>
          <a:prstGeom prst="rect">
            <a:avLst/>
          </a:prstGeom>
        </p:spPr>
      </p:pic>
      <p:sp>
        <p:nvSpPr>
          <p:cNvPr id="7" name="Rectangle 6"/>
          <p:cNvSpPr/>
          <p:nvPr/>
        </p:nvSpPr>
        <p:spPr>
          <a:xfrm>
            <a:off x="4419600" y="6544989"/>
            <a:ext cx="4572000" cy="276999"/>
          </a:xfrm>
          <a:prstGeom prst="rect">
            <a:avLst/>
          </a:prstGeom>
        </p:spPr>
        <p:txBody>
          <a:bodyPr>
            <a:spAutoFit/>
          </a:bodyPr>
          <a:lstStyle/>
          <a:p>
            <a:pPr algn="r"/>
            <a:r>
              <a:rPr lang="en-US" sz="1200" dirty="0">
                <a:solidFill>
                  <a:schemeClr val="bg1"/>
                </a:solidFill>
                <a:hlinkClick r:id="rId3"/>
              </a:rPr>
              <a:t>http://</a:t>
            </a:r>
            <a:r>
              <a:rPr lang="en-US" sz="1200" dirty="0" smtClean="0">
                <a:solidFill>
                  <a:schemeClr val="bg1"/>
                </a:solidFill>
                <a:hlinkClick r:id="rId3"/>
              </a:rPr>
              <a:t>sentence.yourdictionary.com/diagnosis</a:t>
            </a:r>
            <a:r>
              <a:rPr lang="en-US" sz="1200" dirty="0" smtClean="0">
                <a:solidFill>
                  <a:schemeClr val="bg1"/>
                </a:solidFill>
              </a:rPr>
              <a:t> (accessed 2016-10-12)</a:t>
            </a:r>
            <a:endParaRPr lang="en-US" sz="1200" dirty="0">
              <a:solidFill>
                <a:schemeClr val="bg1"/>
              </a:solidFill>
            </a:endParaRPr>
          </a:p>
        </p:txBody>
      </p:sp>
      <p:sp>
        <p:nvSpPr>
          <p:cNvPr id="2" name="Rectangle 1"/>
          <p:cNvSpPr/>
          <p:nvPr/>
        </p:nvSpPr>
        <p:spPr bwMode="auto">
          <a:xfrm>
            <a:off x="381000" y="1447800"/>
            <a:ext cx="8382000" cy="9906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a:t>
            </a:r>
            <a:r>
              <a:rPr kumimoji="0" lang="en-US" sz="4400" b="1" i="0" u="none" strike="noStrike" cap="none" normalizeH="0" baseline="0" dirty="0" smtClean="0">
                <a:ln>
                  <a:noFill/>
                </a:ln>
                <a:effectLst/>
                <a:latin typeface="Times" pitchFamily="122" charset="0"/>
              </a:rPr>
              <a:t>2</a:t>
            </a:r>
            <a:endParaRPr kumimoji="0" lang="en-US" sz="4400" b="1" i="0" u="none" strike="noStrike" cap="none" normalizeH="0" baseline="0" dirty="0">
              <a:ln>
                <a:noFill/>
              </a:ln>
              <a:effectLst/>
              <a:latin typeface="Times" pitchFamily="122" charset="0"/>
            </a:endParaRPr>
          </a:p>
        </p:txBody>
      </p:sp>
      <p:sp>
        <p:nvSpPr>
          <p:cNvPr id="8" name="Rectangle 7"/>
          <p:cNvSpPr/>
          <p:nvPr/>
        </p:nvSpPr>
        <p:spPr bwMode="auto">
          <a:xfrm>
            <a:off x="381000" y="2438400"/>
            <a:ext cx="8382000" cy="7620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a:t>
            </a:r>
            <a:r>
              <a:rPr lang="en-US" sz="4400" b="1" dirty="0" smtClean="0">
                <a:latin typeface="Times" pitchFamily="122" charset="0"/>
              </a:rPr>
              <a:t>3b</a:t>
            </a:r>
            <a:endParaRPr kumimoji="0" lang="en-US" sz="4400" b="1" i="0" u="none" strike="noStrike" cap="none" normalizeH="0" baseline="0" dirty="0">
              <a:ln>
                <a:noFill/>
              </a:ln>
              <a:effectLst/>
              <a:latin typeface="Times" pitchFamily="122" charset="0"/>
            </a:endParaRPr>
          </a:p>
        </p:txBody>
      </p:sp>
      <p:sp>
        <p:nvSpPr>
          <p:cNvPr id="9" name="Rectangle 8"/>
          <p:cNvSpPr/>
          <p:nvPr/>
        </p:nvSpPr>
        <p:spPr bwMode="auto">
          <a:xfrm>
            <a:off x="381000" y="3200400"/>
            <a:ext cx="8382000" cy="762000"/>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a:t>
            </a:r>
            <a:r>
              <a:rPr lang="en-US" sz="4400" b="1" dirty="0" smtClean="0">
                <a:latin typeface="Times" pitchFamily="122" charset="0"/>
              </a:rPr>
              <a:t>1a</a:t>
            </a:r>
            <a:endParaRPr kumimoji="0" lang="en-US" sz="4400" b="1" i="0" u="none" strike="noStrike" cap="none" normalizeH="0" baseline="0" dirty="0">
              <a:ln>
                <a:noFill/>
              </a:ln>
              <a:effectLst/>
              <a:latin typeface="Times" pitchFamily="122" charset="0"/>
            </a:endParaRPr>
          </a:p>
        </p:txBody>
      </p:sp>
      <p:sp>
        <p:nvSpPr>
          <p:cNvPr id="10" name="Rectangle 9"/>
          <p:cNvSpPr/>
          <p:nvPr/>
        </p:nvSpPr>
        <p:spPr bwMode="auto">
          <a:xfrm>
            <a:off x="381000" y="3962400"/>
            <a:ext cx="8382000" cy="1219200"/>
          </a:xfrm>
          <a:prstGeom prst="rect">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1b</a:t>
            </a:r>
            <a:endParaRPr kumimoji="0" lang="en-US" sz="4400" b="1" i="0" u="none" strike="noStrike" cap="none" normalizeH="0" baseline="0" dirty="0">
              <a:ln>
                <a:noFill/>
              </a:ln>
              <a:effectLst/>
              <a:latin typeface="Times" pitchFamily="122" charset="0"/>
            </a:endParaRPr>
          </a:p>
        </p:txBody>
      </p:sp>
      <p:sp>
        <p:nvSpPr>
          <p:cNvPr id="11" name="Rectangle 10"/>
          <p:cNvSpPr/>
          <p:nvPr/>
        </p:nvSpPr>
        <p:spPr bwMode="auto">
          <a:xfrm>
            <a:off x="381000" y="5181600"/>
            <a:ext cx="8382000" cy="713508"/>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1a</a:t>
            </a:r>
            <a:endParaRPr kumimoji="0" lang="en-US" sz="4400" b="1" i="0" u="none" strike="noStrike" cap="none" normalizeH="0" baseline="0" dirty="0">
              <a:ln>
                <a:noFill/>
              </a:ln>
              <a:effectLst/>
              <a:latin typeface="Times" pitchFamily="122" charset="0"/>
            </a:endParaRPr>
          </a:p>
        </p:txBody>
      </p:sp>
      <p:sp>
        <p:nvSpPr>
          <p:cNvPr id="12" name="Rectangle 11"/>
          <p:cNvSpPr/>
          <p:nvPr/>
        </p:nvSpPr>
        <p:spPr bwMode="auto">
          <a:xfrm>
            <a:off x="381000" y="5895108"/>
            <a:ext cx="8382000" cy="658092"/>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pitchFamily="122" charset="0"/>
              </a:rPr>
              <a:t>								</a:t>
            </a:r>
            <a:r>
              <a:rPr kumimoji="0" lang="en-US" sz="4400" b="1" i="0" u="none" strike="noStrike" cap="none" normalizeH="0" dirty="0" smtClean="0">
                <a:ln>
                  <a:noFill/>
                </a:ln>
                <a:effectLst/>
                <a:latin typeface="Times" pitchFamily="122" charset="0"/>
              </a:rPr>
              <a:t>  1a</a:t>
            </a:r>
            <a:endParaRPr kumimoji="0" lang="en-US" sz="4400" b="1" i="0" u="none" strike="noStrike" cap="none" normalizeH="0" baseline="0" dirty="0">
              <a:ln>
                <a:noFill/>
              </a:ln>
              <a:effectLst/>
              <a:latin typeface="Times" pitchFamily="122" charset="0"/>
            </a:endParaRPr>
          </a:p>
        </p:txBody>
      </p:sp>
    </p:spTree>
    <p:extLst>
      <p:ext uri="{BB962C8B-B14F-4D97-AF65-F5344CB8AC3E}">
        <p14:creationId xmlns:p14="http://schemas.microsoft.com/office/powerpoint/2010/main" val="24952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16754</TotalTime>
  <Words>5544</Words>
  <Application>Microsoft Office PowerPoint</Application>
  <PresentationFormat>On-screen Show (4:3)</PresentationFormat>
  <Paragraphs>1034</Paragraphs>
  <Slides>67</Slides>
  <Notes>10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2" baseType="lpstr">
      <vt:lpstr>Arial Unicode MS</vt:lpstr>
      <vt:lpstr>Batang</vt:lpstr>
      <vt:lpstr>ＭＳ Ｐゴシック</vt:lpstr>
      <vt:lpstr>ＭＳ Ｐゴシック</vt:lpstr>
      <vt:lpstr>Arial</vt:lpstr>
      <vt:lpstr>Arial Black</vt:lpstr>
      <vt:lpstr>Calibri</vt:lpstr>
      <vt:lpstr>Georgia</vt:lpstr>
      <vt:lpstr>Times</vt:lpstr>
      <vt:lpstr>Times New Roman</vt:lpstr>
      <vt:lpstr>Trebuchet MS</vt:lpstr>
      <vt:lpstr>Verdana</vt:lpstr>
      <vt:lpstr>Wingdings</vt:lpstr>
      <vt:lpstr>Office Theme</vt:lpstr>
      <vt:lpstr>Photo Editor-foto</vt:lpstr>
      <vt:lpstr>Biomedical Ontology PHI 548 / BMI 508</vt:lpstr>
      <vt:lpstr>Lecture 7  Ontology, Logic and Software </vt:lpstr>
      <vt:lpstr>Lecture 7 Part 1</vt:lpstr>
      <vt:lpstr>To fresh up your memory</vt:lpstr>
      <vt:lpstr>Dictionaries provide the various senses  of a word or phrase.</vt:lpstr>
      <vt:lpstr>Illustrates the historical appearance of the word in that sense in English.</vt:lpstr>
      <vt:lpstr>Illustrates the historical appearance of and semantic relationship between (sub)senses</vt:lpstr>
      <vt:lpstr>Occurrences of the word ‘diagnosis’</vt:lpstr>
      <vt:lpstr>Test: ‘diagnosis’ in which sense of slide 5?</vt:lpstr>
      <vt:lpstr>Some observations (1)</vt:lpstr>
      <vt:lpstr>Some observations (2)</vt:lpstr>
      <vt:lpstr>A proposed antidote: The Ontology for General Medical Science (OGMS)</vt:lpstr>
      <vt:lpstr>Why would OGMS be an antidote?</vt:lpstr>
      <vt:lpstr>Why would OGMS be an antidote?</vt:lpstr>
      <vt:lpstr>Why would OGMS be an antidote?</vt:lpstr>
      <vt:lpstr>Why would OGMS be an antidote?</vt:lpstr>
      <vt:lpstr>Why would OGMS be an antidote?</vt:lpstr>
      <vt:lpstr>Generic versus specific entities</vt:lpstr>
      <vt:lpstr>Representing specific entities</vt:lpstr>
      <vt:lpstr>Method: IUI assignment</vt:lpstr>
      <vt:lpstr>Research question</vt:lpstr>
      <vt:lpstr>Intellectual experiment</vt:lpstr>
      <vt:lpstr>Focus of the experiment</vt:lpstr>
      <vt:lpstr>Relevance for this work</vt:lpstr>
      <vt:lpstr>Methodology</vt:lpstr>
      <vt:lpstr>This spreadsheet</vt:lpstr>
      <vt:lpstr>This spreadsheet</vt:lpstr>
      <vt:lpstr> Who are the two data rows about?</vt:lpstr>
      <vt:lpstr>What are the two data rows about?</vt:lpstr>
      <vt:lpstr>What must exist for the diagnoses d1 and d2 to exist?</vt:lpstr>
      <vt:lpstr>What must exist for the diagnoses d1 and d2 to exist?</vt:lpstr>
      <vt:lpstr> What should the diagnoses be about?</vt:lpstr>
      <vt:lpstr>What is asserted in the diagnoses?</vt:lpstr>
      <vt:lpstr>What is asserted about the diagnoses?</vt:lpstr>
      <vt:lpstr>Quantitative Results</vt:lpstr>
      <vt:lpstr>Appropriateness</vt:lpstr>
      <vt:lpstr>Very high inter-rater agreement</vt:lpstr>
      <vt:lpstr>Main reasons for disagreement</vt:lpstr>
      <vt:lpstr>Ontologies and orphan classes referenced</vt:lpstr>
      <vt:lpstr>Material entity / human being</vt:lpstr>
      <vt:lpstr>Human being / Homo sapiens</vt:lpstr>
      <vt:lpstr>Disorders, diseases, diagnoses and DO</vt:lpstr>
      <vt:lpstr>What part of the EHR constitutes a diagnosis?</vt:lpstr>
      <vt:lpstr>Are diagnoses to be assumed correct? (1)</vt:lpstr>
      <vt:lpstr>Are diagnoses to be assumed correct? (2)</vt:lpstr>
      <vt:lpstr>Conclusions (1)</vt:lpstr>
      <vt:lpstr>Conclusions (2)</vt:lpstr>
      <vt:lpstr>An extended analysis based on</vt:lpstr>
      <vt:lpstr>Basic types used</vt:lpstr>
      <vt:lpstr>Cognitive directedness</vt:lpstr>
      <vt:lpstr>Case study</vt:lpstr>
      <vt:lpstr>Case study</vt:lpstr>
      <vt:lpstr>Case study</vt:lpstr>
      <vt:lpstr>Case study</vt:lpstr>
      <vt:lpstr>Case study</vt:lpstr>
      <vt:lpstr>Case study</vt:lpstr>
      <vt:lpstr>Case study</vt:lpstr>
      <vt:lpstr>Remarks (1)</vt:lpstr>
      <vt:lpstr>Remarks (2)</vt:lpstr>
      <vt:lpstr>One configuration, six scenarios</vt:lpstr>
      <vt:lpstr>Scenario 1: correct diagnosis by physician </vt:lpstr>
      <vt:lpstr>Scenario 3: misdiagnosis</vt:lpstr>
      <vt:lpstr>Six possibilities for a diagnosis failing in aboutness on the level of compound expressions</vt:lpstr>
      <vt:lpstr>New proposals (1)</vt:lpstr>
      <vt:lpstr>New proposals (2)</vt:lpstr>
      <vt:lpstr>New proposals (3)</vt:lpstr>
      <vt:lpstr>New proposals (4)</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545</cp:revision>
  <dcterms:created xsi:type="dcterms:W3CDTF">2011-06-07T20:07:59Z</dcterms:created>
  <dcterms:modified xsi:type="dcterms:W3CDTF">2016-10-17T17:42:54Z</dcterms:modified>
</cp:coreProperties>
</file>