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notesMasterIdLst>
    <p:notesMasterId r:id="rId153"/>
  </p:notesMasterIdLst>
  <p:sldIdLst>
    <p:sldId id="692" r:id="rId2"/>
    <p:sldId id="1141" r:id="rId3"/>
    <p:sldId id="1142" r:id="rId4"/>
    <p:sldId id="1140" r:id="rId5"/>
    <p:sldId id="995" r:id="rId6"/>
    <p:sldId id="996" r:id="rId7"/>
    <p:sldId id="1113" r:id="rId8"/>
    <p:sldId id="1099" r:id="rId9"/>
    <p:sldId id="1100" r:id="rId10"/>
    <p:sldId id="1135" r:id="rId11"/>
    <p:sldId id="1136" r:id="rId12"/>
    <p:sldId id="1138" r:id="rId13"/>
    <p:sldId id="1137" r:id="rId14"/>
    <p:sldId id="1139" r:id="rId15"/>
    <p:sldId id="1102" r:id="rId16"/>
    <p:sldId id="1103" r:id="rId17"/>
    <p:sldId id="1101" r:id="rId18"/>
    <p:sldId id="1104" r:id="rId19"/>
    <p:sldId id="1105" r:id="rId20"/>
    <p:sldId id="1106" r:id="rId21"/>
    <p:sldId id="1110" r:id="rId22"/>
    <p:sldId id="1111" r:id="rId23"/>
    <p:sldId id="1114" r:id="rId24"/>
    <p:sldId id="1115" r:id="rId25"/>
    <p:sldId id="1119" r:id="rId26"/>
    <p:sldId id="1118" r:id="rId27"/>
    <p:sldId id="1023" r:id="rId28"/>
    <p:sldId id="1117" r:id="rId29"/>
    <p:sldId id="1116" r:id="rId30"/>
    <p:sldId id="1123" r:id="rId31"/>
    <p:sldId id="1124" r:id="rId32"/>
    <p:sldId id="1125" r:id="rId33"/>
    <p:sldId id="1126" r:id="rId34"/>
    <p:sldId id="1127" r:id="rId35"/>
    <p:sldId id="1128" r:id="rId36"/>
    <p:sldId id="1129" r:id="rId37"/>
    <p:sldId id="1130" r:id="rId38"/>
    <p:sldId id="1131" r:id="rId39"/>
    <p:sldId id="1143" r:id="rId40"/>
    <p:sldId id="873" r:id="rId41"/>
    <p:sldId id="890" r:id="rId42"/>
    <p:sldId id="868" r:id="rId43"/>
    <p:sldId id="1005" r:id="rId44"/>
    <p:sldId id="891" r:id="rId45"/>
    <p:sldId id="892" r:id="rId46"/>
    <p:sldId id="1025" r:id="rId47"/>
    <p:sldId id="1026" r:id="rId48"/>
    <p:sldId id="1120" r:id="rId49"/>
    <p:sldId id="1121" r:id="rId50"/>
    <p:sldId id="1122" r:id="rId51"/>
    <p:sldId id="1078" r:id="rId52"/>
    <p:sldId id="1079" r:id="rId53"/>
    <p:sldId id="1080" r:id="rId54"/>
    <p:sldId id="1081" r:id="rId55"/>
    <p:sldId id="1145" r:id="rId56"/>
    <p:sldId id="893" r:id="rId57"/>
    <p:sldId id="949" r:id="rId58"/>
    <p:sldId id="950" r:id="rId59"/>
    <p:sldId id="989" r:id="rId60"/>
    <p:sldId id="895" r:id="rId61"/>
    <p:sldId id="896" r:id="rId62"/>
    <p:sldId id="897" r:id="rId63"/>
    <p:sldId id="894" r:id="rId64"/>
    <p:sldId id="899" r:id="rId65"/>
    <p:sldId id="911" r:id="rId66"/>
    <p:sldId id="997" r:id="rId67"/>
    <p:sldId id="1191" r:id="rId68"/>
    <p:sldId id="1097" r:id="rId69"/>
    <p:sldId id="1098" r:id="rId70"/>
    <p:sldId id="1144" r:id="rId71"/>
    <p:sldId id="1082" r:id="rId72"/>
    <p:sldId id="1083" r:id="rId73"/>
    <p:sldId id="1132" r:id="rId74"/>
    <p:sldId id="1038" r:id="rId75"/>
    <p:sldId id="1039" r:id="rId76"/>
    <p:sldId id="1035" r:id="rId77"/>
    <p:sldId id="1042" r:id="rId78"/>
    <p:sldId id="1045" r:id="rId79"/>
    <p:sldId id="1046" r:id="rId80"/>
    <p:sldId id="1047" r:id="rId81"/>
    <p:sldId id="1048" r:id="rId82"/>
    <p:sldId id="1146" r:id="rId83"/>
    <p:sldId id="1085" r:id="rId84"/>
    <p:sldId id="1086" r:id="rId85"/>
    <p:sldId id="1087" r:id="rId86"/>
    <p:sldId id="1088" r:id="rId87"/>
    <p:sldId id="1089" r:id="rId88"/>
    <p:sldId id="1090" r:id="rId89"/>
    <p:sldId id="1091" r:id="rId90"/>
    <p:sldId id="1092" r:id="rId91"/>
    <p:sldId id="1093" r:id="rId92"/>
    <p:sldId id="1094" r:id="rId93"/>
    <p:sldId id="1095" r:id="rId94"/>
    <p:sldId id="980" r:id="rId95"/>
    <p:sldId id="1147" r:id="rId96"/>
    <p:sldId id="1050" r:id="rId97"/>
    <p:sldId id="1051" r:id="rId98"/>
    <p:sldId id="1052" r:id="rId99"/>
    <p:sldId id="1053" r:id="rId100"/>
    <p:sldId id="1054" r:id="rId101"/>
    <p:sldId id="1055" r:id="rId102"/>
    <p:sldId id="1244" r:id="rId103"/>
    <p:sldId id="1056" r:id="rId104"/>
    <p:sldId id="1057" r:id="rId105"/>
    <p:sldId id="1058" r:id="rId106"/>
    <p:sldId id="1059" r:id="rId107"/>
    <p:sldId id="1060" r:id="rId108"/>
    <p:sldId id="1061" r:id="rId109"/>
    <p:sldId id="1062" r:id="rId110"/>
    <p:sldId id="1063" r:id="rId111"/>
    <p:sldId id="1064" r:id="rId112"/>
    <p:sldId id="1065" r:id="rId113"/>
    <p:sldId id="1066" r:id="rId114"/>
    <p:sldId id="1067" r:id="rId115"/>
    <p:sldId id="1070" r:id="rId116"/>
    <p:sldId id="1242" r:id="rId117"/>
    <p:sldId id="1148" r:id="rId118"/>
    <p:sldId id="1149" r:id="rId119"/>
    <p:sldId id="1150" r:id="rId120"/>
    <p:sldId id="1151" r:id="rId121"/>
    <p:sldId id="1152" r:id="rId122"/>
    <p:sldId id="1153" r:id="rId123"/>
    <p:sldId id="1154" r:id="rId124"/>
    <p:sldId id="1155" r:id="rId125"/>
    <p:sldId id="1156" r:id="rId126"/>
    <p:sldId id="1157" r:id="rId127"/>
    <p:sldId id="1158" r:id="rId128"/>
    <p:sldId id="1159" r:id="rId129"/>
    <p:sldId id="1160" r:id="rId130"/>
    <p:sldId id="1161" r:id="rId131"/>
    <p:sldId id="1162" r:id="rId132"/>
    <p:sldId id="1163" r:id="rId133"/>
    <p:sldId id="1164" r:id="rId134"/>
    <p:sldId id="1165" r:id="rId135"/>
    <p:sldId id="1221" r:id="rId136"/>
    <p:sldId id="1222" r:id="rId137"/>
    <p:sldId id="1223" r:id="rId138"/>
    <p:sldId id="1224" r:id="rId139"/>
    <p:sldId id="1229" r:id="rId140"/>
    <p:sldId id="1230" r:id="rId141"/>
    <p:sldId id="1231" r:id="rId142"/>
    <p:sldId id="1232" r:id="rId143"/>
    <p:sldId id="1233" r:id="rId144"/>
    <p:sldId id="1234" r:id="rId145"/>
    <p:sldId id="1235" r:id="rId146"/>
    <p:sldId id="1236" r:id="rId147"/>
    <p:sldId id="1243" r:id="rId148"/>
    <p:sldId id="1073" r:id="rId149"/>
    <p:sldId id="1107" r:id="rId150"/>
    <p:sldId id="1108" r:id="rId151"/>
    <p:sldId id="1109" r:id="rId152"/>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CCE8"/>
    <a:srgbClr val="AAE600"/>
    <a:srgbClr val="1FE115"/>
    <a:srgbClr val="FF0000"/>
    <a:srgbClr val="000000"/>
    <a:srgbClr val="16165D"/>
    <a:srgbClr val="FF66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48" autoAdjust="0"/>
    <p:restoredTop sz="85952" autoAdjust="0"/>
  </p:normalViewPr>
  <p:slideViewPr>
    <p:cSldViewPr>
      <p:cViewPr varScale="1">
        <p:scale>
          <a:sx n="94" d="100"/>
          <a:sy n="94" d="100"/>
        </p:scale>
        <p:origin x="117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32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presProps" Target="pres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image" Target="../media/image4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D18028D2-F1DD-4CEF-968C-AED73AC5BD14}" type="slidenum">
              <a:rPr lang="en-US" smtClean="0"/>
              <a:pPr/>
              <a:t>1</a:t>
            </a:fld>
            <a:endParaRPr lang="en-US"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201850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64CB34FA-FE3E-4537-A53F-A676E5352175}" type="slidenum">
              <a:rPr lang="en-US" sz="1200" b="0"/>
              <a:pPr eaLnBrk="1" hangingPunct="1"/>
              <a:t>57</a:t>
            </a:fld>
            <a:endParaRPr lang="en-US" sz="1200" b="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847593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B09DCEE-7D5C-4F86-A46D-32518BF406A0}" type="slidenum">
              <a:rPr lang="en-US" altLang="en-US" sz="1200" b="0"/>
              <a:pPr eaLnBrk="1" hangingPunct="1"/>
              <a:t>59</a:t>
            </a:fld>
            <a:endParaRPr lang="en-US" altLang="en-US" sz="1200" b="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688476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AE5DE34D-E6E1-42BB-BB87-C0D56FE732F7}" type="slidenum">
              <a:rPr lang="en-US" altLang="en-US" sz="1200" b="0">
                <a:solidFill>
                  <a:schemeClr val="tx1"/>
                </a:solidFill>
              </a:rPr>
              <a:pPr eaLnBrk="1" hangingPunct="1"/>
              <a:t>67</a:t>
            </a:fld>
            <a:endParaRPr lang="en-US" altLang="en-US" sz="1200" b="0">
              <a:solidFill>
                <a:schemeClr val="tx1"/>
              </a:solidFill>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121927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4804133-091A-4437-A5DF-A0ECC9AE1AB8}" type="slidenum">
              <a:rPr lang="en-US" smtClean="0"/>
              <a:pPr/>
              <a:t>71</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343400"/>
            <a:ext cx="5486400" cy="4114800"/>
          </a:xfrm>
          <a:noFill/>
          <a:ln/>
        </p:spPr>
        <p:txBody>
          <a:bodyPr/>
          <a:lstStyle/>
          <a:p>
            <a:pPr eaLnBrk="1" hangingPunct="1"/>
            <a:endParaRPr lang="en-US" smtClean="0"/>
          </a:p>
        </p:txBody>
      </p:sp>
    </p:spTree>
    <p:extLst>
      <p:ext uri="{BB962C8B-B14F-4D97-AF65-F5344CB8AC3E}">
        <p14:creationId xmlns:p14="http://schemas.microsoft.com/office/powerpoint/2010/main" val="2543325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C4AA95C0-433A-4168-AB74-C0BF1DCDFD16}" type="slidenum">
              <a:rPr lang="en-US" sz="1200" b="0"/>
              <a:pPr eaLnBrk="1" hangingPunct="1"/>
              <a:t>85</a:t>
            </a:fld>
            <a:endParaRPr lang="en-US" sz="1200" b="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907301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AA585711-997A-4283-ABDD-191123A2BA7A}" type="slidenum">
              <a:rPr lang="en-US" altLang="en-US" sz="1200" b="0">
                <a:solidFill>
                  <a:schemeClr val="tx1"/>
                </a:solidFill>
              </a:rPr>
              <a:pPr eaLnBrk="1" hangingPunct="1"/>
              <a:t>117</a:t>
            </a:fld>
            <a:endParaRPr lang="en-US" altLang="en-US" sz="1200" b="0">
              <a:solidFill>
                <a:schemeClr val="tx1"/>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114297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52C9AB5D-4D23-44C1-9F2C-980923C01F3F}" type="slidenum">
              <a:rPr lang="en-US" altLang="en-US" sz="1200" b="0">
                <a:solidFill>
                  <a:schemeClr val="tx1"/>
                </a:solidFill>
              </a:rPr>
              <a:pPr eaLnBrk="1" hangingPunct="1"/>
              <a:t>118</a:t>
            </a:fld>
            <a:endParaRPr lang="en-US" altLang="en-US" sz="1200" b="0">
              <a:solidFill>
                <a:schemeClr val="tx1"/>
              </a:solidFill>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86476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C2D37C56-9778-486B-8EBC-FCBE3C12D273}" type="slidenum">
              <a:rPr lang="en-US" altLang="en-US" sz="1200" b="0">
                <a:solidFill>
                  <a:schemeClr val="tx1"/>
                </a:solidFill>
              </a:rPr>
              <a:pPr eaLnBrk="1" hangingPunct="1"/>
              <a:t>119</a:t>
            </a:fld>
            <a:endParaRPr lang="en-US" altLang="en-US" sz="1200" b="0">
              <a:solidFill>
                <a:schemeClr val="tx1"/>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451875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4E38AF77-8883-421A-8C15-A5925276F14E}" type="slidenum">
              <a:rPr lang="en-US" altLang="en-US" sz="1200" b="0">
                <a:solidFill>
                  <a:schemeClr val="tx1"/>
                </a:solidFill>
              </a:rPr>
              <a:pPr eaLnBrk="1" hangingPunct="1"/>
              <a:t>120</a:t>
            </a:fld>
            <a:endParaRPr lang="en-US" altLang="en-US" sz="1200" b="0">
              <a:solidFill>
                <a:schemeClr val="tx1"/>
              </a:solidFill>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18610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84E856BB-8E36-401E-89E3-1C7B0D14FDB1}" type="slidenum">
              <a:rPr lang="en-US" altLang="en-US" sz="1200" b="0">
                <a:solidFill>
                  <a:schemeClr val="tx1"/>
                </a:solidFill>
              </a:rPr>
              <a:pPr eaLnBrk="1" hangingPunct="1"/>
              <a:t>122</a:t>
            </a:fld>
            <a:endParaRPr lang="en-US" altLang="en-US" sz="1200" b="0">
              <a:solidFill>
                <a:schemeClr val="tx1"/>
              </a:solidFill>
            </a:endParaRPr>
          </a:p>
        </p:txBody>
      </p:sp>
    </p:spTree>
    <p:extLst>
      <p:ext uri="{BB962C8B-B14F-4D97-AF65-F5344CB8AC3E}">
        <p14:creationId xmlns:p14="http://schemas.microsoft.com/office/powerpoint/2010/main" val="1185561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0D39F32-5C15-4A14-AEFC-ABA7FE7E8A03}" type="slidenum">
              <a:rPr lang="en-US" altLang="en-US" sz="1200" b="0"/>
              <a:pPr eaLnBrk="1" hangingPunct="1"/>
              <a:t>5</a:t>
            </a:fld>
            <a:endParaRPr lang="en-US" altLang="en-US" sz="1200" b="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278090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F19127CA-D1D4-46AA-88C0-ACCBF80E97A1}" type="slidenum">
              <a:rPr lang="en-US" altLang="en-US" sz="1200" b="0">
                <a:solidFill>
                  <a:schemeClr val="tx1"/>
                </a:solidFill>
              </a:rPr>
              <a:pPr eaLnBrk="1" hangingPunct="1"/>
              <a:t>123</a:t>
            </a:fld>
            <a:endParaRPr lang="en-US" altLang="en-US" sz="1200" b="0">
              <a:solidFill>
                <a:schemeClr val="tx1"/>
              </a:solidFill>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927614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A4B7B89C-C501-42FC-AA57-7A2B9195281A}" type="slidenum">
              <a:rPr lang="en-US" altLang="en-US" sz="1200" b="0">
                <a:solidFill>
                  <a:schemeClr val="tx1"/>
                </a:solidFill>
              </a:rPr>
              <a:pPr eaLnBrk="1" hangingPunct="1"/>
              <a:t>124</a:t>
            </a:fld>
            <a:endParaRPr lang="en-US" altLang="en-US" sz="1200" b="0">
              <a:solidFill>
                <a:schemeClr val="tx1"/>
              </a:solidFill>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40264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FFAB840F-6037-436D-9E24-EFC29175FE15}" type="slidenum">
              <a:rPr lang="en-US" altLang="en-US" sz="1200" b="0">
                <a:solidFill>
                  <a:schemeClr val="tx1"/>
                </a:solidFill>
              </a:rPr>
              <a:pPr eaLnBrk="1" hangingPunct="1"/>
              <a:t>126</a:t>
            </a:fld>
            <a:endParaRPr lang="en-US" altLang="en-US" sz="1200" b="0">
              <a:solidFill>
                <a:schemeClr val="tx1"/>
              </a:solidFill>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172275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2539A92E-7C58-4318-8839-5FD31996B83B}" type="slidenum">
              <a:rPr lang="en-US" altLang="en-US" sz="1200" b="0">
                <a:solidFill>
                  <a:schemeClr val="tx1"/>
                </a:solidFill>
              </a:rPr>
              <a:pPr eaLnBrk="1" hangingPunct="1"/>
              <a:t>127</a:t>
            </a:fld>
            <a:endParaRPr lang="en-US" altLang="en-US" sz="1200" b="0">
              <a:solidFill>
                <a:schemeClr val="tx1"/>
              </a:solidFill>
            </a:endParaRPr>
          </a:p>
        </p:txBody>
      </p:sp>
    </p:spTree>
    <p:extLst>
      <p:ext uri="{BB962C8B-B14F-4D97-AF65-F5344CB8AC3E}">
        <p14:creationId xmlns:p14="http://schemas.microsoft.com/office/powerpoint/2010/main" val="3179710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F89EA1D1-2A0C-4176-9EEE-A6C0D20C0EC2}" type="slidenum">
              <a:rPr lang="en-US" altLang="en-US" sz="1200" b="0">
                <a:solidFill>
                  <a:schemeClr val="tx1"/>
                </a:solidFill>
              </a:rPr>
              <a:pPr eaLnBrk="1" hangingPunct="1"/>
              <a:t>131</a:t>
            </a:fld>
            <a:endParaRPr lang="en-US" altLang="en-US" sz="1200" b="0">
              <a:solidFill>
                <a:schemeClr val="tx1"/>
              </a:solidFill>
            </a:endParaRPr>
          </a:p>
        </p:txBody>
      </p:sp>
    </p:spTree>
    <p:extLst>
      <p:ext uri="{BB962C8B-B14F-4D97-AF65-F5344CB8AC3E}">
        <p14:creationId xmlns:p14="http://schemas.microsoft.com/office/powerpoint/2010/main" val="42875861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59BDC1BF-BC07-4229-8335-D43E225ECA58}" type="slidenum">
              <a:rPr lang="en-US" altLang="en-US" sz="1200" b="0">
                <a:solidFill>
                  <a:schemeClr val="tx1"/>
                </a:solidFill>
              </a:rPr>
              <a:pPr eaLnBrk="1" hangingPunct="1"/>
              <a:t>132</a:t>
            </a:fld>
            <a:endParaRPr lang="en-US" altLang="en-US" sz="1200" b="0">
              <a:solidFill>
                <a:schemeClr val="tx1"/>
              </a:solidFill>
            </a:endParaRPr>
          </a:p>
        </p:txBody>
      </p:sp>
    </p:spTree>
    <p:extLst>
      <p:ext uri="{BB962C8B-B14F-4D97-AF65-F5344CB8AC3E}">
        <p14:creationId xmlns:p14="http://schemas.microsoft.com/office/powerpoint/2010/main" val="28408781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ACA2B050-9770-4240-819A-D99F2B99C95E}" type="slidenum">
              <a:rPr lang="en-US" altLang="en-US" sz="1200" b="0">
                <a:solidFill>
                  <a:schemeClr val="tx1"/>
                </a:solidFill>
              </a:rPr>
              <a:pPr eaLnBrk="1" hangingPunct="1"/>
              <a:t>133</a:t>
            </a:fld>
            <a:endParaRPr lang="en-US" altLang="en-US" sz="1200" b="0">
              <a:solidFill>
                <a:schemeClr val="tx1"/>
              </a:solidFill>
            </a:endParaRPr>
          </a:p>
        </p:txBody>
      </p:sp>
    </p:spTree>
    <p:extLst>
      <p:ext uri="{BB962C8B-B14F-4D97-AF65-F5344CB8AC3E}">
        <p14:creationId xmlns:p14="http://schemas.microsoft.com/office/powerpoint/2010/main" val="3805692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070FBE77-70B8-491E-8B51-A831C38FAC7B}" type="slidenum">
              <a:rPr lang="en-US" altLang="en-US" sz="1200" b="0">
                <a:solidFill>
                  <a:schemeClr val="tx1"/>
                </a:solidFill>
              </a:rPr>
              <a:pPr eaLnBrk="1" hangingPunct="1"/>
              <a:t>135</a:t>
            </a:fld>
            <a:endParaRPr lang="en-US" altLang="en-US" sz="1200" b="0">
              <a:solidFill>
                <a:schemeClr val="tx1"/>
              </a:solidFill>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144077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AE952635-63C2-4A6E-B8C6-EC11D53BEA4B}" type="slidenum">
              <a:rPr lang="en-US" altLang="en-US" sz="1200" b="0">
                <a:solidFill>
                  <a:schemeClr val="tx1"/>
                </a:solidFill>
              </a:rPr>
              <a:pPr eaLnBrk="1" hangingPunct="1"/>
              <a:t>136</a:t>
            </a:fld>
            <a:endParaRPr lang="en-US" altLang="en-US" sz="1200" b="0">
              <a:solidFill>
                <a:schemeClr val="tx1"/>
              </a:solidFill>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666065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E2642713-3D15-42E7-A647-6F01048D21A3}" type="slidenum">
              <a:rPr lang="en-US" altLang="en-US" sz="1200" b="0">
                <a:solidFill>
                  <a:schemeClr val="tx1"/>
                </a:solidFill>
              </a:rPr>
              <a:pPr eaLnBrk="1" hangingPunct="1"/>
              <a:t>137</a:t>
            </a:fld>
            <a:endParaRPr lang="en-US" altLang="en-US" sz="1200" b="0">
              <a:solidFill>
                <a:schemeClr val="tx1"/>
              </a:solidFill>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17473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DD8FD98A-AB0C-4629-84B9-E5F6AC44CE0E}" type="slidenum">
              <a:rPr lang="en-US" altLang="en-US" sz="1200" b="0"/>
              <a:pPr eaLnBrk="1" hangingPunct="1"/>
              <a:t>25</a:t>
            </a:fld>
            <a:endParaRPr lang="en-US" altLang="en-US" sz="1200" b="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999797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34631A97-731C-499F-873A-C08D4E0913E7}" type="slidenum">
              <a:rPr lang="en-US" altLang="en-US" sz="1200" b="0">
                <a:solidFill>
                  <a:schemeClr val="tx1"/>
                </a:solidFill>
              </a:rPr>
              <a:pPr eaLnBrk="1" hangingPunct="1"/>
              <a:t>138</a:t>
            </a:fld>
            <a:endParaRPr lang="en-US" altLang="en-US" sz="1200" b="0">
              <a:solidFill>
                <a:schemeClr val="tx1"/>
              </a:solidFill>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990150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84EC684D-C3BF-43CB-8329-EDF81622B28A}" type="slidenum">
              <a:rPr lang="en-US" altLang="en-US" sz="1200" b="0">
                <a:solidFill>
                  <a:schemeClr val="tx1"/>
                </a:solidFill>
              </a:rPr>
              <a:pPr eaLnBrk="1" hangingPunct="1"/>
              <a:t>139</a:t>
            </a:fld>
            <a:endParaRPr lang="en-US" altLang="en-US" sz="1200" b="0">
              <a:solidFill>
                <a:schemeClr val="tx1"/>
              </a:solidFill>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949484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68078190-7ADD-44F3-AFDF-31B11715CBB9}" type="slidenum">
              <a:rPr lang="en-US" altLang="en-US" sz="1200" b="0">
                <a:solidFill>
                  <a:schemeClr val="tx1"/>
                </a:solidFill>
              </a:rPr>
              <a:pPr eaLnBrk="1" hangingPunct="1"/>
              <a:t>140</a:t>
            </a:fld>
            <a:endParaRPr lang="en-US" altLang="en-US" sz="1200" b="0">
              <a:solidFill>
                <a:schemeClr val="tx1"/>
              </a:solidFill>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591915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F56D34EA-DA90-4101-A4BD-932C1AB9D55E}" type="slidenum">
              <a:rPr lang="en-US" altLang="en-US" sz="1200" b="0">
                <a:solidFill>
                  <a:schemeClr val="tx1"/>
                </a:solidFill>
              </a:rPr>
              <a:pPr eaLnBrk="1" hangingPunct="1"/>
              <a:t>141</a:t>
            </a:fld>
            <a:endParaRPr lang="en-US" altLang="en-US" sz="1200" b="0">
              <a:solidFill>
                <a:schemeClr val="tx1"/>
              </a:solidFill>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669128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23BC9745-B501-40A9-A016-614CE0B0218D}" type="slidenum">
              <a:rPr lang="en-US" altLang="en-US" sz="1200" b="0">
                <a:solidFill>
                  <a:schemeClr val="tx1"/>
                </a:solidFill>
              </a:rPr>
              <a:pPr eaLnBrk="1" hangingPunct="1"/>
              <a:t>142</a:t>
            </a:fld>
            <a:endParaRPr lang="en-US" altLang="en-US" sz="1200" b="0">
              <a:solidFill>
                <a:schemeClr val="tx1"/>
              </a:solidFill>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5794181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109D08B4-D4F5-46EA-9980-23CBF9B33BBE}" type="slidenum">
              <a:rPr lang="en-US" altLang="en-US" sz="1200" b="0">
                <a:solidFill>
                  <a:schemeClr val="tx1"/>
                </a:solidFill>
              </a:rPr>
              <a:pPr eaLnBrk="1" hangingPunct="1"/>
              <a:t>143</a:t>
            </a:fld>
            <a:endParaRPr lang="en-US" altLang="en-US" sz="1200" b="0">
              <a:solidFill>
                <a:schemeClr val="tx1"/>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530071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325F4E2E-1626-4A28-8DE4-15BDFE85F437}" type="slidenum">
              <a:rPr lang="en-US" altLang="en-US" sz="1200" b="0">
                <a:solidFill>
                  <a:schemeClr val="tx1"/>
                </a:solidFill>
              </a:rPr>
              <a:pPr eaLnBrk="1" hangingPunct="1"/>
              <a:t>144</a:t>
            </a:fld>
            <a:endParaRPr lang="en-US" altLang="en-US" sz="1200" b="0">
              <a:solidFill>
                <a:schemeClr val="tx1"/>
              </a:solidFill>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333224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6040827D-6574-499C-A323-2968DA523BFE}" type="slidenum">
              <a:rPr lang="en-US" altLang="en-US" sz="1200" b="0">
                <a:solidFill>
                  <a:schemeClr val="tx1"/>
                </a:solidFill>
              </a:rPr>
              <a:pPr eaLnBrk="1" hangingPunct="1"/>
              <a:t>145</a:t>
            </a:fld>
            <a:endParaRPr lang="en-US" altLang="en-US" sz="1200" b="0">
              <a:solidFill>
                <a:schemeClr val="tx1"/>
              </a:solidFill>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6449747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9D21E230-6A2C-4E5A-BEEA-3C7DB705AAF4}" type="slidenum">
              <a:rPr lang="en-US" altLang="en-US" sz="1200" b="0">
                <a:solidFill>
                  <a:schemeClr val="tx1"/>
                </a:solidFill>
              </a:rPr>
              <a:pPr eaLnBrk="1" hangingPunct="1"/>
              <a:t>146</a:t>
            </a:fld>
            <a:endParaRPr lang="en-US" altLang="en-US" sz="1200" b="0">
              <a:solidFill>
                <a:schemeClr val="tx1"/>
              </a:solidFill>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998795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http://www.dailymail.co.uk/news/article-2180269/Brute-strength-Taliban-fighter-caught-camera-brandishing-TWO-machine-guns-once.html</a:t>
            </a:r>
          </a:p>
          <a:p>
            <a:r>
              <a:rPr lang="en-US" dirty="0" smtClean="0"/>
              <a:t>http://screencrush.com/rambo-tv-series/</a:t>
            </a:r>
            <a:endParaRPr lang="en-US" dirty="0"/>
          </a:p>
        </p:txBody>
      </p:sp>
      <p:sp>
        <p:nvSpPr>
          <p:cNvPr id="4" name="Slide Number Placeholder 3"/>
          <p:cNvSpPr>
            <a:spLocks noGrp="1"/>
          </p:cNvSpPr>
          <p:nvPr>
            <p:ph type="sldNum" sz="quarter" idx="10"/>
          </p:nvPr>
        </p:nvSpPr>
        <p:spPr/>
        <p:txBody>
          <a:bodyPr/>
          <a:lstStyle/>
          <a:p>
            <a:fld id="{F523E3DF-FB59-4075-B972-C0DFEE45DED1}" type="slidenum">
              <a:rPr lang="en-US" smtClean="0"/>
              <a:t>148</a:t>
            </a:fld>
            <a:endParaRPr lang="en-US"/>
          </a:p>
        </p:txBody>
      </p:sp>
    </p:spTree>
    <p:extLst>
      <p:ext uri="{BB962C8B-B14F-4D97-AF65-F5344CB8AC3E}">
        <p14:creationId xmlns:p14="http://schemas.microsoft.com/office/powerpoint/2010/main" val="841149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DD8FD98A-AB0C-4629-84B9-E5F6AC44CE0E}" type="slidenum">
              <a:rPr lang="en-US" altLang="en-US" sz="1200" b="0"/>
              <a:pPr eaLnBrk="1" hangingPunct="1"/>
              <a:t>26</a:t>
            </a:fld>
            <a:endParaRPr lang="en-US" altLang="en-US" sz="1200" b="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934329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4804133-091A-4437-A5DF-A0ECC9AE1AB8}" type="slidenum">
              <a:rPr lang="en-US" smtClean="0"/>
              <a:pPr/>
              <a:t>40</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343400"/>
            <a:ext cx="5486400" cy="4114800"/>
          </a:xfrm>
          <a:noFill/>
          <a:ln/>
        </p:spPr>
        <p:txBody>
          <a:bodyPr/>
          <a:lstStyle/>
          <a:p>
            <a:pPr eaLnBrk="1" hangingPunct="1"/>
            <a:endParaRPr lang="en-US" smtClean="0"/>
          </a:p>
        </p:txBody>
      </p:sp>
    </p:spTree>
    <p:extLst>
      <p:ext uri="{BB962C8B-B14F-4D97-AF65-F5344CB8AC3E}">
        <p14:creationId xmlns:p14="http://schemas.microsoft.com/office/powerpoint/2010/main" val="579600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198B85A7-6038-44F9-A581-3B5E3599E677}" type="slidenum">
              <a:rPr lang="en-US" smtClean="0"/>
              <a:pPr/>
              <a:t>42</a:t>
            </a:fld>
            <a:endParaRPr lang="en-US" smtClean="0"/>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6264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198B85A7-6038-44F9-A581-3B5E3599E677}" type="slidenum">
              <a:rPr lang="en-US" smtClean="0"/>
              <a:pPr/>
              <a:t>43</a:t>
            </a:fld>
            <a:endParaRPr lang="en-US" smtClean="0"/>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011650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198B85A7-6038-44F9-A581-3B5E3599E677}" type="slidenum">
              <a:rPr lang="en-US" smtClean="0"/>
              <a:pPr/>
              <a:t>44</a:t>
            </a:fld>
            <a:endParaRPr lang="en-US" smtClean="0"/>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923784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198B85A7-6038-44F9-A581-3B5E3599E677}" type="slidenum">
              <a:rPr lang="en-US" smtClean="0"/>
              <a:pPr/>
              <a:t>45</a:t>
            </a:fld>
            <a:endParaRPr lang="en-US" smtClean="0"/>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165471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5042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393413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34665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112439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192771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78530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2477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7564"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7565"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smtClean="0"/>
              <a:t>Click icon to add table</a:t>
            </a:r>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timing>
    <p:tnLst>
      <p:par>
        <p:cTn id="1" dur="indefinite" restart="never" nodeType="tmRoot"/>
      </p:par>
    </p:tnLst>
  </p:timing>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36.xml"/><Relationship Id="rId7" Type="http://schemas.openxmlformats.org/officeDocument/2006/relationships/image" Target="../media/image43.png"/><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6.jpeg"/><Relationship Id="rId4" Type="http://schemas.openxmlformats.org/officeDocument/2006/relationships/image" Target="../media/image45.jpeg"/><Relationship Id="rId9" Type="http://schemas.openxmlformats.org/officeDocument/2006/relationships/image" Target="../media/image44.png"/></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48.jp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58.xml.rels><?xml version="1.0" encoding="UTF-8" standalone="yes"?>
<Relationships xmlns="http://schemas.openxmlformats.org/package/2006/relationships"><Relationship Id="rId3" Type="http://schemas.openxmlformats.org/officeDocument/2006/relationships/hyperlink" Target="http://www.referent-tracking.com/RTU/sendfile/?file=CeustersAMIA2006FINAL.pdf" TargetMode="External"/><Relationship Id="rId2" Type="http://schemas.openxmlformats.org/officeDocument/2006/relationships/hyperlink" Target="http://www.amia.org/meetings/f06/" TargetMode="External"/><Relationship Id="rId1" Type="http://schemas.openxmlformats.org/officeDocument/2006/relationships/slideLayout" Target="../slideLayouts/slideLayout4.xml"/><Relationship Id="rId5" Type="http://schemas.openxmlformats.org/officeDocument/2006/relationships/image" Target="../media/image21.emf"/><Relationship Id="rId4" Type="http://schemas.openxmlformats.org/officeDocument/2006/relationships/image" Target="../media/image20.png"/></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1.e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19.png"/><Relationship Id="rId4" Type="http://schemas.openxmlformats.org/officeDocument/2006/relationships/image" Target="../media/image18.png"/></Relationships>
</file>

<file path=ppt/slides/_rels/slide8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hyperlink" Target="http://genomebiology.com/2005/6/5/R46" TargetMode="Externa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ctrTitle"/>
          </p:nvPr>
        </p:nvSpPr>
        <p:spPr>
          <a:xfrm>
            <a:off x="381000" y="990600"/>
            <a:ext cx="8382000" cy="2043113"/>
          </a:xfrm>
        </p:spPr>
        <p:txBody>
          <a:bodyPr/>
          <a:lstStyle/>
          <a:p>
            <a:pPr>
              <a:tabLst>
                <a:tab pos="5376863" algn="l"/>
              </a:tabLst>
            </a:pPr>
            <a:r>
              <a:rPr lang="en-US" sz="1200" dirty="0" smtClean="0">
                <a:cs typeface="Arial" charset="0"/>
              </a:rPr>
              <a:t/>
            </a:r>
            <a:br>
              <a:rPr lang="en-US" sz="1200" dirty="0" smtClean="0">
                <a:cs typeface="Arial" charset="0"/>
              </a:rPr>
            </a:br>
            <a:r>
              <a:rPr lang="en-US" sz="4400" dirty="0"/>
              <a:t>Ontological Realism in </a:t>
            </a:r>
            <a:r>
              <a:rPr lang="en-US" sz="4400" dirty="0" smtClean="0"/>
              <a:t>Research</a:t>
            </a:r>
            <a:r>
              <a:rPr lang="en-US" sz="4400" dirty="0"/>
              <a:t>: </a:t>
            </a:r>
            <a:r>
              <a:rPr lang="en-US" sz="4400" dirty="0" smtClean="0"/>
              <a:t>Principles </a:t>
            </a:r>
            <a:r>
              <a:rPr lang="en-US" sz="4400" dirty="0"/>
              <a:t>and </a:t>
            </a:r>
            <a:r>
              <a:rPr lang="en-US" sz="4400" dirty="0" smtClean="0"/>
              <a:t>Application</a:t>
            </a:r>
            <a:r>
              <a:rPr lang="en-US" sz="4400" dirty="0"/>
              <a:t>.  </a:t>
            </a:r>
            <a:r>
              <a:rPr lang="en-US" sz="2600" dirty="0"/>
              <a:t/>
            </a:r>
            <a:br>
              <a:rPr lang="en-US" sz="2600" dirty="0"/>
            </a:br>
            <a:r>
              <a:rPr lang="en-US" sz="1800" dirty="0" smtClean="0"/>
              <a:t/>
            </a:r>
            <a:br>
              <a:rPr lang="en-US" sz="1800" dirty="0" smtClean="0"/>
            </a:br>
            <a:r>
              <a:rPr lang="en-US" sz="1800" dirty="0" smtClean="0"/>
              <a:t>Lecture for BMI504:</a:t>
            </a:r>
            <a:br>
              <a:rPr lang="en-US" sz="1800" dirty="0" smtClean="0"/>
            </a:br>
            <a:r>
              <a:rPr lang="en-US" sz="1800" dirty="0" smtClean="0"/>
              <a:t>Data </a:t>
            </a:r>
            <a:r>
              <a:rPr lang="en-US" sz="1800" dirty="0"/>
              <a:t>Analysis, and Research Methods in Biomedical Informatics</a:t>
            </a:r>
            <a:r>
              <a:rPr lang="en-US" sz="2600" dirty="0"/>
              <a:t/>
            </a:r>
            <a:br>
              <a:rPr lang="en-US" sz="2600" dirty="0"/>
            </a:br>
            <a:r>
              <a:rPr lang="en-US" sz="800" dirty="0" smtClean="0"/>
              <a:t/>
            </a:r>
            <a:br>
              <a:rPr lang="en-US" sz="800" dirty="0" smtClean="0"/>
            </a:br>
            <a:r>
              <a:rPr lang="en-GB" sz="1400" dirty="0" smtClean="0">
                <a:cs typeface="Arial" charset="0"/>
              </a:rPr>
              <a:t>April 6, 2016</a:t>
            </a:r>
            <a:br>
              <a:rPr lang="en-GB" sz="1400" dirty="0" smtClean="0">
                <a:cs typeface="Arial" charset="0"/>
              </a:rPr>
            </a:br>
            <a:r>
              <a:rPr lang="en-US" sz="1400" dirty="0" smtClean="0">
                <a:cs typeface="Arial" charset="0"/>
              </a:rPr>
              <a:t>University at Buffalo, </a:t>
            </a:r>
            <a:r>
              <a:rPr lang="en-US" sz="1400" dirty="0" smtClean="0">
                <a:cs typeface="Arial" charset="0"/>
              </a:rPr>
              <a:t>Medical </a:t>
            </a:r>
            <a:r>
              <a:rPr lang="en-US" sz="1400" dirty="0" smtClean="0">
                <a:cs typeface="Arial" charset="0"/>
              </a:rPr>
              <a:t>Campus</a:t>
            </a:r>
          </a:p>
        </p:txBody>
      </p:sp>
      <p:sp>
        <p:nvSpPr>
          <p:cNvPr id="5123" name="Rectangle 3"/>
          <p:cNvSpPr>
            <a:spLocks noGrp="1" noChangeArrowheads="1"/>
          </p:cNvSpPr>
          <p:nvPr>
            <p:ph type="subTitle" idx="1"/>
          </p:nvPr>
        </p:nvSpPr>
        <p:spPr>
          <a:xfrm>
            <a:off x="0" y="4191000"/>
            <a:ext cx="9144000" cy="1600200"/>
          </a:xfrm>
        </p:spPr>
        <p:txBody>
          <a:bodyPr/>
          <a:lstStyle/>
          <a:p>
            <a:pPr defTabSz="566738" eaLnBrk="1" hangingPunct="1">
              <a:lnSpc>
                <a:spcPct val="80000"/>
              </a:lnSpc>
            </a:pPr>
            <a:r>
              <a:rPr lang="en-GB" altLang="ja-JP" sz="2800" b="1" dirty="0" smtClean="0">
                <a:ea typeface="ＭＳ 明朝" pitchFamily="49" charset="-128"/>
              </a:rPr>
              <a:t>Werner CEUSTERS, MD</a:t>
            </a:r>
            <a:endParaRPr lang="en-GB" altLang="ja-JP" sz="2800" b="1" baseline="30000" dirty="0" smtClean="0">
              <a:ea typeface="ＭＳ 明朝" pitchFamily="49" charset="-128"/>
            </a:endParaRPr>
          </a:p>
          <a:p>
            <a:pPr defTabSz="566738" eaLnBrk="1" hangingPunct="1">
              <a:lnSpc>
                <a:spcPct val="120000"/>
              </a:lnSpc>
            </a:pPr>
            <a:endParaRPr lang="en-US" altLang="ja-JP" sz="1800" b="1" dirty="0" smtClean="0">
              <a:ea typeface="ＭＳ 明朝" pitchFamily="49" charset="-128"/>
            </a:endParaRPr>
          </a:p>
          <a:p>
            <a:pPr defTabSz="566738" eaLnBrk="1" hangingPunct="1">
              <a:lnSpc>
                <a:spcPct val="120000"/>
              </a:lnSpc>
            </a:pPr>
            <a:r>
              <a:rPr lang="en-GB" altLang="ja-JP" sz="1800" i="1" dirty="0" smtClean="0">
                <a:ea typeface="ＭＳ 明朝" pitchFamily="49" charset="-128"/>
              </a:rPr>
              <a:t>Ontology Research Group, </a:t>
            </a:r>
            <a:r>
              <a:rPr lang="en-GB" altLang="ja-JP" sz="1800" i="1" dirty="0" err="1" smtClean="0">
                <a:ea typeface="ＭＳ 明朝" pitchFamily="49" charset="-128"/>
              </a:rPr>
              <a:t>Center</a:t>
            </a:r>
            <a:r>
              <a:rPr lang="en-GB" altLang="ja-JP" sz="1800" i="1" dirty="0" smtClean="0">
                <a:ea typeface="ＭＳ 明朝" pitchFamily="49" charset="-128"/>
              </a:rPr>
              <a:t> of Excellence in Bioinformatics and Life Sciences,</a:t>
            </a:r>
          </a:p>
          <a:p>
            <a:pPr defTabSz="566738" eaLnBrk="1" hangingPunct="1">
              <a:lnSpc>
                <a:spcPct val="120000"/>
              </a:lnSpc>
            </a:pPr>
            <a:r>
              <a:rPr lang="en-GB" altLang="ja-JP" sz="1800" i="1" dirty="0" smtClean="0">
                <a:ea typeface="ＭＳ 明朝" pitchFamily="49" charset="-128"/>
              </a:rPr>
              <a:t>UB Institute for Healthcare Informatics, </a:t>
            </a:r>
          </a:p>
          <a:p>
            <a:pPr defTabSz="566738" eaLnBrk="1" hangingPunct="1">
              <a:lnSpc>
                <a:spcPct val="120000"/>
              </a:lnSpc>
            </a:pPr>
            <a:r>
              <a:rPr lang="en-GB" altLang="ja-JP" sz="1800" i="1" dirty="0" smtClean="0">
                <a:ea typeface="ＭＳ 明朝" pitchFamily="49" charset="-128"/>
              </a:rPr>
              <a:t>Departments of Biomedical Informatics and Psychiatry, </a:t>
            </a:r>
          </a:p>
          <a:p>
            <a:pPr defTabSz="566738" eaLnBrk="1" hangingPunct="1">
              <a:lnSpc>
                <a:spcPct val="120000"/>
              </a:lnSpc>
            </a:pPr>
            <a:r>
              <a:rPr lang="en-GB" altLang="ja-JP" sz="1800" i="1" dirty="0" smtClean="0">
                <a:ea typeface="ＭＳ 明朝" pitchFamily="49" charset="-128"/>
              </a:rPr>
              <a:t>University at Buffalo, NY, USA</a:t>
            </a:r>
          </a:p>
          <a:p>
            <a:pPr defTabSz="566738" eaLnBrk="1" hangingPunct="1">
              <a:lnSpc>
                <a:spcPct val="80000"/>
              </a:lnSpc>
            </a:pPr>
            <a:endParaRPr lang="en-US" altLang="ja-JP" sz="2000" i="1" dirty="0" smtClean="0">
              <a:ea typeface="ＭＳ 明朝" pitchFamily="49"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Keywords in research</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smtClean="0"/>
              <a:t>Discovery: </a:t>
            </a:r>
          </a:p>
          <a:p>
            <a:pPr lvl="1">
              <a:buFont typeface="Arial" panose="020B0604020202020204" pitchFamily="34" charset="0"/>
              <a:buChar char="•"/>
            </a:pPr>
            <a:r>
              <a:rPr lang="en-US" sz="2000" dirty="0" smtClean="0"/>
              <a:t>D1: there is something existing which is prior to our knowing about its existence.</a:t>
            </a:r>
          </a:p>
          <a:p>
            <a:pPr lvl="1">
              <a:buFont typeface="Arial" panose="020B0604020202020204" pitchFamily="34" charset="0"/>
              <a:buChar char="•"/>
            </a:pPr>
            <a:r>
              <a:rPr lang="en-US" sz="2000" dirty="0" smtClean="0"/>
              <a:t>D2: There is something we come to know we didn’t know before</a:t>
            </a:r>
          </a:p>
        </p:txBody>
      </p:sp>
    </p:spTree>
    <p:extLst>
      <p:ext uri="{BB962C8B-B14F-4D97-AF65-F5344CB8AC3E}">
        <p14:creationId xmlns:p14="http://schemas.microsoft.com/office/powerpoint/2010/main" val="385102987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Uncontroversial</a:t>
            </a:r>
            <a:r>
              <a:rPr lang="en-US" dirty="0"/>
              <a:t>, yet cumbersome</a:t>
            </a:r>
          </a:p>
        </p:txBody>
      </p:sp>
      <p:grpSp>
        <p:nvGrpSpPr>
          <p:cNvPr id="11" name="Group 10"/>
          <p:cNvGrpSpPr/>
          <p:nvPr/>
        </p:nvGrpSpPr>
        <p:grpSpPr>
          <a:xfrm>
            <a:off x="1905000" y="2555066"/>
            <a:ext cx="5105400" cy="3048000"/>
            <a:chOff x="1828800" y="2209800"/>
            <a:chExt cx="5105400" cy="3048000"/>
          </a:xfrm>
        </p:grpSpPr>
        <p:grpSp>
          <p:nvGrpSpPr>
            <p:cNvPr id="7" name="Group 6"/>
            <p:cNvGrpSpPr/>
            <p:nvPr/>
          </p:nvGrpSpPr>
          <p:grpSpPr>
            <a:xfrm>
              <a:off x="1828800" y="2209800"/>
              <a:ext cx="5105400" cy="3048000"/>
              <a:chOff x="1219200" y="2438400"/>
              <a:chExt cx="5105400" cy="3048000"/>
            </a:xfrm>
          </p:grpSpPr>
          <p:sp>
            <p:nvSpPr>
              <p:cNvPr id="4" name="Oval 3"/>
              <p:cNvSpPr/>
              <p:nvPr/>
            </p:nvSpPr>
            <p:spPr bwMode="auto">
              <a:xfrm>
                <a:off x="1219200" y="2438400"/>
                <a:ext cx="3352800" cy="2133600"/>
              </a:xfrm>
              <a:prstGeom prst="ellipse">
                <a:avLst/>
              </a:prstGeom>
              <a:solidFill>
                <a:srgbClr val="FFC000">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5" name="Oval 4"/>
              <p:cNvSpPr/>
              <p:nvPr/>
            </p:nvSpPr>
            <p:spPr bwMode="auto">
              <a:xfrm>
                <a:off x="2971800" y="2438400"/>
                <a:ext cx="3352800" cy="2133600"/>
              </a:xfrm>
              <a:prstGeom prst="ellipse">
                <a:avLst/>
              </a:prstGeom>
              <a:solidFill>
                <a:srgbClr val="00B0F0">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p:cNvSpPr/>
              <p:nvPr/>
            </p:nvSpPr>
            <p:spPr bwMode="auto">
              <a:xfrm>
                <a:off x="2103580" y="3352800"/>
                <a:ext cx="3352800" cy="2133600"/>
              </a:xfrm>
              <a:prstGeom prst="ellipse">
                <a:avLst/>
              </a:prstGeom>
              <a:solidFill>
                <a:srgbClr val="00B050">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8" name="TextBox 7"/>
            <p:cNvSpPr txBox="1"/>
            <p:nvPr/>
          </p:nvSpPr>
          <p:spPr>
            <a:xfrm>
              <a:off x="2076050" y="2662535"/>
              <a:ext cx="918841" cy="461665"/>
            </a:xfrm>
            <a:prstGeom prst="rect">
              <a:avLst/>
            </a:prstGeom>
            <a:noFill/>
          </p:spPr>
          <p:txBody>
            <a:bodyPr wrap="none" rtlCol="0">
              <a:spAutoFit/>
            </a:bodyPr>
            <a:lstStyle/>
            <a:p>
              <a:r>
                <a:rPr lang="en-US" dirty="0" smtClean="0">
                  <a:solidFill>
                    <a:schemeClr val="bg1"/>
                  </a:solidFill>
                </a:rPr>
                <a:t>Being</a:t>
              </a:r>
              <a:endParaRPr lang="en-US" dirty="0">
                <a:solidFill>
                  <a:schemeClr val="bg1"/>
                </a:solidFill>
              </a:endParaRPr>
            </a:p>
          </p:txBody>
        </p:sp>
        <p:sp>
          <p:nvSpPr>
            <p:cNvPr id="9" name="TextBox 8"/>
            <p:cNvSpPr txBox="1"/>
            <p:nvPr/>
          </p:nvSpPr>
          <p:spPr>
            <a:xfrm>
              <a:off x="5326696" y="2662535"/>
              <a:ext cx="1378904" cy="461665"/>
            </a:xfrm>
            <a:prstGeom prst="rect">
              <a:avLst/>
            </a:prstGeom>
            <a:noFill/>
          </p:spPr>
          <p:txBody>
            <a:bodyPr wrap="none" rtlCol="0">
              <a:spAutoFit/>
            </a:bodyPr>
            <a:lstStyle/>
            <a:p>
              <a:r>
                <a:rPr lang="en-US" dirty="0" smtClean="0">
                  <a:solidFill>
                    <a:schemeClr val="bg1"/>
                  </a:solidFill>
                </a:rPr>
                <a:t>Believing</a:t>
              </a:r>
              <a:endParaRPr lang="en-US" dirty="0">
                <a:solidFill>
                  <a:schemeClr val="bg1"/>
                </a:solidFill>
              </a:endParaRPr>
            </a:p>
          </p:txBody>
        </p:sp>
        <p:sp>
          <p:nvSpPr>
            <p:cNvPr id="10" name="TextBox 9"/>
            <p:cNvSpPr txBox="1"/>
            <p:nvPr/>
          </p:nvSpPr>
          <p:spPr>
            <a:xfrm>
              <a:off x="3268516" y="4226734"/>
              <a:ext cx="2164375" cy="461665"/>
            </a:xfrm>
            <a:prstGeom prst="rect">
              <a:avLst/>
            </a:prstGeom>
            <a:noFill/>
          </p:spPr>
          <p:txBody>
            <a:bodyPr wrap="none" rtlCol="0">
              <a:spAutoFit/>
            </a:bodyPr>
            <a:lstStyle/>
            <a:p>
              <a:r>
                <a:rPr lang="en-US" dirty="0" smtClean="0">
                  <a:solidFill>
                    <a:schemeClr val="bg1"/>
                  </a:solidFill>
                </a:rPr>
                <a:t>Communicating</a:t>
              </a:r>
              <a:endParaRPr lang="en-US" dirty="0">
                <a:solidFill>
                  <a:schemeClr val="bg1"/>
                </a:solidFill>
              </a:endParaRPr>
            </a:p>
          </p:txBody>
        </p:sp>
      </p:grpSp>
      <p:sp>
        <p:nvSpPr>
          <p:cNvPr id="15" name="TextBox 14"/>
          <p:cNvSpPr txBox="1"/>
          <p:nvPr/>
        </p:nvSpPr>
        <p:spPr>
          <a:xfrm>
            <a:off x="595912" y="1348025"/>
            <a:ext cx="8012130" cy="400110"/>
          </a:xfrm>
          <a:prstGeom prst="rect">
            <a:avLst/>
          </a:prstGeom>
          <a:noFill/>
        </p:spPr>
        <p:txBody>
          <a:bodyPr wrap="none" rtlCol="0">
            <a:spAutoFit/>
          </a:bodyPr>
          <a:lstStyle/>
          <a:p>
            <a:r>
              <a:rPr lang="en-US" sz="2000" dirty="0">
                <a:solidFill>
                  <a:schemeClr val="bg1"/>
                </a:solidFill>
              </a:rPr>
              <a:t>i</a:t>
            </a:r>
            <a:r>
              <a:rPr lang="en-US" sz="2000" dirty="0" smtClean="0">
                <a:solidFill>
                  <a:schemeClr val="bg1"/>
                </a:solidFill>
              </a:rPr>
              <a:t>n light of the principles of Ontological Realism and Basic Formal Ontology</a:t>
            </a:r>
            <a:endParaRPr lang="en-US" sz="2000" dirty="0">
              <a:solidFill>
                <a:schemeClr val="bg1"/>
              </a:solidFill>
            </a:endParaRPr>
          </a:p>
        </p:txBody>
      </p:sp>
    </p:spTree>
    <p:extLst>
      <p:ext uri="{BB962C8B-B14F-4D97-AF65-F5344CB8AC3E}">
        <p14:creationId xmlns:p14="http://schemas.microsoft.com/office/powerpoint/2010/main" val="54724381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Uncontroversial</a:t>
            </a:r>
            <a:r>
              <a:rPr lang="en-US" dirty="0"/>
              <a:t>, yet cumbersome</a:t>
            </a:r>
          </a:p>
        </p:txBody>
      </p:sp>
      <p:grpSp>
        <p:nvGrpSpPr>
          <p:cNvPr id="11" name="Group 10"/>
          <p:cNvGrpSpPr/>
          <p:nvPr/>
        </p:nvGrpSpPr>
        <p:grpSpPr>
          <a:xfrm>
            <a:off x="1905000" y="2555066"/>
            <a:ext cx="5105400" cy="3048000"/>
            <a:chOff x="1828800" y="2209800"/>
            <a:chExt cx="5105400" cy="3048000"/>
          </a:xfrm>
        </p:grpSpPr>
        <p:grpSp>
          <p:nvGrpSpPr>
            <p:cNvPr id="7" name="Group 6"/>
            <p:cNvGrpSpPr/>
            <p:nvPr/>
          </p:nvGrpSpPr>
          <p:grpSpPr>
            <a:xfrm>
              <a:off x="1828800" y="2209800"/>
              <a:ext cx="5105400" cy="3048000"/>
              <a:chOff x="1219200" y="2438400"/>
              <a:chExt cx="5105400" cy="3048000"/>
            </a:xfrm>
          </p:grpSpPr>
          <p:sp>
            <p:nvSpPr>
              <p:cNvPr id="4" name="Oval 3"/>
              <p:cNvSpPr/>
              <p:nvPr/>
            </p:nvSpPr>
            <p:spPr bwMode="auto">
              <a:xfrm>
                <a:off x="1219200" y="2438400"/>
                <a:ext cx="3352800" cy="2133600"/>
              </a:xfrm>
              <a:prstGeom prst="ellipse">
                <a:avLst/>
              </a:prstGeom>
              <a:solidFill>
                <a:srgbClr val="FFC000">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5" name="Oval 4"/>
              <p:cNvSpPr/>
              <p:nvPr/>
            </p:nvSpPr>
            <p:spPr bwMode="auto">
              <a:xfrm>
                <a:off x="2971800" y="2438400"/>
                <a:ext cx="3352800" cy="2133600"/>
              </a:xfrm>
              <a:prstGeom prst="ellipse">
                <a:avLst/>
              </a:prstGeom>
              <a:solidFill>
                <a:srgbClr val="00B0F0">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p:cNvSpPr/>
              <p:nvPr/>
            </p:nvSpPr>
            <p:spPr bwMode="auto">
              <a:xfrm>
                <a:off x="2103580" y="3352800"/>
                <a:ext cx="3352800" cy="2133600"/>
              </a:xfrm>
              <a:prstGeom prst="ellipse">
                <a:avLst/>
              </a:prstGeom>
              <a:solidFill>
                <a:srgbClr val="00B050">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8" name="TextBox 7"/>
            <p:cNvSpPr txBox="1"/>
            <p:nvPr/>
          </p:nvSpPr>
          <p:spPr>
            <a:xfrm>
              <a:off x="2076050" y="2662535"/>
              <a:ext cx="918841" cy="461665"/>
            </a:xfrm>
            <a:prstGeom prst="rect">
              <a:avLst/>
            </a:prstGeom>
            <a:noFill/>
          </p:spPr>
          <p:txBody>
            <a:bodyPr wrap="none" rtlCol="0">
              <a:spAutoFit/>
            </a:bodyPr>
            <a:lstStyle/>
            <a:p>
              <a:r>
                <a:rPr lang="en-US" dirty="0" smtClean="0">
                  <a:solidFill>
                    <a:schemeClr val="bg1"/>
                  </a:solidFill>
                </a:rPr>
                <a:t>Being</a:t>
              </a:r>
              <a:endParaRPr lang="en-US" dirty="0">
                <a:solidFill>
                  <a:schemeClr val="bg1"/>
                </a:solidFill>
              </a:endParaRPr>
            </a:p>
          </p:txBody>
        </p:sp>
        <p:sp>
          <p:nvSpPr>
            <p:cNvPr id="9" name="TextBox 8"/>
            <p:cNvSpPr txBox="1"/>
            <p:nvPr/>
          </p:nvSpPr>
          <p:spPr>
            <a:xfrm>
              <a:off x="5300749" y="2634596"/>
              <a:ext cx="1378904" cy="461665"/>
            </a:xfrm>
            <a:prstGeom prst="rect">
              <a:avLst/>
            </a:prstGeom>
            <a:noFill/>
          </p:spPr>
          <p:txBody>
            <a:bodyPr wrap="none" rtlCol="0">
              <a:spAutoFit/>
            </a:bodyPr>
            <a:lstStyle/>
            <a:p>
              <a:r>
                <a:rPr lang="en-US" dirty="0" smtClean="0">
                  <a:solidFill>
                    <a:schemeClr val="bg1"/>
                  </a:solidFill>
                </a:rPr>
                <a:t>Believing</a:t>
              </a:r>
              <a:endParaRPr lang="en-US" dirty="0">
                <a:solidFill>
                  <a:schemeClr val="bg1"/>
                </a:solidFill>
              </a:endParaRPr>
            </a:p>
          </p:txBody>
        </p:sp>
        <p:sp>
          <p:nvSpPr>
            <p:cNvPr id="10" name="TextBox 9"/>
            <p:cNvSpPr txBox="1"/>
            <p:nvPr/>
          </p:nvSpPr>
          <p:spPr>
            <a:xfrm>
              <a:off x="3327077" y="4191000"/>
              <a:ext cx="2164375" cy="461665"/>
            </a:xfrm>
            <a:prstGeom prst="rect">
              <a:avLst/>
            </a:prstGeom>
            <a:noFill/>
          </p:spPr>
          <p:txBody>
            <a:bodyPr wrap="none" rtlCol="0">
              <a:spAutoFit/>
            </a:bodyPr>
            <a:lstStyle/>
            <a:p>
              <a:r>
                <a:rPr lang="en-US" dirty="0" smtClean="0">
                  <a:solidFill>
                    <a:schemeClr val="bg1"/>
                  </a:solidFill>
                </a:rPr>
                <a:t>Communicating</a:t>
              </a:r>
              <a:endParaRPr lang="en-US" dirty="0">
                <a:solidFill>
                  <a:schemeClr val="bg1"/>
                </a:solidFill>
              </a:endParaRPr>
            </a:p>
          </p:txBody>
        </p:sp>
      </p:grpSp>
      <p:sp>
        <p:nvSpPr>
          <p:cNvPr id="12" name="TextBox 11"/>
          <p:cNvSpPr txBox="1"/>
          <p:nvPr/>
        </p:nvSpPr>
        <p:spPr>
          <a:xfrm>
            <a:off x="838200" y="1905000"/>
            <a:ext cx="1601721" cy="523220"/>
          </a:xfrm>
          <a:prstGeom prst="rect">
            <a:avLst/>
          </a:prstGeom>
          <a:noFill/>
        </p:spPr>
        <p:txBody>
          <a:bodyPr wrap="none" rtlCol="0">
            <a:spAutoFit/>
          </a:bodyPr>
          <a:lstStyle/>
          <a:p>
            <a:r>
              <a:rPr lang="en-US" sz="2800" b="1" dirty="0" smtClean="0">
                <a:solidFill>
                  <a:schemeClr val="bg1"/>
                </a:solidFill>
              </a:rPr>
              <a:t>Ontology</a:t>
            </a:r>
            <a:endParaRPr lang="en-US" sz="2800" b="1" dirty="0">
              <a:solidFill>
                <a:schemeClr val="bg1"/>
              </a:solidFill>
            </a:endParaRPr>
          </a:p>
        </p:txBody>
      </p:sp>
      <p:sp>
        <p:nvSpPr>
          <p:cNvPr id="13" name="TextBox 12"/>
          <p:cNvSpPr txBox="1"/>
          <p:nvPr/>
        </p:nvSpPr>
        <p:spPr>
          <a:xfrm>
            <a:off x="3403277" y="5861837"/>
            <a:ext cx="2125005" cy="523220"/>
          </a:xfrm>
          <a:prstGeom prst="rect">
            <a:avLst/>
          </a:prstGeom>
          <a:noFill/>
        </p:spPr>
        <p:txBody>
          <a:bodyPr wrap="none" rtlCol="0">
            <a:spAutoFit/>
          </a:bodyPr>
          <a:lstStyle/>
          <a:p>
            <a:r>
              <a:rPr lang="en-US" sz="2800" b="1" dirty="0" smtClean="0">
                <a:solidFill>
                  <a:schemeClr val="bg1"/>
                </a:solidFill>
              </a:rPr>
              <a:t>Terminology</a:t>
            </a:r>
            <a:endParaRPr lang="en-US" sz="2800" b="1" dirty="0">
              <a:solidFill>
                <a:schemeClr val="bg1"/>
              </a:solidFill>
            </a:endParaRPr>
          </a:p>
        </p:txBody>
      </p:sp>
      <p:sp>
        <p:nvSpPr>
          <p:cNvPr id="14" name="TextBox 13"/>
          <p:cNvSpPr txBox="1"/>
          <p:nvPr/>
        </p:nvSpPr>
        <p:spPr>
          <a:xfrm>
            <a:off x="6248400" y="1905000"/>
            <a:ext cx="2877711" cy="954107"/>
          </a:xfrm>
          <a:prstGeom prst="rect">
            <a:avLst/>
          </a:prstGeom>
          <a:noFill/>
        </p:spPr>
        <p:txBody>
          <a:bodyPr wrap="none" rtlCol="0">
            <a:spAutoFit/>
          </a:bodyPr>
          <a:lstStyle/>
          <a:p>
            <a:r>
              <a:rPr lang="en-US" sz="2800" b="1" dirty="0" smtClean="0">
                <a:solidFill>
                  <a:schemeClr val="bg1"/>
                </a:solidFill>
              </a:rPr>
              <a:t>Classification / </a:t>
            </a:r>
          </a:p>
          <a:p>
            <a:r>
              <a:rPr lang="en-US" sz="2800" b="1" dirty="0" smtClean="0">
                <a:solidFill>
                  <a:schemeClr val="bg1"/>
                </a:solidFill>
              </a:rPr>
              <a:t>conceptualization</a:t>
            </a:r>
            <a:endParaRPr lang="en-US" sz="2800" b="1" dirty="0">
              <a:solidFill>
                <a:schemeClr val="bg1"/>
              </a:solidFill>
            </a:endParaRPr>
          </a:p>
        </p:txBody>
      </p:sp>
      <p:sp>
        <p:nvSpPr>
          <p:cNvPr id="15" name="TextBox 14"/>
          <p:cNvSpPr txBox="1"/>
          <p:nvPr/>
        </p:nvSpPr>
        <p:spPr>
          <a:xfrm>
            <a:off x="595912" y="1348025"/>
            <a:ext cx="8012130" cy="400110"/>
          </a:xfrm>
          <a:prstGeom prst="rect">
            <a:avLst/>
          </a:prstGeom>
          <a:noFill/>
        </p:spPr>
        <p:txBody>
          <a:bodyPr wrap="none" rtlCol="0">
            <a:spAutoFit/>
          </a:bodyPr>
          <a:lstStyle/>
          <a:p>
            <a:r>
              <a:rPr lang="en-US" sz="2000" dirty="0">
                <a:solidFill>
                  <a:schemeClr val="bg1"/>
                </a:solidFill>
              </a:rPr>
              <a:t>i</a:t>
            </a:r>
            <a:r>
              <a:rPr lang="en-US" sz="2000" dirty="0" smtClean="0">
                <a:solidFill>
                  <a:schemeClr val="bg1"/>
                </a:solidFill>
              </a:rPr>
              <a:t>n light of the principles of Ontological Realism and Basic Formal Ontology</a:t>
            </a:r>
            <a:endParaRPr lang="en-US" sz="2000" dirty="0">
              <a:solidFill>
                <a:schemeClr val="bg1"/>
              </a:solidFill>
            </a:endParaRPr>
          </a:p>
        </p:txBody>
      </p:sp>
    </p:spTree>
    <p:extLst>
      <p:ext uri="{BB962C8B-B14F-4D97-AF65-F5344CB8AC3E}">
        <p14:creationId xmlns:p14="http://schemas.microsoft.com/office/powerpoint/2010/main" val="526025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Uncontroversial</a:t>
            </a:r>
            <a:r>
              <a:rPr lang="en-US" dirty="0" smtClean="0"/>
              <a:t>, yet cumbersome</a:t>
            </a:r>
            <a:endParaRPr lang="en-US" dirty="0"/>
          </a:p>
        </p:txBody>
      </p:sp>
      <p:sp>
        <p:nvSpPr>
          <p:cNvPr id="4" name="Content Placeholder 4"/>
          <p:cNvSpPr txBox="1">
            <a:spLocks/>
          </p:cNvSpPr>
          <p:nvPr/>
        </p:nvSpPr>
        <p:spPr>
          <a:xfrm>
            <a:off x="4267200" y="1524000"/>
            <a:ext cx="4648200" cy="49530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285750" indent="-285750">
              <a:buFont typeface="Arial" panose="020B0604020202020204" pitchFamily="34" charset="0"/>
              <a:buChar char="•"/>
            </a:pPr>
            <a:r>
              <a:rPr lang="en-US" sz="1800" i="1" kern="0" dirty="0" smtClean="0"/>
              <a:t>Biomarkers are characteristics that are objectively [</a:t>
            </a:r>
            <a:r>
              <a:rPr lang="en-US" sz="1200" kern="0" dirty="0" smtClean="0"/>
              <a:t>The committee defines “objectively” to mean “reliably and accurately.”</a:t>
            </a:r>
            <a:r>
              <a:rPr lang="en-US" sz="1800" i="1" kern="0" dirty="0" smtClean="0"/>
              <a:t>] measured and evaluated as an indicator of normal biological processes, pathogenic processes, or pharmacologic responses to therapeutic intervention.</a:t>
            </a:r>
          </a:p>
          <a:p>
            <a:pPr marL="285750" indent="-285750">
              <a:buFont typeface="Arial" panose="020B0604020202020204" pitchFamily="34" charset="0"/>
              <a:buChar char="•"/>
            </a:pPr>
            <a:r>
              <a:rPr lang="en-US" sz="1800" i="1" kern="0" dirty="0" smtClean="0"/>
              <a:t>Cholesterol and blood sugar levels are biomarkers, as are blood pressure, enzyme levels, measurements of tumor size from magnetic resonance imaging (MRI) or computed tomography (CT), and the biochemical and genetic variations observed in age-related macular degeneration.</a:t>
            </a:r>
            <a:endParaRPr lang="en-US" sz="1800" i="1" kern="0" dirty="0"/>
          </a:p>
        </p:txBody>
      </p:sp>
      <p:sp>
        <p:nvSpPr>
          <p:cNvPr id="5" name="Rectangle 4"/>
          <p:cNvSpPr/>
          <p:nvPr/>
        </p:nvSpPr>
        <p:spPr>
          <a:xfrm>
            <a:off x="4572000" y="5599093"/>
            <a:ext cx="4572000" cy="954107"/>
          </a:xfrm>
          <a:prstGeom prst="rect">
            <a:avLst/>
          </a:prstGeom>
        </p:spPr>
        <p:txBody>
          <a:bodyPr>
            <a:spAutoFit/>
          </a:bodyPr>
          <a:lstStyle/>
          <a:p>
            <a:endParaRPr lang="en-US" sz="1400" dirty="0">
              <a:solidFill>
                <a:schemeClr val="bg1"/>
              </a:solidFill>
              <a:latin typeface="Times New Roman" panose="02020603050405020304" pitchFamily="18" charset="0"/>
            </a:endParaRPr>
          </a:p>
          <a:p>
            <a:r>
              <a:rPr lang="en-US" sz="1400" i="1" dirty="0">
                <a:solidFill>
                  <a:schemeClr val="bg1"/>
                </a:solidFill>
                <a:latin typeface="Times New Roman" panose="02020603050405020304" pitchFamily="18" charset="0"/>
              </a:rPr>
              <a:t>Evaluation of Biomarkers and Surrogate Endpoints in Chronic Disease</a:t>
            </a:r>
            <a:r>
              <a:rPr lang="en-US" sz="1400" dirty="0">
                <a:solidFill>
                  <a:schemeClr val="bg1"/>
                </a:solidFill>
                <a:latin typeface="Times New Roman" panose="02020603050405020304" pitchFamily="18" charset="0"/>
              </a:rPr>
              <a:t>, ed. C.M. </a:t>
            </a:r>
            <a:r>
              <a:rPr lang="en-US" sz="1400" dirty="0" err="1">
                <a:solidFill>
                  <a:schemeClr val="bg1"/>
                </a:solidFill>
                <a:latin typeface="Times New Roman" panose="02020603050405020304" pitchFamily="18" charset="0"/>
              </a:rPr>
              <a:t>Micheel</a:t>
            </a:r>
            <a:r>
              <a:rPr lang="en-US" sz="1400" dirty="0">
                <a:solidFill>
                  <a:schemeClr val="bg1"/>
                </a:solidFill>
                <a:latin typeface="Times New Roman" panose="02020603050405020304" pitchFamily="18" charset="0"/>
              </a:rPr>
              <a:t> and J.R. Ball. 2010, Washington, D.C.: The National Academies Press. 314</a:t>
            </a:r>
            <a:r>
              <a:rPr lang="en-US" sz="1400" dirty="0" smtClean="0">
                <a:solidFill>
                  <a:schemeClr val="bg1"/>
                </a:solidFill>
                <a:latin typeface="Times New Roman" panose="02020603050405020304" pitchFamily="18" charset="0"/>
              </a:rPr>
              <a:t>. [p1] </a:t>
            </a:r>
            <a:endParaRPr lang="en-US" sz="1400"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74597251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Uncontroversial</a:t>
            </a:r>
            <a:r>
              <a:rPr lang="en-US" dirty="0" smtClean="0"/>
              <a:t>, yet cumbersome</a:t>
            </a:r>
            <a:endParaRPr lang="en-US" dirty="0"/>
          </a:p>
        </p:txBody>
      </p:sp>
      <p:sp>
        <p:nvSpPr>
          <p:cNvPr id="4" name="Content Placeholder 4"/>
          <p:cNvSpPr txBox="1">
            <a:spLocks/>
          </p:cNvSpPr>
          <p:nvPr/>
        </p:nvSpPr>
        <p:spPr>
          <a:xfrm>
            <a:off x="4267200" y="1524000"/>
            <a:ext cx="4648200" cy="49530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285750" indent="-285750">
              <a:buFont typeface="Arial" panose="020B0604020202020204" pitchFamily="34" charset="0"/>
              <a:buChar char="•"/>
            </a:pPr>
            <a:r>
              <a:rPr lang="en-US" sz="1800" i="1" kern="0" dirty="0" smtClean="0"/>
              <a:t>Biomarkers are characteristics that are objectively [</a:t>
            </a:r>
            <a:r>
              <a:rPr lang="en-US" sz="1200" kern="0" dirty="0" smtClean="0"/>
              <a:t>The committee defines “objectively” to mean “reliably and accurately.”</a:t>
            </a:r>
            <a:r>
              <a:rPr lang="en-US" sz="1800" i="1" kern="0" dirty="0" smtClean="0"/>
              <a:t>] measured and evaluated as an indicator of normal biological processes, pathogenic processes, or pharmacologic responses to therapeutic intervention.</a:t>
            </a:r>
          </a:p>
          <a:p>
            <a:pPr marL="285750" indent="-285750">
              <a:buFont typeface="Arial" panose="020B0604020202020204" pitchFamily="34" charset="0"/>
              <a:buChar char="•"/>
            </a:pPr>
            <a:r>
              <a:rPr lang="en-US" sz="1800" i="1" kern="0" dirty="0" smtClean="0"/>
              <a:t>Cholesterol and blood sugar levels are biomarkers, as are blood pressure, enzyme levels, </a:t>
            </a:r>
            <a:r>
              <a:rPr lang="en-US" sz="1800" i="1" kern="0" dirty="0" smtClean="0">
                <a:solidFill>
                  <a:srgbClr val="FFFF00"/>
                </a:solidFill>
              </a:rPr>
              <a:t>measurements</a:t>
            </a:r>
            <a:r>
              <a:rPr lang="en-US" sz="1800" i="1" kern="0" dirty="0" smtClean="0"/>
              <a:t> of tumor size from magnetic resonance imaging (MRI) or computed tomography (CT), and the biochemical and genetic variations observed in age-related macular degeneration.</a:t>
            </a:r>
            <a:endParaRPr lang="en-US" sz="1800" i="1" kern="0" dirty="0"/>
          </a:p>
        </p:txBody>
      </p:sp>
      <p:sp>
        <p:nvSpPr>
          <p:cNvPr id="5" name="Rectangle 4"/>
          <p:cNvSpPr/>
          <p:nvPr/>
        </p:nvSpPr>
        <p:spPr>
          <a:xfrm>
            <a:off x="4572000" y="5599093"/>
            <a:ext cx="4572000" cy="954107"/>
          </a:xfrm>
          <a:prstGeom prst="rect">
            <a:avLst/>
          </a:prstGeom>
        </p:spPr>
        <p:txBody>
          <a:bodyPr>
            <a:spAutoFit/>
          </a:bodyPr>
          <a:lstStyle/>
          <a:p>
            <a:endParaRPr lang="en-US" sz="1400" dirty="0">
              <a:solidFill>
                <a:schemeClr val="bg1"/>
              </a:solidFill>
              <a:latin typeface="Times New Roman" panose="02020603050405020304" pitchFamily="18" charset="0"/>
            </a:endParaRPr>
          </a:p>
          <a:p>
            <a:r>
              <a:rPr lang="en-US" sz="1400" i="1" dirty="0">
                <a:solidFill>
                  <a:schemeClr val="bg1"/>
                </a:solidFill>
                <a:latin typeface="Times New Roman" panose="02020603050405020304" pitchFamily="18" charset="0"/>
              </a:rPr>
              <a:t>Evaluation of Biomarkers and Surrogate Endpoints in Chronic Disease</a:t>
            </a:r>
            <a:r>
              <a:rPr lang="en-US" sz="1400" dirty="0">
                <a:solidFill>
                  <a:schemeClr val="bg1"/>
                </a:solidFill>
                <a:latin typeface="Times New Roman" panose="02020603050405020304" pitchFamily="18" charset="0"/>
              </a:rPr>
              <a:t>, ed. C.M. </a:t>
            </a:r>
            <a:r>
              <a:rPr lang="en-US" sz="1400" dirty="0" err="1">
                <a:solidFill>
                  <a:schemeClr val="bg1"/>
                </a:solidFill>
                <a:latin typeface="Times New Roman" panose="02020603050405020304" pitchFamily="18" charset="0"/>
              </a:rPr>
              <a:t>Micheel</a:t>
            </a:r>
            <a:r>
              <a:rPr lang="en-US" sz="1400" dirty="0">
                <a:solidFill>
                  <a:schemeClr val="bg1"/>
                </a:solidFill>
                <a:latin typeface="Times New Roman" panose="02020603050405020304" pitchFamily="18" charset="0"/>
              </a:rPr>
              <a:t> and J.R. Ball. 2010, Washington, D.C.: The National Academies Press. 314</a:t>
            </a:r>
            <a:r>
              <a:rPr lang="en-US" sz="1400" dirty="0" smtClean="0">
                <a:solidFill>
                  <a:schemeClr val="bg1"/>
                </a:solidFill>
                <a:latin typeface="Times New Roman" panose="02020603050405020304" pitchFamily="18" charset="0"/>
              </a:rPr>
              <a:t>. [p1] </a:t>
            </a:r>
            <a:endParaRPr lang="en-US" sz="1400" dirty="0">
              <a:solidFill>
                <a:schemeClr val="bg1"/>
              </a:solidFill>
              <a:latin typeface="Times New Roman" panose="02020603050405020304" pitchFamily="18" charset="0"/>
            </a:endParaRPr>
          </a:p>
        </p:txBody>
      </p:sp>
      <p:sp>
        <p:nvSpPr>
          <p:cNvPr id="6" name="Content Placeholder 4"/>
          <p:cNvSpPr txBox="1">
            <a:spLocks/>
          </p:cNvSpPr>
          <p:nvPr/>
        </p:nvSpPr>
        <p:spPr>
          <a:xfrm>
            <a:off x="152400" y="1524000"/>
            <a:ext cx="4114800" cy="49530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285750" indent="-285750">
              <a:buFont typeface="Arial" panose="020B0604020202020204" pitchFamily="34" charset="0"/>
              <a:buChar char="•"/>
            </a:pPr>
            <a:r>
              <a:rPr lang="en-US" sz="1800" kern="0" dirty="0">
                <a:solidFill>
                  <a:srgbClr val="FFFF00"/>
                </a:solidFill>
              </a:rPr>
              <a:t>Ambiguous terminology:</a:t>
            </a:r>
          </a:p>
          <a:p>
            <a:pPr marL="685800" lvl="1">
              <a:buFont typeface="Arial" panose="020B0604020202020204" pitchFamily="34" charset="0"/>
              <a:buChar char="•"/>
            </a:pPr>
            <a:r>
              <a:rPr lang="en-US" sz="1800" kern="0" dirty="0">
                <a:solidFill>
                  <a:srgbClr val="FFFF00"/>
                </a:solidFill>
              </a:rPr>
              <a:t>Measuring process or data resulting from measuring?</a:t>
            </a:r>
          </a:p>
          <a:p>
            <a:pPr marL="285750" indent="-285750">
              <a:buFont typeface="Arial" panose="020B0604020202020204" pitchFamily="34" charset="0"/>
              <a:buChar char="•"/>
            </a:pPr>
            <a:endParaRPr lang="en-US" sz="1800" kern="0" dirty="0"/>
          </a:p>
        </p:txBody>
      </p:sp>
    </p:spTree>
    <p:extLst>
      <p:ext uri="{BB962C8B-B14F-4D97-AF65-F5344CB8AC3E}">
        <p14:creationId xmlns:p14="http://schemas.microsoft.com/office/powerpoint/2010/main" val="183734080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Uncontroversial</a:t>
            </a:r>
            <a:r>
              <a:rPr lang="en-US" dirty="0" smtClean="0"/>
              <a:t>, yet cumbersome</a:t>
            </a:r>
            <a:endParaRPr lang="en-US" dirty="0"/>
          </a:p>
        </p:txBody>
      </p:sp>
      <p:sp>
        <p:nvSpPr>
          <p:cNvPr id="4" name="Content Placeholder 4"/>
          <p:cNvSpPr txBox="1">
            <a:spLocks/>
          </p:cNvSpPr>
          <p:nvPr/>
        </p:nvSpPr>
        <p:spPr>
          <a:xfrm>
            <a:off x="4267200" y="1524000"/>
            <a:ext cx="4648200" cy="49530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285750" indent="-285750">
              <a:buFont typeface="Arial" panose="020B0604020202020204" pitchFamily="34" charset="0"/>
              <a:buChar char="•"/>
            </a:pPr>
            <a:r>
              <a:rPr lang="en-US" sz="1800" i="1" kern="0" dirty="0" smtClean="0"/>
              <a:t>Biomarkers are </a:t>
            </a:r>
            <a:r>
              <a:rPr lang="en-US" sz="1800" i="1" kern="0" dirty="0" smtClean="0">
                <a:solidFill>
                  <a:srgbClr val="FFFF00"/>
                </a:solidFill>
              </a:rPr>
              <a:t>characteristics</a:t>
            </a:r>
            <a:r>
              <a:rPr lang="en-US" sz="1800" i="1" kern="0" dirty="0" smtClean="0"/>
              <a:t> that are objectively [</a:t>
            </a:r>
            <a:r>
              <a:rPr lang="en-US" sz="1200" kern="0" dirty="0" smtClean="0"/>
              <a:t>The committee defines “objectively” to mean “reliably and accurately.”</a:t>
            </a:r>
            <a:r>
              <a:rPr lang="en-US" sz="1800" i="1" kern="0" dirty="0" smtClean="0"/>
              <a:t>] measured and evaluated as an indicator of normal biological processes, pathogenic processes, or pharmacologic responses to therapeutic intervention.</a:t>
            </a:r>
          </a:p>
          <a:p>
            <a:pPr marL="285750" indent="-285750">
              <a:buFont typeface="Arial" panose="020B0604020202020204" pitchFamily="34" charset="0"/>
              <a:buChar char="•"/>
            </a:pPr>
            <a:r>
              <a:rPr lang="en-US" sz="1800" i="1" kern="0" dirty="0" smtClean="0"/>
              <a:t>Cholesterol and blood sugar levels are biomarkers, as are blood pressure, enzyme levels, measurements of tumor size from magnetic resonance imaging (MRI) or computed tomography (CT), and the biochemical and genetic variations observed in age-related macular degeneration.</a:t>
            </a:r>
            <a:endParaRPr lang="en-US" sz="1800" i="1" kern="0" dirty="0"/>
          </a:p>
        </p:txBody>
      </p:sp>
      <p:sp>
        <p:nvSpPr>
          <p:cNvPr id="5" name="Rectangle 4"/>
          <p:cNvSpPr/>
          <p:nvPr/>
        </p:nvSpPr>
        <p:spPr>
          <a:xfrm>
            <a:off x="4572000" y="5599093"/>
            <a:ext cx="4572000" cy="954107"/>
          </a:xfrm>
          <a:prstGeom prst="rect">
            <a:avLst/>
          </a:prstGeom>
        </p:spPr>
        <p:txBody>
          <a:bodyPr>
            <a:spAutoFit/>
          </a:bodyPr>
          <a:lstStyle/>
          <a:p>
            <a:endParaRPr lang="en-US" sz="1400" dirty="0">
              <a:solidFill>
                <a:schemeClr val="bg1"/>
              </a:solidFill>
              <a:latin typeface="Times New Roman" panose="02020603050405020304" pitchFamily="18" charset="0"/>
            </a:endParaRPr>
          </a:p>
          <a:p>
            <a:r>
              <a:rPr lang="en-US" sz="1400" i="1" dirty="0">
                <a:solidFill>
                  <a:schemeClr val="bg1"/>
                </a:solidFill>
                <a:latin typeface="Times New Roman" panose="02020603050405020304" pitchFamily="18" charset="0"/>
              </a:rPr>
              <a:t>Evaluation of Biomarkers and Surrogate Endpoints in Chronic Disease</a:t>
            </a:r>
            <a:r>
              <a:rPr lang="en-US" sz="1400" dirty="0">
                <a:solidFill>
                  <a:schemeClr val="bg1"/>
                </a:solidFill>
                <a:latin typeface="Times New Roman" panose="02020603050405020304" pitchFamily="18" charset="0"/>
              </a:rPr>
              <a:t>, ed. C.M. </a:t>
            </a:r>
            <a:r>
              <a:rPr lang="en-US" sz="1400" dirty="0" err="1">
                <a:solidFill>
                  <a:schemeClr val="bg1"/>
                </a:solidFill>
                <a:latin typeface="Times New Roman" panose="02020603050405020304" pitchFamily="18" charset="0"/>
              </a:rPr>
              <a:t>Micheel</a:t>
            </a:r>
            <a:r>
              <a:rPr lang="en-US" sz="1400" dirty="0">
                <a:solidFill>
                  <a:schemeClr val="bg1"/>
                </a:solidFill>
                <a:latin typeface="Times New Roman" panose="02020603050405020304" pitchFamily="18" charset="0"/>
              </a:rPr>
              <a:t> and J.R. Ball. 2010, Washington, D.C.: The National Academies Press. 314</a:t>
            </a:r>
            <a:r>
              <a:rPr lang="en-US" sz="1400" dirty="0" smtClean="0">
                <a:solidFill>
                  <a:schemeClr val="bg1"/>
                </a:solidFill>
                <a:latin typeface="Times New Roman" panose="02020603050405020304" pitchFamily="18" charset="0"/>
              </a:rPr>
              <a:t>. [p1] </a:t>
            </a:r>
            <a:endParaRPr lang="en-US" sz="1400" dirty="0">
              <a:solidFill>
                <a:schemeClr val="bg1"/>
              </a:solidFill>
              <a:latin typeface="Times New Roman" panose="02020603050405020304" pitchFamily="18" charset="0"/>
            </a:endParaRPr>
          </a:p>
        </p:txBody>
      </p:sp>
      <p:sp>
        <p:nvSpPr>
          <p:cNvPr id="6" name="Content Placeholder 4"/>
          <p:cNvSpPr txBox="1">
            <a:spLocks/>
          </p:cNvSpPr>
          <p:nvPr/>
        </p:nvSpPr>
        <p:spPr>
          <a:xfrm>
            <a:off x="152400" y="1524000"/>
            <a:ext cx="4114800" cy="49530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285750" indent="-285750">
              <a:buFont typeface="Arial" panose="020B0604020202020204" pitchFamily="34" charset="0"/>
              <a:buChar char="•"/>
            </a:pPr>
            <a:r>
              <a:rPr lang="en-US" sz="1800" kern="0" dirty="0"/>
              <a:t>Ambiguous terminology:</a:t>
            </a:r>
          </a:p>
          <a:p>
            <a:pPr marL="685800" lvl="1">
              <a:buFont typeface="Arial" panose="020B0604020202020204" pitchFamily="34" charset="0"/>
              <a:buChar char="•"/>
            </a:pPr>
            <a:r>
              <a:rPr lang="en-US" sz="1800" kern="0" dirty="0"/>
              <a:t>Measuring process or data resulting from measuring?</a:t>
            </a:r>
          </a:p>
          <a:p>
            <a:pPr marL="285750" indent="-285750">
              <a:buFont typeface="Arial" panose="020B0604020202020204" pitchFamily="34" charset="0"/>
              <a:buChar char="•"/>
            </a:pPr>
            <a:r>
              <a:rPr lang="en-US" sz="1800" kern="0" dirty="0" err="1" smtClean="0">
                <a:solidFill>
                  <a:srgbClr val="FFFF00"/>
                </a:solidFill>
              </a:rPr>
              <a:t>Supertype</a:t>
            </a:r>
            <a:r>
              <a:rPr lang="en-US" sz="1800" kern="0" dirty="0" smtClean="0">
                <a:solidFill>
                  <a:srgbClr val="FFFF00"/>
                </a:solidFill>
              </a:rPr>
              <a:t> ‘</a:t>
            </a:r>
            <a:r>
              <a:rPr lang="en-US" sz="1800" i="1" kern="0" dirty="0" smtClean="0">
                <a:solidFill>
                  <a:srgbClr val="FFFF00"/>
                </a:solidFill>
              </a:rPr>
              <a:t>characteristic</a:t>
            </a:r>
            <a:r>
              <a:rPr lang="en-US" sz="1800" kern="0" dirty="0" smtClean="0">
                <a:solidFill>
                  <a:srgbClr val="FFFF00"/>
                </a:solidFill>
              </a:rPr>
              <a:t>’ is too vague, </a:t>
            </a:r>
            <a:r>
              <a:rPr lang="en-US" sz="1800" kern="0" dirty="0">
                <a:solidFill>
                  <a:srgbClr val="FFFF00"/>
                </a:solidFill>
              </a:rPr>
              <a:t>‘anything goes</a:t>
            </a:r>
            <a:r>
              <a:rPr lang="en-US" sz="1800" kern="0" dirty="0" smtClean="0">
                <a:solidFill>
                  <a:srgbClr val="FFFF00"/>
                </a:solidFill>
              </a:rPr>
              <a:t>’ is not an appropriate ontological category;</a:t>
            </a:r>
          </a:p>
          <a:p>
            <a:pPr marL="285750" indent="-285750">
              <a:buFont typeface="Arial" panose="020B0604020202020204" pitchFamily="34" charset="0"/>
              <a:buChar char="•"/>
            </a:pPr>
            <a:endParaRPr lang="en-US" sz="1800" kern="0" dirty="0"/>
          </a:p>
        </p:txBody>
      </p:sp>
    </p:spTree>
    <p:extLst>
      <p:ext uri="{BB962C8B-B14F-4D97-AF65-F5344CB8AC3E}">
        <p14:creationId xmlns:p14="http://schemas.microsoft.com/office/powerpoint/2010/main" val="162564455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Uncontroversial</a:t>
            </a:r>
            <a:r>
              <a:rPr lang="en-US" dirty="0" smtClean="0"/>
              <a:t>, yet cumbersome</a:t>
            </a:r>
            <a:endParaRPr lang="en-US" dirty="0"/>
          </a:p>
        </p:txBody>
      </p:sp>
      <p:sp>
        <p:nvSpPr>
          <p:cNvPr id="4" name="Content Placeholder 4"/>
          <p:cNvSpPr txBox="1">
            <a:spLocks/>
          </p:cNvSpPr>
          <p:nvPr/>
        </p:nvSpPr>
        <p:spPr>
          <a:xfrm>
            <a:off x="4267200" y="1524000"/>
            <a:ext cx="4648200" cy="49530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285750" indent="-285750">
              <a:buFont typeface="Arial" panose="020B0604020202020204" pitchFamily="34" charset="0"/>
              <a:buChar char="•"/>
            </a:pPr>
            <a:r>
              <a:rPr lang="en-US" sz="1800" i="1" kern="0" dirty="0" smtClean="0"/>
              <a:t>Biomarkers are characteristics that are objectively [</a:t>
            </a:r>
            <a:r>
              <a:rPr lang="en-US" sz="1200" kern="0" dirty="0" smtClean="0"/>
              <a:t>The committee defines “objectively” to mean “reliably and accurately.”</a:t>
            </a:r>
            <a:r>
              <a:rPr lang="en-US" sz="1800" i="1" kern="0" dirty="0" smtClean="0"/>
              <a:t>] measured and evaluated as an indicator of </a:t>
            </a:r>
            <a:r>
              <a:rPr lang="en-US" sz="1800" i="1" kern="0" dirty="0" smtClean="0">
                <a:solidFill>
                  <a:srgbClr val="FFFF00"/>
                </a:solidFill>
              </a:rPr>
              <a:t>normal biological processes</a:t>
            </a:r>
            <a:r>
              <a:rPr lang="en-US" sz="1800" i="1" kern="0" dirty="0" smtClean="0"/>
              <a:t>, </a:t>
            </a:r>
            <a:r>
              <a:rPr lang="en-US" sz="1800" i="1" kern="0" dirty="0" smtClean="0">
                <a:solidFill>
                  <a:srgbClr val="FFFF00"/>
                </a:solidFill>
              </a:rPr>
              <a:t>pathogenic processes</a:t>
            </a:r>
            <a:r>
              <a:rPr lang="en-US" sz="1800" i="1" kern="0" dirty="0" smtClean="0"/>
              <a:t>, or </a:t>
            </a:r>
            <a:r>
              <a:rPr lang="en-US" sz="1800" i="1" kern="0" dirty="0" smtClean="0">
                <a:solidFill>
                  <a:srgbClr val="FFFF00"/>
                </a:solidFill>
              </a:rPr>
              <a:t>pharmacologic responses</a:t>
            </a:r>
            <a:r>
              <a:rPr lang="en-US" sz="1800" i="1" kern="0" dirty="0" smtClean="0"/>
              <a:t> to therapeutic intervention.</a:t>
            </a:r>
          </a:p>
          <a:p>
            <a:pPr marL="285750" indent="-285750">
              <a:buFont typeface="Arial" panose="020B0604020202020204" pitchFamily="34" charset="0"/>
              <a:buChar char="•"/>
            </a:pPr>
            <a:r>
              <a:rPr lang="en-US" sz="1800" i="1" kern="0" dirty="0" smtClean="0">
                <a:solidFill>
                  <a:srgbClr val="FFFF00"/>
                </a:solidFill>
              </a:rPr>
              <a:t>Cholesterol</a:t>
            </a:r>
            <a:r>
              <a:rPr lang="en-US" sz="1800" i="1" kern="0" dirty="0" smtClean="0"/>
              <a:t> and </a:t>
            </a:r>
            <a:r>
              <a:rPr lang="en-US" sz="1800" i="1" kern="0" dirty="0" smtClean="0">
                <a:solidFill>
                  <a:srgbClr val="FFFF00"/>
                </a:solidFill>
              </a:rPr>
              <a:t>blood</a:t>
            </a:r>
            <a:r>
              <a:rPr lang="en-US" sz="1800" i="1" kern="0" dirty="0" smtClean="0"/>
              <a:t> </a:t>
            </a:r>
            <a:r>
              <a:rPr lang="en-US" sz="1800" i="1" kern="0" dirty="0" smtClean="0">
                <a:solidFill>
                  <a:srgbClr val="FFFF00"/>
                </a:solidFill>
              </a:rPr>
              <a:t>sugar</a:t>
            </a:r>
            <a:r>
              <a:rPr lang="en-US" sz="1800" i="1" kern="0" dirty="0" smtClean="0"/>
              <a:t> </a:t>
            </a:r>
            <a:r>
              <a:rPr lang="en-US" sz="1800" i="1" kern="0" dirty="0" smtClean="0">
                <a:solidFill>
                  <a:srgbClr val="FFFF00"/>
                </a:solidFill>
              </a:rPr>
              <a:t>levels</a:t>
            </a:r>
            <a:r>
              <a:rPr lang="en-US" sz="1800" i="1" kern="0" dirty="0" smtClean="0"/>
              <a:t> are biomarkers, as are </a:t>
            </a:r>
            <a:r>
              <a:rPr lang="en-US" sz="1800" i="1" kern="0" dirty="0" smtClean="0">
                <a:solidFill>
                  <a:srgbClr val="FFFF00"/>
                </a:solidFill>
              </a:rPr>
              <a:t>blood</a:t>
            </a:r>
            <a:r>
              <a:rPr lang="en-US" sz="1800" i="1" kern="0" dirty="0" smtClean="0"/>
              <a:t> </a:t>
            </a:r>
            <a:r>
              <a:rPr lang="en-US" sz="1800" i="1" kern="0" dirty="0" smtClean="0">
                <a:solidFill>
                  <a:srgbClr val="FFFF00"/>
                </a:solidFill>
              </a:rPr>
              <a:t>pressure</a:t>
            </a:r>
            <a:r>
              <a:rPr lang="en-US" sz="1800" i="1" kern="0" dirty="0" smtClean="0"/>
              <a:t>, </a:t>
            </a:r>
            <a:r>
              <a:rPr lang="en-US" sz="1800" i="1" kern="0" dirty="0" smtClean="0">
                <a:solidFill>
                  <a:srgbClr val="FFFF00"/>
                </a:solidFill>
              </a:rPr>
              <a:t>enzyme</a:t>
            </a:r>
            <a:r>
              <a:rPr lang="en-US" sz="1800" i="1" kern="0" dirty="0" smtClean="0"/>
              <a:t> </a:t>
            </a:r>
            <a:r>
              <a:rPr lang="en-US" sz="1800" i="1" kern="0" dirty="0" smtClean="0">
                <a:solidFill>
                  <a:srgbClr val="FFFF00"/>
                </a:solidFill>
              </a:rPr>
              <a:t>levels</a:t>
            </a:r>
            <a:r>
              <a:rPr lang="en-US" sz="1800" i="1" kern="0" dirty="0" smtClean="0"/>
              <a:t>, </a:t>
            </a:r>
            <a:r>
              <a:rPr lang="en-US" sz="1800" i="1" kern="0" dirty="0" smtClean="0">
                <a:solidFill>
                  <a:srgbClr val="19FF81"/>
                </a:solidFill>
              </a:rPr>
              <a:t>measurements of tumor size from magnetic resonance imaging (MRI) or computed tomography (CT)</a:t>
            </a:r>
            <a:r>
              <a:rPr lang="en-US" sz="1800" i="1" kern="0" dirty="0" smtClean="0"/>
              <a:t>, and the biochemical and genetic variations observed in age-related macular degeneration.</a:t>
            </a:r>
            <a:endParaRPr lang="en-US" sz="1800" i="1" kern="0" dirty="0"/>
          </a:p>
        </p:txBody>
      </p:sp>
      <p:sp>
        <p:nvSpPr>
          <p:cNvPr id="5" name="Rectangle 4"/>
          <p:cNvSpPr/>
          <p:nvPr/>
        </p:nvSpPr>
        <p:spPr>
          <a:xfrm>
            <a:off x="4572000" y="5599093"/>
            <a:ext cx="4572000" cy="954107"/>
          </a:xfrm>
          <a:prstGeom prst="rect">
            <a:avLst/>
          </a:prstGeom>
        </p:spPr>
        <p:txBody>
          <a:bodyPr>
            <a:spAutoFit/>
          </a:bodyPr>
          <a:lstStyle/>
          <a:p>
            <a:endParaRPr lang="en-US" sz="1400" dirty="0">
              <a:solidFill>
                <a:schemeClr val="bg1"/>
              </a:solidFill>
              <a:latin typeface="Times New Roman" panose="02020603050405020304" pitchFamily="18" charset="0"/>
            </a:endParaRPr>
          </a:p>
          <a:p>
            <a:r>
              <a:rPr lang="en-US" sz="1400" i="1" dirty="0">
                <a:solidFill>
                  <a:schemeClr val="bg1"/>
                </a:solidFill>
                <a:latin typeface="Times New Roman" panose="02020603050405020304" pitchFamily="18" charset="0"/>
              </a:rPr>
              <a:t>Evaluation of Biomarkers and Surrogate Endpoints in Chronic Disease</a:t>
            </a:r>
            <a:r>
              <a:rPr lang="en-US" sz="1400" dirty="0">
                <a:solidFill>
                  <a:schemeClr val="bg1"/>
                </a:solidFill>
                <a:latin typeface="Times New Roman" panose="02020603050405020304" pitchFamily="18" charset="0"/>
              </a:rPr>
              <a:t>, ed. C.M. </a:t>
            </a:r>
            <a:r>
              <a:rPr lang="en-US" sz="1400" dirty="0" err="1">
                <a:solidFill>
                  <a:schemeClr val="bg1"/>
                </a:solidFill>
                <a:latin typeface="Times New Roman" panose="02020603050405020304" pitchFamily="18" charset="0"/>
              </a:rPr>
              <a:t>Micheel</a:t>
            </a:r>
            <a:r>
              <a:rPr lang="en-US" sz="1400" dirty="0">
                <a:solidFill>
                  <a:schemeClr val="bg1"/>
                </a:solidFill>
                <a:latin typeface="Times New Roman" panose="02020603050405020304" pitchFamily="18" charset="0"/>
              </a:rPr>
              <a:t> and J.R. Ball. 2010, Washington, D.C.: The National Academies Press. 314</a:t>
            </a:r>
            <a:r>
              <a:rPr lang="en-US" sz="1400" dirty="0" smtClean="0">
                <a:solidFill>
                  <a:schemeClr val="bg1"/>
                </a:solidFill>
                <a:latin typeface="Times New Roman" panose="02020603050405020304" pitchFamily="18" charset="0"/>
              </a:rPr>
              <a:t>. [p1] </a:t>
            </a:r>
            <a:endParaRPr lang="en-US" sz="1400" dirty="0">
              <a:solidFill>
                <a:schemeClr val="bg1"/>
              </a:solidFill>
              <a:latin typeface="Times New Roman" panose="02020603050405020304" pitchFamily="18" charset="0"/>
            </a:endParaRPr>
          </a:p>
        </p:txBody>
      </p:sp>
      <p:sp>
        <p:nvSpPr>
          <p:cNvPr id="6" name="Content Placeholder 4"/>
          <p:cNvSpPr txBox="1">
            <a:spLocks/>
          </p:cNvSpPr>
          <p:nvPr/>
        </p:nvSpPr>
        <p:spPr>
          <a:xfrm>
            <a:off x="152400" y="1524000"/>
            <a:ext cx="4114800" cy="49530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285750" indent="-285750">
              <a:buFont typeface="Arial" panose="020B0604020202020204" pitchFamily="34" charset="0"/>
              <a:buChar char="•"/>
            </a:pPr>
            <a:r>
              <a:rPr lang="en-US" sz="1800" kern="0" dirty="0"/>
              <a:t>Ambiguous terminology:</a:t>
            </a:r>
          </a:p>
          <a:p>
            <a:pPr marL="685800" lvl="1">
              <a:buFont typeface="Arial" panose="020B0604020202020204" pitchFamily="34" charset="0"/>
              <a:buChar char="•"/>
            </a:pPr>
            <a:r>
              <a:rPr lang="en-US" sz="1800" kern="0" dirty="0"/>
              <a:t>Measuring process or data resulting from measuring?</a:t>
            </a:r>
          </a:p>
          <a:p>
            <a:pPr marL="285750" indent="-285750">
              <a:buFont typeface="Arial" panose="020B0604020202020204" pitchFamily="34" charset="0"/>
              <a:buChar char="•"/>
            </a:pPr>
            <a:r>
              <a:rPr lang="en-US" sz="1800" kern="0" dirty="0" err="1" smtClean="0"/>
              <a:t>Supertype</a:t>
            </a:r>
            <a:r>
              <a:rPr lang="en-US" sz="1800" kern="0" dirty="0" smtClean="0"/>
              <a:t> ‘</a:t>
            </a:r>
            <a:r>
              <a:rPr lang="en-US" sz="1800" i="1" kern="0" dirty="0" smtClean="0"/>
              <a:t>characteristic</a:t>
            </a:r>
            <a:r>
              <a:rPr lang="en-US" sz="1800" kern="0" dirty="0" smtClean="0"/>
              <a:t>’ is too vague, </a:t>
            </a:r>
            <a:r>
              <a:rPr lang="en-US" sz="1800" kern="0" dirty="0"/>
              <a:t>‘anything goes</a:t>
            </a:r>
            <a:r>
              <a:rPr lang="en-US" sz="1800" kern="0" dirty="0" smtClean="0"/>
              <a:t>’ is not an appropriate ontological category;</a:t>
            </a:r>
          </a:p>
          <a:p>
            <a:pPr marL="285750" indent="-285750">
              <a:buFont typeface="Arial" panose="020B0604020202020204" pitchFamily="34" charset="0"/>
              <a:buChar char="•"/>
            </a:pPr>
            <a:r>
              <a:rPr lang="en-US" sz="1800" kern="0" dirty="0" smtClean="0"/>
              <a:t>Both </a:t>
            </a:r>
            <a:r>
              <a:rPr lang="en-US" sz="1800" kern="0" dirty="0" smtClean="0">
                <a:solidFill>
                  <a:srgbClr val="FFFF00"/>
                </a:solidFill>
              </a:rPr>
              <a:t>entities on the side of the patient</a:t>
            </a:r>
            <a:r>
              <a:rPr lang="en-US" sz="1800" kern="0" dirty="0" smtClean="0"/>
              <a:t>, and </a:t>
            </a:r>
            <a:r>
              <a:rPr lang="en-US" sz="1800" kern="0" dirty="0" smtClean="0">
                <a:solidFill>
                  <a:srgbClr val="19FF81"/>
                </a:solidFill>
              </a:rPr>
              <a:t>representations thereof</a:t>
            </a:r>
            <a:r>
              <a:rPr lang="en-US" sz="1800" kern="0" dirty="0" smtClean="0"/>
              <a:t> seem to qualify as biomarkers;</a:t>
            </a:r>
          </a:p>
          <a:p>
            <a:pPr marL="285750" indent="-285750">
              <a:buFont typeface="Arial" panose="020B0604020202020204" pitchFamily="34" charset="0"/>
              <a:buChar char="•"/>
            </a:pPr>
            <a:endParaRPr lang="en-US" sz="1800" kern="0" dirty="0"/>
          </a:p>
        </p:txBody>
      </p:sp>
    </p:spTree>
    <p:extLst>
      <p:ext uri="{BB962C8B-B14F-4D97-AF65-F5344CB8AC3E}">
        <p14:creationId xmlns:p14="http://schemas.microsoft.com/office/powerpoint/2010/main" val="219533676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Uncontroversial</a:t>
            </a:r>
            <a:r>
              <a:rPr lang="en-US" dirty="0" smtClean="0"/>
              <a:t>, yet cumbersome</a:t>
            </a:r>
            <a:endParaRPr lang="en-US" dirty="0"/>
          </a:p>
        </p:txBody>
      </p:sp>
      <p:sp>
        <p:nvSpPr>
          <p:cNvPr id="4" name="Content Placeholder 4"/>
          <p:cNvSpPr txBox="1">
            <a:spLocks/>
          </p:cNvSpPr>
          <p:nvPr/>
        </p:nvSpPr>
        <p:spPr>
          <a:xfrm>
            <a:off x="4267200" y="1524000"/>
            <a:ext cx="4648200" cy="49530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285750" indent="-285750">
              <a:buFont typeface="Arial" panose="020B0604020202020204" pitchFamily="34" charset="0"/>
              <a:buChar char="•"/>
            </a:pPr>
            <a:r>
              <a:rPr lang="en-US" sz="1800" i="1" kern="0" dirty="0" smtClean="0"/>
              <a:t>Biomarkers are characteristics that are objectively [</a:t>
            </a:r>
            <a:r>
              <a:rPr lang="en-US" sz="1200" kern="0" dirty="0" smtClean="0"/>
              <a:t>The committee defines “objectively” to mean “reliably and accurately.”</a:t>
            </a:r>
            <a:r>
              <a:rPr lang="en-US" sz="1800" i="1" kern="0" dirty="0" smtClean="0"/>
              <a:t>] </a:t>
            </a:r>
            <a:r>
              <a:rPr lang="en-US" sz="1800" i="1" kern="0" dirty="0" smtClean="0">
                <a:solidFill>
                  <a:srgbClr val="FFFF00"/>
                </a:solidFill>
              </a:rPr>
              <a:t>measured and evaluated as an indicator of </a:t>
            </a:r>
            <a:r>
              <a:rPr lang="en-US" sz="1800" i="1" kern="0" dirty="0" smtClean="0"/>
              <a:t>normal biological processes, pathogenic processes, or pharmacologic responses to therapeutic intervention.</a:t>
            </a:r>
          </a:p>
          <a:p>
            <a:pPr marL="285750" indent="-285750">
              <a:buFont typeface="Arial" panose="020B0604020202020204" pitchFamily="34" charset="0"/>
              <a:buChar char="•"/>
            </a:pPr>
            <a:r>
              <a:rPr lang="en-US" sz="1800" i="1" kern="0" dirty="0" smtClean="0"/>
              <a:t>Cholesterol and blood sugar levels are biomarkers, as are blood pressure, enzyme levels, measurements of tumor size from magnetic resonance imaging (MRI) or computed tomography (CT), and the biochemical and genetic variations observed in age-related macular degeneration.</a:t>
            </a:r>
            <a:endParaRPr lang="en-US" sz="1800" i="1" kern="0" dirty="0"/>
          </a:p>
        </p:txBody>
      </p:sp>
      <p:sp>
        <p:nvSpPr>
          <p:cNvPr id="5" name="Rectangle 4"/>
          <p:cNvSpPr/>
          <p:nvPr/>
        </p:nvSpPr>
        <p:spPr>
          <a:xfrm>
            <a:off x="4572000" y="5599093"/>
            <a:ext cx="4572000" cy="954107"/>
          </a:xfrm>
          <a:prstGeom prst="rect">
            <a:avLst/>
          </a:prstGeom>
        </p:spPr>
        <p:txBody>
          <a:bodyPr>
            <a:spAutoFit/>
          </a:bodyPr>
          <a:lstStyle/>
          <a:p>
            <a:endParaRPr lang="en-US" sz="1400" dirty="0">
              <a:solidFill>
                <a:schemeClr val="bg1"/>
              </a:solidFill>
              <a:latin typeface="Times New Roman" panose="02020603050405020304" pitchFamily="18" charset="0"/>
            </a:endParaRPr>
          </a:p>
          <a:p>
            <a:r>
              <a:rPr lang="en-US" sz="1400" i="1" dirty="0">
                <a:solidFill>
                  <a:schemeClr val="bg1"/>
                </a:solidFill>
                <a:latin typeface="Times New Roman" panose="02020603050405020304" pitchFamily="18" charset="0"/>
              </a:rPr>
              <a:t>Evaluation of Biomarkers and Surrogate Endpoints in Chronic Disease</a:t>
            </a:r>
            <a:r>
              <a:rPr lang="en-US" sz="1400" dirty="0">
                <a:solidFill>
                  <a:schemeClr val="bg1"/>
                </a:solidFill>
                <a:latin typeface="Times New Roman" panose="02020603050405020304" pitchFamily="18" charset="0"/>
              </a:rPr>
              <a:t>, ed. C.M. </a:t>
            </a:r>
            <a:r>
              <a:rPr lang="en-US" sz="1400" dirty="0" err="1">
                <a:solidFill>
                  <a:schemeClr val="bg1"/>
                </a:solidFill>
                <a:latin typeface="Times New Roman" panose="02020603050405020304" pitchFamily="18" charset="0"/>
              </a:rPr>
              <a:t>Micheel</a:t>
            </a:r>
            <a:r>
              <a:rPr lang="en-US" sz="1400" dirty="0">
                <a:solidFill>
                  <a:schemeClr val="bg1"/>
                </a:solidFill>
                <a:latin typeface="Times New Roman" panose="02020603050405020304" pitchFamily="18" charset="0"/>
              </a:rPr>
              <a:t> and J.R. Ball. 2010, Washington, D.C.: The National Academies Press. 314</a:t>
            </a:r>
            <a:r>
              <a:rPr lang="en-US" sz="1400" dirty="0" smtClean="0">
                <a:solidFill>
                  <a:schemeClr val="bg1"/>
                </a:solidFill>
                <a:latin typeface="Times New Roman" panose="02020603050405020304" pitchFamily="18" charset="0"/>
              </a:rPr>
              <a:t>. [p1] </a:t>
            </a:r>
            <a:endParaRPr lang="en-US" sz="1400" dirty="0">
              <a:solidFill>
                <a:schemeClr val="bg1"/>
              </a:solidFill>
              <a:latin typeface="Times New Roman" panose="02020603050405020304" pitchFamily="18" charset="0"/>
            </a:endParaRPr>
          </a:p>
        </p:txBody>
      </p:sp>
      <p:sp>
        <p:nvSpPr>
          <p:cNvPr id="6" name="Content Placeholder 4"/>
          <p:cNvSpPr txBox="1">
            <a:spLocks/>
          </p:cNvSpPr>
          <p:nvPr/>
        </p:nvSpPr>
        <p:spPr>
          <a:xfrm>
            <a:off x="152400" y="1524000"/>
            <a:ext cx="4114800" cy="49530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285750" indent="-285750">
              <a:buFont typeface="Arial" panose="020B0604020202020204" pitchFamily="34" charset="0"/>
              <a:buChar char="•"/>
            </a:pPr>
            <a:r>
              <a:rPr lang="en-US" sz="1800" kern="0" dirty="0"/>
              <a:t>Ambiguous terminology:</a:t>
            </a:r>
          </a:p>
          <a:p>
            <a:pPr marL="685800" lvl="1">
              <a:buFont typeface="Arial" panose="020B0604020202020204" pitchFamily="34" charset="0"/>
              <a:buChar char="•"/>
            </a:pPr>
            <a:r>
              <a:rPr lang="en-US" sz="1800" kern="0" dirty="0"/>
              <a:t>Measuring process or data resulting from measuring?</a:t>
            </a:r>
          </a:p>
          <a:p>
            <a:pPr marL="285750" indent="-285750">
              <a:buFont typeface="Arial" panose="020B0604020202020204" pitchFamily="34" charset="0"/>
              <a:buChar char="•"/>
            </a:pPr>
            <a:r>
              <a:rPr lang="en-US" sz="1800" kern="0" dirty="0" err="1" smtClean="0"/>
              <a:t>Supertype</a:t>
            </a:r>
            <a:r>
              <a:rPr lang="en-US" sz="1800" kern="0" dirty="0" smtClean="0"/>
              <a:t> ‘</a:t>
            </a:r>
            <a:r>
              <a:rPr lang="en-US" sz="1800" i="1" kern="0" dirty="0" smtClean="0"/>
              <a:t>characteristic</a:t>
            </a:r>
            <a:r>
              <a:rPr lang="en-US" sz="1800" kern="0" dirty="0" smtClean="0"/>
              <a:t>’ is too vague, </a:t>
            </a:r>
            <a:r>
              <a:rPr lang="en-US" sz="1800" kern="0" dirty="0"/>
              <a:t>‘anything goes</a:t>
            </a:r>
            <a:r>
              <a:rPr lang="en-US" sz="1800" kern="0" dirty="0" smtClean="0"/>
              <a:t>’ is not an appropriate ontological category;</a:t>
            </a:r>
          </a:p>
          <a:p>
            <a:pPr marL="285750" indent="-285750">
              <a:buFont typeface="Arial" panose="020B0604020202020204" pitchFamily="34" charset="0"/>
              <a:buChar char="•"/>
            </a:pPr>
            <a:r>
              <a:rPr lang="en-US" sz="1800" kern="0" dirty="0" smtClean="0"/>
              <a:t>Both entities on the side of the patient, and representations thereof seem to qualify as biomarkers;</a:t>
            </a:r>
          </a:p>
          <a:p>
            <a:pPr marL="285750" indent="-285750">
              <a:buFont typeface="Arial" panose="020B0604020202020204" pitchFamily="34" charset="0"/>
              <a:buChar char="•"/>
            </a:pPr>
            <a:r>
              <a:rPr lang="en-US" sz="1800" kern="0" dirty="0">
                <a:solidFill>
                  <a:srgbClr val="FFFF00"/>
                </a:solidFill>
              </a:rPr>
              <a:t>Whether an entity qualifies as a biomarker seems to be determined by what we intend to do with it rather than with what it is</a:t>
            </a:r>
            <a:r>
              <a:rPr lang="en-US" sz="1800" kern="0" dirty="0" smtClean="0">
                <a:solidFill>
                  <a:srgbClr val="FFFF00"/>
                </a:solidFill>
              </a:rPr>
              <a:t>.</a:t>
            </a:r>
          </a:p>
          <a:p>
            <a:pPr marL="285750" indent="-285750">
              <a:buFont typeface="Arial" panose="020B0604020202020204" pitchFamily="34" charset="0"/>
              <a:buChar char="•"/>
            </a:pPr>
            <a:endParaRPr lang="en-US" sz="1800" kern="0" dirty="0">
              <a:solidFill>
                <a:srgbClr val="FFFF00"/>
              </a:solidFill>
            </a:endParaRPr>
          </a:p>
          <a:p>
            <a:pPr marL="0" indent="0"/>
            <a:r>
              <a:rPr lang="en-US" sz="1800" b="1" kern="0" dirty="0" smtClean="0"/>
              <a:t>None of the above is satisfactory!</a:t>
            </a:r>
          </a:p>
          <a:p>
            <a:pPr marL="285750" indent="-285750">
              <a:buFont typeface="Arial" panose="020B0604020202020204" pitchFamily="34" charset="0"/>
              <a:buChar char="•"/>
            </a:pPr>
            <a:endParaRPr lang="en-US" sz="1800" kern="0" dirty="0"/>
          </a:p>
        </p:txBody>
      </p:sp>
    </p:spTree>
    <p:extLst>
      <p:ext uri="{BB962C8B-B14F-4D97-AF65-F5344CB8AC3E}">
        <p14:creationId xmlns:p14="http://schemas.microsoft.com/office/powerpoint/2010/main" val="133446170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686800" cy="762000"/>
          </a:xfrm>
        </p:spPr>
        <p:txBody>
          <a:bodyPr/>
          <a:lstStyle/>
          <a:p>
            <a:r>
              <a:rPr lang="en-US" sz="3200" dirty="0" smtClean="0"/>
              <a:t>Basic Formal Ontology (BFO) and</a:t>
            </a:r>
            <a:br>
              <a:rPr lang="en-US" sz="3200" dirty="0" smtClean="0"/>
            </a:br>
            <a:r>
              <a:rPr lang="en-US" sz="3200" dirty="0" smtClean="0"/>
              <a:t>Ontology of General Medical Science (OGMS)</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854155"/>
            <a:ext cx="9829800" cy="7670845"/>
          </a:xfrm>
        </p:spPr>
      </p:pic>
      <p:grpSp>
        <p:nvGrpSpPr>
          <p:cNvPr id="26" name="Group 25"/>
          <p:cNvGrpSpPr/>
          <p:nvPr/>
        </p:nvGrpSpPr>
        <p:grpSpPr>
          <a:xfrm>
            <a:off x="-173182" y="3930126"/>
            <a:ext cx="9698182" cy="5564324"/>
            <a:chOff x="-173182" y="3930126"/>
            <a:chExt cx="9698182" cy="5564324"/>
          </a:xfrm>
        </p:grpSpPr>
        <p:sp>
          <p:nvSpPr>
            <p:cNvPr id="10" name="Rectangle 9"/>
            <p:cNvSpPr/>
            <p:nvPr/>
          </p:nvSpPr>
          <p:spPr bwMode="auto">
            <a:xfrm>
              <a:off x="-173182" y="5552786"/>
              <a:ext cx="1849582" cy="389601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p:cNvSpPr/>
            <p:nvPr/>
          </p:nvSpPr>
          <p:spPr bwMode="auto">
            <a:xfrm>
              <a:off x="1244600" y="6705600"/>
              <a:ext cx="8280399" cy="27888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21" name="Group 20"/>
            <p:cNvGrpSpPr/>
            <p:nvPr/>
          </p:nvGrpSpPr>
          <p:grpSpPr>
            <a:xfrm>
              <a:off x="55418" y="3930126"/>
              <a:ext cx="9469582" cy="2983268"/>
              <a:chOff x="55418" y="3930126"/>
              <a:chExt cx="9469582" cy="2983268"/>
            </a:xfrm>
          </p:grpSpPr>
          <p:grpSp>
            <p:nvGrpSpPr>
              <p:cNvPr id="19" name="Group 18"/>
              <p:cNvGrpSpPr/>
              <p:nvPr/>
            </p:nvGrpSpPr>
            <p:grpSpPr>
              <a:xfrm>
                <a:off x="55418" y="3930126"/>
                <a:ext cx="9469582" cy="2983268"/>
                <a:chOff x="55418" y="3930126"/>
                <a:chExt cx="9469582" cy="2983268"/>
              </a:xfrm>
            </p:grpSpPr>
            <p:sp>
              <p:nvSpPr>
                <p:cNvPr id="5" name="Rectangle 4"/>
                <p:cNvSpPr/>
                <p:nvPr/>
              </p:nvSpPr>
              <p:spPr bwMode="auto">
                <a:xfrm>
                  <a:off x="7696200" y="3930126"/>
                  <a:ext cx="609600" cy="762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p:cNvSpPr/>
                <p:nvPr/>
              </p:nvSpPr>
              <p:spPr bwMode="auto">
                <a:xfrm>
                  <a:off x="7848600" y="4523508"/>
                  <a:ext cx="1676400" cy="187729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7315200" y="4523508"/>
                  <a:ext cx="762000" cy="111529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55418" y="4171372"/>
                  <a:ext cx="858982" cy="16960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1600200" y="5033795"/>
                  <a:ext cx="1029856" cy="60500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ectangle 11"/>
                <p:cNvSpPr/>
                <p:nvPr/>
              </p:nvSpPr>
              <p:spPr bwMode="auto">
                <a:xfrm>
                  <a:off x="5740400" y="4965121"/>
                  <a:ext cx="2336800" cy="187729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Rectangle 12"/>
                <p:cNvSpPr/>
                <p:nvPr/>
              </p:nvSpPr>
              <p:spPr bwMode="auto">
                <a:xfrm>
                  <a:off x="4024744" y="5798102"/>
                  <a:ext cx="1741055" cy="111529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ectangle 13"/>
                <p:cNvSpPr/>
                <p:nvPr/>
              </p:nvSpPr>
              <p:spPr bwMode="auto">
                <a:xfrm>
                  <a:off x="5562600" y="5181600"/>
                  <a:ext cx="775855" cy="24245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Rectangle 14"/>
                <p:cNvSpPr/>
                <p:nvPr/>
              </p:nvSpPr>
              <p:spPr bwMode="auto">
                <a:xfrm>
                  <a:off x="3923144" y="5709805"/>
                  <a:ext cx="775855" cy="26669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 name="Rectangle 15"/>
                <p:cNvSpPr/>
                <p:nvPr/>
              </p:nvSpPr>
              <p:spPr bwMode="auto">
                <a:xfrm>
                  <a:off x="1230746" y="5988916"/>
                  <a:ext cx="775855" cy="85349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 name="Rectangle 16"/>
                <p:cNvSpPr/>
                <p:nvPr/>
              </p:nvSpPr>
              <p:spPr bwMode="auto">
                <a:xfrm>
                  <a:off x="1540164" y="5601265"/>
                  <a:ext cx="775855" cy="44388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 name="Rectangle 17"/>
                <p:cNvSpPr/>
                <p:nvPr/>
              </p:nvSpPr>
              <p:spPr bwMode="auto">
                <a:xfrm>
                  <a:off x="1974274" y="5216790"/>
                  <a:ext cx="775855" cy="11721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20" name="Rectangle 19"/>
              <p:cNvSpPr/>
              <p:nvPr/>
            </p:nvSpPr>
            <p:spPr>
              <a:xfrm>
                <a:off x="4267200" y="6135469"/>
                <a:ext cx="4693229" cy="646331"/>
              </a:xfrm>
              <a:prstGeom prst="rect">
                <a:avLst/>
              </a:prstGeom>
            </p:spPr>
            <p:txBody>
              <a:bodyPr wrap="square">
                <a:spAutoFit/>
              </a:bodyPr>
              <a:lstStyle/>
              <a:p>
                <a:pPr algn="r"/>
                <a:r>
                  <a:rPr lang="en-US" sz="1200" dirty="0" err="1"/>
                  <a:t>Scheuermann</a:t>
                </a:r>
                <a:r>
                  <a:rPr lang="en-US" sz="1200" dirty="0"/>
                  <a:t> R, Ceusters W, Smith B. Toward an Ontological Treatment of Disease and Diagnosis. 2009 AMIA Summit on Translational Bioinformatics, San Francisco, California, March 15-17, 2009;: 116-120. </a:t>
                </a:r>
              </a:p>
            </p:txBody>
          </p:sp>
        </p:grpSp>
      </p:grpSp>
    </p:spTree>
    <p:extLst>
      <p:ext uri="{BB962C8B-B14F-4D97-AF65-F5344CB8AC3E}">
        <p14:creationId xmlns:p14="http://schemas.microsoft.com/office/powerpoint/2010/main" val="1592513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686800" cy="762000"/>
          </a:xfrm>
        </p:spPr>
        <p:txBody>
          <a:bodyPr/>
          <a:lstStyle/>
          <a:p>
            <a:r>
              <a:rPr lang="en-US" sz="3200" dirty="0" smtClean="0"/>
              <a:t>Basic Formal Ontology (BFO) and</a:t>
            </a:r>
            <a:br>
              <a:rPr lang="en-US" sz="3200" dirty="0" smtClean="0"/>
            </a:br>
            <a:r>
              <a:rPr lang="en-US" sz="3200" dirty="0" smtClean="0"/>
              <a:t>Ontology of General Medical Science (OGMS)</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854155"/>
            <a:ext cx="9829800" cy="7670845"/>
          </a:xfrm>
        </p:spPr>
      </p:pic>
      <p:grpSp>
        <p:nvGrpSpPr>
          <p:cNvPr id="26" name="Group 25"/>
          <p:cNvGrpSpPr/>
          <p:nvPr/>
        </p:nvGrpSpPr>
        <p:grpSpPr>
          <a:xfrm>
            <a:off x="-173182" y="3930126"/>
            <a:ext cx="9698182" cy="5564324"/>
            <a:chOff x="-173182" y="3930126"/>
            <a:chExt cx="9698182" cy="5564324"/>
          </a:xfrm>
        </p:grpSpPr>
        <p:sp>
          <p:nvSpPr>
            <p:cNvPr id="10" name="Rectangle 9"/>
            <p:cNvSpPr/>
            <p:nvPr/>
          </p:nvSpPr>
          <p:spPr bwMode="auto">
            <a:xfrm>
              <a:off x="-173182" y="5552786"/>
              <a:ext cx="1849582" cy="389601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p:cNvSpPr/>
            <p:nvPr/>
          </p:nvSpPr>
          <p:spPr bwMode="auto">
            <a:xfrm>
              <a:off x="1244600" y="6705600"/>
              <a:ext cx="8280399" cy="27888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21" name="Group 20"/>
            <p:cNvGrpSpPr/>
            <p:nvPr/>
          </p:nvGrpSpPr>
          <p:grpSpPr>
            <a:xfrm>
              <a:off x="55418" y="3930126"/>
              <a:ext cx="9469582" cy="2983268"/>
              <a:chOff x="55418" y="3930126"/>
              <a:chExt cx="9469582" cy="2983268"/>
            </a:xfrm>
          </p:grpSpPr>
          <p:grpSp>
            <p:nvGrpSpPr>
              <p:cNvPr id="19" name="Group 18"/>
              <p:cNvGrpSpPr/>
              <p:nvPr/>
            </p:nvGrpSpPr>
            <p:grpSpPr>
              <a:xfrm>
                <a:off x="55418" y="3930126"/>
                <a:ext cx="9469582" cy="2983268"/>
                <a:chOff x="55418" y="3930126"/>
                <a:chExt cx="9469582" cy="2983268"/>
              </a:xfrm>
            </p:grpSpPr>
            <p:sp>
              <p:nvSpPr>
                <p:cNvPr id="5" name="Rectangle 4"/>
                <p:cNvSpPr/>
                <p:nvPr/>
              </p:nvSpPr>
              <p:spPr bwMode="auto">
                <a:xfrm>
                  <a:off x="7696200" y="3930126"/>
                  <a:ext cx="609600" cy="762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p:cNvSpPr/>
                <p:nvPr/>
              </p:nvSpPr>
              <p:spPr bwMode="auto">
                <a:xfrm>
                  <a:off x="7848600" y="4523508"/>
                  <a:ext cx="1676400" cy="187729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7315200" y="4523508"/>
                  <a:ext cx="762000" cy="111529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55418" y="4171372"/>
                  <a:ext cx="858982" cy="16960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1600200" y="5033795"/>
                  <a:ext cx="1029856" cy="60500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ectangle 11"/>
                <p:cNvSpPr/>
                <p:nvPr/>
              </p:nvSpPr>
              <p:spPr bwMode="auto">
                <a:xfrm>
                  <a:off x="5740400" y="4965121"/>
                  <a:ext cx="2336800" cy="187729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Rectangle 12"/>
                <p:cNvSpPr/>
                <p:nvPr/>
              </p:nvSpPr>
              <p:spPr bwMode="auto">
                <a:xfrm>
                  <a:off x="4024744" y="5798102"/>
                  <a:ext cx="1741055" cy="111529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ectangle 13"/>
                <p:cNvSpPr/>
                <p:nvPr/>
              </p:nvSpPr>
              <p:spPr bwMode="auto">
                <a:xfrm>
                  <a:off x="5562600" y="5181600"/>
                  <a:ext cx="775855" cy="24245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Rectangle 14"/>
                <p:cNvSpPr/>
                <p:nvPr/>
              </p:nvSpPr>
              <p:spPr bwMode="auto">
                <a:xfrm>
                  <a:off x="3923144" y="5709805"/>
                  <a:ext cx="775855" cy="26669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 name="Rectangle 15"/>
                <p:cNvSpPr/>
                <p:nvPr/>
              </p:nvSpPr>
              <p:spPr bwMode="auto">
                <a:xfrm>
                  <a:off x="1230746" y="5988916"/>
                  <a:ext cx="775855" cy="85349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 name="Rectangle 16"/>
                <p:cNvSpPr/>
                <p:nvPr/>
              </p:nvSpPr>
              <p:spPr bwMode="auto">
                <a:xfrm>
                  <a:off x="1540164" y="5601265"/>
                  <a:ext cx="775855" cy="44388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 name="Rectangle 17"/>
                <p:cNvSpPr/>
                <p:nvPr/>
              </p:nvSpPr>
              <p:spPr bwMode="auto">
                <a:xfrm>
                  <a:off x="1974274" y="5216790"/>
                  <a:ext cx="775855" cy="11721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20" name="Rectangle 19"/>
              <p:cNvSpPr/>
              <p:nvPr/>
            </p:nvSpPr>
            <p:spPr>
              <a:xfrm>
                <a:off x="4267200" y="6135469"/>
                <a:ext cx="4693229" cy="646331"/>
              </a:xfrm>
              <a:prstGeom prst="rect">
                <a:avLst/>
              </a:prstGeom>
            </p:spPr>
            <p:txBody>
              <a:bodyPr wrap="square">
                <a:spAutoFit/>
              </a:bodyPr>
              <a:lstStyle/>
              <a:p>
                <a:pPr algn="r"/>
                <a:r>
                  <a:rPr lang="en-US" sz="1200" dirty="0" err="1"/>
                  <a:t>Scheuermann</a:t>
                </a:r>
                <a:r>
                  <a:rPr lang="en-US" sz="1200" dirty="0"/>
                  <a:t> R, Ceusters W, Smith B. Toward an Ontological Treatment of Disease and Diagnosis. 2009 AMIA Summit on Translational Bioinformatics, San Francisco, California, March 15-17, 2009;: 116-120. </a:t>
                </a:r>
              </a:p>
            </p:txBody>
          </p:sp>
        </p:grpSp>
      </p:grpSp>
      <p:grpSp>
        <p:nvGrpSpPr>
          <p:cNvPr id="22" name="Group 21"/>
          <p:cNvGrpSpPr/>
          <p:nvPr/>
        </p:nvGrpSpPr>
        <p:grpSpPr>
          <a:xfrm>
            <a:off x="-194458" y="2661281"/>
            <a:ext cx="9344385" cy="5100993"/>
            <a:chOff x="-194458" y="2661281"/>
            <a:chExt cx="9344385" cy="5100993"/>
          </a:xfrm>
        </p:grpSpPr>
        <p:sp>
          <p:nvSpPr>
            <p:cNvPr id="23" name="Oval 22"/>
            <p:cNvSpPr/>
            <p:nvPr/>
          </p:nvSpPr>
          <p:spPr bwMode="auto">
            <a:xfrm rot="20161498">
              <a:off x="-194458" y="3089721"/>
              <a:ext cx="3215922" cy="860648"/>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4" name="Oval 23"/>
            <p:cNvSpPr/>
            <p:nvPr/>
          </p:nvSpPr>
          <p:spPr bwMode="auto">
            <a:xfrm rot="14785994">
              <a:off x="1324932" y="5067447"/>
              <a:ext cx="3215922" cy="2173731"/>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5" name="Oval 24"/>
            <p:cNvSpPr/>
            <p:nvPr/>
          </p:nvSpPr>
          <p:spPr bwMode="auto">
            <a:xfrm rot="16501585">
              <a:off x="3575680" y="4637384"/>
              <a:ext cx="1932482" cy="980286"/>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7" name="Oval 26"/>
            <p:cNvSpPr/>
            <p:nvPr/>
          </p:nvSpPr>
          <p:spPr bwMode="auto">
            <a:xfrm rot="641624">
              <a:off x="5108219" y="2661281"/>
              <a:ext cx="4041708" cy="2548984"/>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Tree>
    <p:extLst>
      <p:ext uri="{BB962C8B-B14F-4D97-AF65-F5344CB8AC3E}">
        <p14:creationId xmlns:p14="http://schemas.microsoft.com/office/powerpoint/2010/main" val="3304290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 about IOM’s intention</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a:t>IOM intended biomarkers to be </a:t>
            </a:r>
            <a:r>
              <a:rPr lang="en-US" dirty="0">
                <a:solidFill>
                  <a:srgbClr val="FFFF00"/>
                </a:solidFill>
              </a:rPr>
              <a:t>entities on the side of the patient</a:t>
            </a:r>
            <a:r>
              <a:rPr lang="en-US" dirty="0" smtClean="0"/>
              <a:t>,</a:t>
            </a:r>
            <a:r>
              <a:rPr lang="en-US" dirty="0"/>
              <a:t> and not (for example) processes on the part of the clinician or data obtained through such </a:t>
            </a:r>
            <a:r>
              <a:rPr lang="en-US" dirty="0" smtClean="0"/>
              <a:t>processes;</a:t>
            </a:r>
          </a:p>
          <a:p>
            <a:pPr marL="457200" indent="-457200">
              <a:buFont typeface="+mj-lt"/>
              <a:buAutoNum type="arabicPeriod"/>
            </a:pPr>
            <a:r>
              <a:rPr lang="en-US" dirty="0" smtClean="0"/>
              <a:t>in </a:t>
            </a:r>
            <a:r>
              <a:rPr lang="en-US" dirty="0"/>
              <a:t>requiring that biomarkers be ‘objectively measured and evaluated’ the IOM had in mind not that an entity becomes a biomarker after and because it has been measured and evaluated, but rather that </a:t>
            </a:r>
            <a:r>
              <a:rPr lang="en-US" dirty="0" smtClean="0">
                <a:solidFill>
                  <a:srgbClr val="FFFF00"/>
                </a:solidFill>
              </a:rPr>
              <a:t>it was </a:t>
            </a:r>
            <a:r>
              <a:rPr lang="en-US" dirty="0">
                <a:solidFill>
                  <a:srgbClr val="FFFF00"/>
                </a:solidFill>
              </a:rPr>
              <a:t>a biomarker already prior to observation</a:t>
            </a:r>
            <a:r>
              <a:rPr lang="en-US" dirty="0"/>
              <a:t> because of </a:t>
            </a:r>
            <a:r>
              <a:rPr lang="en-US" dirty="0" smtClean="0"/>
              <a:t>certain </a:t>
            </a:r>
            <a:r>
              <a:rPr lang="en-US" dirty="0"/>
              <a:t>properties it has </a:t>
            </a:r>
            <a:r>
              <a:rPr lang="en-US" dirty="0" smtClean="0"/>
              <a:t>intrinsically</a:t>
            </a:r>
            <a:r>
              <a:rPr lang="en-US" dirty="0"/>
              <a:t> </a:t>
            </a:r>
            <a:r>
              <a:rPr lang="en-US" b="1" i="1" dirty="0" smtClean="0">
                <a:sym typeface="Wingdings" panose="05000000000000000000" pitchFamily="2" charset="2"/>
              </a:rPr>
              <a:t> observability</a:t>
            </a:r>
            <a:endParaRPr lang="en-US" b="1" i="1" dirty="0" smtClean="0"/>
          </a:p>
          <a:p>
            <a:pPr marL="457200" indent="-457200">
              <a:buFont typeface="+mj-lt"/>
              <a:buAutoNum type="arabicPeriod"/>
            </a:pPr>
            <a:r>
              <a:rPr lang="en-US" dirty="0"/>
              <a:t>the logical disjunction expressed by the ‘or’ in the list of processes for which the IOM definition asserts biomarkers to be an indicator has to be interpreted as an </a:t>
            </a:r>
            <a:r>
              <a:rPr lang="en-US" dirty="0">
                <a:solidFill>
                  <a:srgbClr val="FFFF00"/>
                </a:solidFill>
              </a:rPr>
              <a:t>exclusive or </a:t>
            </a:r>
            <a:r>
              <a:rPr lang="en-US" dirty="0"/>
              <a:t>(XOR).</a:t>
            </a:r>
          </a:p>
        </p:txBody>
      </p:sp>
    </p:spTree>
    <p:extLst>
      <p:ext uri="{BB962C8B-B14F-4D97-AF65-F5344CB8AC3E}">
        <p14:creationId xmlns:p14="http://schemas.microsoft.com/office/powerpoint/2010/main" val="402857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Keywords in research</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smtClean="0"/>
              <a:t>Discovery: </a:t>
            </a:r>
          </a:p>
          <a:p>
            <a:pPr lvl="1">
              <a:buFont typeface="Arial" panose="020B0604020202020204" pitchFamily="34" charset="0"/>
              <a:buChar char="•"/>
            </a:pPr>
            <a:r>
              <a:rPr lang="en-US" sz="2000" dirty="0" smtClean="0"/>
              <a:t>D1: there is something existing which is prior to our knowing about it.</a:t>
            </a:r>
          </a:p>
          <a:p>
            <a:pPr lvl="1">
              <a:buFont typeface="Arial" panose="020B0604020202020204" pitchFamily="34" charset="0"/>
              <a:buChar char="•"/>
            </a:pPr>
            <a:r>
              <a:rPr lang="en-US" sz="2000" dirty="0" smtClean="0"/>
              <a:t>D2: There is something we come to know we didn’t know before</a:t>
            </a:r>
          </a:p>
          <a:p>
            <a:pPr>
              <a:buFont typeface="Arial" panose="020B0604020202020204" pitchFamily="34" charset="0"/>
              <a:buChar char="•"/>
            </a:pPr>
            <a:r>
              <a:rPr lang="en-US" sz="2000" dirty="0" smtClean="0"/>
              <a:t>Facts: </a:t>
            </a:r>
          </a:p>
          <a:p>
            <a:pPr lvl="1">
              <a:buFont typeface="Arial" panose="020B0604020202020204" pitchFamily="34" charset="0"/>
              <a:buChar char="•"/>
            </a:pPr>
            <a:r>
              <a:rPr lang="en-US" sz="2000" dirty="0" smtClean="0"/>
              <a:t>F1: I am currently teaching</a:t>
            </a:r>
          </a:p>
          <a:p>
            <a:pPr lvl="1">
              <a:buFont typeface="Arial" panose="020B0604020202020204" pitchFamily="34" charset="0"/>
              <a:buChar char="•"/>
            </a:pPr>
            <a:r>
              <a:rPr lang="en-US" sz="2000" dirty="0" smtClean="0"/>
              <a:t>F2: ‘I am currently teaching’</a:t>
            </a:r>
          </a:p>
          <a:p>
            <a:pPr lvl="1">
              <a:buFont typeface="Arial" panose="020B0604020202020204" pitchFamily="34" charset="0"/>
              <a:buChar char="•"/>
            </a:pPr>
            <a:r>
              <a:rPr lang="en-US" sz="2000" dirty="0" smtClean="0"/>
              <a:t>F3: 2 + 2 = 4</a:t>
            </a:r>
          </a:p>
        </p:txBody>
      </p:sp>
    </p:spTree>
    <p:extLst>
      <p:ext uri="{BB962C8B-B14F-4D97-AF65-F5344CB8AC3E}">
        <p14:creationId xmlns:p14="http://schemas.microsoft.com/office/powerpoint/2010/main" val="25181166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Entities on the side of the patient</a:t>
            </a:r>
            <a:br>
              <a:rPr lang="en-US" dirty="0" smtClean="0"/>
            </a:br>
            <a:r>
              <a:rPr lang="en-US" dirty="0" smtClean="0"/>
              <a:t>qualifying for biomarker</a:t>
            </a:r>
            <a:endParaRPr lang="en-US" dirty="0"/>
          </a:p>
        </p:txBody>
      </p:sp>
      <p:sp>
        <p:nvSpPr>
          <p:cNvPr id="4" name="TextBox 3"/>
          <p:cNvSpPr txBox="1"/>
          <p:nvPr/>
        </p:nvSpPr>
        <p:spPr>
          <a:xfrm>
            <a:off x="1712352" y="3368248"/>
            <a:ext cx="1327608" cy="830997"/>
          </a:xfrm>
          <a:prstGeom prst="rect">
            <a:avLst/>
          </a:prstGeom>
          <a:noFill/>
          <a:ln>
            <a:solidFill>
              <a:schemeClr val="bg1"/>
            </a:solidFill>
          </a:ln>
        </p:spPr>
        <p:txBody>
          <a:bodyPr wrap="none" rtlCol="0">
            <a:spAutoFit/>
          </a:bodyPr>
          <a:lstStyle/>
          <a:p>
            <a:pPr algn="ctr"/>
            <a:r>
              <a:rPr lang="en-US" sz="2400" dirty="0" smtClean="0">
                <a:solidFill>
                  <a:schemeClr val="bg1"/>
                </a:solidFill>
              </a:rPr>
              <a:t>Material</a:t>
            </a:r>
          </a:p>
          <a:p>
            <a:pPr algn="ctr"/>
            <a:r>
              <a:rPr lang="en-US" sz="2400" dirty="0" smtClean="0">
                <a:solidFill>
                  <a:schemeClr val="bg1"/>
                </a:solidFill>
              </a:rPr>
              <a:t>Entity</a:t>
            </a:r>
            <a:endParaRPr lang="en-US" sz="2400" dirty="0">
              <a:solidFill>
                <a:schemeClr val="bg1"/>
              </a:solidFill>
            </a:endParaRPr>
          </a:p>
        </p:txBody>
      </p:sp>
      <p:sp>
        <p:nvSpPr>
          <p:cNvPr id="5" name="TextBox 4"/>
          <p:cNvSpPr txBox="1"/>
          <p:nvPr/>
        </p:nvSpPr>
        <p:spPr>
          <a:xfrm>
            <a:off x="1453467" y="2133600"/>
            <a:ext cx="1845378" cy="830997"/>
          </a:xfrm>
          <a:prstGeom prst="rect">
            <a:avLst/>
          </a:prstGeom>
          <a:noFill/>
          <a:ln>
            <a:solidFill>
              <a:schemeClr val="bg1"/>
            </a:solidFill>
          </a:ln>
        </p:spPr>
        <p:txBody>
          <a:bodyPr wrap="none" rtlCol="0">
            <a:spAutoFit/>
          </a:bodyPr>
          <a:lstStyle/>
          <a:p>
            <a:pPr algn="ctr"/>
            <a:r>
              <a:rPr lang="en-US" sz="2400" dirty="0" smtClean="0">
                <a:solidFill>
                  <a:schemeClr val="bg1"/>
                </a:solidFill>
              </a:rPr>
              <a:t>Independent</a:t>
            </a:r>
          </a:p>
          <a:p>
            <a:pPr algn="ctr"/>
            <a:r>
              <a:rPr lang="en-US" sz="2400" dirty="0" smtClean="0">
                <a:solidFill>
                  <a:schemeClr val="bg1"/>
                </a:solidFill>
              </a:rPr>
              <a:t>Continuant</a:t>
            </a:r>
            <a:endParaRPr lang="en-US" sz="2400" dirty="0">
              <a:solidFill>
                <a:schemeClr val="bg1"/>
              </a:solidFill>
            </a:endParaRPr>
          </a:p>
        </p:txBody>
      </p:sp>
      <p:sp>
        <p:nvSpPr>
          <p:cNvPr id="6" name="TextBox 5"/>
          <p:cNvSpPr txBox="1"/>
          <p:nvPr/>
        </p:nvSpPr>
        <p:spPr>
          <a:xfrm>
            <a:off x="4101374" y="2154972"/>
            <a:ext cx="1691490" cy="830997"/>
          </a:xfrm>
          <a:prstGeom prst="rect">
            <a:avLst/>
          </a:prstGeom>
          <a:noFill/>
          <a:ln>
            <a:solidFill>
              <a:schemeClr val="bg1"/>
            </a:solidFill>
          </a:ln>
        </p:spPr>
        <p:txBody>
          <a:bodyPr wrap="none" rtlCol="0">
            <a:spAutoFit/>
          </a:bodyPr>
          <a:lstStyle/>
          <a:p>
            <a:pPr algn="ctr"/>
            <a:r>
              <a:rPr lang="en-US" sz="2400" dirty="0" smtClean="0">
                <a:solidFill>
                  <a:schemeClr val="bg1"/>
                </a:solidFill>
              </a:rPr>
              <a:t>Dependent</a:t>
            </a:r>
          </a:p>
          <a:p>
            <a:pPr algn="ctr"/>
            <a:r>
              <a:rPr lang="en-US" sz="2400" dirty="0" smtClean="0">
                <a:solidFill>
                  <a:schemeClr val="bg1"/>
                </a:solidFill>
              </a:rPr>
              <a:t>Continuant</a:t>
            </a:r>
            <a:endParaRPr lang="en-US" sz="2400" dirty="0">
              <a:solidFill>
                <a:schemeClr val="bg1"/>
              </a:solidFill>
            </a:endParaRPr>
          </a:p>
        </p:txBody>
      </p:sp>
      <p:sp>
        <p:nvSpPr>
          <p:cNvPr id="7" name="TextBox 6"/>
          <p:cNvSpPr txBox="1"/>
          <p:nvPr/>
        </p:nvSpPr>
        <p:spPr>
          <a:xfrm>
            <a:off x="4359458" y="3563599"/>
            <a:ext cx="1175323" cy="461665"/>
          </a:xfrm>
          <a:prstGeom prst="rect">
            <a:avLst/>
          </a:prstGeom>
          <a:noFill/>
          <a:ln>
            <a:solidFill>
              <a:schemeClr val="bg1"/>
            </a:solidFill>
          </a:ln>
        </p:spPr>
        <p:txBody>
          <a:bodyPr wrap="none" rtlCol="0">
            <a:spAutoFit/>
          </a:bodyPr>
          <a:lstStyle/>
          <a:p>
            <a:pPr algn="ctr"/>
            <a:r>
              <a:rPr lang="en-US" sz="2400" dirty="0" smtClean="0">
                <a:solidFill>
                  <a:schemeClr val="bg1"/>
                </a:solidFill>
              </a:rPr>
              <a:t>Quality</a:t>
            </a:r>
            <a:endParaRPr lang="en-US" sz="2400" dirty="0">
              <a:solidFill>
                <a:schemeClr val="bg1"/>
              </a:solidFill>
            </a:endParaRPr>
          </a:p>
        </p:txBody>
      </p:sp>
      <p:sp>
        <p:nvSpPr>
          <p:cNvPr id="8" name="TextBox 7"/>
          <p:cNvSpPr txBox="1"/>
          <p:nvPr/>
        </p:nvSpPr>
        <p:spPr>
          <a:xfrm>
            <a:off x="6831090" y="2502932"/>
            <a:ext cx="1169744" cy="461665"/>
          </a:xfrm>
          <a:prstGeom prst="rect">
            <a:avLst/>
          </a:prstGeom>
          <a:noFill/>
          <a:ln>
            <a:solidFill>
              <a:schemeClr val="bg1"/>
            </a:solidFill>
          </a:ln>
        </p:spPr>
        <p:txBody>
          <a:bodyPr wrap="none" rtlCol="0">
            <a:spAutoFit/>
          </a:bodyPr>
          <a:lstStyle/>
          <a:p>
            <a:pPr algn="ctr"/>
            <a:r>
              <a:rPr lang="en-US" sz="2400" dirty="0" smtClean="0">
                <a:solidFill>
                  <a:schemeClr val="bg1"/>
                </a:solidFill>
              </a:rPr>
              <a:t>Process</a:t>
            </a:r>
            <a:endParaRPr lang="en-US" sz="2400" dirty="0">
              <a:solidFill>
                <a:schemeClr val="bg1"/>
              </a:solidFill>
            </a:endParaRPr>
          </a:p>
        </p:txBody>
      </p:sp>
      <p:sp>
        <p:nvSpPr>
          <p:cNvPr id="9" name="TextBox 8"/>
          <p:cNvSpPr txBox="1"/>
          <p:nvPr/>
        </p:nvSpPr>
        <p:spPr>
          <a:xfrm>
            <a:off x="1513579" y="4602896"/>
            <a:ext cx="1725152" cy="830997"/>
          </a:xfrm>
          <a:prstGeom prst="rect">
            <a:avLst/>
          </a:prstGeom>
          <a:noFill/>
          <a:ln>
            <a:solidFill>
              <a:schemeClr val="bg1"/>
            </a:solidFill>
          </a:ln>
        </p:spPr>
        <p:txBody>
          <a:bodyPr wrap="none" rtlCol="0">
            <a:spAutoFit/>
          </a:bodyPr>
          <a:lstStyle/>
          <a:p>
            <a:pPr algn="ctr"/>
            <a:r>
              <a:rPr lang="en-US" sz="2400" dirty="0" smtClean="0">
                <a:solidFill>
                  <a:schemeClr val="bg1"/>
                </a:solidFill>
              </a:rPr>
              <a:t>Bodily</a:t>
            </a:r>
          </a:p>
          <a:p>
            <a:pPr algn="ctr"/>
            <a:r>
              <a:rPr lang="en-US" sz="2400" dirty="0" smtClean="0">
                <a:solidFill>
                  <a:schemeClr val="bg1"/>
                </a:solidFill>
              </a:rPr>
              <a:t>Component</a:t>
            </a:r>
            <a:endParaRPr lang="en-US" sz="2400" dirty="0">
              <a:solidFill>
                <a:schemeClr val="bg1"/>
              </a:solidFill>
            </a:endParaRPr>
          </a:p>
        </p:txBody>
      </p:sp>
      <p:sp>
        <p:nvSpPr>
          <p:cNvPr id="10" name="TextBox 9"/>
          <p:cNvSpPr txBox="1"/>
          <p:nvPr/>
        </p:nvSpPr>
        <p:spPr>
          <a:xfrm>
            <a:off x="4359458" y="4602895"/>
            <a:ext cx="1175323" cy="830997"/>
          </a:xfrm>
          <a:prstGeom prst="rect">
            <a:avLst/>
          </a:prstGeom>
          <a:noFill/>
          <a:ln>
            <a:solidFill>
              <a:schemeClr val="bg1"/>
            </a:solidFill>
          </a:ln>
        </p:spPr>
        <p:txBody>
          <a:bodyPr wrap="none" rtlCol="0">
            <a:spAutoFit/>
          </a:bodyPr>
          <a:lstStyle/>
          <a:p>
            <a:pPr algn="ctr"/>
            <a:r>
              <a:rPr lang="en-US" sz="2400" dirty="0" smtClean="0">
                <a:solidFill>
                  <a:schemeClr val="bg1"/>
                </a:solidFill>
              </a:rPr>
              <a:t>Bodily</a:t>
            </a:r>
          </a:p>
          <a:p>
            <a:pPr algn="ctr"/>
            <a:r>
              <a:rPr lang="en-US" sz="2400" dirty="0" smtClean="0">
                <a:solidFill>
                  <a:schemeClr val="bg1"/>
                </a:solidFill>
              </a:rPr>
              <a:t>Quality</a:t>
            </a:r>
            <a:endParaRPr lang="en-US" sz="2400" dirty="0">
              <a:solidFill>
                <a:schemeClr val="bg1"/>
              </a:solidFill>
            </a:endParaRPr>
          </a:p>
        </p:txBody>
      </p:sp>
      <p:sp>
        <p:nvSpPr>
          <p:cNvPr id="11" name="TextBox 10"/>
          <p:cNvSpPr txBox="1"/>
          <p:nvPr/>
        </p:nvSpPr>
        <p:spPr>
          <a:xfrm>
            <a:off x="6831090" y="4602894"/>
            <a:ext cx="1169744" cy="830997"/>
          </a:xfrm>
          <a:prstGeom prst="rect">
            <a:avLst/>
          </a:prstGeom>
          <a:noFill/>
          <a:ln>
            <a:solidFill>
              <a:schemeClr val="bg1"/>
            </a:solidFill>
          </a:ln>
        </p:spPr>
        <p:txBody>
          <a:bodyPr wrap="none" rtlCol="0">
            <a:spAutoFit/>
          </a:bodyPr>
          <a:lstStyle/>
          <a:p>
            <a:pPr algn="ctr"/>
            <a:r>
              <a:rPr lang="en-US" sz="2400" dirty="0" smtClean="0">
                <a:solidFill>
                  <a:schemeClr val="bg1"/>
                </a:solidFill>
              </a:rPr>
              <a:t>Bodily</a:t>
            </a:r>
          </a:p>
          <a:p>
            <a:pPr algn="ctr"/>
            <a:r>
              <a:rPr lang="en-US" sz="2400" dirty="0" smtClean="0">
                <a:solidFill>
                  <a:schemeClr val="bg1"/>
                </a:solidFill>
              </a:rPr>
              <a:t>Process</a:t>
            </a:r>
            <a:endParaRPr lang="en-US" sz="2400" dirty="0">
              <a:solidFill>
                <a:schemeClr val="bg1"/>
              </a:solidFill>
            </a:endParaRPr>
          </a:p>
        </p:txBody>
      </p:sp>
      <p:sp>
        <p:nvSpPr>
          <p:cNvPr id="12" name="TextBox 11"/>
          <p:cNvSpPr txBox="1"/>
          <p:nvPr/>
        </p:nvSpPr>
        <p:spPr>
          <a:xfrm>
            <a:off x="128656" y="2985969"/>
            <a:ext cx="816249" cy="461665"/>
          </a:xfrm>
          <a:prstGeom prst="rect">
            <a:avLst/>
          </a:prstGeom>
          <a:noFill/>
        </p:spPr>
        <p:txBody>
          <a:bodyPr wrap="none" rtlCol="0">
            <a:spAutoFit/>
          </a:bodyPr>
          <a:lstStyle/>
          <a:p>
            <a:r>
              <a:rPr lang="en-US" sz="2400" dirty="0" smtClean="0">
                <a:solidFill>
                  <a:schemeClr val="bg1"/>
                </a:solidFill>
              </a:rPr>
              <a:t>BFO</a:t>
            </a:r>
            <a:endParaRPr lang="en-US" sz="2400" dirty="0">
              <a:solidFill>
                <a:schemeClr val="bg1"/>
              </a:solidFill>
            </a:endParaRPr>
          </a:p>
        </p:txBody>
      </p:sp>
      <p:sp>
        <p:nvSpPr>
          <p:cNvPr id="13" name="TextBox 12"/>
          <p:cNvSpPr txBox="1"/>
          <p:nvPr/>
        </p:nvSpPr>
        <p:spPr>
          <a:xfrm>
            <a:off x="125590" y="4787559"/>
            <a:ext cx="1124027" cy="461665"/>
          </a:xfrm>
          <a:prstGeom prst="rect">
            <a:avLst/>
          </a:prstGeom>
          <a:noFill/>
        </p:spPr>
        <p:txBody>
          <a:bodyPr wrap="none" rtlCol="0">
            <a:spAutoFit/>
          </a:bodyPr>
          <a:lstStyle/>
          <a:p>
            <a:r>
              <a:rPr lang="en-US" sz="2400" dirty="0" smtClean="0">
                <a:solidFill>
                  <a:schemeClr val="bg1"/>
                </a:solidFill>
              </a:rPr>
              <a:t>OGMS</a:t>
            </a:r>
            <a:endParaRPr lang="en-US" sz="2400" dirty="0">
              <a:solidFill>
                <a:schemeClr val="bg1"/>
              </a:solidFill>
            </a:endParaRPr>
          </a:p>
        </p:txBody>
      </p:sp>
      <p:cxnSp>
        <p:nvCxnSpPr>
          <p:cNvPr id="15" name="Straight Connector 14"/>
          <p:cNvCxnSpPr/>
          <p:nvPr/>
        </p:nvCxnSpPr>
        <p:spPr bwMode="auto">
          <a:xfrm flipV="1">
            <a:off x="304800" y="4343400"/>
            <a:ext cx="8610600" cy="762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8" name="Elbow Connector 17"/>
          <p:cNvCxnSpPr>
            <a:stCxn id="9" idx="0"/>
            <a:endCxn id="4" idx="2"/>
          </p:cNvCxnSpPr>
          <p:nvPr/>
        </p:nvCxnSpPr>
        <p:spPr bwMode="auto">
          <a:xfrm rot="5400000" flipH="1" flipV="1">
            <a:off x="2174330" y="4401071"/>
            <a:ext cx="403651" cy="1"/>
          </a:xfrm>
          <a:prstGeom prst="bentConnector3">
            <a:avLst/>
          </a:prstGeom>
          <a:solidFill>
            <a:schemeClr val="accent1"/>
          </a:solidFill>
          <a:ln w="19050" cap="flat" cmpd="sng" algn="ctr">
            <a:solidFill>
              <a:schemeClr val="bg1"/>
            </a:solidFill>
            <a:prstDash val="solid"/>
            <a:round/>
            <a:headEnd type="none" w="med" len="med"/>
            <a:tailEnd type="triangle"/>
          </a:ln>
          <a:effectLst/>
        </p:spPr>
      </p:cxnSp>
      <p:cxnSp>
        <p:nvCxnSpPr>
          <p:cNvPr id="20" name="Elbow Connector 19"/>
          <p:cNvCxnSpPr>
            <a:stCxn id="4" idx="0"/>
            <a:endCxn id="5" idx="2"/>
          </p:cNvCxnSpPr>
          <p:nvPr/>
        </p:nvCxnSpPr>
        <p:spPr bwMode="auto">
          <a:xfrm rot="5400000" flipH="1" flipV="1">
            <a:off x="2174331" y="3166423"/>
            <a:ext cx="403651" cy="12700"/>
          </a:xfrm>
          <a:prstGeom prst="bentConnector3">
            <a:avLst/>
          </a:prstGeom>
          <a:solidFill>
            <a:schemeClr val="accent1"/>
          </a:solidFill>
          <a:ln w="19050" cap="flat" cmpd="sng" algn="ctr">
            <a:solidFill>
              <a:schemeClr val="bg1"/>
            </a:solidFill>
            <a:prstDash val="solid"/>
            <a:round/>
            <a:headEnd type="none" w="med" len="med"/>
            <a:tailEnd type="triangle"/>
          </a:ln>
          <a:effectLst/>
        </p:spPr>
      </p:cxnSp>
      <p:cxnSp>
        <p:nvCxnSpPr>
          <p:cNvPr id="23" name="Elbow Connector 22"/>
          <p:cNvCxnSpPr/>
          <p:nvPr/>
        </p:nvCxnSpPr>
        <p:spPr bwMode="auto">
          <a:xfrm rot="16200000" flipV="1">
            <a:off x="4658304" y="3274783"/>
            <a:ext cx="577630" cy="1"/>
          </a:xfrm>
          <a:prstGeom prst="bentConnector3">
            <a:avLst/>
          </a:prstGeom>
          <a:solidFill>
            <a:schemeClr val="accent1"/>
          </a:solidFill>
          <a:ln w="19050" cap="flat" cmpd="sng" algn="ctr">
            <a:solidFill>
              <a:schemeClr val="bg1"/>
            </a:solidFill>
            <a:prstDash val="solid"/>
            <a:round/>
            <a:headEnd type="none" w="med" len="med"/>
            <a:tailEnd type="triangle"/>
          </a:ln>
          <a:effectLst/>
        </p:spPr>
      </p:cxnSp>
      <p:cxnSp>
        <p:nvCxnSpPr>
          <p:cNvPr id="33" name="Straight Arrow Connector 32"/>
          <p:cNvCxnSpPr>
            <a:stCxn id="10" idx="0"/>
            <a:endCxn id="7" idx="2"/>
          </p:cNvCxnSpPr>
          <p:nvPr/>
        </p:nvCxnSpPr>
        <p:spPr bwMode="auto">
          <a:xfrm flipV="1">
            <a:off x="4947120" y="4025264"/>
            <a:ext cx="0" cy="577631"/>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35" name="Straight Arrow Connector 34"/>
          <p:cNvCxnSpPr/>
          <p:nvPr/>
        </p:nvCxnSpPr>
        <p:spPr bwMode="auto">
          <a:xfrm flipV="1">
            <a:off x="7415961" y="2964597"/>
            <a:ext cx="0" cy="1638297"/>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38" name="Straight Connector 37"/>
          <p:cNvCxnSpPr/>
          <p:nvPr/>
        </p:nvCxnSpPr>
        <p:spPr bwMode="auto">
          <a:xfrm flipV="1">
            <a:off x="304800" y="5562600"/>
            <a:ext cx="8610600" cy="76200"/>
          </a:xfrm>
          <a:prstGeom prst="line">
            <a:avLst/>
          </a:prstGeom>
          <a:solidFill>
            <a:schemeClr val="accent1"/>
          </a:solidFill>
          <a:ln w="57150" cap="flat" cmpd="sng" algn="ctr">
            <a:solidFill>
              <a:schemeClr val="bg1"/>
            </a:solidFill>
            <a:prstDash val="solid"/>
            <a:round/>
            <a:headEnd type="none" w="med" len="med"/>
            <a:tailEnd type="none" w="med" len="med"/>
          </a:ln>
          <a:effectLst/>
        </p:spPr>
      </p:cxnSp>
      <p:sp>
        <p:nvSpPr>
          <p:cNvPr id="39" name="TextBox 38"/>
          <p:cNvSpPr txBox="1"/>
          <p:nvPr/>
        </p:nvSpPr>
        <p:spPr>
          <a:xfrm>
            <a:off x="2264383" y="3014246"/>
            <a:ext cx="543739" cy="461665"/>
          </a:xfrm>
          <a:prstGeom prst="rect">
            <a:avLst/>
          </a:prstGeom>
          <a:noFill/>
        </p:spPr>
        <p:txBody>
          <a:bodyPr wrap="none" rtlCol="0">
            <a:spAutoFit/>
          </a:bodyPr>
          <a:lstStyle/>
          <a:p>
            <a:r>
              <a:rPr lang="en-US" sz="2400" dirty="0" err="1" smtClean="0">
                <a:solidFill>
                  <a:schemeClr val="bg1"/>
                </a:solidFill>
              </a:rPr>
              <a:t>isa</a:t>
            </a:r>
            <a:endParaRPr lang="en-US" sz="2400" dirty="0">
              <a:solidFill>
                <a:schemeClr val="bg1"/>
              </a:solidFill>
            </a:endParaRPr>
          </a:p>
        </p:txBody>
      </p:sp>
      <p:sp>
        <p:nvSpPr>
          <p:cNvPr id="40" name="TextBox 39"/>
          <p:cNvSpPr txBox="1"/>
          <p:nvPr/>
        </p:nvSpPr>
        <p:spPr>
          <a:xfrm>
            <a:off x="2264383" y="4114800"/>
            <a:ext cx="543739" cy="461665"/>
          </a:xfrm>
          <a:prstGeom prst="rect">
            <a:avLst/>
          </a:prstGeom>
          <a:noFill/>
        </p:spPr>
        <p:txBody>
          <a:bodyPr wrap="none" rtlCol="0">
            <a:spAutoFit/>
          </a:bodyPr>
          <a:lstStyle/>
          <a:p>
            <a:r>
              <a:rPr lang="en-US" sz="2400" dirty="0" err="1" smtClean="0">
                <a:solidFill>
                  <a:schemeClr val="bg1"/>
                </a:solidFill>
              </a:rPr>
              <a:t>isa</a:t>
            </a:r>
            <a:endParaRPr lang="en-US" sz="2400" dirty="0">
              <a:solidFill>
                <a:schemeClr val="bg1"/>
              </a:solidFill>
            </a:endParaRPr>
          </a:p>
        </p:txBody>
      </p:sp>
      <p:sp>
        <p:nvSpPr>
          <p:cNvPr id="41" name="TextBox 40"/>
          <p:cNvSpPr txBox="1"/>
          <p:nvPr/>
        </p:nvSpPr>
        <p:spPr>
          <a:xfrm>
            <a:off x="4914070" y="3014246"/>
            <a:ext cx="543739" cy="461665"/>
          </a:xfrm>
          <a:prstGeom prst="rect">
            <a:avLst/>
          </a:prstGeom>
          <a:noFill/>
        </p:spPr>
        <p:txBody>
          <a:bodyPr wrap="none" rtlCol="0">
            <a:spAutoFit/>
          </a:bodyPr>
          <a:lstStyle/>
          <a:p>
            <a:r>
              <a:rPr lang="en-US" sz="2400" dirty="0" err="1" smtClean="0">
                <a:solidFill>
                  <a:schemeClr val="bg1"/>
                </a:solidFill>
              </a:rPr>
              <a:t>isa</a:t>
            </a:r>
            <a:endParaRPr lang="en-US" sz="2400" dirty="0">
              <a:solidFill>
                <a:schemeClr val="bg1"/>
              </a:solidFill>
            </a:endParaRPr>
          </a:p>
        </p:txBody>
      </p:sp>
      <p:sp>
        <p:nvSpPr>
          <p:cNvPr id="42" name="TextBox 41"/>
          <p:cNvSpPr txBox="1"/>
          <p:nvPr/>
        </p:nvSpPr>
        <p:spPr>
          <a:xfrm>
            <a:off x="7392044" y="3014246"/>
            <a:ext cx="543739" cy="461665"/>
          </a:xfrm>
          <a:prstGeom prst="rect">
            <a:avLst/>
          </a:prstGeom>
          <a:noFill/>
        </p:spPr>
        <p:txBody>
          <a:bodyPr wrap="none" rtlCol="0">
            <a:spAutoFit/>
          </a:bodyPr>
          <a:lstStyle/>
          <a:p>
            <a:r>
              <a:rPr lang="en-US" sz="2400" dirty="0" err="1" smtClean="0">
                <a:solidFill>
                  <a:schemeClr val="bg1"/>
                </a:solidFill>
              </a:rPr>
              <a:t>isa</a:t>
            </a:r>
            <a:endParaRPr lang="en-US" sz="2400" dirty="0">
              <a:solidFill>
                <a:schemeClr val="bg1"/>
              </a:solidFill>
            </a:endParaRPr>
          </a:p>
        </p:txBody>
      </p:sp>
      <p:sp>
        <p:nvSpPr>
          <p:cNvPr id="43" name="TextBox 42"/>
          <p:cNvSpPr txBox="1"/>
          <p:nvPr/>
        </p:nvSpPr>
        <p:spPr>
          <a:xfrm>
            <a:off x="4881174" y="4114800"/>
            <a:ext cx="543739" cy="461665"/>
          </a:xfrm>
          <a:prstGeom prst="rect">
            <a:avLst/>
          </a:prstGeom>
          <a:noFill/>
        </p:spPr>
        <p:txBody>
          <a:bodyPr wrap="none" rtlCol="0">
            <a:spAutoFit/>
          </a:bodyPr>
          <a:lstStyle/>
          <a:p>
            <a:r>
              <a:rPr lang="en-US" sz="2400" dirty="0" err="1" smtClean="0">
                <a:solidFill>
                  <a:schemeClr val="bg1"/>
                </a:solidFill>
              </a:rPr>
              <a:t>isa</a:t>
            </a:r>
            <a:endParaRPr lang="en-US" sz="2400" dirty="0">
              <a:solidFill>
                <a:schemeClr val="bg1"/>
              </a:solidFill>
            </a:endParaRPr>
          </a:p>
        </p:txBody>
      </p:sp>
      <p:sp>
        <p:nvSpPr>
          <p:cNvPr id="44" name="TextBox 43"/>
          <p:cNvSpPr txBox="1"/>
          <p:nvPr/>
        </p:nvSpPr>
        <p:spPr>
          <a:xfrm>
            <a:off x="196216" y="5873743"/>
            <a:ext cx="447558" cy="338554"/>
          </a:xfrm>
          <a:prstGeom prst="rect">
            <a:avLst/>
          </a:prstGeom>
          <a:noFill/>
        </p:spPr>
        <p:txBody>
          <a:bodyPr wrap="none" rtlCol="0">
            <a:spAutoFit/>
          </a:bodyPr>
          <a:lstStyle/>
          <a:p>
            <a:r>
              <a:rPr lang="en-US" sz="1600" dirty="0" smtClean="0">
                <a:solidFill>
                  <a:srgbClr val="FFC000"/>
                </a:solidFill>
              </a:rPr>
              <a:t>me</a:t>
            </a:r>
            <a:endParaRPr lang="en-US" sz="1600" dirty="0">
              <a:solidFill>
                <a:srgbClr val="FFC000"/>
              </a:solidFill>
            </a:endParaRPr>
          </a:p>
        </p:txBody>
      </p:sp>
      <p:sp>
        <p:nvSpPr>
          <p:cNvPr id="45" name="TextBox 44"/>
          <p:cNvSpPr txBox="1"/>
          <p:nvPr/>
        </p:nvSpPr>
        <p:spPr>
          <a:xfrm>
            <a:off x="1567279" y="5875026"/>
            <a:ext cx="1617751" cy="338554"/>
          </a:xfrm>
          <a:prstGeom prst="rect">
            <a:avLst/>
          </a:prstGeom>
          <a:noFill/>
        </p:spPr>
        <p:txBody>
          <a:bodyPr wrap="none" rtlCol="0">
            <a:spAutoFit/>
          </a:bodyPr>
          <a:lstStyle/>
          <a:p>
            <a:r>
              <a:rPr lang="en-US" sz="1600" dirty="0" smtClean="0">
                <a:solidFill>
                  <a:srgbClr val="FFC000"/>
                </a:solidFill>
              </a:rPr>
              <a:t>my </a:t>
            </a:r>
            <a:r>
              <a:rPr lang="en-US" sz="1600" dirty="0" err="1" smtClean="0">
                <a:solidFill>
                  <a:srgbClr val="FFC000"/>
                </a:solidFill>
              </a:rPr>
              <a:t>xanthelasma</a:t>
            </a:r>
            <a:endParaRPr lang="en-US" sz="1600" dirty="0">
              <a:solidFill>
                <a:srgbClr val="FFC000"/>
              </a:solidFill>
            </a:endParaRPr>
          </a:p>
        </p:txBody>
      </p:sp>
      <p:sp>
        <p:nvSpPr>
          <p:cNvPr id="46" name="TextBox 45"/>
          <p:cNvSpPr txBox="1"/>
          <p:nvPr/>
        </p:nvSpPr>
        <p:spPr>
          <a:xfrm>
            <a:off x="4214697" y="5874410"/>
            <a:ext cx="1455335" cy="584775"/>
          </a:xfrm>
          <a:prstGeom prst="rect">
            <a:avLst/>
          </a:prstGeom>
          <a:noFill/>
        </p:spPr>
        <p:txBody>
          <a:bodyPr wrap="none" rtlCol="0">
            <a:spAutoFit/>
          </a:bodyPr>
          <a:lstStyle/>
          <a:p>
            <a:pPr algn="ctr"/>
            <a:r>
              <a:rPr lang="en-US" sz="1600" dirty="0" smtClean="0">
                <a:solidFill>
                  <a:srgbClr val="FFC000"/>
                </a:solidFill>
              </a:rPr>
              <a:t>my cholesterol</a:t>
            </a:r>
          </a:p>
          <a:p>
            <a:pPr algn="ctr"/>
            <a:r>
              <a:rPr lang="en-US" sz="1600" dirty="0" smtClean="0">
                <a:solidFill>
                  <a:srgbClr val="FFC000"/>
                </a:solidFill>
              </a:rPr>
              <a:t>level</a:t>
            </a:r>
            <a:endParaRPr lang="en-US" sz="1600" dirty="0">
              <a:solidFill>
                <a:srgbClr val="FFC000"/>
              </a:solidFill>
            </a:endParaRPr>
          </a:p>
        </p:txBody>
      </p:sp>
      <p:sp>
        <p:nvSpPr>
          <p:cNvPr id="47" name="TextBox 46"/>
          <p:cNvSpPr txBox="1"/>
          <p:nvPr/>
        </p:nvSpPr>
        <p:spPr>
          <a:xfrm>
            <a:off x="6439702" y="5873743"/>
            <a:ext cx="2034531" cy="584775"/>
          </a:xfrm>
          <a:prstGeom prst="rect">
            <a:avLst/>
          </a:prstGeom>
          <a:noFill/>
        </p:spPr>
        <p:txBody>
          <a:bodyPr wrap="none" rtlCol="0">
            <a:spAutoFit/>
          </a:bodyPr>
          <a:lstStyle/>
          <a:p>
            <a:pPr algn="ctr"/>
            <a:r>
              <a:rPr lang="en-US" sz="1600" dirty="0" smtClean="0">
                <a:solidFill>
                  <a:srgbClr val="FFC000"/>
                </a:solidFill>
              </a:rPr>
              <a:t>my partly obstructed</a:t>
            </a:r>
          </a:p>
          <a:p>
            <a:pPr algn="ctr"/>
            <a:r>
              <a:rPr lang="en-US" sz="1600" dirty="0" smtClean="0">
                <a:solidFill>
                  <a:srgbClr val="FFC000"/>
                </a:solidFill>
              </a:rPr>
              <a:t>blood flow</a:t>
            </a:r>
            <a:endParaRPr lang="en-US" sz="1600" dirty="0">
              <a:solidFill>
                <a:srgbClr val="FFC000"/>
              </a:solidFill>
            </a:endParaRPr>
          </a:p>
        </p:txBody>
      </p:sp>
      <p:grpSp>
        <p:nvGrpSpPr>
          <p:cNvPr id="50" name="Group 49"/>
          <p:cNvGrpSpPr/>
          <p:nvPr/>
        </p:nvGrpSpPr>
        <p:grpSpPr>
          <a:xfrm>
            <a:off x="1763648" y="5433891"/>
            <a:ext cx="1466351" cy="577631"/>
            <a:chOff x="1763648" y="5433891"/>
            <a:chExt cx="1466351" cy="577631"/>
          </a:xfrm>
        </p:grpSpPr>
        <p:cxnSp>
          <p:nvCxnSpPr>
            <p:cNvPr id="48" name="Straight Arrow Connector 47"/>
            <p:cNvCxnSpPr/>
            <p:nvPr/>
          </p:nvCxnSpPr>
          <p:spPr bwMode="auto">
            <a:xfrm flipV="1">
              <a:off x="1763648" y="5433891"/>
              <a:ext cx="0" cy="577631"/>
            </a:xfrm>
            <a:prstGeom prst="straightConnector1">
              <a:avLst/>
            </a:prstGeom>
            <a:solidFill>
              <a:schemeClr val="accent1"/>
            </a:solidFill>
            <a:ln w="19050" cap="flat" cmpd="sng" algn="ctr">
              <a:solidFill>
                <a:srgbClr val="19FF81"/>
              </a:solidFill>
              <a:prstDash val="solid"/>
              <a:round/>
              <a:headEnd type="none" w="med" len="med"/>
              <a:tailEnd type="triangle"/>
            </a:ln>
            <a:effectLst/>
          </p:spPr>
        </p:cxnSp>
        <p:sp>
          <p:nvSpPr>
            <p:cNvPr id="49" name="TextBox 48"/>
            <p:cNvSpPr txBox="1"/>
            <p:nvPr/>
          </p:nvSpPr>
          <p:spPr>
            <a:xfrm>
              <a:off x="1799799" y="5593871"/>
              <a:ext cx="1430200" cy="338554"/>
            </a:xfrm>
            <a:prstGeom prst="rect">
              <a:avLst/>
            </a:prstGeom>
            <a:noFill/>
          </p:spPr>
          <p:txBody>
            <a:bodyPr wrap="none" rtlCol="0">
              <a:spAutoFit/>
            </a:bodyPr>
            <a:lstStyle/>
            <a:p>
              <a:r>
                <a:rPr lang="en-US" sz="1600" b="1" i="1" dirty="0" err="1" smtClean="0">
                  <a:solidFill>
                    <a:srgbClr val="19FF81"/>
                  </a:solidFill>
                </a:rPr>
                <a:t>instanceOf</a:t>
              </a:r>
              <a:r>
                <a:rPr lang="en-US" sz="1600" b="1" i="1" dirty="0" smtClean="0">
                  <a:solidFill>
                    <a:srgbClr val="19FF81"/>
                  </a:solidFill>
                </a:rPr>
                <a:t> at</a:t>
              </a:r>
              <a:r>
                <a:rPr lang="en-US" sz="1600" dirty="0" smtClean="0">
                  <a:solidFill>
                    <a:srgbClr val="19FF81"/>
                  </a:solidFill>
                </a:rPr>
                <a:t> t</a:t>
              </a:r>
              <a:endParaRPr lang="en-US" sz="1600" dirty="0">
                <a:solidFill>
                  <a:srgbClr val="19FF81"/>
                </a:solidFill>
              </a:endParaRPr>
            </a:p>
          </p:txBody>
        </p:sp>
      </p:grpSp>
      <p:grpSp>
        <p:nvGrpSpPr>
          <p:cNvPr id="51" name="Group 50"/>
          <p:cNvGrpSpPr/>
          <p:nvPr/>
        </p:nvGrpSpPr>
        <p:grpSpPr>
          <a:xfrm>
            <a:off x="4468048" y="5436456"/>
            <a:ext cx="1441420" cy="525119"/>
            <a:chOff x="1722119" y="5433891"/>
            <a:chExt cx="1585562" cy="577631"/>
          </a:xfrm>
        </p:grpSpPr>
        <p:cxnSp>
          <p:nvCxnSpPr>
            <p:cNvPr id="52" name="Straight Arrow Connector 51"/>
            <p:cNvCxnSpPr/>
            <p:nvPr/>
          </p:nvCxnSpPr>
          <p:spPr bwMode="auto">
            <a:xfrm flipV="1">
              <a:off x="1763648" y="5433891"/>
              <a:ext cx="0" cy="577631"/>
            </a:xfrm>
            <a:prstGeom prst="straightConnector1">
              <a:avLst/>
            </a:prstGeom>
            <a:solidFill>
              <a:schemeClr val="accent1"/>
            </a:solidFill>
            <a:ln w="19050" cap="flat" cmpd="sng" algn="ctr">
              <a:solidFill>
                <a:srgbClr val="19FF81"/>
              </a:solidFill>
              <a:prstDash val="solid"/>
              <a:round/>
              <a:headEnd type="none" w="med" len="med"/>
              <a:tailEnd type="triangle"/>
            </a:ln>
            <a:effectLst/>
          </p:spPr>
        </p:cxnSp>
        <p:sp>
          <p:nvSpPr>
            <p:cNvPr id="53" name="TextBox 52"/>
            <p:cNvSpPr txBox="1"/>
            <p:nvPr/>
          </p:nvSpPr>
          <p:spPr>
            <a:xfrm>
              <a:off x="1722119" y="5593871"/>
              <a:ext cx="1585562" cy="372409"/>
            </a:xfrm>
            <a:prstGeom prst="rect">
              <a:avLst/>
            </a:prstGeom>
            <a:noFill/>
          </p:spPr>
          <p:txBody>
            <a:bodyPr wrap="none" rtlCol="0">
              <a:spAutoFit/>
            </a:bodyPr>
            <a:lstStyle/>
            <a:p>
              <a:r>
                <a:rPr lang="en-US" sz="1600" b="1" i="1" dirty="0" err="1" smtClean="0">
                  <a:solidFill>
                    <a:srgbClr val="19FF81"/>
                  </a:solidFill>
                </a:rPr>
                <a:t>instanceOf</a:t>
              </a:r>
              <a:r>
                <a:rPr lang="en-US" sz="1600" b="1" i="1" dirty="0" smtClean="0">
                  <a:solidFill>
                    <a:srgbClr val="19FF81"/>
                  </a:solidFill>
                </a:rPr>
                <a:t> at</a:t>
              </a:r>
              <a:r>
                <a:rPr lang="en-US" sz="1600" dirty="0" smtClean="0">
                  <a:solidFill>
                    <a:srgbClr val="19FF81"/>
                  </a:solidFill>
                </a:rPr>
                <a:t> t</a:t>
              </a:r>
              <a:endParaRPr lang="en-US" sz="1600" dirty="0">
                <a:solidFill>
                  <a:srgbClr val="19FF81"/>
                </a:solidFill>
              </a:endParaRPr>
            </a:p>
          </p:txBody>
        </p:sp>
      </p:grpSp>
      <p:grpSp>
        <p:nvGrpSpPr>
          <p:cNvPr id="54" name="Group 53"/>
          <p:cNvGrpSpPr/>
          <p:nvPr/>
        </p:nvGrpSpPr>
        <p:grpSpPr>
          <a:xfrm>
            <a:off x="7011201" y="5438775"/>
            <a:ext cx="1441420" cy="525119"/>
            <a:chOff x="1722119" y="5433891"/>
            <a:chExt cx="1585562" cy="577631"/>
          </a:xfrm>
        </p:grpSpPr>
        <p:cxnSp>
          <p:nvCxnSpPr>
            <p:cNvPr id="55" name="Straight Arrow Connector 54"/>
            <p:cNvCxnSpPr/>
            <p:nvPr/>
          </p:nvCxnSpPr>
          <p:spPr bwMode="auto">
            <a:xfrm flipV="1">
              <a:off x="1763648" y="5433891"/>
              <a:ext cx="0" cy="577631"/>
            </a:xfrm>
            <a:prstGeom prst="straightConnector1">
              <a:avLst/>
            </a:prstGeom>
            <a:solidFill>
              <a:schemeClr val="accent1"/>
            </a:solidFill>
            <a:ln w="19050" cap="flat" cmpd="sng" algn="ctr">
              <a:solidFill>
                <a:srgbClr val="19FF81"/>
              </a:solidFill>
              <a:prstDash val="solid"/>
              <a:round/>
              <a:headEnd type="none" w="med" len="med"/>
              <a:tailEnd type="triangle"/>
            </a:ln>
            <a:effectLst/>
          </p:spPr>
        </p:cxnSp>
        <p:sp>
          <p:nvSpPr>
            <p:cNvPr id="56" name="TextBox 55"/>
            <p:cNvSpPr txBox="1"/>
            <p:nvPr/>
          </p:nvSpPr>
          <p:spPr>
            <a:xfrm>
              <a:off x="1722119" y="5593871"/>
              <a:ext cx="1585562" cy="372409"/>
            </a:xfrm>
            <a:prstGeom prst="rect">
              <a:avLst/>
            </a:prstGeom>
            <a:noFill/>
          </p:spPr>
          <p:txBody>
            <a:bodyPr wrap="none" rtlCol="0">
              <a:spAutoFit/>
            </a:bodyPr>
            <a:lstStyle/>
            <a:p>
              <a:r>
                <a:rPr lang="en-US" sz="1600" b="1" i="1" dirty="0" err="1" smtClean="0">
                  <a:solidFill>
                    <a:srgbClr val="19FF81"/>
                  </a:solidFill>
                </a:rPr>
                <a:t>instanceOf</a:t>
              </a:r>
              <a:r>
                <a:rPr lang="en-US" sz="1600" b="1" i="1" dirty="0" smtClean="0">
                  <a:solidFill>
                    <a:srgbClr val="19FF81"/>
                  </a:solidFill>
                </a:rPr>
                <a:t> at</a:t>
              </a:r>
              <a:r>
                <a:rPr lang="en-US" sz="1600" dirty="0" smtClean="0">
                  <a:solidFill>
                    <a:srgbClr val="19FF81"/>
                  </a:solidFill>
                </a:rPr>
                <a:t> t</a:t>
              </a:r>
              <a:endParaRPr lang="en-US" sz="1600" dirty="0">
                <a:solidFill>
                  <a:srgbClr val="19FF81"/>
                </a:solidFill>
              </a:endParaRPr>
            </a:p>
          </p:txBody>
        </p:sp>
      </p:grpSp>
    </p:spTree>
    <p:extLst>
      <p:ext uri="{BB962C8B-B14F-4D97-AF65-F5344CB8AC3E}">
        <p14:creationId xmlns:p14="http://schemas.microsoft.com/office/powerpoint/2010/main" val="45675250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of </a:t>
            </a:r>
            <a:r>
              <a:rPr lang="en-US" i="1" dirty="0" smtClean="0"/>
              <a:t>observability</a:t>
            </a:r>
            <a:endParaRPr lang="en-US" i="1"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Because:</a:t>
            </a:r>
          </a:p>
          <a:p>
            <a:pPr lvl="1">
              <a:buFont typeface="Arial" panose="020B0604020202020204" pitchFamily="34" charset="0"/>
              <a:buChar char="•"/>
            </a:pPr>
            <a:r>
              <a:rPr lang="en-US" dirty="0" smtClean="0"/>
              <a:t>Observability is a disposition; </a:t>
            </a:r>
          </a:p>
          <a:p>
            <a:pPr lvl="1">
              <a:buFont typeface="Arial" panose="020B0604020202020204" pitchFamily="34" charset="0"/>
              <a:buChar char="•"/>
            </a:pPr>
            <a:r>
              <a:rPr lang="en-US" dirty="0" smtClean="0"/>
              <a:t>Dispositions can only inhere in independent continuants, not in qualities and processes;</a:t>
            </a:r>
          </a:p>
          <a:p>
            <a:pPr lvl="1">
              <a:buFont typeface="Arial" panose="020B0604020202020204" pitchFamily="34" charset="0"/>
              <a:buChar char="•"/>
            </a:pPr>
            <a:r>
              <a:rPr lang="en-US" dirty="0" smtClean="0"/>
              <a:t>Our ability to evaluate/assess these qualities and processes is brought about in part by the observability of the independent continuants upon which they depend;</a:t>
            </a:r>
          </a:p>
          <a:p>
            <a:pPr>
              <a:buFont typeface="Arial" panose="020B0604020202020204" pitchFamily="34" charset="0"/>
              <a:buChar char="•"/>
            </a:pPr>
            <a:r>
              <a:rPr lang="en-US" dirty="0"/>
              <a:t>w</a:t>
            </a:r>
            <a:r>
              <a:rPr lang="en-US" dirty="0" smtClean="0"/>
              <a:t>hat the IOM defined as ‘biomarker’ does not form a homogenous group of entities with similar characteristics;</a:t>
            </a:r>
          </a:p>
          <a:p>
            <a:pPr>
              <a:buFont typeface="Arial" panose="020B0604020202020204" pitchFamily="34" charset="0"/>
              <a:buChar char="•"/>
            </a:pPr>
            <a:r>
              <a:rPr lang="en-US" dirty="0" smtClean="0"/>
              <a:t>Therefore: three different types of biomarkers need to be defined.</a:t>
            </a:r>
            <a:endParaRPr lang="en-US" dirty="0"/>
          </a:p>
        </p:txBody>
      </p:sp>
    </p:spTree>
    <p:extLst>
      <p:ext uri="{BB962C8B-B14F-4D97-AF65-F5344CB8AC3E}">
        <p14:creationId xmlns:p14="http://schemas.microsoft.com/office/powerpoint/2010/main" val="100854724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Material</a:t>
            </a:r>
            <a:r>
              <a:rPr lang="en-US" dirty="0" smtClean="0"/>
              <a:t> Biomarker</a:t>
            </a:r>
            <a:endParaRPr lang="en-US" dirty="0"/>
          </a:p>
        </p:txBody>
      </p:sp>
      <p:sp>
        <p:nvSpPr>
          <p:cNvPr id="4" name="TextBox 3"/>
          <p:cNvSpPr txBox="1"/>
          <p:nvPr/>
        </p:nvSpPr>
        <p:spPr>
          <a:xfrm>
            <a:off x="1712352" y="2758648"/>
            <a:ext cx="1327608" cy="830997"/>
          </a:xfrm>
          <a:prstGeom prst="rect">
            <a:avLst/>
          </a:prstGeom>
          <a:noFill/>
          <a:ln>
            <a:solidFill>
              <a:schemeClr val="bg1"/>
            </a:solidFill>
          </a:ln>
        </p:spPr>
        <p:txBody>
          <a:bodyPr wrap="none" rtlCol="0">
            <a:spAutoFit/>
          </a:bodyPr>
          <a:lstStyle/>
          <a:p>
            <a:pPr algn="ctr"/>
            <a:r>
              <a:rPr lang="en-US" sz="2400" dirty="0" smtClean="0">
                <a:solidFill>
                  <a:schemeClr val="bg1"/>
                </a:solidFill>
              </a:rPr>
              <a:t>Material</a:t>
            </a:r>
          </a:p>
          <a:p>
            <a:pPr algn="ctr"/>
            <a:r>
              <a:rPr lang="en-US" sz="2400" dirty="0" smtClean="0">
                <a:solidFill>
                  <a:schemeClr val="bg1"/>
                </a:solidFill>
              </a:rPr>
              <a:t>Entity</a:t>
            </a:r>
            <a:endParaRPr lang="en-US" sz="2400" dirty="0">
              <a:solidFill>
                <a:schemeClr val="bg1"/>
              </a:solidFill>
            </a:endParaRPr>
          </a:p>
        </p:txBody>
      </p:sp>
      <p:sp>
        <p:nvSpPr>
          <p:cNvPr id="5" name="TextBox 4"/>
          <p:cNvSpPr txBox="1"/>
          <p:nvPr/>
        </p:nvSpPr>
        <p:spPr>
          <a:xfrm>
            <a:off x="1453468" y="1524000"/>
            <a:ext cx="1845378" cy="830997"/>
          </a:xfrm>
          <a:prstGeom prst="rect">
            <a:avLst/>
          </a:prstGeom>
          <a:noFill/>
          <a:ln>
            <a:solidFill>
              <a:schemeClr val="bg1"/>
            </a:solidFill>
          </a:ln>
        </p:spPr>
        <p:txBody>
          <a:bodyPr wrap="none" rtlCol="0">
            <a:spAutoFit/>
          </a:bodyPr>
          <a:lstStyle/>
          <a:p>
            <a:pPr algn="ctr"/>
            <a:r>
              <a:rPr lang="en-US" sz="2400" dirty="0" smtClean="0">
                <a:solidFill>
                  <a:schemeClr val="bg1"/>
                </a:solidFill>
              </a:rPr>
              <a:t>Independent</a:t>
            </a:r>
          </a:p>
          <a:p>
            <a:pPr algn="ctr"/>
            <a:r>
              <a:rPr lang="en-US" sz="2400" dirty="0" smtClean="0">
                <a:solidFill>
                  <a:schemeClr val="bg1"/>
                </a:solidFill>
              </a:rPr>
              <a:t>Continuant</a:t>
            </a:r>
            <a:endParaRPr lang="en-US" sz="2400" dirty="0">
              <a:solidFill>
                <a:schemeClr val="bg1"/>
              </a:solidFill>
            </a:endParaRPr>
          </a:p>
        </p:txBody>
      </p:sp>
      <p:sp>
        <p:nvSpPr>
          <p:cNvPr id="6" name="TextBox 5"/>
          <p:cNvSpPr txBox="1"/>
          <p:nvPr/>
        </p:nvSpPr>
        <p:spPr>
          <a:xfrm>
            <a:off x="4101374" y="1545372"/>
            <a:ext cx="1691490" cy="830997"/>
          </a:xfrm>
          <a:prstGeom prst="rect">
            <a:avLst/>
          </a:prstGeom>
          <a:noFill/>
          <a:ln>
            <a:solidFill>
              <a:schemeClr val="bg1"/>
            </a:solidFill>
          </a:ln>
        </p:spPr>
        <p:txBody>
          <a:bodyPr wrap="none" rtlCol="0">
            <a:spAutoFit/>
          </a:bodyPr>
          <a:lstStyle/>
          <a:p>
            <a:pPr algn="ctr"/>
            <a:r>
              <a:rPr lang="en-US" sz="2400" dirty="0" smtClean="0">
                <a:solidFill>
                  <a:schemeClr val="bg1"/>
                </a:solidFill>
              </a:rPr>
              <a:t>Dependent</a:t>
            </a:r>
          </a:p>
          <a:p>
            <a:pPr algn="ctr"/>
            <a:r>
              <a:rPr lang="en-US" sz="2400" dirty="0" smtClean="0">
                <a:solidFill>
                  <a:schemeClr val="bg1"/>
                </a:solidFill>
              </a:rPr>
              <a:t>Continuant</a:t>
            </a:r>
            <a:endParaRPr lang="en-US" sz="2400" dirty="0">
              <a:solidFill>
                <a:schemeClr val="bg1"/>
              </a:solidFill>
            </a:endParaRPr>
          </a:p>
        </p:txBody>
      </p:sp>
      <p:sp>
        <p:nvSpPr>
          <p:cNvPr id="7" name="TextBox 6"/>
          <p:cNvSpPr txBox="1"/>
          <p:nvPr/>
        </p:nvSpPr>
        <p:spPr>
          <a:xfrm>
            <a:off x="4359459" y="2953999"/>
            <a:ext cx="1175322" cy="461665"/>
          </a:xfrm>
          <a:prstGeom prst="rect">
            <a:avLst/>
          </a:prstGeom>
          <a:noFill/>
          <a:ln>
            <a:solidFill>
              <a:schemeClr val="bg1"/>
            </a:solidFill>
          </a:ln>
        </p:spPr>
        <p:txBody>
          <a:bodyPr wrap="none" rtlCol="0">
            <a:spAutoFit/>
          </a:bodyPr>
          <a:lstStyle/>
          <a:p>
            <a:pPr algn="ctr"/>
            <a:r>
              <a:rPr lang="en-US" sz="2400" dirty="0" smtClean="0">
                <a:solidFill>
                  <a:srgbClr val="FF7C80"/>
                </a:solidFill>
              </a:rPr>
              <a:t>Quality</a:t>
            </a:r>
            <a:endParaRPr lang="en-US" sz="2400" dirty="0">
              <a:solidFill>
                <a:srgbClr val="FF7C80"/>
              </a:solidFill>
            </a:endParaRPr>
          </a:p>
        </p:txBody>
      </p:sp>
      <p:sp>
        <p:nvSpPr>
          <p:cNvPr id="8" name="TextBox 7"/>
          <p:cNvSpPr txBox="1"/>
          <p:nvPr/>
        </p:nvSpPr>
        <p:spPr>
          <a:xfrm>
            <a:off x="6831090" y="1893332"/>
            <a:ext cx="1169744" cy="461665"/>
          </a:xfrm>
          <a:prstGeom prst="rect">
            <a:avLst/>
          </a:prstGeom>
          <a:noFill/>
          <a:ln>
            <a:solidFill>
              <a:schemeClr val="bg1"/>
            </a:solidFill>
          </a:ln>
        </p:spPr>
        <p:txBody>
          <a:bodyPr wrap="none" rtlCol="0">
            <a:spAutoFit/>
          </a:bodyPr>
          <a:lstStyle/>
          <a:p>
            <a:pPr algn="ctr"/>
            <a:r>
              <a:rPr lang="en-US" sz="2400" dirty="0" smtClean="0">
                <a:solidFill>
                  <a:srgbClr val="FFFF00"/>
                </a:solidFill>
              </a:rPr>
              <a:t>Process</a:t>
            </a:r>
            <a:endParaRPr lang="en-US" sz="2400" dirty="0">
              <a:solidFill>
                <a:srgbClr val="FFFF00"/>
              </a:solidFill>
            </a:endParaRPr>
          </a:p>
        </p:txBody>
      </p:sp>
      <p:sp>
        <p:nvSpPr>
          <p:cNvPr id="9" name="TextBox 8"/>
          <p:cNvSpPr txBox="1"/>
          <p:nvPr/>
        </p:nvSpPr>
        <p:spPr>
          <a:xfrm>
            <a:off x="1513579" y="3993296"/>
            <a:ext cx="1725152" cy="830997"/>
          </a:xfrm>
          <a:prstGeom prst="rect">
            <a:avLst/>
          </a:prstGeom>
          <a:noFill/>
          <a:ln>
            <a:solidFill>
              <a:schemeClr val="bg1"/>
            </a:solidFill>
          </a:ln>
        </p:spPr>
        <p:txBody>
          <a:bodyPr wrap="none" rtlCol="0">
            <a:spAutoFit/>
          </a:bodyPr>
          <a:lstStyle/>
          <a:p>
            <a:pPr algn="ctr"/>
            <a:r>
              <a:rPr lang="en-US" sz="2400" dirty="0" smtClean="0">
                <a:solidFill>
                  <a:srgbClr val="19FF81"/>
                </a:solidFill>
              </a:rPr>
              <a:t>Bodily</a:t>
            </a:r>
          </a:p>
          <a:p>
            <a:pPr algn="ctr"/>
            <a:r>
              <a:rPr lang="en-US" sz="2400" dirty="0" smtClean="0">
                <a:solidFill>
                  <a:srgbClr val="19FF81"/>
                </a:solidFill>
              </a:rPr>
              <a:t>Component</a:t>
            </a:r>
            <a:endParaRPr lang="en-US" sz="2400" dirty="0">
              <a:solidFill>
                <a:srgbClr val="19FF81"/>
              </a:solidFill>
            </a:endParaRPr>
          </a:p>
        </p:txBody>
      </p:sp>
      <p:sp>
        <p:nvSpPr>
          <p:cNvPr id="10" name="TextBox 9"/>
          <p:cNvSpPr txBox="1"/>
          <p:nvPr/>
        </p:nvSpPr>
        <p:spPr>
          <a:xfrm>
            <a:off x="4359459" y="3993295"/>
            <a:ext cx="1175322" cy="830997"/>
          </a:xfrm>
          <a:prstGeom prst="rect">
            <a:avLst/>
          </a:prstGeom>
          <a:noFill/>
          <a:ln>
            <a:solidFill>
              <a:schemeClr val="bg1"/>
            </a:solidFill>
          </a:ln>
        </p:spPr>
        <p:txBody>
          <a:bodyPr wrap="none" rtlCol="0">
            <a:spAutoFit/>
          </a:bodyPr>
          <a:lstStyle/>
          <a:p>
            <a:pPr algn="ctr"/>
            <a:r>
              <a:rPr lang="en-US" sz="2400" dirty="0" smtClean="0">
                <a:solidFill>
                  <a:schemeClr val="bg1"/>
                </a:solidFill>
              </a:rPr>
              <a:t>Bodily</a:t>
            </a:r>
          </a:p>
          <a:p>
            <a:pPr algn="ctr"/>
            <a:r>
              <a:rPr lang="en-US" sz="2400" dirty="0" smtClean="0">
                <a:solidFill>
                  <a:schemeClr val="bg1"/>
                </a:solidFill>
              </a:rPr>
              <a:t>Quality</a:t>
            </a:r>
            <a:endParaRPr lang="en-US" sz="2400" dirty="0">
              <a:solidFill>
                <a:schemeClr val="bg1"/>
              </a:solidFill>
            </a:endParaRPr>
          </a:p>
        </p:txBody>
      </p:sp>
      <p:sp>
        <p:nvSpPr>
          <p:cNvPr id="11" name="TextBox 10"/>
          <p:cNvSpPr txBox="1"/>
          <p:nvPr/>
        </p:nvSpPr>
        <p:spPr>
          <a:xfrm>
            <a:off x="6831090" y="3993294"/>
            <a:ext cx="1169744" cy="830997"/>
          </a:xfrm>
          <a:prstGeom prst="rect">
            <a:avLst/>
          </a:prstGeom>
          <a:noFill/>
          <a:ln>
            <a:solidFill>
              <a:schemeClr val="bg1"/>
            </a:solidFill>
          </a:ln>
        </p:spPr>
        <p:txBody>
          <a:bodyPr wrap="none" rtlCol="0">
            <a:spAutoFit/>
          </a:bodyPr>
          <a:lstStyle/>
          <a:p>
            <a:pPr algn="ctr"/>
            <a:r>
              <a:rPr lang="en-US" sz="2400" dirty="0" smtClean="0">
                <a:solidFill>
                  <a:schemeClr val="bg1"/>
                </a:solidFill>
              </a:rPr>
              <a:t>Bodily</a:t>
            </a:r>
          </a:p>
          <a:p>
            <a:pPr algn="ctr"/>
            <a:r>
              <a:rPr lang="en-US" sz="2400" dirty="0" smtClean="0">
                <a:solidFill>
                  <a:schemeClr val="bg1"/>
                </a:solidFill>
              </a:rPr>
              <a:t>Process</a:t>
            </a:r>
            <a:endParaRPr lang="en-US" sz="2400" dirty="0">
              <a:solidFill>
                <a:schemeClr val="bg1"/>
              </a:solidFill>
            </a:endParaRPr>
          </a:p>
        </p:txBody>
      </p:sp>
      <p:sp>
        <p:nvSpPr>
          <p:cNvPr id="12" name="TextBox 11"/>
          <p:cNvSpPr txBox="1"/>
          <p:nvPr/>
        </p:nvSpPr>
        <p:spPr>
          <a:xfrm>
            <a:off x="128656" y="2376369"/>
            <a:ext cx="816249" cy="461665"/>
          </a:xfrm>
          <a:prstGeom prst="rect">
            <a:avLst/>
          </a:prstGeom>
          <a:noFill/>
        </p:spPr>
        <p:txBody>
          <a:bodyPr wrap="none" rtlCol="0">
            <a:spAutoFit/>
          </a:bodyPr>
          <a:lstStyle/>
          <a:p>
            <a:r>
              <a:rPr lang="en-US" sz="2400" dirty="0" smtClean="0">
                <a:solidFill>
                  <a:schemeClr val="bg1"/>
                </a:solidFill>
              </a:rPr>
              <a:t>BFO</a:t>
            </a:r>
            <a:endParaRPr lang="en-US" sz="2400" dirty="0">
              <a:solidFill>
                <a:schemeClr val="bg1"/>
              </a:solidFill>
            </a:endParaRPr>
          </a:p>
        </p:txBody>
      </p:sp>
      <p:sp>
        <p:nvSpPr>
          <p:cNvPr id="13" name="TextBox 12"/>
          <p:cNvSpPr txBox="1"/>
          <p:nvPr/>
        </p:nvSpPr>
        <p:spPr>
          <a:xfrm>
            <a:off x="125591" y="4177959"/>
            <a:ext cx="1124026" cy="461665"/>
          </a:xfrm>
          <a:prstGeom prst="rect">
            <a:avLst/>
          </a:prstGeom>
          <a:noFill/>
        </p:spPr>
        <p:txBody>
          <a:bodyPr wrap="none" rtlCol="0">
            <a:spAutoFit/>
          </a:bodyPr>
          <a:lstStyle/>
          <a:p>
            <a:r>
              <a:rPr lang="en-US" sz="2400" dirty="0" smtClean="0">
                <a:solidFill>
                  <a:schemeClr val="bg1"/>
                </a:solidFill>
              </a:rPr>
              <a:t>OGMS</a:t>
            </a:r>
            <a:endParaRPr lang="en-US" sz="2400" dirty="0">
              <a:solidFill>
                <a:schemeClr val="bg1"/>
              </a:solidFill>
            </a:endParaRPr>
          </a:p>
        </p:txBody>
      </p:sp>
      <p:cxnSp>
        <p:nvCxnSpPr>
          <p:cNvPr id="15" name="Straight Connector 14"/>
          <p:cNvCxnSpPr/>
          <p:nvPr/>
        </p:nvCxnSpPr>
        <p:spPr bwMode="auto">
          <a:xfrm flipV="1">
            <a:off x="304800" y="3733800"/>
            <a:ext cx="8610600" cy="762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8" name="Elbow Connector 17"/>
          <p:cNvCxnSpPr>
            <a:stCxn id="9" idx="0"/>
            <a:endCxn id="4" idx="2"/>
          </p:cNvCxnSpPr>
          <p:nvPr/>
        </p:nvCxnSpPr>
        <p:spPr bwMode="auto">
          <a:xfrm rot="5400000" flipH="1" flipV="1">
            <a:off x="2174330" y="3791471"/>
            <a:ext cx="403651" cy="1"/>
          </a:xfrm>
          <a:prstGeom prst="bentConnector3">
            <a:avLst/>
          </a:prstGeom>
          <a:solidFill>
            <a:schemeClr val="accent1"/>
          </a:solidFill>
          <a:ln w="19050" cap="flat" cmpd="sng" algn="ctr">
            <a:solidFill>
              <a:schemeClr val="bg1"/>
            </a:solidFill>
            <a:prstDash val="solid"/>
            <a:round/>
            <a:headEnd type="none" w="med" len="med"/>
            <a:tailEnd type="triangle"/>
          </a:ln>
          <a:effectLst/>
        </p:spPr>
      </p:cxnSp>
      <p:cxnSp>
        <p:nvCxnSpPr>
          <p:cNvPr id="20" name="Elbow Connector 19"/>
          <p:cNvCxnSpPr>
            <a:stCxn id="4" idx="0"/>
            <a:endCxn id="5" idx="2"/>
          </p:cNvCxnSpPr>
          <p:nvPr/>
        </p:nvCxnSpPr>
        <p:spPr bwMode="auto">
          <a:xfrm rot="5400000" flipH="1" flipV="1">
            <a:off x="2174331" y="2556823"/>
            <a:ext cx="403651" cy="1"/>
          </a:xfrm>
          <a:prstGeom prst="bentConnector3">
            <a:avLst/>
          </a:prstGeom>
          <a:solidFill>
            <a:schemeClr val="accent1"/>
          </a:solidFill>
          <a:ln w="19050" cap="flat" cmpd="sng" algn="ctr">
            <a:solidFill>
              <a:schemeClr val="bg1"/>
            </a:solidFill>
            <a:prstDash val="solid"/>
            <a:round/>
            <a:headEnd type="none" w="med" len="med"/>
            <a:tailEnd type="triangle"/>
          </a:ln>
          <a:effectLst/>
        </p:spPr>
      </p:cxnSp>
      <p:cxnSp>
        <p:nvCxnSpPr>
          <p:cNvPr id="23" name="Elbow Connector 22"/>
          <p:cNvCxnSpPr/>
          <p:nvPr/>
        </p:nvCxnSpPr>
        <p:spPr bwMode="auto">
          <a:xfrm rot="16200000" flipV="1">
            <a:off x="4658304" y="2665183"/>
            <a:ext cx="577630" cy="1"/>
          </a:xfrm>
          <a:prstGeom prst="bentConnector3">
            <a:avLst/>
          </a:prstGeom>
          <a:solidFill>
            <a:schemeClr val="accent1"/>
          </a:solidFill>
          <a:ln w="19050" cap="flat" cmpd="sng" algn="ctr">
            <a:solidFill>
              <a:schemeClr val="bg1"/>
            </a:solidFill>
            <a:prstDash val="solid"/>
            <a:round/>
            <a:headEnd type="none" w="med" len="med"/>
            <a:tailEnd type="triangle"/>
          </a:ln>
          <a:effectLst/>
        </p:spPr>
      </p:cxnSp>
      <p:cxnSp>
        <p:nvCxnSpPr>
          <p:cNvPr id="33" name="Straight Arrow Connector 32"/>
          <p:cNvCxnSpPr>
            <a:stCxn id="10" idx="0"/>
            <a:endCxn id="7" idx="2"/>
          </p:cNvCxnSpPr>
          <p:nvPr/>
        </p:nvCxnSpPr>
        <p:spPr bwMode="auto">
          <a:xfrm flipV="1">
            <a:off x="4947120" y="3415664"/>
            <a:ext cx="0" cy="577631"/>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35" name="Straight Arrow Connector 34"/>
          <p:cNvCxnSpPr/>
          <p:nvPr/>
        </p:nvCxnSpPr>
        <p:spPr bwMode="auto">
          <a:xfrm flipV="1">
            <a:off x="7415961" y="2354997"/>
            <a:ext cx="0" cy="1638297"/>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39" name="TextBox 38"/>
          <p:cNvSpPr txBox="1"/>
          <p:nvPr/>
        </p:nvSpPr>
        <p:spPr>
          <a:xfrm>
            <a:off x="2264382" y="2404646"/>
            <a:ext cx="543740" cy="461665"/>
          </a:xfrm>
          <a:prstGeom prst="rect">
            <a:avLst/>
          </a:prstGeom>
          <a:noFill/>
        </p:spPr>
        <p:txBody>
          <a:bodyPr wrap="none" rtlCol="0">
            <a:spAutoFit/>
          </a:bodyPr>
          <a:lstStyle/>
          <a:p>
            <a:r>
              <a:rPr lang="en-US" sz="2400" dirty="0" err="1" smtClean="0">
                <a:solidFill>
                  <a:schemeClr val="bg1"/>
                </a:solidFill>
              </a:rPr>
              <a:t>isa</a:t>
            </a:r>
            <a:endParaRPr lang="en-US" sz="2400" dirty="0">
              <a:solidFill>
                <a:schemeClr val="bg1"/>
              </a:solidFill>
            </a:endParaRPr>
          </a:p>
        </p:txBody>
      </p:sp>
      <p:sp>
        <p:nvSpPr>
          <p:cNvPr id="40" name="TextBox 39"/>
          <p:cNvSpPr txBox="1"/>
          <p:nvPr/>
        </p:nvSpPr>
        <p:spPr>
          <a:xfrm>
            <a:off x="2264382" y="3505200"/>
            <a:ext cx="543740" cy="461665"/>
          </a:xfrm>
          <a:prstGeom prst="rect">
            <a:avLst/>
          </a:prstGeom>
          <a:noFill/>
        </p:spPr>
        <p:txBody>
          <a:bodyPr wrap="none" rtlCol="0">
            <a:spAutoFit/>
          </a:bodyPr>
          <a:lstStyle/>
          <a:p>
            <a:r>
              <a:rPr lang="en-US" sz="2400" dirty="0" err="1" smtClean="0">
                <a:solidFill>
                  <a:schemeClr val="bg1"/>
                </a:solidFill>
              </a:rPr>
              <a:t>isa</a:t>
            </a:r>
            <a:endParaRPr lang="en-US" sz="2400" dirty="0">
              <a:solidFill>
                <a:schemeClr val="bg1"/>
              </a:solidFill>
            </a:endParaRPr>
          </a:p>
        </p:txBody>
      </p:sp>
      <p:sp>
        <p:nvSpPr>
          <p:cNvPr id="41" name="TextBox 40"/>
          <p:cNvSpPr txBox="1"/>
          <p:nvPr/>
        </p:nvSpPr>
        <p:spPr>
          <a:xfrm>
            <a:off x="4914069" y="2404646"/>
            <a:ext cx="543740" cy="461665"/>
          </a:xfrm>
          <a:prstGeom prst="rect">
            <a:avLst/>
          </a:prstGeom>
          <a:noFill/>
        </p:spPr>
        <p:txBody>
          <a:bodyPr wrap="none" rtlCol="0">
            <a:spAutoFit/>
          </a:bodyPr>
          <a:lstStyle/>
          <a:p>
            <a:r>
              <a:rPr lang="en-US" sz="2400" dirty="0" err="1" smtClean="0">
                <a:solidFill>
                  <a:schemeClr val="bg1"/>
                </a:solidFill>
              </a:rPr>
              <a:t>isa</a:t>
            </a:r>
            <a:endParaRPr lang="en-US" sz="2400" dirty="0">
              <a:solidFill>
                <a:schemeClr val="bg1"/>
              </a:solidFill>
            </a:endParaRPr>
          </a:p>
        </p:txBody>
      </p:sp>
      <p:sp>
        <p:nvSpPr>
          <p:cNvPr id="42" name="TextBox 41"/>
          <p:cNvSpPr txBox="1"/>
          <p:nvPr/>
        </p:nvSpPr>
        <p:spPr>
          <a:xfrm>
            <a:off x="7392043" y="2404646"/>
            <a:ext cx="543740" cy="461665"/>
          </a:xfrm>
          <a:prstGeom prst="rect">
            <a:avLst/>
          </a:prstGeom>
          <a:noFill/>
        </p:spPr>
        <p:txBody>
          <a:bodyPr wrap="none" rtlCol="0">
            <a:spAutoFit/>
          </a:bodyPr>
          <a:lstStyle/>
          <a:p>
            <a:r>
              <a:rPr lang="en-US" sz="2400" dirty="0" err="1" smtClean="0">
                <a:solidFill>
                  <a:schemeClr val="bg1"/>
                </a:solidFill>
              </a:rPr>
              <a:t>isa</a:t>
            </a:r>
            <a:endParaRPr lang="en-US" sz="2400" dirty="0">
              <a:solidFill>
                <a:schemeClr val="bg1"/>
              </a:solidFill>
            </a:endParaRPr>
          </a:p>
        </p:txBody>
      </p:sp>
      <p:sp>
        <p:nvSpPr>
          <p:cNvPr id="43" name="TextBox 42"/>
          <p:cNvSpPr txBox="1"/>
          <p:nvPr/>
        </p:nvSpPr>
        <p:spPr>
          <a:xfrm>
            <a:off x="4881173" y="3505200"/>
            <a:ext cx="543740" cy="461665"/>
          </a:xfrm>
          <a:prstGeom prst="rect">
            <a:avLst/>
          </a:prstGeom>
          <a:noFill/>
        </p:spPr>
        <p:txBody>
          <a:bodyPr wrap="none" rtlCol="0">
            <a:spAutoFit/>
          </a:bodyPr>
          <a:lstStyle/>
          <a:p>
            <a:r>
              <a:rPr lang="en-US" sz="2400" dirty="0" err="1" smtClean="0">
                <a:solidFill>
                  <a:schemeClr val="bg1"/>
                </a:solidFill>
              </a:rPr>
              <a:t>isa</a:t>
            </a:r>
            <a:endParaRPr lang="en-US" sz="2400" dirty="0">
              <a:solidFill>
                <a:schemeClr val="bg1"/>
              </a:solidFill>
            </a:endParaRPr>
          </a:p>
        </p:txBody>
      </p:sp>
      <p:sp>
        <p:nvSpPr>
          <p:cNvPr id="57" name="TextBox 56"/>
          <p:cNvSpPr txBox="1"/>
          <p:nvPr/>
        </p:nvSpPr>
        <p:spPr>
          <a:xfrm>
            <a:off x="152400" y="5383946"/>
            <a:ext cx="1552028" cy="830997"/>
          </a:xfrm>
          <a:prstGeom prst="rect">
            <a:avLst/>
          </a:prstGeom>
          <a:noFill/>
          <a:ln>
            <a:solidFill>
              <a:schemeClr val="bg1"/>
            </a:solidFill>
          </a:ln>
        </p:spPr>
        <p:txBody>
          <a:bodyPr wrap="none" rtlCol="0">
            <a:spAutoFit/>
          </a:bodyPr>
          <a:lstStyle/>
          <a:p>
            <a:pPr algn="ctr"/>
            <a:r>
              <a:rPr lang="en-US" sz="2400" b="1" i="1" dirty="0" smtClean="0">
                <a:solidFill>
                  <a:srgbClr val="19FF81"/>
                </a:solidFill>
              </a:rPr>
              <a:t>Material</a:t>
            </a:r>
          </a:p>
          <a:p>
            <a:pPr algn="ctr"/>
            <a:r>
              <a:rPr lang="en-US" sz="2400" b="1" i="1" dirty="0" smtClean="0">
                <a:solidFill>
                  <a:srgbClr val="19FF81"/>
                </a:solidFill>
              </a:rPr>
              <a:t>Biomarker</a:t>
            </a:r>
            <a:endParaRPr lang="en-US" sz="2400" b="1" i="1" dirty="0">
              <a:solidFill>
                <a:srgbClr val="19FF81"/>
              </a:solidFill>
            </a:endParaRPr>
          </a:p>
        </p:txBody>
      </p:sp>
      <p:sp>
        <p:nvSpPr>
          <p:cNvPr id="3" name="Rectangle 2"/>
          <p:cNvSpPr/>
          <p:nvPr/>
        </p:nvSpPr>
        <p:spPr>
          <a:xfrm>
            <a:off x="1905000" y="5262757"/>
            <a:ext cx="7134887" cy="1015663"/>
          </a:xfrm>
          <a:prstGeom prst="rect">
            <a:avLst/>
          </a:prstGeom>
        </p:spPr>
        <p:txBody>
          <a:bodyPr wrap="square">
            <a:spAutoFit/>
          </a:bodyPr>
          <a:lstStyle/>
          <a:p>
            <a:r>
              <a:rPr lang="en-US" sz="2000" dirty="0">
                <a:solidFill>
                  <a:schemeClr val="bg1"/>
                </a:solidFill>
                <a:latin typeface="Times New Roman" panose="02020603050405020304" pitchFamily="18" charset="0"/>
              </a:rPr>
              <a:t>=def.– </a:t>
            </a:r>
            <a:r>
              <a:rPr lang="en-US" sz="2000" cap="small" dirty="0">
                <a:solidFill>
                  <a:srgbClr val="19FF81"/>
                </a:solidFill>
              </a:rPr>
              <a:t>bodily component</a:t>
            </a:r>
            <a:r>
              <a:rPr lang="en-US" sz="2000" dirty="0">
                <a:solidFill>
                  <a:srgbClr val="19FF81"/>
                </a:solidFill>
              </a:rPr>
              <a:t> </a:t>
            </a:r>
            <a:r>
              <a:rPr lang="en-US" sz="2000" b="1" i="1" dirty="0">
                <a:solidFill>
                  <a:schemeClr val="bg1"/>
                </a:solidFill>
              </a:rPr>
              <a:t>capable</a:t>
            </a:r>
            <a:r>
              <a:rPr lang="en-US" sz="2000" b="1" dirty="0">
                <a:solidFill>
                  <a:schemeClr val="bg1"/>
                </a:solidFill>
              </a:rPr>
              <a:t> </a:t>
            </a:r>
            <a:r>
              <a:rPr lang="en-US" sz="2000" b="1" i="1" dirty="0">
                <a:solidFill>
                  <a:schemeClr val="bg1"/>
                </a:solidFill>
              </a:rPr>
              <a:t>of</a:t>
            </a:r>
            <a:r>
              <a:rPr lang="en-US" sz="2000" dirty="0">
                <a:solidFill>
                  <a:schemeClr val="bg1"/>
                </a:solidFill>
              </a:rPr>
              <a:t> being assessed objectively to determine either (a) what kind of </a:t>
            </a:r>
            <a:r>
              <a:rPr lang="en-US" sz="2000" cap="small" dirty="0">
                <a:solidFill>
                  <a:srgbClr val="FFFF00"/>
                </a:solidFill>
              </a:rPr>
              <a:t>processes</a:t>
            </a:r>
            <a:r>
              <a:rPr lang="en-US" sz="2000" dirty="0">
                <a:solidFill>
                  <a:schemeClr val="bg1"/>
                </a:solidFill>
              </a:rPr>
              <a:t> it results from,  or (b) what kind of </a:t>
            </a:r>
            <a:r>
              <a:rPr lang="en-US" sz="2000" cap="small" dirty="0">
                <a:solidFill>
                  <a:srgbClr val="FFFF00"/>
                </a:solidFill>
              </a:rPr>
              <a:t>processes</a:t>
            </a:r>
            <a:r>
              <a:rPr lang="en-US" sz="2000" dirty="0">
                <a:solidFill>
                  <a:schemeClr val="bg1"/>
                </a:solidFill>
              </a:rPr>
              <a:t> resulted in </a:t>
            </a:r>
            <a:r>
              <a:rPr lang="en-US" sz="2000" cap="small" dirty="0">
                <a:solidFill>
                  <a:srgbClr val="FF7C80"/>
                </a:solidFill>
              </a:rPr>
              <a:t>qualities</a:t>
            </a:r>
            <a:r>
              <a:rPr lang="en-US" sz="2000" dirty="0">
                <a:solidFill>
                  <a:schemeClr val="bg1"/>
                </a:solidFill>
              </a:rPr>
              <a:t> that </a:t>
            </a:r>
            <a:r>
              <a:rPr lang="en-US" sz="2000" b="1" i="1" dirty="0">
                <a:solidFill>
                  <a:schemeClr val="bg1"/>
                </a:solidFill>
              </a:rPr>
              <a:t>depend</a:t>
            </a:r>
            <a:r>
              <a:rPr lang="en-US" sz="2000" b="1" dirty="0">
                <a:solidFill>
                  <a:schemeClr val="bg1"/>
                </a:solidFill>
              </a:rPr>
              <a:t> </a:t>
            </a:r>
            <a:r>
              <a:rPr lang="en-US" sz="2000" b="1" i="1" dirty="0">
                <a:solidFill>
                  <a:schemeClr val="bg1"/>
                </a:solidFill>
              </a:rPr>
              <a:t>on</a:t>
            </a:r>
            <a:r>
              <a:rPr lang="en-US" sz="2000" dirty="0">
                <a:solidFill>
                  <a:schemeClr val="bg1"/>
                </a:solidFill>
              </a:rPr>
              <a:t> it.</a:t>
            </a:r>
            <a:endParaRPr lang="en-US" dirty="0">
              <a:solidFill>
                <a:schemeClr val="bg1"/>
              </a:solidFill>
              <a:latin typeface="Times New Roman" panose="02020603050405020304" pitchFamily="18" charset="0"/>
            </a:endParaRPr>
          </a:p>
        </p:txBody>
      </p:sp>
      <p:sp>
        <p:nvSpPr>
          <p:cNvPr id="14" name="Rectangle 13"/>
          <p:cNvSpPr/>
          <p:nvPr/>
        </p:nvSpPr>
        <p:spPr bwMode="auto">
          <a:xfrm>
            <a:off x="76201" y="5296511"/>
            <a:ext cx="8963686" cy="1102042"/>
          </a:xfrm>
          <a:prstGeom prst="rect">
            <a:avLst/>
          </a:prstGeom>
          <a:noFill/>
          <a:ln w="12700" cap="flat" cmpd="sng" algn="ctr">
            <a:solidFill>
              <a:schemeClr val="bg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7" name="Straight Arrow Connector 26"/>
          <p:cNvCxnSpPr>
            <a:stCxn id="57" idx="0"/>
            <a:endCxn id="9" idx="2"/>
          </p:cNvCxnSpPr>
          <p:nvPr/>
        </p:nvCxnSpPr>
        <p:spPr bwMode="auto">
          <a:xfrm flipV="1">
            <a:off x="928414" y="4824293"/>
            <a:ext cx="1447741" cy="559653"/>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384668202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Quality</a:t>
            </a:r>
            <a:r>
              <a:rPr lang="en-US" dirty="0" smtClean="0"/>
              <a:t> Biomarker</a:t>
            </a:r>
            <a:endParaRPr lang="en-US" dirty="0"/>
          </a:p>
        </p:txBody>
      </p:sp>
      <p:sp>
        <p:nvSpPr>
          <p:cNvPr id="4" name="TextBox 3"/>
          <p:cNvSpPr txBox="1"/>
          <p:nvPr/>
        </p:nvSpPr>
        <p:spPr>
          <a:xfrm>
            <a:off x="1712352" y="2758648"/>
            <a:ext cx="1327608" cy="830997"/>
          </a:xfrm>
          <a:prstGeom prst="rect">
            <a:avLst/>
          </a:prstGeom>
          <a:noFill/>
          <a:ln>
            <a:solidFill>
              <a:schemeClr val="bg1"/>
            </a:solidFill>
          </a:ln>
        </p:spPr>
        <p:txBody>
          <a:bodyPr wrap="none" rtlCol="0">
            <a:spAutoFit/>
          </a:bodyPr>
          <a:lstStyle/>
          <a:p>
            <a:pPr algn="ctr"/>
            <a:r>
              <a:rPr lang="en-US" sz="2400" dirty="0" smtClean="0">
                <a:solidFill>
                  <a:schemeClr val="bg1"/>
                </a:solidFill>
              </a:rPr>
              <a:t>Material</a:t>
            </a:r>
          </a:p>
          <a:p>
            <a:pPr algn="ctr"/>
            <a:r>
              <a:rPr lang="en-US" sz="2400" dirty="0" smtClean="0">
                <a:solidFill>
                  <a:schemeClr val="bg1"/>
                </a:solidFill>
              </a:rPr>
              <a:t>Entity</a:t>
            </a:r>
            <a:endParaRPr lang="en-US" sz="2400" dirty="0">
              <a:solidFill>
                <a:schemeClr val="bg1"/>
              </a:solidFill>
            </a:endParaRPr>
          </a:p>
        </p:txBody>
      </p:sp>
      <p:sp>
        <p:nvSpPr>
          <p:cNvPr id="5" name="TextBox 4"/>
          <p:cNvSpPr txBox="1"/>
          <p:nvPr/>
        </p:nvSpPr>
        <p:spPr>
          <a:xfrm>
            <a:off x="1453468" y="1524000"/>
            <a:ext cx="1845378" cy="830997"/>
          </a:xfrm>
          <a:prstGeom prst="rect">
            <a:avLst/>
          </a:prstGeom>
          <a:noFill/>
          <a:ln>
            <a:solidFill>
              <a:schemeClr val="bg1"/>
            </a:solidFill>
          </a:ln>
        </p:spPr>
        <p:txBody>
          <a:bodyPr wrap="none" rtlCol="0">
            <a:spAutoFit/>
          </a:bodyPr>
          <a:lstStyle/>
          <a:p>
            <a:pPr algn="ctr"/>
            <a:r>
              <a:rPr lang="en-US" sz="2400" dirty="0" smtClean="0">
                <a:solidFill>
                  <a:schemeClr val="bg1"/>
                </a:solidFill>
              </a:rPr>
              <a:t>Independent</a:t>
            </a:r>
          </a:p>
          <a:p>
            <a:pPr algn="ctr"/>
            <a:r>
              <a:rPr lang="en-US" sz="2400" dirty="0" smtClean="0">
                <a:solidFill>
                  <a:schemeClr val="bg1"/>
                </a:solidFill>
              </a:rPr>
              <a:t>Continuant</a:t>
            </a:r>
            <a:endParaRPr lang="en-US" sz="2400" dirty="0">
              <a:solidFill>
                <a:schemeClr val="bg1"/>
              </a:solidFill>
            </a:endParaRPr>
          </a:p>
        </p:txBody>
      </p:sp>
      <p:sp>
        <p:nvSpPr>
          <p:cNvPr id="6" name="TextBox 5"/>
          <p:cNvSpPr txBox="1"/>
          <p:nvPr/>
        </p:nvSpPr>
        <p:spPr>
          <a:xfrm>
            <a:off x="4101374" y="1545372"/>
            <a:ext cx="1691490" cy="830997"/>
          </a:xfrm>
          <a:prstGeom prst="rect">
            <a:avLst/>
          </a:prstGeom>
          <a:noFill/>
          <a:ln>
            <a:solidFill>
              <a:schemeClr val="bg1"/>
            </a:solidFill>
          </a:ln>
        </p:spPr>
        <p:txBody>
          <a:bodyPr wrap="none" rtlCol="0">
            <a:spAutoFit/>
          </a:bodyPr>
          <a:lstStyle/>
          <a:p>
            <a:pPr algn="ctr"/>
            <a:r>
              <a:rPr lang="en-US" sz="2400" dirty="0" smtClean="0">
                <a:solidFill>
                  <a:schemeClr val="bg1"/>
                </a:solidFill>
              </a:rPr>
              <a:t>Dependent</a:t>
            </a:r>
          </a:p>
          <a:p>
            <a:pPr algn="ctr"/>
            <a:r>
              <a:rPr lang="en-US" sz="2400" dirty="0" smtClean="0">
                <a:solidFill>
                  <a:schemeClr val="bg1"/>
                </a:solidFill>
              </a:rPr>
              <a:t>Continuant</a:t>
            </a:r>
            <a:endParaRPr lang="en-US" sz="2400" dirty="0">
              <a:solidFill>
                <a:schemeClr val="bg1"/>
              </a:solidFill>
            </a:endParaRPr>
          </a:p>
        </p:txBody>
      </p:sp>
      <p:sp>
        <p:nvSpPr>
          <p:cNvPr id="7" name="TextBox 6"/>
          <p:cNvSpPr txBox="1"/>
          <p:nvPr/>
        </p:nvSpPr>
        <p:spPr>
          <a:xfrm>
            <a:off x="4359459" y="2953999"/>
            <a:ext cx="1175322" cy="461665"/>
          </a:xfrm>
          <a:prstGeom prst="rect">
            <a:avLst/>
          </a:prstGeom>
          <a:noFill/>
          <a:ln>
            <a:solidFill>
              <a:schemeClr val="bg1"/>
            </a:solidFill>
          </a:ln>
        </p:spPr>
        <p:txBody>
          <a:bodyPr wrap="none" rtlCol="0">
            <a:spAutoFit/>
          </a:bodyPr>
          <a:lstStyle/>
          <a:p>
            <a:pPr algn="ctr"/>
            <a:r>
              <a:rPr lang="en-US" sz="2400" dirty="0" smtClean="0">
                <a:solidFill>
                  <a:schemeClr val="bg1"/>
                </a:solidFill>
              </a:rPr>
              <a:t>Quality</a:t>
            </a:r>
            <a:endParaRPr lang="en-US" sz="2400" dirty="0">
              <a:solidFill>
                <a:schemeClr val="bg1"/>
              </a:solidFill>
            </a:endParaRPr>
          </a:p>
        </p:txBody>
      </p:sp>
      <p:sp>
        <p:nvSpPr>
          <p:cNvPr id="8" name="TextBox 7"/>
          <p:cNvSpPr txBox="1"/>
          <p:nvPr/>
        </p:nvSpPr>
        <p:spPr>
          <a:xfrm>
            <a:off x="6831090" y="1893332"/>
            <a:ext cx="1169744" cy="461665"/>
          </a:xfrm>
          <a:prstGeom prst="rect">
            <a:avLst/>
          </a:prstGeom>
          <a:noFill/>
          <a:ln>
            <a:solidFill>
              <a:schemeClr val="bg1"/>
            </a:solidFill>
          </a:ln>
        </p:spPr>
        <p:txBody>
          <a:bodyPr wrap="none" rtlCol="0">
            <a:spAutoFit/>
          </a:bodyPr>
          <a:lstStyle/>
          <a:p>
            <a:pPr algn="ctr"/>
            <a:r>
              <a:rPr lang="en-US" sz="2400" dirty="0" smtClean="0">
                <a:solidFill>
                  <a:srgbClr val="FFFF00"/>
                </a:solidFill>
              </a:rPr>
              <a:t>Process</a:t>
            </a:r>
            <a:endParaRPr lang="en-US" sz="2400" dirty="0">
              <a:solidFill>
                <a:srgbClr val="FFFF00"/>
              </a:solidFill>
            </a:endParaRPr>
          </a:p>
        </p:txBody>
      </p:sp>
      <p:sp>
        <p:nvSpPr>
          <p:cNvPr id="9" name="TextBox 8"/>
          <p:cNvSpPr txBox="1"/>
          <p:nvPr/>
        </p:nvSpPr>
        <p:spPr>
          <a:xfrm>
            <a:off x="1513579" y="3993296"/>
            <a:ext cx="1725152" cy="830997"/>
          </a:xfrm>
          <a:prstGeom prst="rect">
            <a:avLst/>
          </a:prstGeom>
          <a:noFill/>
          <a:ln>
            <a:solidFill>
              <a:schemeClr val="bg1"/>
            </a:solidFill>
          </a:ln>
        </p:spPr>
        <p:txBody>
          <a:bodyPr wrap="none" rtlCol="0">
            <a:spAutoFit/>
          </a:bodyPr>
          <a:lstStyle/>
          <a:p>
            <a:pPr algn="ctr"/>
            <a:r>
              <a:rPr lang="en-US" sz="2400" dirty="0" smtClean="0">
                <a:solidFill>
                  <a:srgbClr val="19FF81"/>
                </a:solidFill>
              </a:rPr>
              <a:t>Bodily</a:t>
            </a:r>
          </a:p>
          <a:p>
            <a:pPr algn="ctr"/>
            <a:r>
              <a:rPr lang="en-US" sz="2400" dirty="0" smtClean="0">
                <a:solidFill>
                  <a:srgbClr val="19FF81"/>
                </a:solidFill>
              </a:rPr>
              <a:t>Component</a:t>
            </a:r>
            <a:endParaRPr lang="en-US" sz="2400" dirty="0">
              <a:solidFill>
                <a:srgbClr val="19FF81"/>
              </a:solidFill>
            </a:endParaRPr>
          </a:p>
        </p:txBody>
      </p:sp>
      <p:sp>
        <p:nvSpPr>
          <p:cNvPr id="10" name="TextBox 9"/>
          <p:cNvSpPr txBox="1"/>
          <p:nvPr/>
        </p:nvSpPr>
        <p:spPr>
          <a:xfrm>
            <a:off x="4359459" y="3993295"/>
            <a:ext cx="1175322" cy="830997"/>
          </a:xfrm>
          <a:prstGeom prst="rect">
            <a:avLst/>
          </a:prstGeom>
          <a:noFill/>
          <a:ln>
            <a:solidFill>
              <a:schemeClr val="bg1"/>
            </a:solidFill>
          </a:ln>
        </p:spPr>
        <p:txBody>
          <a:bodyPr wrap="none" rtlCol="0">
            <a:spAutoFit/>
          </a:bodyPr>
          <a:lstStyle/>
          <a:p>
            <a:pPr algn="ctr"/>
            <a:r>
              <a:rPr lang="en-US" sz="2400" dirty="0" smtClean="0">
                <a:solidFill>
                  <a:srgbClr val="FF7C80"/>
                </a:solidFill>
              </a:rPr>
              <a:t>Bodily</a:t>
            </a:r>
          </a:p>
          <a:p>
            <a:pPr algn="ctr"/>
            <a:r>
              <a:rPr lang="en-US" sz="2400" dirty="0" smtClean="0">
                <a:solidFill>
                  <a:srgbClr val="FF7C80"/>
                </a:solidFill>
              </a:rPr>
              <a:t>Quality</a:t>
            </a:r>
            <a:endParaRPr lang="en-US" sz="2400" dirty="0">
              <a:solidFill>
                <a:srgbClr val="FF7C80"/>
              </a:solidFill>
            </a:endParaRPr>
          </a:p>
        </p:txBody>
      </p:sp>
      <p:sp>
        <p:nvSpPr>
          <p:cNvPr id="11" name="TextBox 10"/>
          <p:cNvSpPr txBox="1"/>
          <p:nvPr/>
        </p:nvSpPr>
        <p:spPr>
          <a:xfrm>
            <a:off x="6831090" y="3993294"/>
            <a:ext cx="1169744" cy="830997"/>
          </a:xfrm>
          <a:prstGeom prst="rect">
            <a:avLst/>
          </a:prstGeom>
          <a:noFill/>
          <a:ln>
            <a:solidFill>
              <a:schemeClr val="bg1"/>
            </a:solidFill>
          </a:ln>
        </p:spPr>
        <p:txBody>
          <a:bodyPr wrap="none" rtlCol="0">
            <a:spAutoFit/>
          </a:bodyPr>
          <a:lstStyle/>
          <a:p>
            <a:pPr algn="ctr"/>
            <a:r>
              <a:rPr lang="en-US" sz="2400" dirty="0" smtClean="0">
                <a:solidFill>
                  <a:schemeClr val="bg1"/>
                </a:solidFill>
              </a:rPr>
              <a:t>Bodily</a:t>
            </a:r>
          </a:p>
          <a:p>
            <a:pPr algn="ctr"/>
            <a:r>
              <a:rPr lang="en-US" sz="2400" dirty="0" smtClean="0">
                <a:solidFill>
                  <a:schemeClr val="bg1"/>
                </a:solidFill>
              </a:rPr>
              <a:t>Process</a:t>
            </a:r>
            <a:endParaRPr lang="en-US" sz="2400" dirty="0">
              <a:solidFill>
                <a:schemeClr val="bg1"/>
              </a:solidFill>
            </a:endParaRPr>
          </a:p>
        </p:txBody>
      </p:sp>
      <p:sp>
        <p:nvSpPr>
          <p:cNvPr id="12" name="TextBox 11"/>
          <p:cNvSpPr txBox="1"/>
          <p:nvPr/>
        </p:nvSpPr>
        <p:spPr>
          <a:xfrm>
            <a:off x="128656" y="2376369"/>
            <a:ext cx="816249" cy="461665"/>
          </a:xfrm>
          <a:prstGeom prst="rect">
            <a:avLst/>
          </a:prstGeom>
          <a:noFill/>
        </p:spPr>
        <p:txBody>
          <a:bodyPr wrap="none" rtlCol="0">
            <a:spAutoFit/>
          </a:bodyPr>
          <a:lstStyle/>
          <a:p>
            <a:r>
              <a:rPr lang="en-US" sz="2400" dirty="0" smtClean="0">
                <a:solidFill>
                  <a:schemeClr val="bg1"/>
                </a:solidFill>
              </a:rPr>
              <a:t>BFO</a:t>
            </a:r>
            <a:endParaRPr lang="en-US" sz="2400" dirty="0">
              <a:solidFill>
                <a:schemeClr val="bg1"/>
              </a:solidFill>
            </a:endParaRPr>
          </a:p>
        </p:txBody>
      </p:sp>
      <p:sp>
        <p:nvSpPr>
          <p:cNvPr id="13" name="TextBox 12"/>
          <p:cNvSpPr txBox="1"/>
          <p:nvPr/>
        </p:nvSpPr>
        <p:spPr>
          <a:xfrm>
            <a:off x="125591" y="4177959"/>
            <a:ext cx="1124026" cy="461665"/>
          </a:xfrm>
          <a:prstGeom prst="rect">
            <a:avLst/>
          </a:prstGeom>
          <a:noFill/>
        </p:spPr>
        <p:txBody>
          <a:bodyPr wrap="none" rtlCol="0">
            <a:spAutoFit/>
          </a:bodyPr>
          <a:lstStyle/>
          <a:p>
            <a:r>
              <a:rPr lang="en-US" sz="2400" dirty="0" smtClean="0">
                <a:solidFill>
                  <a:schemeClr val="bg1"/>
                </a:solidFill>
              </a:rPr>
              <a:t>OGMS</a:t>
            </a:r>
            <a:endParaRPr lang="en-US" sz="2400" dirty="0">
              <a:solidFill>
                <a:schemeClr val="bg1"/>
              </a:solidFill>
            </a:endParaRPr>
          </a:p>
        </p:txBody>
      </p:sp>
      <p:cxnSp>
        <p:nvCxnSpPr>
          <p:cNvPr id="15" name="Straight Connector 14"/>
          <p:cNvCxnSpPr/>
          <p:nvPr/>
        </p:nvCxnSpPr>
        <p:spPr bwMode="auto">
          <a:xfrm flipV="1">
            <a:off x="304800" y="3733800"/>
            <a:ext cx="8610600" cy="762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8" name="Elbow Connector 17"/>
          <p:cNvCxnSpPr>
            <a:stCxn id="9" idx="0"/>
            <a:endCxn id="4" idx="2"/>
          </p:cNvCxnSpPr>
          <p:nvPr/>
        </p:nvCxnSpPr>
        <p:spPr bwMode="auto">
          <a:xfrm rot="5400000" flipH="1" flipV="1">
            <a:off x="2174330" y="3791471"/>
            <a:ext cx="403651" cy="1"/>
          </a:xfrm>
          <a:prstGeom prst="bentConnector3">
            <a:avLst/>
          </a:prstGeom>
          <a:solidFill>
            <a:schemeClr val="accent1"/>
          </a:solidFill>
          <a:ln w="19050" cap="flat" cmpd="sng" algn="ctr">
            <a:solidFill>
              <a:schemeClr val="bg1"/>
            </a:solidFill>
            <a:prstDash val="solid"/>
            <a:round/>
            <a:headEnd type="none" w="med" len="med"/>
            <a:tailEnd type="triangle"/>
          </a:ln>
          <a:effectLst/>
        </p:spPr>
      </p:cxnSp>
      <p:cxnSp>
        <p:nvCxnSpPr>
          <p:cNvPr id="20" name="Elbow Connector 19"/>
          <p:cNvCxnSpPr>
            <a:stCxn id="4" idx="0"/>
            <a:endCxn id="5" idx="2"/>
          </p:cNvCxnSpPr>
          <p:nvPr/>
        </p:nvCxnSpPr>
        <p:spPr bwMode="auto">
          <a:xfrm rot="5400000" flipH="1" flipV="1">
            <a:off x="2174331" y="2556823"/>
            <a:ext cx="403651" cy="1"/>
          </a:xfrm>
          <a:prstGeom prst="bentConnector3">
            <a:avLst/>
          </a:prstGeom>
          <a:solidFill>
            <a:schemeClr val="accent1"/>
          </a:solidFill>
          <a:ln w="19050" cap="flat" cmpd="sng" algn="ctr">
            <a:solidFill>
              <a:schemeClr val="bg1"/>
            </a:solidFill>
            <a:prstDash val="solid"/>
            <a:round/>
            <a:headEnd type="none" w="med" len="med"/>
            <a:tailEnd type="triangle"/>
          </a:ln>
          <a:effectLst/>
        </p:spPr>
      </p:cxnSp>
      <p:cxnSp>
        <p:nvCxnSpPr>
          <p:cNvPr id="23" name="Elbow Connector 22"/>
          <p:cNvCxnSpPr/>
          <p:nvPr/>
        </p:nvCxnSpPr>
        <p:spPr bwMode="auto">
          <a:xfrm rot="16200000" flipV="1">
            <a:off x="4658304" y="2665183"/>
            <a:ext cx="577630" cy="1"/>
          </a:xfrm>
          <a:prstGeom prst="bentConnector3">
            <a:avLst/>
          </a:prstGeom>
          <a:solidFill>
            <a:schemeClr val="accent1"/>
          </a:solidFill>
          <a:ln w="19050" cap="flat" cmpd="sng" algn="ctr">
            <a:solidFill>
              <a:schemeClr val="bg1"/>
            </a:solidFill>
            <a:prstDash val="solid"/>
            <a:round/>
            <a:headEnd type="none" w="med" len="med"/>
            <a:tailEnd type="triangle"/>
          </a:ln>
          <a:effectLst/>
        </p:spPr>
      </p:cxnSp>
      <p:cxnSp>
        <p:nvCxnSpPr>
          <p:cNvPr id="33" name="Straight Arrow Connector 32"/>
          <p:cNvCxnSpPr>
            <a:stCxn id="10" idx="0"/>
            <a:endCxn id="7" idx="2"/>
          </p:cNvCxnSpPr>
          <p:nvPr/>
        </p:nvCxnSpPr>
        <p:spPr bwMode="auto">
          <a:xfrm flipV="1">
            <a:off x="4947120" y="3415664"/>
            <a:ext cx="0" cy="577631"/>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35" name="Straight Arrow Connector 34"/>
          <p:cNvCxnSpPr/>
          <p:nvPr/>
        </p:nvCxnSpPr>
        <p:spPr bwMode="auto">
          <a:xfrm flipV="1">
            <a:off x="7415961" y="2354997"/>
            <a:ext cx="0" cy="1638297"/>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39" name="TextBox 38"/>
          <p:cNvSpPr txBox="1"/>
          <p:nvPr/>
        </p:nvSpPr>
        <p:spPr>
          <a:xfrm>
            <a:off x="2264382" y="2404646"/>
            <a:ext cx="543740" cy="461665"/>
          </a:xfrm>
          <a:prstGeom prst="rect">
            <a:avLst/>
          </a:prstGeom>
          <a:noFill/>
        </p:spPr>
        <p:txBody>
          <a:bodyPr wrap="none" rtlCol="0">
            <a:spAutoFit/>
          </a:bodyPr>
          <a:lstStyle/>
          <a:p>
            <a:r>
              <a:rPr lang="en-US" sz="2400" dirty="0" err="1" smtClean="0">
                <a:solidFill>
                  <a:schemeClr val="bg1"/>
                </a:solidFill>
              </a:rPr>
              <a:t>isa</a:t>
            </a:r>
            <a:endParaRPr lang="en-US" sz="2400" dirty="0">
              <a:solidFill>
                <a:schemeClr val="bg1"/>
              </a:solidFill>
            </a:endParaRPr>
          </a:p>
        </p:txBody>
      </p:sp>
      <p:sp>
        <p:nvSpPr>
          <p:cNvPr id="40" name="TextBox 39"/>
          <p:cNvSpPr txBox="1"/>
          <p:nvPr/>
        </p:nvSpPr>
        <p:spPr>
          <a:xfrm>
            <a:off x="2264382" y="3505200"/>
            <a:ext cx="543740" cy="461665"/>
          </a:xfrm>
          <a:prstGeom prst="rect">
            <a:avLst/>
          </a:prstGeom>
          <a:noFill/>
        </p:spPr>
        <p:txBody>
          <a:bodyPr wrap="none" rtlCol="0">
            <a:spAutoFit/>
          </a:bodyPr>
          <a:lstStyle/>
          <a:p>
            <a:r>
              <a:rPr lang="en-US" sz="2400" dirty="0" err="1" smtClean="0">
                <a:solidFill>
                  <a:schemeClr val="bg1"/>
                </a:solidFill>
              </a:rPr>
              <a:t>isa</a:t>
            </a:r>
            <a:endParaRPr lang="en-US" sz="2400" dirty="0">
              <a:solidFill>
                <a:schemeClr val="bg1"/>
              </a:solidFill>
            </a:endParaRPr>
          </a:p>
        </p:txBody>
      </p:sp>
      <p:sp>
        <p:nvSpPr>
          <p:cNvPr id="41" name="TextBox 40"/>
          <p:cNvSpPr txBox="1"/>
          <p:nvPr/>
        </p:nvSpPr>
        <p:spPr>
          <a:xfrm>
            <a:off x="4914069" y="2404646"/>
            <a:ext cx="543740" cy="461665"/>
          </a:xfrm>
          <a:prstGeom prst="rect">
            <a:avLst/>
          </a:prstGeom>
          <a:noFill/>
        </p:spPr>
        <p:txBody>
          <a:bodyPr wrap="none" rtlCol="0">
            <a:spAutoFit/>
          </a:bodyPr>
          <a:lstStyle/>
          <a:p>
            <a:r>
              <a:rPr lang="en-US" sz="2400" dirty="0" err="1" smtClean="0">
                <a:solidFill>
                  <a:schemeClr val="bg1"/>
                </a:solidFill>
              </a:rPr>
              <a:t>isa</a:t>
            </a:r>
            <a:endParaRPr lang="en-US" sz="2400" dirty="0">
              <a:solidFill>
                <a:schemeClr val="bg1"/>
              </a:solidFill>
            </a:endParaRPr>
          </a:p>
        </p:txBody>
      </p:sp>
      <p:sp>
        <p:nvSpPr>
          <p:cNvPr id="42" name="TextBox 41"/>
          <p:cNvSpPr txBox="1"/>
          <p:nvPr/>
        </p:nvSpPr>
        <p:spPr>
          <a:xfrm>
            <a:off x="7392043" y="2404646"/>
            <a:ext cx="543740" cy="461665"/>
          </a:xfrm>
          <a:prstGeom prst="rect">
            <a:avLst/>
          </a:prstGeom>
          <a:noFill/>
        </p:spPr>
        <p:txBody>
          <a:bodyPr wrap="none" rtlCol="0">
            <a:spAutoFit/>
          </a:bodyPr>
          <a:lstStyle/>
          <a:p>
            <a:r>
              <a:rPr lang="en-US" sz="2400" dirty="0" err="1" smtClean="0">
                <a:solidFill>
                  <a:schemeClr val="bg1"/>
                </a:solidFill>
              </a:rPr>
              <a:t>isa</a:t>
            </a:r>
            <a:endParaRPr lang="en-US" sz="2400" dirty="0">
              <a:solidFill>
                <a:schemeClr val="bg1"/>
              </a:solidFill>
            </a:endParaRPr>
          </a:p>
        </p:txBody>
      </p:sp>
      <p:sp>
        <p:nvSpPr>
          <p:cNvPr id="43" name="TextBox 42"/>
          <p:cNvSpPr txBox="1"/>
          <p:nvPr/>
        </p:nvSpPr>
        <p:spPr>
          <a:xfrm>
            <a:off x="4881173" y="3505200"/>
            <a:ext cx="543740" cy="461665"/>
          </a:xfrm>
          <a:prstGeom prst="rect">
            <a:avLst/>
          </a:prstGeom>
          <a:noFill/>
        </p:spPr>
        <p:txBody>
          <a:bodyPr wrap="none" rtlCol="0">
            <a:spAutoFit/>
          </a:bodyPr>
          <a:lstStyle/>
          <a:p>
            <a:r>
              <a:rPr lang="en-US" sz="2400" dirty="0" err="1" smtClean="0">
                <a:solidFill>
                  <a:schemeClr val="bg1"/>
                </a:solidFill>
              </a:rPr>
              <a:t>isa</a:t>
            </a:r>
            <a:endParaRPr lang="en-US" sz="2400" dirty="0">
              <a:solidFill>
                <a:schemeClr val="bg1"/>
              </a:solidFill>
            </a:endParaRPr>
          </a:p>
        </p:txBody>
      </p:sp>
      <p:sp>
        <p:nvSpPr>
          <p:cNvPr id="57" name="TextBox 56"/>
          <p:cNvSpPr txBox="1"/>
          <p:nvPr/>
        </p:nvSpPr>
        <p:spPr>
          <a:xfrm>
            <a:off x="152400" y="5383946"/>
            <a:ext cx="1552028" cy="830997"/>
          </a:xfrm>
          <a:prstGeom prst="rect">
            <a:avLst/>
          </a:prstGeom>
          <a:noFill/>
          <a:ln>
            <a:solidFill>
              <a:schemeClr val="bg1"/>
            </a:solidFill>
          </a:ln>
        </p:spPr>
        <p:txBody>
          <a:bodyPr wrap="none" rtlCol="0">
            <a:spAutoFit/>
          </a:bodyPr>
          <a:lstStyle/>
          <a:p>
            <a:pPr algn="ctr"/>
            <a:r>
              <a:rPr lang="en-US" sz="2400" b="1" i="1" dirty="0" smtClean="0">
                <a:solidFill>
                  <a:srgbClr val="19FF81"/>
                </a:solidFill>
              </a:rPr>
              <a:t>Material</a:t>
            </a:r>
          </a:p>
          <a:p>
            <a:pPr algn="ctr"/>
            <a:r>
              <a:rPr lang="en-US" sz="2400" b="1" i="1" dirty="0" smtClean="0">
                <a:solidFill>
                  <a:srgbClr val="19FF81"/>
                </a:solidFill>
              </a:rPr>
              <a:t>Biomarker</a:t>
            </a:r>
            <a:endParaRPr lang="en-US" sz="2400" b="1" i="1" dirty="0">
              <a:solidFill>
                <a:srgbClr val="19FF81"/>
              </a:solidFill>
            </a:endParaRPr>
          </a:p>
        </p:txBody>
      </p:sp>
      <p:sp>
        <p:nvSpPr>
          <p:cNvPr id="3" name="Rectangle 2"/>
          <p:cNvSpPr/>
          <p:nvPr/>
        </p:nvSpPr>
        <p:spPr>
          <a:xfrm>
            <a:off x="4038600" y="5188803"/>
            <a:ext cx="5001287" cy="1323439"/>
          </a:xfrm>
          <a:prstGeom prst="rect">
            <a:avLst/>
          </a:prstGeom>
        </p:spPr>
        <p:txBody>
          <a:bodyPr wrap="square">
            <a:spAutoFit/>
          </a:bodyPr>
          <a:lstStyle/>
          <a:p>
            <a:r>
              <a:rPr lang="en-US" sz="2000" dirty="0">
                <a:solidFill>
                  <a:schemeClr val="bg1"/>
                </a:solidFill>
              </a:rPr>
              <a:t>=def.– </a:t>
            </a:r>
            <a:r>
              <a:rPr lang="en-US" sz="2000" dirty="0">
                <a:solidFill>
                  <a:srgbClr val="FF7C80"/>
                </a:solidFill>
              </a:rPr>
              <a:t>BODILY QUALITY </a:t>
            </a:r>
            <a:r>
              <a:rPr lang="en-US" sz="2000" b="1" i="1" dirty="0">
                <a:solidFill>
                  <a:schemeClr val="bg1"/>
                </a:solidFill>
              </a:rPr>
              <a:t>inhering in </a:t>
            </a:r>
            <a:r>
              <a:rPr lang="en-US" sz="2000" dirty="0">
                <a:solidFill>
                  <a:schemeClr val="bg1"/>
                </a:solidFill>
              </a:rPr>
              <a:t>a </a:t>
            </a:r>
            <a:r>
              <a:rPr lang="en-US" sz="2000" dirty="0">
                <a:solidFill>
                  <a:srgbClr val="19FF81"/>
                </a:solidFill>
              </a:rPr>
              <a:t>BODILY COMPONENT </a:t>
            </a:r>
            <a:r>
              <a:rPr lang="en-US" sz="2000" i="1" dirty="0">
                <a:solidFill>
                  <a:schemeClr val="bg1"/>
                </a:solidFill>
              </a:rPr>
              <a:t>c </a:t>
            </a:r>
            <a:r>
              <a:rPr lang="en-US" sz="2000" dirty="0">
                <a:solidFill>
                  <a:schemeClr val="bg1"/>
                </a:solidFill>
              </a:rPr>
              <a:t>and in virtue of which </a:t>
            </a:r>
            <a:r>
              <a:rPr lang="en-US" sz="2000" i="1" dirty="0">
                <a:solidFill>
                  <a:schemeClr val="bg1"/>
                </a:solidFill>
              </a:rPr>
              <a:t>c </a:t>
            </a:r>
            <a:r>
              <a:rPr lang="en-US" sz="2000" dirty="0">
                <a:solidFill>
                  <a:schemeClr val="bg1"/>
                </a:solidFill>
              </a:rPr>
              <a:t>is an </a:t>
            </a:r>
            <a:r>
              <a:rPr lang="en-US" sz="2000" b="1" i="1" dirty="0">
                <a:solidFill>
                  <a:schemeClr val="bg1"/>
                </a:solidFill>
              </a:rPr>
              <a:t>instance of </a:t>
            </a:r>
            <a:r>
              <a:rPr lang="en-US" sz="2000" b="1" dirty="0">
                <a:solidFill>
                  <a:srgbClr val="19FF81"/>
                </a:solidFill>
              </a:rPr>
              <a:t>MATERIAL BIOMARKER </a:t>
            </a:r>
            <a:r>
              <a:rPr lang="en-US" sz="2000" dirty="0">
                <a:solidFill>
                  <a:srgbClr val="19FF81"/>
                </a:solidFill>
              </a:rPr>
              <a:t>	</a:t>
            </a:r>
          </a:p>
        </p:txBody>
      </p:sp>
      <p:sp>
        <p:nvSpPr>
          <p:cNvPr id="26" name="TextBox 25"/>
          <p:cNvSpPr txBox="1"/>
          <p:nvPr/>
        </p:nvSpPr>
        <p:spPr>
          <a:xfrm>
            <a:off x="2212649" y="5383946"/>
            <a:ext cx="1552028" cy="830997"/>
          </a:xfrm>
          <a:prstGeom prst="rect">
            <a:avLst/>
          </a:prstGeom>
          <a:noFill/>
          <a:ln>
            <a:solidFill>
              <a:schemeClr val="bg1"/>
            </a:solidFill>
          </a:ln>
        </p:spPr>
        <p:txBody>
          <a:bodyPr wrap="none" rtlCol="0">
            <a:spAutoFit/>
          </a:bodyPr>
          <a:lstStyle/>
          <a:p>
            <a:pPr algn="ctr"/>
            <a:r>
              <a:rPr lang="en-US" sz="2400" b="1" i="1" dirty="0" smtClean="0">
                <a:solidFill>
                  <a:srgbClr val="FF7C80"/>
                </a:solidFill>
              </a:rPr>
              <a:t>Quality</a:t>
            </a:r>
          </a:p>
          <a:p>
            <a:pPr algn="ctr"/>
            <a:r>
              <a:rPr lang="en-US" sz="2400" b="1" i="1" dirty="0" smtClean="0">
                <a:solidFill>
                  <a:srgbClr val="FF7C80"/>
                </a:solidFill>
              </a:rPr>
              <a:t>Biomarker</a:t>
            </a:r>
            <a:endParaRPr lang="en-US" sz="2400" b="1" i="1" dirty="0">
              <a:solidFill>
                <a:srgbClr val="FF7C80"/>
              </a:solidFill>
            </a:endParaRPr>
          </a:p>
        </p:txBody>
      </p:sp>
      <p:sp>
        <p:nvSpPr>
          <p:cNvPr id="27" name="Rectangle 26"/>
          <p:cNvSpPr/>
          <p:nvPr/>
        </p:nvSpPr>
        <p:spPr bwMode="auto">
          <a:xfrm>
            <a:off x="2057400" y="5163798"/>
            <a:ext cx="6629400" cy="1348443"/>
          </a:xfrm>
          <a:prstGeom prst="rect">
            <a:avLst/>
          </a:prstGeom>
          <a:noFill/>
          <a:ln w="12700" cap="flat" cmpd="sng" algn="ctr">
            <a:solidFill>
              <a:schemeClr val="bg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8" name="Straight Arrow Connector 27"/>
          <p:cNvCxnSpPr/>
          <p:nvPr/>
        </p:nvCxnSpPr>
        <p:spPr bwMode="auto">
          <a:xfrm flipV="1">
            <a:off x="928414" y="4824293"/>
            <a:ext cx="1447741" cy="559653"/>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29" name="Straight Arrow Connector 28"/>
          <p:cNvCxnSpPr>
            <a:stCxn id="26" idx="0"/>
            <a:endCxn id="10" idx="2"/>
          </p:cNvCxnSpPr>
          <p:nvPr/>
        </p:nvCxnSpPr>
        <p:spPr bwMode="auto">
          <a:xfrm flipV="1">
            <a:off x="2988663" y="4824292"/>
            <a:ext cx="1958457" cy="559654"/>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413322213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Process</a:t>
            </a:r>
            <a:r>
              <a:rPr lang="en-US" dirty="0" smtClean="0"/>
              <a:t> Biomarker</a:t>
            </a:r>
            <a:endParaRPr lang="en-US" dirty="0"/>
          </a:p>
        </p:txBody>
      </p:sp>
      <p:sp>
        <p:nvSpPr>
          <p:cNvPr id="4" name="TextBox 3"/>
          <p:cNvSpPr txBox="1"/>
          <p:nvPr/>
        </p:nvSpPr>
        <p:spPr>
          <a:xfrm>
            <a:off x="1712352" y="2758648"/>
            <a:ext cx="1327608" cy="830997"/>
          </a:xfrm>
          <a:prstGeom prst="rect">
            <a:avLst/>
          </a:prstGeom>
          <a:noFill/>
          <a:ln>
            <a:solidFill>
              <a:schemeClr val="bg1"/>
            </a:solidFill>
          </a:ln>
        </p:spPr>
        <p:txBody>
          <a:bodyPr wrap="none" rtlCol="0">
            <a:spAutoFit/>
          </a:bodyPr>
          <a:lstStyle/>
          <a:p>
            <a:pPr algn="ctr"/>
            <a:r>
              <a:rPr lang="en-US" sz="2400" dirty="0" smtClean="0">
                <a:solidFill>
                  <a:schemeClr val="bg1"/>
                </a:solidFill>
              </a:rPr>
              <a:t>Material</a:t>
            </a:r>
          </a:p>
          <a:p>
            <a:pPr algn="ctr"/>
            <a:r>
              <a:rPr lang="en-US" sz="2400" dirty="0" smtClean="0">
                <a:solidFill>
                  <a:schemeClr val="bg1"/>
                </a:solidFill>
              </a:rPr>
              <a:t>Entity</a:t>
            </a:r>
            <a:endParaRPr lang="en-US" sz="2400" dirty="0">
              <a:solidFill>
                <a:schemeClr val="bg1"/>
              </a:solidFill>
            </a:endParaRPr>
          </a:p>
        </p:txBody>
      </p:sp>
      <p:sp>
        <p:nvSpPr>
          <p:cNvPr id="5" name="TextBox 4"/>
          <p:cNvSpPr txBox="1"/>
          <p:nvPr/>
        </p:nvSpPr>
        <p:spPr>
          <a:xfrm>
            <a:off x="1453468" y="1524000"/>
            <a:ext cx="1845378" cy="830997"/>
          </a:xfrm>
          <a:prstGeom prst="rect">
            <a:avLst/>
          </a:prstGeom>
          <a:noFill/>
          <a:ln>
            <a:solidFill>
              <a:schemeClr val="bg1"/>
            </a:solidFill>
          </a:ln>
        </p:spPr>
        <p:txBody>
          <a:bodyPr wrap="none" rtlCol="0">
            <a:spAutoFit/>
          </a:bodyPr>
          <a:lstStyle/>
          <a:p>
            <a:pPr algn="ctr"/>
            <a:r>
              <a:rPr lang="en-US" sz="2400" dirty="0" smtClean="0">
                <a:solidFill>
                  <a:schemeClr val="bg1"/>
                </a:solidFill>
              </a:rPr>
              <a:t>Independent</a:t>
            </a:r>
          </a:p>
          <a:p>
            <a:pPr algn="ctr"/>
            <a:r>
              <a:rPr lang="en-US" sz="2400" dirty="0" smtClean="0">
                <a:solidFill>
                  <a:schemeClr val="bg1"/>
                </a:solidFill>
              </a:rPr>
              <a:t>Continuant</a:t>
            </a:r>
            <a:endParaRPr lang="en-US" sz="2400" dirty="0">
              <a:solidFill>
                <a:schemeClr val="bg1"/>
              </a:solidFill>
            </a:endParaRPr>
          </a:p>
        </p:txBody>
      </p:sp>
      <p:sp>
        <p:nvSpPr>
          <p:cNvPr id="6" name="TextBox 5"/>
          <p:cNvSpPr txBox="1"/>
          <p:nvPr/>
        </p:nvSpPr>
        <p:spPr>
          <a:xfrm>
            <a:off x="4101374" y="1545372"/>
            <a:ext cx="1691490" cy="830997"/>
          </a:xfrm>
          <a:prstGeom prst="rect">
            <a:avLst/>
          </a:prstGeom>
          <a:noFill/>
          <a:ln>
            <a:solidFill>
              <a:schemeClr val="bg1"/>
            </a:solidFill>
          </a:ln>
        </p:spPr>
        <p:txBody>
          <a:bodyPr wrap="none" rtlCol="0">
            <a:spAutoFit/>
          </a:bodyPr>
          <a:lstStyle/>
          <a:p>
            <a:pPr algn="ctr"/>
            <a:r>
              <a:rPr lang="en-US" sz="2400" dirty="0" smtClean="0">
                <a:solidFill>
                  <a:schemeClr val="bg1"/>
                </a:solidFill>
              </a:rPr>
              <a:t>Dependent</a:t>
            </a:r>
          </a:p>
          <a:p>
            <a:pPr algn="ctr"/>
            <a:r>
              <a:rPr lang="en-US" sz="2400" dirty="0" smtClean="0">
                <a:solidFill>
                  <a:schemeClr val="bg1"/>
                </a:solidFill>
              </a:rPr>
              <a:t>Continuant</a:t>
            </a:r>
            <a:endParaRPr lang="en-US" sz="2400" dirty="0">
              <a:solidFill>
                <a:schemeClr val="bg1"/>
              </a:solidFill>
            </a:endParaRPr>
          </a:p>
        </p:txBody>
      </p:sp>
      <p:sp>
        <p:nvSpPr>
          <p:cNvPr id="7" name="TextBox 6"/>
          <p:cNvSpPr txBox="1"/>
          <p:nvPr/>
        </p:nvSpPr>
        <p:spPr>
          <a:xfrm>
            <a:off x="4359459" y="2953999"/>
            <a:ext cx="1175322" cy="461665"/>
          </a:xfrm>
          <a:prstGeom prst="rect">
            <a:avLst/>
          </a:prstGeom>
          <a:noFill/>
          <a:ln>
            <a:solidFill>
              <a:schemeClr val="bg1"/>
            </a:solidFill>
          </a:ln>
        </p:spPr>
        <p:txBody>
          <a:bodyPr wrap="none" rtlCol="0">
            <a:spAutoFit/>
          </a:bodyPr>
          <a:lstStyle/>
          <a:p>
            <a:pPr algn="ctr"/>
            <a:r>
              <a:rPr lang="en-US" sz="2400" dirty="0" smtClean="0">
                <a:solidFill>
                  <a:schemeClr val="bg1"/>
                </a:solidFill>
              </a:rPr>
              <a:t>Quality</a:t>
            </a:r>
            <a:endParaRPr lang="en-US" sz="2400" dirty="0">
              <a:solidFill>
                <a:schemeClr val="bg1"/>
              </a:solidFill>
            </a:endParaRPr>
          </a:p>
        </p:txBody>
      </p:sp>
      <p:sp>
        <p:nvSpPr>
          <p:cNvPr id="8" name="TextBox 7"/>
          <p:cNvSpPr txBox="1"/>
          <p:nvPr/>
        </p:nvSpPr>
        <p:spPr>
          <a:xfrm>
            <a:off x="6831090" y="1893332"/>
            <a:ext cx="1169744" cy="461665"/>
          </a:xfrm>
          <a:prstGeom prst="rect">
            <a:avLst/>
          </a:prstGeom>
          <a:noFill/>
          <a:ln>
            <a:solidFill>
              <a:schemeClr val="bg1"/>
            </a:solidFill>
          </a:ln>
        </p:spPr>
        <p:txBody>
          <a:bodyPr wrap="none" rtlCol="0">
            <a:spAutoFit/>
          </a:bodyPr>
          <a:lstStyle/>
          <a:p>
            <a:pPr algn="ctr"/>
            <a:r>
              <a:rPr lang="en-US" sz="2400" dirty="0" smtClean="0">
                <a:solidFill>
                  <a:schemeClr val="bg1"/>
                </a:solidFill>
              </a:rPr>
              <a:t>Process</a:t>
            </a:r>
            <a:endParaRPr lang="en-US" sz="2400" dirty="0">
              <a:solidFill>
                <a:schemeClr val="bg1"/>
              </a:solidFill>
            </a:endParaRPr>
          </a:p>
        </p:txBody>
      </p:sp>
      <p:sp>
        <p:nvSpPr>
          <p:cNvPr id="9" name="TextBox 8"/>
          <p:cNvSpPr txBox="1"/>
          <p:nvPr/>
        </p:nvSpPr>
        <p:spPr>
          <a:xfrm>
            <a:off x="1513579" y="3993296"/>
            <a:ext cx="1725152" cy="830997"/>
          </a:xfrm>
          <a:prstGeom prst="rect">
            <a:avLst/>
          </a:prstGeom>
          <a:noFill/>
          <a:ln>
            <a:solidFill>
              <a:schemeClr val="bg1"/>
            </a:solidFill>
          </a:ln>
        </p:spPr>
        <p:txBody>
          <a:bodyPr wrap="none" rtlCol="0">
            <a:spAutoFit/>
          </a:bodyPr>
          <a:lstStyle/>
          <a:p>
            <a:pPr algn="ctr"/>
            <a:r>
              <a:rPr lang="en-US" sz="2400" dirty="0" smtClean="0">
                <a:solidFill>
                  <a:srgbClr val="19FF81"/>
                </a:solidFill>
              </a:rPr>
              <a:t>Bodily</a:t>
            </a:r>
          </a:p>
          <a:p>
            <a:pPr algn="ctr"/>
            <a:r>
              <a:rPr lang="en-US" sz="2400" dirty="0" smtClean="0">
                <a:solidFill>
                  <a:srgbClr val="19FF81"/>
                </a:solidFill>
              </a:rPr>
              <a:t>Component</a:t>
            </a:r>
            <a:endParaRPr lang="en-US" sz="2400" dirty="0">
              <a:solidFill>
                <a:srgbClr val="19FF81"/>
              </a:solidFill>
            </a:endParaRPr>
          </a:p>
        </p:txBody>
      </p:sp>
      <p:sp>
        <p:nvSpPr>
          <p:cNvPr id="10" name="TextBox 9"/>
          <p:cNvSpPr txBox="1"/>
          <p:nvPr/>
        </p:nvSpPr>
        <p:spPr>
          <a:xfrm>
            <a:off x="4359459" y="3993295"/>
            <a:ext cx="1175322" cy="830997"/>
          </a:xfrm>
          <a:prstGeom prst="rect">
            <a:avLst/>
          </a:prstGeom>
          <a:noFill/>
          <a:ln>
            <a:solidFill>
              <a:schemeClr val="bg1"/>
            </a:solidFill>
          </a:ln>
        </p:spPr>
        <p:txBody>
          <a:bodyPr wrap="none" rtlCol="0">
            <a:spAutoFit/>
          </a:bodyPr>
          <a:lstStyle/>
          <a:p>
            <a:pPr algn="ctr"/>
            <a:r>
              <a:rPr lang="en-US" sz="2400" dirty="0" smtClean="0">
                <a:solidFill>
                  <a:srgbClr val="FF7C80"/>
                </a:solidFill>
              </a:rPr>
              <a:t>Bodily</a:t>
            </a:r>
          </a:p>
          <a:p>
            <a:pPr algn="ctr"/>
            <a:r>
              <a:rPr lang="en-US" sz="2400" dirty="0" smtClean="0">
                <a:solidFill>
                  <a:srgbClr val="FF7C80"/>
                </a:solidFill>
              </a:rPr>
              <a:t>Quality</a:t>
            </a:r>
            <a:endParaRPr lang="en-US" sz="2400" dirty="0">
              <a:solidFill>
                <a:srgbClr val="FF7C80"/>
              </a:solidFill>
            </a:endParaRPr>
          </a:p>
        </p:txBody>
      </p:sp>
      <p:sp>
        <p:nvSpPr>
          <p:cNvPr id="11" name="TextBox 10"/>
          <p:cNvSpPr txBox="1"/>
          <p:nvPr/>
        </p:nvSpPr>
        <p:spPr>
          <a:xfrm>
            <a:off x="6831090" y="3993294"/>
            <a:ext cx="1169744" cy="830997"/>
          </a:xfrm>
          <a:prstGeom prst="rect">
            <a:avLst/>
          </a:prstGeom>
          <a:noFill/>
          <a:ln>
            <a:solidFill>
              <a:schemeClr val="bg1"/>
            </a:solidFill>
          </a:ln>
        </p:spPr>
        <p:txBody>
          <a:bodyPr wrap="none" rtlCol="0">
            <a:spAutoFit/>
          </a:bodyPr>
          <a:lstStyle/>
          <a:p>
            <a:pPr algn="ctr"/>
            <a:r>
              <a:rPr lang="en-US" sz="2400" dirty="0" smtClean="0">
                <a:solidFill>
                  <a:srgbClr val="FFFF00"/>
                </a:solidFill>
              </a:rPr>
              <a:t>Bodily</a:t>
            </a:r>
          </a:p>
          <a:p>
            <a:pPr algn="ctr"/>
            <a:r>
              <a:rPr lang="en-US" sz="2400" dirty="0" smtClean="0">
                <a:solidFill>
                  <a:srgbClr val="FFFF00"/>
                </a:solidFill>
              </a:rPr>
              <a:t>Process</a:t>
            </a:r>
            <a:endParaRPr lang="en-US" sz="2400" dirty="0">
              <a:solidFill>
                <a:srgbClr val="FFFF00"/>
              </a:solidFill>
            </a:endParaRPr>
          </a:p>
        </p:txBody>
      </p:sp>
      <p:sp>
        <p:nvSpPr>
          <p:cNvPr id="12" name="TextBox 11"/>
          <p:cNvSpPr txBox="1"/>
          <p:nvPr/>
        </p:nvSpPr>
        <p:spPr>
          <a:xfrm>
            <a:off x="128656" y="2376369"/>
            <a:ext cx="816249" cy="461665"/>
          </a:xfrm>
          <a:prstGeom prst="rect">
            <a:avLst/>
          </a:prstGeom>
          <a:noFill/>
        </p:spPr>
        <p:txBody>
          <a:bodyPr wrap="none" rtlCol="0">
            <a:spAutoFit/>
          </a:bodyPr>
          <a:lstStyle/>
          <a:p>
            <a:r>
              <a:rPr lang="en-US" sz="2400" dirty="0" smtClean="0">
                <a:solidFill>
                  <a:schemeClr val="bg1"/>
                </a:solidFill>
              </a:rPr>
              <a:t>BFO</a:t>
            </a:r>
            <a:endParaRPr lang="en-US" sz="2400" dirty="0">
              <a:solidFill>
                <a:schemeClr val="bg1"/>
              </a:solidFill>
            </a:endParaRPr>
          </a:p>
        </p:txBody>
      </p:sp>
      <p:sp>
        <p:nvSpPr>
          <p:cNvPr id="13" name="TextBox 12"/>
          <p:cNvSpPr txBox="1"/>
          <p:nvPr/>
        </p:nvSpPr>
        <p:spPr>
          <a:xfrm>
            <a:off x="125591" y="4177959"/>
            <a:ext cx="1124026" cy="461665"/>
          </a:xfrm>
          <a:prstGeom prst="rect">
            <a:avLst/>
          </a:prstGeom>
          <a:noFill/>
        </p:spPr>
        <p:txBody>
          <a:bodyPr wrap="none" rtlCol="0">
            <a:spAutoFit/>
          </a:bodyPr>
          <a:lstStyle/>
          <a:p>
            <a:r>
              <a:rPr lang="en-US" sz="2400" dirty="0" smtClean="0">
                <a:solidFill>
                  <a:schemeClr val="bg1"/>
                </a:solidFill>
              </a:rPr>
              <a:t>OGMS</a:t>
            </a:r>
            <a:endParaRPr lang="en-US" sz="2400" dirty="0">
              <a:solidFill>
                <a:schemeClr val="bg1"/>
              </a:solidFill>
            </a:endParaRPr>
          </a:p>
        </p:txBody>
      </p:sp>
      <p:cxnSp>
        <p:nvCxnSpPr>
          <p:cNvPr id="15" name="Straight Connector 14"/>
          <p:cNvCxnSpPr/>
          <p:nvPr/>
        </p:nvCxnSpPr>
        <p:spPr bwMode="auto">
          <a:xfrm flipV="1">
            <a:off x="304800" y="3733800"/>
            <a:ext cx="8610600" cy="762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8" name="Elbow Connector 17"/>
          <p:cNvCxnSpPr>
            <a:stCxn id="9" idx="0"/>
            <a:endCxn id="4" idx="2"/>
          </p:cNvCxnSpPr>
          <p:nvPr/>
        </p:nvCxnSpPr>
        <p:spPr bwMode="auto">
          <a:xfrm rot="5400000" flipH="1" flipV="1">
            <a:off x="2174330" y="3791471"/>
            <a:ext cx="403651" cy="1"/>
          </a:xfrm>
          <a:prstGeom prst="bentConnector3">
            <a:avLst/>
          </a:prstGeom>
          <a:solidFill>
            <a:schemeClr val="accent1"/>
          </a:solidFill>
          <a:ln w="19050" cap="flat" cmpd="sng" algn="ctr">
            <a:solidFill>
              <a:schemeClr val="bg1"/>
            </a:solidFill>
            <a:prstDash val="solid"/>
            <a:round/>
            <a:headEnd type="none" w="med" len="med"/>
            <a:tailEnd type="triangle"/>
          </a:ln>
          <a:effectLst/>
        </p:spPr>
      </p:cxnSp>
      <p:cxnSp>
        <p:nvCxnSpPr>
          <p:cNvPr id="20" name="Elbow Connector 19"/>
          <p:cNvCxnSpPr>
            <a:stCxn id="4" idx="0"/>
            <a:endCxn id="5" idx="2"/>
          </p:cNvCxnSpPr>
          <p:nvPr/>
        </p:nvCxnSpPr>
        <p:spPr bwMode="auto">
          <a:xfrm rot="5400000" flipH="1" flipV="1">
            <a:off x="2174331" y="2556823"/>
            <a:ext cx="403651" cy="1"/>
          </a:xfrm>
          <a:prstGeom prst="bentConnector3">
            <a:avLst/>
          </a:prstGeom>
          <a:solidFill>
            <a:schemeClr val="accent1"/>
          </a:solidFill>
          <a:ln w="19050" cap="flat" cmpd="sng" algn="ctr">
            <a:solidFill>
              <a:schemeClr val="bg1"/>
            </a:solidFill>
            <a:prstDash val="solid"/>
            <a:round/>
            <a:headEnd type="none" w="med" len="med"/>
            <a:tailEnd type="triangle"/>
          </a:ln>
          <a:effectLst/>
        </p:spPr>
      </p:cxnSp>
      <p:cxnSp>
        <p:nvCxnSpPr>
          <p:cNvPr id="23" name="Elbow Connector 22"/>
          <p:cNvCxnSpPr/>
          <p:nvPr/>
        </p:nvCxnSpPr>
        <p:spPr bwMode="auto">
          <a:xfrm rot="16200000" flipV="1">
            <a:off x="4658304" y="2665183"/>
            <a:ext cx="577630" cy="1"/>
          </a:xfrm>
          <a:prstGeom prst="bentConnector3">
            <a:avLst/>
          </a:prstGeom>
          <a:solidFill>
            <a:schemeClr val="accent1"/>
          </a:solidFill>
          <a:ln w="19050" cap="flat" cmpd="sng" algn="ctr">
            <a:solidFill>
              <a:schemeClr val="bg1"/>
            </a:solidFill>
            <a:prstDash val="solid"/>
            <a:round/>
            <a:headEnd type="none" w="med" len="med"/>
            <a:tailEnd type="triangle"/>
          </a:ln>
          <a:effectLst/>
        </p:spPr>
      </p:cxnSp>
      <p:cxnSp>
        <p:nvCxnSpPr>
          <p:cNvPr id="33" name="Straight Arrow Connector 32"/>
          <p:cNvCxnSpPr>
            <a:stCxn id="10" idx="0"/>
            <a:endCxn id="7" idx="2"/>
          </p:cNvCxnSpPr>
          <p:nvPr/>
        </p:nvCxnSpPr>
        <p:spPr bwMode="auto">
          <a:xfrm flipV="1">
            <a:off x="4947120" y="3415664"/>
            <a:ext cx="0" cy="577631"/>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35" name="Straight Arrow Connector 34"/>
          <p:cNvCxnSpPr/>
          <p:nvPr/>
        </p:nvCxnSpPr>
        <p:spPr bwMode="auto">
          <a:xfrm flipV="1">
            <a:off x="7415961" y="2354997"/>
            <a:ext cx="0" cy="1638297"/>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39" name="TextBox 38"/>
          <p:cNvSpPr txBox="1"/>
          <p:nvPr/>
        </p:nvSpPr>
        <p:spPr>
          <a:xfrm>
            <a:off x="2264382" y="2404646"/>
            <a:ext cx="543740" cy="461665"/>
          </a:xfrm>
          <a:prstGeom prst="rect">
            <a:avLst/>
          </a:prstGeom>
          <a:noFill/>
        </p:spPr>
        <p:txBody>
          <a:bodyPr wrap="none" rtlCol="0">
            <a:spAutoFit/>
          </a:bodyPr>
          <a:lstStyle/>
          <a:p>
            <a:r>
              <a:rPr lang="en-US" sz="2400" dirty="0" err="1" smtClean="0">
                <a:solidFill>
                  <a:schemeClr val="bg1"/>
                </a:solidFill>
              </a:rPr>
              <a:t>isa</a:t>
            </a:r>
            <a:endParaRPr lang="en-US" sz="2400" dirty="0">
              <a:solidFill>
                <a:schemeClr val="bg1"/>
              </a:solidFill>
            </a:endParaRPr>
          </a:p>
        </p:txBody>
      </p:sp>
      <p:sp>
        <p:nvSpPr>
          <p:cNvPr id="40" name="TextBox 39"/>
          <p:cNvSpPr txBox="1"/>
          <p:nvPr/>
        </p:nvSpPr>
        <p:spPr>
          <a:xfrm>
            <a:off x="2264382" y="3505200"/>
            <a:ext cx="543740" cy="461665"/>
          </a:xfrm>
          <a:prstGeom prst="rect">
            <a:avLst/>
          </a:prstGeom>
          <a:noFill/>
        </p:spPr>
        <p:txBody>
          <a:bodyPr wrap="none" rtlCol="0">
            <a:spAutoFit/>
          </a:bodyPr>
          <a:lstStyle/>
          <a:p>
            <a:r>
              <a:rPr lang="en-US" sz="2400" dirty="0" err="1" smtClean="0">
                <a:solidFill>
                  <a:schemeClr val="bg1"/>
                </a:solidFill>
              </a:rPr>
              <a:t>isa</a:t>
            </a:r>
            <a:endParaRPr lang="en-US" sz="2400" dirty="0">
              <a:solidFill>
                <a:schemeClr val="bg1"/>
              </a:solidFill>
            </a:endParaRPr>
          </a:p>
        </p:txBody>
      </p:sp>
      <p:sp>
        <p:nvSpPr>
          <p:cNvPr id="41" name="TextBox 40"/>
          <p:cNvSpPr txBox="1"/>
          <p:nvPr/>
        </p:nvSpPr>
        <p:spPr>
          <a:xfrm>
            <a:off x="4978991" y="2404646"/>
            <a:ext cx="413896" cy="338554"/>
          </a:xfrm>
          <a:prstGeom prst="rect">
            <a:avLst/>
          </a:prstGeom>
          <a:noFill/>
        </p:spPr>
        <p:txBody>
          <a:bodyPr wrap="none" rtlCol="0">
            <a:spAutoFit/>
          </a:bodyPr>
          <a:lstStyle/>
          <a:p>
            <a:r>
              <a:rPr lang="en-US" sz="1600" dirty="0" err="1" smtClean="0">
                <a:solidFill>
                  <a:schemeClr val="bg1"/>
                </a:solidFill>
              </a:rPr>
              <a:t>isa</a:t>
            </a:r>
            <a:endParaRPr lang="en-US" sz="1600" dirty="0">
              <a:solidFill>
                <a:schemeClr val="bg1"/>
              </a:solidFill>
            </a:endParaRPr>
          </a:p>
        </p:txBody>
      </p:sp>
      <p:sp>
        <p:nvSpPr>
          <p:cNvPr id="42" name="TextBox 41"/>
          <p:cNvSpPr txBox="1"/>
          <p:nvPr/>
        </p:nvSpPr>
        <p:spPr>
          <a:xfrm>
            <a:off x="7456965" y="2404646"/>
            <a:ext cx="413896" cy="338554"/>
          </a:xfrm>
          <a:prstGeom prst="rect">
            <a:avLst/>
          </a:prstGeom>
          <a:noFill/>
        </p:spPr>
        <p:txBody>
          <a:bodyPr wrap="none" rtlCol="0">
            <a:spAutoFit/>
          </a:bodyPr>
          <a:lstStyle/>
          <a:p>
            <a:r>
              <a:rPr lang="en-US" sz="1600" dirty="0" err="1" smtClean="0">
                <a:solidFill>
                  <a:schemeClr val="bg1"/>
                </a:solidFill>
              </a:rPr>
              <a:t>isa</a:t>
            </a:r>
            <a:endParaRPr lang="en-US" sz="1600" dirty="0">
              <a:solidFill>
                <a:schemeClr val="bg1"/>
              </a:solidFill>
            </a:endParaRPr>
          </a:p>
        </p:txBody>
      </p:sp>
      <p:sp>
        <p:nvSpPr>
          <p:cNvPr id="43" name="TextBox 42"/>
          <p:cNvSpPr txBox="1"/>
          <p:nvPr/>
        </p:nvSpPr>
        <p:spPr>
          <a:xfrm>
            <a:off x="4946095" y="3505200"/>
            <a:ext cx="413896" cy="338554"/>
          </a:xfrm>
          <a:prstGeom prst="rect">
            <a:avLst/>
          </a:prstGeom>
          <a:noFill/>
        </p:spPr>
        <p:txBody>
          <a:bodyPr wrap="none" rtlCol="0">
            <a:spAutoFit/>
          </a:bodyPr>
          <a:lstStyle/>
          <a:p>
            <a:r>
              <a:rPr lang="en-US" sz="1600" dirty="0" err="1" smtClean="0">
                <a:solidFill>
                  <a:schemeClr val="bg1"/>
                </a:solidFill>
              </a:rPr>
              <a:t>isa</a:t>
            </a:r>
            <a:endParaRPr lang="en-US" sz="1600" dirty="0">
              <a:solidFill>
                <a:schemeClr val="bg1"/>
              </a:solidFill>
            </a:endParaRPr>
          </a:p>
        </p:txBody>
      </p:sp>
      <p:sp>
        <p:nvSpPr>
          <p:cNvPr id="57" name="TextBox 56"/>
          <p:cNvSpPr txBox="1"/>
          <p:nvPr/>
        </p:nvSpPr>
        <p:spPr>
          <a:xfrm>
            <a:off x="3553372" y="5389695"/>
            <a:ext cx="1552028" cy="830997"/>
          </a:xfrm>
          <a:prstGeom prst="rect">
            <a:avLst/>
          </a:prstGeom>
          <a:noFill/>
          <a:ln>
            <a:solidFill>
              <a:schemeClr val="bg1"/>
            </a:solidFill>
          </a:ln>
        </p:spPr>
        <p:txBody>
          <a:bodyPr wrap="none" rtlCol="0">
            <a:spAutoFit/>
          </a:bodyPr>
          <a:lstStyle/>
          <a:p>
            <a:pPr algn="ctr"/>
            <a:r>
              <a:rPr lang="en-US" sz="2400" b="1" i="1" dirty="0" smtClean="0">
                <a:solidFill>
                  <a:srgbClr val="FFFF00"/>
                </a:solidFill>
              </a:rPr>
              <a:t>Process</a:t>
            </a:r>
          </a:p>
          <a:p>
            <a:pPr algn="ctr"/>
            <a:r>
              <a:rPr lang="en-US" sz="2400" b="1" i="1" dirty="0" smtClean="0">
                <a:solidFill>
                  <a:srgbClr val="FFFF00"/>
                </a:solidFill>
              </a:rPr>
              <a:t>Biomarker</a:t>
            </a:r>
            <a:endParaRPr lang="en-US" sz="2400" b="1" i="1" dirty="0">
              <a:solidFill>
                <a:srgbClr val="FFFF00"/>
              </a:solidFill>
            </a:endParaRPr>
          </a:p>
        </p:txBody>
      </p:sp>
      <p:sp>
        <p:nvSpPr>
          <p:cNvPr id="3" name="Rectangle 2"/>
          <p:cNvSpPr/>
          <p:nvPr/>
        </p:nvSpPr>
        <p:spPr>
          <a:xfrm>
            <a:off x="5105400" y="5207341"/>
            <a:ext cx="3809999" cy="1477328"/>
          </a:xfrm>
          <a:prstGeom prst="rect">
            <a:avLst/>
          </a:prstGeom>
        </p:spPr>
        <p:txBody>
          <a:bodyPr wrap="square">
            <a:spAutoFit/>
          </a:bodyPr>
          <a:lstStyle/>
          <a:p>
            <a:r>
              <a:rPr lang="en-US" sz="1800" dirty="0">
                <a:solidFill>
                  <a:schemeClr val="bg1"/>
                </a:solidFill>
              </a:rPr>
              <a:t>=def.– </a:t>
            </a:r>
            <a:r>
              <a:rPr lang="en-US" sz="1800" dirty="0">
                <a:solidFill>
                  <a:srgbClr val="FFFF00"/>
                </a:solidFill>
              </a:rPr>
              <a:t>BODILY PROCESS </a:t>
            </a:r>
            <a:r>
              <a:rPr lang="en-US" sz="1800" i="1" dirty="0">
                <a:solidFill>
                  <a:schemeClr val="bg1"/>
                </a:solidFill>
              </a:rPr>
              <a:t>p </a:t>
            </a:r>
            <a:r>
              <a:rPr lang="en-US" sz="1800" b="1" i="1" dirty="0">
                <a:solidFill>
                  <a:schemeClr val="bg1"/>
                </a:solidFill>
              </a:rPr>
              <a:t>instances of </a:t>
            </a:r>
            <a:r>
              <a:rPr lang="en-US" sz="1800" dirty="0">
                <a:solidFill>
                  <a:schemeClr val="bg1"/>
                </a:solidFill>
              </a:rPr>
              <a:t>which are </a:t>
            </a:r>
            <a:r>
              <a:rPr lang="en-US" sz="1800" b="1" i="1" dirty="0">
                <a:solidFill>
                  <a:schemeClr val="bg1"/>
                </a:solidFill>
              </a:rPr>
              <a:t>capable of </a:t>
            </a:r>
            <a:r>
              <a:rPr lang="en-US" sz="1800" dirty="0">
                <a:solidFill>
                  <a:schemeClr val="bg1"/>
                </a:solidFill>
              </a:rPr>
              <a:t>being assessed objectively to determine whether </a:t>
            </a:r>
            <a:r>
              <a:rPr lang="en-US" sz="1800" i="1" dirty="0">
                <a:solidFill>
                  <a:schemeClr val="bg1"/>
                </a:solidFill>
              </a:rPr>
              <a:t>p </a:t>
            </a:r>
            <a:r>
              <a:rPr lang="en-US" sz="1800" dirty="0">
                <a:solidFill>
                  <a:schemeClr val="bg1"/>
                </a:solidFill>
              </a:rPr>
              <a:t>is a </a:t>
            </a:r>
            <a:r>
              <a:rPr lang="en-US" sz="1800" b="1" i="1" dirty="0">
                <a:solidFill>
                  <a:schemeClr val="bg1"/>
                </a:solidFill>
              </a:rPr>
              <a:t>realization of </a:t>
            </a:r>
            <a:r>
              <a:rPr lang="en-US" sz="1800" dirty="0">
                <a:solidFill>
                  <a:schemeClr val="bg1"/>
                </a:solidFill>
              </a:rPr>
              <a:t>NORMAL or </a:t>
            </a:r>
            <a:r>
              <a:rPr lang="en-US" sz="1800" b="1" i="1" dirty="0">
                <a:solidFill>
                  <a:schemeClr val="bg1"/>
                </a:solidFill>
              </a:rPr>
              <a:t>of </a:t>
            </a:r>
            <a:r>
              <a:rPr lang="en-US" sz="1800" dirty="0">
                <a:solidFill>
                  <a:schemeClr val="bg1"/>
                </a:solidFill>
              </a:rPr>
              <a:t>ABNORMAL HOMEOSTASIS</a:t>
            </a:r>
            <a:r>
              <a:rPr lang="en-US" sz="1800" dirty="0" smtClean="0">
                <a:solidFill>
                  <a:schemeClr val="bg1"/>
                </a:solidFill>
              </a:rPr>
              <a:t>.</a:t>
            </a:r>
            <a:endParaRPr lang="en-US" sz="1800" dirty="0"/>
          </a:p>
        </p:txBody>
      </p:sp>
      <p:sp>
        <p:nvSpPr>
          <p:cNvPr id="27" name="Rectangle 26"/>
          <p:cNvSpPr/>
          <p:nvPr/>
        </p:nvSpPr>
        <p:spPr bwMode="auto">
          <a:xfrm>
            <a:off x="3429000" y="5163799"/>
            <a:ext cx="5562600" cy="1520870"/>
          </a:xfrm>
          <a:prstGeom prst="rect">
            <a:avLst/>
          </a:prstGeom>
          <a:noFill/>
          <a:ln w="12700" cap="flat" cmpd="sng" algn="ctr">
            <a:solidFill>
              <a:schemeClr val="bg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8" name="TextBox 27"/>
          <p:cNvSpPr txBox="1"/>
          <p:nvPr/>
        </p:nvSpPr>
        <p:spPr>
          <a:xfrm>
            <a:off x="76200" y="5383946"/>
            <a:ext cx="1552028" cy="830997"/>
          </a:xfrm>
          <a:prstGeom prst="rect">
            <a:avLst/>
          </a:prstGeom>
          <a:noFill/>
          <a:ln>
            <a:solidFill>
              <a:schemeClr val="bg1"/>
            </a:solidFill>
          </a:ln>
        </p:spPr>
        <p:txBody>
          <a:bodyPr wrap="none" rtlCol="0">
            <a:spAutoFit/>
          </a:bodyPr>
          <a:lstStyle/>
          <a:p>
            <a:pPr algn="ctr"/>
            <a:r>
              <a:rPr lang="en-US" sz="2400" b="1" i="1" dirty="0" smtClean="0">
                <a:solidFill>
                  <a:srgbClr val="19FF81"/>
                </a:solidFill>
              </a:rPr>
              <a:t>Material</a:t>
            </a:r>
          </a:p>
          <a:p>
            <a:pPr algn="ctr"/>
            <a:r>
              <a:rPr lang="en-US" sz="2400" b="1" i="1" dirty="0" smtClean="0">
                <a:solidFill>
                  <a:srgbClr val="19FF81"/>
                </a:solidFill>
              </a:rPr>
              <a:t>Biomarker</a:t>
            </a:r>
            <a:endParaRPr lang="en-US" sz="2400" b="1" i="1" dirty="0">
              <a:solidFill>
                <a:srgbClr val="19FF81"/>
              </a:solidFill>
            </a:endParaRPr>
          </a:p>
        </p:txBody>
      </p:sp>
      <p:sp>
        <p:nvSpPr>
          <p:cNvPr id="29" name="TextBox 28"/>
          <p:cNvSpPr txBox="1"/>
          <p:nvPr/>
        </p:nvSpPr>
        <p:spPr>
          <a:xfrm>
            <a:off x="1752600" y="5383946"/>
            <a:ext cx="1552028" cy="830997"/>
          </a:xfrm>
          <a:prstGeom prst="rect">
            <a:avLst/>
          </a:prstGeom>
          <a:noFill/>
          <a:ln>
            <a:solidFill>
              <a:schemeClr val="bg1"/>
            </a:solidFill>
          </a:ln>
        </p:spPr>
        <p:txBody>
          <a:bodyPr wrap="none" rtlCol="0">
            <a:spAutoFit/>
          </a:bodyPr>
          <a:lstStyle/>
          <a:p>
            <a:pPr algn="ctr"/>
            <a:r>
              <a:rPr lang="en-US" sz="2400" b="1" i="1" dirty="0" smtClean="0">
                <a:solidFill>
                  <a:srgbClr val="FF7C80"/>
                </a:solidFill>
              </a:rPr>
              <a:t>Quality</a:t>
            </a:r>
          </a:p>
          <a:p>
            <a:pPr algn="ctr"/>
            <a:r>
              <a:rPr lang="en-US" sz="2400" b="1" i="1" dirty="0" smtClean="0">
                <a:solidFill>
                  <a:srgbClr val="FF7C80"/>
                </a:solidFill>
              </a:rPr>
              <a:t>Biomarker</a:t>
            </a:r>
            <a:endParaRPr lang="en-US" sz="2400" b="1" i="1" dirty="0">
              <a:solidFill>
                <a:srgbClr val="FF7C80"/>
              </a:solidFill>
            </a:endParaRPr>
          </a:p>
        </p:txBody>
      </p:sp>
      <p:cxnSp>
        <p:nvCxnSpPr>
          <p:cNvPr id="30" name="Straight Arrow Connector 29"/>
          <p:cNvCxnSpPr>
            <a:stCxn id="28" idx="0"/>
            <a:endCxn id="9" idx="2"/>
          </p:cNvCxnSpPr>
          <p:nvPr/>
        </p:nvCxnSpPr>
        <p:spPr bwMode="auto">
          <a:xfrm flipV="1">
            <a:off x="852214" y="4824293"/>
            <a:ext cx="1523941" cy="559653"/>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32" name="Straight Arrow Connector 31"/>
          <p:cNvCxnSpPr>
            <a:stCxn id="29" idx="0"/>
            <a:endCxn id="10" idx="1"/>
          </p:cNvCxnSpPr>
          <p:nvPr/>
        </p:nvCxnSpPr>
        <p:spPr bwMode="auto">
          <a:xfrm flipV="1">
            <a:off x="2528614" y="4408794"/>
            <a:ext cx="1830845" cy="975152"/>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36" name="Straight Arrow Connector 35"/>
          <p:cNvCxnSpPr>
            <a:stCxn id="57" idx="0"/>
            <a:endCxn id="11" idx="1"/>
          </p:cNvCxnSpPr>
          <p:nvPr/>
        </p:nvCxnSpPr>
        <p:spPr bwMode="auto">
          <a:xfrm flipV="1">
            <a:off x="4329386" y="4408793"/>
            <a:ext cx="2501704" cy="980902"/>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325617258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final picture</a:t>
            </a:r>
            <a:endParaRPr lang="en-US" dirty="0"/>
          </a:p>
        </p:txBody>
      </p:sp>
      <p:sp>
        <p:nvSpPr>
          <p:cNvPr id="4" name="TextBox 3"/>
          <p:cNvSpPr txBox="1"/>
          <p:nvPr/>
        </p:nvSpPr>
        <p:spPr>
          <a:xfrm>
            <a:off x="283722" y="1635974"/>
            <a:ext cx="1143262" cy="584775"/>
          </a:xfrm>
          <a:prstGeom prst="rect">
            <a:avLst/>
          </a:prstGeom>
          <a:solidFill>
            <a:srgbClr val="92D050"/>
          </a:solidFill>
          <a:ln>
            <a:solidFill>
              <a:schemeClr val="bg1"/>
            </a:solidFill>
          </a:ln>
        </p:spPr>
        <p:txBody>
          <a:bodyPr wrap="none" rtlCol="0">
            <a:spAutoFit/>
          </a:bodyPr>
          <a:lstStyle/>
          <a:p>
            <a:pPr algn="ctr"/>
            <a:r>
              <a:rPr lang="en-US" sz="1600" dirty="0" smtClean="0">
                <a:solidFill>
                  <a:schemeClr val="bg1"/>
                </a:solidFill>
              </a:rPr>
              <a:t>Bodily</a:t>
            </a:r>
          </a:p>
          <a:p>
            <a:pPr algn="ctr"/>
            <a:r>
              <a:rPr lang="en-US" sz="1600" dirty="0" smtClean="0">
                <a:solidFill>
                  <a:schemeClr val="bg1"/>
                </a:solidFill>
              </a:rPr>
              <a:t>Component</a:t>
            </a:r>
            <a:endParaRPr lang="en-US" sz="1600" dirty="0">
              <a:solidFill>
                <a:schemeClr val="bg1"/>
              </a:solidFill>
            </a:endParaRPr>
          </a:p>
        </p:txBody>
      </p:sp>
      <p:sp>
        <p:nvSpPr>
          <p:cNvPr id="5" name="TextBox 4"/>
          <p:cNvSpPr txBox="1"/>
          <p:nvPr/>
        </p:nvSpPr>
        <p:spPr>
          <a:xfrm>
            <a:off x="2888350" y="2871690"/>
            <a:ext cx="801822" cy="584775"/>
          </a:xfrm>
          <a:prstGeom prst="rect">
            <a:avLst/>
          </a:prstGeom>
          <a:solidFill>
            <a:srgbClr val="FF7C80"/>
          </a:solidFill>
          <a:ln>
            <a:solidFill>
              <a:schemeClr val="bg1"/>
            </a:solidFill>
          </a:ln>
        </p:spPr>
        <p:txBody>
          <a:bodyPr wrap="none" rtlCol="0">
            <a:spAutoFit/>
          </a:bodyPr>
          <a:lstStyle/>
          <a:p>
            <a:pPr algn="ctr"/>
            <a:r>
              <a:rPr lang="en-US" sz="1600" dirty="0" smtClean="0">
                <a:solidFill>
                  <a:schemeClr val="bg1"/>
                </a:solidFill>
              </a:rPr>
              <a:t>Bodily</a:t>
            </a:r>
          </a:p>
          <a:p>
            <a:pPr algn="ctr"/>
            <a:r>
              <a:rPr lang="en-US" sz="1600" dirty="0" smtClean="0">
                <a:solidFill>
                  <a:schemeClr val="bg1"/>
                </a:solidFill>
              </a:rPr>
              <a:t>Quality</a:t>
            </a:r>
            <a:endParaRPr lang="en-US" sz="1600" dirty="0">
              <a:solidFill>
                <a:schemeClr val="bg1"/>
              </a:solidFill>
            </a:endParaRPr>
          </a:p>
        </p:txBody>
      </p:sp>
      <p:sp>
        <p:nvSpPr>
          <p:cNvPr id="6" name="TextBox 5"/>
          <p:cNvSpPr txBox="1"/>
          <p:nvPr/>
        </p:nvSpPr>
        <p:spPr>
          <a:xfrm>
            <a:off x="6469905" y="2871690"/>
            <a:ext cx="813043" cy="584775"/>
          </a:xfrm>
          <a:prstGeom prst="rect">
            <a:avLst/>
          </a:prstGeom>
          <a:solidFill>
            <a:srgbClr val="FFC000"/>
          </a:solidFill>
          <a:ln>
            <a:solidFill>
              <a:schemeClr val="bg1"/>
            </a:solidFill>
          </a:ln>
        </p:spPr>
        <p:txBody>
          <a:bodyPr wrap="none" rtlCol="0">
            <a:spAutoFit/>
          </a:bodyPr>
          <a:lstStyle/>
          <a:p>
            <a:pPr algn="ctr"/>
            <a:r>
              <a:rPr lang="en-US" sz="1600" dirty="0" smtClean="0">
                <a:solidFill>
                  <a:schemeClr val="bg1"/>
                </a:solidFill>
              </a:rPr>
              <a:t>Bodily</a:t>
            </a:r>
          </a:p>
          <a:p>
            <a:pPr algn="ctr"/>
            <a:r>
              <a:rPr lang="en-US" sz="1600" dirty="0" smtClean="0">
                <a:solidFill>
                  <a:schemeClr val="bg1"/>
                </a:solidFill>
              </a:rPr>
              <a:t>Process</a:t>
            </a:r>
            <a:endParaRPr lang="en-US" sz="1600" dirty="0">
              <a:solidFill>
                <a:schemeClr val="bg1"/>
              </a:solidFill>
            </a:endParaRPr>
          </a:p>
        </p:txBody>
      </p:sp>
      <p:sp>
        <p:nvSpPr>
          <p:cNvPr id="7" name="TextBox 6"/>
          <p:cNvSpPr txBox="1"/>
          <p:nvPr/>
        </p:nvSpPr>
        <p:spPr>
          <a:xfrm>
            <a:off x="5512252" y="3908051"/>
            <a:ext cx="1098378" cy="584775"/>
          </a:xfrm>
          <a:prstGeom prst="rect">
            <a:avLst/>
          </a:prstGeom>
          <a:noFill/>
          <a:ln>
            <a:solidFill>
              <a:schemeClr val="bg1"/>
            </a:solidFill>
          </a:ln>
        </p:spPr>
        <p:txBody>
          <a:bodyPr wrap="none" rtlCol="0">
            <a:spAutoFit/>
          </a:bodyPr>
          <a:lstStyle/>
          <a:p>
            <a:pPr algn="ctr"/>
            <a:r>
              <a:rPr lang="en-US" sz="1600" b="1" i="1" dirty="0" smtClean="0">
                <a:solidFill>
                  <a:srgbClr val="FFFF00"/>
                </a:solidFill>
              </a:rPr>
              <a:t>Process</a:t>
            </a:r>
          </a:p>
          <a:p>
            <a:pPr algn="ctr"/>
            <a:r>
              <a:rPr lang="en-US" sz="1600" b="1" i="1" dirty="0" smtClean="0">
                <a:solidFill>
                  <a:srgbClr val="FFFF00"/>
                </a:solidFill>
              </a:rPr>
              <a:t>Biomarker</a:t>
            </a:r>
            <a:endParaRPr lang="en-US" sz="1600" b="1" i="1" dirty="0">
              <a:solidFill>
                <a:srgbClr val="FFFF00"/>
              </a:solidFill>
            </a:endParaRPr>
          </a:p>
        </p:txBody>
      </p:sp>
      <p:sp>
        <p:nvSpPr>
          <p:cNvPr id="8" name="TextBox 7"/>
          <p:cNvSpPr txBox="1"/>
          <p:nvPr/>
        </p:nvSpPr>
        <p:spPr>
          <a:xfrm>
            <a:off x="306164" y="2871690"/>
            <a:ext cx="1098378" cy="584775"/>
          </a:xfrm>
          <a:prstGeom prst="rect">
            <a:avLst/>
          </a:prstGeom>
          <a:noFill/>
          <a:ln>
            <a:solidFill>
              <a:schemeClr val="bg1"/>
            </a:solidFill>
          </a:ln>
        </p:spPr>
        <p:txBody>
          <a:bodyPr wrap="none" rtlCol="0">
            <a:spAutoFit/>
          </a:bodyPr>
          <a:lstStyle/>
          <a:p>
            <a:pPr algn="ctr"/>
            <a:r>
              <a:rPr lang="en-US" sz="1600" b="1" i="1" dirty="0" smtClean="0">
                <a:solidFill>
                  <a:srgbClr val="19FF81"/>
                </a:solidFill>
              </a:rPr>
              <a:t>Material</a:t>
            </a:r>
          </a:p>
          <a:p>
            <a:pPr algn="ctr"/>
            <a:r>
              <a:rPr lang="en-US" sz="1600" b="1" i="1" dirty="0" smtClean="0">
                <a:solidFill>
                  <a:srgbClr val="19FF81"/>
                </a:solidFill>
              </a:rPr>
              <a:t>Biomarker</a:t>
            </a:r>
            <a:endParaRPr lang="en-US" sz="1600" b="1" i="1" dirty="0">
              <a:solidFill>
                <a:srgbClr val="19FF81"/>
              </a:solidFill>
            </a:endParaRPr>
          </a:p>
        </p:txBody>
      </p:sp>
      <p:sp>
        <p:nvSpPr>
          <p:cNvPr id="9" name="TextBox 8"/>
          <p:cNvSpPr txBox="1"/>
          <p:nvPr/>
        </p:nvSpPr>
        <p:spPr>
          <a:xfrm>
            <a:off x="4063905" y="3908051"/>
            <a:ext cx="1098378" cy="584775"/>
          </a:xfrm>
          <a:prstGeom prst="rect">
            <a:avLst/>
          </a:prstGeom>
          <a:noFill/>
          <a:ln>
            <a:solidFill>
              <a:schemeClr val="bg1"/>
            </a:solidFill>
          </a:ln>
        </p:spPr>
        <p:txBody>
          <a:bodyPr wrap="none" rtlCol="0">
            <a:spAutoFit/>
          </a:bodyPr>
          <a:lstStyle/>
          <a:p>
            <a:pPr algn="ctr"/>
            <a:r>
              <a:rPr lang="en-US" sz="1600" b="1" i="1" dirty="0" smtClean="0">
                <a:solidFill>
                  <a:srgbClr val="FF7C80"/>
                </a:solidFill>
              </a:rPr>
              <a:t>Quality</a:t>
            </a:r>
          </a:p>
          <a:p>
            <a:pPr algn="ctr"/>
            <a:r>
              <a:rPr lang="en-US" sz="1600" b="1" i="1" dirty="0" smtClean="0">
                <a:solidFill>
                  <a:srgbClr val="FF7C80"/>
                </a:solidFill>
              </a:rPr>
              <a:t>Biomarker</a:t>
            </a:r>
            <a:endParaRPr lang="en-US" sz="1600" b="1" i="1" dirty="0">
              <a:solidFill>
                <a:srgbClr val="FF7C80"/>
              </a:solidFill>
            </a:endParaRPr>
          </a:p>
        </p:txBody>
      </p:sp>
      <p:cxnSp>
        <p:nvCxnSpPr>
          <p:cNvPr id="10" name="Straight Arrow Connector 9"/>
          <p:cNvCxnSpPr>
            <a:stCxn id="8" idx="0"/>
            <a:endCxn id="4" idx="2"/>
          </p:cNvCxnSpPr>
          <p:nvPr/>
        </p:nvCxnSpPr>
        <p:spPr bwMode="auto">
          <a:xfrm flipV="1">
            <a:off x="855353" y="2220749"/>
            <a:ext cx="0" cy="650941"/>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11" name="Straight Arrow Connector 10"/>
          <p:cNvCxnSpPr>
            <a:stCxn id="9" idx="0"/>
            <a:endCxn id="5" idx="2"/>
          </p:cNvCxnSpPr>
          <p:nvPr/>
        </p:nvCxnSpPr>
        <p:spPr bwMode="auto">
          <a:xfrm flipH="1" flipV="1">
            <a:off x="3289261" y="3456465"/>
            <a:ext cx="1323833" cy="451586"/>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12" name="Straight Arrow Connector 11"/>
          <p:cNvCxnSpPr>
            <a:stCxn id="7" idx="0"/>
            <a:endCxn id="6" idx="2"/>
          </p:cNvCxnSpPr>
          <p:nvPr/>
        </p:nvCxnSpPr>
        <p:spPr bwMode="auto">
          <a:xfrm flipV="1">
            <a:off x="6061441" y="3456465"/>
            <a:ext cx="814986" cy="451586"/>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15" name="TextBox 14"/>
          <p:cNvSpPr txBox="1"/>
          <p:nvPr/>
        </p:nvSpPr>
        <p:spPr>
          <a:xfrm>
            <a:off x="2727183" y="1759084"/>
            <a:ext cx="1098378" cy="338554"/>
          </a:xfrm>
          <a:prstGeom prst="rect">
            <a:avLst/>
          </a:prstGeom>
          <a:noFill/>
          <a:ln>
            <a:solidFill>
              <a:schemeClr val="bg1"/>
            </a:solidFill>
          </a:ln>
        </p:spPr>
        <p:txBody>
          <a:bodyPr wrap="none" rtlCol="0">
            <a:spAutoFit/>
          </a:bodyPr>
          <a:lstStyle/>
          <a:p>
            <a:pPr algn="ctr"/>
            <a:r>
              <a:rPr lang="en-US" sz="1600" b="1" i="1" dirty="0" smtClean="0">
                <a:solidFill>
                  <a:schemeClr val="bg1"/>
                </a:solidFill>
              </a:rPr>
              <a:t>Biomarker</a:t>
            </a:r>
            <a:endParaRPr lang="en-US" sz="1600" b="1" i="1" dirty="0">
              <a:solidFill>
                <a:schemeClr val="bg1"/>
              </a:solidFill>
            </a:endParaRPr>
          </a:p>
        </p:txBody>
      </p:sp>
      <p:sp>
        <p:nvSpPr>
          <p:cNvPr id="16" name="TextBox 15"/>
          <p:cNvSpPr txBox="1"/>
          <p:nvPr/>
        </p:nvSpPr>
        <p:spPr>
          <a:xfrm>
            <a:off x="1595842" y="3908051"/>
            <a:ext cx="1098378" cy="584775"/>
          </a:xfrm>
          <a:prstGeom prst="rect">
            <a:avLst/>
          </a:prstGeom>
          <a:noFill/>
          <a:ln>
            <a:solidFill>
              <a:schemeClr val="bg1"/>
            </a:solidFill>
          </a:ln>
        </p:spPr>
        <p:txBody>
          <a:bodyPr wrap="none" rtlCol="0">
            <a:spAutoFit/>
          </a:bodyPr>
          <a:lstStyle/>
          <a:p>
            <a:pPr algn="ctr"/>
            <a:r>
              <a:rPr lang="en-US" sz="1600" b="1" i="1" dirty="0" smtClean="0">
                <a:solidFill>
                  <a:schemeClr val="bg1"/>
                </a:solidFill>
              </a:rPr>
              <a:t>Diagnostic</a:t>
            </a:r>
          </a:p>
          <a:p>
            <a:pPr algn="ctr"/>
            <a:r>
              <a:rPr lang="en-US" sz="1600" b="1" i="1" dirty="0" smtClean="0">
                <a:solidFill>
                  <a:schemeClr val="bg1"/>
                </a:solidFill>
              </a:rPr>
              <a:t>Biomarker</a:t>
            </a:r>
            <a:endParaRPr lang="en-US" sz="1600" b="1" i="1" dirty="0">
              <a:solidFill>
                <a:schemeClr val="bg1"/>
              </a:solidFill>
            </a:endParaRPr>
          </a:p>
        </p:txBody>
      </p:sp>
      <p:cxnSp>
        <p:nvCxnSpPr>
          <p:cNvPr id="17" name="Straight Arrow Connector 16"/>
          <p:cNvCxnSpPr>
            <a:stCxn id="8" idx="0"/>
            <a:endCxn id="15" idx="2"/>
          </p:cNvCxnSpPr>
          <p:nvPr/>
        </p:nvCxnSpPr>
        <p:spPr bwMode="auto">
          <a:xfrm flipV="1">
            <a:off x="855353" y="2097638"/>
            <a:ext cx="2421019" cy="774052"/>
          </a:xfrm>
          <a:prstGeom prst="straightConnector1">
            <a:avLst/>
          </a:prstGeom>
          <a:solidFill>
            <a:schemeClr val="accent1"/>
          </a:solidFill>
          <a:ln w="19050" cap="flat" cmpd="sng" algn="ctr">
            <a:solidFill>
              <a:schemeClr val="bg1"/>
            </a:solidFill>
            <a:prstDash val="dash"/>
            <a:round/>
            <a:headEnd type="none" w="med" len="med"/>
            <a:tailEnd type="triangle"/>
          </a:ln>
          <a:effectLst/>
        </p:spPr>
      </p:cxnSp>
      <p:cxnSp>
        <p:nvCxnSpPr>
          <p:cNvPr id="20" name="Straight Arrow Connector 19"/>
          <p:cNvCxnSpPr>
            <a:stCxn id="9" idx="0"/>
            <a:endCxn id="15" idx="2"/>
          </p:cNvCxnSpPr>
          <p:nvPr/>
        </p:nvCxnSpPr>
        <p:spPr bwMode="auto">
          <a:xfrm flipH="1" flipV="1">
            <a:off x="3276372" y="2097638"/>
            <a:ext cx="1336722" cy="1810413"/>
          </a:xfrm>
          <a:prstGeom prst="straightConnector1">
            <a:avLst/>
          </a:prstGeom>
          <a:solidFill>
            <a:schemeClr val="accent1"/>
          </a:solidFill>
          <a:ln w="19050" cap="flat" cmpd="sng" algn="ctr">
            <a:solidFill>
              <a:schemeClr val="bg1"/>
            </a:solidFill>
            <a:prstDash val="dash"/>
            <a:round/>
            <a:headEnd type="none" w="med" len="med"/>
            <a:tailEnd type="triangle"/>
          </a:ln>
          <a:effectLst/>
        </p:spPr>
      </p:cxnSp>
      <p:cxnSp>
        <p:nvCxnSpPr>
          <p:cNvPr id="23" name="Straight Arrow Connector 22"/>
          <p:cNvCxnSpPr>
            <a:stCxn id="7" idx="0"/>
            <a:endCxn id="15" idx="2"/>
          </p:cNvCxnSpPr>
          <p:nvPr/>
        </p:nvCxnSpPr>
        <p:spPr bwMode="auto">
          <a:xfrm flipH="1" flipV="1">
            <a:off x="3276372" y="2097638"/>
            <a:ext cx="2785069" cy="1810413"/>
          </a:xfrm>
          <a:prstGeom prst="straightConnector1">
            <a:avLst/>
          </a:prstGeom>
          <a:solidFill>
            <a:schemeClr val="accent1"/>
          </a:solidFill>
          <a:ln w="19050" cap="flat" cmpd="sng" algn="ctr">
            <a:solidFill>
              <a:schemeClr val="bg1"/>
            </a:solidFill>
            <a:prstDash val="dash"/>
            <a:round/>
            <a:headEnd type="none" w="med" len="med"/>
            <a:tailEnd type="triangle"/>
          </a:ln>
          <a:effectLst/>
        </p:spPr>
      </p:cxnSp>
      <p:cxnSp>
        <p:nvCxnSpPr>
          <p:cNvPr id="27" name="Straight Arrow Connector 26"/>
          <p:cNvCxnSpPr>
            <a:stCxn id="16" idx="0"/>
            <a:endCxn id="15" idx="2"/>
          </p:cNvCxnSpPr>
          <p:nvPr/>
        </p:nvCxnSpPr>
        <p:spPr bwMode="auto">
          <a:xfrm flipV="1">
            <a:off x="2145031" y="2097638"/>
            <a:ext cx="1131341" cy="1810413"/>
          </a:xfrm>
          <a:prstGeom prst="straightConnector1">
            <a:avLst/>
          </a:prstGeom>
          <a:solidFill>
            <a:schemeClr val="accent1"/>
          </a:solidFill>
          <a:ln w="19050" cap="flat" cmpd="sng" algn="ctr">
            <a:solidFill>
              <a:schemeClr val="bg1"/>
            </a:solidFill>
            <a:prstDash val="dash"/>
            <a:round/>
            <a:headEnd type="none" w="med" len="med"/>
            <a:tailEnd type="triangle"/>
          </a:ln>
          <a:effectLst/>
        </p:spPr>
      </p:cxnSp>
      <p:sp>
        <p:nvSpPr>
          <p:cNvPr id="31" name="TextBox 30"/>
          <p:cNvSpPr txBox="1"/>
          <p:nvPr/>
        </p:nvSpPr>
        <p:spPr>
          <a:xfrm>
            <a:off x="306164" y="5557900"/>
            <a:ext cx="1098378" cy="830997"/>
          </a:xfrm>
          <a:prstGeom prst="rect">
            <a:avLst/>
          </a:prstGeom>
          <a:noFill/>
          <a:ln>
            <a:solidFill>
              <a:schemeClr val="bg1"/>
            </a:solidFill>
          </a:ln>
        </p:spPr>
        <p:txBody>
          <a:bodyPr wrap="none" rtlCol="0">
            <a:spAutoFit/>
          </a:bodyPr>
          <a:lstStyle/>
          <a:p>
            <a:pPr algn="ctr"/>
            <a:r>
              <a:rPr lang="en-US" sz="1600" b="1" i="1" dirty="0" smtClean="0">
                <a:solidFill>
                  <a:srgbClr val="19FF81"/>
                </a:solidFill>
              </a:rPr>
              <a:t>Material</a:t>
            </a:r>
          </a:p>
          <a:p>
            <a:pPr algn="ctr"/>
            <a:r>
              <a:rPr lang="en-US" sz="1600" b="1" i="1" dirty="0" smtClean="0">
                <a:solidFill>
                  <a:srgbClr val="19FF81"/>
                </a:solidFill>
              </a:rPr>
              <a:t>Diagnostic</a:t>
            </a:r>
          </a:p>
          <a:p>
            <a:pPr algn="ctr"/>
            <a:r>
              <a:rPr lang="en-US" sz="1600" b="1" i="1" dirty="0" smtClean="0">
                <a:solidFill>
                  <a:srgbClr val="19FF81"/>
                </a:solidFill>
              </a:rPr>
              <a:t>Biomarker</a:t>
            </a:r>
            <a:endParaRPr lang="en-US" sz="1600" b="1" i="1" dirty="0">
              <a:solidFill>
                <a:srgbClr val="19FF81"/>
              </a:solidFill>
            </a:endParaRPr>
          </a:p>
        </p:txBody>
      </p:sp>
      <p:sp>
        <p:nvSpPr>
          <p:cNvPr id="32" name="TextBox 31"/>
          <p:cNvSpPr txBox="1"/>
          <p:nvPr/>
        </p:nvSpPr>
        <p:spPr>
          <a:xfrm>
            <a:off x="2760797" y="5557900"/>
            <a:ext cx="1098378" cy="830997"/>
          </a:xfrm>
          <a:prstGeom prst="rect">
            <a:avLst/>
          </a:prstGeom>
          <a:noFill/>
          <a:ln>
            <a:solidFill>
              <a:schemeClr val="bg1"/>
            </a:solidFill>
          </a:ln>
        </p:spPr>
        <p:txBody>
          <a:bodyPr wrap="none" rtlCol="0">
            <a:spAutoFit/>
          </a:bodyPr>
          <a:lstStyle/>
          <a:p>
            <a:pPr algn="ctr"/>
            <a:r>
              <a:rPr lang="en-US" sz="1600" b="1" i="1" dirty="0" smtClean="0">
                <a:solidFill>
                  <a:srgbClr val="FF7C80"/>
                </a:solidFill>
              </a:rPr>
              <a:t>Quality</a:t>
            </a:r>
          </a:p>
          <a:p>
            <a:pPr algn="ctr"/>
            <a:r>
              <a:rPr lang="en-US" sz="1600" b="1" i="1" dirty="0" smtClean="0">
                <a:solidFill>
                  <a:srgbClr val="FF7C80"/>
                </a:solidFill>
              </a:rPr>
              <a:t>Diagnostic</a:t>
            </a:r>
          </a:p>
          <a:p>
            <a:pPr algn="ctr"/>
            <a:r>
              <a:rPr lang="en-US" sz="1600" b="1" i="1" dirty="0" smtClean="0">
                <a:solidFill>
                  <a:srgbClr val="FF7C80"/>
                </a:solidFill>
              </a:rPr>
              <a:t>Biomarker</a:t>
            </a:r>
            <a:endParaRPr lang="en-US" sz="1600" b="1" i="1" dirty="0">
              <a:solidFill>
                <a:srgbClr val="FF7C80"/>
              </a:solidFill>
            </a:endParaRPr>
          </a:p>
        </p:txBody>
      </p:sp>
      <p:cxnSp>
        <p:nvCxnSpPr>
          <p:cNvPr id="33" name="Straight Arrow Connector 32"/>
          <p:cNvCxnSpPr>
            <a:stCxn id="31" idx="0"/>
          </p:cNvCxnSpPr>
          <p:nvPr/>
        </p:nvCxnSpPr>
        <p:spPr bwMode="auto">
          <a:xfrm flipV="1">
            <a:off x="855353" y="3441019"/>
            <a:ext cx="0" cy="2116881"/>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36" name="Straight Arrow Connector 35"/>
          <p:cNvCxnSpPr>
            <a:stCxn id="32" idx="0"/>
            <a:endCxn id="5" idx="2"/>
          </p:cNvCxnSpPr>
          <p:nvPr/>
        </p:nvCxnSpPr>
        <p:spPr bwMode="auto">
          <a:xfrm flipH="1" flipV="1">
            <a:off x="3289261" y="3456465"/>
            <a:ext cx="20725" cy="2101435"/>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41" name="TextBox 40"/>
          <p:cNvSpPr txBox="1"/>
          <p:nvPr/>
        </p:nvSpPr>
        <p:spPr>
          <a:xfrm>
            <a:off x="6327237" y="5557900"/>
            <a:ext cx="1098378" cy="830997"/>
          </a:xfrm>
          <a:prstGeom prst="rect">
            <a:avLst/>
          </a:prstGeom>
          <a:noFill/>
          <a:ln>
            <a:solidFill>
              <a:schemeClr val="bg1"/>
            </a:solidFill>
          </a:ln>
        </p:spPr>
        <p:txBody>
          <a:bodyPr wrap="none" rtlCol="0">
            <a:spAutoFit/>
          </a:bodyPr>
          <a:lstStyle/>
          <a:p>
            <a:pPr algn="ctr"/>
            <a:r>
              <a:rPr lang="en-US" sz="1600" b="1" i="1" dirty="0" smtClean="0">
                <a:solidFill>
                  <a:srgbClr val="FFFF00"/>
                </a:solidFill>
              </a:rPr>
              <a:t>Process</a:t>
            </a:r>
          </a:p>
          <a:p>
            <a:pPr algn="ctr"/>
            <a:r>
              <a:rPr lang="en-US" sz="1600" b="1" i="1" dirty="0" smtClean="0">
                <a:solidFill>
                  <a:srgbClr val="FFFF00"/>
                </a:solidFill>
              </a:rPr>
              <a:t>Diagnostic</a:t>
            </a:r>
          </a:p>
          <a:p>
            <a:pPr algn="ctr"/>
            <a:r>
              <a:rPr lang="en-US" sz="1600" b="1" i="1" dirty="0" smtClean="0">
                <a:solidFill>
                  <a:srgbClr val="FFFF00"/>
                </a:solidFill>
              </a:rPr>
              <a:t>Biomarker</a:t>
            </a:r>
            <a:endParaRPr lang="en-US" sz="1600" b="1" i="1" dirty="0">
              <a:solidFill>
                <a:srgbClr val="FFFF00"/>
              </a:solidFill>
            </a:endParaRPr>
          </a:p>
        </p:txBody>
      </p:sp>
      <p:cxnSp>
        <p:nvCxnSpPr>
          <p:cNvPr id="42" name="Straight Arrow Connector 41"/>
          <p:cNvCxnSpPr>
            <a:stCxn id="41" idx="0"/>
            <a:endCxn id="6" idx="2"/>
          </p:cNvCxnSpPr>
          <p:nvPr/>
        </p:nvCxnSpPr>
        <p:spPr bwMode="auto">
          <a:xfrm flipV="1">
            <a:off x="6876426" y="3456465"/>
            <a:ext cx="1" cy="2101435"/>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74" name="Straight Arrow Connector 73"/>
          <p:cNvCxnSpPr>
            <a:stCxn id="31" idx="0"/>
            <a:endCxn id="16" idx="2"/>
          </p:cNvCxnSpPr>
          <p:nvPr/>
        </p:nvCxnSpPr>
        <p:spPr bwMode="auto">
          <a:xfrm flipV="1">
            <a:off x="855353" y="4492826"/>
            <a:ext cx="1289678" cy="1065074"/>
          </a:xfrm>
          <a:prstGeom prst="straightConnector1">
            <a:avLst/>
          </a:prstGeom>
          <a:solidFill>
            <a:schemeClr val="accent1"/>
          </a:solidFill>
          <a:ln w="19050" cap="flat" cmpd="sng" algn="ctr">
            <a:solidFill>
              <a:schemeClr val="bg1"/>
            </a:solidFill>
            <a:prstDash val="dash"/>
            <a:round/>
            <a:headEnd type="none" w="med" len="med"/>
            <a:tailEnd type="triangle"/>
          </a:ln>
          <a:effectLst/>
        </p:spPr>
      </p:cxnSp>
      <p:cxnSp>
        <p:nvCxnSpPr>
          <p:cNvPr id="77" name="Straight Arrow Connector 76"/>
          <p:cNvCxnSpPr>
            <a:stCxn id="32" idx="0"/>
            <a:endCxn id="16" idx="2"/>
          </p:cNvCxnSpPr>
          <p:nvPr/>
        </p:nvCxnSpPr>
        <p:spPr bwMode="auto">
          <a:xfrm flipH="1" flipV="1">
            <a:off x="2145031" y="4492826"/>
            <a:ext cx="1164955" cy="1065074"/>
          </a:xfrm>
          <a:prstGeom prst="straightConnector1">
            <a:avLst/>
          </a:prstGeom>
          <a:solidFill>
            <a:schemeClr val="accent1"/>
          </a:solidFill>
          <a:ln w="19050" cap="flat" cmpd="sng" algn="ctr">
            <a:solidFill>
              <a:schemeClr val="bg1"/>
            </a:solidFill>
            <a:prstDash val="dash"/>
            <a:round/>
            <a:headEnd type="none" w="med" len="med"/>
            <a:tailEnd type="triangle"/>
          </a:ln>
          <a:effectLst/>
        </p:spPr>
      </p:cxnSp>
      <p:cxnSp>
        <p:nvCxnSpPr>
          <p:cNvPr id="80" name="Straight Arrow Connector 79"/>
          <p:cNvCxnSpPr>
            <a:stCxn id="41" idx="0"/>
            <a:endCxn id="16" idx="2"/>
          </p:cNvCxnSpPr>
          <p:nvPr/>
        </p:nvCxnSpPr>
        <p:spPr bwMode="auto">
          <a:xfrm flipH="1" flipV="1">
            <a:off x="2145031" y="4492826"/>
            <a:ext cx="4731395" cy="1065074"/>
          </a:xfrm>
          <a:prstGeom prst="straightConnector1">
            <a:avLst/>
          </a:prstGeom>
          <a:solidFill>
            <a:schemeClr val="accent1"/>
          </a:solidFill>
          <a:ln w="19050" cap="flat" cmpd="sng" algn="ctr">
            <a:solidFill>
              <a:schemeClr val="bg1"/>
            </a:solidFill>
            <a:prstDash val="dash"/>
            <a:round/>
            <a:headEnd type="none" w="med" len="med"/>
            <a:tailEnd type="triangle"/>
          </a:ln>
          <a:effectLst/>
        </p:spPr>
      </p:cxnSp>
      <p:sp>
        <p:nvSpPr>
          <p:cNvPr id="85" name="TextBox 84"/>
          <p:cNvSpPr txBox="1"/>
          <p:nvPr/>
        </p:nvSpPr>
        <p:spPr>
          <a:xfrm>
            <a:off x="7885217" y="2871690"/>
            <a:ext cx="1098378" cy="584775"/>
          </a:xfrm>
          <a:prstGeom prst="rect">
            <a:avLst/>
          </a:prstGeom>
          <a:noFill/>
          <a:ln>
            <a:solidFill>
              <a:schemeClr val="bg1"/>
            </a:solidFill>
          </a:ln>
        </p:spPr>
        <p:txBody>
          <a:bodyPr wrap="none" rtlCol="0">
            <a:spAutoFit/>
          </a:bodyPr>
          <a:lstStyle/>
          <a:p>
            <a:pPr algn="ctr"/>
            <a:r>
              <a:rPr lang="en-US" sz="1600" b="1" i="1" dirty="0" smtClean="0">
                <a:solidFill>
                  <a:schemeClr val="bg1"/>
                </a:solidFill>
              </a:rPr>
              <a:t>Disease</a:t>
            </a:r>
          </a:p>
          <a:p>
            <a:pPr algn="ctr"/>
            <a:r>
              <a:rPr lang="en-US" sz="1600" b="1" i="1" dirty="0" smtClean="0">
                <a:solidFill>
                  <a:schemeClr val="bg1"/>
                </a:solidFill>
              </a:rPr>
              <a:t>Biomarker</a:t>
            </a:r>
            <a:endParaRPr lang="en-US" sz="1600" b="1" i="1" dirty="0">
              <a:solidFill>
                <a:schemeClr val="bg1"/>
              </a:solidFill>
            </a:endParaRPr>
          </a:p>
        </p:txBody>
      </p:sp>
      <p:sp>
        <p:nvSpPr>
          <p:cNvPr id="86" name="TextBox 85"/>
          <p:cNvSpPr txBox="1"/>
          <p:nvPr/>
        </p:nvSpPr>
        <p:spPr>
          <a:xfrm>
            <a:off x="7885217" y="5681011"/>
            <a:ext cx="1098378" cy="584775"/>
          </a:xfrm>
          <a:prstGeom prst="rect">
            <a:avLst/>
          </a:prstGeom>
          <a:noFill/>
          <a:ln>
            <a:solidFill>
              <a:schemeClr val="bg1"/>
            </a:solidFill>
          </a:ln>
        </p:spPr>
        <p:txBody>
          <a:bodyPr wrap="none" rtlCol="0">
            <a:spAutoFit/>
          </a:bodyPr>
          <a:lstStyle/>
          <a:p>
            <a:pPr algn="ctr"/>
            <a:r>
              <a:rPr lang="en-US" sz="1600" b="1" i="1" dirty="0" smtClean="0">
                <a:solidFill>
                  <a:schemeClr val="bg1"/>
                </a:solidFill>
              </a:rPr>
              <a:t>Prognostic</a:t>
            </a:r>
          </a:p>
          <a:p>
            <a:pPr algn="ctr"/>
            <a:r>
              <a:rPr lang="en-US" sz="1600" b="1" i="1" dirty="0" smtClean="0">
                <a:solidFill>
                  <a:schemeClr val="bg1"/>
                </a:solidFill>
              </a:rPr>
              <a:t>Biomarker</a:t>
            </a:r>
            <a:endParaRPr lang="en-US" sz="1600" b="1" i="1" dirty="0">
              <a:solidFill>
                <a:schemeClr val="bg1"/>
              </a:solidFill>
            </a:endParaRPr>
          </a:p>
        </p:txBody>
      </p:sp>
      <p:cxnSp>
        <p:nvCxnSpPr>
          <p:cNvPr id="87" name="Straight Arrow Connector 86"/>
          <p:cNvCxnSpPr>
            <a:stCxn id="86" idx="0"/>
          </p:cNvCxnSpPr>
          <p:nvPr/>
        </p:nvCxnSpPr>
        <p:spPr bwMode="auto">
          <a:xfrm flipV="1">
            <a:off x="8434406" y="3453844"/>
            <a:ext cx="0" cy="2227167"/>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91" name="Straight Arrow Connector 90"/>
          <p:cNvCxnSpPr>
            <a:stCxn id="85" idx="0"/>
            <a:endCxn id="15" idx="2"/>
          </p:cNvCxnSpPr>
          <p:nvPr/>
        </p:nvCxnSpPr>
        <p:spPr bwMode="auto">
          <a:xfrm flipH="1" flipV="1">
            <a:off x="3276372" y="2097638"/>
            <a:ext cx="5158034" cy="774052"/>
          </a:xfrm>
          <a:prstGeom prst="straightConnector1">
            <a:avLst/>
          </a:prstGeom>
          <a:solidFill>
            <a:schemeClr val="accent1"/>
          </a:solidFill>
          <a:ln w="19050" cap="flat" cmpd="sng" algn="ctr">
            <a:solidFill>
              <a:schemeClr val="bg1"/>
            </a:solidFill>
            <a:prstDash val="dash"/>
            <a:round/>
            <a:headEnd type="none" w="med" len="med"/>
            <a:tailEnd type="triangle"/>
          </a:ln>
          <a:effectLst/>
        </p:spPr>
      </p:cxnSp>
      <p:grpSp>
        <p:nvGrpSpPr>
          <p:cNvPr id="39" name="Group 38"/>
          <p:cNvGrpSpPr/>
          <p:nvPr/>
        </p:nvGrpSpPr>
        <p:grpSpPr>
          <a:xfrm>
            <a:off x="6980540" y="1295400"/>
            <a:ext cx="2011060" cy="668377"/>
            <a:chOff x="6781800" y="1546060"/>
            <a:chExt cx="2011060" cy="668377"/>
          </a:xfrm>
        </p:grpSpPr>
        <p:cxnSp>
          <p:nvCxnSpPr>
            <p:cNvPr id="37" name="Straight Arrow Connector 36"/>
            <p:cNvCxnSpPr/>
            <p:nvPr/>
          </p:nvCxnSpPr>
          <p:spPr bwMode="auto">
            <a:xfrm>
              <a:off x="6781800" y="1759084"/>
              <a:ext cx="643815" cy="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47" name="Straight Arrow Connector 46"/>
            <p:cNvCxnSpPr/>
            <p:nvPr/>
          </p:nvCxnSpPr>
          <p:spPr bwMode="auto">
            <a:xfrm>
              <a:off x="6781800" y="2087958"/>
              <a:ext cx="643815" cy="0"/>
            </a:xfrm>
            <a:prstGeom prst="straightConnector1">
              <a:avLst/>
            </a:prstGeom>
            <a:solidFill>
              <a:schemeClr val="accent1"/>
            </a:solidFill>
            <a:ln w="19050" cap="flat" cmpd="sng" algn="ctr">
              <a:solidFill>
                <a:schemeClr val="bg1"/>
              </a:solidFill>
              <a:prstDash val="dash"/>
              <a:round/>
              <a:headEnd type="none" w="med" len="med"/>
              <a:tailEnd type="triangle"/>
            </a:ln>
            <a:effectLst/>
          </p:spPr>
        </p:cxnSp>
        <p:sp>
          <p:nvSpPr>
            <p:cNvPr id="38" name="TextBox 37"/>
            <p:cNvSpPr txBox="1"/>
            <p:nvPr/>
          </p:nvSpPr>
          <p:spPr>
            <a:xfrm>
              <a:off x="7543800" y="1546060"/>
              <a:ext cx="441146" cy="369332"/>
            </a:xfrm>
            <a:prstGeom prst="rect">
              <a:avLst/>
            </a:prstGeom>
            <a:noFill/>
          </p:spPr>
          <p:txBody>
            <a:bodyPr wrap="none" rtlCol="0">
              <a:spAutoFit/>
            </a:bodyPr>
            <a:lstStyle/>
            <a:p>
              <a:r>
                <a:rPr lang="en-US" sz="1800" dirty="0" err="1" smtClean="0">
                  <a:solidFill>
                    <a:schemeClr val="bg1"/>
                  </a:solidFill>
                </a:rPr>
                <a:t>isa</a:t>
              </a:r>
              <a:endParaRPr lang="en-US" sz="1800" dirty="0">
                <a:solidFill>
                  <a:schemeClr val="bg1"/>
                </a:solidFill>
              </a:endParaRPr>
            </a:p>
          </p:txBody>
        </p:sp>
        <p:sp>
          <p:nvSpPr>
            <p:cNvPr id="49" name="TextBox 48"/>
            <p:cNvSpPr txBox="1"/>
            <p:nvPr/>
          </p:nvSpPr>
          <p:spPr>
            <a:xfrm>
              <a:off x="7543800" y="1845105"/>
              <a:ext cx="1249060" cy="369332"/>
            </a:xfrm>
            <a:prstGeom prst="rect">
              <a:avLst/>
            </a:prstGeom>
            <a:noFill/>
          </p:spPr>
          <p:txBody>
            <a:bodyPr wrap="none" rtlCol="0">
              <a:spAutoFit/>
            </a:bodyPr>
            <a:lstStyle/>
            <a:p>
              <a:r>
                <a:rPr lang="en-US" sz="1800" dirty="0" err="1" smtClean="0">
                  <a:solidFill>
                    <a:schemeClr val="bg1"/>
                  </a:solidFill>
                </a:rPr>
                <a:t>subClassOf</a:t>
              </a:r>
              <a:endParaRPr lang="en-US" sz="1800" dirty="0">
                <a:solidFill>
                  <a:schemeClr val="bg1"/>
                </a:solidFill>
              </a:endParaRPr>
            </a:p>
          </p:txBody>
        </p:sp>
      </p:grpSp>
    </p:spTree>
    <p:extLst>
      <p:ext uri="{BB962C8B-B14F-4D97-AF65-F5344CB8AC3E}">
        <p14:creationId xmlns:p14="http://schemas.microsoft.com/office/powerpoint/2010/main" val="254720253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‘Mental disease’</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548601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lstStyle/>
          <a:p>
            <a:r>
              <a:rPr lang="nl-BE" altLang="en-US" dirty="0" smtClean="0"/>
              <a:t>Does </a:t>
            </a:r>
            <a:r>
              <a:rPr lang="nl-BE" altLang="en-US" dirty="0" err="1" smtClean="0"/>
              <a:t>mental</a:t>
            </a:r>
            <a:r>
              <a:rPr lang="nl-BE" altLang="en-US" dirty="0" smtClean="0"/>
              <a:t> </a:t>
            </a:r>
            <a:r>
              <a:rPr lang="nl-BE" altLang="en-US" dirty="0" err="1" smtClean="0"/>
              <a:t>illness</a:t>
            </a:r>
            <a:r>
              <a:rPr lang="nl-BE" altLang="en-US" dirty="0" smtClean="0"/>
              <a:t> </a:t>
            </a:r>
            <a:r>
              <a:rPr lang="nl-BE" altLang="en-US" dirty="0" err="1" smtClean="0"/>
              <a:t>exist</a:t>
            </a:r>
            <a:r>
              <a:rPr lang="nl-BE" altLang="en-US" dirty="0" smtClean="0"/>
              <a:t>?</a:t>
            </a:r>
            <a:endParaRPr lang="en-US" altLang="en-US" dirty="0" smtClean="0"/>
          </a:p>
        </p:txBody>
      </p:sp>
      <p:sp>
        <p:nvSpPr>
          <p:cNvPr id="409603" name="Rectangle 3"/>
          <p:cNvSpPr>
            <a:spLocks noGrp="1" noChangeArrowheads="1"/>
          </p:cNvSpPr>
          <p:nvPr>
            <p:ph idx="1"/>
          </p:nvPr>
        </p:nvSpPr>
        <p:spPr>
          <a:xfrm>
            <a:off x="3429000" y="1828800"/>
            <a:ext cx="5562600" cy="4705350"/>
          </a:xfrm>
        </p:spPr>
        <p:txBody>
          <a:bodyPr/>
          <a:lstStyle/>
          <a:p>
            <a:pPr marL="187325" indent="-187325">
              <a:lnSpc>
                <a:spcPct val="90000"/>
              </a:lnSpc>
            </a:pPr>
            <a:r>
              <a:rPr lang="nl-BE" altLang="en-US" sz="2800" dirty="0" err="1" smtClean="0"/>
              <a:t>Their</a:t>
            </a:r>
            <a:r>
              <a:rPr lang="nl-BE" altLang="en-US" sz="2800" dirty="0" smtClean="0"/>
              <a:t> </a:t>
            </a:r>
            <a:r>
              <a:rPr lang="nl-BE" altLang="en-US" sz="2800" dirty="0" err="1" smtClean="0"/>
              <a:t>answer</a:t>
            </a:r>
            <a:r>
              <a:rPr lang="nl-BE" altLang="en-US" sz="2800" dirty="0" smtClean="0"/>
              <a:t>:</a:t>
            </a:r>
          </a:p>
          <a:p>
            <a:pPr marL="476250" lvl="1" indent="3175" algn="just">
              <a:lnSpc>
                <a:spcPct val="90000"/>
              </a:lnSpc>
            </a:pPr>
            <a:r>
              <a:rPr lang="nl-BE" altLang="en-US" sz="2000" i="1" dirty="0" smtClean="0"/>
              <a:t>‘</a:t>
            </a:r>
            <a:r>
              <a:rPr lang="en-US" altLang="en-US" sz="2000" i="1" dirty="0" smtClean="0"/>
              <a:t>there are no biological abnormalities responsible for so-called mental illness, mental disease, or mental disorder, therefore </a:t>
            </a:r>
            <a:r>
              <a:rPr lang="en-US" altLang="en-US" sz="2000" b="1" i="1" u="sng" dirty="0" smtClean="0"/>
              <a:t>mental illness has no biological existence</a:t>
            </a:r>
            <a:r>
              <a:rPr lang="en-US" altLang="en-US" sz="2000" i="1" dirty="0" smtClean="0"/>
              <a:t>.  </a:t>
            </a:r>
            <a:endParaRPr lang="nl-BE" altLang="en-US" sz="2000" i="1" dirty="0" smtClean="0"/>
          </a:p>
          <a:p>
            <a:pPr marL="476250" lvl="1" indent="3175" algn="just">
              <a:lnSpc>
                <a:spcPct val="90000"/>
              </a:lnSpc>
            </a:pPr>
            <a:r>
              <a:rPr lang="nl-BE" altLang="en-US" sz="2000" i="1" dirty="0" smtClean="0"/>
              <a:t> </a:t>
            </a:r>
            <a:r>
              <a:rPr lang="en-US" altLang="en-US" sz="2000" i="1" dirty="0" smtClean="0"/>
              <a:t>Perhaps more importantly, however, </a:t>
            </a:r>
            <a:r>
              <a:rPr lang="en-US" altLang="en-US" sz="2000" b="1" i="1" u="sng" dirty="0" smtClean="0"/>
              <a:t>mental illness also has no non-biological existence</a:t>
            </a:r>
            <a:r>
              <a:rPr lang="nl-BE" altLang="en-US" sz="2000" dirty="0" smtClean="0"/>
              <a:t>,</a:t>
            </a:r>
            <a:r>
              <a:rPr lang="en-US" altLang="en-US" sz="2000" dirty="0" smtClean="0"/>
              <a:t> </a:t>
            </a:r>
            <a:endParaRPr lang="nl-BE" altLang="en-US" sz="2000" dirty="0" smtClean="0"/>
          </a:p>
          <a:p>
            <a:pPr marL="476250" lvl="1" indent="3175" algn="just">
              <a:lnSpc>
                <a:spcPct val="90000"/>
              </a:lnSpc>
            </a:pPr>
            <a:r>
              <a:rPr lang="en-US" altLang="en-US" sz="2000" i="1" dirty="0" smtClean="0"/>
              <a:t> except in the sense that the term is used to </a:t>
            </a:r>
            <a:r>
              <a:rPr lang="en-US" altLang="en-US" sz="2000" b="1" i="1" dirty="0" smtClean="0"/>
              <a:t>indicate disapproval of some aspect of a person's mentality</a:t>
            </a:r>
            <a:r>
              <a:rPr lang="en-US" altLang="en-US" sz="2000" dirty="0" smtClean="0"/>
              <a:t>.</a:t>
            </a:r>
            <a:r>
              <a:rPr lang="nl-BE" altLang="en-US" sz="2000" dirty="0" smtClean="0"/>
              <a:t>’</a:t>
            </a:r>
          </a:p>
          <a:p>
            <a:pPr marL="476250" lvl="1" indent="3175">
              <a:lnSpc>
                <a:spcPct val="90000"/>
              </a:lnSpc>
              <a:buFontTx/>
              <a:buNone/>
            </a:pPr>
            <a:r>
              <a:rPr lang="nl-BE" altLang="en-US" sz="2000" dirty="0" smtClean="0"/>
              <a:t>		</a:t>
            </a:r>
            <a:r>
              <a:rPr lang="en-US" altLang="en-US" sz="2000" dirty="0" smtClean="0"/>
              <a:t>Lawrence Stevens, J.D</a:t>
            </a:r>
            <a:r>
              <a:rPr lang="nl-BE" altLang="en-US" sz="2000" dirty="0" smtClean="0"/>
              <a:t>, 1999</a:t>
            </a:r>
            <a:endParaRPr lang="en-US" altLang="en-US" sz="2000" dirty="0" smtClean="0"/>
          </a:p>
        </p:txBody>
      </p:sp>
      <p:grpSp>
        <p:nvGrpSpPr>
          <p:cNvPr id="2" name="Group 12"/>
          <p:cNvGrpSpPr>
            <a:grpSpLocks/>
          </p:cNvGrpSpPr>
          <p:nvPr/>
        </p:nvGrpSpPr>
        <p:grpSpPr bwMode="auto">
          <a:xfrm>
            <a:off x="152400" y="1981200"/>
            <a:ext cx="3086100" cy="4754563"/>
            <a:chOff x="96" y="1248"/>
            <a:chExt cx="1944" cy="2995"/>
          </a:xfrm>
        </p:grpSpPr>
        <p:pic>
          <p:nvPicPr>
            <p:cNvPr id="12294" name="Picture 9" descr="inkbl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1248"/>
              <a:ext cx="1944" cy="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Rectangle 11"/>
            <p:cNvSpPr>
              <a:spLocks noChangeArrowheads="1"/>
            </p:cNvSpPr>
            <p:nvPr/>
          </p:nvSpPr>
          <p:spPr bwMode="auto">
            <a:xfrm>
              <a:off x="144" y="3264"/>
              <a:ext cx="1776" cy="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en-US" altLang="en-US">
                  <a:solidFill>
                    <a:srgbClr val="EBE6FC"/>
                  </a:solidFill>
                </a:rPr>
                <a:t>The</a:t>
              </a:r>
              <a:br>
                <a:rPr lang="en-US" altLang="en-US">
                  <a:solidFill>
                    <a:srgbClr val="EBE6FC"/>
                  </a:solidFill>
                </a:rPr>
              </a:br>
              <a:r>
                <a:rPr lang="en-US" altLang="en-US">
                  <a:solidFill>
                    <a:srgbClr val="EBE6FC"/>
                  </a:solidFill>
                </a:rPr>
                <a:t>Antipsychiatry</a:t>
              </a:r>
              <a:br>
                <a:rPr lang="en-US" altLang="en-US">
                  <a:solidFill>
                    <a:srgbClr val="EBE6FC"/>
                  </a:solidFill>
                </a:rPr>
              </a:br>
              <a:r>
                <a:rPr lang="en-US" altLang="en-US">
                  <a:solidFill>
                    <a:srgbClr val="EBE6FC"/>
                  </a:solidFill>
                </a:rPr>
                <a:t>Coalition</a:t>
              </a:r>
            </a:p>
          </p:txBody>
        </p:sp>
      </p:grpSp>
    </p:spTree>
    <p:extLst>
      <p:ext uri="{BB962C8B-B14F-4D97-AF65-F5344CB8AC3E}">
        <p14:creationId xmlns:p14="http://schemas.microsoft.com/office/powerpoint/2010/main" val="3035675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0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0960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0960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0960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096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3" grpId="0" build="p"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a:xfrm>
            <a:off x="228600" y="685800"/>
            <a:ext cx="8683625" cy="1174750"/>
          </a:xfrm>
        </p:spPr>
        <p:txBody>
          <a:bodyPr/>
          <a:lstStyle/>
          <a:p>
            <a:r>
              <a:rPr lang="nl-BE" altLang="en-US" smtClean="0"/>
              <a:t>Their argument is based on the (narrow ?) definitions for </a:t>
            </a:r>
            <a:r>
              <a:rPr lang="nl-BE" altLang="en-US" i="1" smtClean="0"/>
              <a:t>disease</a:t>
            </a:r>
            <a:r>
              <a:rPr lang="nl-BE" altLang="en-US" smtClean="0"/>
              <a:t>.</a:t>
            </a:r>
            <a:endParaRPr lang="en-US" altLang="en-US" smtClean="0"/>
          </a:p>
        </p:txBody>
      </p:sp>
      <p:sp>
        <p:nvSpPr>
          <p:cNvPr id="13315" name="Rectangle 3"/>
          <p:cNvSpPr>
            <a:spLocks noGrp="1" noChangeArrowheads="1"/>
          </p:cNvSpPr>
          <p:nvPr>
            <p:ph type="body" idx="1"/>
          </p:nvPr>
        </p:nvSpPr>
        <p:spPr>
          <a:xfrm>
            <a:off x="152400" y="2057400"/>
            <a:ext cx="8839200" cy="4648200"/>
          </a:xfrm>
        </p:spPr>
        <p:txBody>
          <a:bodyPr/>
          <a:lstStyle/>
          <a:p>
            <a:r>
              <a:rPr lang="nl-BE" altLang="en-US" sz="2800" smtClean="0"/>
              <a:t>Most attempts refer to bodily issues:</a:t>
            </a:r>
          </a:p>
          <a:p>
            <a:pPr lvl="1"/>
            <a:r>
              <a:rPr lang="nl-BE" altLang="en-US" sz="2400" smtClean="0"/>
              <a:t>STEDMAN (27th edition):</a:t>
            </a:r>
          </a:p>
          <a:p>
            <a:pPr lvl="2"/>
            <a:r>
              <a:rPr lang="en-US" altLang="en-US" sz="2000" smtClean="0"/>
              <a:t>An interruption, cessation, or disorder of </a:t>
            </a:r>
            <a:r>
              <a:rPr lang="en-US" altLang="en-US" sz="2000" b="1" u="sng" smtClean="0"/>
              <a:t>body </a:t>
            </a:r>
            <a:r>
              <a:rPr lang="en-US" altLang="en-US" sz="2000" smtClean="0"/>
              <a:t>function, system, or organ. Syn: illness, morbus, sickness </a:t>
            </a:r>
          </a:p>
          <a:p>
            <a:pPr lvl="2"/>
            <a:r>
              <a:rPr lang="en-US" altLang="en-US" sz="2000" smtClean="0"/>
              <a:t>A morbid entity characterized usually by at least two of these criteria: recognized etiologic agent(s), identifiable group of signs and symptoms, or consistent </a:t>
            </a:r>
            <a:r>
              <a:rPr lang="en-US" altLang="en-US" sz="2000" b="1" u="sng" smtClean="0"/>
              <a:t>anatomic</a:t>
            </a:r>
            <a:r>
              <a:rPr lang="en-US" altLang="en-US" sz="2000" smtClean="0"/>
              <a:t> alterations. </a:t>
            </a:r>
            <a:endParaRPr lang="nl-BE" altLang="en-US" sz="2000" smtClean="0"/>
          </a:p>
          <a:p>
            <a:pPr lvl="1"/>
            <a:r>
              <a:rPr lang="nl-BE" altLang="en-US" sz="2400" smtClean="0"/>
              <a:t>DORLAND</a:t>
            </a:r>
          </a:p>
          <a:p>
            <a:pPr lvl="2"/>
            <a:r>
              <a:rPr lang="en-US" altLang="en-US" sz="2000" smtClean="0"/>
              <a:t>any deviation from or interruption of the normal structure or function of a part, organ, or system of the </a:t>
            </a:r>
            <a:r>
              <a:rPr lang="en-US" altLang="en-US" sz="2000" b="1" u="sng" smtClean="0"/>
              <a:t>body</a:t>
            </a:r>
            <a:r>
              <a:rPr lang="en-US" altLang="en-US" sz="2000" smtClean="0"/>
              <a:t> as manifested by characteristic symptoms and signs; the etiology, pathology, and prognosis may be known or unknown. </a:t>
            </a:r>
          </a:p>
        </p:txBody>
      </p:sp>
    </p:spTree>
    <p:extLst>
      <p:ext uri="{BB962C8B-B14F-4D97-AF65-F5344CB8AC3E}">
        <p14:creationId xmlns:p14="http://schemas.microsoft.com/office/powerpoint/2010/main" val="308249684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p:txBody>
          <a:bodyPr/>
          <a:lstStyle/>
          <a:p>
            <a:r>
              <a:rPr lang="nl-BE" altLang="en-US" smtClean="0"/>
              <a:t>Latest WHO definition</a:t>
            </a:r>
            <a:endParaRPr lang="en-US" altLang="en-US" smtClean="0"/>
          </a:p>
        </p:txBody>
      </p:sp>
      <p:sp>
        <p:nvSpPr>
          <p:cNvPr id="14339" name="Rectangle 3"/>
          <p:cNvSpPr>
            <a:spLocks noGrp="1" noChangeArrowheads="1"/>
          </p:cNvSpPr>
          <p:nvPr>
            <p:ph idx="1"/>
          </p:nvPr>
        </p:nvSpPr>
        <p:spPr/>
        <p:txBody>
          <a:bodyPr/>
          <a:lstStyle/>
          <a:p>
            <a:r>
              <a:rPr lang="en-US" altLang="en-US" sz="2800" smtClean="0"/>
              <a:t>A disease is: </a:t>
            </a:r>
          </a:p>
          <a:p>
            <a:pPr lvl="1"/>
            <a:r>
              <a:rPr lang="en-US" altLang="en-US" sz="2400" smtClean="0"/>
              <a:t>an interconnected set of one or more dysfunctions in one or more </a:t>
            </a:r>
            <a:r>
              <a:rPr lang="en-US" altLang="en-US" sz="2400" b="1" u="sng" smtClean="0"/>
              <a:t>body</a:t>
            </a:r>
            <a:r>
              <a:rPr lang="en-US" altLang="en-US" sz="2400" smtClean="0"/>
              <a:t> systems including: </a:t>
            </a:r>
          </a:p>
          <a:p>
            <a:pPr lvl="2"/>
            <a:r>
              <a:rPr lang="en-US" altLang="en-US" sz="2000" smtClean="0"/>
              <a:t>a pattern of signs, symptoms and findings (symptomatology - manifestations) </a:t>
            </a:r>
          </a:p>
          <a:p>
            <a:pPr lvl="2"/>
            <a:r>
              <a:rPr lang="en-US" altLang="en-US" sz="2000" smtClean="0"/>
              <a:t>a pattern or patterns of development over time (course and outcome) </a:t>
            </a:r>
          </a:p>
          <a:p>
            <a:pPr lvl="2"/>
            <a:r>
              <a:rPr lang="en-US" altLang="en-US" sz="2000" smtClean="0"/>
              <a:t>a common underlying causal mechanism (etiology) </a:t>
            </a:r>
          </a:p>
          <a:p>
            <a:pPr lvl="1"/>
            <a:r>
              <a:rPr lang="en-US" altLang="en-US" sz="2400" smtClean="0"/>
              <a:t>linking to underling </a:t>
            </a:r>
            <a:r>
              <a:rPr lang="en-US" altLang="en-US" sz="2400" b="1" smtClean="0"/>
              <a:t>genetic factors</a:t>
            </a:r>
            <a:r>
              <a:rPr lang="en-US" altLang="en-US" sz="2400" smtClean="0"/>
              <a:t> (genotypes, phenotypes and endophenotypes) and to interacting </a:t>
            </a:r>
            <a:r>
              <a:rPr lang="en-US" altLang="en-US" sz="2400" b="1" smtClean="0"/>
              <a:t>environmental factors</a:t>
            </a:r>
            <a:r>
              <a:rPr lang="en-US" altLang="en-US" sz="2400" smtClean="0"/>
              <a:t> </a:t>
            </a:r>
          </a:p>
          <a:p>
            <a:pPr lvl="1"/>
            <a:r>
              <a:rPr lang="en-US" altLang="en-US" sz="2400" smtClean="0"/>
              <a:t>and possibly: to a pattern or patterns of </a:t>
            </a:r>
            <a:r>
              <a:rPr lang="en-US" altLang="en-US" sz="2400" b="1" smtClean="0"/>
              <a:t>response to interventions</a:t>
            </a:r>
            <a:r>
              <a:rPr lang="en-US" altLang="en-US" sz="2400" smtClean="0"/>
              <a:t> (treatment response)</a:t>
            </a:r>
            <a:r>
              <a:rPr lang="nl-BE" altLang="en-US" sz="2400" smtClean="0"/>
              <a:t>.</a:t>
            </a:r>
            <a:endParaRPr lang="en-US" altLang="en-US" sz="2400" smtClean="0"/>
          </a:p>
        </p:txBody>
      </p:sp>
    </p:spTree>
    <p:extLst>
      <p:ext uri="{BB962C8B-B14F-4D97-AF65-F5344CB8AC3E}">
        <p14:creationId xmlns:p14="http://schemas.microsoft.com/office/powerpoint/2010/main" val="1684627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Keywords in research</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smtClean="0"/>
              <a:t>Discovery: </a:t>
            </a:r>
          </a:p>
          <a:p>
            <a:pPr lvl="1">
              <a:buFont typeface="Arial" panose="020B0604020202020204" pitchFamily="34" charset="0"/>
              <a:buChar char="•"/>
            </a:pPr>
            <a:r>
              <a:rPr lang="en-US" sz="2000" dirty="0" smtClean="0"/>
              <a:t>D1: there is something existing which is prior to our knowing about it.</a:t>
            </a:r>
          </a:p>
          <a:p>
            <a:pPr lvl="1">
              <a:buFont typeface="Arial" panose="020B0604020202020204" pitchFamily="34" charset="0"/>
              <a:buChar char="•"/>
            </a:pPr>
            <a:r>
              <a:rPr lang="en-US" sz="2000" dirty="0" smtClean="0"/>
              <a:t>D2: There is something we come to know we didn’t know before</a:t>
            </a:r>
          </a:p>
          <a:p>
            <a:pPr>
              <a:buFont typeface="Arial" panose="020B0604020202020204" pitchFamily="34" charset="0"/>
              <a:buChar char="•"/>
            </a:pPr>
            <a:r>
              <a:rPr lang="en-US" sz="2000" dirty="0" smtClean="0"/>
              <a:t>Facts: </a:t>
            </a:r>
          </a:p>
          <a:p>
            <a:pPr lvl="1">
              <a:buFont typeface="Arial" panose="020B0604020202020204" pitchFamily="34" charset="0"/>
              <a:buChar char="•"/>
            </a:pPr>
            <a:r>
              <a:rPr lang="en-US" sz="2000" dirty="0" smtClean="0"/>
              <a:t>F1: I am currently teaching    	</a:t>
            </a:r>
            <a:r>
              <a:rPr lang="en-US" sz="2000" dirty="0" smtClean="0">
                <a:sym typeface="Wingdings" panose="05000000000000000000" pitchFamily="2" charset="2"/>
              </a:rPr>
              <a:t> D1			L1</a:t>
            </a:r>
            <a:r>
              <a:rPr lang="en-US" sz="2000" baseline="30000" dirty="0" smtClean="0">
                <a:sym typeface="Wingdings" panose="05000000000000000000" pitchFamily="2" charset="2"/>
              </a:rPr>
              <a:t>-</a:t>
            </a:r>
            <a:endParaRPr lang="en-US" sz="2000" baseline="30000" dirty="0" smtClean="0"/>
          </a:p>
          <a:p>
            <a:pPr lvl="1">
              <a:buFont typeface="Arial" panose="020B0604020202020204" pitchFamily="34" charset="0"/>
              <a:buChar char="•"/>
            </a:pPr>
            <a:r>
              <a:rPr lang="en-US" sz="2000" dirty="0" smtClean="0"/>
              <a:t>F2: ‘I am currently teaching’      	</a:t>
            </a:r>
            <a:r>
              <a:rPr lang="en-US" sz="2000" dirty="0" smtClean="0">
                <a:sym typeface="Wingdings" panose="05000000000000000000" pitchFamily="2" charset="2"/>
              </a:rPr>
              <a:t> D1 &amp; D2		L3/L1</a:t>
            </a:r>
            <a:r>
              <a:rPr lang="en-US" sz="2000" baseline="30000" dirty="0">
                <a:sym typeface="Wingdings" panose="05000000000000000000" pitchFamily="2" charset="2"/>
              </a:rPr>
              <a:t>-</a:t>
            </a:r>
            <a:endParaRPr lang="en-US" sz="2000" dirty="0" smtClean="0"/>
          </a:p>
          <a:p>
            <a:pPr lvl="1">
              <a:buFont typeface="Arial" panose="020B0604020202020204" pitchFamily="34" charset="0"/>
              <a:buChar char="•"/>
            </a:pPr>
            <a:r>
              <a:rPr lang="en-US" sz="2000" dirty="0" smtClean="0"/>
              <a:t>F3: 2 + 2 = 4			</a:t>
            </a:r>
            <a:r>
              <a:rPr lang="en-US" sz="2000" dirty="0" smtClean="0">
                <a:sym typeface="Wingdings" panose="05000000000000000000" pitchFamily="2" charset="2"/>
              </a:rPr>
              <a:t> D2			L3</a:t>
            </a:r>
            <a:endParaRPr lang="en-US" sz="2000" dirty="0" smtClean="0"/>
          </a:p>
        </p:txBody>
      </p:sp>
    </p:spTree>
    <p:extLst>
      <p:ext uri="{BB962C8B-B14F-4D97-AF65-F5344CB8AC3E}">
        <p14:creationId xmlns:p14="http://schemas.microsoft.com/office/powerpoint/2010/main" val="111694100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p:txBody>
          <a:bodyPr/>
          <a:lstStyle/>
          <a:p>
            <a:r>
              <a:rPr lang="nl-BE" altLang="en-US" smtClean="0"/>
              <a:t>WHO constitution</a:t>
            </a:r>
            <a:endParaRPr lang="en-US" altLang="en-US" smtClean="0"/>
          </a:p>
        </p:txBody>
      </p:sp>
      <p:sp>
        <p:nvSpPr>
          <p:cNvPr id="15363" name="Rectangle 3"/>
          <p:cNvSpPr>
            <a:spLocks noGrp="1" noChangeArrowheads="1"/>
          </p:cNvSpPr>
          <p:nvPr>
            <p:ph idx="1"/>
          </p:nvPr>
        </p:nvSpPr>
        <p:spPr/>
        <p:txBody>
          <a:bodyPr/>
          <a:lstStyle/>
          <a:p>
            <a:r>
              <a:rPr lang="nl-BE" altLang="en-US" i="1" smtClean="0"/>
              <a:t>The State Parties to this Constitution declare, in conformity with the Charter of the United Nations, that the following principles are basic to the happiness, harmonious relations and security of all peoples:</a:t>
            </a:r>
          </a:p>
          <a:p>
            <a:pPr lvl="1"/>
            <a:r>
              <a:rPr lang="en-US" altLang="en-US" b="1" i="1" u="sng" smtClean="0"/>
              <a:t>Health</a:t>
            </a:r>
            <a:r>
              <a:rPr lang="en-US" altLang="en-US" b="1" i="1" smtClean="0"/>
              <a:t> is a state of complete </a:t>
            </a:r>
            <a:r>
              <a:rPr lang="en-US" altLang="en-US" b="1" i="1" smtClean="0">
                <a:solidFill>
                  <a:srgbClr val="FFFF00"/>
                </a:solidFill>
              </a:rPr>
              <a:t>physical, mental and social well-being</a:t>
            </a:r>
            <a:r>
              <a:rPr lang="en-US" altLang="en-US" b="1" i="1" smtClean="0"/>
              <a:t> and not merely the absence of disease or infirmity.</a:t>
            </a:r>
            <a:endParaRPr lang="nl-BE" altLang="en-US" b="1" i="1" smtClean="0"/>
          </a:p>
          <a:p>
            <a:pPr lvl="1"/>
            <a:r>
              <a:rPr lang="nl-BE" altLang="en-US" smtClean="0"/>
              <a:t>…</a:t>
            </a:r>
            <a:endParaRPr lang="en-US" altLang="en-US" smtClean="0"/>
          </a:p>
        </p:txBody>
      </p:sp>
    </p:spTree>
    <p:extLst>
      <p:ext uri="{BB962C8B-B14F-4D97-AF65-F5344CB8AC3E}">
        <p14:creationId xmlns:p14="http://schemas.microsoft.com/office/powerpoint/2010/main" val="78375427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What is a mental disorder ?</a:t>
            </a:r>
          </a:p>
        </p:txBody>
      </p:sp>
      <p:sp>
        <p:nvSpPr>
          <p:cNvPr id="3" name="Content Placeholder 2"/>
          <p:cNvSpPr>
            <a:spLocks noGrp="1"/>
          </p:cNvSpPr>
          <p:nvPr>
            <p:ph idx="1"/>
          </p:nvPr>
        </p:nvSpPr>
        <p:spPr/>
        <p:txBody>
          <a:bodyPr/>
          <a:lstStyle/>
          <a:p>
            <a:pPr>
              <a:defRPr/>
            </a:pPr>
            <a:r>
              <a:rPr lang="en-US" sz="2800" dirty="0" smtClean="0"/>
              <a:t>The social-constructivist position: </a:t>
            </a:r>
          </a:p>
          <a:p>
            <a:pPr lvl="1">
              <a:defRPr/>
            </a:pPr>
            <a:r>
              <a:rPr lang="en-US" sz="2400" dirty="0" smtClean="0"/>
              <a:t>mental disorder is a value-laden social construct with no counterpart in biomedical reality.</a:t>
            </a:r>
          </a:p>
          <a:p>
            <a:pPr>
              <a:defRPr/>
            </a:pPr>
            <a:r>
              <a:rPr lang="en-US" sz="2800" dirty="0" smtClean="0"/>
              <a:t>The objectivist position: </a:t>
            </a:r>
          </a:p>
          <a:p>
            <a:pPr lvl="1">
              <a:defRPr/>
            </a:pPr>
            <a:r>
              <a:rPr lang="en-US" sz="2400" dirty="0" smtClean="0"/>
              <a:t>mental disorders are natural entities that could be understood in biological terms. </a:t>
            </a:r>
          </a:p>
          <a:p>
            <a:pPr>
              <a:defRPr/>
            </a:pPr>
            <a:r>
              <a:rPr lang="en-US" sz="2800" dirty="0" smtClean="0"/>
              <a:t>The hybrid position:</a:t>
            </a:r>
          </a:p>
          <a:p>
            <a:pPr lvl="1">
              <a:defRPr/>
            </a:pPr>
            <a:r>
              <a:rPr lang="en-US" sz="2400" dirty="0" smtClean="0"/>
              <a:t>Mental disorder is harmful dysfunction. </a:t>
            </a:r>
          </a:p>
          <a:p>
            <a:pPr lvl="2">
              <a:defRPr/>
            </a:pPr>
            <a:r>
              <a:rPr lang="en-US" sz="2000" dirty="0" smtClean="0"/>
              <a:t>the social definition of "harm" is counterbalanced by a factual component of a malfunctioning internal mechanism causing objective dysfunction. </a:t>
            </a:r>
          </a:p>
          <a:p>
            <a:pPr marL="0" indent="0" algn="r">
              <a:buFontTx/>
              <a:buNone/>
              <a:defRPr/>
            </a:pPr>
            <a:endParaRPr lang="en-GB" sz="1200" dirty="0" smtClean="0"/>
          </a:p>
          <a:p>
            <a:pPr marL="0" indent="0" algn="r">
              <a:buFontTx/>
              <a:buNone/>
              <a:defRPr/>
            </a:pPr>
            <a:r>
              <a:rPr lang="en-GB" sz="1200" dirty="0" err="1" smtClean="0"/>
              <a:t>Jablensky</a:t>
            </a:r>
            <a:r>
              <a:rPr lang="en-GB" sz="1200" dirty="0" smtClean="0"/>
              <a:t> A: </a:t>
            </a:r>
            <a:r>
              <a:rPr lang="en-GB" sz="1200" b="1" dirty="0" smtClean="0"/>
              <a:t>Does psychiatry need an overarching concept of "mental disorder"?</a:t>
            </a:r>
            <a:r>
              <a:rPr lang="en-GB" sz="1200" dirty="0" smtClean="0"/>
              <a:t> </a:t>
            </a:r>
            <a:r>
              <a:rPr lang="en-GB" sz="1200" i="1" dirty="0" smtClean="0"/>
              <a:t>World Psychiatry </a:t>
            </a:r>
            <a:r>
              <a:rPr lang="en-GB" sz="1200" dirty="0" smtClean="0"/>
              <a:t>2007, </a:t>
            </a:r>
            <a:r>
              <a:rPr lang="en-GB" sz="1200" b="1" dirty="0" smtClean="0"/>
              <a:t>6:</a:t>
            </a:r>
            <a:r>
              <a:rPr lang="en-GB" sz="1200" dirty="0" smtClean="0"/>
              <a:t>157-158</a:t>
            </a:r>
            <a:r>
              <a:rPr lang="en-GB" sz="1400" dirty="0" smtClean="0"/>
              <a:t>.</a:t>
            </a:r>
            <a:endParaRPr lang="en-US" sz="1400" dirty="0" smtClean="0"/>
          </a:p>
        </p:txBody>
      </p:sp>
    </p:spTree>
    <p:extLst>
      <p:ext uri="{BB962C8B-B14F-4D97-AF65-F5344CB8AC3E}">
        <p14:creationId xmlns:p14="http://schemas.microsoft.com/office/powerpoint/2010/main" val="2756341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762000"/>
            <a:ext cx="9144000" cy="762000"/>
          </a:xfrm>
        </p:spPr>
        <p:txBody>
          <a:bodyPr/>
          <a:lstStyle/>
          <a:p>
            <a:pPr eaLnBrk="1" hangingPunct="1"/>
            <a:r>
              <a:rPr lang="en-US" altLang="en-US" sz="3200" dirty="0" smtClean="0"/>
              <a:t>A terminological and ontological problem (1)</a:t>
            </a:r>
          </a:p>
        </p:txBody>
      </p:sp>
      <p:sp>
        <p:nvSpPr>
          <p:cNvPr id="6147" name="Content Placeholder 2"/>
          <p:cNvSpPr>
            <a:spLocks noGrp="1"/>
          </p:cNvSpPr>
          <p:nvPr>
            <p:ph idx="1"/>
          </p:nvPr>
        </p:nvSpPr>
        <p:spPr/>
        <p:txBody>
          <a:bodyPr/>
          <a:lstStyle/>
          <a:p>
            <a:pPr marL="342900" lvl="1" indent="-342900" eaLnBrk="1" hangingPunct="1">
              <a:buFontTx/>
              <a:buChar char="•"/>
              <a:defRPr/>
            </a:pPr>
            <a:r>
              <a:rPr lang="en-GB" sz="3200" dirty="0" smtClean="0">
                <a:solidFill>
                  <a:schemeClr val="bg1"/>
                </a:solidFill>
              </a:rPr>
              <a:t>WHO: </a:t>
            </a:r>
            <a:r>
              <a:rPr lang="en-GB" sz="3200" i="1" dirty="0" smtClean="0">
                <a:solidFill>
                  <a:schemeClr val="bg1"/>
                </a:solidFill>
              </a:rPr>
              <a:t>Lexicon of psychiatric and mental health terms.</a:t>
            </a:r>
            <a:r>
              <a:rPr lang="en-GB" sz="3200" dirty="0" smtClean="0">
                <a:solidFill>
                  <a:schemeClr val="bg1"/>
                </a:solidFill>
              </a:rPr>
              <a:t> Second </a:t>
            </a:r>
            <a:r>
              <a:rPr lang="en-GB" sz="3200" dirty="0" err="1" smtClean="0">
                <a:solidFill>
                  <a:schemeClr val="bg1"/>
                </a:solidFill>
              </a:rPr>
              <a:t>edn</a:t>
            </a:r>
            <a:r>
              <a:rPr lang="en-GB" sz="3200" dirty="0" smtClean="0">
                <a:solidFill>
                  <a:schemeClr val="bg1"/>
                </a:solidFill>
              </a:rPr>
              <a:t>. Geneva: WHO; 1994.</a:t>
            </a:r>
            <a:r>
              <a:rPr lang="en-US" sz="3200" dirty="0" smtClean="0"/>
              <a:t> </a:t>
            </a:r>
          </a:p>
          <a:p>
            <a:pPr lvl="1" eaLnBrk="1" hangingPunct="1">
              <a:defRPr/>
            </a:pPr>
            <a:r>
              <a:rPr lang="en-US" sz="2400" dirty="0" smtClean="0"/>
              <a:t>‘</a:t>
            </a:r>
            <a:r>
              <a:rPr lang="en-US" sz="2400" u="sng" dirty="0" smtClean="0"/>
              <a:t>mental disorder’</a:t>
            </a:r>
            <a:r>
              <a:rPr lang="en-US" sz="2400" dirty="0" smtClean="0"/>
              <a:t>: </a:t>
            </a:r>
            <a:r>
              <a:rPr lang="en-US" sz="2400" i="1" dirty="0" smtClean="0"/>
              <a:t>an imprecise term designating any disorder of the mind, acquired or congenital</a:t>
            </a:r>
          </a:p>
          <a:p>
            <a:pPr lvl="1" eaLnBrk="1" hangingPunct="1">
              <a:defRPr/>
            </a:pPr>
            <a:r>
              <a:rPr lang="en-US" sz="2400" u="sng" dirty="0" smtClean="0"/>
              <a:t>organic mental disorder</a:t>
            </a:r>
            <a:r>
              <a:rPr lang="en-US" sz="2400" dirty="0" smtClean="0"/>
              <a:t>: </a:t>
            </a:r>
            <a:r>
              <a:rPr lang="en-US" sz="2400" i="1" dirty="0" smtClean="0"/>
              <a:t>a range of mental disorders grouped together on the basis of their having in common a demonstrable etiology in cerebral disease, brain injury, or other insult, leading to cerebral dysfunction</a:t>
            </a:r>
            <a:r>
              <a:rPr lang="en-US" sz="2400" dirty="0" smtClean="0"/>
              <a:t>.</a:t>
            </a:r>
          </a:p>
          <a:p>
            <a:pPr eaLnBrk="1" hangingPunct="1">
              <a:defRPr/>
            </a:pPr>
            <a:r>
              <a:rPr lang="en-US" dirty="0" smtClean="0"/>
              <a:t>Does WHO rule out the existence of mental disorders which are not due to brain disorder?</a:t>
            </a:r>
          </a:p>
        </p:txBody>
      </p:sp>
    </p:spTree>
    <p:extLst>
      <p:ext uri="{BB962C8B-B14F-4D97-AF65-F5344CB8AC3E}">
        <p14:creationId xmlns:p14="http://schemas.microsoft.com/office/powerpoint/2010/main" val="272451523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a:xfrm>
            <a:off x="0" y="762000"/>
            <a:ext cx="9144000" cy="762000"/>
          </a:xfrm>
        </p:spPr>
        <p:txBody>
          <a:bodyPr/>
          <a:lstStyle/>
          <a:p>
            <a:r>
              <a:rPr lang="nl-BE" altLang="en-US" sz="3200" dirty="0" smtClean="0"/>
              <a:t>The </a:t>
            </a:r>
            <a:r>
              <a:rPr lang="nl-BE" altLang="en-US" sz="3200" dirty="0" err="1" smtClean="0"/>
              <a:t>old</a:t>
            </a:r>
            <a:r>
              <a:rPr lang="nl-BE" altLang="en-US" sz="3200" dirty="0" smtClean="0"/>
              <a:t> </a:t>
            </a:r>
            <a:r>
              <a:rPr lang="nl-BE" altLang="en-US" sz="3200" dirty="0" err="1" smtClean="0"/>
              <a:t>debate</a:t>
            </a:r>
            <a:r>
              <a:rPr lang="nl-BE" altLang="en-US" sz="3200" dirty="0" smtClean="0"/>
              <a:t> on </a:t>
            </a:r>
            <a:r>
              <a:rPr lang="nl-BE" altLang="en-US" sz="3200" dirty="0" err="1" smtClean="0"/>
              <a:t>the</a:t>
            </a:r>
            <a:r>
              <a:rPr lang="nl-BE" altLang="en-US" sz="3200" dirty="0" smtClean="0"/>
              <a:t> “</a:t>
            </a:r>
            <a:r>
              <a:rPr lang="nl-BE" altLang="en-US" sz="3200" i="1" dirty="0" smtClean="0"/>
              <a:t>body-mind </a:t>
            </a:r>
            <a:r>
              <a:rPr lang="nl-BE" altLang="en-US" sz="3200" i="1" dirty="0" err="1" smtClean="0"/>
              <a:t>problem</a:t>
            </a:r>
            <a:r>
              <a:rPr lang="nl-BE" altLang="en-US" sz="3200" dirty="0" smtClean="0"/>
              <a:t>”…</a:t>
            </a:r>
            <a:endParaRPr lang="en-US" altLang="en-US" sz="3200" dirty="0" smtClean="0"/>
          </a:p>
        </p:txBody>
      </p:sp>
      <p:sp>
        <p:nvSpPr>
          <p:cNvPr id="18435" name="Rectangle 3"/>
          <p:cNvSpPr>
            <a:spLocks noGrp="1" noChangeArrowheads="1"/>
          </p:cNvSpPr>
          <p:nvPr>
            <p:ph idx="1"/>
          </p:nvPr>
        </p:nvSpPr>
        <p:spPr/>
        <p:txBody>
          <a:bodyPr/>
          <a:lstStyle/>
          <a:p>
            <a:pPr>
              <a:lnSpc>
                <a:spcPct val="90000"/>
              </a:lnSpc>
            </a:pPr>
            <a:r>
              <a:rPr lang="en-US" altLang="en-US" sz="2800" b="1" i="1" smtClean="0"/>
              <a:t>Dualis</a:t>
            </a:r>
            <a:r>
              <a:rPr lang="nl-BE" altLang="en-US" sz="2800" b="1" i="1" smtClean="0"/>
              <a:t>tic views in Philosophy of Mind</a:t>
            </a:r>
            <a:r>
              <a:rPr lang="nl-BE" altLang="en-US" sz="2800" smtClean="0"/>
              <a:t>:</a:t>
            </a:r>
          </a:p>
          <a:p>
            <a:pPr lvl="1">
              <a:lnSpc>
                <a:spcPct val="90000"/>
              </a:lnSpc>
            </a:pPr>
            <a:r>
              <a:rPr lang="en-US" altLang="en-US" sz="2400" smtClean="0"/>
              <a:t>asserts the separate existence of mind and body</a:t>
            </a:r>
            <a:endParaRPr lang="nl-BE" altLang="en-US" sz="2400" smtClean="0"/>
          </a:p>
          <a:p>
            <a:pPr lvl="1">
              <a:lnSpc>
                <a:spcPct val="90000"/>
              </a:lnSpc>
            </a:pPr>
            <a:r>
              <a:rPr lang="nl-BE" altLang="en-US" sz="2400" smtClean="0"/>
              <a:t>comes in various flavours:</a:t>
            </a:r>
          </a:p>
          <a:p>
            <a:pPr lvl="2">
              <a:lnSpc>
                <a:spcPct val="90000"/>
              </a:lnSpc>
            </a:pPr>
            <a:r>
              <a:rPr lang="en-US" altLang="en-US" sz="2000" smtClean="0"/>
              <a:t>Ontological dualism </a:t>
            </a:r>
            <a:endParaRPr lang="nl-BE" altLang="en-US" sz="2000" smtClean="0"/>
          </a:p>
          <a:p>
            <a:pPr lvl="3">
              <a:lnSpc>
                <a:spcPct val="90000"/>
              </a:lnSpc>
              <a:spcBef>
                <a:spcPct val="10000"/>
              </a:spcBef>
            </a:pPr>
            <a:r>
              <a:rPr lang="en-US" altLang="en-US" sz="1800" smtClean="0"/>
              <a:t>Substance dualism </a:t>
            </a:r>
            <a:endParaRPr lang="nl-BE" altLang="en-US" sz="1800" smtClean="0"/>
          </a:p>
          <a:p>
            <a:pPr lvl="3">
              <a:lnSpc>
                <a:spcPct val="90000"/>
              </a:lnSpc>
              <a:spcBef>
                <a:spcPct val="10000"/>
              </a:spcBef>
            </a:pPr>
            <a:r>
              <a:rPr lang="nl-BE" altLang="en-US" sz="1800" smtClean="0"/>
              <a:t>P</a:t>
            </a:r>
            <a:r>
              <a:rPr lang="en-US" altLang="en-US" sz="1800" smtClean="0"/>
              <a:t>roperty dualism </a:t>
            </a:r>
            <a:endParaRPr lang="nl-BE" altLang="en-US" sz="1800" smtClean="0"/>
          </a:p>
          <a:p>
            <a:pPr lvl="3">
              <a:lnSpc>
                <a:spcPct val="90000"/>
              </a:lnSpc>
              <a:spcBef>
                <a:spcPct val="10000"/>
              </a:spcBef>
            </a:pPr>
            <a:r>
              <a:rPr lang="nl-BE" altLang="en-US" sz="1800" smtClean="0"/>
              <a:t>P</a:t>
            </a:r>
            <a:r>
              <a:rPr lang="en-US" altLang="en-US" sz="1800" smtClean="0"/>
              <a:t>redicate dualism</a:t>
            </a:r>
            <a:endParaRPr lang="nl-BE" altLang="en-US" sz="1800" smtClean="0"/>
          </a:p>
          <a:p>
            <a:pPr lvl="2">
              <a:lnSpc>
                <a:spcPct val="90000"/>
              </a:lnSpc>
            </a:pPr>
            <a:r>
              <a:rPr lang="nl-BE" altLang="en-US" sz="2000" smtClean="0"/>
              <a:t>Interaction dualism</a:t>
            </a:r>
          </a:p>
          <a:p>
            <a:pPr>
              <a:lnSpc>
                <a:spcPct val="90000"/>
              </a:lnSpc>
            </a:pPr>
            <a:r>
              <a:rPr lang="nl-BE" altLang="en-US" sz="2800" smtClean="0"/>
              <a:t>Monistic </a:t>
            </a:r>
            <a:r>
              <a:rPr lang="nl-BE" altLang="en-US" sz="2800" b="1" i="1" smtClean="0"/>
              <a:t>views in Philosophy of Mind</a:t>
            </a:r>
            <a:r>
              <a:rPr lang="nl-BE" altLang="en-US" sz="2800" smtClean="0"/>
              <a:t>:</a:t>
            </a:r>
          </a:p>
          <a:p>
            <a:pPr lvl="2">
              <a:lnSpc>
                <a:spcPct val="90000"/>
              </a:lnSpc>
              <a:spcBef>
                <a:spcPct val="10000"/>
              </a:spcBef>
            </a:pPr>
            <a:r>
              <a:rPr lang="nl-BE" altLang="en-US" sz="2000" smtClean="0"/>
              <a:t>Behaviourism</a:t>
            </a:r>
          </a:p>
          <a:p>
            <a:pPr lvl="2">
              <a:lnSpc>
                <a:spcPct val="90000"/>
              </a:lnSpc>
              <a:spcBef>
                <a:spcPct val="10000"/>
              </a:spcBef>
            </a:pPr>
            <a:r>
              <a:rPr lang="nl-BE" altLang="en-US" sz="2000" smtClean="0"/>
              <a:t>Identity theory</a:t>
            </a:r>
          </a:p>
          <a:p>
            <a:pPr lvl="2">
              <a:lnSpc>
                <a:spcPct val="90000"/>
              </a:lnSpc>
              <a:spcBef>
                <a:spcPct val="10000"/>
              </a:spcBef>
            </a:pPr>
            <a:r>
              <a:rPr lang="nl-BE" altLang="en-US" sz="2000" smtClean="0"/>
              <a:t>Functionalism</a:t>
            </a:r>
          </a:p>
          <a:p>
            <a:pPr lvl="2">
              <a:lnSpc>
                <a:spcPct val="90000"/>
              </a:lnSpc>
              <a:spcBef>
                <a:spcPct val="10000"/>
              </a:spcBef>
            </a:pPr>
            <a:r>
              <a:rPr lang="nl-BE" altLang="en-US" sz="2000" smtClean="0"/>
              <a:t>Non-reductive physicalism</a:t>
            </a:r>
          </a:p>
          <a:p>
            <a:pPr>
              <a:lnSpc>
                <a:spcPct val="90000"/>
              </a:lnSpc>
              <a:spcBef>
                <a:spcPct val="10000"/>
              </a:spcBef>
            </a:pPr>
            <a:r>
              <a:rPr lang="nl-BE" altLang="en-US" sz="2800" smtClean="0"/>
              <a:t>… </a:t>
            </a:r>
            <a:endParaRPr lang="en-US" altLang="en-US" sz="2800" smtClean="0"/>
          </a:p>
        </p:txBody>
      </p:sp>
    </p:spTree>
    <p:extLst>
      <p:ext uri="{BB962C8B-B14F-4D97-AF65-F5344CB8AC3E}">
        <p14:creationId xmlns:p14="http://schemas.microsoft.com/office/powerpoint/2010/main" val="318921391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p:txBody>
          <a:bodyPr/>
          <a:lstStyle/>
          <a:p>
            <a:r>
              <a:rPr lang="nl-BE" altLang="en-US" smtClean="0"/>
              <a:t>… and its impact on Psychiatry</a:t>
            </a:r>
            <a:endParaRPr lang="en-US" altLang="en-US" smtClean="0"/>
          </a:p>
        </p:txBody>
      </p:sp>
      <p:sp>
        <p:nvSpPr>
          <p:cNvPr id="19459" name="Rectangle 3"/>
          <p:cNvSpPr>
            <a:spLocks noGrp="1" noChangeArrowheads="1"/>
          </p:cNvSpPr>
          <p:nvPr>
            <p:ph idx="1"/>
          </p:nvPr>
        </p:nvSpPr>
        <p:spPr/>
        <p:txBody>
          <a:bodyPr/>
          <a:lstStyle/>
          <a:p>
            <a:pPr marL="187325" indent="-187325" algn="just"/>
            <a:r>
              <a:rPr lang="en-US" altLang="en-US" sz="2000" i="1" smtClean="0"/>
              <a:t>Mental health professionals</a:t>
            </a:r>
            <a:r>
              <a:rPr lang="nl-BE" altLang="en-US" sz="2000" i="1" smtClean="0"/>
              <a:t> </a:t>
            </a:r>
            <a:r>
              <a:rPr lang="en-US" altLang="en-US" sz="2000" i="1" smtClean="0"/>
              <a:t>continue to employ a mind-brain dichotomy</a:t>
            </a:r>
            <a:r>
              <a:rPr lang="nl-BE" altLang="en-US" sz="2000" i="1" smtClean="0"/>
              <a:t> </a:t>
            </a:r>
            <a:r>
              <a:rPr lang="en-US" altLang="en-US" sz="2000" i="1" smtClean="0"/>
              <a:t>when reasoning about clinical</a:t>
            </a:r>
            <a:r>
              <a:rPr lang="nl-BE" altLang="en-US" sz="2000" i="1" smtClean="0"/>
              <a:t> </a:t>
            </a:r>
            <a:r>
              <a:rPr lang="en-US" altLang="en-US" sz="2000" i="1" smtClean="0"/>
              <a:t>cases. </a:t>
            </a:r>
            <a:endParaRPr lang="nl-BE" altLang="en-US" sz="2000" i="1" smtClean="0"/>
          </a:p>
          <a:p>
            <a:pPr marL="187325" indent="-187325" algn="just"/>
            <a:r>
              <a:rPr lang="en-US" altLang="en-US" sz="2000" i="1" smtClean="0"/>
              <a:t>The more a behavioral problem is</a:t>
            </a:r>
            <a:r>
              <a:rPr lang="nl-BE" altLang="en-US" sz="2000" i="1" smtClean="0"/>
              <a:t> </a:t>
            </a:r>
            <a:r>
              <a:rPr lang="en-US" altLang="en-US" sz="2000" i="1" smtClean="0"/>
              <a:t>seen as originating in “psychological”</a:t>
            </a:r>
            <a:r>
              <a:rPr lang="nl-BE" altLang="en-US" sz="2000" i="1" smtClean="0"/>
              <a:t> </a:t>
            </a:r>
            <a:r>
              <a:rPr lang="en-US" altLang="en-US" sz="2000" i="1" smtClean="0"/>
              <a:t>processes, the more a patient tends to be</a:t>
            </a:r>
            <a:r>
              <a:rPr lang="nl-BE" altLang="en-US" sz="2000" i="1" smtClean="0"/>
              <a:t> </a:t>
            </a:r>
            <a:r>
              <a:rPr lang="en-US" altLang="en-US" sz="2000" i="1" smtClean="0"/>
              <a:t>viewed as responsible and blameworthy</a:t>
            </a:r>
            <a:r>
              <a:rPr lang="nl-BE" altLang="en-US" sz="2000" i="1" smtClean="0"/>
              <a:t> </a:t>
            </a:r>
            <a:r>
              <a:rPr lang="en-US" altLang="en-US" sz="2000" i="1" smtClean="0"/>
              <a:t>for his or her symptoms; </a:t>
            </a:r>
            <a:endParaRPr lang="nl-BE" altLang="en-US" sz="2000" i="1" smtClean="0"/>
          </a:p>
          <a:p>
            <a:pPr marL="187325" indent="-187325" algn="just"/>
            <a:r>
              <a:rPr lang="en-US" altLang="en-US" sz="2000" i="1" smtClean="0"/>
              <a:t>conversely, the</a:t>
            </a:r>
            <a:r>
              <a:rPr lang="nl-BE" altLang="en-US" sz="2000" i="1" smtClean="0"/>
              <a:t> </a:t>
            </a:r>
            <a:r>
              <a:rPr lang="en-US" altLang="en-US" sz="2000" i="1" smtClean="0"/>
              <a:t>more behaviors are attributed to neurobiological</a:t>
            </a:r>
            <a:r>
              <a:rPr lang="nl-BE" altLang="en-US" sz="2000" i="1" smtClean="0"/>
              <a:t> </a:t>
            </a:r>
            <a:r>
              <a:rPr lang="en-US" altLang="en-US" sz="2000" i="1" smtClean="0"/>
              <a:t>causes, the less likely patients</a:t>
            </a:r>
            <a:r>
              <a:rPr lang="nl-BE" altLang="en-US" sz="2000" i="1" smtClean="0"/>
              <a:t> </a:t>
            </a:r>
            <a:r>
              <a:rPr lang="en-US" altLang="en-US" sz="2000" i="1" smtClean="0"/>
              <a:t>are to be viewed as responsible and</a:t>
            </a:r>
            <a:r>
              <a:rPr lang="nl-BE" altLang="en-US" sz="2000" i="1" smtClean="0"/>
              <a:t> </a:t>
            </a:r>
            <a:r>
              <a:rPr lang="en-US" altLang="en-US" sz="2000" i="1" smtClean="0"/>
              <a:t>blameworthy.</a:t>
            </a:r>
          </a:p>
        </p:txBody>
      </p:sp>
      <p:sp>
        <p:nvSpPr>
          <p:cNvPr id="19460" name="Rectangle 4"/>
          <p:cNvSpPr>
            <a:spLocks noChangeArrowheads="1"/>
          </p:cNvSpPr>
          <p:nvPr/>
        </p:nvSpPr>
        <p:spPr bwMode="auto">
          <a:xfrm>
            <a:off x="228600" y="4267200"/>
            <a:ext cx="8686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r" eaLnBrk="1" hangingPunct="1"/>
            <a:r>
              <a:rPr lang="en-US" altLang="en-US" sz="1600">
                <a:solidFill>
                  <a:schemeClr val="bg1"/>
                </a:solidFill>
              </a:rPr>
              <a:t>Miresco</a:t>
            </a:r>
            <a:r>
              <a:rPr lang="nl-BE" altLang="en-US" sz="1600">
                <a:solidFill>
                  <a:schemeClr val="bg1"/>
                </a:solidFill>
              </a:rPr>
              <a:t> MJ</a:t>
            </a:r>
            <a:r>
              <a:rPr lang="en-US" altLang="en-US" sz="1600">
                <a:solidFill>
                  <a:schemeClr val="bg1"/>
                </a:solidFill>
              </a:rPr>
              <a:t>, Kirmayer</a:t>
            </a:r>
            <a:r>
              <a:rPr lang="nl-BE" altLang="en-US" sz="1600">
                <a:solidFill>
                  <a:schemeClr val="bg1"/>
                </a:solidFill>
              </a:rPr>
              <a:t> LJ.</a:t>
            </a:r>
          </a:p>
          <a:p>
            <a:pPr algn="r" eaLnBrk="1" hangingPunct="1"/>
            <a:r>
              <a:rPr lang="en-US" altLang="en-US" sz="1600">
                <a:solidFill>
                  <a:schemeClr val="bg1"/>
                </a:solidFill>
              </a:rPr>
              <a:t>The Persistence of Mind-Brain Dualism in Psychiatric</a:t>
            </a:r>
            <a:r>
              <a:rPr lang="nl-BE" altLang="en-US" sz="1600">
                <a:solidFill>
                  <a:schemeClr val="bg1"/>
                </a:solidFill>
              </a:rPr>
              <a:t> </a:t>
            </a:r>
            <a:r>
              <a:rPr lang="en-US" altLang="en-US" sz="1600">
                <a:solidFill>
                  <a:schemeClr val="bg1"/>
                </a:solidFill>
              </a:rPr>
              <a:t>Reasoning About Clinical Scenarios</a:t>
            </a:r>
            <a:r>
              <a:rPr lang="nl-BE" altLang="en-US" sz="1600">
                <a:solidFill>
                  <a:schemeClr val="bg1"/>
                </a:solidFill>
              </a:rPr>
              <a:t>. </a:t>
            </a:r>
          </a:p>
          <a:p>
            <a:pPr algn="r" eaLnBrk="1" hangingPunct="1"/>
            <a:r>
              <a:rPr lang="en-US" altLang="en-US" sz="1600">
                <a:solidFill>
                  <a:schemeClr val="bg1"/>
                </a:solidFill>
              </a:rPr>
              <a:t>Am J Psychiatry 2006; 163:913–918</a:t>
            </a:r>
          </a:p>
        </p:txBody>
      </p:sp>
      <p:sp>
        <p:nvSpPr>
          <p:cNvPr id="423941" name="Rectangle 5"/>
          <p:cNvSpPr>
            <a:spLocks noChangeArrowheads="1"/>
          </p:cNvSpPr>
          <p:nvPr/>
        </p:nvSpPr>
        <p:spPr bwMode="auto">
          <a:xfrm>
            <a:off x="304800" y="4953000"/>
            <a:ext cx="8839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65175"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just" eaLnBrk="1" hangingPunct="1">
              <a:lnSpc>
                <a:spcPct val="90000"/>
              </a:lnSpc>
              <a:spcBef>
                <a:spcPct val="20000"/>
              </a:spcBef>
              <a:buFontTx/>
              <a:buChar char="•"/>
            </a:pPr>
            <a:r>
              <a:rPr lang="nl-BE" altLang="en-US" sz="2400" b="0">
                <a:solidFill>
                  <a:srgbClr val="EBE6FC"/>
                </a:solidFill>
              </a:rPr>
              <a:t>  But:</a:t>
            </a:r>
          </a:p>
          <a:p>
            <a:pPr lvl="1" algn="just" eaLnBrk="1" hangingPunct="1">
              <a:lnSpc>
                <a:spcPct val="90000"/>
              </a:lnSpc>
              <a:spcBef>
                <a:spcPct val="20000"/>
              </a:spcBef>
              <a:buFontTx/>
              <a:buChar char="•"/>
            </a:pPr>
            <a:r>
              <a:rPr lang="nl-BE" altLang="en-US" sz="2400" b="0">
                <a:solidFill>
                  <a:srgbClr val="EBE6FC"/>
                </a:solidFill>
              </a:rPr>
              <a:t>Conducted in one institution</a:t>
            </a:r>
          </a:p>
          <a:p>
            <a:pPr lvl="1" algn="just" eaLnBrk="1" hangingPunct="1">
              <a:lnSpc>
                <a:spcPct val="90000"/>
              </a:lnSpc>
              <a:spcBef>
                <a:spcPct val="20000"/>
              </a:spcBef>
              <a:buFontTx/>
              <a:buChar char="•"/>
            </a:pPr>
            <a:r>
              <a:rPr lang="nl-BE" altLang="en-US" sz="2400" b="0">
                <a:solidFill>
                  <a:srgbClr val="EBE6FC"/>
                </a:solidFill>
              </a:rPr>
              <a:t>Based on a questionnaire with voluntary submission</a:t>
            </a:r>
          </a:p>
          <a:p>
            <a:pPr algn="just" eaLnBrk="1" hangingPunct="1">
              <a:lnSpc>
                <a:spcPct val="90000"/>
              </a:lnSpc>
              <a:spcBef>
                <a:spcPct val="20000"/>
              </a:spcBef>
              <a:buFontTx/>
              <a:buChar char="•"/>
            </a:pPr>
            <a:r>
              <a:rPr lang="nl-BE" altLang="en-US" sz="2400" b="0">
                <a:solidFill>
                  <a:srgbClr val="EBE6FC"/>
                </a:solidFill>
              </a:rPr>
              <a:t>  Thus risk for major bias</a:t>
            </a:r>
          </a:p>
        </p:txBody>
      </p:sp>
    </p:spTree>
    <p:extLst>
      <p:ext uri="{BB962C8B-B14F-4D97-AF65-F5344CB8AC3E}">
        <p14:creationId xmlns:p14="http://schemas.microsoft.com/office/powerpoint/2010/main" val="1955602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239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41" grpId="0"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smtClean="0"/>
              <a:t>A terminological and ontological problem (2)</a:t>
            </a:r>
          </a:p>
        </p:txBody>
      </p:sp>
      <p:sp>
        <p:nvSpPr>
          <p:cNvPr id="20483" name="Content Placeholder 2"/>
          <p:cNvSpPr>
            <a:spLocks noGrp="1"/>
          </p:cNvSpPr>
          <p:nvPr>
            <p:ph idx="1"/>
          </p:nvPr>
        </p:nvSpPr>
        <p:spPr>
          <a:xfrm>
            <a:off x="228600" y="2438400"/>
            <a:ext cx="8686800" cy="4191000"/>
          </a:xfrm>
        </p:spPr>
        <p:txBody>
          <a:bodyPr/>
          <a:lstStyle/>
          <a:p>
            <a:pPr eaLnBrk="1" hangingPunct="1"/>
            <a:r>
              <a:rPr lang="en-US" altLang="en-US" dirty="0" smtClean="0"/>
              <a:t>Szasz: ‘</a:t>
            </a:r>
            <a:r>
              <a:rPr lang="en-US" altLang="en-US" u="sng" dirty="0" smtClean="0"/>
              <a:t>mental illness</a:t>
            </a:r>
            <a:r>
              <a:rPr lang="en-US" altLang="en-US" dirty="0" smtClean="0"/>
              <a:t> </a:t>
            </a:r>
            <a:r>
              <a:rPr lang="en-US" altLang="en-US" i="1" dirty="0" smtClean="0"/>
              <a:t>is a myth whose function it is to disguise and thus render more palatable the bitter pill of moral conflicts in human relations</a:t>
            </a:r>
            <a:r>
              <a:rPr lang="en-US" altLang="en-US" dirty="0" smtClean="0"/>
              <a:t>’</a:t>
            </a:r>
          </a:p>
          <a:p>
            <a:pPr lvl="1" eaLnBrk="1" hangingPunct="1"/>
            <a:endParaRPr lang="en-GB" altLang="en-US" sz="1400" dirty="0" smtClean="0">
              <a:solidFill>
                <a:schemeClr val="bg1"/>
              </a:solidFill>
            </a:endParaRPr>
          </a:p>
          <a:p>
            <a:pPr lvl="1" eaLnBrk="1" hangingPunct="1"/>
            <a:r>
              <a:rPr lang="en-GB" altLang="en-US" sz="2400" dirty="0" smtClean="0">
                <a:solidFill>
                  <a:schemeClr val="bg1"/>
                </a:solidFill>
              </a:rPr>
              <a:t>Szasz TS: The Myth of Mental Illness. </a:t>
            </a:r>
            <a:r>
              <a:rPr lang="en-GB" altLang="en-US" sz="2400" i="1" dirty="0" smtClean="0">
                <a:solidFill>
                  <a:schemeClr val="bg1"/>
                </a:solidFill>
              </a:rPr>
              <a:t>American Psychologist </a:t>
            </a:r>
            <a:r>
              <a:rPr lang="en-GB" altLang="en-US" sz="2400" dirty="0" smtClean="0">
                <a:solidFill>
                  <a:schemeClr val="bg1"/>
                </a:solidFill>
              </a:rPr>
              <a:t>1960, 15:113-118.</a:t>
            </a:r>
            <a:endParaRPr lang="en-US" altLang="en-US" sz="2400" dirty="0" smtClean="0">
              <a:solidFill>
                <a:schemeClr val="bg1"/>
              </a:solidFill>
            </a:endParaRPr>
          </a:p>
        </p:txBody>
      </p:sp>
    </p:spTree>
    <p:extLst>
      <p:ext uri="{BB962C8B-B14F-4D97-AF65-F5344CB8AC3E}">
        <p14:creationId xmlns:p14="http://schemas.microsoft.com/office/powerpoint/2010/main" val="349451467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p:txBody>
          <a:bodyPr/>
          <a:lstStyle/>
          <a:p>
            <a:r>
              <a:rPr lang="nl-BE" altLang="en-US" smtClean="0"/>
              <a:t>The “M</a:t>
            </a:r>
            <a:r>
              <a:rPr lang="en-US" altLang="en-US" smtClean="0"/>
              <a:t>yth of </a:t>
            </a:r>
            <a:r>
              <a:rPr lang="nl-BE" altLang="en-US" smtClean="0"/>
              <a:t>M</a:t>
            </a:r>
            <a:r>
              <a:rPr lang="en-US" altLang="en-US" smtClean="0"/>
              <a:t>ental </a:t>
            </a:r>
            <a:r>
              <a:rPr lang="nl-BE" altLang="en-US" smtClean="0"/>
              <a:t>I</a:t>
            </a:r>
            <a:r>
              <a:rPr lang="en-US" altLang="en-US" smtClean="0"/>
              <a:t>llness</a:t>
            </a:r>
            <a:r>
              <a:rPr lang="nl-BE" altLang="en-US" smtClean="0"/>
              <a:t>”</a:t>
            </a:r>
            <a:endParaRPr lang="en-US" altLang="en-US" smtClean="0"/>
          </a:p>
        </p:txBody>
      </p:sp>
      <p:sp>
        <p:nvSpPr>
          <p:cNvPr id="21507" name="Rectangle 3"/>
          <p:cNvSpPr>
            <a:spLocks noGrp="1" noChangeArrowheads="1"/>
          </p:cNvSpPr>
          <p:nvPr>
            <p:ph idx="1"/>
          </p:nvPr>
        </p:nvSpPr>
        <p:spPr/>
        <p:txBody>
          <a:bodyPr/>
          <a:lstStyle/>
          <a:p>
            <a:r>
              <a:rPr lang="nl-BE" altLang="en-US" sz="2400" i="1" smtClean="0"/>
              <a:t>“</a:t>
            </a:r>
            <a:r>
              <a:rPr lang="en-US" altLang="en-US" sz="2400" i="1" smtClean="0"/>
              <a:t>I maintain</a:t>
            </a:r>
            <a:r>
              <a:rPr lang="en-US" altLang="en-US" sz="2800" i="1" smtClean="0"/>
              <a:t> </a:t>
            </a:r>
            <a:endParaRPr lang="nl-BE" altLang="en-US" sz="2800" i="1" smtClean="0"/>
          </a:p>
          <a:p>
            <a:pPr lvl="1"/>
            <a:r>
              <a:rPr lang="en-US" altLang="en-US" sz="2400" i="1" smtClean="0"/>
              <a:t>that the mind is not the brain, </a:t>
            </a:r>
            <a:endParaRPr lang="nl-BE" altLang="en-US" sz="2400" i="1" smtClean="0"/>
          </a:p>
          <a:p>
            <a:pPr lvl="1"/>
            <a:r>
              <a:rPr lang="en-US" altLang="en-US" sz="2400" i="1" smtClean="0"/>
              <a:t>that mental functions are not reducible to brain functions, and</a:t>
            </a:r>
            <a:endParaRPr lang="nl-BE" altLang="en-US" sz="2400" i="1" smtClean="0"/>
          </a:p>
          <a:p>
            <a:pPr lvl="1"/>
            <a:r>
              <a:rPr lang="en-US" altLang="en-US" sz="2400" i="1" smtClean="0"/>
              <a:t>that mental diseases are not brain diseases</a:t>
            </a:r>
            <a:r>
              <a:rPr lang="nl-BE" altLang="en-US" sz="2400" i="1" smtClean="0"/>
              <a:t>, </a:t>
            </a:r>
          </a:p>
          <a:p>
            <a:pPr lvl="1"/>
            <a:r>
              <a:rPr lang="en-US" altLang="en-US" sz="2400" i="1" smtClean="0"/>
              <a:t>indeed, that mental diseases are not diseases at all. </a:t>
            </a:r>
          </a:p>
          <a:p>
            <a:r>
              <a:rPr lang="en-US" altLang="en-US" sz="2400" i="1" smtClean="0"/>
              <a:t>When I assert the latter, I do not imply that distressing personal experiences and deviant behaviors do not exist. Anxiety, depression, and conflict do exist--in fact, are intrinsic to the human condition--but they are not diseases in the pathological sense.</a:t>
            </a:r>
            <a:r>
              <a:rPr lang="nl-BE" altLang="en-US" sz="2400" i="1" smtClean="0"/>
              <a:t>”</a:t>
            </a:r>
            <a:endParaRPr lang="en-US" altLang="en-US" sz="2400" i="1" smtClean="0"/>
          </a:p>
        </p:txBody>
      </p:sp>
      <p:sp>
        <p:nvSpPr>
          <p:cNvPr id="21508" name="Rectangle 4"/>
          <p:cNvSpPr>
            <a:spLocks noChangeArrowheads="1"/>
          </p:cNvSpPr>
          <p:nvPr/>
        </p:nvSpPr>
        <p:spPr bwMode="auto">
          <a:xfrm>
            <a:off x="3124200" y="6216650"/>
            <a:ext cx="601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r" eaLnBrk="1" hangingPunct="1"/>
            <a:r>
              <a:rPr lang="en-US" altLang="en-US" sz="1800">
                <a:solidFill>
                  <a:srgbClr val="EBE6FC"/>
                </a:solidFill>
              </a:rPr>
              <a:t>Thomas S. Szasz</a:t>
            </a:r>
            <a:r>
              <a:rPr lang="nl-BE" altLang="en-US" sz="1800">
                <a:solidFill>
                  <a:srgbClr val="EBE6FC"/>
                </a:solidFill>
              </a:rPr>
              <a:t> (MD)</a:t>
            </a:r>
            <a:r>
              <a:rPr lang="en-US" altLang="en-US" sz="1800">
                <a:solidFill>
                  <a:srgbClr val="EBE6FC"/>
                </a:solidFill>
              </a:rPr>
              <a:t>, Mental Disorders Are Not Diseases</a:t>
            </a:r>
            <a:r>
              <a:rPr lang="nl-BE" altLang="en-US" sz="1800">
                <a:solidFill>
                  <a:srgbClr val="EBE6FC"/>
                </a:solidFill>
              </a:rPr>
              <a:t>.</a:t>
            </a:r>
          </a:p>
          <a:p>
            <a:pPr algn="r" eaLnBrk="1" hangingPunct="1"/>
            <a:r>
              <a:rPr lang="en-US" altLang="en-US" sz="1800">
                <a:solidFill>
                  <a:srgbClr val="EBE6FC"/>
                </a:solidFill>
              </a:rPr>
              <a:t>USA Today (Magazine) January 2000</a:t>
            </a:r>
          </a:p>
        </p:txBody>
      </p:sp>
    </p:spTree>
    <p:extLst>
      <p:ext uri="{BB962C8B-B14F-4D97-AF65-F5344CB8AC3E}">
        <p14:creationId xmlns:p14="http://schemas.microsoft.com/office/powerpoint/2010/main" val="326333278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Our interpretation of Szasz (1)</a:t>
            </a:r>
          </a:p>
        </p:txBody>
      </p:sp>
      <p:sp>
        <p:nvSpPr>
          <p:cNvPr id="22531" name="Content Placeholder 2"/>
          <p:cNvSpPr>
            <a:spLocks noGrp="1"/>
          </p:cNvSpPr>
          <p:nvPr>
            <p:ph idx="1"/>
          </p:nvPr>
        </p:nvSpPr>
        <p:spPr/>
        <p:txBody>
          <a:bodyPr/>
          <a:lstStyle/>
          <a:p>
            <a:r>
              <a:rPr lang="en-US" altLang="en-US" sz="2800" smtClean="0"/>
              <a:t>the group of persons ‘</a:t>
            </a:r>
            <a:r>
              <a:rPr lang="en-US" altLang="en-US" sz="2800" i="1" smtClean="0"/>
              <a:t>known to manifest various peculiarities or disorders of thinking and behavior</a:t>
            </a:r>
            <a:r>
              <a:rPr lang="en-US" altLang="en-US" sz="2800" smtClean="0"/>
              <a:t>’ and about which </a:t>
            </a:r>
            <a:r>
              <a:rPr lang="en-US" altLang="en-US" sz="2800" u="sng" smtClean="0"/>
              <a:t>it is therefore said</a:t>
            </a:r>
            <a:r>
              <a:rPr lang="en-US" altLang="en-US" sz="2800" smtClean="0"/>
              <a:t> that they have a mental illness, consists of two subgroups: </a:t>
            </a:r>
          </a:p>
          <a:p>
            <a:pPr lvl="1"/>
            <a:r>
              <a:rPr lang="en-US" altLang="en-US" smtClean="0"/>
              <a:t>(1) those for which there is an underlying </a:t>
            </a:r>
            <a:r>
              <a:rPr lang="en-US" altLang="en-US" i="1" smtClean="0"/>
              <a:t>brain disorder</a:t>
            </a:r>
            <a:r>
              <a:rPr lang="en-US" altLang="en-US" smtClean="0"/>
              <a:t> perhaps not yet discoverable by what the state of the art is able to offer; and </a:t>
            </a:r>
          </a:p>
          <a:p>
            <a:pPr lvl="1"/>
            <a:r>
              <a:rPr lang="en-US" altLang="en-US" smtClean="0"/>
              <a:t>(2) those who exhibit in their behavior a ‘</a:t>
            </a:r>
            <a:r>
              <a:rPr lang="en-US" altLang="en-US" i="1" smtClean="0"/>
              <a:t>deviance … from certain psychosocial, ethical, or legal norms</a:t>
            </a:r>
            <a:r>
              <a:rPr lang="en-US" altLang="en-US" smtClean="0"/>
              <a:t>’ as judged by themselves, by clinicians, or by others. </a:t>
            </a:r>
          </a:p>
          <a:p>
            <a:pPr>
              <a:buFontTx/>
              <a:buNone/>
            </a:pPr>
            <a:endParaRPr lang="en-US" altLang="en-US" smtClean="0"/>
          </a:p>
        </p:txBody>
      </p:sp>
    </p:spTree>
    <p:extLst>
      <p:ext uri="{BB962C8B-B14F-4D97-AF65-F5344CB8AC3E}">
        <p14:creationId xmlns:p14="http://schemas.microsoft.com/office/powerpoint/2010/main" val="14545289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Our interpretation of Szasz (2)</a:t>
            </a:r>
          </a:p>
        </p:txBody>
      </p:sp>
      <p:sp>
        <p:nvSpPr>
          <p:cNvPr id="12291" name="Content Placeholder 2"/>
          <p:cNvSpPr>
            <a:spLocks noGrp="1"/>
          </p:cNvSpPr>
          <p:nvPr>
            <p:ph idx="1"/>
          </p:nvPr>
        </p:nvSpPr>
        <p:spPr/>
        <p:txBody>
          <a:bodyPr/>
          <a:lstStyle/>
          <a:p>
            <a:pPr marL="342900" lvl="1" indent="-342900">
              <a:buFontTx/>
              <a:buChar char="•"/>
              <a:defRPr/>
            </a:pPr>
            <a:r>
              <a:rPr lang="en-US" sz="2800" dirty="0" smtClean="0"/>
              <a:t>those for which there is an underlying </a:t>
            </a:r>
            <a:r>
              <a:rPr lang="en-US" sz="2800" i="1" dirty="0" smtClean="0"/>
              <a:t>brain disorder</a:t>
            </a:r>
            <a:r>
              <a:rPr lang="en-US" sz="2800" dirty="0" smtClean="0"/>
              <a:t> perhaps not yet discoverable by what the state of the art is able to offer</a:t>
            </a:r>
          </a:p>
          <a:p>
            <a:pPr lvl="1">
              <a:defRPr/>
            </a:pPr>
            <a:r>
              <a:rPr lang="en-US" sz="2400" dirty="0" smtClean="0"/>
              <a:t>would be better described as </a:t>
            </a:r>
            <a:r>
              <a:rPr lang="en-US" sz="2400" u="sng" dirty="0" smtClean="0"/>
              <a:t>having a brain disorder</a:t>
            </a:r>
            <a:r>
              <a:rPr lang="en-US" sz="2400" dirty="0" smtClean="0"/>
              <a:t>, </a:t>
            </a:r>
          </a:p>
          <a:p>
            <a:pPr marL="457200" indent="-457200">
              <a:buFont typeface="Arial" panose="020B0604020202020204" pitchFamily="34" charset="0"/>
              <a:buChar char="•"/>
              <a:defRPr/>
            </a:pPr>
            <a:r>
              <a:rPr lang="en-US" sz="2800" dirty="0" smtClean="0"/>
              <a:t>those who exhibit in their behavior a ‘</a:t>
            </a:r>
            <a:r>
              <a:rPr lang="en-US" sz="2800" i="1" dirty="0" smtClean="0"/>
              <a:t>deviance … from certain psychosocial, ethical, or legal norms</a:t>
            </a:r>
            <a:r>
              <a:rPr lang="en-US" sz="2800" dirty="0" smtClean="0"/>
              <a:t>’ as judged by themselves, by clinicians, or by others</a:t>
            </a:r>
          </a:p>
          <a:p>
            <a:pPr lvl="1">
              <a:defRPr/>
            </a:pPr>
            <a:r>
              <a:rPr lang="en-US" sz="2400" dirty="0" smtClean="0"/>
              <a:t>while they might indeed have ‘</a:t>
            </a:r>
            <a:r>
              <a:rPr lang="en-US" sz="2400" i="1" dirty="0" smtClean="0"/>
              <a:t>problems of living</a:t>
            </a:r>
            <a:r>
              <a:rPr lang="en-US" sz="2400" dirty="0" smtClean="0"/>
              <a:t>’, and thus be suffering, are not suffering because of some disorder of a special, mental kind. </a:t>
            </a:r>
          </a:p>
        </p:txBody>
      </p:sp>
    </p:spTree>
    <p:extLst>
      <p:ext uri="{BB962C8B-B14F-4D97-AF65-F5344CB8AC3E}">
        <p14:creationId xmlns:p14="http://schemas.microsoft.com/office/powerpoint/2010/main" val="337825130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Our interpretation of Szasz (3)</a:t>
            </a:r>
          </a:p>
        </p:txBody>
      </p:sp>
      <p:sp>
        <p:nvSpPr>
          <p:cNvPr id="24579" name="Content Placeholder 2"/>
          <p:cNvSpPr>
            <a:spLocks noGrp="1"/>
          </p:cNvSpPr>
          <p:nvPr>
            <p:ph idx="1"/>
          </p:nvPr>
        </p:nvSpPr>
        <p:spPr/>
        <p:txBody>
          <a:bodyPr/>
          <a:lstStyle/>
          <a:p>
            <a:r>
              <a:rPr lang="en-US" altLang="en-US" smtClean="0"/>
              <a:t>Szasz hereby rejects as fallacious the view which regards social intercourse</a:t>
            </a:r>
            <a:r>
              <a:rPr lang="en-US" altLang="en-US" i="1" smtClean="0"/>
              <a:t> </a:t>
            </a:r>
            <a:r>
              <a:rPr lang="en-US" altLang="en-US" smtClean="0"/>
              <a:t>‘</a:t>
            </a:r>
            <a:r>
              <a:rPr lang="en-US" altLang="en-US" i="1" smtClean="0"/>
              <a:t>as something inherently harmonious, its disturbance being due solely to the presence of “mental illness” in many people</a:t>
            </a:r>
            <a:r>
              <a:rPr lang="en-US" altLang="en-US" smtClean="0"/>
              <a:t>’.</a:t>
            </a:r>
          </a:p>
        </p:txBody>
      </p:sp>
    </p:spTree>
    <p:extLst>
      <p:ext uri="{BB962C8B-B14F-4D97-AF65-F5344CB8AC3E}">
        <p14:creationId xmlns:p14="http://schemas.microsoft.com/office/powerpoint/2010/main" val="3956751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Keywords in research</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smtClean="0"/>
              <a:t>Discovery: </a:t>
            </a:r>
          </a:p>
          <a:p>
            <a:pPr lvl="1">
              <a:buFont typeface="Arial" panose="020B0604020202020204" pitchFamily="34" charset="0"/>
              <a:buChar char="•"/>
            </a:pPr>
            <a:r>
              <a:rPr lang="en-US" sz="2000" dirty="0" smtClean="0"/>
              <a:t>D1: there is something existing which is prior to our knowing about it.</a:t>
            </a:r>
          </a:p>
          <a:p>
            <a:pPr lvl="1">
              <a:buFont typeface="Arial" panose="020B0604020202020204" pitchFamily="34" charset="0"/>
              <a:buChar char="•"/>
            </a:pPr>
            <a:r>
              <a:rPr lang="en-US" sz="2000" dirty="0" smtClean="0"/>
              <a:t>D2: There is something we come to know we didn’t know before</a:t>
            </a:r>
          </a:p>
          <a:p>
            <a:pPr>
              <a:buFont typeface="Arial" panose="020B0604020202020204" pitchFamily="34" charset="0"/>
              <a:buChar char="•"/>
            </a:pPr>
            <a:r>
              <a:rPr lang="en-US" sz="2000" dirty="0" smtClean="0"/>
              <a:t>Facts: </a:t>
            </a:r>
          </a:p>
          <a:p>
            <a:pPr lvl="1">
              <a:buFont typeface="Arial" panose="020B0604020202020204" pitchFamily="34" charset="0"/>
              <a:buChar char="•"/>
            </a:pPr>
            <a:r>
              <a:rPr lang="en-US" sz="2000" dirty="0"/>
              <a:t>F1: I am currently teaching    	</a:t>
            </a:r>
            <a:r>
              <a:rPr lang="en-US" sz="2000" dirty="0">
                <a:sym typeface="Wingdings" panose="05000000000000000000" pitchFamily="2" charset="2"/>
              </a:rPr>
              <a:t> D1			</a:t>
            </a:r>
            <a:r>
              <a:rPr lang="en-US" sz="2000" dirty="0" smtClean="0">
                <a:sym typeface="Wingdings" panose="05000000000000000000" pitchFamily="2" charset="2"/>
              </a:rPr>
              <a:t>L1</a:t>
            </a:r>
            <a:r>
              <a:rPr lang="en-US" sz="2000" baseline="30000" dirty="0">
                <a:sym typeface="Wingdings" panose="05000000000000000000" pitchFamily="2" charset="2"/>
              </a:rPr>
              <a:t>-</a:t>
            </a:r>
            <a:endParaRPr lang="en-US" sz="2000" dirty="0"/>
          </a:p>
          <a:p>
            <a:pPr lvl="1">
              <a:buFont typeface="Arial" panose="020B0604020202020204" pitchFamily="34" charset="0"/>
              <a:buChar char="•"/>
            </a:pPr>
            <a:r>
              <a:rPr lang="en-US" sz="2000" dirty="0"/>
              <a:t>F2: ‘I am currently teaching’      	</a:t>
            </a:r>
            <a:r>
              <a:rPr lang="en-US" sz="2000" dirty="0">
                <a:sym typeface="Wingdings" panose="05000000000000000000" pitchFamily="2" charset="2"/>
              </a:rPr>
              <a:t> D1 &amp; D2		</a:t>
            </a:r>
            <a:r>
              <a:rPr lang="en-US" sz="2000" dirty="0" smtClean="0">
                <a:sym typeface="Wingdings" panose="05000000000000000000" pitchFamily="2" charset="2"/>
              </a:rPr>
              <a:t>L3/L1</a:t>
            </a:r>
            <a:r>
              <a:rPr lang="en-US" sz="2000" baseline="30000" dirty="0">
                <a:sym typeface="Wingdings" panose="05000000000000000000" pitchFamily="2" charset="2"/>
              </a:rPr>
              <a:t>-</a:t>
            </a:r>
            <a:endParaRPr lang="en-US" sz="2000" dirty="0"/>
          </a:p>
          <a:p>
            <a:pPr lvl="1">
              <a:buFont typeface="Arial" panose="020B0604020202020204" pitchFamily="34" charset="0"/>
              <a:buChar char="•"/>
            </a:pPr>
            <a:r>
              <a:rPr lang="en-US" sz="2000" dirty="0"/>
              <a:t>F3: 2 + 2 = 4			</a:t>
            </a:r>
            <a:r>
              <a:rPr lang="en-US" sz="2000" dirty="0">
                <a:sym typeface="Wingdings" panose="05000000000000000000" pitchFamily="2" charset="2"/>
              </a:rPr>
              <a:t> D2			L3</a:t>
            </a:r>
            <a:endParaRPr lang="en-US" sz="2000" dirty="0"/>
          </a:p>
          <a:p>
            <a:pPr>
              <a:buFont typeface="Arial" panose="020B0604020202020204" pitchFamily="34" charset="0"/>
              <a:buChar char="•"/>
            </a:pPr>
            <a:r>
              <a:rPr lang="en-US" sz="2000" dirty="0" smtClean="0"/>
              <a:t>Interpretation:</a:t>
            </a:r>
          </a:p>
          <a:p>
            <a:pPr lvl="1">
              <a:buFont typeface="Arial" panose="020B0604020202020204" pitchFamily="34" charset="0"/>
              <a:buChar char="•"/>
            </a:pPr>
            <a:r>
              <a:rPr lang="en-US" sz="2000" dirty="0" smtClean="0"/>
              <a:t>F1 is truth-maker for F2 when F2 is uttered when F1 is happening</a:t>
            </a:r>
          </a:p>
          <a:p>
            <a:pPr lvl="1">
              <a:buFont typeface="Arial" panose="020B0604020202020204" pitchFamily="34" charset="0"/>
              <a:buChar char="•"/>
            </a:pPr>
            <a:r>
              <a:rPr lang="en-US" sz="2000" dirty="0" smtClean="0"/>
              <a:t>F1 is truth-maker for ‘I was teaching’ when uttered after F1 ceased to be the case.</a:t>
            </a:r>
          </a:p>
          <a:p>
            <a:pPr lvl="1">
              <a:buFont typeface="Arial" panose="020B0604020202020204" pitchFamily="34" charset="0"/>
              <a:buChar char="•"/>
            </a:pPr>
            <a:r>
              <a:rPr lang="en-US" sz="2000" dirty="0" smtClean="0"/>
              <a:t>What is the truth-maker for F3?</a:t>
            </a:r>
            <a:endParaRPr lang="en-US" sz="2000" dirty="0"/>
          </a:p>
        </p:txBody>
      </p:sp>
    </p:spTree>
    <p:extLst>
      <p:ext uri="{BB962C8B-B14F-4D97-AF65-F5344CB8AC3E}">
        <p14:creationId xmlns:p14="http://schemas.microsoft.com/office/powerpoint/2010/main" val="282313490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A terminological and ontological problem (3)</a:t>
            </a:r>
          </a:p>
        </p:txBody>
      </p:sp>
      <p:sp>
        <p:nvSpPr>
          <p:cNvPr id="25603" name="Content Placeholder 2"/>
          <p:cNvSpPr>
            <a:spLocks noGrp="1"/>
          </p:cNvSpPr>
          <p:nvPr>
            <p:ph idx="1"/>
          </p:nvPr>
        </p:nvSpPr>
        <p:spPr>
          <a:xfrm>
            <a:off x="228600" y="2209800"/>
            <a:ext cx="8686800" cy="4419600"/>
          </a:xfrm>
        </p:spPr>
        <p:txBody>
          <a:bodyPr/>
          <a:lstStyle/>
          <a:p>
            <a:r>
              <a:rPr lang="en-US" altLang="en-US" i="1" dirty="0" smtClean="0"/>
              <a:t>Adoption of a generic, presumably universal, definition of "mental disorder" would be premature. It may cause more harm than good to psychiatry</a:t>
            </a:r>
            <a:r>
              <a:rPr lang="en-US" altLang="en-US" dirty="0" smtClean="0"/>
              <a:t>.</a:t>
            </a:r>
          </a:p>
          <a:p>
            <a:pPr lvl="1"/>
            <a:r>
              <a:rPr lang="en-GB" altLang="en-US" dirty="0" err="1" smtClean="0"/>
              <a:t>Jablensky</a:t>
            </a:r>
            <a:r>
              <a:rPr lang="en-GB" altLang="en-US" dirty="0" smtClean="0"/>
              <a:t> A: </a:t>
            </a:r>
            <a:r>
              <a:rPr lang="en-GB" altLang="en-US" b="1" dirty="0" smtClean="0"/>
              <a:t>Does psychiatry need an overarching concept of "mental disorder"?</a:t>
            </a:r>
            <a:r>
              <a:rPr lang="en-GB" altLang="en-US" dirty="0" smtClean="0"/>
              <a:t> </a:t>
            </a:r>
            <a:r>
              <a:rPr lang="en-GB" altLang="en-US" i="1" dirty="0" smtClean="0"/>
              <a:t>World Psychiatry </a:t>
            </a:r>
            <a:r>
              <a:rPr lang="en-GB" altLang="en-US" dirty="0" smtClean="0"/>
              <a:t>2007, </a:t>
            </a:r>
            <a:r>
              <a:rPr lang="en-GB" altLang="en-US" b="1" dirty="0" smtClean="0"/>
              <a:t>6:</a:t>
            </a:r>
            <a:r>
              <a:rPr lang="en-GB" altLang="en-US" dirty="0" smtClean="0"/>
              <a:t>157-158.</a:t>
            </a:r>
            <a:endParaRPr lang="en-US" altLang="en-US" dirty="0" smtClean="0"/>
          </a:p>
        </p:txBody>
      </p:sp>
    </p:spTree>
    <p:extLst>
      <p:ext uri="{BB962C8B-B14F-4D97-AF65-F5344CB8AC3E}">
        <p14:creationId xmlns:p14="http://schemas.microsoft.com/office/powerpoint/2010/main" val="239144873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Jablensky’s arguments (1)</a:t>
            </a:r>
          </a:p>
        </p:txBody>
      </p:sp>
      <p:sp>
        <p:nvSpPr>
          <p:cNvPr id="14339" name="Content Placeholder 2"/>
          <p:cNvSpPr>
            <a:spLocks noGrp="1"/>
          </p:cNvSpPr>
          <p:nvPr>
            <p:ph idx="1"/>
          </p:nvPr>
        </p:nvSpPr>
        <p:spPr/>
        <p:txBody>
          <a:bodyPr/>
          <a:lstStyle/>
          <a:p>
            <a:pPr>
              <a:spcBef>
                <a:spcPct val="0"/>
              </a:spcBef>
            </a:pPr>
            <a:r>
              <a:rPr lang="en-US" altLang="en-US" sz="2800" smtClean="0"/>
              <a:t>A terminological argument</a:t>
            </a:r>
          </a:p>
          <a:p>
            <a:pPr lvl="1">
              <a:spcBef>
                <a:spcPct val="0"/>
              </a:spcBef>
            </a:pPr>
            <a:r>
              <a:rPr lang="en-US" altLang="en-US" sz="2400" i="1" smtClean="0"/>
              <a:t>Neither disease nor health has ever been strictly and unambiguously defined in terms of finite sets of observable referential phenomena. </a:t>
            </a:r>
          </a:p>
          <a:p>
            <a:pPr>
              <a:spcBef>
                <a:spcPct val="0"/>
              </a:spcBef>
            </a:pPr>
            <a:r>
              <a:rPr lang="en-US" altLang="en-US" sz="2800" smtClean="0"/>
              <a:t>Arguments of utility:</a:t>
            </a:r>
          </a:p>
          <a:p>
            <a:pPr lvl="1">
              <a:spcBef>
                <a:spcPct val="0"/>
              </a:spcBef>
            </a:pPr>
            <a:r>
              <a:rPr lang="en-US" altLang="en-US" sz="2400" i="1" smtClean="0"/>
              <a:t>the medical person is least concerned with what healthy and sick mean in general ... we do not need the concept of ‘illness in general’ at all </a:t>
            </a:r>
          </a:p>
          <a:p>
            <a:pPr lvl="2">
              <a:spcBef>
                <a:spcPct val="0"/>
              </a:spcBef>
            </a:pPr>
            <a:r>
              <a:rPr lang="en-US" altLang="en-US" sz="1400" smtClean="0"/>
              <a:t>Jaspers K. </a:t>
            </a:r>
            <a:r>
              <a:rPr lang="en-US" altLang="en-US" sz="1400" i="1" smtClean="0"/>
              <a:t>General psychopathology. </a:t>
            </a:r>
            <a:r>
              <a:rPr lang="en-US" altLang="en-US" sz="1400" smtClean="0"/>
              <a:t>Birmingham: Birmingham University Press; 1963. </a:t>
            </a:r>
          </a:p>
          <a:p>
            <a:pPr lvl="1">
              <a:spcBef>
                <a:spcPct val="0"/>
              </a:spcBef>
            </a:pPr>
            <a:r>
              <a:rPr lang="en-US" altLang="en-US" sz="2400" i="1" smtClean="0"/>
              <a:t>doctors do not concern themselves with maximizing the evolutionary advantages of the human race as a whole, but with aiding individuals</a:t>
            </a:r>
          </a:p>
          <a:p>
            <a:pPr lvl="2">
              <a:spcBef>
                <a:spcPct val="0"/>
              </a:spcBef>
            </a:pPr>
            <a:r>
              <a:rPr lang="en-US" altLang="en-US" sz="1400" smtClean="0"/>
              <a:t>Toon PD. Defining "disease" - classification must be distinguished from evaluation. </a:t>
            </a:r>
            <a:r>
              <a:rPr lang="en-US" altLang="en-US" sz="1400" i="1" smtClean="0"/>
              <a:t>J Med Ethics. </a:t>
            </a:r>
            <a:r>
              <a:rPr lang="en-US" altLang="en-US" sz="1400" smtClean="0"/>
              <a:t>1981;7:197–201.</a:t>
            </a:r>
            <a:endParaRPr lang="en-US" altLang="en-US" smtClean="0"/>
          </a:p>
        </p:txBody>
      </p:sp>
    </p:spTree>
    <p:extLst>
      <p:ext uri="{BB962C8B-B14F-4D97-AF65-F5344CB8AC3E}">
        <p14:creationId xmlns:p14="http://schemas.microsoft.com/office/powerpoint/2010/main" val="3786682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33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Jablensky’s arguments (2)</a:t>
            </a:r>
          </a:p>
        </p:txBody>
      </p:sp>
      <p:sp>
        <p:nvSpPr>
          <p:cNvPr id="15363" name="Content Placeholder 2"/>
          <p:cNvSpPr>
            <a:spLocks noGrp="1"/>
          </p:cNvSpPr>
          <p:nvPr>
            <p:ph idx="1"/>
          </p:nvPr>
        </p:nvSpPr>
        <p:spPr/>
        <p:txBody>
          <a:bodyPr/>
          <a:lstStyle/>
          <a:p>
            <a:r>
              <a:rPr lang="en-US" altLang="en-US" smtClean="0"/>
              <a:t>Ontological argument:</a:t>
            </a:r>
          </a:p>
          <a:p>
            <a:pPr lvl="1"/>
            <a:r>
              <a:rPr lang="en-US" altLang="en-US" sz="2400" i="1" smtClean="0"/>
              <a:t>we now </a:t>
            </a:r>
            <a:r>
              <a:rPr lang="en-US" altLang="en-US" sz="2400" b="1" i="1" u="sng" smtClean="0"/>
              <a:t>know</a:t>
            </a:r>
            <a:r>
              <a:rPr lang="en-US" altLang="en-US" sz="2400" i="1" smtClean="0"/>
              <a:t> that no such general and uniform concept exists</a:t>
            </a:r>
            <a:r>
              <a:rPr lang="en-US" altLang="en-US" sz="2400" smtClean="0"/>
              <a:t>. </a:t>
            </a:r>
          </a:p>
          <a:p>
            <a:pPr lvl="2"/>
            <a:r>
              <a:rPr lang="en-US" altLang="en-US" sz="1400" smtClean="0"/>
              <a:t>Jaspers K. </a:t>
            </a:r>
            <a:r>
              <a:rPr lang="en-US" altLang="en-US" sz="1400" i="1" smtClean="0"/>
              <a:t>General psychopathology ,</a:t>
            </a:r>
            <a:r>
              <a:rPr lang="en-US" altLang="en-US" sz="1400" smtClean="0"/>
              <a:t>Birmingham: Birmingham University Press; 1963..</a:t>
            </a:r>
          </a:p>
          <a:p>
            <a:r>
              <a:rPr lang="en-US" altLang="en-US" smtClean="0"/>
              <a:t>Epistemological argument:</a:t>
            </a:r>
          </a:p>
          <a:p>
            <a:pPr lvl="1"/>
            <a:r>
              <a:rPr lang="en-US" altLang="en-US" sz="2400" i="1" smtClean="0"/>
              <a:t>the emergence of molecular genetic classifications of large groups of diseases, and the concomitant availability of genetic diagnostic tests, raise the possibility that the entire taxonomy of human disease may eventually be revised.</a:t>
            </a:r>
          </a:p>
          <a:p>
            <a:pPr lvl="1">
              <a:buFontTx/>
              <a:buNone/>
            </a:pPr>
            <a:endParaRPr lang="en-US" altLang="en-US" sz="2400" i="1" smtClean="0"/>
          </a:p>
          <a:p>
            <a:pPr lvl="2"/>
            <a:endParaRPr lang="en-US" altLang="en-US" smtClean="0"/>
          </a:p>
        </p:txBody>
      </p:sp>
    </p:spTree>
    <p:extLst>
      <p:ext uri="{BB962C8B-B14F-4D97-AF65-F5344CB8AC3E}">
        <p14:creationId xmlns:p14="http://schemas.microsoft.com/office/powerpoint/2010/main" val="430323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28600" y="5105400"/>
            <a:ext cx="8686800" cy="1524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8674" name="Title 1"/>
          <p:cNvSpPr>
            <a:spLocks noGrp="1"/>
          </p:cNvSpPr>
          <p:nvPr>
            <p:ph type="title"/>
          </p:nvPr>
        </p:nvSpPr>
        <p:spPr/>
        <p:txBody>
          <a:bodyPr/>
          <a:lstStyle/>
          <a:p>
            <a:pPr eaLnBrk="1" hangingPunct="1"/>
            <a:r>
              <a:rPr lang="en-US" altLang="en-US" smtClean="0"/>
              <a:t>Missing the nail</a:t>
            </a:r>
          </a:p>
        </p:txBody>
      </p:sp>
      <p:sp>
        <p:nvSpPr>
          <p:cNvPr id="16387" name="Content Placeholder 2"/>
          <p:cNvSpPr>
            <a:spLocks noGrp="1"/>
          </p:cNvSpPr>
          <p:nvPr>
            <p:ph idx="1"/>
          </p:nvPr>
        </p:nvSpPr>
        <p:spPr/>
        <p:txBody>
          <a:bodyPr/>
          <a:lstStyle/>
          <a:p>
            <a:pPr eaLnBrk="1" hangingPunct="1"/>
            <a:r>
              <a:rPr lang="en-US" altLang="en-US" sz="2800" dirty="0" smtClean="0"/>
              <a:t>A definition of ‘mental disorder’ should be such </a:t>
            </a:r>
          </a:p>
          <a:p>
            <a:pPr lvl="1" eaLnBrk="1" hangingPunct="1"/>
            <a:r>
              <a:rPr lang="en-US" altLang="en-US" sz="2400" dirty="0" smtClean="0"/>
              <a:t>(a) that it ‘</a:t>
            </a:r>
            <a:r>
              <a:rPr lang="en-US" altLang="en-US" sz="2400" i="1" dirty="0" smtClean="0"/>
              <a:t>can be used as a criterion for assessing potential candidates for inclusion in the classification, and deletions from it</a:t>
            </a:r>
            <a:r>
              <a:rPr lang="en-US" altLang="en-US" sz="2400" dirty="0" smtClean="0"/>
              <a:t>’ and </a:t>
            </a:r>
          </a:p>
          <a:p>
            <a:pPr lvl="1" eaLnBrk="1" hangingPunct="1"/>
            <a:r>
              <a:rPr lang="en-US" altLang="en-US" sz="2400" dirty="0" smtClean="0"/>
              <a:t>(b) that there should be ‘</a:t>
            </a:r>
            <a:r>
              <a:rPr lang="en-US" altLang="en-US" sz="2400" i="1" dirty="0" smtClean="0"/>
              <a:t>at least no ambiguity about the reason that individual candidate diagnoses are included or excluded</a:t>
            </a:r>
            <a:r>
              <a:rPr lang="en-US" altLang="en-US" sz="2400" dirty="0" smtClean="0"/>
              <a:t>’.</a:t>
            </a:r>
          </a:p>
          <a:p>
            <a:pPr lvl="2" eaLnBrk="1" hangingPunct="1"/>
            <a:r>
              <a:rPr lang="en-GB" altLang="en-US" sz="1000" dirty="0" err="1" smtClean="0"/>
              <a:t>Kupfer</a:t>
            </a:r>
            <a:r>
              <a:rPr lang="en-GB" altLang="en-US" sz="1000" dirty="0" smtClean="0"/>
              <a:t> D, First M, </a:t>
            </a:r>
            <a:r>
              <a:rPr lang="en-GB" altLang="en-US" sz="1000" dirty="0" err="1" smtClean="0"/>
              <a:t>Regier</a:t>
            </a:r>
            <a:r>
              <a:rPr lang="en-GB" altLang="en-US" sz="1000" dirty="0" smtClean="0"/>
              <a:t> D (Eds.): </a:t>
            </a:r>
            <a:r>
              <a:rPr lang="en-GB" altLang="en-US" sz="1000" b="1" i="1" dirty="0" smtClean="0"/>
              <a:t>A Research Agenda for DSM-V</a:t>
            </a:r>
            <a:r>
              <a:rPr lang="en-GB" altLang="en-US" sz="1000" b="1" dirty="0" smtClean="0"/>
              <a:t>,</a:t>
            </a:r>
            <a:r>
              <a:rPr lang="en-GB" altLang="en-US" sz="1000" dirty="0" smtClean="0"/>
              <a:t> American Psychiatric Association; 2002.</a:t>
            </a:r>
            <a:r>
              <a:rPr lang="en-US" altLang="en-US" sz="1000" dirty="0" smtClean="0"/>
              <a:t> </a:t>
            </a:r>
          </a:p>
          <a:p>
            <a:pPr eaLnBrk="1" hangingPunct="1"/>
            <a:endParaRPr lang="en-US" altLang="en-US" sz="2800" dirty="0" smtClean="0">
              <a:solidFill>
                <a:srgbClr val="FF0000"/>
              </a:solidFill>
            </a:endParaRPr>
          </a:p>
          <a:p>
            <a:pPr eaLnBrk="1" hangingPunct="1"/>
            <a:r>
              <a:rPr lang="en-US" altLang="en-US" sz="2800" dirty="0" smtClean="0">
                <a:solidFill>
                  <a:srgbClr val="FF0000"/>
                </a:solidFill>
              </a:rPr>
              <a:t>This doesn’t address at all what candidate mental disorders have in common, i.e. what differentiates them from other, non-mental disorders.</a:t>
            </a:r>
          </a:p>
        </p:txBody>
      </p:sp>
    </p:spTree>
    <p:extLst>
      <p:ext uri="{BB962C8B-B14F-4D97-AF65-F5344CB8AC3E}">
        <p14:creationId xmlns:p14="http://schemas.microsoft.com/office/powerpoint/2010/main" val="1309252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04800" y="4495800"/>
            <a:ext cx="8686800" cy="1295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9698" name="Title 1"/>
          <p:cNvSpPr>
            <a:spLocks noGrp="1"/>
          </p:cNvSpPr>
          <p:nvPr>
            <p:ph type="title"/>
          </p:nvPr>
        </p:nvSpPr>
        <p:spPr/>
        <p:txBody>
          <a:bodyPr/>
          <a:lstStyle/>
          <a:p>
            <a:r>
              <a:rPr lang="en-US" altLang="en-US" smtClean="0"/>
              <a:t>ICD-10 Mental disease guidelines</a:t>
            </a:r>
          </a:p>
        </p:txBody>
      </p:sp>
      <p:sp>
        <p:nvSpPr>
          <p:cNvPr id="17411" name="Content Placeholder 2"/>
          <p:cNvSpPr>
            <a:spLocks noGrp="1"/>
          </p:cNvSpPr>
          <p:nvPr>
            <p:ph idx="1"/>
          </p:nvPr>
        </p:nvSpPr>
        <p:spPr/>
        <p:txBody>
          <a:bodyPr/>
          <a:lstStyle/>
          <a:p>
            <a:r>
              <a:rPr lang="en-US" altLang="en-US" smtClean="0"/>
              <a:t>Two distinct ones:</a:t>
            </a:r>
          </a:p>
          <a:p>
            <a:pPr lvl="1"/>
            <a:r>
              <a:rPr lang="en-GB" altLang="en-US" sz="2400" i="1" smtClean="0"/>
              <a:t>The ICD-10 Classification of Mental and Behavioural Disorders: </a:t>
            </a:r>
            <a:r>
              <a:rPr lang="en-GB" altLang="en-US" b="1" i="1" u="sng" smtClean="0"/>
              <a:t>Clinical</a:t>
            </a:r>
            <a:r>
              <a:rPr lang="en-GB" altLang="en-US" b="1" i="1" smtClean="0"/>
              <a:t> descriptions and diagnostic guidelines</a:t>
            </a:r>
            <a:r>
              <a:rPr lang="en-GB" altLang="en-US" i="1" smtClean="0"/>
              <a:t>.</a:t>
            </a:r>
            <a:r>
              <a:rPr lang="en-GB" altLang="en-US" smtClean="0"/>
              <a:t> </a:t>
            </a:r>
            <a:r>
              <a:rPr lang="en-GB" altLang="en-US" sz="2400" smtClean="0"/>
              <a:t>Geneva: World Health Organization; 1992</a:t>
            </a:r>
            <a:r>
              <a:rPr lang="en-GB" altLang="en-US" smtClean="0"/>
              <a:t>.</a:t>
            </a:r>
            <a:endParaRPr lang="en-US" altLang="en-US" smtClean="0"/>
          </a:p>
          <a:p>
            <a:pPr lvl="1"/>
            <a:r>
              <a:rPr lang="en-GB" altLang="en-US" sz="2400" i="1" smtClean="0"/>
              <a:t>The ICD-10 Classification of Mental and Behavioural Disorders: </a:t>
            </a:r>
            <a:r>
              <a:rPr lang="en-GB" altLang="en-US" b="1" i="1" smtClean="0"/>
              <a:t>Diagnostic criteria </a:t>
            </a:r>
            <a:r>
              <a:rPr lang="en-GB" altLang="en-US" b="1" i="1" u="sng" smtClean="0"/>
              <a:t>for research</a:t>
            </a:r>
            <a:r>
              <a:rPr lang="en-GB" altLang="en-US" i="1" smtClean="0"/>
              <a:t>.</a:t>
            </a:r>
            <a:r>
              <a:rPr lang="en-GB" altLang="en-US" smtClean="0"/>
              <a:t> </a:t>
            </a:r>
            <a:r>
              <a:rPr lang="en-GB" altLang="en-US" sz="2400" smtClean="0"/>
              <a:t>Geneva: World Health Organization; 1993.</a:t>
            </a:r>
            <a:endParaRPr lang="en-US" altLang="en-US" sz="2400" smtClean="0"/>
          </a:p>
          <a:p>
            <a:r>
              <a:rPr lang="en-US" altLang="en-US" smtClean="0">
                <a:solidFill>
                  <a:srgbClr val="FF0000"/>
                </a:solidFill>
              </a:rPr>
              <a:t>Yet, an individual entity, such as a mental disorder in a specific patient, does not change when looked at from distinct perspectives. </a:t>
            </a:r>
          </a:p>
        </p:txBody>
      </p:sp>
    </p:spTree>
    <p:extLst>
      <p:ext uri="{BB962C8B-B14F-4D97-AF65-F5344CB8AC3E}">
        <p14:creationId xmlns:p14="http://schemas.microsoft.com/office/powerpoint/2010/main" val="11031311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AutoShape 2"/>
          <p:cNvSpPr>
            <a:spLocks noGrp="1" noChangeArrowheads="1"/>
          </p:cNvSpPr>
          <p:nvPr>
            <p:ph type="title"/>
          </p:nvPr>
        </p:nvSpPr>
        <p:spPr>
          <a:xfrm>
            <a:off x="82550" y="1004888"/>
            <a:ext cx="8966200" cy="1190625"/>
          </a:xfrm>
        </p:spPr>
        <p:txBody>
          <a:bodyPr/>
          <a:lstStyle/>
          <a:p>
            <a:r>
              <a:rPr lang="nl-BE" altLang="en-US" smtClean="0"/>
              <a:t>The ‘</a:t>
            </a:r>
            <a:r>
              <a:rPr lang="nl-BE" altLang="en-US" i="1" smtClean="0"/>
              <a:t>categorical – dimensional’</a:t>
            </a:r>
            <a:r>
              <a:rPr lang="nl-BE" altLang="en-US" smtClean="0"/>
              <a:t> debate on the classification of mental disorders</a:t>
            </a:r>
            <a:endParaRPr lang="en-US" altLang="en-US" smtClean="0"/>
          </a:p>
        </p:txBody>
      </p:sp>
      <p:sp>
        <p:nvSpPr>
          <p:cNvPr id="86019" name="Rectangle 3"/>
          <p:cNvSpPr>
            <a:spLocks noGrp="1" noChangeArrowheads="1"/>
          </p:cNvSpPr>
          <p:nvPr>
            <p:ph type="body" idx="1"/>
          </p:nvPr>
        </p:nvSpPr>
        <p:spPr>
          <a:xfrm>
            <a:off x="152400" y="2286000"/>
            <a:ext cx="8839200" cy="4419600"/>
          </a:xfrm>
        </p:spPr>
        <p:txBody>
          <a:bodyPr/>
          <a:lstStyle/>
          <a:p>
            <a:r>
              <a:rPr lang="nl-BE" altLang="en-US" sz="2800" smtClean="0"/>
              <a:t>Rough distinction:</a:t>
            </a:r>
          </a:p>
          <a:p>
            <a:pPr lvl="1"/>
            <a:r>
              <a:rPr lang="nl-BE" altLang="en-US" sz="2400" smtClean="0"/>
              <a:t>“</a:t>
            </a:r>
            <a:r>
              <a:rPr lang="nl-BE" altLang="en-US" sz="2400" b="1" u="sng" smtClean="0"/>
              <a:t>Categorical</a:t>
            </a:r>
            <a:r>
              <a:rPr lang="nl-BE" altLang="en-US" sz="2400" smtClean="0"/>
              <a:t>”: </a:t>
            </a:r>
            <a:r>
              <a:rPr lang="en-GB" altLang="en-US" sz="2400" smtClean="0">
                <a:cs typeface="Times New Roman" panose="02020603050405020304" pitchFamily="18" charset="0"/>
              </a:rPr>
              <a:t>‘mental disorders’ can be classified as single, discrete and mutually exclusive types, of which a particular patient does or does not exhibit an instance.</a:t>
            </a:r>
          </a:p>
          <a:p>
            <a:pPr lvl="1"/>
            <a:r>
              <a:rPr lang="en-GB" altLang="en-US" sz="2400" smtClean="0">
                <a:cs typeface="Times New Roman" panose="02020603050405020304" pitchFamily="18" charset="0"/>
              </a:rPr>
              <a:t>“</a:t>
            </a:r>
            <a:r>
              <a:rPr lang="en-GB" altLang="en-US" sz="2400" b="1" u="sng" smtClean="0">
                <a:cs typeface="Times New Roman" panose="02020603050405020304" pitchFamily="18" charset="0"/>
              </a:rPr>
              <a:t>Dimensional</a:t>
            </a:r>
            <a:r>
              <a:rPr lang="en-GB" altLang="en-US" sz="2400" smtClean="0">
                <a:cs typeface="Times New Roman" panose="02020603050405020304" pitchFamily="18" charset="0"/>
              </a:rPr>
              <a:t>”:  </a:t>
            </a:r>
            <a:r>
              <a:rPr lang="en-US" altLang="en-US" sz="2400" smtClean="0">
                <a:cs typeface="Times New Roman" panose="02020603050405020304" pitchFamily="18" charset="0"/>
              </a:rPr>
              <a:t>any particular </a:t>
            </a:r>
            <a:r>
              <a:rPr lang="nl-BE" altLang="en-US" sz="2400" smtClean="0">
                <a:cs typeface="Times New Roman" panose="02020603050405020304" pitchFamily="18" charset="0"/>
              </a:rPr>
              <a:t>‘</a:t>
            </a:r>
            <a:r>
              <a:rPr lang="en-US" altLang="en-US" sz="2400" smtClean="0">
                <a:cs typeface="Times New Roman" panose="02020603050405020304" pitchFamily="18" charset="0"/>
              </a:rPr>
              <a:t>mental disorder</a:t>
            </a:r>
            <a:r>
              <a:rPr lang="nl-BE" altLang="en-US" sz="2400" smtClean="0">
                <a:cs typeface="Times New Roman" panose="02020603050405020304" pitchFamily="18" charset="0"/>
              </a:rPr>
              <a:t>’</a:t>
            </a:r>
            <a:r>
              <a:rPr lang="en-US" altLang="en-US" sz="2400" smtClean="0">
                <a:cs typeface="Times New Roman" panose="02020603050405020304" pitchFamily="18" charset="0"/>
              </a:rPr>
              <a:t> in a patient is an instance of just </a:t>
            </a:r>
            <a:r>
              <a:rPr lang="nl-BE" altLang="en-US" sz="2400" smtClean="0">
                <a:cs typeface="Times New Roman" panose="02020603050405020304" pitchFamily="18" charset="0"/>
              </a:rPr>
              <a:t>one</a:t>
            </a:r>
            <a:r>
              <a:rPr lang="en-US" altLang="en-US" sz="2400" smtClean="0">
                <a:cs typeface="Times New Roman" panose="02020603050405020304" pitchFamily="18" charset="0"/>
              </a:rPr>
              <a:t> single type</a:t>
            </a:r>
            <a:r>
              <a:rPr lang="nl-BE" altLang="en-US" sz="2400" smtClean="0">
                <a:cs typeface="Times New Roman" panose="02020603050405020304" pitchFamily="18" charset="0"/>
              </a:rPr>
              <a:t> and differences between cases are a matter of ‘scale’.</a:t>
            </a:r>
          </a:p>
          <a:p>
            <a:r>
              <a:rPr lang="nl-BE" altLang="en-US" sz="2800" smtClean="0">
                <a:cs typeface="Times New Roman" panose="02020603050405020304" pitchFamily="18" charset="0"/>
              </a:rPr>
              <a:t>‘</a:t>
            </a:r>
            <a:r>
              <a:rPr lang="nl-BE" altLang="en-US" sz="2800" i="1" smtClean="0">
                <a:cs typeface="Times New Roman" panose="02020603050405020304" pitchFamily="18" charset="0"/>
              </a:rPr>
              <a:t>Rough’</a:t>
            </a:r>
            <a:r>
              <a:rPr lang="nl-BE" altLang="en-US" sz="2800" smtClean="0">
                <a:cs typeface="Times New Roman" panose="02020603050405020304" pitchFamily="18" charset="0"/>
              </a:rPr>
              <a:t>, because</a:t>
            </a:r>
          </a:p>
          <a:p>
            <a:pPr lvl="1"/>
            <a:r>
              <a:rPr lang="nl-BE" altLang="en-US" sz="2400" smtClean="0">
                <a:cs typeface="Times New Roman" panose="02020603050405020304" pitchFamily="18" charset="0"/>
              </a:rPr>
              <a:t>the literature is huge and vague</a:t>
            </a:r>
          </a:p>
          <a:p>
            <a:pPr lvl="1"/>
            <a:r>
              <a:rPr lang="nl-BE" altLang="en-US" sz="2400" smtClean="0">
                <a:cs typeface="Times New Roman" panose="02020603050405020304" pitchFamily="18" charset="0"/>
              </a:rPr>
              <a:t>descriptions are (philosophically) very incoherent</a:t>
            </a:r>
            <a:endParaRPr lang="en-US" altLang="en-US" sz="2400" smtClean="0">
              <a:cs typeface="Times New Roman" panose="02020603050405020304" pitchFamily="18" charset="0"/>
            </a:endParaRPr>
          </a:p>
        </p:txBody>
      </p:sp>
    </p:spTree>
    <p:extLst>
      <p:ext uri="{BB962C8B-B14F-4D97-AF65-F5344CB8AC3E}">
        <p14:creationId xmlns:p14="http://schemas.microsoft.com/office/powerpoint/2010/main" val="86731590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AutoShape 2"/>
          <p:cNvSpPr>
            <a:spLocks noGrp="1" noChangeArrowheads="1"/>
          </p:cNvSpPr>
          <p:nvPr>
            <p:ph type="title"/>
          </p:nvPr>
        </p:nvSpPr>
        <p:spPr/>
        <p:txBody>
          <a:bodyPr/>
          <a:lstStyle/>
          <a:p>
            <a:r>
              <a:rPr lang="nl-BE" altLang="en-US" smtClean="0"/>
              <a:t>The categorical view</a:t>
            </a:r>
            <a:endParaRPr lang="en-US" altLang="en-US" smtClean="0"/>
          </a:p>
        </p:txBody>
      </p:sp>
      <p:sp>
        <p:nvSpPr>
          <p:cNvPr id="87043" name="Rectangle 3"/>
          <p:cNvSpPr>
            <a:spLocks noGrp="1" noChangeArrowheads="1"/>
          </p:cNvSpPr>
          <p:nvPr>
            <p:ph idx="1"/>
          </p:nvPr>
        </p:nvSpPr>
        <p:spPr>
          <a:xfrm>
            <a:off x="3352800" y="2133600"/>
            <a:ext cx="5562600" cy="4495800"/>
          </a:xfrm>
        </p:spPr>
        <p:txBody>
          <a:bodyPr/>
          <a:lstStyle/>
          <a:p>
            <a:pPr>
              <a:buFont typeface="Arial" panose="020B0604020202020204" pitchFamily="34" charset="0"/>
              <a:buChar char="•"/>
            </a:pPr>
            <a:r>
              <a:rPr lang="nl-BE" altLang="en-US" dirty="0" err="1" smtClean="0"/>
              <a:t>Recognizes</a:t>
            </a:r>
            <a:r>
              <a:rPr lang="nl-BE" altLang="en-US" dirty="0" smtClean="0"/>
              <a:t> </a:t>
            </a:r>
            <a:r>
              <a:rPr lang="nl-BE" altLang="en-US" dirty="0" err="1" smtClean="0"/>
              <a:t>various</a:t>
            </a:r>
            <a:r>
              <a:rPr lang="nl-BE" altLang="en-US" dirty="0" smtClean="0"/>
              <a:t> </a:t>
            </a:r>
            <a:r>
              <a:rPr lang="nl-BE" altLang="en-US" dirty="0" err="1" smtClean="0"/>
              <a:t>mental</a:t>
            </a:r>
            <a:r>
              <a:rPr lang="nl-BE" altLang="en-US" dirty="0" smtClean="0"/>
              <a:t> disorder types</a:t>
            </a:r>
          </a:p>
          <a:p>
            <a:pPr>
              <a:buFont typeface="Arial" panose="020B0604020202020204" pitchFamily="34" charset="0"/>
              <a:buChar char="•"/>
            </a:pPr>
            <a:r>
              <a:rPr lang="nl-BE" altLang="en-US" dirty="0" err="1" smtClean="0"/>
              <a:t>Accepts</a:t>
            </a:r>
            <a:r>
              <a:rPr lang="nl-BE" altLang="en-US" dirty="0" smtClean="0"/>
              <a:t> </a:t>
            </a:r>
            <a:r>
              <a:rPr lang="nl-BE" altLang="en-US" dirty="0" err="1" smtClean="0"/>
              <a:t>that</a:t>
            </a:r>
            <a:r>
              <a:rPr lang="nl-BE" altLang="en-US" dirty="0" smtClean="0"/>
              <a:t> disorders are </a:t>
            </a:r>
            <a:r>
              <a:rPr lang="nl-BE" altLang="en-US" dirty="0" err="1" smtClean="0"/>
              <a:t>manifested</a:t>
            </a:r>
            <a:r>
              <a:rPr lang="nl-BE" altLang="en-US" dirty="0" smtClean="0"/>
              <a:t> </a:t>
            </a:r>
            <a:r>
              <a:rPr lang="nl-BE" altLang="en-US" dirty="0" err="1" smtClean="0"/>
              <a:t>through</a:t>
            </a:r>
            <a:r>
              <a:rPr lang="nl-BE" altLang="en-US" dirty="0" smtClean="0"/>
              <a:t> </a:t>
            </a:r>
            <a:r>
              <a:rPr lang="nl-BE" altLang="en-US" dirty="0" err="1" smtClean="0"/>
              <a:t>signs</a:t>
            </a:r>
            <a:r>
              <a:rPr lang="nl-BE" altLang="en-US" dirty="0" smtClean="0"/>
              <a:t> </a:t>
            </a:r>
            <a:r>
              <a:rPr lang="nl-BE" altLang="en-US" dirty="0" err="1" smtClean="0"/>
              <a:t>and</a:t>
            </a:r>
            <a:r>
              <a:rPr lang="nl-BE" altLang="en-US" dirty="0" smtClean="0"/>
              <a:t> </a:t>
            </a:r>
            <a:r>
              <a:rPr lang="nl-BE" altLang="en-US" dirty="0" err="1" smtClean="0"/>
              <a:t>symptoms</a:t>
            </a:r>
            <a:r>
              <a:rPr lang="nl-BE" altLang="en-US" dirty="0" smtClean="0"/>
              <a:t>, </a:t>
            </a:r>
            <a:r>
              <a:rPr lang="nl-BE" altLang="en-US" dirty="0" err="1" smtClean="0"/>
              <a:t>either</a:t>
            </a:r>
            <a:r>
              <a:rPr lang="nl-BE" altLang="en-US" dirty="0" smtClean="0"/>
              <a:t> ‘marker’ or ‘</a:t>
            </a:r>
            <a:r>
              <a:rPr lang="nl-BE" altLang="en-US" dirty="0" err="1" smtClean="0"/>
              <a:t>constitutional</a:t>
            </a:r>
            <a:r>
              <a:rPr lang="nl-BE" altLang="en-US" dirty="0" smtClean="0"/>
              <a:t>’</a:t>
            </a:r>
          </a:p>
          <a:p>
            <a:pPr>
              <a:buFont typeface="Arial" panose="020B0604020202020204" pitchFamily="34" charset="0"/>
              <a:buChar char="•"/>
            </a:pPr>
            <a:r>
              <a:rPr lang="en-GB" altLang="en-US" dirty="0" smtClean="0">
                <a:cs typeface="Times New Roman" panose="02020603050405020304" pitchFamily="18" charset="0"/>
              </a:rPr>
              <a:t>Provides diagnostic criteria to guide the clinician in making a diagnosis.</a:t>
            </a:r>
            <a:endParaRPr lang="en-US" altLang="en-US" dirty="0" smtClean="0">
              <a:cs typeface="Times New Roman" panose="02020603050405020304" pitchFamily="18" charset="0"/>
            </a:endParaRPr>
          </a:p>
        </p:txBody>
      </p:sp>
      <p:pic>
        <p:nvPicPr>
          <p:cNvPr id="87044" name="Picture 7" descr="08904202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3600"/>
            <a:ext cx="301783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700949"/>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AutoShape 2"/>
          <p:cNvSpPr>
            <a:spLocks noGrp="1" noChangeArrowheads="1"/>
          </p:cNvSpPr>
          <p:nvPr>
            <p:ph type="title"/>
          </p:nvPr>
        </p:nvSpPr>
        <p:spPr/>
        <p:txBody>
          <a:bodyPr/>
          <a:lstStyle/>
          <a:p>
            <a:r>
              <a:rPr lang="nl-BE" altLang="en-US" smtClean="0"/>
              <a:t>Evolution of the DSM (1)</a:t>
            </a:r>
            <a:endParaRPr lang="en-US" altLang="en-US" smtClean="0"/>
          </a:p>
        </p:txBody>
      </p:sp>
      <p:sp>
        <p:nvSpPr>
          <p:cNvPr id="88067" name="Rectangle 3"/>
          <p:cNvSpPr>
            <a:spLocks noGrp="1" noChangeArrowheads="1"/>
          </p:cNvSpPr>
          <p:nvPr>
            <p:ph idx="1"/>
          </p:nvPr>
        </p:nvSpPr>
        <p:spPr/>
        <p:txBody>
          <a:bodyPr/>
          <a:lstStyle/>
          <a:p>
            <a:r>
              <a:rPr lang="nl-BE" altLang="en-US" b="1" i="1" u="sng" smtClean="0"/>
              <a:t>Psychodynamic</a:t>
            </a:r>
            <a:r>
              <a:rPr lang="nl-BE" altLang="en-US" smtClean="0"/>
              <a:t> period: I and II, 1952-1980</a:t>
            </a:r>
          </a:p>
          <a:p>
            <a:pPr lvl="1"/>
            <a:r>
              <a:rPr lang="en-US" altLang="en-US" smtClean="0"/>
              <a:t>no sharp distinction between normal and abnormal. </a:t>
            </a:r>
            <a:endParaRPr lang="nl-BE" altLang="en-US" smtClean="0"/>
          </a:p>
          <a:p>
            <a:pPr lvl="1"/>
            <a:r>
              <a:rPr lang="nl-BE" altLang="en-US" smtClean="0"/>
              <a:t>psychosis / neurosis scale</a:t>
            </a:r>
          </a:p>
          <a:p>
            <a:pPr lvl="1"/>
            <a:r>
              <a:rPr lang="nl-BE" altLang="en-US" smtClean="0"/>
              <a:t>a</a:t>
            </a:r>
            <a:r>
              <a:rPr lang="en-US" altLang="en-US" smtClean="0"/>
              <a:t>ll disorders </a:t>
            </a:r>
            <a:r>
              <a:rPr lang="nl-BE" altLang="en-US" smtClean="0"/>
              <a:t>viewed as</a:t>
            </a:r>
            <a:r>
              <a:rPr lang="en-US" altLang="en-US" smtClean="0"/>
              <a:t> reactions </a:t>
            </a:r>
            <a:r>
              <a:rPr lang="nl-BE" altLang="en-US" smtClean="0"/>
              <a:t>(leading to behavior) </a:t>
            </a:r>
            <a:r>
              <a:rPr lang="en-US" altLang="en-US" smtClean="0"/>
              <a:t>to environmental events, </a:t>
            </a:r>
            <a:endParaRPr lang="nl-BE" altLang="en-US" smtClean="0"/>
          </a:p>
          <a:p>
            <a:pPr lvl="1"/>
            <a:r>
              <a:rPr lang="en-US" altLang="en-US" smtClean="0"/>
              <a:t>everyone is more or less abnormal, </a:t>
            </a:r>
            <a:endParaRPr lang="nl-BE" altLang="en-US" smtClean="0"/>
          </a:p>
          <a:p>
            <a:pPr lvl="1"/>
            <a:r>
              <a:rPr lang="en-US" altLang="en-US" smtClean="0"/>
              <a:t>inclusion in the manual presumes abnormality.</a:t>
            </a:r>
            <a:endParaRPr lang="nl-BE" altLang="en-US" smtClean="0"/>
          </a:p>
          <a:p>
            <a:r>
              <a:rPr lang="nl-BE" altLang="en-US" smtClean="0"/>
              <a:t>DSM-II contained “homosexuality” as mental disorder which was removed in 1973 </a:t>
            </a:r>
            <a:r>
              <a:rPr lang="nl-BE" altLang="en-US" u="sng" smtClean="0"/>
              <a:t>by vote</a:t>
            </a:r>
            <a:r>
              <a:rPr lang="nl-BE" altLang="en-US" smtClean="0"/>
              <a:t>.</a:t>
            </a:r>
            <a:endParaRPr lang="en-US" altLang="en-US" smtClean="0"/>
          </a:p>
        </p:txBody>
      </p:sp>
    </p:spTree>
    <p:extLst>
      <p:ext uri="{BB962C8B-B14F-4D97-AF65-F5344CB8AC3E}">
        <p14:creationId xmlns:p14="http://schemas.microsoft.com/office/powerpoint/2010/main" val="30092776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AutoShape 2"/>
          <p:cNvSpPr>
            <a:spLocks noGrp="1" noChangeArrowheads="1"/>
          </p:cNvSpPr>
          <p:nvPr>
            <p:ph type="title"/>
          </p:nvPr>
        </p:nvSpPr>
        <p:spPr/>
        <p:txBody>
          <a:bodyPr/>
          <a:lstStyle/>
          <a:p>
            <a:r>
              <a:rPr lang="nl-BE" altLang="en-US" smtClean="0"/>
              <a:t>Evolution of the DSM (2)</a:t>
            </a:r>
            <a:endParaRPr lang="en-US" altLang="en-US" smtClean="0"/>
          </a:p>
        </p:txBody>
      </p:sp>
      <p:sp>
        <p:nvSpPr>
          <p:cNvPr id="89091" name="Rectangle 3"/>
          <p:cNvSpPr>
            <a:spLocks noGrp="1" noChangeArrowheads="1"/>
          </p:cNvSpPr>
          <p:nvPr>
            <p:ph idx="1"/>
          </p:nvPr>
        </p:nvSpPr>
        <p:spPr/>
        <p:txBody>
          <a:bodyPr/>
          <a:lstStyle/>
          <a:p>
            <a:r>
              <a:rPr lang="nl-BE" altLang="en-US" smtClean="0"/>
              <a:t>Adoption of </a:t>
            </a:r>
            <a:r>
              <a:rPr lang="nl-BE" altLang="en-US" b="1" i="1" u="sng" smtClean="0"/>
              <a:t>biomedical</a:t>
            </a:r>
            <a:r>
              <a:rPr lang="nl-BE" altLang="en-US" smtClean="0"/>
              <a:t> model: III, IV 1980 - </a:t>
            </a:r>
          </a:p>
          <a:p>
            <a:pPr lvl="1"/>
            <a:r>
              <a:rPr lang="nl-BE" altLang="en-US" smtClean="0"/>
              <a:t>Clear distinction between normal/abnormal</a:t>
            </a:r>
          </a:p>
          <a:p>
            <a:pPr lvl="1"/>
            <a:r>
              <a:rPr lang="nl-BE" altLang="en-US" smtClean="0"/>
              <a:t>Introduction of diagnostic criteria</a:t>
            </a:r>
          </a:p>
          <a:p>
            <a:pPr lvl="1"/>
            <a:r>
              <a:rPr lang="nl-BE" altLang="en-US" smtClean="0"/>
              <a:t>Latest version is from 2000</a:t>
            </a:r>
          </a:p>
          <a:p>
            <a:r>
              <a:rPr lang="nl-BE" altLang="en-US" smtClean="0"/>
              <a:t>DSM-V: foreseen for 2011</a:t>
            </a:r>
            <a:endParaRPr lang="en-US" altLang="en-US" smtClean="0"/>
          </a:p>
        </p:txBody>
      </p:sp>
    </p:spTree>
    <p:extLst>
      <p:ext uri="{BB962C8B-B14F-4D97-AF65-F5344CB8AC3E}">
        <p14:creationId xmlns:p14="http://schemas.microsoft.com/office/powerpoint/2010/main" val="47700503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2"/>
          <p:cNvSpPr>
            <a:spLocks noGrp="1" noChangeArrowheads="1"/>
          </p:cNvSpPr>
          <p:nvPr>
            <p:ph type="title"/>
          </p:nvPr>
        </p:nvSpPr>
        <p:spPr/>
        <p:txBody>
          <a:bodyPr/>
          <a:lstStyle/>
          <a:p>
            <a:r>
              <a:rPr lang="nl-BE" altLang="en-US" smtClean="0"/>
              <a:t>DSM under fire (1)</a:t>
            </a:r>
            <a:endParaRPr lang="en-US" altLang="en-US" smtClean="0"/>
          </a:p>
        </p:txBody>
      </p:sp>
      <p:sp>
        <p:nvSpPr>
          <p:cNvPr id="444419" name="Rectangle 3"/>
          <p:cNvSpPr>
            <a:spLocks noGrp="1" noChangeArrowheads="1"/>
          </p:cNvSpPr>
          <p:nvPr>
            <p:ph idx="1"/>
          </p:nvPr>
        </p:nvSpPr>
        <p:spPr/>
        <p:txBody>
          <a:bodyPr/>
          <a:lstStyle/>
          <a:p>
            <a:pPr marL="457200" indent="-457200">
              <a:lnSpc>
                <a:spcPct val="90000"/>
              </a:lnSpc>
              <a:buFont typeface="Arial" panose="020B0604020202020204" pitchFamily="34" charset="0"/>
              <a:buChar char="•"/>
            </a:pPr>
            <a:r>
              <a:rPr lang="en-US" altLang="en-US" dirty="0" smtClean="0"/>
              <a:t>severely ill inpatients often meet criteria for more than one DSM-IV personality disorder</a:t>
            </a:r>
            <a:endParaRPr lang="nl-BE" altLang="en-US" dirty="0" smtClean="0"/>
          </a:p>
          <a:p>
            <a:pPr lvl="1">
              <a:lnSpc>
                <a:spcPct val="90000"/>
              </a:lnSpc>
            </a:pPr>
            <a:r>
              <a:rPr lang="nl-BE" altLang="en-US" sz="2000" dirty="0" smtClean="0">
                <a:sym typeface="Wingdings" panose="05000000000000000000" pitchFamily="2" charset="2"/>
              </a:rPr>
              <a:t> </a:t>
            </a:r>
            <a:r>
              <a:rPr lang="nl-BE" altLang="en-US" sz="2000" dirty="0" err="1" smtClean="0">
                <a:sym typeface="Wingdings" panose="05000000000000000000" pitchFamily="2" charset="2"/>
              </a:rPr>
              <a:t>suggests</a:t>
            </a:r>
            <a:r>
              <a:rPr lang="nl-BE" altLang="en-US" sz="2000" dirty="0" smtClean="0">
                <a:sym typeface="Wingdings" panose="05000000000000000000" pitchFamily="2" charset="2"/>
              </a:rPr>
              <a:t> </a:t>
            </a:r>
            <a:r>
              <a:rPr lang="en-US" altLang="en-US" sz="2000" dirty="0" smtClean="0"/>
              <a:t>a high rate of co-morbidity</a:t>
            </a:r>
            <a:r>
              <a:rPr lang="nl-BE" altLang="en-US" sz="2000" dirty="0" smtClean="0"/>
              <a:t>,</a:t>
            </a:r>
            <a:r>
              <a:rPr lang="en-US" altLang="en-US" sz="2000" dirty="0" smtClean="0"/>
              <a:t> </a:t>
            </a:r>
            <a:r>
              <a:rPr lang="nl-BE" altLang="en-US" sz="2000" dirty="0" err="1" smtClean="0"/>
              <a:t>however</a:t>
            </a:r>
            <a:r>
              <a:rPr lang="nl-BE" altLang="en-US" sz="2000" dirty="0" smtClean="0"/>
              <a:t> in absence</a:t>
            </a:r>
            <a:r>
              <a:rPr lang="en-US" altLang="en-US" sz="2000" dirty="0" smtClean="0"/>
              <a:t> </a:t>
            </a:r>
            <a:r>
              <a:rPr lang="nl-BE" altLang="en-US" sz="2000" dirty="0" smtClean="0"/>
              <a:t>of </a:t>
            </a:r>
            <a:r>
              <a:rPr lang="nl-BE" altLang="en-US" sz="2000" dirty="0" err="1" smtClean="0"/>
              <a:t>any</a:t>
            </a:r>
            <a:r>
              <a:rPr lang="en-US" altLang="en-US" sz="2000" dirty="0" smtClean="0"/>
              <a:t> medical or etiologic reason for </a:t>
            </a:r>
            <a:r>
              <a:rPr lang="nl-BE" altLang="en-US" sz="2000" dirty="0" err="1" smtClean="0"/>
              <a:t>such</a:t>
            </a:r>
            <a:r>
              <a:rPr lang="nl-BE" altLang="en-US" sz="2000" dirty="0" smtClean="0"/>
              <a:t> a </a:t>
            </a:r>
            <a:r>
              <a:rPr lang="nl-BE" altLang="en-US" sz="2000" dirty="0" err="1" smtClean="0"/>
              <a:t>situation</a:t>
            </a:r>
            <a:r>
              <a:rPr lang="en-US" altLang="en-US" sz="2000" dirty="0" smtClean="0"/>
              <a:t> </a:t>
            </a:r>
          </a:p>
          <a:p>
            <a:pPr lvl="1">
              <a:lnSpc>
                <a:spcPct val="90000"/>
              </a:lnSpc>
            </a:pPr>
            <a:endParaRPr lang="en-US" altLang="en-US" sz="2000" dirty="0" smtClean="0"/>
          </a:p>
          <a:p>
            <a:pPr marL="457200" indent="-457200">
              <a:lnSpc>
                <a:spcPct val="90000"/>
              </a:lnSpc>
              <a:buFont typeface="Arial" panose="020B0604020202020204" pitchFamily="34" charset="0"/>
              <a:buChar char="•"/>
            </a:pPr>
            <a:r>
              <a:rPr lang="en-US" altLang="en-US" dirty="0" smtClean="0"/>
              <a:t>many outpatients do not meet the criteria for any of the specific categories identified in DSM-IV; </a:t>
            </a:r>
          </a:p>
          <a:p>
            <a:pPr marL="457200" indent="-457200">
              <a:lnSpc>
                <a:spcPct val="90000"/>
              </a:lnSpc>
              <a:buFont typeface="Arial" panose="020B0604020202020204" pitchFamily="34" charset="0"/>
              <a:buChar char="•"/>
            </a:pPr>
            <a:endParaRPr lang="en-US" altLang="en-US" dirty="0" smtClean="0"/>
          </a:p>
          <a:p>
            <a:pPr marL="457200" indent="-457200">
              <a:lnSpc>
                <a:spcPct val="90000"/>
              </a:lnSpc>
              <a:buFont typeface="Arial" panose="020B0604020202020204" pitchFamily="34" charset="0"/>
              <a:buChar char="•"/>
            </a:pPr>
            <a:r>
              <a:rPr lang="en-US" altLang="en-US" dirty="0" smtClean="0"/>
              <a:t>patients with the same categorical diagnosis often vary substantially with respect to which diagnostic criteria were used to make the diagnosis, so that two patients with the same diagnosis can manifest very different signs and symptoms;  </a:t>
            </a:r>
          </a:p>
        </p:txBody>
      </p:sp>
    </p:spTree>
    <p:extLst>
      <p:ext uri="{BB962C8B-B14F-4D97-AF65-F5344CB8AC3E}">
        <p14:creationId xmlns:p14="http://schemas.microsoft.com/office/powerpoint/2010/main" val="992186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444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441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441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44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1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notions of Logic</a:t>
            </a:r>
            <a:endParaRPr lang="en-US" dirty="0"/>
          </a:p>
        </p:txBody>
      </p:sp>
      <p:sp>
        <p:nvSpPr>
          <p:cNvPr id="3" name="Content Placeholder 2"/>
          <p:cNvSpPr>
            <a:spLocks noGrp="1"/>
          </p:cNvSpPr>
          <p:nvPr>
            <p:ph idx="1"/>
          </p:nvPr>
        </p:nvSpPr>
        <p:spPr/>
        <p:txBody>
          <a:bodyPr/>
          <a:lstStyle/>
          <a:p>
            <a:pPr marL="914400" indent="-914400"/>
            <a:r>
              <a:rPr lang="en-US" dirty="0"/>
              <a:t>(</a:t>
            </a:r>
            <a:r>
              <a:rPr lang="en-US" dirty="0" smtClean="0"/>
              <a:t>L1)	the </a:t>
            </a:r>
            <a:r>
              <a:rPr lang="en-US" dirty="0"/>
              <a:t>study of artificial formal languages </a:t>
            </a:r>
            <a:endParaRPr lang="en-US" dirty="0" smtClean="0"/>
          </a:p>
          <a:p>
            <a:pPr marL="914400" indent="-914400"/>
            <a:r>
              <a:rPr lang="en-US" dirty="0" smtClean="0"/>
              <a:t>	  </a:t>
            </a:r>
            <a:r>
              <a:rPr lang="en-US" sz="1800" dirty="0" smtClean="0">
                <a:sym typeface="Wingdings" panose="05000000000000000000" pitchFamily="2" charset="2"/>
              </a:rPr>
              <a:t> e.g. properties of predicate logic studied in model theory</a:t>
            </a:r>
            <a:endParaRPr lang="en-US" sz="1800" dirty="0"/>
          </a:p>
          <a:p>
            <a:pPr marL="914400" indent="-914400"/>
            <a:r>
              <a:rPr lang="en-US" dirty="0"/>
              <a:t>(</a:t>
            </a:r>
            <a:r>
              <a:rPr lang="en-US" dirty="0" smtClean="0"/>
              <a:t>L2)	the </a:t>
            </a:r>
            <a:r>
              <a:rPr lang="en-US" dirty="0"/>
              <a:t>study of formally valid inferences and logical </a:t>
            </a:r>
            <a:r>
              <a:rPr lang="en-US" dirty="0" smtClean="0"/>
              <a:t>consequence</a:t>
            </a:r>
          </a:p>
          <a:p>
            <a:pPr marL="914400" indent="-914400"/>
            <a:r>
              <a:rPr lang="en-US" dirty="0"/>
              <a:t>	  </a:t>
            </a:r>
            <a:r>
              <a:rPr lang="en-US" sz="2000" dirty="0">
                <a:sym typeface="Wingdings" panose="05000000000000000000" pitchFamily="2" charset="2"/>
              </a:rPr>
              <a:t> e.g. </a:t>
            </a:r>
            <a:r>
              <a:rPr lang="en-US" sz="2000" dirty="0" smtClean="0">
                <a:sym typeface="Wingdings" panose="05000000000000000000" pitchFamily="2" charset="2"/>
              </a:rPr>
              <a:t>IF A then B: </a:t>
            </a:r>
          </a:p>
          <a:p>
            <a:pPr marL="914400" indent="-914400"/>
            <a:r>
              <a:rPr lang="en-US" sz="2000" dirty="0">
                <a:sym typeface="Wingdings" panose="05000000000000000000" pitchFamily="2" charset="2"/>
              </a:rPr>
              <a:t>	</a:t>
            </a:r>
            <a:r>
              <a:rPr lang="en-US" sz="2000" dirty="0" smtClean="0">
                <a:sym typeface="Wingdings" panose="05000000000000000000" pitchFamily="2" charset="2"/>
              </a:rPr>
              <a:t>		A, therefor: B</a:t>
            </a:r>
            <a:endParaRPr lang="en-US" sz="2000" dirty="0"/>
          </a:p>
          <a:p>
            <a:pPr marL="914400" indent="-914400"/>
            <a:r>
              <a:rPr lang="en-US" dirty="0" smtClean="0"/>
              <a:t>			</a:t>
            </a:r>
            <a:r>
              <a:rPr lang="en-US" sz="2000" dirty="0" smtClean="0"/>
              <a:t>not B, therefor: not A</a:t>
            </a:r>
          </a:p>
          <a:p>
            <a:pPr marL="914400" indent="-914400"/>
            <a:r>
              <a:rPr lang="en-US" dirty="0" smtClean="0"/>
              <a:t>(L3)	the </a:t>
            </a:r>
            <a:r>
              <a:rPr lang="en-US" dirty="0"/>
              <a:t>study of logical </a:t>
            </a:r>
            <a:r>
              <a:rPr lang="en-US" dirty="0" smtClean="0"/>
              <a:t>truths</a:t>
            </a:r>
          </a:p>
          <a:p>
            <a:pPr marL="914400" indent="-914400"/>
            <a:r>
              <a:rPr lang="en-US" sz="2000" dirty="0" smtClean="0"/>
              <a:t>	the </a:t>
            </a:r>
            <a:r>
              <a:rPr lang="en-US" sz="2000" dirty="0"/>
              <a:t>most general truths, ones that are contained in any other body of truths that any other science aims to </a:t>
            </a:r>
            <a:r>
              <a:rPr lang="en-US" sz="2000" dirty="0" smtClean="0"/>
              <a:t>describe</a:t>
            </a:r>
            <a:endParaRPr lang="en-US" sz="2000" dirty="0"/>
          </a:p>
          <a:p>
            <a:pPr marL="914400" indent="-914400"/>
            <a:r>
              <a:rPr lang="en-US" dirty="0"/>
              <a:t>(</a:t>
            </a:r>
            <a:r>
              <a:rPr lang="en-US" dirty="0" smtClean="0"/>
              <a:t>L4)	the </a:t>
            </a:r>
            <a:r>
              <a:rPr lang="en-US" dirty="0"/>
              <a:t>study of the general features, or form, of </a:t>
            </a:r>
            <a:r>
              <a:rPr lang="en-US" dirty="0" smtClean="0"/>
              <a:t>judgements (Kant)</a:t>
            </a:r>
            <a:endParaRPr lang="en-US" dirty="0"/>
          </a:p>
          <a:p>
            <a:endParaRPr lang="en-US" dirty="0"/>
          </a:p>
        </p:txBody>
      </p:sp>
    </p:spTree>
    <p:extLst>
      <p:ext uri="{BB962C8B-B14F-4D97-AF65-F5344CB8AC3E}">
        <p14:creationId xmlns:p14="http://schemas.microsoft.com/office/powerpoint/2010/main" val="133406530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AutoShape 2"/>
          <p:cNvSpPr>
            <a:spLocks noGrp="1" noChangeArrowheads="1"/>
          </p:cNvSpPr>
          <p:nvPr>
            <p:ph type="title"/>
          </p:nvPr>
        </p:nvSpPr>
        <p:spPr/>
        <p:txBody>
          <a:bodyPr/>
          <a:lstStyle/>
          <a:p>
            <a:r>
              <a:rPr lang="nl-BE" altLang="en-US" smtClean="0"/>
              <a:t>DSM under fire (2)</a:t>
            </a:r>
            <a:endParaRPr lang="en-US" altLang="en-US" smtClean="0"/>
          </a:p>
        </p:txBody>
      </p:sp>
      <p:sp>
        <p:nvSpPr>
          <p:cNvPr id="445443" name="Rectangle 3"/>
          <p:cNvSpPr>
            <a:spLocks noGrp="1" noChangeArrowheads="1"/>
          </p:cNvSpPr>
          <p:nvPr>
            <p:ph idx="1"/>
          </p:nvPr>
        </p:nvSpPr>
        <p:spPr/>
        <p:txBody>
          <a:bodyPr/>
          <a:lstStyle/>
          <a:p>
            <a:r>
              <a:rPr lang="en-US" altLang="en-US" smtClean="0"/>
              <a:t>frequent revision</a:t>
            </a:r>
            <a:r>
              <a:rPr lang="nl-BE" altLang="en-US" smtClean="0"/>
              <a:t> of</a:t>
            </a:r>
            <a:r>
              <a:rPr lang="en-US" altLang="en-US" smtClean="0"/>
              <a:t> the diagnostic thresholds separating what is normal from what is disordered</a:t>
            </a:r>
            <a:endParaRPr lang="nl-BE" altLang="en-US" smtClean="0"/>
          </a:p>
          <a:p>
            <a:pPr lvl="1">
              <a:buFontTx/>
              <a:buNone/>
            </a:pPr>
            <a:r>
              <a:rPr lang="en-US" altLang="en-US" smtClean="0"/>
              <a:t> </a:t>
            </a:r>
            <a:r>
              <a:rPr lang="nl-BE" altLang="en-US" smtClean="0">
                <a:sym typeface="Wingdings" panose="05000000000000000000" pitchFamily="2" charset="2"/>
              </a:rPr>
              <a:t></a:t>
            </a:r>
            <a:r>
              <a:rPr lang="en-US" altLang="en-US" smtClean="0"/>
              <a:t> it is as if given disorders would appear and disappear in course of time; </a:t>
            </a:r>
          </a:p>
          <a:p>
            <a:r>
              <a:rPr lang="en-US" altLang="en-US" smtClean="0"/>
              <a:t>a number of the diagnostic categories mentioned in DSM</a:t>
            </a:r>
            <a:r>
              <a:rPr lang="nl-BE" altLang="en-US" smtClean="0"/>
              <a:t>-</a:t>
            </a:r>
            <a:r>
              <a:rPr lang="en-US" altLang="en-US" smtClean="0"/>
              <a:t>IV </a:t>
            </a:r>
            <a:r>
              <a:rPr lang="nl-BE" altLang="en-US" smtClean="0"/>
              <a:t>lack </a:t>
            </a:r>
            <a:r>
              <a:rPr lang="en-US" altLang="en-US" smtClean="0"/>
              <a:t>any developing scientific base for an understanding of the corresponding disorder types</a:t>
            </a:r>
          </a:p>
        </p:txBody>
      </p:sp>
    </p:spTree>
    <p:extLst>
      <p:ext uri="{BB962C8B-B14F-4D97-AF65-F5344CB8AC3E}">
        <p14:creationId xmlns:p14="http://schemas.microsoft.com/office/powerpoint/2010/main" val="3100712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454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544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54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3"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AutoShape 2"/>
          <p:cNvSpPr>
            <a:spLocks noGrp="1" noChangeArrowheads="1"/>
          </p:cNvSpPr>
          <p:nvPr>
            <p:ph type="title"/>
          </p:nvPr>
        </p:nvSpPr>
        <p:spPr/>
        <p:txBody>
          <a:bodyPr/>
          <a:lstStyle/>
          <a:p>
            <a:r>
              <a:rPr lang="nl-BE" altLang="en-US" smtClean="0"/>
              <a:t>The Dimensional Approach (1)</a:t>
            </a:r>
            <a:endParaRPr lang="en-US" altLang="en-US" smtClean="0"/>
          </a:p>
        </p:txBody>
      </p:sp>
      <p:sp>
        <p:nvSpPr>
          <p:cNvPr id="448515" name="Rectangle 3"/>
          <p:cNvSpPr>
            <a:spLocks noGrp="1" noChangeArrowheads="1"/>
          </p:cNvSpPr>
          <p:nvPr>
            <p:ph idx="1"/>
          </p:nvPr>
        </p:nvSpPr>
        <p:spPr/>
        <p:txBody>
          <a:bodyPr/>
          <a:lstStyle/>
          <a:p>
            <a:pPr>
              <a:lnSpc>
                <a:spcPct val="90000"/>
              </a:lnSpc>
            </a:pPr>
            <a:r>
              <a:rPr lang="nl-BE" altLang="en-US" dirty="0" err="1" smtClean="0"/>
              <a:t>Mental</a:t>
            </a:r>
            <a:r>
              <a:rPr lang="nl-BE" altLang="en-US" dirty="0" smtClean="0"/>
              <a:t> </a:t>
            </a:r>
            <a:r>
              <a:rPr lang="nl-BE" altLang="en-US" dirty="0" err="1" smtClean="0"/>
              <a:t>processes</a:t>
            </a:r>
            <a:r>
              <a:rPr lang="nl-BE" altLang="en-US" dirty="0" smtClean="0"/>
              <a:t> </a:t>
            </a:r>
            <a:r>
              <a:rPr lang="nl-BE" altLang="en-US" dirty="0" err="1" smtClean="0"/>
              <a:t>and</a:t>
            </a:r>
            <a:r>
              <a:rPr lang="nl-BE" altLang="en-US" dirty="0" smtClean="0"/>
              <a:t> </a:t>
            </a:r>
            <a:r>
              <a:rPr lang="nl-BE" altLang="en-US" dirty="0" err="1" smtClean="0"/>
              <a:t>behavior</a:t>
            </a:r>
            <a:r>
              <a:rPr lang="nl-BE" altLang="en-US" dirty="0" smtClean="0"/>
              <a:t> follow </a:t>
            </a:r>
            <a:r>
              <a:rPr lang="nl-BE" altLang="en-US" dirty="0" err="1" smtClean="0"/>
              <a:t>traits</a:t>
            </a:r>
            <a:r>
              <a:rPr lang="nl-BE" altLang="en-US" dirty="0" smtClean="0"/>
              <a:t>/</a:t>
            </a:r>
            <a:r>
              <a:rPr lang="nl-BE" altLang="en-US" dirty="0" err="1" smtClean="0"/>
              <a:t>phenomena</a:t>
            </a:r>
            <a:r>
              <a:rPr lang="nl-BE" altLang="en-US" dirty="0" smtClean="0"/>
              <a:t> </a:t>
            </a:r>
            <a:r>
              <a:rPr lang="nl-BE" altLang="en-US" dirty="0" err="1" smtClean="0"/>
              <a:t>which</a:t>
            </a:r>
            <a:r>
              <a:rPr lang="nl-BE" altLang="en-US" dirty="0" smtClean="0"/>
              <a:t> </a:t>
            </a:r>
            <a:r>
              <a:rPr lang="en-US" altLang="en-US" dirty="0" smtClean="0"/>
              <a:t>are </a:t>
            </a:r>
            <a:r>
              <a:rPr lang="nl-BE" altLang="en-US" dirty="0" err="1" smtClean="0"/>
              <a:t>to</a:t>
            </a:r>
            <a:r>
              <a:rPr lang="nl-BE" altLang="en-US" dirty="0" smtClean="0"/>
              <a:t> </a:t>
            </a:r>
            <a:r>
              <a:rPr lang="nl-BE" altLang="en-US" dirty="0" err="1" smtClean="0"/>
              <a:t>be</a:t>
            </a:r>
            <a:r>
              <a:rPr lang="nl-BE" altLang="en-US" dirty="0" smtClean="0"/>
              <a:t> </a:t>
            </a:r>
            <a:r>
              <a:rPr lang="en-US" altLang="en-US" dirty="0" smtClean="0"/>
              <a:t>seen as continuous variables along continua on which all members of the population can be located. These continua extend to both normal and pathological </a:t>
            </a:r>
            <a:r>
              <a:rPr lang="nl-BE" altLang="en-US" dirty="0" err="1" smtClean="0"/>
              <a:t>phenotypes</a:t>
            </a:r>
            <a:r>
              <a:rPr lang="en-US" altLang="en-US" dirty="0" smtClean="0"/>
              <a:t>.</a:t>
            </a:r>
          </a:p>
          <a:p>
            <a:pPr>
              <a:lnSpc>
                <a:spcPct val="90000"/>
              </a:lnSpc>
            </a:pPr>
            <a:endParaRPr lang="nl-BE" altLang="en-US" dirty="0" smtClean="0"/>
          </a:p>
          <a:p>
            <a:pPr>
              <a:lnSpc>
                <a:spcPct val="90000"/>
              </a:lnSpc>
            </a:pPr>
            <a:r>
              <a:rPr lang="nl-BE" altLang="en-US" dirty="0" smtClean="0"/>
              <a:t>These </a:t>
            </a:r>
            <a:r>
              <a:rPr lang="nl-BE" altLang="en-US" dirty="0" err="1" smtClean="0"/>
              <a:t>traits</a:t>
            </a:r>
            <a:r>
              <a:rPr lang="nl-BE" altLang="en-US" dirty="0" smtClean="0"/>
              <a:t> are on a par </a:t>
            </a:r>
            <a:r>
              <a:rPr lang="nl-BE" altLang="en-US" dirty="0" err="1" smtClean="0"/>
              <a:t>with</a:t>
            </a:r>
            <a:r>
              <a:rPr lang="nl-BE" altLang="en-US" dirty="0" smtClean="0"/>
              <a:t> </a:t>
            </a:r>
            <a:r>
              <a:rPr lang="nl-BE" altLang="en-US" dirty="0" err="1" smtClean="0"/>
              <a:t>properties</a:t>
            </a:r>
            <a:r>
              <a:rPr lang="nl-BE" altLang="en-US" dirty="0" smtClean="0"/>
              <a:t> </a:t>
            </a:r>
            <a:r>
              <a:rPr lang="nl-BE" altLang="en-US" dirty="0" err="1" smtClean="0"/>
              <a:t>such</a:t>
            </a:r>
            <a:r>
              <a:rPr lang="nl-BE" altLang="en-US" dirty="0" smtClean="0"/>
              <a:t> as </a:t>
            </a:r>
            <a:r>
              <a:rPr lang="nl-BE" altLang="en-US" dirty="0" err="1" smtClean="0"/>
              <a:t>temperature</a:t>
            </a:r>
            <a:r>
              <a:rPr lang="nl-BE" altLang="en-US" dirty="0" smtClean="0"/>
              <a:t>, </a:t>
            </a:r>
            <a:r>
              <a:rPr lang="nl-BE" altLang="en-US" dirty="0" err="1" smtClean="0"/>
              <a:t>weight</a:t>
            </a:r>
            <a:r>
              <a:rPr lang="nl-BE" altLang="en-US" dirty="0" smtClean="0"/>
              <a:t>, …</a:t>
            </a:r>
          </a:p>
          <a:p>
            <a:pPr lvl="1">
              <a:lnSpc>
                <a:spcPct val="90000"/>
              </a:lnSpc>
              <a:buFontTx/>
              <a:buNone/>
            </a:pPr>
            <a:r>
              <a:rPr lang="nl-BE" altLang="en-US" dirty="0" smtClean="0">
                <a:sym typeface="Wingdings" panose="05000000000000000000" pitchFamily="2" charset="2"/>
              </a:rPr>
              <a:t> Homo sapiens is </a:t>
            </a:r>
            <a:r>
              <a:rPr lang="nl-BE" altLang="en-US" dirty="0" err="1" smtClean="0">
                <a:sym typeface="Wingdings" panose="05000000000000000000" pitchFamily="2" charset="2"/>
              </a:rPr>
              <a:t>not</a:t>
            </a:r>
            <a:r>
              <a:rPr lang="nl-BE" altLang="en-US" dirty="0" smtClean="0">
                <a:sym typeface="Wingdings" panose="05000000000000000000" pitchFamily="2" charset="2"/>
              </a:rPr>
              <a:t> </a:t>
            </a:r>
            <a:r>
              <a:rPr lang="nl-BE" altLang="en-US" dirty="0" err="1" smtClean="0">
                <a:sym typeface="Wingdings" panose="05000000000000000000" pitchFamily="2" charset="2"/>
              </a:rPr>
              <a:t>further</a:t>
            </a:r>
            <a:r>
              <a:rPr lang="nl-BE" altLang="en-US" dirty="0" smtClean="0">
                <a:sym typeface="Wingdings" panose="05000000000000000000" pitchFamily="2" charset="2"/>
              </a:rPr>
              <a:t> </a:t>
            </a:r>
            <a:r>
              <a:rPr lang="nl-BE" altLang="en-US" dirty="0" err="1" smtClean="0">
                <a:sym typeface="Wingdings" panose="05000000000000000000" pitchFamily="2" charset="2"/>
              </a:rPr>
              <a:t>subdivided</a:t>
            </a:r>
            <a:r>
              <a:rPr lang="nl-BE" altLang="en-US" dirty="0" smtClean="0">
                <a:sym typeface="Wingdings" panose="05000000000000000000" pitchFamily="2" charset="2"/>
              </a:rPr>
              <a:t> in subspecies </a:t>
            </a:r>
            <a:r>
              <a:rPr lang="nl-BE" altLang="en-US" dirty="0" err="1" smtClean="0">
                <a:sym typeface="Wingdings" panose="05000000000000000000" pitchFamily="2" charset="2"/>
              </a:rPr>
              <a:t>according</a:t>
            </a:r>
            <a:r>
              <a:rPr lang="nl-BE" altLang="en-US" dirty="0" smtClean="0">
                <a:sym typeface="Wingdings" panose="05000000000000000000" pitchFamily="2" charset="2"/>
              </a:rPr>
              <a:t> </a:t>
            </a:r>
            <a:r>
              <a:rPr lang="nl-BE" altLang="en-US" dirty="0" err="1" smtClean="0">
                <a:sym typeface="Wingdings" panose="05000000000000000000" pitchFamily="2" charset="2"/>
              </a:rPr>
              <a:t>to</a:t>
            </a:r>
            <a:r>
              <a:rPr lang="nl-BE" altLang="en-US" dirty="0" smtClean="0">
                <a:sym typeface="Wingdings" panose="05000000000000000000" pitchFamily="2" charset="2"/>
              </a:rPr>
              <a:t> </a:t>
            </a:r>
            <a:r>
              <a:rPr lang="nl-BE" altLang="en-US" dirty="0" err="1" smtClean="0">
                <a:sym typeface="Wingdings" panose="05000000000000000000" pitchFamily="2" charset="2"/>
              </a:rPr>
              <a:t>weight</a:t>
            </a:r>
            <a:r>
              <a:rPr lang="nl-BE" altLang="en-US" dirty="0" smtClean="0">
                <a:sym typeface="Wingdings" panose="05000000000000000000" pitchFamily="2" charset="2"/>
              </a:rPr>
              <a:t>, </a:t>
            </a:r>
            <a:r>
              <a:rPr lang="nl-BE" altLang="en-US" dirty="0" err="1" smtClean="0">
                <a:sym typeface="Wingdings" panose="05000000000000000000" pitchFamily="2" charset="2"/>
              </a:rPr>
              <a:t>temperature</a:t>
            </a:r>
            <a:r>
              <a:rPr lang="nl-BE" altLang="en-US" dirty="0" smtClean="0">
                <a:sym typeface="Wingdings" panose="05000000000000000000" pitchFamily="2" charset="2"/>
              </a:rPr>
              <a:t>, …</a:t>
            </a:r>
            <a:endParaRPr lang="en-US" altLang="en-US" dirty="0" smtClean="0"/>
          </a:p>
        </p:txBody>
      </p:sp>
    </p:spTree>
    <p:extLst>
      <p:ext uri="{BB962C8B-B14F-4D97-AF65-F5344CB8AC3E}">
        <p14:creationId xmlns:p14="http://schemas.microsoft.com/office/powerpoint/2010/main" val="1327716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48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85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85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5"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AutoShape 2"/>
          <p:cNvSpPr>
            <a:spLocks noGrp="1" noChangeArrowheads="1"/>
          </p:cNvSpPr>
          <p:nvPr>
            <p:ph type="title"/>
          </p:nvPr>
        </p:nvSpPr>
        <p:spPr/>
        <p:txBody>
          <a:bodyPr/>
          <a:lstStyle/>
          <a:p>
            <a:r>
              <a:rPr lang="nl-BE" altLang="en-US" smtClean="0"/>
              <a:t>The Dimensional Approach (2)</a:t>
            </a:r>
            <a:endParaRPr lang="en-US" altLang="en-US" smtClean="0"/>
          </a:p>
        </p:txBody>
      </p:sp>
      <p:sp>
        <p:nvSpPr>
          <p:cNvPr id="452611" name="Rectangle 3"/>
          <p:cNvSpPr>
            <a:spLocks noGrp="1" noChangeArrowheads="1"/>
          </p:cNvSpPr>
          <p:nvPr>
            <p:ph idx="1"/>
          </p:nvPr>
        </p:nvSpPr>
        <p:spPr/>
        <p:txBody>
          <a:bodyPr/>
          <a:lstStyle/>
          <a:p>
            <a:r>
              <a:rPr lang="nl-BE" altLang="en-US" sz="2800" i="1" dirty="0" smtClean="0"/>
              <a:t>“</a:t>
            </a:r>
            <a:r>
              <a:rPr lang="en-US" altLang="en-US" sz="2800" i="1" dirty="0" smtClean="0"/>
              <a:t>Diagnostic categories defined by their syndromes should be regarded as valid only if they have been shown to be discrete entities with natural boundaries that separate them from other disorders</a:t>
            </a:r>
            <a:r>
              <a:rPr lang="nl-BE" altLang="en-US" sz="2800" i="1" dirty="0" smtClean="0"/>
              <a:t>.”</a:t>
            </a:r>
          </a:p>
          <a:p>
            <a:endParaRPr lang="nl-BE" altLang="en-US" sz="2800" i="1" dirty="0" smtClean="0"/>
          </a:p>
          <a:p>
            <a:endParaRPr lang="nl-BE" altLang="en-US" sz="1600" i="1" dirty="0" smtClean="0"/>
          </a:p>
          <a:p>
            <a:r>
              <a:rPr lang="nl-BE" altLang="en-US" sz="2800" i="1" dirty="0" smtClean="0"/>
              <a:t>“</a:t>
            </a:r>
            <a:r>
              <a:rPr lang="en-US" altLang="en-US" sz="2800" i="1" dirty="0" smtClean="0"/>
              <a:t>there is no empirical evidence for natural boundaries between major syndromes</a:t>
            </a:r>
            <a:r>
              <a:rPr lang="nl-BE" altLang="en-US" sz="2800" i="1" dirty="0" smtClean="0"/>
              <a:t>”</a:t>
            </a:r>
            <a:r>
              <a:rPr lang="en-US" altLang="en-US" sz="2800" i="1" dirty="0" smtClean="0"/>
              <a:t> </a:t>
            </a:r>
            <a:r>
              <a:rPr lang="nl-BE" altLang="en-US" sz="2800" i="1" dirty="0" smtClean="0"/>
              <a:t>…</a:t>
            </a:r>
            <a:r>
              <a:rPr lang="en-US" altLang="en-US" sz="2800" i="1" dirty="0" smtClean="0"/>
              <a:t> </a:t>
            </a:r>
            <a:r>
              <a:rPr lang="nl-BE" altLang="en-US" sz="2800" i="1" dirty="0" smtClean="0"/>
              <a:t>“</a:t>
            </a:r>
            <a:r>
              <a:rPr lang="en-US" altLang="en-US" sz="2800" i="1" dirty="0" smtClean="0"/>
              <a:t>the categorical approach is fundamentally flawed</a:t>
            </a:r>
            <a:r>
              <a:rPr lang="nl-BE" altLang="en-US" sz="2800" i="1" dirty="0" smtClean="0"/>
              <a:t>”</a:t>
            </a:r>
            <a:endParaRPr lang="en-US" altLang="en-US" sz="2800" i="1" dirty="0" smtClean="0"/>
          </a:p>
        </p:txBody>
      </p:sp>
      <p:sp>
        <p:nvSpPr>
          <p:cNvPr id="96260" name="Rectangle 4"/>
          <p:cNvSpPr>
            <a:spLocks noChangeArrowheads="1"/>
          </p:cNvSpPr>
          <p:nvPr/>
        </p:nvSpPr>
        <p:spPr bwMode="auto">
          <a:xfrm>
            <a:off x="1752600" y="3922067"/>
            <a:ext cx="746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en-US" altLang="en-US" sz="1200" dirty="0">
                <a:solidFill>
                  <a:schemeClr val="bg1"/>
                </a:solidFill>
              </a:rPr>
              <a:t>Kendell R, </a:t>
            </a:r>
            <a:r>
              <a:rPr lang="en-US" altLang="en-US" sz="1200" dirty="0" err="1">
                <a:solidFill>
                  <a:schemeClr val="bg1"/>
                </a:solidFill>
              </a:rPr>
              <a:t>Jablensky</a:t>
            </a:r>
            <a:r>
              <a:rPr lang="en-US" altLang="en-US" sz="1200" dirty="0">
                <a:solidFill>
                  <a:schemeClr val="bg1"/>
                </a:solidFill>
              </a:rPr>
              <a:t> A. Distinguishing between the validity and utility of psychiatric diagnoses. Am J Psychiatry 2003; 160:4–12.</a:t>
            </a:r>
          </a:p>
        </p:txBody>
      </p:sp>
      <p:sp>
        <p:nvSpPr>
          <p:cNvPr id="452613" name="Rectangle 5"/>
          <p:cNvSpPr>
            <a:spLocks noChangeArrowheads="1"/>
          </p:cNvSpPr>
          <p:nvPr/>
        </p:nvSpPr>
        <p:spPr bwMode="auto">
          <a:xfrm>
            <a:off x="381000" y="6147414"/>
            <a:ext cx="868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r" eaLnBrk="1" hangingPunct="1"/>
            <a:r>
              <a:rPr lang="en-US" altLang="en-US" sz="1200" dirty="0" err="1">
                <a:solidFill>
                  <a:schemeClr val="bg1"/>
                </a:solidFill>
              </a:rPr>
              <a:t>Cloninger</a:t>
            </a:r>
            <a:r>
              <a:rPr lang="en-US" altLang="en-US" sz="1200" dirty="0">
                <a:solidFill>
                  <a:schemeClr val="bg1"/>
                </a:solidFill>
              </a:rPr>
              <a:t> CR: A new conceptual paradigm from genetics and psychobiology for the science of mental health. </a:t>
            </a:r>
            <a:r>
              <a:rPr lang="en-US" altLang="en-US" sz="1200" dirty="0" err="1">
                <a:solidFill>
                  <a:schemeClr val="bg1"/>
                </a:solidFill>
              </a:rPr>
              <a:t>Aust</a:t>
            </a:r>
            <a:r>
              <a:rPr lang="en-US" altLang="en-US" sz="1200" dirty="0">
                <a:solidFill>
                  <a:schemeClr val="bg1"/>
                </a:solidFill>
              </a:rPr>
              <a:t> N Z J Psychiatry 33:174–186, 1999.</a:t>
            </a:r>
          </a:p>
        </p:txBody>
      </p:sp>
    </p:spTree>
    <p:extLst>
      <p:ext uri="{BB962C8B-B14F-4D97-AF65-F5344CB8AC3E}">
        <p14:creationId xmlns:p14="http://schemas.microsoft.com/office/powerpoint/2010/main" val="13433469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2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2611">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26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1" grpId="0" build="p"/>
      <p:bldP spid="452613" grpId="0"/>
    </p:bldLst>
  </p:timing>
</p:sld>
</file>

<file path=ppt/slides/slide1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7282" name="Picture 5" descr="mountain-bike-yellowstone-gardi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5682" name="AutoShape 2"/>
          <p:cNvSpPr>
            <a:spLocks noGrp="1" noChangeArrowheads="1"/>
          </p:cNvSpPr>
          <p:nvPr>
            <p:ph type="title"/>
          </p:nvPr>
        </p:nvSpPr>
        <p:spPr>
          <a:xfrm>
            <a:off x="304800" y="4343400"/>
            <a:ext cx="8632825" cy="633413"/>
          </a:xfrm>
        </p:spPr>
        <p:txBody>
          <a:bodyPr/>
          <a:lstStyle/>
          <a:p>
            <a:r>
              <a:rPr lang="nl-BE" altLang="en-US" smtClean="0"/>
              <a:t>Is there empirical evidence for this boundary ?</a:t>
            </a:r>
            <a:endParaRPr lang="en-US" altLang="en-US" smtClean="0"/>
          </a:p>
        </p:txBody>
      </p:sp>
      <p:grpSp>
        <p:nvGrpSpPr>
          <p:cNvPr id="2" name="Group 9"/>
          <p:cNvGrpSpPr>
            <a:grpSpLocks/>
          </p:cNvGrpSpPr>
          <p:nvPr/>
        </p:nvGrpSpPr>
        <p:grpSpPr bwMode="auto">
          <a:xfrm>
            <a:off x="0" y="3048000"/>
            <a:ext cx="9144000" cy="1371600"/>
            <a:chOff x="0" y="1920"/>
            <a:chExt cx="5760" cy="864"/>
          </a:xfrm>
        </p:grpSpPr>
        <p:sp>
          <p:nvSpPr>
            <p:cNvPr id="97286" name="Line 6"/>
            <p:cNvSpPr>
              <a:spLocks noChangeShapeType="1"/>
            </p:cNvSpPr>
            <p:nvPr/>
          </p:nvSpPr>
          <p:spPr bwMode="auto">
            <a:xfrm flipV="1">
              <a:off x="0" y="1920"/>
              <a:ext cx="5760" cy="96"/>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7287" name="Line 7"/>
            <p:cNvSpPr>
              <a:spLocks noChangeShapeType="1"/>
            </p:cNvSpPr>
            <p:nvPr/>
          </p:nvSpPr>
          <p:spPr bwMode="auto">
            <a:xfrm flipH="1" flipV="1">
              <a:off x="3600" y="2016"/>
              <a:ext cx="336" cy="768"/>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455688" name="AutoShape 8"/>
          <p:cNvSpPr>
            <a:spLocks noChangeArrowheads="1"/>
          </p:cNvSpPr>
          <p:nvPr/>
        </p:nvSpPr>
        <p:spPr bwMode="auto">
          <a:xfrm>
            <a:off x="304800" y="5181600"/>
            <a:ext cx="8632825" cy="633413"/>
          </a:xfrm>
          <a:prstGeom prst="roundRect">
            <a:avLst>
              <a:gd name="adj" fmla="val 16667"/>
            </a:avLst>
          </a:prstGeom>
          <a:solidFill>
            <a:srgbClr val="84AECA"/>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nl-BE" altLang="en-US"/>
              <a:t>And if not, do these mountains exist ?</a:t>
            </a:r>
            <a:endParaRPr lang="en-US" altLang="en-US"/>
          </a:p>
        </p:txBody>
      </p:sp>
    </p:spTree>
    <p:extLst>
      <p:ext uri="{BB962C8B-B14F-4D97-AF65-F5344CB8AC3E}">
        <p14:creationId xmlns:p14="http://schemas.microsoft.com/office/powerpoint/2010/main" val="3793478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5568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4556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2" grpId="0" animBg="1" autoUpdateAnimBg="0"/>
      <p:bldP spid="455688" grpId="0" animBg="1" autoUpdateAnimBg="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2"/>
          <p:cNvSpPr>
            <a:spLocks noGrp="1" noChangeArrowheads="1"/>
          </p:cNvSpPr>
          <p:nvPr>
            <p:ph type="title"/>
          </p:nvPr>
        </p:nvSpPr>
        <p:spPr/>
        <p:txBody>
          <a:bodyPr/>
          <a:lstStyle/>
          <a:p>
            <a:r>
              <a:rPr lang="nl-BE" altLang="en-US" sz="3000" smtClean="0"/>
              <a:t>Then also these guys would be from the same species</a:t>
            </a:r>
            <a:endParaRPr lang="en-US" altLang="en-US" sz="3000" smtClean="0"/>
          </a:p>
        </p:txBody>
      </p:sp>
      <p:sp>
        <p:nvSpPr>
          <p:cNvPr id="6149" name="Rectangle 5"/>
          <p:cNvSpPr>
            <a:spLocks noChangeArrowheads="1"/>
          </p:cNvSpPr>
          <p:nvPr/>
        </p:nvSpPr>
        <p:spPr bwMode="auto">
          <a:xfrm>
            <a:off x="2689225" y="2165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endParaRPr lang="en-US" altLang="en-US"/>
          </a:p>
        </p:txBody>
      </p:sp>
      <p:pic>
        <p:nvPicPr>
          <p:cNvPr id="6150" name="Picture 7" descr="Don_tickl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981200"/>
            <a:ext cx="3048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Rectangle 8"/>
          <p:cNvSpPr>
            <a:spLocks noChangeArrowheads="1"/>
          </p:cNvSpPr>
          <p:nvPr/>
        </p:nvSpPr>
        <p:spPr bwMode="auto">
          <a:xfrm>
            <a:off x="2689225" y="2165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endParaRPr lang="en-US" altLang="en-US"/>
          </a:p>
        </p:txBody>
      </p:sp>
      <p:pic>
        <p:nvPicPr>
          <p:cNvPr id="6152" name="Picture 10" descr="gua_tick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981200"/>
            <a:ext cx="3048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Rectangle 11"/>
          <p:cNvSpPr>
            <a:spLocks noChangeArrowheads="1"/>
          </p:cNvSpPr>
          <p:nvPr/>
        </p:nvSpPr>
        <p:spPr bwMode="auto">
          <a:xfrm>
            <a:off x="2689225" y="1035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endParaRPr lang="en-US" altLang="en-US"/>
          </a:p>
        </p:txBody>
      </p:sp>
      <p:graphicFrame>
        <p:nvGraphicFramePr>
          <p:cNvPr id="6146" name="Object 2"/>
          <p:cNvGraphicFramePr>
            <a:graphicFrameLocks noChangeAspect="1"/>
          </p:cNvGraphicFramePr>
          <p:nvPr/>
        </p:nvGraphicFramePr>
        <p:xfrm>
          <a:off x="990600" y="4191000"/>
          <a:ext cx="3048000" cy="2047875"/>
        </p:xfrm>
        <a:graphic>
          <a:graphicData uri="http://schemas.openxmlformats.org/presentationml/2006/ole">
            <mc:AlternateContent xmlns:mc="http://schemas.openxmlformats.org/markup-compatibility/2006">
              <mc:Choice xmlns:v="urn:schemas-microsoft-com:vml" Requires="v">
                <p:oleObj spid="_x0000_s363544" name="Photo Editor-foto" r:id="rId6" imgW="2847619" imgH="2048161" progId="MSPhotoEd.3">
                  <p:embed/>
                </p:oleObj>
              </mc:Choice>
              <mc:Fallback>
                <p:oleObj name="Photo Editor-foto" r:id="rId6" imgW="2847619" imgH="2048161"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4191000"/>
                        <a:ext cx="304800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3"/>
          <p:cNvGraphicFramePr>
            <a:graphicFrameLocks noChangeAspect="1"/>
          </p:cNvGraphicFramePr>
          <p:nvPr/>
        </p:nvGraphicFramePr>
        <p:xfrm>
          <a:off x="4800600" y="4191000"/>
          <a:ext cx="3048000" cy="2089150"/>
        </p:xfrm>
        <a:graphic>
          <a:graphicData uri="http://schemas.openxmlformats.org/presentationml/2006/ole">
            <mc:AlternateContent xmlns:mc="http://schemas.openxmlformats.org/markup-compatibility/2006">
              <mc:Choice xmlns:v="urn:schemas-microsoft-com:vml" Requires="v">
                <p:oleObj spid="_x0000_s363545" name="Photo Editor-foto" r:id="rId8" imgW="2438095" imgH="1857143" progId="MSPhotoEd.3">
                  <p:embed/>
                </p:oleObj>
              </mc:Choice>
              <mc:Fallback>
                <p:oleObj name="Photo Editor-foto" r:id="rId8" imgW="2438095" imgH="1857143" progId="MSPhotoEd.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0600" y="4191000"/>
                        <a:ext cx="3048000" cy="208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4" name="Rectangle 16"/>
          <p:cNvSpPr>
            <a:spLocks noChangeArrowheads="1"/>
          </p:cNvSpPr>
          <p:nvPr/>
        </p:nvSpPr>
        <p:spPr bwMode="auto">
          <a:xfrm>
            <a:off x="152400" y="6276975"/>
            <a:ext cx="8991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en-US" altLang="en-US" sz="1600">
                <a:solidFill>
                  <a:schemeClr val="bg1"/>
                </a:solidFill>
              </a:rPr>
              <a:t>W.N. Kellogg</a:t>
            </a:r>
            <a:r>
              <a:rPr lang="nl-BE" altLang="en-US" sz="1600">
                <a:solidFill>
                  <a:schemeClr val="bg1"/>
                </a:solidFill>
              </a:rPr>
              <a:t>, </a:t>
            </a:r>
            <a:r>
              <a:rPr lang="en-US" altLang="en-US" sz="1600">
                <a:solidFill>
                  <a:schemeClr val="bg1"/>
                </a:solidFill>
              </a:rPr>
              <a:t>L.A. Kellogg</a:t>
            </a:r>
            <a:r>
              <a:rPr lang="nl-BE" altLang="en-US" sz="1600">
                <a:solidFill>
                  <a:schemeClr val="bg1"/>
                </a:solidFill>
              </a:rPr>
              <a:t>. </a:t>
            </a:r>
            <a:r>
              <a:rPr lang="en-US" altLang="en-US" sz="1600">
                <a:solidFill>
                  <a:schemeClr val="bg1"/>
                </a:solidFill>
              </a:rPr>
              <a:t>The Ape and The Child</a:t>
            </a:r>
            <a:r>
              <a:rPr lang="nl-BE" altLang="en-US" sz="1600">
                <a:solidFill>
                  <a:schemeClr val="bg1"/>
                </a:solidFill>
              </a:rPr>
              <a:t>; </a:t>
            </a:r>
            <a:r>
              <a:rPr lang="en-US" altLang="en-US" sz="1600">
                <a:solidFill>
                  <a:schemeClr val="bg1"/>
                </a:solidFill>
              </a:rPr>
              <a:t>A Comparative Study of the Environmental Influence Upon Early Behavior</a:t>
            </a:r>
            <a:r>
              <a:rPr lang="nl-BE" altLang="en-US" sz="1600">
                <a:solidFill>
                  <a:schemeClr val="bg1"/>
                </a:solidFill>
              </a:rPr>
              <a:t>. </a:t>
            </a:r>
            <a:r>
              <a:rPr lang="en-US" altLang="en-US" sz="1600">
                <a:solidFill>
                  <a:schemeClr val="bg1"/>
                </a:solidFill>
              </a:rPr>
              <a:t>Hafner Publishing Company</a:t>
            </a:r>
            <a:r>
              <a:rPr lang="nl-BE" altLang="en-US" sz="1600">
                <a:solidFill>
                  <a:schemeClr val="bg1"/>
                </a:solidFill>
              </a:rPr>
              <a:t>, </a:t>
            </a:r>
            <a:r>
              <a:rPr lang="en-US" altLang="en-US" sz="1600">
                <a:solidFill>
                  <a:schemeClr val="bg1"/>
                </a:solidFill>
              </a:rPr>
              <a:t>New York and London</a:t>
            </a:r>
            <a:r>
              <a:rPr lang="nl-BE" altLang="en-US" sz="1600">
                <a:solidFill>
                  <a:schemeClr val="bg1"/>
                </a:solidFill>
              </a:rPr>
              <a:t>, </a:t>
            </a:r>
            <a:r>
              <a:rPr lang="en-US" altLang="en-US" sz="1600">
                <a:solidFill>
                  <a:schemeClr val="bg1"/>
                </a:solidFill>
              </a:rPr>
              <a:t>1967</a:t>
            </a:r>
            <a:r>
              <a:rPr lang="nl-BE" altLang="en-US" sz="1600">
                <a:solidFill>
                  <a:schemeClr val="bg1"/>
                </a:solidFill>
              </a:rPr>
              <a:t>.</a:t>
            </a:r>
            <a:endParaRPr lang="en-US" altLang="en-US" sz="1600">
              <a:solidFill>
                <a:schemeClr val="bg1"/>
              </a:solidFill>
            </a:endParaRPr>
          </a:p>
        </p:txBody>
      </p:sp>
    </p:spTree>
    <p:extLst>
      <p:ext uri="{BB962C8B-B14F-4D97-AF65-F5344CB8AC3E}">
        <p14:creationId xmlns:p14="http://schemas.microsoft.com/office/powerpoint/2010/main" val="202611369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AutoShape 2"/>
          <p:cNvSpPr>
            <a:spLocks noGrp="1" noChangeArrowheads="1"/>
          </p:cNvSpPr>
          <p:nvPr>
            <p:ph type="title"/>
          </p:nvPr>
        </p:nvSpPr>
        <p:spPr/>
        <p:txBody>
          <a:bodyPr/>
          <a:lstStyle/>
          <a:p>
            <a:r>
              <a:rPr lang="nl-BE" altLang="en-US" smtClean="0"/>
              <a:t>Attempts to resolve the problem (1)</a:t>
            </a:r>
            <a:endParaRPr lang="en-US" altLang="en-US" smtClean="0"/>
          </a:p>
        </p:txBody>
      </p:sp>
      <p:sp>
        <p:nvSpPr>
          <p:cNvPr id="98308" name="Rectangle 3"/>
          <p:cNvSpPr>
            <a:spLocks noGrp="1" noChangeArrowheads="1"/>
          </p:cNvSpPr>
          <p:nvPr>
            <p:ph idx="1"/>
          </p:nvPr>
        </p:nvSpPr>
        <p:spPr/>
        <p:txBody>
          <a:bodyPr/>
          <a:lstStyle/>
          <a:p>
            <a:r>
              <a:rPr lang="nl-BE" altLang="en-US" dirty="0" err="1" smtClean="0"/>
              <a:t>Mental</a:t>
            </a:r>
            <a:r>
              <a:rPr lang="nl-BE" altLang="en-US" dirty="0" smtClean="0"/>
              <a:t> disorders as </a:t>
            </a:r>
            <a:r>
              <a:rPr lang="nl-BE" altLang="en-US" b="1" i="1" dirty="0" smtClean="0"/>
              <a:t>‘practical kinds’</a:t>
            </a:r>
          </a:p>
          <a:p>
            <a:pPr lvl="1"/>
            <a:r>
              <a:rPr lang="en-US" altLang="en-US" dirty="0" smtClean="0"/>
              <a:t>‘</a:t>
            </a:r>
            <a:r>
              <a:rPr lang="en-US" altLang="en-US" i="1" dirty="0" smtClean="0"/>
              <a:t>stable patterns that can be identified with varying levels of reliability and validity’ </a:t>
            </a:r>
            <a:r>
              <a:rPr lang="en-US" altLang="en-US" dirty="0" smtClean="0"/>
              <a:t>and which are justified by their usefulness for specific purposes – such as giving an appropriate treatment</a:t>
            </a:r>
          </a:p>
        </p:txBody>
      </p:sp>
      <p:sp>
        <p:nvSpPr>
          <p:cNvPr id="98309" name="Rectangle 4"/>
          <p:cNvSpPr>
            <a:spLocks noChangeArrowheads="1"/>
          </p:cNvSpPr>
          <p:nvPr/>
        </p:nvSpPr>
        <p:spPr bwMode="auto">
          <a:xfrm>
            <a:off x="2667000" y="6216650"/>
            <a:ext cx="6477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r" eaLnBrk="1" hangingPunct="1"/>
            <a:r>
              <a:rPr lang="en-US" altLang="en-US" sz="1800">
                <a:solidFill>
                  <a:schemeClr val="bg1"/>
                </a:solidFill>
              </a:rPr>
              <a:t>Zachar, P. 2000b. Psychiatric disorders are not natural kinds. Philosophy, Psychiatry and Psychology 7:167–94.</a:t>
            </a:r>
          </a:p>
        </p:txBody>
      </p:sp>
    </p:spTree>
    <p:extLst>
      <p:ext uri="{BB962C8B-B14F-4D97-AF65-F5344CB8AC3E}">
        <p14:creationId xmlns:p14="http://schemas.microsoft.com/office/powerpoint/2010/main" val="1606226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AutoShape 2"/>
          <p:cNvSpPr>
            <a:spLocks noGrp="1" noChangeArrowheads="1"/>
          </p:cNvSpPr>
          <p:nvPr>
            <p:ph type="title"/>
          </p:nvPr>
        </p:nvSpPr>
        <p:spPr/>
        <p:txBody>
          <a:bodyPr/>
          <a:lstStyle/>
          <a:p>
            <a:r>
              <a:rPr lang="nl-BE" altLang="en-US" smtClean="0"/>
              <a:t>Basis: </a:t>
            </a:r>
            <a:r>
              <a:rPr lang="nl-BE" altLang="en-US" i="1" smtClean="0"/>
              <a:t>‘epistemic value commitments’</a:t>
            </a:r>
            <a:endParaRPr lang="en-US" altLang="en-US" i="1" smtClean="0"/>
          </a:p>
        </p:txBody>
      </p:sp>
      <p:sp>
        <p:nvSpPr>
          <p:cNvPr id="99331" name="Rectangle 3"/>
          <p:cNvSpPr>
            <a:spLocks noGrp="1" noChangeArrowheads="1"/>
          </p:cNvSpPr>
          <p:nvPr>
            <p:ph idx="1"/>
          </p:nvPr>
        </p:nvSpPr>
        <p:spPr/>
        <p:txBody>
          <a:bodyPr/>
          <a:lstStyle/>
          <a:p>
            <a:r>
              <a:rPr lang="nl-BE" altLang="en-US" i="1" smtClean="0"/>
              <a:t>‘</a:t>
            </a:r>
            <a:r>
              <a:rPr lang="en-US" altLang="en-US" i="1" smtClean="0"/>
              <a:t>values involved in making and advancing epistemologically-relevant claims, such as scientific ones</a:t>
            </a:r>
            <a:r>
              <a:rPr lang="nl-BE" altLang="en-US" i="1" smtClean="0"/>
              <a:t>’</a:t>
            </a:r>
            <a:r>
              <a:rPr lang="nl-BE" altLang="en-US" smtClean="0"/>
              <a:t>:</a:t>
            </a:r>
          </a:p>
          <a:p>
            <a:pPr lvl="1">
              <a:buFontTx/>
              <a:buNone/>
            </a:pPr>
            <a:endParaRPr lang="en-US" altLang="en-US" smtClean="0"/>
          </a:p>
        </p:txBody>
      </p:sp>
      <p:sp>
        <p:nvSpPr>
          <p:cNvPr id="99332" name="Text Box 4"/>
          <p:cNvSpPr txBox="1">
            <a:spLocks noChangeArrowheads="1"/>
          </p:cNvSpPr>
          <p:nvPr/>
        </p:nvSpPr>
        <p:spPr bwMode="auto">
          <a:xfrm>
            <a:off x="533400" y="3429000"/>
            <a:ext cx="37338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l" eaLnBrk="1" hangingPunct="1"/>
            <a:r>
              <a:rPr lang="nl-BE" altLang="en-US">
                <a:solidFill>
                  <a:schemeClr val="bg1"/>
                </a:solidFill>
              </a:rPr>
              <a:t>Coherence</a:t>
            </a:r>
          </a:p>
          <a:p>
            <a:pPr algn="l" eaLnBrk="1" hangingPunct="1"/>
            <a:r>
              <a:rPr lang="nl-BE" altLang="en-US">
                <a:solidFill>
                  <a:schemeClr val="bg1"/>
                </a:solidFill>
              </a:rPr>
              <a:t>Consistency</a:t>
            </a:r>
          </a:p>
          <a:p>
            <a:pPr algn="l" eaLnBrk="1" hangingPunct="1"/>
            <a:r>
              <a:rPr lang="nl-BE" altLang="en-US">
                <a:solidFill>
                  <a:schemeClr val="bg1"/>
                </a:solidFill>
              </a:rPr>
              <a:t>Comprehensiveness</a:t>
            </a:r>
          </a:p>
          <a:p>
            <a:pPr algn="l" eaLnBrk="1" hangingPunct="1"/>
            <a:r>
              <a:rPr lang="nl-BE" altLang="en-US">
                <a:solidFill>
                  <a:schemeClr val="bg1"/>
                </a:solidFill>
              </a:rPr>
              <a:t>Fecundity</a:t>
            </a:r>
          </a:p>
          <a:p>
            <a:pPr algn="l" eaLnBrk="1" hangingPunct="1"/>
            <a:r>
              <a:rPr lang="nl-BE" altLang="en-US">
                <a:solidFill>
                  <a:schemeClr val="bg1"/>
                </a:solidFill>
              </a:rPr>
              <a:t>Simplicity</a:t>
            </a:r>
            <a:endParaRPr lang="en-US" altLang="en-US">
              <a:solidFill>
                <a:schemeClr val="bg1"/>
              </a:solidFill>
            </a:endParaRPr>
          </a:p>
        </p:txBody>
      </p:sp>
      <p:sp>
        <p:nvSpPr>
          <p:cNvPr id="99333" name="Text Box 5"/>
          <p:cNvSpPr txBox="1">
            <a:spLocks noChangeArrowheads="1"/>
          </p:cNvSpPr>
          <p:nvPr/>
        </p:nvSpPr>
        <p:spPr bwMode="auto">
          <a:xfrm>
            <a:off x="4572000" y="3429000"/>
            <a:ext cx="43434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l" eaLnBrk="1" hangingPunct="1"/>
            <a:r>
              <a:rPr lang="nl-BE" altLang="en-US">
                <a:solidFill>
                  <a:schemeClr val="bg1"/>
                </a:solidFill>
              </a:rPr>
              <a:t>Instrumental efficacy</a:t>
            </a:r>
          </a:p>
          <a:p>
            <a:pPr algn="l" eaLnBrk="1" hangingPunct="1"/>
            <a:r>
              <a:rPr lang="nl-BE" altLang="en-US">
                <a:solidFill>
                  <a:schemeClr val="bg1"/>
                </a:solidFill>
              </a:rPr>
              <a:t>Originality</a:t>
            </a:r>
          </a:p>
          <a:p>
            <a:pPr algn="l" eaLnBrk="1" hangingPunct="1"/>
            <a:r>
              <a:rPr lang="nl-BE" altLang="en-US">
                <a:solidFill>
                  <a:schemeClr val="bg1"/>
                </a:solidFill>
              </a:rPr>
              <a:t>Relevance</a:t>
            </a:r>
          </a:p>
          <a:p>
            <a:pPr algn="l" eaLnBrk="1" hangingPunct="1"/>
            <a:r>
              <a:rPr lang="nl-BE" altLang="en-US">
                <a:solidFill>
                  <a:schemeClr val="bg1"/>
                </a:solidFill>
              </a:rPr>
              <a:t>Precision</a:t>
            </a:r>
            <a:endParaRPr lang="en-US" altLang="en-US">
              <a:solidFill>
                <a:schemeClr val="bg1"/>
              </a:solidFill>
            </a:endParaRPr>
          </a:p>
        </p:txBody>
      </p:sp>
      <p:sp>
        <p:nvSpPr>
          <p:cNvPr id="99334" name="Rectangle 6"/>
          <p:cNvSpPr>
            <a:spLocks noChangeArrowheads="1"/>
          </p:cNvSpPr>
          <p:nvPr/>
        </p:nvSpPr>
        <p:spPr bwMode="auto">
          <a:xfrm>
            <a:off x="914400" y="6216650"/>
            <a:ext cx="8229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r" eaLnBrk="1" hangingPunct="1">
              <a:spcBef>
                <a:spcPct val="50000"/>
              </a:spcBef>
            </a:pPr>
            <a:r>
              <a:rPr lang="en-US" altLang="en-US" sz="1600">
                <a:solidFill>
                  <a:schemeClr val="bg1"/>
                </a:solidFill>
              </a:rPr>
              <a:t>JZ. Sadler</a:t>
            </a:r>
            <a:r>
              <a:rPr lang="nl-BE" altLang="en-US" sz="1600">
                <a:solidFill>
                  <a:schemeClr val="bg1"/>
                </a:solidFill>
              </a:rPr>
              <a:t>.</a:t>
            </a:r>
            <a:r>
              <a:rPr lang="en-US" altLang="en-US" sz="1600">
                <a:solidFill>
                  <a:schemeClr val="bg1"/>
                </a:solidFill>
              </a:rPr>
              <a:t> Epistemic Value Commitments in the Debate over Categorical vs. Dimensional Personality Diagnosis</a:t>
            </a:r>
            <a:r>
              <a:rPr lang="nl-BE" altLang="en-US" sz="1600">
                <a:solidFill>
                  <a:schemeClr val="bg1"/>
                </a:solidFill>
              </a:rPr>
              <a:t>. </a:t>
            </a:r>
            <a:r>
              <a:rPr lang="en-US" altLang="en-US" sz="1600">
                <a:solidFill>
                  <a:schemeClr val="bg1"/>
                </a:solidFill>
              </a:rPr>
              <a:t>Philosophy, Psychiatry, &amp; Psychology 3.3 (1996) 203-222</a:t>
            </a:r>
          </a:p>
        </p:txBody>
      </p:sp>
    </p:spTree>
    <p:extLst>
      <p:ext uri="{BB962C8B-B14F-4D97-AF65-F5344CB8AC3E}">
        <p14:creationId xmlns:p14="http://schemas.microsoft.com/office/powerpoint/2010/main" val="3058793428"/>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Extraterrestrial research</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91518515"/>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592186"/>
            <a:ext cx="7275689" cy="626581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7170" y="2857500"/>
            <a:ext cx="6000750" cy="4000500"/>
          </a:xfrm>
          <a:prstGeom prst="rect">
            <a:avLst/>
          </a:prstGeom>
        </p:spPr>
      </p:pic>
      <p:sp>
        <p:nvSpPr>
          <p:cNvPr id="3" name="Title 2"/>
          <p:cNvSpPr>
            <a:spLocks noGrp="1"/>
          </p:cNvSpPr>
          <p:nvPr>
            <p:ph type="title"/>
          </p:nvPr>
        </p:nvSpPr>
        <p:spPr>
          <a:xfrm>
            <a:off x="6172200" y="762000"/>
            <a:ext cx="2889811" cy="762000"/>
          </a:xfrm>
        </p:spPr>
        <p:txBody>
          <a:bodyPr/>
          <a:lstStyle/>
          <a:p>
            <a:r>
              <a:rPr lang="en-US" dirty="0" smtClean="0"/>
              <a:t>A hint:</a:t>
            </a:r>
            <a:br>
              <a:rPr lang="en-US" dirty="0" smtClean="0"/>
            </a:br>
            <a:r>
              <a:rPr lang="en-US" sz="2400" dirty="0" smtClean="0"/>
              <a:t>Visual reality </a:t>
            </a:r>
            <a:br>
              <a:rPr lang="en-US" sz="2400" dirty="0" smtClean="0"/>
            </a:br>
            <a:r>
              <a:rPr lang="en-US" sz="2400" dirty="0" smtClean="0"/>
              <a:t>versus </a:t>
            </a:r>
            <a:br>
              <a:rPr lang="en-US" sz="2400" dirty="0" smtClean="0"/>
            </a:br>
            <a:r>
              <a:rPr lang="en-US" sz="2400" dirty="0" smtClean="0"/>
              <a:t>visual fiction</a:t>
            </a:r>
            <a:endParaRPr lang="en-US" sz="2400" dirty="0"/>
          </a:p>
        </p:txBody>
      </p:sp>
    </p:spTree>
    <p:extLst>
      <p:ext uri="{BB962C8B-B14F-4D97-AF65-F5344CB8AC3E}">
        <p14:creationId xmlns:p14="http://schemas.microsoft.com/office/powerpoint/2010/main" val="823786683"/>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400" dirty="0" smtClean="0"/>
              <a:t>A planet with tribal humanoids is discovered</a:t>
            </a:r>
            <a:endParaRPr lang="en-US" sz="3400" dirty="0"/>
          </a:p>
        </p:txBody>
      </p:sp>
      <p:sp>
        <p:nvSpPr>
          <p:cNvPr id="3" name="Content Placeholder 2"/>
          <p:cNvSpPr>
            <a:spLocks noGrp="1"/>
          </p:cNvSpPr>
          <p:nvPr>
            <p:ph idx="1"/>
          </p:nvPr>
        </p:nvSpPr>
        <p:spPr/>
        <p:txBody>
          <a:bodyPr/>
          <a:lstStyle/>
          <a:p>
            <a:r>
              <a:rPr lang="en-US" dirty="0"/>
              <a:t>O</a:t>
            </a:r>
            <a:r>
              <a:rPr lang="en-US" dirty="0" smtClean="0"/>
              <a:t>1: we observe a tribe T1 on one side of the planet. We observe that each time when a humanoid of that tribe slaps another one in the face, that other one slaps back.</a:t>
            </a:r>
          </a:p>
          <a:p>
            <a:r>
              <a:rPr lang="en-US" dirty="0"/>
              <a:t>	</a:t>
            </a:r>
            <a:r>
              <a:rPr lang="en-US" dirty="0" smtClean="0"/>
              <a:t>Research proposals ….</a:t>
            </a:r>
            <a:endParaRPr lang="en-US" dirty="0"/>
          </a:p>
        </p:txBody>
      </p:sp>
    </p:spTree>
    <p:extLst>
      <p:ext uri="{BB962C8B-B14F-4D97-AF65-F5344CB8AC3E}">
        <p14:creationId xmlns:p14="http://schemas.microsoft.com/office/powerpoint/2010/main" val="33293440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a:t>
            </a:r>
            <a:r>
              <a:rPr lang="en-US" dirty="0"/>
              <a:t>science</a:t>
            </a:r>
            <a:r>
              <a:rPr lang="en-US" dirty="0" smtClean="0"/>
              <a:t>’</a:t>
            </a:r>
            <a:endParaRPr lang="en-US" dirty="0"/>
          </a:p>
        </p:txBody>
      </p:sp>
      <p:sp>
        <p:nvSpPr>
          <p:cNvPr id="3" name="Content Placeholder 2"/>
          <p:cNvSpPr>
            <a:spLocks noGrp="1"/>
          </p:cNvSpPr>
          <p:nvPr>
            <p:ph idx="1"/>
          </p:nvPr>
        </p:nvSpPr>
        <p:spPr>
          <a:xfrm>
            <a:off x="228600" y="1676400"/>
            <a:ext cx="8686800" cy="3657600"/>
          </a:xfrm>
        </p:spPr>
        <p:txBody>
          <a:bodyPr/>
          <a:lstStyle/>
          <a:p>
            <a:pPr marL="0" indent="0"/>
            <a:r>
              <a:rPr lang="en-US" sz="2800" i="1" dirty="0" smtClean="0"/>
              <a:t>3a</a:t>
            </a:r>
            <a:r>
              <a:rPr lang="en-US" sz="2800" dirty="0" smtClean="0"/>
              <a:t> </a:t>
            </a:r>
            <a:r>
              <a:rPr lang="en-US" sz="2800" dirty="0"/>
              <a:t>:  knowledge or a system of knowledge covering general truths or the operation of general laws especially as obtained and tested through scientific </a:t>
            </a:r>
            <a:r>
              <a:rPr lang="en-US" sz="2800" dirty="0" smtClean="0"/>
              <a:t>method</a:t>
            </a:r>
          </a:p>
          <a:p>
            <a:pPr marL="0" indent="0"/>
            <a:r>
              <a:rPr lang="en-US" sz="2800" i="1" dirty="0"/>
              <a:t>	</a:t>
            </a:r>
            <a:endParaRPr lang="en-US" sz="2800" i="1" dirty="0" smtClean="0"/>
          </a:p>
          <a:p>
            <a:pPr marL="0" indent="0"/>
            <a:r>
              <a:rPr lang="en-US" sz="2800" i="1" dirty="0" smtClean="0"/>
              <a:t>3b</a:t>
            </a:r>
            <a:r>
              <a:rPr lang="en-US" sz="2800" dirty="0" smtClean="0"/>
              <a:t> </a:t>
            </a:r>
            <a:r>
              <a:rPr lang="en-US" sz="2800" dirty="0"/>
              <a:t>:  such knowledge or such a system of knowledge concerned with the physical world and its </a:t>
            </a:r>
            <a:r>
              <a:rPr lang="en-US" sz="2800" dirty="0" smtClean="0"/>
              <a:t>phenomena:</a:t>
            </a:r>
            <a:r>
              <a:rPr lang="en-US" sz="2800" dirty="0"/>
              <a:t>  natural science</a:t>
            </a:r>
          </a:p>
        </p:txBody>
      </p:sp>
      <p:sp>
        <p:nvSpPr>
          <p:cNvPr id="4" name="Rectangle 3"/>
          <p:cNvSpPr/>
          <p:nvPr/>
        </p:nvSpPr>
        <p:spPr>
          <a:xfrm>
            <a:off x="2514600" y="6019800"/>
            <a:ext cx="6324600" cy="338554"/>
          </a:xfrm>
          <a:prstGeom prst="rect">
            <a:avLst/>
          </a:prstGeom>
        </p:spPr>
        <p:txBody>
          <a:bodyPr wrap="square">
            <a:spAutoFit/>
          </a:bodyPr>
          <a:lstStyle/>
          <a:p>
            <a:r>
              <a:rPr lang="en-US" sz="1600" dirty="0">
                <a:solidFill>
                  <a:schemeClr val="bg1"/>
                </a:solidFill>
              </a:rPr>
              <a:t>http://www.merriam-webster.com/dictionary/science</a:t>
            </a:r>
          </a:p>
        </p:txBody>
      </p:sp>
    </p:spTree>
    <p:extLst>
      <p:ext uri="{BB962C8B-B14F-4D97-AF65-F5344CB8AC3E}">
        <p14:creationId xmlns:p14="http://schemas.microsoft.com/office/powerpoint/2010/main" val="318090131"/>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400" dirty="0" smtClean="0"/>
              <a:t>A planet with tribal humanoids is discovered</a:t>
            </a:r>
            <a:endParaRPr lang="en-US" sz="3400" dirty="0"/>
          </a:p>
        </p:txBody>
      </p:sp>
      <p:sp>
        <p:nvSpPr>
          <p:cNvPr id="3" name="Content Placeholder 2"/>
          <p:cNvSpPr>
            <a:spLocks noGrp="1"/>
          </p:cNvSpPr>
          <p:nvPr>
            <p:ph idx="1"/>
          </p:nvPr>
        </p:nvSpPr>
        <p:spPr/>
        <p:txBody>
          <a:bodyPr/>
          <a:lstStyle/>
          <a:p>
            <a:r>
              <a:rPr lang="en-US" dirty="0">
                <a:solidFill>
                  <a:schemeClr val="accent5">
                    <a:lumMod val="50000"/>
                  </a:schemeClr>
                </a:solidFill>
              </a:rPr>
              <a:t>O</a:t>
            </a:r>
            <a:r>
              <a:rPr lang="en-US" dirty="0" smtClean="0">
                <a:solidFill>
                  <a:schemeClr val="accent5">
                    <a:lumMod val="50000"/>
                  </a:schemeClr>
                </a:solidFill>
              </a:rPr>
              <a:t>1: we observe a tribe T1 on one side of the planet. We observe that each time when a humanoid of that tribe slaps another one in the face, that other one slaps back until it gave the same number of slaps as it received.</a:t>
            </a:r>
          </a:p>
          <a:p>
            <a:r>
              <a:rPr lang="en-US" dirty="0">
                <a:solidFill>
                  <a:schemeClr val="accent5">
                    <a:lumMod val="50000"/>
                  </a:schemeClr>
                </a:solidFill>
              </a:rPr>
              <a:t>	</a:t>
            </a:r>
            <a:r>
              <a:rPr lang="en-US" dirty="0"/>
              <a:t> </a:t>
            </a:r>
            <a:r>
              <a:rPr lang="en-US" dirty="0">
                <a:solidFill>
                  <a:schemeClr val="accent5">
                    <a:lumMod val="50000"/>
                  </a:schemeClr>
                </a:solidFill>
              </a:rPr>
              <a:t>Research proposals </a:t>
            </a:r>
            <a:r>
              <a:rPr lang="en-US" dirty="0" smtClean="0">
                <a:solidFill>
                  <a:schemeClr val="accent5">
                    <a:lumMod val="50000"/>
                  </a:schemeClr>
                </a:solidFill>
              </a:rPr>
              <a:t>….</a:t>
            </a:r>
          </a:p>
          <a:p>
            <a:r>
              <a:rPr lang="en-US" dirty="0" smtClean="0"/>
              <a:t>O2: we observe the same behavior in different tribes that never were in contact with each other.</a:t>
            </a:r>
          </a:p>
          <a:p>
            <a:r>
              <a:rPr lang="en-US" dirty="0" smtClean="0"/>
              <a:t>	</a:t>
            </a:r>
            <a:r>
              <a:rPr lang="en-US" dirty="0"/>
              <a:t> Research proposals </a:t>
            </a:r>
            <a:r>
              <a:rPr lang="en-US" dirty="0" smtClean="0"/>
              <a:t>….</a:t>
            </a:r>
            <a:endParaRPr lang="en-US" dirty="0"/>
          </a:p>
          <a:p>
            <a:endParaRPr lang="en-US" dirty="0"/>
          </a:p>
        </p:txBody>
      </p:sp>
    </p:spTree>
    <p:extLst>
      <p:ext uri="{BB962C8B-B14F-4D97-AF65-F5344CB8AC3E}">
        <p14:creationId xmlns:p14="http://schemas.microsoft.com/office/powerpoint/2010/main" val="182724868"/>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400" dirty="0" smtClean="0"/>
              <a:t>A planet with tribal humanoids is discovered</a:t>
            </a:r>
            <a:endParaRPr lang="en-US" sz="3400" dirty="0"/>
          </a:p>
        </p:txBody>
      </p:sp>
      <p:sp>
        <p:nvSpPr>
          <p:cNvPr id="3" name="Content Placeholder 2"/>
          <p:cNvSpPr>
            <a:spLocks noGrp="1"/>
          </p:cNvSpPr>
          <p:nvPr>
            <p:ph idx="1"/>
          </p:nvPr>
        </p:nvSpPr>
        <p:spPr/>
        <p:txBody>
          <a:bodyPr/>
          <a:lstStyle/>
          <a:p>
            <a:r>
              <a:rPr lang="en-US" dirty="0">
                <a:solidFill>
                  <a:schemeClr val="accent5">
                    <a:lumMod val="50000"/>
                  </a:schemeClr>
                </a:solidFill>
              </a:rPr>
              <a:t>O</a:t>
            </a:r>
            <a:r>
              <a:rPr lang="en-US" dirty="0" smtClean="0">
                <a:solidFill>
                  <a:schemeClr val="accent5">
                    <a:lumMod val="50000"/>
                  </a:schemeClr>
                </a:solidFill>
              </a:rPr>
              <a:t>1: we observe a tribe T1 on one side of the planet. We observe that each time when a humanoid of that tribe slaps another one in the face, that other one slaps back until it gave the same number of slaps as it received.</a:t>
            </a:r>
          </a:p>
          <a:p>
            <a:r>
              <a:rPr lang="en-US" dirty="0">
                <a:solidFill>
                  <a:schemeClr val="accent5">
                    <a:lumMod val="50000"/>
                  </a:schemeClr>
                </a:solidFill>
              </a:rPr>
              <a:t>	 Research proposals </a:t>
            </a:r>
            <a:r>
              <a:rPr lang="en-US" dirty="0" smtClean="0">
                <a:solidFill>
                  <a:schemeClr val="accent5">
                    <a:lumMod val="50000"/>
                  </a:schemeClr>
                </a:solidFill>
              </a:rPr>
              <a:t>….</a:t>
            </a:r>
          </a:p>
          <a:p>
            <a:r>
              <a:rPr lang="en-US" dirty="0" smtClean="0">
                <a:solidFill>
                  <a:schemeClr val="accent5">
                    <a:lumMod val="50000"/>
                  </a:schemeClr>
                </a:solidFill>
              </a:rPr>
              <a:t>O2: we observe the same behavior in different tribes that never were in contact with each other.</a:t>
            </a:r>
          </a:p>
          <a:p>
            <a:r>
              <a:rPr lang="en-US" dirty="0" smtClean="0">
                <a:solidFill>
                  <a:schemeClr val="accent5">
                    <a:lumMod val="50000"/>
                  </a:schemeClr>
                </a:solidFill>
              </a:rPr>
              <a:t>	</a:t>
            </a:r>
            <a:r>
              <a:rPr lang="en-US" dirty="0">
                <a:solidFill>
                  <a:schemeClr val="accent5">
                    <a:lumMod val="50000"/>
                  </a:schemeClr>
                </a:solidFill>
              </a:rPr>
              <a:t> Research proposals </a:t>
            </a:r>
            <a:r>
              <a:rPr lang="en-US" dirty="0" smtClean="0">
                <a:solidFill>
                  <a:schemeClr val="accent5">
                    <a:lumMod val="50000"/>
                  </a:schemeClr>
                </a:solidFill>
              </a:rPr>
              <a:t>….</a:t>
            </a:r>
          </a:p>
          <a:p>
            <a:r>
              <a:rPr lang="en-US" dirty="0" smtClean="0"/>
              <a:t>O3: members of T1 go on exploration and make contact with members of T2, T3, …, T7, one tribe at a time. When someone from either meeting tribe slaps a member of the other tribe in the face, the same ritual happens.</a:t>
            </a:r>
          </a:p>
          <a:p>
            <a:r>
              <a:rPr lang="en-US" dirty="0"/>
              <a:t>	</a:t>
            </a:r>
            <a:r>
              <a:rPr lang="en-US" dirty="0">
                <a:solidFill>
                  <a:schemeClr val="accent5">
                    <a:lumMod val="50000"/>
                  </a:schemeClr>
                </a:solidFill>
              </a:rPr>
              <a:t> </a:t>
            </a:r>
            <a:r>
              <a:rPr lang="en-US" dirty="0"/>
              <a:t>Research proposals </a:t>
            </a:r>
            <a:r>
              <a:rPr lang="en-US" dirty="0" smtClean="0"/>
              <a:t>…</a:t>
            </a:r>
            <a:endParaRPr lang="en-US" dirty="0"/>
          </a:p>
          <a:p>
            <a:endParaRPr lang="en-US" dirty="0"/>
          </a:p>
        </p:txBody>
      </p:sp>
    </p:spTree>
    <p:extLst>
      <p:ext uri="{BB962C8B-B14F-4D97-AF65-F5344CB8AC3E}">
        <p14:creationId xmlns:p14="http://schemas.microsoft.com/office/powerpoint/2010/main" val="34209138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a:t>
            </a:r>
            <a:r>
              <a:rPr lang="en-US" dirty="0"/>
              <a:t>science</a:t>
            </a:r>
            <a:r>
              <a:rPr lang="en-US" dirty="0" smtClean="0"/>
              <a:t>’</a:t>
            </a:r>
            <a:endParaRPr lang="en-US" dirty="0"/>
          </a:p>
        </p:txBody>
      </p:sp>
      <p:sp>
        <p:nvSpPr>
          <p:cNvPr id="3" name="Content Placeholder 2"/>
          <p:cNvSpPr>
            <a:spLocks noGrp="1"/>
          </p:cNvSpPr>
          <p:nvPr>
            <p:ph idx="1"/>
          </p:nvPr>
        </p:nvSpPr>
        <p:spPr>
          <a:xfrm>
            <a:off x="228600" y="1676400"/>
            <a:ext cx="8686800" cy="3657600"/>
          </a:xfrm>
        </p:spPr>
        <p:txBody>
          <a:bodyPr/>
          <a:lstStyle/>
          <a:p>
            <a:pPr marL="0" indent="0"/>
            <a:r>
              <a:rPr lang="en-US" sz="2800" i="1" dirty="0" smtClean="0"/>
              <a:t>3a</a:t>
            </a:r>
            <a:r>
              <a:rPr lang="en-US" sz="2800" dirty="0" smtClean="0"/>
              <a:t> </a:t>
            </a:r>
            <a:r>
              <a:rPr lang="en-US" sz="2800" dirty="0"/>
              <a:t>:  </a:t>
            </a:r>
            <a:r>
              <a:rPr lang="en-US" sz="2800" dirty="0">
                <a:solidFill>
                  <a:srgbClr val="1FE115"/>
                </a:solidFill>
              </a:rPr>
              <a:t>knowledge</a:t>
            </a:r>
            <a:r>
              <a:rPr lang="en-US" sz="2800" dirty="0"/>
              <a:t> or a system of knowledge covering </a:t>
            </a:r>
            <a:r>
              <a:rPr lang="en-US" sz="2800" dirty="0">
                <a:solidFill>
                  <a:srgbClr val="1FE115"/>
                </a:solidFill>
              </a:rPr>
              <a:t>general truths </a:t>
            </a:r>
            <a:r>
              <a:rPr lang="en-US" sz="2800" dirty="0"/>
              <a:t>or the operation of general laws especially as obtained and tested through </a:t>
            </a:r>
            <a:r>
              <a:rPr lang="en-US" sz="2800" dirty="0">
                <a:solidFill>
                  <a:srgbClr val="1FE115"/>
                </a:solidFill>
              </a:rPr>
              <a:t>scientific </a:t>
            </a:r>
            <a:r>
              <a:rPr lang="en-US" sz="2800" dirty="0" smtClean="0">
                <a:solidFill>
                  <a:srgbClr val="1FE115"/>
                </a:solidFill>
              </a:rPr>
              <a:t>method</a:t>
            </a:r>
          </a:p>
          <a:p>
            <a:pPr marL="0" indent="0"/>
            <a:r>
              <a:rPr lang="en-US" sz="2800" i="1" dirty="0"/>
              <a:t>	</a:t>
            </a:r>
            <a:endParaRPr lang="en-US" sz="2800" i="1" dirty="0" smtClean="0"/>
          </a:p>
          <a:p>
            <a:pPr marL="0" indent="0"/>
            <a:r>
              <a:rPr lang="en-US" sz="2800" i="1" dirty="0" smtClean="0"/>
              <a:t>3b</a:t>
            </a:r>
            <a:r>
              <a:rPr lang="en-US" sz="2800" dirty="0" smtClean="0"/>
              <a:t> </a:t>
            </a:r>
            <a:r>
              <a:rPr lang="en-US" sz="2800" dirty="0"/>
              <a:t>:  such knowledge or such a system of knowledge concerned with the </a:t>
            </a:r>
            <a:r>
              <a:rPr lang="en-US" sz="2800" dirty="0">
                <a:solidFill>
                  <a:srgbClr val="1FE115"/>
                </a:solidFill>
              </a:rPr>
              <a:t>physical world </a:t>
            </a:r>
            <a:r>
              <a:rPr lang="en-US" sz="2800" dirty="0"/>
              <a:t>and its </a:t>
            </a:r>
            <a:r>
              <a:rPr lang="en-US" sz="2800" dirty="0" smtClean="0"/>
              <a:t>phenomena:</a:t>
            </a:r>
            <a:r>
              <a:rPr lang="en-US" sz="2800" dirty="0"/>
              <a:t>  natural science</a:t>
            </a:r>
          </a:p>
        </p:txBody>
      </p:sp>
      <p:sp>
        <p:nvSpPr>
          <p:cNvPr id="4" name="Rectangle 3"/>
          <p:cNvSpPr/>
          <p:nvPr/>
        </p:nvSpPr>
        <p:spPr>
          <a:xfrm>
            <a:off x="2514600" y="6019800"/>
            <a:ext cx="6324600" cy="338554"/>
          </a:xfrm>
          <a:prstGeom prst="rect">
            <a:avLst/>
          </a:prstGeom>
        </p:spPr>
        <p:txBody>
          <a:bodyPr wrap="square">
            <a:spAutoFit/>
          </a:bodyPr>
          <a:lstStyle/>
          <a:p>
            <a:r>
              <a:rPr lang="en-US" sz="1600" dirty="0">
                <a:solidFill>
                  <a:schemeClr val="bg1"/>
                </a:solidFill>
              </a:rPr>
              <a:t>http://www.merriam-webster.com/dictionary/science</a:t>
            </a:r>
          </a:p>
        </p:txBody>
      </p:sp>
    </p:spTree>
    <p:extLst>
      <p:ext uri="{BB962C8B-B14F-4D97-AF65-F5344CB8AC3E}">
        <p14:creationId xmlns:p14="http://schemas.microsoft.com/office/powerpoint/2010/main" val="25777592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Scientific </a:t>
            </a:r>
            <a:r>
              <a:rPr lang="en-US" dirty="0"/>
              <a:t>M</a:t>
            </a:r>
            <a:r>
              <a:rPr lang="en-US" dirty="0" smtClean="0"/>
              <a:t>ethod</a:t>
            </a:r>
            <a:endParaRPr lang="en-US" dirty="0"/>
          </a:p>
        </p:txBody>
      </p:sp>
      <p:sp>
        <p:nvSpPr>
          <p:cNvPr id="3" name="Content Placeholder 2"/>
          <p:cNvSpPr>
            <a:spLocks noGrp="1"/>
          </p:cNvSpPr>
          <p:nvPr>
            <p:ph idx="1"/>
          </p:nvPr>
        </p:nvSpPr>
        <p:spPr>
          <a:xfrm>
            <a:off x="228600" y="1676400"/>
            <a:ext cx="8686800" cy="3048000"/>
          </a:xfrm>
        </p:spPr>
        <p:txBody>
          <a:bodyPr/>
          <a:lstStyle/>
          <a:p>
            <a:pPr>
              <a:buFont typeface="Arial" panose="020B0604020202020204" pitchFamily="34" charset="0"/>
              <a:buChar char="•"/>
            </a:pPr>
            <a:endParaRPr lang="en-US" sz="2800" dirty="0" smtClean="0"/>
          </a:p>
          <a:p>
            <a:pPr>
              <a:buFont typeface="Arial" panose="020B0604020202020204" pitchFamily="34" charset="0"/>
              <a:buChar char="•"/>
            </a:pPr>
            <a:r>
              <a:rPr lang="en-US" sz="2800" dirty="0" smtClean="0"/>
              <a:t>principles </a:t>
            </a:r>
            <a:r>
              <a:rPr lang="en-US" sz="2800" dirty="0"/>
              <a:t>and procedures for the systematic pursuit of knowledge involving the recognition and formulation of a problem, the collection of data through observation and experiment, and the formulation and testing of hypotheses</a:t>
            </a:r>
          </a:p>
        </p:txBody>
      </p:sp>
    </p:spTree>
    <p:extLst>
      <p:ext uri="{BB962C8B-B14F-4D97-AF65-F5344CB8AC3E}">
        <p14:creationId xmlns:p14="http://schemas.microsoft.com/office/powerpoint/2010/main" val="141861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Scientific </a:t>
            </a:r>
            <a:r>
              <a:rPr lang="en-US" dirty="0"/>
              <a:t>M</a:t>
            </a:r>
            <a:r>
              <a:rPr lang="en-US" dirty="0" smtClean="0"/>
              <a:t>ethod</a:t>
            </a:r>
            <a:endParaRPr lang="en-US" dirty="0"/>
          </a:p>
        </p:txBody>
      </p:sp>
      <p:sp>
        <p:nvSpPr>
          <p:cNvPr id="3" name="Content Placeholder 2"/>
          <p:cNvSpPr>
            <a:spLocks noGrp="1"/>
          </p:cNvSpPr>
          <p:nvPr>
            <p:ph idx="1"/>
          </p:nvPr>
        </p:nvSpPr>
        <p:spPr>
          <a:xfrm>
            <a:off x="228600" y="2362200"/>
            <a:ext cx="8686800" cy="2362200"/>
          </a:xfrm>
        </p:spPr>
        <p:txBody>
          <a:bodyPr/>
          <a:lstStyle/>
          <a:p>
            <a:pPr>
              <a:buFont typeface="Arial" panose="020B0604020202020204" pitchFamily="34" charset="0"/>
              <a:buChar char="•"/>
            </a:pPr>
            <a:r>
              <a:rPr lang="en-US" sz="2800" dirty="0"/>
              <a:t>principles and procedures for the </a:t>
            </a:r>
            <a:r>
              <a:rPr lang="en-US" sz="2800" dirty="0">
                <a:solidFill>
                  <a:srgbClr val="1FE115"/>
                </a:solidFill>
              </a:rPr>
              <a:t>systematic</a:t>
            </a:r>
            <a:r>
              <a:rPr lang="en-US" sz="2800" dirty="0"/>
              <a:t> pursuit of knowledge involving the </a:t>
            </a:r>
            <a:r>
              <a:rPr lang="en-US" sz="2800" dirty="0">
                <a:solidFill>
                  <a:srgbClr val="1FE115"/>
                </a:solidFill>
              </a:rPr>
              <a:t>recognition</a:t>
            </a:r>
            <a:r>
              <a:rPr lang="en-US" sz="2800" dirty="0"/>
              <a:t> and </a:t>
            </a:r>
            <a:r>
              <a:rPr lang="en-US" sz="2800" dirty="0">
                <a:solidFill>
                  <a:srgbClr val="1FE115"/>
                </a:solidFill>
              </a:rPr>
              <a:t>formulation</a:t>
            </a:r>
            <a:r>
              <a:rPr lang="en-US" sz="2800" dirty="0"/>
              <a:t> of a </a:t>
            </a:r>
            <a:r>
              <a:rPr lang="en-US" sz="2800" dirty="0">
                <a:solidFill>
                  <a:srgbClr val="1FE115"/>
                </a:solidFill>
              </a:rPr>
              <a:t>problem</a:t>
            </a:r>
            <a:r>
              <a:rPr lang="en-US" sz="2800" dirty="0"/>
              <a:t>, the collection of </a:t>
            </a:r>
            <a:r>
              <a:rPr lang="en-US" sz="2800" dirty="0">
                <a:solidFill>
                  <a:srgbClr val="1FE115"/>
                </a:solidFill>
              </a:rPr>
              <a:t>data</a:t>
            </a:r>
            <a:r>
              <a:rPr lang="en-US" sz="2800" dirty="0"/>
              <a:t> through observation and experiment, and the formulation and testing of </a:t>
            </a:r>
            <a:r>
              <a:rPr lang="en-US" sz="2800" dirty="0">
                <a:solidFill>
                  <a:srgbClr val="1FE115"/>
                </a:solidFill>
              </a:rPr>
              <a:t>hypotheses</a:t>
            </a:r>
          </a:p>
        </p:txBody>
      </p:sp>
      <p:sp>
        <p:nvSpPr>
          <p:cNvPr id="4" name="Rectangle 3"/>
          <p:cNvSpPr/>
          <p:nvPr/>
        </p:nvSpPr>
        <p:spPr>
          <a:xfrm>
            <a:off x="4495800" y="5715000"/>
            <a:ext cx="4572000" cy="584775"/>
          </a:xfrm>
          <a:prstGeom prst="rect">
            <a:avLst/>
          </a:prstGeom>
        </p:spPr>
        <p:txBody>
          <a:bodyPr>
            <a:spAutoFit/>
          </a:bodyPr>
          <a:lstStyle/>
          <a:p>
            <a:r>
              <a:rPr lang="en-US" sz="1600" dirty="0">
                <a:solidFill>
                  <a:schemeClr val="bg1"/>
                </a:solidFill>
              </a:rPr>
              <a:t>http://www.merriam-webster.com/dictionary/scientific%20method</a:t>
            </a:r>
          </a:p>
        </p:txBody>
      </p:sp>
    </p:spTree>
    <p:extLst>
      <p:ext uri="{BB962C8B-B14F-4D97-AF65-F5344CB8AC3E}">
        <p14:creationId xmlns:p14="http://schemas.microsoft.com/office/powerpoint/2010/main" val="24518336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609600"/>
          </a:xfrm>
          <a:solidFill>
            <a:schemeClr val="bg1"/>
          </a:solidFill>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5" y="838200"/>
            <a:ext cx="8096250" cy="5924550"/>
          </a:xfrm>
          <a:prstGeom prst="rect">
            <a:avLst/>
          </a:prstGeom>
        </p:spPr>
      </p:pic>
      <p:sp>
        <p:nvSpPr>
          <p:cNvPr id="5" name="Rectangle 4"/>
          <p:cNvSpPr/>
          <p:nvPr/>
        </p:nvSpPr>
        <p:spPr>
          <a:xfrm>
            <a:off x="228600" y="6590863"/>
            <a:ext cx="8839200" cy="276999"/>
          </a:xfrm>
          <a:prstGeom prst="rect">
            <a:avLst/>
          </a:prstGeom>
        </p:spPr>
        <p:txBody>
          <a:bodyPr wrap="square">
            <a:spAutoFit/>
          </a:bodyPr>
          <a:lstStyle/>
          <a:p>
            <a:pPr algn="r"/>
            <a:r>
              <a:rPr lang="en-US" sz="1200" dirty="0">
                <a:solidFill>
                  <a:schemeClr val="bg1"/>
                </a:solidFill>
              </a:rPr>
              <a:t>By </a:t>
            </a:r>
            <a:r>
              <a:rPr lang="en-US" sz="1200" dirty="0" err="1">
                <a:solidFill>
                  <a:schemeClr val="bg1"/>
                </a:solidFill>
              </a:rPr>
              <a:t>ArchonMagnus</a:t>
            </a:r>
            <a:r>
              <a:rPr lang="en-US" sz="1200" dirty="0">
                <a:solidFill>
                  <a:schemeClr val="bg1"/>
                </a:solidFill>
              </a:rPr>
              <a:t> - Own work, CC BY-SA 4.0, https://commons.wikimedia.org/w/index.php?curid=42164616</a:t>
            </a:r>
          </a:p>
        </p:txBody>
      </p:sp>
    </p:spTree>
    <p:extLst>
      <p:ext uri="{BB962C8B-B14F-4D97-AF65-F5344CB8AC3E}">
        <p14:creationId xmlns:p14="http://schemas.microsoft.com/office/powerpoint/2010/main" val="2052182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Lecture overview</a:t>
            </a:r>
            <a:endParaRPr lang="en-US" dirty="0"/>
          </a:p>
        </p:txBody>
      </p:sp>
      <p:sp>
        <p:nvSpPr>
          <p:cNvPr id="5" name="Content Placeholder 4"/>
          <p:cNvSpPr>
            <a:spLocks noGrp="1"/>
          </p:cNvSpPr>
          <p:nvPr>
            <p:ph idx="1"/>
          </p:nvPr>
        </p:nvSpPr>
        <p:spPr/>
        <p:txBody>
          <a:bodyPr/>
          <a:lstStyle/>
          <a:p>
            <a:pPr>
              <a:buFont typeface="Arial" panose="020B0604020202020204" pitchFamily="34" charset="0"/>
              <a:buChar char="•"/>
            </a:pPr>
            <a:r>
              <a:rPr lang="en-US" dirty="0" smtClean="0"/>
              <a:t>Introduction to philosophical basis of research</a:t>
            </a:r>
          </a:p>
          <a:p>
            <a:pPr lvl="1">
              <a:buFont typeface="Arial" panose="020B0604020202020204" pitchFamily="34" charset="0"/>
              <a:buChar char="•"/>
            </a:pPr>
            <a:r>
              <a:rPr lang="en-US" sz="2000" dirty="0" smtClean="0"/>
              <a:t>Special focus on Ontological Realism</a:t>
            </a:r>
          </a:p>
          <a:p>
            <a:pPr lvl="1">
              <a:buFont typeface="Arial" panose="020B0604020202020204" pitchFamily="34" charset="0"/>
              <a:buChar char="•"/>
            </a:pPr>
            <a:endParaRPr lang="en-US" dirty="0" smtClean="0"/>
          </a:p>
          <a:p>
            <a:pPr>
              <a:buFont typeface="Arial" panose="020B0604020202020204" pitchFamily="34" charset="0"/>
              <a:buChar char="•"/>
            </a:pPr>
            <a:r>
              <a:rPr lang="en-US" dirty="0" smtClean="0"/>
              <a:t>Discussion of issues in biomedical informatics</a:t>
            </a:r>
          </a:p>
          <a:p>
            <a:pPr lvl="1">
              <a:buFont typeface="Arial" panose="020B0604020202020204" pitchFamily="34" charset="0"/>
              <a:buChar char="•"/>
            </a:pPr>
            <a:r>
              <a:rPr lang="en-US" sz="2000" dirty="0" smtClean="0"/>
              <a:t>Statistical data analysis</a:t>
            </a:r>
          </a:p>
          <a:p>
            <a:pPr lvl="1">
              <a:buFont typeface="Arial" panose="020B0604020202020204" pitchFamily="34" charset="0"/>
              <a:buChar char="•"/>
            </a:pPr>
            <a:r>
              <a:rPr lang="en-US" sz="2000" dirty="0"/>
              <a:t>Maintaining a distinction between data and what data are </a:t>
            </a:r>
            <a:r>
              <a:rPr lang="en-US" sz="2000" dirty="0" smtClean="0"/>
              <a:t>about</a:t>
            </a:r>
          </a:p>
          <a:p>
            <a:pPr lvl="1">
              <a:buFont typeface="Arial" panose="020B0604020202020204" pitchFamily="34" charset="0"/>
              <a:buChar char="•"/>
            </a:pPr>
            <a:r>
              <a:rPr lang="en-US" sz="2000" dirty="0" smtClean="0"/>
              <a:t>Information models</a:t>
            </a:r>
          </a:p>
          <a:p>
            <a:pPr lvl="1">
              <a:buFont typeface="Arial" panose="020B0604020202020204" pitchFamily="34" charset="0"/>
              <a:buChar char="•"/>
            </a:pPr>
            <a:r>
              <a:rPr lang="en-US" sz="2000" dirty="0" smtClean="0"/>
              <a:t>Data management</a:t>
            </a:r>
          </a:p>
          <a:p>
            <a:pPr lvl="1">
              <a:buFont typeface="Arial" panose="020B0604020202020204" pitchFamily="34" charset="0"/>
              <a:buChar char="•"/>
            </a:pPr>
            <a:r>
              <a:rPr lang="en-US" sz="2000" dirty="0" smtClean="0"/>
              <a:t>The notion of ‘</a:t>
            </a:r>
            <a:r>
              <a:rPr lang="en-US" sz="2000" i="1" dirty="0" smtClean="0"/>
              <a:t>biomarkers</a:t>
            </a:r>
            <a:r>
              <a:rPr lang="en-US" sz="2000" dirty="0" smtClean="0"/>
              <a:t>’</a:t>
            </a:r>
          </a:p>
          <a:p>
            <a:pPr lvl="1">
              <a:buFont typeface="Arial" panose="020B0604020202020204" pitchFamily="34" charset="0"/>
              <a:buChar char="•"/>
            </a:pPr>
            <a:r>
              <a:rPr lang="en-US" sz="2000" dirty="0" smtClean="0"/>
              <a:t>‘</a:t>
            </a:r>
            <a:r>
              <a:rPr lang="en-US" sz="2000" i="1" dirty="0" smtClean="0"/>
              <a:t>Mental disease</a:t>
            </a:r>
            <a:r>
              <a:rPr lang="en-US" sz="2000" dirty="0" smtClean="0"/>
              <a:t>’</a:t>
            </a:r>
          </a:p>
          <a:p>
            <a:pPr lvl="1">
              <a:buFont typeface="Arial" panose="020B0604020202020204" pitchFamily="34" charset="0"/>
              <a:buChar char="•"/>
            </a:pPr>
            <a:r>
              <a:rPr lang="en-US" sz="2000" dirty="0" smtClean="0"/>
              <a:t>Extraterrestrial research</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1615117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research</a:t>
            </a:r>
            <a:endParaRPr lang="en-US" dirty="0"/>
          </a:p>
        </p:txBody>
      </p:sp>
      <p:sp>
        <p:nvSpPr>
          <p:cNvPr id="3" name="Content Placeholder 2"/>
          <p:cNvSpPr>
            <a:spLocks noGrp="1"/>
          </p:cNvSpPr>
          <p:nvPr>
            <p:ph idx="1"/>
          </p:nvPr>
        </p:nvSpPr>
        <p:spPr>
          <a:xfrm>
            <a:off x="228600" y="1676400"/>
            <a:ext cx="8686800" cy="1143000"/>
          </a:xfrm>
        </p:spPr>
        <p:txBody>
          <a:bodyPr/>
          <a:lstStyle/>
          <a:p>
            <a:r>
              <a:rPr lang="en-US" dirty="0"/>
              <a:t>In natural sciences and social sciences, </a:t>
            </a:r>
            <a:r>
              <a:rPr lang="en-US" b="1" dirty="0"/>
              <a:t>quantitative research</a:t>
            </a:r>
            <a:r>
              <a:rPr lang="en-US" dirty="0"/>
              <a:t> is the systematic empirical investigation of observable phenomena via </a:t>
            </a:r>
            <a:r>
              <a:rPr lang="en-US" dirty="0">
                <a:solidFill>
                  <a:srgbClr val="AAE600"/>
                </a:solidFill>
              </a:rPr>
              <a:t>statistical, mathematical or computational techniques</a:t>
            </a:r>
            <a:r>
              <a:rPr lang="en-US" dirty="0"/>
              <a:t>.</a:t>
            </a:r>
          </a:p>
        </p:txBody>
      </p:sp>
      <p:sp>
        <p:nvSpPr>
          <p:cNvPr id="4" name="Title 1"/>
          <p:cNvSpPr txBox="1">
            <a:spLocks/>
          </p:cNvSpPr>
          <p:nvPr/>
        </p:nvSpPr>
        <p:spPr>
          <a:xfrm>
            <a:off x="228600" y="3810000"/>
            <a:ext cx="8686800" cy="762000"/>
          </a:xfrm>
          <a:prstGeom prst="rect">
            <a:avLst/>
          </a:prstGeom>
        </p:spPr>
        <p:txBody>
          <a:bodyPr/>
          <a:lstStyle>
            <a:lvl1pPr algn="ctr" rtl="0" eaLnBrk="1" fontAlgn="base" hangingPunct="1">
              <a:spcBef>
                <a:spcPct val="0"/>
              </a:spcBef>
              <a:spcAft>
                <a:spcPct val="0"/>
              </a:spcAft>
              <a:defRPr sz="3600" b="0" i="0">
                <a:solidFill>
                  <a:schemeClr val="bg1"/>
                </a:solidFill>
                <a:latin typeface="Georgia"/>
                <a:ea typeface="ＭＳ Ｐゴシック" pitchFamily="122" charset="-128"/>
                <a:cs typeface="Georgia"/>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a:lstStyle>
          <a:p>
            <a:r>
              <a:rPr lang="en-US" kern="0" dirty="0" smtClean="0"/>
              <a:t>Qualitative research</a:t>
            </a:r>
            <a:endParaRPr lang="en-US" kern="0" dirty="0"/>
          </a:p>
        </p:txBody>
      </p:sp>
      <p:sp>
        <p:nvSpPr>
          <p:cNvPr id="5" name="Content Placeholder 2"/>
          <p:cNvSpPr txBox="1">
            <a:spLocks/>
          </p:cNvSpPr>
          <p:nvPr/>
        </p:nvSpPr>
        <p:spPr>
          <a:xfrm>
            <a:off x="228600" y="4648200"/>
            <a:ext cx="8686800" cy="114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r>
              <a:rPr lang="en-US" b="1" dirty="0"/>
              <a:t>Qualitative Research</a:t>
            </a:r>
            <a:r>
              <a:rPr lang="en-US" dirty="0"/>
              <a:t> is primarily </a:t>
            </a:r>
            <a:r>
              <a:rPr lang="en-US" dirty="0">
                <a:solidFill>
                  <a:srgbClr val="AAE600"/>
                </a:solidFill>
              </a:rPr>
              <a:t>exploratory</a:t>
            </a:r>
            <a:r>
              <a:rPr lang="en-US" dirty="0"/>
              <a:t> </a:t>
            </a:r>
            <a:r>
              <a:rPr lang="en-US" b="1" dirty="0" smtClean="0"/>
              <a:t>research</a:t>
            </a:r>
            <a:r>
              <a:rPr lang="en-US" dirty="0" smtClean="0"/>
              <a:t> </a:t>
            </a:r>
            <a:r>
              <a:rPr lang="en-US" dirty="0"/>
              <a:t>used to gain an understanding of </a:t>
            </a:r>
            <a:r>
              <a:rPr lang="en-US" dirty="0">
                <a:solidFill>
                  <a:srgbClr val="AAE600"/>
                </a:solidFill>
              </a:rPr>
              <a:t>underlying reasons, opinions, and motivations</a:t>
            </a:r>
            <a:r>
              <a:rPr lang="en-US" dirty="0"/>
              <a:t>. It provides insights into the problem or helps to develop ideas or hypotheses for potential quantitative </a:t>
            </a:r>
            <a:r>
              <a:rPr lang="en-US" b="1" dirty="0" smtClean="0"/>
              <a:t>research.</a:t>
            </a:r>
            <a:endParaRPr lang="en-US" kern="0" dirty="0"/>
          </a:p>
        </p:txBody>
      </p:sp>
      <p:sp>
        <p:nvSpPr>
          <p:cNvPr id="6" name="Rectangle 5"/>
          <p:cNvSpPr/>
          <p:nvPr/>
        </p:nvSpPr>
        <p:spPr>
          <a:xfrm>
            <a:off x="4038600" y="3124200"/>
            <a:ext cx="4572000" cy="276999"/>
          </a:xfrm>
          <a:prstGeom prst="rect">
            <a:avLst/>
          </a:prstGeom>
        </p:spPr>
        <p:txBody>
          <a:bodyPr>
            <a:spAutoFit/>
          </a:bodyPr>
          <a:lstStyle/>
          <a:p>
            <a:r>
              <a:rPr lang="en-US" sz="1200" b="0" i="1" dirty="0">
                <a:solidFill>
                  <a:schemeClr val="bg1"/>
                </a:solidFill>
              </a:rPr>
              <a:t>https://</a:t>
            </a:r>
            <a:r>
              <a:rPr lang="en-US" sz="1200" dirty="0">
                <a:solidFill>
                  <a:schemeClr val="bg1"/>
                </a:solidFill>
              </a:rPr>
              <a:t>en.wikipedia.org/wiki/Quantitative_research</a:t>
            </a:r>
          </a:p>
        </p:txBody>
      </p:sp>
      <p:sp>
        <p:nvSpPr>
          <p:cNvPr id="7" name="Rectangle 6"/>
          <p:cNvSpPr/>
          <p:nvPr/>
        </p:nvSpPr>
        <p:spPr>
          <a:xfrm>
            <a:off x="4358640" y="6248400"/>
            <a:ext cx="4572000" cy="461665"/>
          </a:xfrm>
          <a:prstGeom prst="rect">
            <a:avLst/>
          </a:prstGeom>
        </p:spPr>
        <p:txBody>
          <a:bodyPr>
            <a:spAutoFit/>
          </a:bodyPr>
          <a:lstStyle/>
          <a:p>
            <a:r>
              <a:rPr lang="en-US" sz="1200" dirty="0">
                <a:solidFill>
                  <a:schemeClr val="bg1"/>
                </a:solidFill>
              </a:rPr>
              <a:t>http://www.snapsurveys.com/blog/what-is-the-difference-between-qualitative-research-and-quantitative-research/</a:t>
            </a:r>
          </a:p>
        </p:txBody>
      </p:sp>
    </p:spTree>
    <p:extLst>
      <p:ext uri="{BB962C8B-B14F-4D97-AF65-F5344CB8AC3E}">
        <p14:creationId xmlns:p14="http://schemas.microsoft.com/office/powerpoint/2010/main" val="404751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vs. quantitative research</a:t>
            </a:r>
            <a:endParaRPr lang="en-US" dirty="0"/>
          </a:p>
        </p:txBody>
      </p:sp>
      <p:sp>
        <p:nvSpPr>
          <p:cNvPr id="3" name="Content Placeholder 2"/>
          <p:cNvSpPr>
            <a:spLocks noGrp="1"/>
          </p:cNvSpPr>
          <p:nvPr>
            <p:ph idx="1"/>
          </p:nvPr>
        </p:nvSpPr>
        <p:spPr/>
        <p:txBody>
          <a:bodyPr/>
          <a:lstStyle/>
          <a:p>
            <a:r>
              <a:rPr lang="en-US" dirty="0" smtClean="0"/>
              <a:t>Qualitative research </a:t>
            </a:r>
            <a:r>
              <a:rPr lang="en-US" dirty="0"/>
              <a:t>emphasizes the importance of looking at variables in the </a:t>
            </a:r>
            <a:r>
              <a:rPr lang="en-US" dirty="0">
                <a:solidFill>
                  <a:srgbClr val="AAE600"/>
                </a:solidFill>
              </a:rPr>
              <a:t>natural setting </a:t>
            </a:r>
            <a:r>
              <a:rPr lang="en-US" dirty="0"/>
              <a:t>in which they are found. Interaction between variables is important. Detailed data is gathered through open ended questions that provide direct quotations. </a:t>
            </a:r>
            <a:r>
              <a:rPr lang="en-US" dirty="0">
                <a:solidFill>
                  <a:srgbClr val="AAE600"/>
                </a:solidFill>
              </a:rPr>
              <a:t>The interviewer is an integral part of the investigation</a:t>
            </a:r>
            <a:r>
              <a:rPr lang="en-US" dirty="0"/>
              <a:t> (Jacob, 1988). This differs from quantitative research which attempts to gather data by </a:t>
            </a:r>
            <a:r>
              <a:rPr lang="en-US" dirty="0">
                <a:solidFill>
                  <a:srgbClr val="AAE600"/>
                </a:solidFill>
              </a:rPr>
              <a:t>objective</a:t>
            </a:r>
            <a:r>
              <a:rPr lang="en-US" dirty="0"/>
              <a:t> methods to provide information about relations, comparisons, and predictions and attempts to </a:t>
            </a:r>
            <a:r>
              <a:rPr lang="en-US" dirty="0">
                <a:solidFill>
                  <a:srgbClr val="AAE600"/>
                </a:solidFill>
              </a:rPr>
              <a:t>remove the investigator from the investigation</a:t>
            </a:r>
            <a:r>
              <a:rPr lang="en-US" dirty="0"/>
              <a:t> (Smith, 1983).</a:t>
            </a:r>
          </a:p>
        </p:txBody>
      </p:sp>
      <p:sp>
        <p:nvSpPr>
          <p:cNvPr id="4" name="Rectangle 3"/>
          <p:cNvSpPr/>
          <p:nvPr/>
        </p:nvSpPr>
        <p:spPr>
          <a:xfrm>
            <a:off x="3429000" y="6504801"/>
            <a:ext cx="5715000" cy="276999"/>
          </a:xfrm>
          <a:prstGeom prst="rect">
            <a:avLst/>
          </a:prstGeom>
        </p:spPr>
        <p:txBody>
          <a:bodyPr wrap="square">
            <a:spAutoFit/>
          </a:bodyPr>
          <a:lstStyle/>
          <a:p>
            <a:r>
              <a:rPr lang="en-US" sz="1200" dirty="0">
                <a:solidFill>
                  <a:schemeClr val="bg1"/>
                </a:solidFill>
              </a:rPr>
              <a:t>http://www.okstate.edu/ag/agedcm4h/academic/aged5980a/5980/newpage21.htm</a:t>
            </a:r>
          </a:p>
        </p:txBody>
      </p:sp>
    </p:spTree>
    <p:extLst>
      <p:ext uri="{BB962C8B-B14F-4D97-AF65-F5344CB8AC3E}">
        <p14:creationId xmlns:p14="http://schemas.microsoft.com/office/powerpoint/2010/main" val="10162328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qualitative research</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465252531"/>
              </p:ext>
            </p:extLst>
          </p:nvPr>
        </p:nvGraphicFramePr>
        <p:xfrm>
          <a:off x="228600" y="1524000"/>
          <a:ext cx="8610600" cy="4937760"/>
        </p:xfrm>
        <a:graphic>
          <a:graphicData uri="http://schemas.openxmlformats.org/drawingml/2006/table">
            <a:tbl>
              <a:tblPr firstRow="1" firstCol="1" bandRow="1">
                <a:tableStyleId>{5C22544A-7EE6-4342-B048-85BDC9FD1C3A}</a:tableStyleId>
              </a:tblPr>
              <a:tblGrid>
                <a:gridCol w="2133600"/>
                <a:gridCol w="6477000"/>
              </a:tblGrid>
              <a:tr h="0">
                <a:tc>
                  <a:txBody>
                    <a:bodyPr/>
                    <a:lstStyle/>
                    <a:p>
                      <a:pPr marL="0" marR="0" algn="l">
                        <a:spcBef>
                          <a:spcPts val="0"/>
                        </a:spcBef>
                        <a:spcAft>
                          <a:spcPts val="500"/>
                        </a:spcAft>
                      </a:pPr>
                      <a:r>
                        <a:rPr lang="en-US" sz="1800" dirty="0">
                          <a:effectLst/>
                        </a:rPr>
                        <a:t>Purpose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l">
                        <a:spcBef>
                          <a:spcPts val="0"/>
                        </a:spcBef>
                        <a:spcAft>
                          <a:spcPts val="500"/>
                        </a:spcAft>
                      </a:pPr>
                      <a:r>
                        <a:rPr lang="en-US" sz="1800" b="0" u="sng" dirty="0" smtClean="0">
                          <a:effectLst/>
                        </a:rPr>
                        <a:t>Understanding</a:t>
                      </a:r>
                      <a:r>
                        <a:rPr lang="en-US" sz="1800" b="0" dirty="0" smtClean="0">
                          <a:effectLst/>
                        </a:rPr>
                        <a:t> </a:t>
                      </a:r>
                      <a:r>
                        <a:rPr lang="en-US" sz="1800" b="0" dirty="0">
                          <a:effectLst/>
                        </a:rPr>
                        <a:t>- Seeks to understand people’s interpretations.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0">
                <a:tc>
                  <a:txBody>
                    <a:bodyPr/>
                    <a:lstStyle/>
                    <a:p>
                      <a:pPr marL="0" marR="0" algn="l">
                        <a:spcBef>
                          <a:spcPts val="0"/>
                        </a:spcBef>
                        <a:spcAft>
                          <a:spcPts val="500"/>
                        </a:spcAft>
                      </a:pPr>
                      <a:r>
                        <a:rPr lang="en-US" sz="1800" dirty="0">
                          <a:effectLst/>
                        </a:rPr>
                        <a:t>Reality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gn="l">
                        <a:spcBef>
                          <a:spcPts val="0"/>
                        </a:spcBef>
                        <a:spcAft>
                          <a:spcPts val="500"/>
                        </a:spcAft>
                      </a:pPr>
                      <a:r>
                        <a:rPr lang="en-US" sz="1800" u="sng" dirty="0" smtClean="0">
                          <a:solidFill>
                            <a:schemeClr val="bg1"/>
                          </a:solidFill>
                          <a:effectLst/>
                        </a:rPr>
                        <a:t>Dynamic</a:t>
                      </a:r>
                      <a:r>
                        <a:rPr lang="en-US" sz="1800" dirty="0" smtClean="0">
                          <a:solidFill>
                            <a:schemeClr val="bg1"/>
                          </a:solidFill>
                          <a:effectLst/>
                        </a:rPr>
                        <a:t> </a:t>
                      </a:r>
                      <a:r>
                        <a:rPr lang="en-US" sz="1800" dirty="0">
                          <a:solidFill>
                            <a:schemeClr val="bg1"/>
                          </a:solidFill>
                          <a:effectLst/>
                        </a:rPr>
                        <a:t>- Reality changes with changes in people’s perceptions.</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pPr marL="0" marR="0" algn="l">
                        <a:spcBef>
                          <a:spcPts val="0"/>
                        </a:spcBef>
                        <a:spcAft>
                          <a:spcPts val="500"/>
                        </a:spcAft>
                      </a:pPr>
                      <a:r>
                        <a:rPr lang="en-US" sz="1800">
                          <a:effectLst/>
                        </a:rPr>
                        <a:t>Viewpoint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l">
                        <a:spcBef>
                          <a:spcPts val="0"/>
                        </a:spcBef>
                        <a:spcAft>
                          <a:spcPts val="500"/>
                        </a:spcAft>
                      </a:pPr>
                      <a:r>
                        <a:rPr lang="en-US" sz="1800" u="sng" dirty="0" smtClean="0">
                          <a:solidFill>
                            <a:schemeClr val="bg1"/>
                          </a:solidFill>
                          <a:effectLst/>
                        </a:rPr>
                        <a:t>Insider</a:t>
                      </a:r>
                      <a:r>
                        <a:rPr lang="en-US" sz="1800" dirty="0" smtClean="0">
                          <a:solidFill>
                            <a:schemeClr val="bg1"/>
                          </a:solidFill>
                          <a:effectLst/>
                        </a:rPr>
                        <a:t> </a:t>
                      </a:r>
                      <a:r>
                        <a:rPr lang="en-US" sz="1800" dirty="0">
                          <a:solidFill>
                            <a:schemeClr val="bg1"/>
                          </a:solidFill>
                          <a:effectLst/>
                        </a:rPr>
                        <a:t>- Reality is what people perceive it to be.</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algn="l">
                        <a:spcBef>
                          <a:spcPts val="0"/>
                        </a:spcBef>
                        <a:spcAft>
                          <a:spcPts val="500"/>
                        </a:spcAft>
                      </a:pPr>
                      <a:r>
                        <a:rPr lang="en-US" sz="1800" dirty="0">
                          <a:effectLst/>
                        </a:rPr>
                        <a:t>Values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l">
                        <a:spcBef>
                          <a:spcPts val="0"/>
                        </a:spcBef>
                        <a:spcAft>
                          <a:spcPts val="500"/>
                        </a:spcAft>
                      </a:pPr>
                      <a:r>
                        <a:rPr lang="en-US" sz="1800" u="sng" dirty="0" smtClean="0">
                          <a:solidFill>
                            <a:schemeClr val="bg1"/>
                          </a:solidFill>
                          <a:effectLst/>
                        </a:rPr>
                        <a:t>Value </a:t>
                      </a:r>
                      <a:r>
                        <a:rPr lang="en-US" sz="1800" u="sng" dirty="0">
                          <a:solidFill>
                            <a:schemeClr val="bg1"/>
                          </a:solidFill>
                          <a:effectLst/>
                        </a:rPr>
                        <a:t>bound </a:t>
                      </a:r>
                      <a:r>
                        <a:rPr lang="en-US" sz="1800" dirty="0">
                          <a:solidFill>
                            <a:schemeClr val="bg1"/>
                          </a:solidFill>
                          <a:effectLst/>
                        </a:rPr>
                        <a:t>- Values will have an impact and should be understood and taken into account when conducting and reporting research.</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algn="l">
                        <a:spcBef>
                          <a:spcPts val="0"/>
                        </a:spcBef>
                        <a:spcAft>
                          <a:spcPts val="500"/>
                        </a:spcAft>
                      </a:pPr>
                      <a:r>
                        <a:rPr lang="en-US" sz="1800">
                          <a:effectLst/>
                        </a:rPr>
                        <a:t>Focus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l">
                        <a:spcBef>
                          <a:spcPts val="0"/>
                        </a:spcBef>
                        <a:spcAft>
                          <a:spcPts val="500"/>
                        </a:spcAft>
                      </a:pPr>
                      <a:r>
                        <a:rPr lang="en-US" sz="1800" u="sng" dirty="0" smtClean="0">
                          <a:solidFill>
                            <a:schemeClr val="bg1"/>
                          </a:solidFill>
                          <a:effectLst/>
                        </a:rPr>
                        <a:t>Holistic</a:t>
                      </a:r>
                      <a:r>
                        <a:rPr lang="en-US" sz="1800" dirty="0" smtClean="0">
                          <a:solidFill>
                            <a:schemeClr val="bg1"/>
                          </a:solidFill>
                          <a:effectLst/>
                        </a:rPr>
                        <a:t> </a:t>
                      </a:r>
                      <a:r>
                        <a:rPr lang="en-US" sz="1800" dirty="0">
                          <a:solidFill>
                            <a:schemeClr val="bg1"/>
                          </a:solidFill>
                          <a:effectLst/>
                        </a:rPr>
                        <a:t>- A total or complete picture is sought.</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algn="l">
                        <a:spcBef>
                          <a:spcPts val="0"/>
                        </a:spcBef>
                        <a:spcAft>
                          <a:spcPts val="500"/>
                        </a:spcAft>
                      </a:pPr>
                      <a:r>
                        <a:rPr lang="en-US" sz="1800">
                          <a:effectLst/>
                        </a:rPr>
                        <a:t>Orientation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l">
                        <a:spcBef>
                          <a:spcPts val="0"/>
                        </a:spcBef>
                        <a:spcAft>
                          <a:spcPts val="500"/>
                        </a:spcAft>
                      </a:pPr>
                      <a:r>
                        <a:rPr lang="en-US" sz="1800" u="sng" dirty="0" smtClean="0">
                          <a:solidFill>
                            <a:schemeClr val="bg1"/>
                          </a:solidFill>
                          <a:effectLst/>
                        </a:rPr>
                        <a:t>Discovery</a:t>
                      </a:r>
                      <a:r>
                        <a:rPr lang="en-US" sz="1800" dirty="0" smtClean="0">
                          <a:solidFill>
                            <a:schemeClr val="bg1"/>
                          </a:solidFill>
                          <a:effectLst/>
                        </a:rPr>
                        <a:t> </a:t>
                      </a:r>
                      <a:r>
                        <a:rPr lang="en-US" sz="1800" dirty="0">
                          <a:solidFill>
                            <a:schemeClr val="bg1"/>
                          </a:solidFill>
                          <a:effectLst/>
                        </a:rPr>
                        <a:t>- Theories and hypotheses are evolved from data as collected.</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algn="l">
                        <a:spcBef>
                          <a:spcPts val="0"/>
                        </a:spcBef>
                        <a:spcAft>
                          <a:spcPts val="500"/>
                        </a:spcAft>
                      </a:pPr>
                      <a:r>
                        <a:rPr lang="en-US" sz="1800">
                          <a:effectLst/>
                        </a:rPr>
                        <a:t>Data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l">
                        <a:spcBef>
                          <a:spcPts val="0"/>
                        </a:spcBef>
                        <a:spcAft>
                          <a:spcPts val="500"/>
                        </a:spcAft>
                      </a:pPr>
                      <a:r>
                        <a:rPr lang="en-US" sz="1800" u="sng" dirty="0" smtClean="0">
                          <a:solidFill>
                            <a:schemeClr val="bg1"/>
                          </a:solidFill>
                          <a:effectLst/>
                        </a:rPr>
                        <a:t>Subjective</a:t>
                      </a:r>
                      <a:r>
                        <a:rPr lang="en-US" sz="1800" dirty="0" smtClean="0">
                          <a:solidFill>
                            <a:schemeClr val="bg1"/>
                          </a:solidFill>
                          <a:effectLst/>
                        </a:rPr>
                        <a:t> </a:t>
                      </a:r>
                      <a:r>
                        <a:rPr lang="en-US" sz="1800" dirty="0">
                          <a:solidFill>
                            <a:schemeClr val="bg1"/>
                          </a:solidFill>
                          <a:effectLst/>
                        </a:rPr>
                        <a:t>- Data are perceptions of the people in the environment.</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algn="l">
                        <a:spcBef>
                          <a:spcPts val="0"/>
                        </a:spcBef>
                        <a:spcAft>
                          <a:spcPts val="500"/>
                        </a:spcAft>
                      </a:pPr>
                      <a:r>
                        <a:rPr lang="en-US" sz="1800">
                          <a:effectLst/>
                        </a:rPr>
                        <a:t>Instrumentation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l">
                        <a:spcBef>
                          <a:spcPts val="0"/>
                        </a:spcBef>
                        <a:spcAft>
                          <a:spcPts val="500"/>
                        </a:spcAft>
                      </a:pPr>
                      <a:r>
                        <a:rPr lang="en-US" sz="1800" u="sng" dirty="0" smtClean="0">
                          <a:solidFill>
                            <a:schemeClr val="bg1"/>
                          </a:solidFill>
                          <a:effectLst/>
                        </a:rPr>
                        <a:t>Human</a:t>
                      </a:r>
                      <a:r>
                        <a:rPr lang="en-US" sz="1800" dirty="0" smtClean="0">
                          <a:solidFill>
                            <a:schemeClr val="bg1"/>
                          </a:solidFill>
                          <a:effectLst/>
                        </a:rPr>
                        <a:t> </a:t>
                      </a:r>
                      <a:r>
                        <a:rPr lang="en-US" sz="1800" dirty="0">
                          <a:solidFill>
                            <a:schemeClr val="bg1"/>
                          </a:solidFill>
                          <a:effectLst/>
                        </a:rPr>
                        <a:t>- The human person is the primary collection instrument.</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algn="l">
                        <a:spcBef>
                          <a:spcPts val="0"/>
                        </a:spcBef>
                        <a:spcAft>
                          <a:spcPts val="500"/>
                        </a:spcAft>
                      </a:pPr>
                      <a:r>
                        <a:rPr lang="en-US" sz="1800">
                          <a:effectLst/>
                        </a:rPr>
                        <a:t>Conditions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l">
                        <a:spcBef>
                          <a:spcPts val="0"/>
                        </a:spcBef>
                        <a:spcAft>
                          <a:spcPts val="500"/>
                        </a:spcAft>
                      </a:pPr>
                      <a:r>
                        <a:rPr lang="en-US" sz="1800" u="sng" dirty="0" smtClean="0">
                          <a:solidFill>
                            <a:schemeClr val="bg1"/>
                          </a:solidFill>
                          <a:effectLst/>
                        </a:rPr>
                        <a:t>Naturalistic</a:t>
                      </a:r>
                      <a:r>
                        <a:rPr lang="en-US" sz="1800" dirty="0" smtClean="0">
                          <a:solidFill>
                            <a:schemeClr val="bg1"/>
                          </a:solidFill>
                          <a:effectLst/>
                        </a:rPr>
                        <a:t> </a:t>
                      </a:r>
                      <a:r>
                        <a:rPr lang="en-US" sz="1800" dirty="0">
                          <a:solidFill>
                            <a:schemeClr val="bg1"/>
                          </a:solidFill>
                          <a:effectLst/>
                        </a:rPr>
                        <a:t>- Investigations are conducted under natural conditions.</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algn="just">
                        <a:spcBef>
                          <a:spcPts val="0"/>
                        </a:spcBef>
                        <a:spcAft>
                          <a:spcPts val="0"/>
                        </a:spcAft>
                      </a:pPr>
                      <a:r>
                        <a:rPr lang="en-US" sz="1800">
                          <a:effectLst/>
                        </a:rPr>
                        <a:t>Results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just">
                        <a:spcBef>
                          <a:spcPts val="0"/>
                        </a:spcBef>
                        <a:spcAft>
                          <a:spcPts val="0"/>
                        </a:spcAft>
                      </a:pPr>
                      <a:r>
                        <a:rPr lang="en-US" sz="1800" u="sng" dirty="0" smtClean="0">
                          <a:solidFill>
                            <a:schemeClr val="bg1"/>
                          </a:solidFill>
                          <a:effectLst/>
                        </a:rPr>
                        <a:t>Valid</a:t>
                      </a:r>
                      <a:r>
                        <a:rPr lang="en-US" sz="1800" dirty="0" smtClean="0">
                          <a:solidFill>
                            <a:schemeClr val="bg1"/>
                          </a:solidFill>
                          <a:effectLst/>
                        </a:rPr>
                        <a:t> </a:t>
                      </a:r>
                      <a:r>
                        <a:rPr lang="en-US" sz="1800" dirty="0">
                          <a:solidFill>
                            <a:schemeClr val="bg1"/>
                          </a:solidFill>
                          <a:effectLst/>
                        </a:rPr>
                        <a:t>- The focus is on design and procedures to gain "real," "rich," and "deep" data.</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1" name="Rectangle 10"/>
          <p:cNvSpPr/>
          <p:nvPr/>
        </p:nvSpPr>
        <p:spPr>
          <a:xfrm>
            <a:off x="3429000" y="6504801"/>
            <a:ext cx="5715000" cy="276999"/>
          </a:xfrm>
          <a:prstGeom prst="rect">
            <a:avLst/>
          </a:prstGeom>
        </p:spPr>
        <p:txBody>
          <a:bodyPr wrap="square">
            <a:spAutoFit/>
          </a:bodyPr>
          <a:lstStyle/>
          <a:p>
            <a:r>
              <a:rPr lang="en-US" sz="1200" dirty="0">
                <a:solidFill>
                  <a:schemeClr val="bg1"/>
                </a:solidFill>
              </a:rPr>
              <a:t>http://www.okstate.edu/ag/agedcm4h/academic/aged5980a/5980/newpage21.htm</a:t>
            </a:r>
          </a:p>
        </p:txBody>
      </p:sp>
    </p:spTree>
    <p:extLst>
      <p:ext uri="{BB962C8B-B14F-4D97-AF65-F5344CB8AC3E}">
        <p14:creationId xmlns:p14="http://schemas.microsoft.com/office/powerpoint/2010/main" val="40697283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Realism</a:t>
            </a:r>
            <a:endParaRPr lang="en-US" dirty="0"/>
          </a:p>
        </p:txBody>
      </p:sp>
      <p:sp>
        <p:nvSpPr>
          <p:cNvPr id="3" name="Content Placeholder 2"/>
          <p:cNvSpPr>
            <a:spLocks noGrp="1"/>
          </p:cNvSpPr>
          <p:nvPr>
            <p:ph idx="1"/>
          </p:nvPr>
        </p:nvSpPr>
        <p:spPr>
          <a:xfrm>
            <a:off x="228600" y="1676400"/>
            <a:ext cx="8686800" cy="3733800"/>
          </a:xfrm>
        </p:spPr>
        <p:txBody>
          <a:bodyPr/>
          <a:lstStyle/>
          <a:p>
            <a:r>
              <a:rPr lang="en-US" b="1" dirty="0"/>
              <a:t>Generic </a:t>
            </a:r>
            <a:r>
              <a:rPr lang="en-US" b="1" dirty="0" smtClean="0"/>
              <a:t>Realism (on some subject matter)</a:t>
            </a:r>
            <a:r>
              <a:rPr lang="en-US" dirty="0" smtClean="0"/>
              <a:t>: </a:t>
            </a:r>
          </a:p>
          <a:p>
            <a:r>
              <a:rPr lang="en-US" dirty="0"/>
              <a:t/>
            </a:r>
            <a:br>
              <a:rPr lang="en-US" dirty="0"/>
            </a:br>
            <a:r>
              <a:rPr lang="en-US" i="1" dirty="0"/>
              <a:t>a</a:t>
            </a:r>
            <a:r>
              <a:rPr lang="en-US" dirty="0"/>
              <a:t>, </a:t>
            </a:r>
            <a:r>
              <a:rPr lang="en-US" i="1" dirty="0"/>
              <a:t>b</a:t>
            </a:r>
            <a:r>
              <a:rPr lang="en-US" dirty="0"/>
              <a:t>, and </a:t>
            </a:r>
            <a:r>
              <a:rPr lang="en-US" i="1" dirty="0"/>
              <a:t>c</a:t>
            </a:r>
            <a:r>
              <a:rPr lang="en-US" dirty="0"/>
              <a:t> and so on exist, </a:t>
            </a:r>
            <a:endParaRPr lang="en-US" dirty="0" smtClean="0"/>
          </a:p>
          <a:p>
            <a:r>
              <a:rPr lang="en-US" dirty="0"/>
              <a:t>	</a:t>
            </a:r>
            <a:r>
              <a:rPr lang="en-US" dirty="0" smtClean="0"/>
              <a:t>and </a:t>
            </a:r>
            <a:r>
              <a:rPr lang="en-US" dirty="0"/>
              <a:t>the fact that they exist and have properties such as </a:t>
            </a:r>
            <a:r>
              <a:rPr lang="en-US" i="1" dirty="0"/>
              <a:t>F-ness</a:t>
            </a:r>
            <a:r>
              <a:rPr lang="en-US" dirty="0"/>
              <a:t>, </a:t>
            </a:r>
            <a:r>
              <a:rPr lang="en-US" i="1" dirty="0"/>
              <a:t>G-ness</a:t>
            </a:r>
            <a:r>
              <a:rPr lang="en-US" dirty="0"/>
              <a:t>, and </a:t>
            </a:r>
            <a:r>
              <a:rPr lang="en-US" i="1" dirty="0"/>
              <a:t>H-ness</a:t>
            </a:r>
            <a:r>
              <a:rPr lang="en-US" dirty="0"/>
              <a:t> is (apart from mundane empirical dependencies of the sort sometimes encountered in everyday life) </a:t>
            </a:r>
            <a:r>
              <a:rPr lang="en-US" dirty="0">
                <a:solidFill>
                  <a:srgbClr val="AAE600"/>
                </a:solidFill>
              </a:rPr>
              <a:t>independent of anyone's beliefs, linguistic practices, conceptual schemes, and so on</a:t>
            </a:r>
            <a:r>
              <a:rPr lang="en-US" dirty="0"/>
              <a:t>. </a:t>
            </a:r>
          </a:p>
        </p:txBody>
      </p:sp>
      <p:sp>
        <p:nvSpPr>
          <p:cNvPr id="4" name="Rectangle 3"/>
          <p:cNvSpPr/>
          <p:nvPr/>
        </p:nvSpPr>
        <p:spPr>
          <a:xfrm>
            <a:off x="4495800" y="6248400"/>
            <a:ext cx="4572000" cy="307777"/>
          </a:xfrm>
          <a:prstGeom prst="rect">
            <a:avLst/>
          </a:prstGeom>
        </p:spPr>
        <p:txBody>
          <a:bodyPr>
            <a:spAutoFit/>
          </a:bodyPr>
          <a:lstStyle/>
          <a:p>
            <a:pPr algn="r"/>
            <a:r>
              <a:rPr lang="en-US" sz="1400" dirty="0">
                <a:solidFill>
                  <a:schemeClr val="bg1"/>
                </a:solidFill>
              </a:rPr>
              <a:t>http://plato.stanford.edu/entries/realism/</a:t>
            </a:r>
          </a:p>
        </p:txBody>
      </p:sp>
    </p:spTree>
    <p:extLst>
      <p:ext uri="{BB962C8B-B14F-4D97-AF65-F5344CB8AC3E}">
        <p14:creationId xmlns:p14="http://schemas.microsoft.com/office/powerpoint/2010/main" val="26413009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Realism</a:t>
            </a:r>
            <a:endParaRPr lang="en-US" dirty="0"/>
          </a:p>
        </p:txBody>
      </p:sp>
      <p:sp>
        <p:nvSpPr>
          <p:cNvPr id="3" name="Content Placeholder 2"/>
          <p:cNvSpPr>
            <a:spLocks noGrp="1"/>
          </p:cNvSpPr>
          <p:nvPr>
            <p:ph idx="1"/>
          </p:nvPr>
        </p:nvSpPr>
        <p:spPr/>
        <p:txBody>
          <a:bodyPr/>
          <a:lstStyle/>
          <a:p>
            <a:r>
              <a:rPr lang="en-US" dirty="0" smtClean="0"/>
              <a:t>Three dimensions:</a:t>
            </a:r>
          </a:p>
          <a:p>
            <a:pPr>
              <a:buFont typeface="Arial" panose="020B0604020202020204" pitchFamily="34" charset="0"/>
              <a:buChar char="•"/>
            </a:pPr>
            <a:r>
              <a:rPr lang="en-US" b="1" u="sng" dirty="0" smtClean="0"/>
              <a:t>Metaphysically</a:t>
            </a:r>
            <a:r>
              <a:rPr lang="en-US" dirty="0" smtClean="0"/>
              <a:t>: </a:t>
            </a:r>
          </a:p>
          <a:p>
            <a:pPr>
              <a:buFont typeface="Arial" panose="020B0604020202020204" pitchFamily="34" charset="0"/>
              <a:buChar char="•"/>
            </a:pPr>
            <a:endParaRPr lang="en-US" b="1" u="sng" dirty="0"/>
          </a:p>
          <a:p>
            <a:pPr>
              <a:buFont typeface="Arial" panose="020B0604020202020204" pitchFamily="34" charset="0"/>
              <a:buChar char="•"/>
            </a:pPr>
            <a:r>
              <a:rPr lang="en-US" b="1" u="sng" dirty="0" smtClean="0"/>
              <a:t>Semantically</a:t>
            </a:r>
            <a:r>
              <a:rPr lang="en-US" dirty="0" smtClean="0"/>
              <a:t>: </a:t>
            </a:r>
          </a:p>
          <a:p>
            <a:pPr>
              <a:buFont typeface="Arial" panose="020B0604020202020204" pitchFamily="34" charset="0"/>
              <a:buChar char="•"/>
            </a:pPr>
            <a:endParaRPr lang="en-US" b="1" u="sng" dirty="0"/>
          </a:p>
          <a:p>
            <a:pPr>
              <a:buFont typeface="Arial" panose="020B0604020202020204" pitchFamily="34" charset="0"/>
              <a:buChar char="•"/>
            </a:pPr>
            <a:r>
              <a:rPr lang="en-US" b="1" u="sng" dirty="0" smtClean="0"/>
              <a:t>Epistemologically</a:t>
            </a:r>
            <a:r>
              <a:rPr lang="en-US" dirty="0" smtClean="0"/>
              <a:t>:</a:t>
            </a:r>
            <a:endParaRPr lang="en-US" dirty="0"/>
          </a:p>
        </p:txBody>
      </p:sp>
      <p:sp>
        <p:nvSpPr>
          <p:cNvPr id="4" name="Rectangle 3"/>
          <p:cNvSpPr/>
          <p:nvPr/>
        </p:nvSpPr>
        <p:spPr>
          <a:xfrm>
            <a:off x="3449320" y="6336863"/>
            <a:ext cx="5486400" cy="307777"/>
          </a:xfrm>
          <a:prstGeom prst="rect">
            <a:avLst/>
          </a:prstGeom>
        </p:spPr>
        <p:txBody>
          <a:bodyPr wrap="square">
            <a:spAutoFit/>
          </a:bodyPr>
          <a:lstStyle/>
          <a:p>
            <a:pPr algn="r"/>
            <a:r>
              <a:rPr lang="en-US" sz="1400" dirty="0">
                <a:solidFill>
                  <a:schemeClr val="bg1"/>
                </a:solidFill>
              </a:rPr>
              <a:t>http://plato.stanford.edu/entries/scientific-realism/#WhaSciRea</a:t>
            </a:r>
          </a:p>
        </p:txBody>
      </p:sp>
    </p:spTree>
    <p:extLst>
      <p:ext uri="{BB962C8B-B14F-4D97-AF65-F5344CB8AC3E}">
        <p14:creationId xmlns:p14="http://schemas.microsoft.com/office/powerpoint/2010/main" val="10338461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pPr eaLnBrk="1" hangingPunct="1"/>
            <a:r>
              <a:rPr lang="en-US" altLang="en-US" dirty="0" smtClean="0"/>
              <a:t>Relevant disciplines and theories</a:t>
            </a:r>
          </a:p>
        </p:txBody>
      </p:sp>
      <p:sp>
        <p:nvSpPr>
          <p:cNvPr id="10243" name="Rectangle 3"/>
          <p:cNvSpPr>
            <a:spLocks noGrp="1" noChangeArrowheads="1"/>
          </p:cNvSpPr>
          <p:nvPr>
            <p:ph idx="1"/>
          </p:nvPr>
        </p:nvSpPr>
        <p:spPr>
          <a:xfrm>
            <a:off x="228600" y="1524000"/>
            <a:ext cx="8686800" cy="4953000"/>
          </a:xfrm>
        </p:spPr>
        <p:txBody>
          <a:bodyPr/>
          <a:lstStyle/>
          <a:p>
            <a:pPr>
              <a:lnSpc>
                <a:spcPct val="90000"/>
              </a:lnSpc>
              <a:buFont typeface="Arial" panose="020B0604020202020204" pitchFamily="34" charset="0"/>
              <a:buChar char="•"/>
            </a:pPr>
            <a:r>
              <a:rPr lang="en-US" altLang="en-US" sz="2000" b="1" i="1" u="sng" dirty="0" smtClean="0"/>
              <a:t>Ontology</a:t>
            </a:r>
          </a:p>
          <a:p>
            <a:pPr>
              <a:lnSpc>
                <a:spcPct val="90000"/>
              </a:lnSpc>
              <a:buFont typeface="Arial" panose="020B0604020202020204" pitchFamily="34" charset="0"/>
              <a:buChar char="•"/>
            </a:pPr>
            <a:endParaRPr lang="en-US" altLang="en-US" sz="2000" dirty="0" smtClean="0"/>
          </a:p>
          <a:p>
            <a:pPr>
              <a:lnSpc>
                <a:spcPct val="90000"/>
              </a:lnSpc>
              <a:buFont typeface="Arial" panose="020B0604020202020204" pitchFamily="34" charset="0"/>
              <a:buChar char="•"/>
            </a:pPr>
            <a:r>
              <a:rPr lang="en-US" altLang="en-US" sz="2000" dirty="0" smtClean="0"/>
              <a:t>by some philosophers taken to be synonymous with ‘</a:t>
            </a:r>
            <a:r>
              <a:rPr lang="en-US" altLang="en-US" sz="2000" b="1" i="1" u="sng" dirty="0" smtClean="0"/>
              <a:t>metaphysics</a:t>
            </a:r>
            <a:r>
              <a:rPr lang="en-US" altLang="en-US" sz="2000" dirty="0" smtClean="0"/>
              <a:t>’ while others draw distinctions in many distinct ways but almost agreeing on the following classification:</a:t>
            </a:r>
          </a:p>
          <a:p>
            <a:pPr lvl="1">
              <a:lnSpc>
                <a:spcPct val="90000"/>
              </a:lnSpc>
            </a:pPr>
            <a:r>
              <a:rPr lang="en-US" altLang="en-US" sz="2000" b="1" i="1" u="sng" dirty="0" smtClean="0"/>
              <a:t>metaphysics</a:t>
            </a:r>
            <a:endParaRPr lang="en-US" altLang="en-US" sz="2000" dirty="0" smtClean="0"/>
          </a:p>
          <a:p>
            <a:pPr lvl="2">
              <a:lnSpc>
                <a:spcPct val="90000"/>
              </a:lnSpc>
            </a:pPr>
            <a:r>
              <a:rPr lang="en-US" altLang="en-US" b="1" u="sng" dirty="0" smtClean="0"/>
              <a:t>general metaphysics</a:t>
            </a:r>
          </a:p>
          <a:p>
            <a:pPr lvl="2">
              <a:lnSpc>
                <a:spcPct val="90000"/>
              </a:lnSpc>
            </a:pPr>
            <a:endParaRPr lang="en-US" altLang="en-US" dirty="0" smtClean="0"/>
          </a:p>
          <a:p>
            <a:pPr lvl="3">
              <a:lnSpc>
                <a:spcPct val="90000"/>
              </a:lnSpc>
            </a:pPr>
            <a:r>
              <a:rPr lang="en-US" altLang="en-US" b="1" i="1" u="sng" dirty="0" smtClean="0"/>
              <a:t>ontology</a:t>
            </a:r>
            <a:endParaRPr lang="en-US" altLang="en-US" dirty="0" smtClean="0"/>
          </a:p>
          <a:p>
            <a:pPr lvl="2">
              <a:lnSpc>
                <a:spcPct val="90000"/>
              </a:lnSpc>
            </a:pPr>
            <a:r>
              <a:rPr lang="en-US" altLang="en-US" b="1" i="1" u="sng" dirty="0" smtClean="0"/>
              <a:t>special metaphysics</a:t>
            </a:r>
          </a:p>
          <a:p>
            <a:pPr lvl="2">
              <a:lnSpc>
                <a:spcPct val="90000"/>
              </a:lnSpc>
            </a:pPr>
            <a:endParaRPr lang="en-US" altLang="en-US" dirty="0" smtClean="0"/>
          </a:p>
          <a:p>
            <a:pPr>
              <a:lnSpc>
                <a:spcPct val="90000"/>
              </a:lnSpc>
              <a:buFont typeface="Arial" panose="020B0604020202020204" pitchFamily="34" charset="0"/>
              <a:buChar char="•"/>
            </a:pPr>
            <a:r>
              <a:rPr lang="en-US" altLang="en-US" sz="2000" dirty="0" smtClean="0"/>
              <a:t>‘</a:t>
            </a:r>
            <a:r>
              <a:rPr lang="en-US" altLang="en-US" sz="2000" b="1" i="1" u="sng" dirty="0" smtClean="0"/>
              <a:t>epistemology</a:t>
            </a:r>
            <a:r>
              <a:rPr lang="en-US" altLang="en-US" sz="2000" dirty="0" smtClean="0"/>
              <a:t>’:</a:t>
            </a:r>
          </a:p>
          <a:p>
            <a:pPr>
              <a:lnSpc>
                <a:spcPct val="90000"/>
              </a:lnSpc>
              <a:buFont typeface="Arial" panose="020B0604020202020204" pitchFamily="34" charset="0"/>
              <a:buChar char="•"/>
            </a:pPr>
            <a:endParaRPr lang="en-US" altLang="en-US" sz="2000" dirty="0" smtClean="0"/>
          </a:p>
          <a:p>
            <a:pPr>
              <a:lnSpc>
                <a:spcPct val="90000"/>
              </a:lnSpc>
              <a:buFont typeface="Arial" panose="020B0604020202020204" pitchFamily="34" charset="0"/>
              <a:buChar char="•"/>
            </a:pPr>
            <a:r>
              <a:rPr lang="en-US" altLang="en-US" sz="2000" dirty="0" smtClean="0"/>
              <a:t>‘</a:t>
            </a:r>
            <a:r>
              <a:rPr lang="en-US" altLang="en-US" sz="2000" b="1" i="1" u="sng" dirty="0" smtClean="0"/>
              <a:t>terminology</a:t>
            </a:r>
            <a:r>
              <a:rPr lang="en-US" altLang="en-US" sz="2000" dirty="0" smtClean="0"/>
              <a:t>’ (as part of ‘</a:t>
            </a:r>
            <a:r>
              <a:rPr lang="en-US" altLang="en-US" sz="2000" i="1" dirty="0" smtClean="0"/>
              <a:t>semantics</a:t>
            </a:r>
            <a:r>
              <a:rPr lang="en-US" altLang="en-US" sz="2000" dirty="0" smtClean="0"/>
              <a:t>’):</a:t>
            </a:r>
          </a:p>
        </p:txBody>
      </p:sp>
    </p:spTree>
    <p:extLst>
      <p:ext uri="{BB962C8B-B14F-4D97-AF65-F5344CB8AC3E}">
        <p14:creationId xmlns:p14="http://schemas.microsoft.com/office/powerpoint/2010/main" val="13156222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pPr eaLnBrk="1" hangingPunct="1"/>
            <a:r>
              <a:rPr lang="en-US" altLang="en-US" dirty="0" smtClean="0"/>
              <a:t>Relevant disciplines and theories</a:t>
            </a:r>
          </a:p>
        </p:txBody>
      </p:sp>
      <p:sp>
        <p:nvSpPr>
          <p:cNvPr id="10243" name="Rectangle 3"/>
          <p:cNvSpPr>
            <a:spLocks noGrp="1" noChangeArrowheads="1"/>
          </p:cNvSpPr>
          <p:nvPr>
            <p:ph idx="1"/>
          </p:nvPr>
        </p:nvSpPr>
        <p:spPr>
          <a:xfrm>
            <a:off x="228600" y="1524000"/>
            <a:ext cx="8686800" cy="4953000"/>
          </a:xfrm>
        </p:spPr>
        <p:txBody>
          <a:bodyPr/>
          <a:lstStyle/>
          <a:p>
            <a:pPr>
              <a:lnSpc>
                <a:spcPct val="90000"/>
              </a:lnSpc>
              <a:buFont typeface="Arial" panose="020B0604020202020204" pitchFamily="34" charset="0"/>
              <a:buChar char="•"/>
            </a:pPr>
            <a:r>
              <a:rPr lang="en-US" altLang="en-US" sz="2000" b="1" i="1" u="sng" dirty="0" smtClean="0"/>
              <a:t>Ontology</a:t>
            </a:r>
            <a:r>
              <a:rPr lang="en-US" altLang="en-US" sz="2000" dirty="0" smtClean="0"/>
              <a:t> (no plural) is the study of what entities exist and how they relate to each other;</a:t>
            </a:r>
          </a:p>
          <a:p>
            <a:pPr>
              <a:lnSpc>
                <a:spcPct val="90000"/>
              </a:lnSpc>
              <a:buFont typeface="Arial" panose="020B0604020202020204" pitchFamily="34" charset="0"/>
              <a:buChar char="•"/>
            </a:pPr>
            <a:r>
              <a:rPr lang="en-US" altLang="en-US" sz="2000" dirty="0" smtClean="0"/>
              <a:t>by some philosophers taken to be synonymous with ‘</a:t>
            </a:r>
            <a:r>
              <a:rPr lang="en-US" altLang="en-US" sz="2000" b="1" i="1" u="sng" dirty="0" smtClean="0"/>
              <a:t>metaphysics</a:t>
            </a:r>
            <a:r>
              <a:rPr lang="en-US" altLang="en-US" sz="2000" dirty="0" smtClean="0"/>
              <a:t>’ while others draw distinctions in many distinct ways but almost agreeing on the following classification:</a:t>
            </a:r>
          </a:p>
          <a:p>
            <a:pPr lvl="1">
              <a:lnSpc>
                <a:spcPct val="90000"/>
              </a:lnSpc>
            </a:pPr>
            <a:r>
              <a:rPr lang="en-US" altLang="en-US" sz="2000" b="1" i="1" u="sng" dirty="0" smtClean="0"/>
              <a:t>metaphysics</a:t>
            </a:r>
            <a:r>
              <a:rPr lang="en-US" altLang="en-US" sz="2000" dirty="0" smtClean="0"/>
              <a:t> </a:t>
            </a:r>
            <a:r>
              <a:rPr lang="en-US" altLang="en-US" sz="2000" dirty="0" smtClean="0">
                <a:sym typeface="Wingdings" panose="05000000000000000000" pitchFamily="2" charset="2"/>
              </a:rPr>
              <a:t> studies ‘</a:t>
            </a:r>
            <a:r>
              <a:rPr lang="en-US" altLang="en-US" sz="2000" i="1" dirty="0" smtClean="0">
                <a:sym typeface="Wingdings" panose="05000000000000000000" pitchFamily="2" charset="2"/>
              </a:rPr>
              <a:t>how</a:t>
            </a:r>
            <a:r>
              <a:rPr lang="en-US" altLang="en-US" sz="2000" dirty="0" smtClean="0">
                <a:sym typeface="Wingdings" panose="05000000000000000000" pitchFamily="2" charset="2"/>
              </a:rPr>
              <a:t> is the world?’</a:t>
            </a:r>
            <a:endParaRPr lang="en-US" altLang="en-US" sz="2000" dirty="0" smtClean="0"/>
          </a:p>
          <a:p>
            <a:pPr lvl="2">
              <a:lnSpc>
                <a:spcPct val="90000"/>
              </a:lnSpc>
            </a:pPr>
            <a:r>
              <a:rPr lang="en-US" altLang="en-US" b="1" u="sng" dirty="0" smtClean="0"/>
              <a:t>general metaphysics </a:t>
            </a:r>
            <a:r>
              <a:rPr lang="en-US" altLang="en-US" dirty="0" smtClean="0">
                <a:sym typeface="Wingdings" panose="05000000000000000000" pitchFamily="2" charset="2"/>
              </a:rPr>
              <a:t> studies general principles and ‘laws’ about the world</a:t>
            </a:r>
            <a:endParaRPr lang="en-US" altLang="en-US" dirty="0" smtClean="0"/>
          </a:p>
          <a:p>
            <a:pPr lvl="3">
              <a:lnSpc>
                <a:spcPct val="90000"/>
              </a:lnSpc>
            </a:pPr>
            <a:r>
              <a:rPr lang="en-US" altLang="en-US" b="1" i="1" u="sng" dirty="0" smtClean="0"/>
              <a:t>ontology</a:t>
            </a:r>
            <a:r>
              <a:rPr lang="en-US" altLang="en-US" dirty="0" smtClean="0"/>
              <a:t> </a:t>
            </a:r>
            <a:r>
              <a:rPr lang="en-US" altLang="en-US" dirty="0" smtClean="0">
                <a:sym typeface="Wingdings" panose="05000000000000000000" pitchFamily="2" charset="2"/>
              </a:rPr>
              <a:t> studies what type of entities exist in the world</a:t>
            </a:r>
            <a:endParaRPr lang="en-US" altLang="en-US" dirty="0" smtClean="0"/>
          </a:p>
          <a:p>
            <a:pPr lvl="2">
              <a:lnSpc>
                <a:spcPct val="90000"/>
              </a:lnSpc>
            </a:pPr>
            <a:r>
              <a:rPr lang="en-US" altLang="en-US" b="1" i="1" u="sng" dirty="0" smtClean="0"/>
              <a:t>special metaphysics </a:t>
            </a:r>
            <a:r>
              <a:rPr lang="en-US" altLang="en-US" dirty="0" smtClean="0">
                <a:sym typeface="Wingdings" panose="05000000000000000000" pitchFamily="2" charset="2"/>
              </a:rPr>
              <a:t> focuses on specific principles and entities </a:t>
            </a:r>
            <a:endParaRPr lang="en-US" altLang="en-US" dirty="0" smtClean="0"/>
          </a:p>
          <a:p>
            <a:pPr>
              <a:lnSpc>
                <a:spcPct val="90000"/>
              </a:lnSpc>
              <a:buFont typeface="Arial" panose="020B0604020202020204" pitchFamily="34" charset="0"/>
              <a:buChar char="•"/>
            </a:pPr>
            <a:r>
              <a:rPr lang="en-US" altLang="en-US" sz="2000" dirty="0" smtClean="0"/>
              <a:t>‘</a:t>
            </a:r>
            <a:r>
              <a:rPr lang="en-US" altLang="en-US" sz="2000" b="1" i="1" u="sng" dirty="0" smtClean="0"/>
              <a:t>epistemology</a:t>
            </a:r>
            <a:r>
              <a:rPr lang="en-US" altLang="en-US" sz="2000" dirty="0" smtClean="0"/>
              <a:t>’: the study of how we can come to know about what exists.</a:t>
            </a:r>
          </a:p>
          <a:p>
            <a:pPr>
              <a:lnSpc>
                <a:spcPct val="90000"/>
              </a:lnSpc>
              <a:buFont typeface="Arial" panose="020B0604020202020204" pitchFamily="34" charset="0"/>
              <a:buChar char="•"/>
            </a:pPr>
            <a:r>
              <a:rPr lang="en-US" altLang="en-US" sz="2000" dirty="0" smtClean="0"/>
              <a:t>‘</a:t>
            </a:r>
            <a:r>
              <a:rPr lang="en-US" altLang="en-US" sz="2000" b="1" i="1" u="sng" dirty="0" smtClean="0"/>
              <a:t>terminology</a:t>
            </a:r>
            <a:r>
              <a:rPr lang="en-US" altLang="en-US" sz="2000" dirty="0" smtClean="0"/>
              <a:t>’ (as part of ‘</a:t>
            </a:r>
            <a:r>
              <a:rPr lang="en-US" altLang="en-US" sz="2000" i="1" dirty="0" smtClean="0"/>
              <a:t>semantics</a:t>
            </a:r>
            <a:r>
              <a:rPr lang="en-US" altLang="en-US" sz="2000" dirty="0" smtClean="0"/>
              <a:t>’): the study of what terms mean and how to name things.</a:t>
            </a:r>
          </a:p>
        </p:txBody>
      </p:sp>
    </p:spTree>
    <p:extLst>
      <p:ext uri="{BB962C8B-B14F-4D97-AF65-F5344CB8AC3E}">
        <p14:creationId xmlns:p14="http://schemas.microsoft.com/office/powerpoint/2010/main" val="10973280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smtClean="0"/>
              <a:t>Distinct questions. What type are they of?</a:t>
            </a:r>
          </a:p>
        </p:txBody>
      </p:sp>
      <p:sp>
        <p:nvSpPr>
          <p:cNvPr id="53251" name="Content Placeholder 2"/>
          <p:cNvSpPr>
            <a:spLocks noGrp="1"/>
          </p:cNvSpPr>
          <p:nvPr>
            <p:ph idx="1"/>
          </p:nvPr>
        </p:nvSpPr>
        <p:spPr/>
        <p:txBody>
          <a:bodyPr>
            <a:normAutofit/>
          </a:bodyPr>
          <a:lstStyle/>
          <a:p>
            <a:pPr>
              <a:defRPr/>
            </a:pPr>
            <a:r>
              <a:rPr lang="en-US" dirty="0" smtClean="0">
                <a:solidFill>
                  <a:schemeClr val="bg1"/>
                </a:solidFill>
              </a:rPr>
              <a:t>Terminological: </a:t>
            </a:r>
          </a:p>
          <a:p>
            <a:pPr lvl="1">
              <a:defRPr/>
            </a:pPr>
            <a:r>
              <a:rPr lang="en-US" i="1" dirty="0" smtClean="0">
                <a:solidFill>
                  <a:schemeClr val="bg1"/>
                </a:solidFill>
              </a:rPr>
              <a:t>what does ‘pain’ mean ?</a:t>
            </a:r>
          </a:p>
          <a:p>
            <a:pPr>
              <a:defRPr/>
            </a:pPr>
            <a:r>
              <a:rPr lang="en-US" dirty="0" smtClean="0">
                <a:solidFill>
                  <a:schemeClr val="bg1"/>
                </a:solidFill>
              </a:rPr>
              <a:t>Metaphysical: </a:t>
            </a:r>
          </a:p>
          <a:p>
            <a:pPr lvl="1">
              <a:defRPr/>
            </a:pPr>
            <a:r>
              <a:rPr lang="en-US" i="1" dirty="0" smtClean="0">
                <a:solidFill>
                  <a:schemeClr val="bg1"/>
                </a:solidFill>
              </a:rPr>
              <a:t>what have all pains in common in virtue of which they are pains?</a:t>
            </a:r>
          </a:p>
          <a:p>
            <a:pPr>
              <a:defRPr/>
            </a:pPr>
            <a:r>
              <a:rPr lang="en-US" dirty="0" smtClean="0">
                <a:solidFill>
                  <a:schemeClr val="bg1"/>
                </a:solidFill>
              </a:rPr>
              <a:t>Ontological: </a:t>
            </a:r>
          </a:p>
          <a:p>
            <a:pPr lvl="1">
              <a:defRPr/>
            </a:pPr>
            <a:r>
              <a:rPr lang="en-US" i="1" dirty="0" smtClean="0">
                <a:solidFill>
                  <a:schemeClr val="bg1"/>
                </a:solidFill>
              </a:rPr>
              <a:t>what type of entity is pain?</a:t>
            </a:r>
          </a:p>
          <a:p>
            <a:pPr>
              <a:defRPr/>
            </a:pPr>
            <a:r>
              <a:rPr lang="en-US" dirty="0" smtClean="0">
                <a:solidFill>
                  <a:schemeClr val="bg1"/>
                </a:solidFill>
              </a:rPr>
              <a:t>Onto-terminological:</a:t>
            </a:r>
          </a:p>
          <a:p>
            <a:pPr lvl="1">
              <a:defRPr/>
            </a:pPr>
            <a:r>
              <a:rPr lang="en-US" i="1" dirty="0" smtClean="0">
                <a:solidFill>
                  <a:schemeClr val="bg1"/>
                </a:solidFill>
              </a:rPr>
              <a:t>what, if anything at all, does ‘pain’ denote?</a:t>
            </a:r>
          </a:p>
          <a:p>
            <a:pPr>
              <a:defRPr/>
            </a:pPr>
            <a:r>
              <a:rPr lang="en-US" dirty="0" smtClean="0">
                <a:solidFill>
                  <a:schemeClr val="bg1"/>
                </a:solidFill>
              </a:rPr>
              <a:t>Epistemological: </a:t>
            </a:r>
          </a:p>
          <a:p>
            <a:pPr lvl="1">
              <a:defRPr/>
            </a:pPr>
            <a:r>
              <a:rPr lang="en-US" i="1" dirty="0" smtClean="0">
                <a:solidFill>
                  <a:schemeClr val="bg1"/>
                </a:solidFill>
              </a:rPr>
              <a:t>how can we find out whether something is pain?</a:t>
            </a:r>
          </a:p>
        </p:txBody>
      </p:sp>
      <p:sp>
        <p:nvSpPr>
          <p:cNvPr id="57348" name="Slide Number Placeholder 3"/>
          <p:cNvSpPr>
            <a:spLocks noGrp="1"/>
          </p:cNvSpPr>
          <p:nvPr>
            <p:ph type="sldNum" sz="quarter" idx="4294967295"/>
          </p:nvPr>
        </p:nvSpPr>
        <p:spPr>
          <a:xfrm>
            <a:off x="0"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E373800-A605-43FC-892D-97443D025EEC}" type="slidenum">
              <a:rPr lang="en-US" altLang="en-US" sz="1400" b="0">
                <a:solidFill>
                  <a:schemeClr val="bg1"/>
                </a:solidFill>
              </a:rPr>
              <a:pPr eaLnBrk="1" hangingPunct="1"/>
              <a:t>27</a:t>
            </a:fld>
            <a:endParaRPr lang="en-US" altLang="en-US" sz="1400" b="0">
              <a:solidFill>
                <a:schemeClr val="bg1"/>
              </a:solidFill>
            </a:endParaRPr>
          </a:p>
        </p:txBody>
      </p:sp>
    </p:spTree>
    <p:extLst>
      <p:ext uri="{BB962C8B-B14F-4D97-AF65-F5344CB8AC3E}">
        <p14:creationId xmlns:p14="http://schemas.microsoft.com/office/powerpoint/2010/main" val="3015966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51">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251">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251">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251">
                                            <p:txEl>
                                              <p:pRg st="9" end="9"/>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25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2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Realism</a:t>
            </a:r>
            <a:endParaRPr lang="en-US" dirty="0"/>
          </a:p>
        </p:txBody>
      </p:sp>
      <p:sp>
        <p:nvSpPr>
          <p:cNvPr id="3" name="Content Placeholder 2"/>
          <p:cNvSpPr>
            <a:spLocks noGrp="1"/>
          </p:cNvSpPr>
          <p:nvPr>
            <p:ph idx="1"/>
          </p:nvPr>
        </p:nvSpPr>
        <p:spPr/>
        <p:txBody>
          <a:bodyPr/>
          <a:lstStyle/>
          <a:p>
            <a:r>
              <a:rPr lang="en-US" dirty="0" smtClean="0"/>
              <a:t>Three dimensions:</a:t>
            </a:r>
          </a:p>
          <a:p>
            <a:pPr>
              <a:buFont typeface="Arial" panose="020B0604020202020204" pitchFamily="34" charset="0"/>
              <a:buChar char="•"/>
            </a:pPr>
            <a:r>
              <a:rPr lang="en-US" b="1" u="sng" dirty="0" smtClean="0"/>
              <a:t>Metaphysically</a:t>
            </a:r>
            <a:r>
              <a:rPr lang="en-US" dirty="0" smtClean="0"/>
              <a:t>: commits </a:t>
            </a:r>
            <a:r>
              <a:rPr lang="en-US" dirty="0"/>
              <a:t>to the mind-independent existence of the world investigated by the sciences</a:t>
            </a:r>
            <a:r>
              <a:rPr lang="en-US" dirty="0" smtClean="0"/>
              <a:t>.</a:t>
            </a:r>
          </a:p>
          <a:p>
            <a:pPr>
              <a:buFont typeface="Arial" panose="020B0604020202020204" pitchFamily="34" charset="0"/>
              <a:buChar char="•"/>
            </a:pPr>
            <a:r>
              <a:rPr lang="en-US" b="1" u="sng" dirty="0" smtClean="0"/>
              <a:t>Semantically</a:t>
            </a:r>
            <a:r>
              <a:rPr lang="en-US" dirty="0" smtClean="0"/>
              <a:t>: commits </a:t>
            </a:r>
            <a:r>
              <a:rPr lang="en-US" dirty="0"/>
              <a:t>to a literal interpretation of scientific claims about the world. </a:t>
            </a:r>
            <a:r>
              <a:rPr lang="en-US" dirty="0" smtClean="0"/>
              <a:t>Claims </a:t>
            </a:r>
            <a:r>
              <a:rPr lang="en-US" dirty="0"/>
              <a:t>about scientific entities, processes, properties, and relations, whether they be observable or unobservable, should be construed literally as having truth values, whether true or false. </a:t>
            </a:r>
            <a:endParaRPr lang="en-US" dirty="0" smtClean="0"/>
          </a:p>
          <a:p>
            <a:pPr>
              <a:buFont typeface="Arial" panose="020B0604020202020204" pitchFamily="34" charset="0"/>
              <a:buChar char="•"/>
            </a:pPr>
            <a:r>
              <a:rPr lang="en-US" b="1" u="sng" dirty="0" smtClean="0"/>
              <a:t>Epistemologically</a:t>
            </a:r>
            <a:r>
              <a:rPr lang="en-US" dirty="0" smtClean="0"/>
              <a:t>: commits </a:t>
            </a:r>
            <a:r>
              <a:rPr lang="en-US" dirty="0"/>
              <a:t>to the idea that theoretical claims (interpreted literally as describing a mind-independent reality) constitute knowledge of the world. </a:t>
            </a:r>
          </a:p>
        </p:txBody>
      </p:sp>
      <p:sp>
        <p:nvSpPr>
          <p:cNvPr id="4" name="Rectangle 3"/>
          <p:cNvSpPr/>
          <p:nvPr/>
        </p:nvSpPr>
        <p:spPr>
          <a:xfrm>
            <a:off x="3449320" y="6336863"/>
            <a:ext cx="5486400" cy="307777"/>
          </a:xfrm>
          <a:prstGeom prst="rect">
            <a:avLst/>
          </a:prstGeom>
        </p:spPr>
        <p:txBody>
          <a:bodyPr wrap="square">
            <a:spAutoFit/>
          </a:bodyPr>
          <a:lstStyle/>
          <a:p>
            <a:pPr algn="r"/>
            <a:r>
              <a:rPr lang="en-US" sz="1400" dirty="0">
                <a:solidFill>
                  <a:schemeClr val="bg1"/>
                </a:solidFill>
              </a:rPr>
              <a:t>http://plato.stanford.edu/entries/scientific-realism/#WhaSciRea</a:t>
            </a:r>
          </a:p>
        </p:txBody>
      </p:sp>
    </p:spTree>
    <p:extLst>
      <p:ext uri="{BB962C8B-B14F-4D97-AF65-F5344CB8AC3E}">
        <p14:creationId xmlns:p14="http://schemas.microsoft.com/office/powerpoint/2010/main" val="4115482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Realism</a:t>
            </a:r>
            <a:endParaRPr lang="en-US" dirty="0"/>
          </a:p>
        </p:txBody>
      </p:sp>
      <p:sp>
        <p:nvSpPr>
          <p:cNvPr id="3" name="Content Placeholder 2"/>
          <p:cNvSpPr>
            <a:spLocks noGrp="1"/>
          </p:cNvSpPr>
          <p:nvPr>
            <p:ph idx="1"/>
          </p:nvPr>
        </p:nvSpPr>
        <p:spPr>
          <a:xfrm>
            <a:off x="228600" y="2514600"/>
            <a:ext cx="8686800" cy="4114800"/>
          </a:xfrm>
        </p:spPr>
        <p:txBody>
          <a:bodyPr/>
          <a:lstStyle/>
          <a:p>
            <a:pPr marL="0" indent="0" algn="ctr"/>
            <a:r>
              <a:rPr lang="en-US" sz="2800" dirty="0" smtClean="0"/>
              <a:t>Our </a:t>
            </a:r>
            <a:r>
              <a:rPr lang="en-US" sz="2800" dirty="0"/>
              <a:t>best scientific theories give true or approximately true descriptions of observable and unobservable aspects of a mind-independent world.</a:t>
            </a:r>
          </a:p>
        </p:txBody>
      </p:sp>
      <p:sp>
        <p:nvSpPr>
          <p:cNvPr id="4" name="Rectangle 3"/>
          <p:cNvSpPr/>
          <p:nvPr/>
        </p:nvSpPr>
        <p:spPr>
          <a:xfrm>
            <a:off x="3449320" y="6336863"/>
            <a:ext cx="5486400" cy="307777"/>
          </a:xfrm>
          <a:prstGeom prst="rect">
            <a:avLst/>
          </a:prstGeom>
        </p:spPr>
        <p:txBody>
          <a:bodyPr wrap="square">
            <a:spAutoFit/>
          </a:bodyPr>
          <a:lstStyle/>
          <a:p>
            <a:pPr algn="r"/>
            <a:r>
              <a:rPr lang="en-US" sz="1400" dirty="0">
                <a:solidFill>
                  <a:schemeClr val="bg1"/>
                </a:solidFill>
              </a:rPr>
              <a:t>http://plato.stanford.edu/entries/scientific-realism/#WhaSciRea</a:t>
            </a:r>
          </a:p>
        </p:txBody>
      </p:sp>
    </p:spTree>
    <p:extLst>
      <p:ext uri="{BB962C8B-B14F-4D97-AF65-F5344CB8AC3E}">
        <p14:creationId xmlns:p14="http://schemas.microsoft.com/office/powerpoint/2010/main" val="2292017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Philosophical basis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6668928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Objectivity (1)</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Objectivity </a:t>
            </a:r>
            <a:r>
              <a:rPr lang="en-US" dirty="0"/>
              <a:t>as Faithfulness to </a:t>
            </a:r>
            <a:r>
              <a:rPr lang="en-US" dirty="0" smtClean="0"/>
              <a:t>Facts</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Objectivity </a:t>
            </a:r>
            <a:r>
              <a:rPr lang="en-US" dirty="0"/>
              <a:t>as Absence of Normative Commitments and the Value-Free </a:t>
            </a:r>
            <a:r>
              <a:rPr lang="en-US" dirty="0" smtClean="0"/>
              <a:t>Ideal</a:t>
            </a:r>
          </a:p>
          <a:p>
            <a:pPr>
              <a:buFont typeface="Arial" panose="020B0604020202020204" pitchFamily="34" charset="0"/>
              <a:buChar char="•"/>
            </a:pPr>
            <a:endParaRPr lang="en-US" dirty="0"/>
          </a:p>
          <a:p>
            <a:pPr>
              <a:buFont typeface="Arial" panose="020B0604020202020204" pitchFamily="34" charset="0"/>
              <a:buChar char="•"/>
            </a:pPr>
            <a:r>
              <a:rPr lang="en-US" dirty="0" smtClean="0"/>
              <a:t>Objectivity </a:t>
            </a:r>
            <a:r>
              <a:rPr lang="en-US" dirty="0"/>
              <a:t>as Freedom from Personal Biases </a:t>
            </a:r>
            <a:endParaRPr lang="en-US" dirty="0" smtClean="0"/>
          </a:p>
          <a:p>
            <a:pPr lvl="1">
              <a:buFont typeface="Arial" panose="020B0604020202020204" pitchFamily="34" charset="0"/>
              <a:buChar char="•"/>
            </a:pPr>
            <a:r>
              <a:rPr lang="en-US" dirty="0" smtClean="0"/>
              <a:t>Measurement </a:t>
            </a:r>
            <a:r>
              <a:rPr lang="en-US" dirty="0"/>
              <a:t>and Quantification</a:t>
            </a:r>
          </a:p>
          <a:p>
            <a:pPr lvl="1">
              <a:buFont typeface="Arial" panose="020B0604020202020204" pitchFamily="34" charset="0"/>
              <a:buChar char="•"/>
            </a:pPr>
            <a:r>
              <a:rPr lang="en-US" dirty="0" smtClean="0"/>
              <a:t>Inductive </a:t>
            </a:r>
            <a:r>
              <a:rPr lang="en-US" dirty="0"/>
              <a:t>and Statistical Inference </a:t>
            </a:r>
          </a:p>
          <a:p>
            <a:endParaRPr lang="en-US" dirty="0"/>
          </a:p>
          <a:p>
            <a:endParaRPr lang="en-US" dirty="0"/>
          </a:p>
        </p:txBody>
      </p:sp>
    </p:spTree>
    <p:extLst>
      <p:ext uri="{BB962C8B-B14F-4D97-AF65-F5344CB8AC3E}">
        <p14:creationId xmlns:p14="http://schemas.microsoft.com/office/powerpoint/2010/main" val="196828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 Objectivity </a:t>
            </a:r>
            <a:r>
              <a:rPr lang="en-US" dirty="0" smtClean="0"/>
              <a:t>(2)</a:t>
            </a:r>
            <a:endParaRPr lang="en-US" dirty="0"/>
          </a:p>
        </p:txBody>
      </p:sp>
      <p:sp>
        <p:nvSpPr>
          <p:cNvPr id="3" name="Content Placeholder 2"/>
          <p:cNvSpPr>
            <a:spLocks noGrp="1"/>
          </p:cNvSpPr>
          <p:nvPr>
            <p:ph idx="1"/>
          </p:nvPr>
        </p:nvSpPr>
        <p:spPr>
          <a:xfrm>
            <a:off x="228600" y="1676400"/>
            <a:ext cx="8686800" cy="4572000"/>
          </a:xfrm>
        </p:spPr>
        <p:txBody>
          <a:bodyPr/>
          <a:lstStyle/>
          <a:p>
            <a:pPr marL="0" indent="0"/>
            <a:r>
              <a:rPr lang="en-US" dirty="0"/>
              <a:t>S</a:t>
            </a:r>
            <a:r>
              <a:rPr lang="en-US" dirty="0" smtClean="0"/>
              <a:t>cience </a:t>
            </a:r>
            <a:r>
              <a:rPr lang="en-US" dirty="0"/>
              <a:t>is objective in that, or to the extent </a:t>
            </a:r>
            <a:r>
              <a:rPr lang="en-US" dirty="0" smtClean="0"/>
              <a:t>that: </a:t>
            </a:r>
          </a:p>
          <a:p>
            <a:pPr>
              <a:buFont typeface="Arial" panose="020B0604020202020204" pitchFamily="34" charset="0"/>
              <a:buChar char="•"/>
            </a:pPr>
            <a:r>
              <a:rPr lang="en-US" dirty="0" smtClean="0"/>
              <a:t>its </a:t>
            </a:r>
            <a:r>
              <a:rPr lang="en-US" dirty="0"/>
              <a:t>products—theories, laws, experimental results and observations—constitute accurate representations of the external world. The products of science are not tainted by human desires, goals, capabilities or experience. </a:t>
            </a:r>
            <a:endParaRPr lang="en-US" dirty="0" smtClean="0"/>
          </a:p>
          <a:p>
            <a:pPr lvl="1">
              <a:buFont typeface="Wingdings" panose="05000000000000000000" pitchFamily="2" charset="2"/>
              <a:buChar char="à"/>
            </a:pPr>
            <a:r>
              <a:rPr lang="en-US" b="1" dirty="0" smtClean="0"/>
              <a:t>product objectivity</a:t>
            </a:r>
          </a:p>
          <a:p>
            <a:pPr marL="457200" lvl="1" indent="0">
              <a:buNone/>
            </a:pPr>
            <a:endParaRPr lang="en-US" dirty="0"/>
          </a:p>
          <a:p>
            <a:pPr>
              <a:buFont typeface="Arial" panose="020B0604020202020204" pitchFamily="34" charset="0"/>
              <a:buChar char="•"/>
            </a:pPr>
            <a:r>
              <a:rPr lang="en-US" dirty="0" smtClean="0"/>
              <a:t>the </a:t>
            </a:r>
            <a:r>
              <a:rPr lang="en-US" dirty="0"/>
              <a:t>processes and methods that characterize it neither depend on contingent social and ethical values, nor on the individual bias of a </a:t>
            </a:r>
            <a:r>
              <a:rPr lang="en-US" dirty="0" smtClean="0"/>
              <a:t>scientist</a:t>
            </a:r>
          </a:p>
          <a:p>
            <a:pPr marL="400050" lvl="1" indent="0">
              <a:buNone/>
            </a:pPr>
            <a:r>
              <a:rPr lang="en-US" b="1" dirty="0" smtClean="0">
                <a:sym typeface="Wingdings" panose="05000000000000000000" pitchFamily="2" charset="2"/>
              </a:rPr>
              <a:t> </a:t>
            </a:r>
            <a:r>
              <a:rPr lang="en-US" b="1" dirty="0" smtClean="0"/>
              <a:t>process </a:t>
            </a:r>
            <a:r>
              <a:rPr lang="en-US" b="1" dirty="0"/>
              <a:t>objectivity</a:t>
            </a:r>
            <a:r>
              <a:rPr lang="en-US" dirty="0"/>
              <a:t>. </a:t>
            </a:r>
          </a:p>
        </p:txBody>
      </p:sp>
      <p:sp>
        <p:nvSpPr>
          <p:cNvPr id="4" name="Rectangle 3"/>
          <p:cNvSpPr/>
          <p:nvPr/>
        </p:nvSpPr>
        <p:spPr>
          <a:xfrm>
            <a:off x="1295400" y="6324600"/>
            <a:ext cx="7696200" cy="338554"/>
          </a:xfrm>
          <a:prstGeom prst="rect">
            <a:avLst/>
          </a:prstGeom>
        </p:spPr>
        <p:txBody>
          <a:bodyPr wrap="square">
            <a:spAutoFit/>
          </a:bodyPr>
          <a:lstStyle/>
          <a:p>
            <a:pPr algn="r"/>
            <a:r>
              <a:rPr lang="en-US" sz="1600" dirty="0">
                <a:solidFill>
                  <a:schemeClr val="bg1"/>
                </a:solidFill>
              </a:rPr>
              <a:t>http://</a:t>
            </a:r>
            <a:r>
              <a:rPr lang="en-US" sz="1600" dirty="0" smtClean="0">
                <a:solidFill>
                  <a:schemeClr val="bg1"/>
                </a:solidFill>
              </a:rPr>
              <a:t>plato.stanford.edu/entries/scientific-objectivity</a:t>
            </a:r>
            <a:endParaRPr lang="en-US" sz="1600" dirty="0">
              <a:solidFill>
                <a:schemeClr val="bg1"/>
              </a:solidFill>
            </a:endParaRPr>
          </a:p>
        </p:txBody>
      </p:sp>
    </p:spTree>
    <p:extLst>
      <p:ext uri="{BB962C8B-B14F-4D97-AF65-F5344CB8AC3E}">
        <p14:creationId xmlns:p14="http://schemas.microsoft.com/office/powerpoint/2010/main" val="30527249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view from nowhere</a:t>
            </a:r>
            <a:endParaRPr lang="en-US" dirty="0"/>
          </a:p>
        </p:txBody>
      </p:sp>
      <p:sp>
        <p:nvSpPr>
          <p:cNvPr id="3" name="Content Placeholder 2"/>
          <p:cNvSpPr>
            <a:spLocks noGrp="1"/>
          </p:cNvSpPr>
          <p:nvPr>
            <p:ph idx="1"/>
          </p:nvPr>
        </p:nvSpPr>
        <p:spPr>
          <a:xfrm>
            <a:off x="228600" y="1676400"/>
            <a:ext cx="8686800" cy="1752600"/>
          </a:xfrm>
        </p:spPr>
        <p:txBody>
          <a:bodyPr/>
          <a:lstStyle/>
          <a:p>
            <a:r>
              <a:rPr lang="en-US" dirty="0"/>
              <a:t>There </a:t>
            </a:r>
            <a:r>
              <a:rPr lang="en-US" dirty="0" smtClean="0"/>
              <a:t>are </a:t>
            </a:r>
            <a:r>
              <a:rPr lang="en-US" dirty="0"/>
              <a:t>two kinds of qualities: ones that vary with the perspective one has or takes, and ones that remain constant through changes of perspective. The latter are the objective properties. </a:t>
            </a: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566160"/>
            <a:ext cx="2857500" cy="2457450"/>
          </a:xfrm>
          <a:prstGeom prst="rect">
            <a:avLst/>
          </a:prstGeom>
        </p:spPr>
      </p:pic>
      <p:sp>
        <p:nvSpPr>
          <p:cNvPr id="5" name="AutoShape 2" descr="Image result for different perspective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3545785"/>
            <a:ext cx="4953000" cy="2493065"/>
          </a:xfrm>
          <a:prstGeom prst="rect">
            <a:avLst/>
          </a:prstGeom>
        </p:spPr>
      </p:pic>
      <p:sp>
        <p:nvSpPr>
          <p:cNvPr id="7" name="Rectangle 6"/>
          <p:cNvSpPr/>
          <p:nvPr/>
        </p:nvSpPr>
        <p:spPr>
          <a:xfrm>
            <a:off x="1295400" y="6324600"/>
            <a:ext cx="7696200" cy="338554"/>
          </a:xfrm>
          <a:prstGeom prst="rect">
            <a:avLst/>
          </a:prstGeom>
        </p:spPr>
        <p:txBody>
          <a:bodyPr wrap="square">
            <a:spAutoFit/>
          </a:bodyPr>
          <a:lstStyle/>
          <a:p>
            <a:pPr algn="r"/>
            <a:r>
              <a:rPr lang="en-US" sz="1600" dirty="0">
                <a:solidFill>
                  <a:schemeClr val="bg1"/>
                </a:solidFill>
              </a:rPr>
              <a:t>http://</a:t>
            </a:r>
            <a:r>
              <a:rPr lang="en-US" sz="1600" dirty="0" smtClean="0">
                <a:solidFill>
                  <a:schemeClr val="bg1"/>
                </a:solidFill>
              </a:rPr>
              <a:t>plato.stanford.edu/entries/scientific-objectivity</a:t>
            </a:r>
            <a:endParaRPr lang="en-US" sz="1600" dirty="0">
              <a:solidFill>
                <a:schemeClr val="bg1"/>
              </a:solidFill>
            </a:endParaRPr>
          </a:p>
        </p:txBody>
      </p:sp>
    </p:spTree>
    <p:extLst>
      <p:ext uri="{BB962C8B-B14F-4D97-AF65-F5344CB8AC3E}">
        <p14:creationId xmlns:p14="http://schemas.microsoft.com/office/powerpoint/2010/main" val="6115415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view from nowhere</a:t>
            </a:r>
            <a:endParaRPr lang="en-US" dirty="0"/>
          </a:p>
        </p:txBody>
      </p:sp>
      <p:sp>
        <p:nvSpPr>
          <p:cNvPr id="3" name="Content Placeholder 2"/>
          <p:cNvSpPr>
            <a:spLocks noGrp="1"/>
          </p:cNvSpPr>
          <p:nvPr>
            <p:ph idx="1"/>
          </p:nvPr>
        </p:nvSpPr>
        <p:spPr/>
        <p:txBody>
          <a:bodyPr/>
          <a:lstStyle/>
          <a:p>
            <a:r>
              <a:rPr lang="en-US" dirty="0" smtClean="0"/>
              <a:t>Nagel’s 3-step conception:</a:t>
            </a:r>
          </a:p>
          <a:p>
            <a:pPr marL="457200" indent="-457200">
              <a:buFont typeface="+mj-lt"/>
              <a:buAutoNum type="arabicPeriod"/>
            </a:pPr>
            <a:r>
              <a:rPr lang="en-US" dirty="0" smtClean="0"/>
              <a:t>realize </a:t>
            </a:r>
            <a:r>
              <a:rPr lang="en-US" dirty="0"/>
              <a:t>(or postulate) that our perceptions are caused by the actions of things on us, through their effects on our bodies. </a:t>
            </a:r>
            <a:endParaRPr lang="en-US" dirty="0" smtClean="0"/>
          </a:p>
          <a:p>
            <a:pPr marL="457200" indent="-457200">
              <a:buFont typeface="+mj-lt"/>
              <a:buAutoNum type="arabicPeriod"/>
            </a:pPr>
            <a:r>
              <a:rPr lang="en-US" dirty="0" smtClean="0"/>
              <a:t>realize </a:t>
            </a:r>
            <a:r>
              <a:rPr lang="en-US" dirty="0"/>
              <a:t>(or postulate) that since the same properties that cause perceptions in us also have effects on other things and can exist without causing any perceptions at all, their true nature must be detachable from their perspectival appearance and need not resemble it. </a:t>
            </a:r>
            <a:endParaRPr lang="en-US" dirty="0" smtClean="0"/>
          </a:p>
          <a:p>
            <a:pPr marL="457200" indent="-457200">
              <a:buFont typeface="+mj-lt"/>
              <a:buAutoNum type="arabicPeriod"/>
            </a:pPr>
            <a:r>
              <a:rPr lang="en-US" dirty="0" smtClean="0"/>
              <a:t>form </a:t>
            </a:r>
            <a:r>
              <a:rPr lang="en-US" dirty="0"/>
              <a:t>a conception of that “true nature” independently of any perspective.</a:t>
            </a:r>
          </a:p>
        </p:txBody>
      </p:sp>
      <p:sp>
        <p:nvSpPr>
          <p:cNvPr id="4" name="Rectangle 3"/>
          <p:cNvSpPr/>
          <p:nvPr/>
        </p:nvSpPr>
        <p:spPr>
          <a:xfrm>
            <a:off x="1295400" y="6248400"/>
            <a:ext cx="7696200" cy="338554"/>
          </a:xfrm>
          <a:prstGeom prst="rect">
            <a:avLst/>
          </a:prstGeom>
        </p:spPr>
        <p:txBody>
          <a:bodyPr wrap="square">
            <a:spAutoFit/>
          </a:bodyPr>
          <a:lstStyle/>
          <a:p>
            <a:pPr algn="r"/>
            <a:r>
              <a:rPr lang="en-US" sz="1600" dirty="0">
                <a:solidFill>
                  <a:schemeClr val="bg1"/>
                </a:solidFill>
              </a:rPr>
              <a:t>http://</a:t>
            </a:r>
            <a:r>
              <a:rPr lang="en-US" sz="1600" dirty="0" smtClean="0">
                <a:solidFill>
                  <a:schemeClr val="bg1"/>
                </a:solidFill>
              </a:rPr>
              <a:t>plato.stanford.edu/entries/scientific-objectivity</a:t>
            </a:r>
            <a:endParaRPr lang="en-US" sz="1600" dirty="0">
              <a:solidFill>
                <a:schemeClr val="bg1"/>
              </a:solidFill>
            </a:endParaRPr>
          </a:p>
        </p:txBody>
      </p:sp>
      <p:sp>
        <p:nvSpPr>
          <p:cNvPr id="5" name="Rectangle 4"/>
          <p:cNvSpPr/>
          <p:nvPr/>
        </p:nvSpPr>
        <p:spPr>
          <a:xfrm>
            <a:off x="2438400" y="6489263"/>
            <a:ext cx="6705600" cy="307777"/>
          </a:xfrm>
          <a:prstGeom prst="rect">
            <a:avLst/>
          </a:prstGeom>
        </p:spPr>
        <p:txBody>
          <a:bodyPr wrap="square">
            <a:spAutoFit/>
          </a:bodyPr>
          <a:lstStyle/>
          <a:p>
            <a:r>
              <a:rPr lang="en-US" sz="1400" dirty="0">
                <a:solidFill>
                  <a:schemeClr val="bg1"/>
                </a:solidFill>
              </a:rPr>
              <a:t>Nagel, T., 1986, </a:t>
            </a:r>
            <a:r>
              <a:rPr lang="en-US" sz="1400" i="1" dirty="0">
                <a:solidFill>
                  <a:schemeClr val="bg1"/>
                </a:solidFill>
              </a:rPr>
              <a:t>The View From Nowhere</a:t>
            </a:r>
            <a:r>
              <a:rPr lang="en-US" sz="1400" dirty="0">
                <a:solidFill>
                  <a:schemeClr val="bg1"/>
                </a:solidFill>
              </a:rPr>
              <a:t>, New York, NY: Oxford University Press.</a:t>
            </a:r>
          </a:p>
        </p:txBody>
      </p:sp>
    </p:spTree>
    <p:extLst>
      <p:ext uri="{BB962C8B-B14F-4D97-AF65-F5344CB8AC3E}">
        <p14:creationId xmlns:p14="http://schemas.microsoft.com/office/powerpoint/2010/main" val="169570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value(s) on science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the </a:t>
            </a:r>
            <a:r>
              <a:rPr lang="en-US" dirty="0"/>
              <a:t>choice of a scientific research problem; </a:t>
            </a:r>
            <a:endParaRPr lang="en-US" dirty="0" smtClean="0"/>
          </a:p>
          <a:p>
            <a:pPr marL="514350" indent="-514350">
              <a:buFont typeface="+mj-lt"/>
              <a:buAutoNum type="arabicPeriod"/>
            </a:pPr>
            <a:r>
              <a:rPr lang="en-US" dirty="0" smtClean="0"/>
              <a:t>the </a:t>
            </a:r>
            <a:r>
              <a:rPr lang="en-US" dirty="0"/>
              <a:t>gathering of evidence in relation to the problem; </a:t>
            </a:r>
            <a:endParaRPr lang="en-US" dirty="0" smtClean="0"/>
          </a:p>
          <a:p>
            <a:pPr marL="514350" indent="-514350">
              <a:buFont typeface="+mj-lt"/>
              <a:buAutoNum type="arabicPeriod"/>
            </a:pPr>
            <a:r>
              <a:rPr lang="en-US" dirty="0" smtClean="0"/>
              <a:t>the </a:t>
            </a:r>
            <a:r>
              <a:rPr lang="en-US" dirty="0"/>
              <a:t>acceptance of a scientific hypothesis or theory as an adequate answer to the problem on the basis of the evidence; </a:t>
            </a:r>
            <a:endParaRPr lang="en-US" dirty="0" smtClean="0"/>
          </a:p>
          <a:p>
            <a:pPr marL="514350" indent="-514350">
              <a:buFont typeface="+mj-lt"/>
              <a:buAutoNum type="arabicPeriod"/>
            </a:pPr>
            <a:r>
              <a:rPr lang="en-US" dirty="0" smtClean="0"/>
              <a:t>the </a:t>
            </a:r>
            <a:r>
              <a:rPr lang="en-US" dirty="0"/>
              <a:t>proliferation and application of scientific research </a:t>
            </a:r>
            <a:r>
              <a:rPr lang="en-US" dirty="0" smtClean="0"/>
              <a:t>results. </a:t>
            </a:r>
          </a:p>
          <a:p>
            <a:pPr marL="0" indent="0"/>
            <a:endParaRPr lang="en-US" dirty="0"/>
          </a:p>
          <a:p>
            <a:pPr marL="0" indent="0"/>
            <a:r>
              <a:rPr lang="en-US" dirty="0" smtClean="0"/>
              <a:t>				(</a:t>
            </a:r>
            <a:r>
              <a:rPr lang="en-US" dirty="0"/>
              <a:t>Weber 1917 [1988]).</a:t>
            </a:r>
          </a:p>
        </p:txBody>
      </p:sp>
      <p:sp>
        <p:nvSpPr>
          <p:cNvPr id="4" name="Rectangle 3"/>
          <p:cNvSpPr/>
          <p:nvPr/>
        </p:nvSpPr>
        <p:spPr>
          <a:xfrm>
            <a:off x="1295400" y="6248400"/>
            <a:ext cx="7696200" cy="338554"/>
          </a:xfrm>
          <a:prstGeom prst="rect">
            <a:avLst/>
          </a:prstGeom>
        </p:spPr>
        <p:txBody>
          <a:bodyPr wrap="square">
            <a:spAutoFit/>
          </a:bodyPr>
          <a:lstStyle/>
          <a:p>
            <a:pPr algn="r"/>
            <a:r>
              <a:rPr lang="en-US" sz="1600" dirty="0">
                <a:solidFill>
                  <a:schemeClr val="bg1"/>
                </a:solidFill>
              </a:rPr>
              <a:t>http://</a:t>
            </a:r>
            <a:r>
              <a:rPr lang="en-US" sz="1600" dirty="0" smtClean="0">
                <a:solidFill>
                  <a:schemeClr val="bg1"/>
                </a:solidFill>
              </a:rPr>
              <a:t>plato.stanford.edu/entries/scientific-objectivity</a:t>
            </a:r>
            <a:endParaRPr lang="en-US" sz="1600" dirty="0">
              <a:solidFill>
                <a:schemeClr val="bg1"/>
              </a:solidFill>
            </a:endParaRPr>
          </a:p>
        </p:txBody>
      </p:sp>
    </p:spTree>
    <p:extLst>
      <p:ext uri="{BB962C8B-B14F-4D97-AF65-F5344CB8AC3E}">
        <p14:creationId xmlns:p14="http://schemas.microsoft.com/office/powerpoint/2010/main" val="368241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types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smtClean="0"/>
              <a:t>Scientific values:</a:t>
            </a:r>
          </a:p>
          <a:p>
            <a:pPr lvl="1">
              <a:buFont typeface="Arial" panose="020B0604020202020204" pitchFamily="34" charset="0"/>
              <a:buChar char="•"/>
            </a:pPr>
            <a:r>
              <a:rPr lang="en-US" dirty="0" smtClean="0"/>
              <a:t>Accuracy, simplicity, …</a:t>
            </a:r>
          </a:p>
          <a:p>
            <a:pPr>
              <a:buFont typeface="Arial" panose="020B0604020202020204" pitchFamily="34" charset="0"/>
              <a:buChar char="•"/>
            </a:pPr>
            <a:r>
              <a:rPr lang="en-US" b="1" dirty="0"/>
              <a:t>Epistemic (or cognitive) </a:t>
            </a:r>
            <a:r>
              <a:rPr lang="en-US" b="1" dirty="0" smtClean="0"/>
              <a:t>values:</a:t>
            </a:r>
            <a:r>
              <a:rPr lang="en-US" dirty="0" smtClean="0"/>
              <a:t> </a:t>
            </a:r>
          </a:p>
          <a:p>
            <a:pPr lvl="1">
              <a:buFont typeface="Arial" panose="020B0604020202020204" pitchFamily="34" charset="0"/>
              <a:buChar char="•"/>
            </a:pPr>
            <a:r>
              <a:rPr lang="en-US" dirty="0" smtClean="0"/>
              <a:t>predictive </a:t>
            </a:r>
            <a:r>
              <a:rPr lang="en-US" dirty="0"/>
              <a:t>accuracy, scope, unification, explanatory power, </a:t>
            </a:r>
            <a:r>
              <a:rPr lang="en-US" dirty="0" smtClean="0"/>
              <a:t>coherence </a:t>
            </a:r>
            <a:r>
              <a:rPr lang="en-US" dirty="0"/>
              <a:t>with other accepted </a:t>
            </a:r>
            <a:r>
              <a:rPr lang="en-US" dirty="0" smtClean="0"/>
              <a:t>theories, …</a:t>
            </a:r>
          </a:p>
          <a:p>
            <a:pPr>
              <a:buFont typeface="Arial" panose="020B0604020202020204" pitchFamily="34" charset="0"/>
              <a:buChar char="•"/>
            </a:pPr>
            <a:r>
              <a:rPr lang="en-US" b="1" dirty="0"/>
              <a:t>contextual (non-cognitive) </a:t>
            </a:r>
            <a:r>
              <a:rPr lang="en-US" b="1" dirty="0" smtClean="0"/>
              <a:t>values:</a:t>
            </a:r>
            <a:r>
              <a:rPr lang="en-US" dirty="0" smtClean="0"/>
              <a:t> </a:t>
            </a:r>
          </a:p>
          <a:p>
            <a:pPr lvl="1">
              <a:buFont typeface="Arial" panose="020B0604020202020204" pitchFamily="34" charset="0"/>
              <a:buChar char="•"/>
            </a:pPr>
            <a:r>
              <a:rPr lang="en-US" dirty="0" smtClean="0"/>
              <a:t>moral</a:t>
            </a:r>
            <a:r>
              <a:rPr lang="en-US" dirty="0"/>
              <a:t>, personal, social, political and cultural values such as pleasure, justice and equality, conservation of the natural </a:t>
            </a:r>
            <a:r>
              <a:rPr lang="en-US" dirty="0" smtClean="0"/>
              <a:t>environment, diversity, …</a:t>
            </a:r>
            <a:endParaRPr lang="en-US" dirty="0"/>
          </a:p>
        </p:txBody>
      </p:sp>
      <p:sp>
        <p:nvSpPr>
          <p:cNvPr id="4" name="Rectangle 3"/>
          <p:cNvSpPr/>
          <p:nvPr/>
        </p:nvSpPr>
        <p:spPr>
          <a:xfrm>
            <a:off x="1295400" y="6248400"/>
            <a:ext cx="7696200" cy="338554"/>
          </a:xfrm>
          <a:prstGeom prst="rect">
            <a:avLst/>
          </a:prstGeom>
        </p:spPr>
        <p:txBody>
          <a:bodyPr wrap="square">
            <a:spAutoFit/>
          </a:bodyPr>
          <a:lstStyle/>
          <a:p>
            <a:pPr algn="r"/>
            <a:r>
              <a:rPr lang="en-US" sz="1600" dirty="0">
                <a:solidFill>
                  <a:schemeClr val="bg1"/>
                </a:solidFill>
              </a:rPr>
              <a:t>http://</a:t>
            </a:r>
            <a:r>
              <a:rPr lang="en-US" sz="1600" dirty="0" smtClean="0">
                <a:solidFill>
                  <a:schemeClr val="bg1"/>
                </a:solidFill>
              </a:rPr>
              <a:t>plato.stanford.edu/entries/scientific-objectivity</a:t>
            </a:r>
            <a:endParaRPr lang="en-US" sz="1600" dirty="0">
              <a:solidFill>
                <a:schemeClr val="bg1"/>
              </a:solidFill>
            </a:endParaRPr>
          </a:p>
        </p:txBody>
      </p:sp>
    </p:spTree>
    <p:extLst>
      <p:ext uri="{BB962C8B-B14F-4D97-AF65-F5344CB8AC3E}">
        <p14:creationId xmlns:p14="http://schemas.microsoft.com/office/powerpoint/2010/main" val="1171251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theses</a:t>
            </a:r>
            <a:endParaRPr lang="en-US" dirty="0"/>
          </a:p>
        </p:txBody>
      </p:sp>
      <p:sp>
        <p:nvSpPr>
          <p:cNvPr id="3" name="Content Placeholder 2"/>
          <p:cNvSpPr>
            <a:spLocks noGrp="1"/>
          </p:cNvSpPr>
          <p:nvPr>
            <p:ph idx="1"/>
          </p:nvPr>
        </p:nvSpPr>
        <p:spPr>
          <a:xfrm>
            <a:off x="228600" y="1371600"/>
            <a:ext cx="8686800" cy="4953000"/>
          </a:xfrm>
        </p:spPr>
        <p:txBody>
          <a:bodyPr/>
          <a:lstStyle/>
          <a:p>
            <a:pPr>
              <a:buFont typeface="Arial" panose="020B0604020202020204" pitchFamily="34" charset="0"/>
              <a:buChar char="•"/>
            </a:pPr>
            <a:r>
              <a:rPr lang="en-US" dirty="0" smtClean="0"/>
              <a:t>Value-Free </a:t>
            </a:r>
            <a:r>
              <a:rPr lang="en-US" dirty="0"/>
              <a:t>Ideal (VFI): </a:t>
            </a:r>
            <a:endParaRPr lang="en-US" dirty="0" smtClean="0"/>
          </a:p>
          <a:p>
            <a:pPr lvl="2">
              <a:buFont typeface="Arial" panose="020B0604020202020204" pitchFamily="34" charset="0"/>
              <a:buChar char="•"/>
            </a:pPr>
            <a:r>
              <a:rPr lang="en-US" dirty="0" smtClean="0"/>
              <a:t>Scientists </a:t>
            </a:r>
            <a:r>
              <a:rPr lang="en-US" dirty="0"/>
              <a:t>should strive to minimize the influence of contextual values on scientific reasoning, e.g., in gathering evidence and assessing/accepting scientific theories.</a:t>
            </a:r>
          </a:p>
          <a:p>
            <a:pPr lvl="2">
              <a:buFont typeface="Arial" panose="020B0604020202020204" pitchFamily="34" charset="0"/>
              <a:buChar char="•"/>
            </a:pPr>
            <a:r>
              <a:rPr lang="en-US" dirty="0" smtClean="0"/>
              <a:t>scientific </a:t>
            </a:r>
            <a:r>
              <a:rPr lang="en-US" dirty="0"/>
              <a:t>objectivity is characterized by absence of contextual values and by exclusive commitment to epistemic values in scientific </a:t>
            </a:r>
            <a:r>
              <a:rPr lang="en-US" dirty="0" smtClean="0"/>
              <a:t>reasoning</a:t>
            </a:r>
            <a:endParaRPr lang="en-US" dirty="0"/>
          </a:p>
          <a:p>
            <a:pPr>
              <a:buFont typeface="Arial" panose="020B0604020202020204" pitchFamily="34" charset="0"/>
              <a:buChar char="•"/>
            </a:pPr>
            <a:r>
              <a:rPr lang="en-US" dirty="0" smtClean="0"/>
              <a:t>Value-Neutrality </a:t>
            </a:r>
            <a:r>
              <a:rPr lang="en-US" dirty="0"/>
              <a:t>Thesis (VNT): </a:t>
            </a:r>
            <a:endParaRPr lang="en-US" dirty="0" smtClean="0"/>
          </a:p>
          <a:p>
            <a:pPr lvl="2">
              <a:buFont typeface="Arial" panose="020B0604020202020204" pitchFamily="34" charset="0"/>
              <a:buChar char="•"/>
            </a:pPr>
            <a:r>
              <a:rPr lang="en-US" dirty="0" smtClean="0"/>
              <a:t>Scientists </a:t>
            </a:r>
            <a:r>
              <a:rPr lang="en-US" dirty="0"/>
              <a:t>can—at least in principle—gather evidence and assess/accept theories without making contextual value judgments.</a:t>
            </a:r>
          </a:p>
          <a:p>
            <a:pPr>
              <a:buFont typeface="Arial" panose="020B0604020202020204" pitchFamily="34" charset="0"/>
              <a:buChar char="•"/>
            </a:pPr>
            <a:r>
              <a:rPr lang="en-US" dirty="0" smtClean="0"/>
              <a:t>Value-Laden </a:t>
            </a:r>
            <a:r>
              <a:rPr lang="en-US" dirty="0"/>
              <a:t>Thesis (VLT): </a:t>
            </a:r>
            <a:endParaRPr lang="en-US" dirty="0" smtClean="0"/>
          </a:p>
          <a:p>
            <a:pPr lvl="2">
              <a:buFont typeface="Arial" panose="020B0604020202020204" pitchFamily="34" charset="0"/>
              <a:buChar char="•"/>
            </a:pPr>
            <a:r>
              <a:rPr lang="en-US" dirty="0" smtClean="0"/>
              <a:t>Scientists </a:t>
            </a:r>
            <a:r>
              <a:rPr lang="en-US" dirty="0"/>
              <a:t>cannot gather evidence and assess/accept theories without making contextual value judgments.</a:t>
            </a:r>
          </a:p>
          <a:p>
            <a:pPr>
              <a:buFont typeface="Arial" panose="020B0604020202020204" pitchFamily="34" charset="0"/>
              <a:buChar char="•"/>
            </a:pPr>
            <a:endParaRPr lang="en-US" sz="1800" dirty="0"/>
          </a:p>
        </p:txBody>
      </p:sp>
      <p:sp>
        <p:nvSpPr>
          <p:cNvPr id="5" name="Rectangle 4"/>
          <p:cNvSpPr/>
          <p:nvPr/>
        </p:nvSpPr>
        <p:spPr>
          <a:xfrm>
            <a:off x="1295400" y="6443246"/>
            <a:ext cx="7696200" cy="338554"/>
          </a:xfrm>
          <a:prstGeom prst="rect">
            <a:avLst/>
          </a:prstGeom>
        </p:spPr>
        <p:txBody>
          <a:bodyPr wrap="square">
            <a:spAutoFit/>
          </a:bodyPr>
          <a:lstStyle/>
          <a:p>
            <a:pPr algn="r"/>
            <a:r>
              <a:rPr lang="en-US" sz="1600" dirty="0">
                <a:solidFill>
                  <a:schemeClr val="bg1"/>
                </a:solidFill>
              </a:rPr>
              <a:t>http://</a:t>
            </a:r>
            <a:r>
              <a:rPr lang="en-US" sz="1600" dirty="0" smtClean="0">
                <a:solidFill>
                  <a:schemeClr val="bg1"/>
                </a:solidFill>
              </a:rPr>
              <a:t>plato.stanford.edu/entries/scientific-objectivity</a:t>
            </a:r>
            <a:endParaRPr lang="en-US" sz="1600" dirty="0">
              <a:solidFill>
                <a:schemeClr val="bg1"/>
              </a:solidFill>
            </a:endParaRPr>
          </a:p>
        </p:txBody>
      </p:sp>
    </p:spTree>
    <p:extLst>
      <p:ext uri="{BB962C8B-B14F-4D97-AF65-F5344CB8AC3E}">
        <p14:creationId xmlns:p14="http://schemas.microsoft.com/office/powerpoint/2010/main" val="23326802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Inductive and Statistical Inference</a:t>
            </a:r>
          </a:p>
        </p:txBody>
      </p:sp>
      <p:sp>
        <p:nvSpPr>
          <p:cNvPr id="3" name="Content Placeholder 2"/>
          <p:cNvSpPr>
            <a:spLocks noGrp="1"/>
          </p:cNvSpPr>
          <p:nvPr>
            <p:ph idx="1"/>
          </p:nvPr>
        </p:nvSpPr>
        <p:spPr/>
        <p:txBody>
          <a:bodyPr/>
          <a:lstStyle/>
          <a:p>
            <a:pPr marL="0" indent="0"/>
            <a:r>
              <a:rPr lang="en-US" i="1" dirty="0" smtClean="0"/>
              <a:t>No </a:t>
            </a:r>
            <a:r>
              <a:rPr lang="en-US" i="1" dirty="0"/>
              <a:t>statistical theory of evidence manages to eliminate all sources of personal bias and idiosyncrasy. </a:t>
            </a:r>
            <a:endParaRPr lang="en-US" i="1" dirty="0" smtClean="0"/>
          </a:p>
          <a:p>
            <a:pPr lvl="2">
              <a:buFont typeface="Arial" panose="020B0604020202020204" pitchFamily="34" charset="0"/>
              <a:buChar char="•"/>
            </a:pPr>
            <a:r>
              <a:rPr lang="en-US" i="1" dirty="0" smtClean="0"/>
              <a:t>The </a:t>
            </a:r>
            <a:r>
              <a:rPr lang="en-US" b="1" i="1" u="sng" dirty="0"/>
              <a:t>Bayesian</a:t>
            </a:r>
            <a:r>
              <a:rPr lang="en-US" i="1" dirty="0"/>
              <a:t> is honest about it: </a:t>
            </a:r>
            <a:r>
              <a:rPr lang="en-US" i="1" dirty="0" smtClean="0"/>
              <a:t>subjective </a:t>
            </a:r>
            <a:r>
              <a:rPr lang="en-US" i="1" dirty="0"/>
              <a:t>assumptions </a:t>
            </a:r>
            <a:r>
              <a:rPr lang="en-US" i="1" dirty="0" smtClean="0"/>
              <a:t>are </a:t>
            </a:r>
            <a:r>
              <a:rPr lang="en-US" i="1" dirty="0" err="1" smtClean="0"/>
              <a:t>ineliminable</a:t>
            </a:r>
            <a:r>
              <a:rPr lang="en-US" i="1" dirty="0" smtClean="0"/>
              <a:t> </a:t>
            </a:r>
            <a:r>
              <a:rPr lang="en-US" i="1" dirty="0"/>
              <a:t>from scientific reasoning. </a:t>
            </a:r>
            <a:r>
              <a:rPr lang="en-US" b="1" i="1" dirty="0"/>
              <a:t>Bayesian inductive logic</a:t>
            </a:r>
            <a:r>
              <a:rPr lang="en-US" i="1" dirty="0"/>
              <a:t> tells you how to change your own attitudes as soon as you encounter evidence.</a:t>
            </a:r>
            <a:endParaRPr lang="en-US" i="1" dirty="0" smtClean="0"/>
          </a:p>
          <a:p>
            <a:pPr lvl="2">
              <a:buFont typeface="Arial" panose="020B0604020202020204" pitchFamily="34" charset="0"/>
              <a:buChar char="•"/>
            </a:pPr>
            <a:r>
              <a:rPr lang="en-US" i="1" dirty="0" smtClean="0"/>
              <a:t>The </a:t>
            </a:r>
            <a:r>
              <a:rPr lang="en-US" b="1" i="1" u="sng" dirty="0" err="1" smtClean="0"/>
              <a:t>likelihoodist</a:t>
            </a:r>
            <a:r>
              <a:rPr lang="en-US" i="1" dirty="0" smtClean="0"/>
              <a:t> </a:t>
            </a:r>
            <a:r>
              <a:rPr lang="en-US" i="1" dirty="0"/>
              <a:t>has perhaps the “purest” model of objective statistical evidence, but also the one with the most restricted scope. </a:t>
            </a:r>
            <a:endParaRPr lang="en-US" i="1" dirty="0" smtClean="0"/>
          </a:p>
          <a:p>
            <a:pPr lvl="2">
              <a:buFont typeface="Arial" panose="020B0604020202020204" pitchFamily="34" charset="0"/>
              <a:buChar char="•"/>
            </a:pPr>
            <a:r>
              <a:rPr lang="en-US" i="1" dirty="0" smtClean="0"/>
              <a:t>The </a:t>
            </a:r>
            <a:r>
              <a:rPr lang="en-US" b="1" i="1" u="sng" dirty="0"/>
              <a:t>frequentist</a:t>
            </a:r>
            <a:r>
              <a:rPr lang="en-US" i="1" dirty="0"/>
              <a:t> conception based on p-values still dominates statistical practice, but it suffers from several conceptual drawbacks, and in particular the misleading impression of objectivity. </a:t>
            </a:r>
          </a:p>
        </p:txBody>
      </p:sp>
      <p:sp>
        <p:nvSpPr>
          <p:cNvPr id="4" name="Rectangle 3"/>
          <p:cNvSpPr/>
          <p:nvPr/>
        </p:nvSpPr>
        <p:spPr>
          <a:xfrm>
            <a:off x="1295400" y="6443246"/>
            <a:ext cx="7696200" cy="338554"/>
          </a:xfrm>
          <a:prstGeom prst="rect">
            <a:avLst/>
          </a:prstGeom>
        </p:spPr>
        <p:txBody>
          <a:bodyPr wrap="square">
            <a:spAutoFit/>
          </a:bodyPr>
          <a:lstStyle/>
          <a:p>
            <a:pPr algn="r"/>
            <a:r>
              <a:rPr lang="en-US" sz="1600" dirty="0">
                <a:solidFill>
                  <a:schemeClr val="bg1"/>
                </a:solidFill>
              </a:rPr>
              <a:t>http://</a:t>
            </a:r>
            <a:r>
              <a:rPr lang="en-US" sz="1600" dirty="0" smtClean="0">
                <a:solidFill>
                  <a:schemeClr val="bg1"/>
                </a:solidFill>
              </a:rPr>
              <a:t>plato.stanford.edu/entries/scientific-objectivity</a:t>
            </a:r>
            <a:endParaRPr lang="en-US" sz="1600" dirty="0">
              <a:solidFill>
                <a:schemeClr val="bg1"/>
              </a:solidFill>
            </a:endParaRPr>
          </a:p>
        </p:txBody>
      </p:sp>
    </p:spTree>
    <p:extLst>
      <p:ext uri="{BB962C8B-B14F-4D97-AF65-F5344CB8AC3E}">
        <p14:creationId xmlns:p14="http://schemas.microsoft.com/office/powerpoint/2010/main" val="8100051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Evidence-based medicine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Evidence-based medicine de-emphasizes intuition, unsystematic clinical experience, and pathophysiological rationale as sufficient grounds for clinical decision making and stresses the examination of evidence from clinical research</a:t>
            </a:r>
            <a:r>
              <a:rPr lang="en-US" dirty="0" smtClean="0"/>
              <a:t>.</a:t>
            </a:r>
          </a:p>
          <a:p>
            <a:pPr>
              <a:buFont typeface="Arial" panose="020B0604020202020204" pitchFamily="34" charset="0"/>
              <a:buChar char="•"/>
            </a:pPr>
            <a:r>
              <a:rPr lang="en-US" dirty="0" smtClean="0"/>
              <a:t>‘Evidence’ = analyses </a:t>
            </a:r>
            <a:r>
              <a:rPr lang="en-US" dirty="0"/>
              <a:t>of the results of randomized controlled trials (RCTs</a:t>
            </a:r>
            <a:r>
              <a:rPr lang="en-US" dirty="0" smtClean="0"/>
              <a:t>) which attempt to eliminate selection bias. </a:t>
            </a:r>
          </a:p>
          <a:p>
            <a:pPr>
              <a:buFont typeface="Arial" panose="020B0604020202020204" pitchFamily="34" charset="0"/>
              <a:buChar char="•"/>
            </a:pPr>
            <a:r>
              <a:rPr lang="en-US" dirty="0" smtClean="0"/>
              <a:t>Judgment still required to assess the extent to which a patient is similar to the study subjects</a:t>
            </a:r>
            <a:endParaRPr lang="en-US" dirty="0"/>
          </a:p>
        </p:txBody>
      </p:sp>
      <p:sp>
        <p:nvSpPr>
          <p:cNvPr id="4" name="Rectangle 3"/>
          <p:cNvSpPr/>
          <p:nvPr/>
        </p:nvSpPr>
        <p:spPr>
          <a:xfrm>
            <a:off x="1295400" y="6443246"/>
            <a:ext cx="7696200" cy="338554"/>
          </a:xfrm>
          <a:prstGeom prst="rect">
            <a:avLst/>
          </a:prstGeom>
        </p:spPr>
        <p:txBody>
          <a:bodyPr wrap="square">
            <a:spAutoFit/>
          </a:bodyPr>
          <a:lstStyle/>
          <a:p>
            <a:pPr algn="r"/>
            <a:r>
              <a:rPr lang="en-US" sz="1600" dirty="0">
                <a:solidFill>
                  <a:schemeClr val="bg1"/>
                </a:solidFill>
              </a:rPr>
              <a:t>http://</a:t>
            </a:r>
            <a:r>
              <a:rPr lang="en-US" sz="1600" dirty="0" smtClean="0">
                <a:solidFill>
                  <a:schemeClr val="bg1"/>
                </a:solidFill>
              </a:rPr>
              <a:t>plato.stanford.edu/entries/scientific-objectivity</a:t>
            </a:r>
            <a:endParaRPr lang="en-US" sz="1600" dirty="0">
              <a:solidFill>
                <a:schemeClr val="bg1"/>
              </a:solidFill>
            </a:endParaRPr>
          </a:p>
        </p:txBody>
      </p:sp>
    </p:spTree>
    <p:extLst>
      <p:ext uri="{BB962C8B-B14F-4D97-AF65-F5344CB8AC3E}">
        <p14:creationId xmlns:p14="http://schemas.microsoft.com/office/powerpoint/2010/main" val="19136805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Statistical data analysis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461327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notions of ‘ontology’ as a study</a:t>
            </a:r>
            <a:endParaRPr lang="en-US" dirty="0"/>
          </a:p>
        </p:txBody>
      </p:sp>
      <p:sp>
        <p:nvSpPr>
          <p:cNvPr id="3" name="Content Placeholder 2"/>
          <p:cNvSpPr>
            <a:spLocks noGrp="1"/>
          </p:cNvSpPr>
          <p:nvPr>
            <p:ph idx="1"/>
          </p:nvPr>
        </p:nvSpPr>
        <p:spPr>
          <a:xfrm>
            <a:off x="228600" y="1676400"/>
            <a:ext cx="8686800" cy="4419600"/>
          </a:xfrm>
        </p:spPr>
        <p:txBody>
          <a:bodyPr/>
          <a:lstStyle/>
          <a:p>
            <a:pPr marL="803275" indent="-803275"/>
            <a:r>
              <a:rPr lang="en-US" dirty="0"/>
              <a:t>(</a:t>
            </a:r>
            <a:r>
              <a:rPr lang="en-US" dirty="0" smtClean="0"/>
              <a:t>O1)	the </a:t>
            </a:r>
            <a:r>
              <a:rPr lang="en-US" dirty="0"/>
              <a:t>study of ontological commitment, i.e. what we or others are committed to,</a:t>
            </a:r>
          </a:p>
          <a:p>
            <a:pPr marL="803275" indent="-803275"/>
            <a:r>
              <a:rPr lang="en-US" dirty="0"/>
              <a:t>(O2) </a:t>
            </a:r>
            <a:r>
              <a:rPr lang="en-US" dirty="0" smtClean="0"/>
              <a:t>	the </a:t>
            </a:r>
            <a:r>
              <a:rPr lang="en-US" dirty="0"/>
              <a:t>study of what there is,</a:t>
            </a:r>
          </a:p>
          <a:p>
            <a:pPr marL="803275" indent="-803275"/>
            <a:r>
              <a:rPr lang="en-US" dirty="0"/>
              <a:t>(O3) </a:t>
            </a:r>
            <a:r>
              <a:rPr lang="en-US" dirty="0" smtClean="0"/>
              <a:t>	the </a:t>
            </a:r>
            <a:r>
              <a:rPr lang="en-US" dirty="0"/>
              <a:t>study of the most general features of what there is, and how the things there are relate to each other in the metaphysically most general ways,</a:t>
            </a:r>
          </a:p>
          <a:p>
            <a:pPr marL="803275" indent="-803275"/>
            <a:r>
              <a:rPr lang="en-US" dirty="0"/>
              <a:t>(O4) </a:t>
            </a:r>
            <a:r>
              <a:rPr lang="en-US" dirty="0" smtClean="0"/>
              <a:t>	the </a:t>
            </a:r>
            <a:r>
              <a:rPr lang="en-US" dirty="0"/>
              <a:t>study of meta-ontology, i.e. saying what task it is that the discipline of ontology should aim to accomplish, if any, how the questions it aims to answer should be understood, and with what methodology they can be answered.</a:t>
            </a:r>
          </a:p>
          <a:p>
            <a:endParaRPr lang="en-US" dirty="0"/>
          </a:p>
        </p:txBody>
      </p:sp>
      <p:sp>
        <p:nvSpPr>
          <p:cNvPr id="4" name="Rectangle 3"/>
          <p:cNvSpPr/>
          <p:nvPr/>
        </p:nvSpPr>
        <p:spPr>
          <a:xfrm>
            <a:off x="3886200" y="6400800"/>
            <a:ext cx="5410200" cy="307777"/>
          </a:xfrm>
          <a:prstGeom prst="rect">
            <a:avLst/>
          </a:prstGeom>
        </p:spPr>
        <p:txBody>
          <a:bodyPr wrap="square">
            <a:spAutoFit/>
          </a:bodyPr>
          <a:lstStyle/>
          <a:p>
            <a:r>
              <a:rPr lang="en-US" sz="1400" dirty="0">
                <a:solidFill>
                  <a:schemeClr val="bg1"/>
                </a:solidFill>
              </a:rPr>
              <a:t>http://plato.stanford.edu/entries/logic-ontology/#DifConOnt</a:t>
            </a:r>
          </a:p>
        </p:txBody>
      </p:sp>
    </p:spTree>
    <p:extLst>
      <p:ext uri="{BB962C8B-B14F-4D97-AF65-F5344CB8AC3E}">
        <p14:creationId xmlns:p14="http://schemas.microsoft.com/office/powerpoint/2010/main" val="29342741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 name="Picture 10"/>
          <p:cNvPicPr>
            <a:picLocks noChangeAspect="1" noChangeArrowheads="1"/>
          </p:cNvPicPr>
          <p:nvPr/>
        </p:nvPicPr>
        <p:blipFill>
          <a:blip r:embed="rId3" cstate="print"/>
          <a:srcRect/>
          <a:stretch>
            <a:fillRect/>
          </a:stretch>
        </p:blipFill>
        <p:spPr bwMode="auto">
          <a:xfrm>
            <a:off x="304800" y="4362092"/>
            <a:ext cx="2286000" cy="2073036"/>
          </a:xfrm>
          <a:prstGeom prst="rect">
            <a:avLst/>
          </a:prstGeom>
          <a:noFill/>
          <a:ln w="9525">
            <a:noFill/>
            <a:miter lim="800000"/>
            <a:headEnd/>
            <a:tailEnd/>
          </a:ln>
        </p:spPr>
      </p:pic>
      <p:sp>
        <p:nvSpPr>
          <p:cNvPr id="7170" name="AutoShape 2"/>
          <p:cNvSpPr>
            <a:spLocks noGrp="1" noChangeArrowheads="1"/>
          </p:cNvSpPr>
          <p:nvPr>
            <p:ph type="title"/>
          </p:nvPr>
        </p:nvSpPr>
        <p:spPr/>
        <p:txBody>
          <a:bodyPr/>
          <a:lstStyle/>
          <a:p>
            <a:pPr eaLnBrk="1" hangingPunct="1"/>
            <a:r>
              <a:rPr lang="en-US" dirty="0" smtClean="0"/>
              <a:t>Clinical data registration and use</a:t>
            </a:r>
          </a:p>
        </p:txBody>
      </p:sp>
      <p:grpSp>
        <p:nvGrpSpPr>
          <p:cNvPr id="2" name="Group 3"/>
          <p:cNvGrpSpPr>
            <a:grpSpLocks/>
          </p:cNvGrpSpPr>
          <p:nvPr/>
        </p:nvGrpSpPr>
        <p:grpSpPr bwMode="auto">
          <a:xfrm>
            <a:off x="4006850" y="1804630"/>
            <a:ext cx="1077913" cy="1262062"/>
            <a:chOff x="3170" y="2938"/>
            <a:chExt cx="679" cy="795"/>
          </a:xfrm>
        </p:grpSpPr>
        <p:sp>
          <p:nvSpPr>
            <p:cNvPr id="7444" name="Oval 4"/>
            <p:cNvSpPr>
              <a:spLocks noChangeArrowheads="1"/>
            </p:cNvSpPr>
            <p:nvPr/>
          </p:nvSpPr>
          <p:spPr bwMode="auto">
            <a:xfrm flipH="1">
              <a:off x="3170" y="300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5" name="Oval 5"/>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6" name="Oval 6"/>
            <p:cNvSpPr>
              <a:spLocks noChangeArrowheads="1"/>
            </p:cNvSpPr>
            <p:nvPr/>
          </p:nvSpPr>
          <p:spPr bwMode="auto">
            <a:xfrm flipH="1">
              <a:off x="3412"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7" name="Oval 7"/>
            <p:cNvSpPr>
              <a:spLocks noChangeArrowheads="1"/>
            </p:cNvSpPr>
            <p:nvPr/>
          </p:nvSpPr>
          <p:spPr bwMode="auto">
            <a:xfrm flipH="1">
              <a:off x="3218"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8" name="Oval 8"/>
            <p:cNvSpPr>
              <a:spLocks noChangeArrowheads="1"/>
            </p:cNvSpPr>
            <p:nvPr/>
          </p:nvSpPr>
          <p:spPr bwMode="auto">
            <a:xfrm flipH="1">
              <a:off x="3558"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9" name="Oval 9"/>
            <p:cNvSpPr>
              <a:spLocks noChangeArrowheads="1"/>
            </p:cNvSpPr>
            <p:nvPr/>
          </p:nvSpPr>
          <p:spPr bwMode="auto">
            <a:xfrm flipH="1">
              <a:off x="3655"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0" name="Oval 10"/>
            <p:cNvSpPr>
              <a:spLocks noChangeArrowheads="1"/>
            </p:cNvSpPr>
            <p:nvPr/>
          </p:nvSpPr>
          <p:spPr bwMode="auto">
            <a:xfrm flipH="1">
              <a:off x="3461"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1" name="Oval 11"/>
            <p:cNvSpPr>
              <a:spLocks noChangeArrowheads="1"/>
            </p:cNvSpPr>
            <p:nvPr/>
          </p:nvSpPr>
          <p:spPr bwMode="auto">
            <a:xfrm flipH="1">
              <a:off x="3558" y="305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2" name="Oval 12"/>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3" name="Oval 13"/>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4" name="Oval 14"/>
            <p:cNvSpPr>
              <a:spLocks noChangeArrowheads="1"/>
            </p:cNvSpPr>
            <p:nvPr/>
          </p:nvSpPr>
          <p:spPr bwMode="auto">
            <a:xfrm flipH="1">
              <a:off x="3509"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5" name="Oval 15"/>
            <p:cNvSpPr>
              <a:spLocks noChangeArrowheads="1"/>
            </p:cNvSpPr>
            <p:nvPr/>
          </p:nvSpPr>
          <p:spPr bwMode="auto">
            <a:xfrm flipH="1">
              <a:off x="3315"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6" name="Oval 16"/>
            <p:cNvSpPr>
              <a:spLocks noChangeArrowheads="1"/>
            </p:cNvSpPr>
            <p:nvPr/>
          </p:nvSpPr>
          <p:spPr bwMode="auto">
            <a:xfrm flipH="1">
              <a:off x="3655"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7" name="Oval 17"/>
            <p:cNvSpPr>
              <a:spLocks noChangeArrowheads="1"/>
            </p:cNvSpPr>
            <p:nvPr/>
          </p:nvSpPr>
          <p:spPr bwMode="auto">
            <a:xfrm flipH="1">
              <a:off x="3655"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8" name="Oval 18"/>
            <p:cNvSpPr>
              <a:spLocks noChangeArrowheads="1"/>
            </p:cNvSpPr>
            <p:nvPr/>
          </p:nvSpPr>
          <p:spPr bwMode="auto">
            <a:xfrm flipH="1">
              <a:off x="3266"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9" name="Oval 19"/>
            <p:cNvSpPr>
              <a:spLocks noChangeArrowheads="1"/>
            </p:cNvSpPr>
            <p:nvPr/>
          </p:nvSpPr>
          <p:spPr bwMode="auto">
            <a:xfrm flipH="1">
              <a:off x="3655"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0" name="Oval 20"/>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1" name="Oval 21"/>
            <p:cNvSpPr>
              <a:spLocks noChangeArrowheads="1"/>
            </p:cNvSpPr>
            <p:nvPr/>
          </p:nvSpPr>
          <p:spPr bwMode="auto">
            <a:xfrm flipH="1">
              <a:off x="3461"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2" name="Oval 22"/>
            <p:cNvSpPr>
              <a:spLocks noChangeArrowheads="1"/>
            </p:cNvSpPr>
            <p:nvPr/>
          </p:nvSpPr>
          <p:spPr bwMode="auto">
            <a:xfrm flipH="1">
              <a:off x="3606" y="334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3" name="Oval 23"/>
            <p:cNvSpPr>
              <a:spLocks noChangeArrowheads="1"/>
            </p:cNvSpPr>
            <p:nvPr/>
          </p:nvSpPr>
          <p:spPr bwMode="auto">
            <a:xfrm flipH="1">
              <a:off x="3412" y="349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4" name="Oval 24"/>
            <p:cNvSpPr>
              <a:spLocks noChangeArrowheads="1"/>
            </p:cNvSpPr>
            <p:nvPr/>
          </p:nvSpPr>
          <p:spPr bwMode="auto">
            <a:xfrm flipH="1">
              <a:off x="3752" y="363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5" name="Oval 25"/>
            <p:cNvSpPr>
              <a:spLocks noChangeArrowheads="1"/>
            </p:cNvSpPr>
            <p:nvPr/>
          </p:nvSpPr>
          <p:spPr bwMode="auto">
            <a:xfrm flipH="1">
              <a:off x="3752"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6" name="Oval 26"/>
            <p:cNvSpPr>
              <a:spLocks noChangeArrowheads="1"/>
            </p:cNvSpPr>
            <p:nvPr/>
          </p:nvSpPr>
          <p:spPr bwMode="auto">
            <a:xfrm flipH="1">
              <a:off x="3655" y="358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7" name="Oval 27"/>
            <p:cNvSpPr>
              <a:spLocks noChangeArrowheads="1"/>
            </p:cNvSpPr>
            <p:nvPr/>
          </p:nvSpPr>
          <p:spPr bwMode="auto">
            <a:xfrm flipH="1">
              <a:off x="3752"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8" name="Oval 28"/>
            <p:cNvSpPr>
              <a:spLocks noChangeArrowheads="1"/>
            </p:cNvSpPr>
            <p:nvPr/>
          </p:nvSpPr>
          <p:spPr bwMode="auto">
            <a:xfrm flipH="1">
              <a:off x="3315" y="293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9" name="Oval 29"/>
            <p:cNvSpPr>
              <a:spLocks noChangeArrowheads="1"/>
            </p:cNvSpPr>
            <p:nvPr/>
          </p:nvSpPr>
          <p:spPr bwMode="auto">
            <a:xfrm flipH="1">
              <a:off x="3412" y="303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0" name="Oval 30"/>
            <p:cNvSpPr>
              <a:spLocks noChangeArrowheads="1"/>
            </p:cNvSpPr>
            <p:nvPr/>
          </p:nvSpPr>
          <p:spPr bwMode="auto">
            <a:xfrm flipH="1">
              <a:off x="3557" y="308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1" name="Oval 31"/>
            <p:cNvSpPr>
              <a:spLocks noChangeArrowheads="1"/>
            </p:cNvSpPr>
            <p:nvPr/>
          </p:nvSpPr>
          <p:spPr bwMode="auto">
            <a:xfrm flipH="1">
              <a:off x="3363" y="322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2" name="Oval 32"/>
            <p:cNvSpPr>
              <a:spLocks noChangeArrowheads="1"/>
            </p:cNvSpPr>
            <p:nvPr/>
          </p:nvSpPr>
          <p:spPr bwMode="auto">
            <a:xfrm flipH="1">
              <a:off x="3703" y="337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3" name="Oval 33"/>
            <p:cNvSpPr>
              <a:spLocks noChangeArrowheads="1"/>
            </p:cNvSpPr>
            <p:nvPr/>
          </p:nvSpPr>
          <p:spPr bwMode="auto">
            <a:xfrm flipH="1">
              <a:off x="3703" y="327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4" name="Oval 34"/>
            <p:cNvSpPr>
              <a:spLocks noChangeArrowheads="1"/>
            </p:cNvSpPr>
            <p:nvPr/>
          </p:nvSpPr>
          <p:spPr bwMode="auto">
            <a:xfrm flipH="1">
              <a:off x="3606" y="332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5" name="Oval 35"/>
            <p:cNvSpPr>
              <a:spLocks noChangeArrowheads="1"/>
            </p:cNvSpPr>
            <p:nvPr/>
          </p:nvSpPr>
          <p:spPr bwMode="auto">
            <a:xfrm flipH="1">
              <a:off x="3703" y="2986"/>
              <a:ext cx="97" cy="97"/>
            </a:xfrm>
            <a:prstGeom prst="ellipse">
              <a:avLst/>
            </a:prstGeom>
            <a:solidFill>
              <a:srgbClr val="FF9933"/>
            </a:solidFill>
            <a:ln w="9525">
              <a:solidFill>
                <a:schemeClr val="bg1"/>
              </a:solidFill>
              <a:round/>
              <a:headEnd/>
              <a:tailEnd/>
            </a:ln>
          </p:spPr>
          <p:txBody>
            <a:bodyPr wrap="none" anchor="ctr"/>
            <a:lstStyle/>
            <a:p>
              <a:endParaRPr lang="en-US"/>
            </a:p>
          </p:txBody>
        </p:sp>
      </p:grpSp>
      <p:sp>
        <p:nvSpPr>
          <p:cNvPr id="1055780" name="Text Box 36"/>
          <p:cNvSpPr txBox="1">
            <a:spLocks noChangeArrowheads="1"/>
          </p:cNvSpPr>
          <p:nvPr/>
        </p:nvSpPr>
        <p:spPr bwMode="auto">
          <a:xfrm>
            <a:off x="685800" y="3127017"/>
            <a:ext cx="1727200" cy="701675"/>
          </a:xfrm>
          <a:prstGeom prst="rect">
            <a:avLst/>
          </a:prstGeom>
          <a:noFill/>
          <a:ln w="9525">
            <a:noFill/>
            <a:miter lim="800000"/>
            <a:headEnd/>
            <a:tailEnd/>
          </a:ln>
        </p:spPr>
        <p:txBody>
          <a:bodyPr wrap="none">
            <a:spAutoFit/>
          </a:bodyPr>
          <a:lstStyle/>
          <a:p>
            <a:r>
              <a:rPr lang="en-US" sz="2000">
                <a:solidFill>
                  <a:schemeClr val="bg1"/>
                </a:solidFill>
              </a:rPr>
              <a:t>observation &amp;</a:t>
            </a:r>
          </a:p>
          <a:p>
            <a:r>
              <a:rPr lang="en-US" sz="2000">
                <a:solidFill>
                  <a:schemeClr val="bg1"/>
                </a:solidFill>
              </a:rPr>
              <a:t>measurement</a:t>
            </a:r>
          </a:p>
        </p:txBody>
      </p:sp>
      <p:grpSp>
        <p:nvGrpSpPr>
          <p:cNvPr id="16" name="Group 281"/>
          <p:cNvGrpSpPr>
            <a:grpSpLocks/>
          </p:cNvGrpSpPr>
          <p:nvPr/>
        </p:nvGrpSpPr>
        <p:grpSpPr bwMode="auto">
          <a:xfrm>
            <a:off x="2913063" y="5427305"/>
            <a:ext cx="3189287" cy="792162"/>
            <a:chOff x="1835" y="3599"/>
            <a:chExt cx="2309" cy="499"/>
          </a:xfrm>
        </p:grpSpPr>
        <p:sp>
          <p:nvSpPr>
            <p:cNvPr id="7202" name="AutoShape 282"/>
            <p:cNvSpPr>
              <a:spLocks noChangeArrowheads="1"/>
            </p:cNvSpPr>
            <p:nvPr/>
          </p:nvSpPr>
          <p:spPr bwMode="auto">
            <a:xfrm rot="10800000">
              <a:off x="1835" y="3599"/>
              <a:ext cx="2309" cy="311"/>
            </a:xfrm>
            <a:prstGeom prst="rightArrow">
              <a:avLst>
                <a:gd name="adj1" fmla="val 46630"/>
                <a:gd name="adj2" fmla="val 68951"/>
              </a:avLst>
            </a:prstGeom>
            <a:gradFill rotWithShape="1">
              <a:gsLst>
                <a:gs pos="0">
                  <a:srgbClr val="FFFF99"/>
                </a:gs>
                <a:gs pos="100000">
                  <a:schemeClr val="accent1"/>
                </a:gs>
              </a:gsLst>
              <a:lin ang="0" scaled="1"/>
            </a:gradFill>
            <a:ln w="9525">
              <a:noFill/>
              <a:miter lim="800000"/>
              <a:headEnd/>
              <a:tailEnd/>
            </a:ln>
          </p:spPr>
          <p:txBody>
            <a:bodyPr wrap="none" anchor="ctr"/>
            <a:lstStyle/>
            <a:p>
              <a:endParaRPr lang="en-US"/>
            </a:p>
          </p:txBody>
        </p:sp>
        <p:sp>
          <p:nvSpPr>
            <p:cNvPr id="7203" name="Text Box 283"/>
            <p:cNvSpPr txBox="1">
              <a:spLocks noChangeArrowheads="1"/>
            </p:cNvSpPr>
            <p:nvPr/>
          </p:nvSpPr>
          <p:spPr bwMode="auto">
            <a:xfrm>
              <a:off x="2682" y="3848"/>
              <a:ext cx="879" cy="250"/>
            </a:xfrm>
            <a:prstGeom prst="rect">
              <a:avLst/>
            </a:prstGeom>
            <a:noFill/>
            <a:ln w="9525">
              <a:noFill/>
              <a:miter lim="800000"/>
              <a:headEnd/>
              <a:tailEnd/>
            </a:ln>
          </p:spPr>
          <p:txBody>
            <a:bodyPr wrap="none">
              <a:spAutoFit/>
            </a:bodyPr>
            <a:lstStyle/>
            <a:p>
              <a:r>
                <a:rPr lang="en-US" sz="2000">
                  <a:solidFill>
                    <a:schemeClr val="bg1"/>
                  </a:solidFill>
                </a:rPr>
                <a:t>application</a:t>
              </a:r>
            </a:p>
          </p:txBody>
        </p:sp>
      </p:grpSp>
      <p:sp>
        <p:nvSpPr>
          <p:cNvPr id="1056034" name="AutoShape 290"/>
          <p:cNvSpPr>
            <a:spLocks noChangeArrowheads="1"/>
          </p:cNvSpPr>
          <p:nvPr/>
        </p:nvSpPr>
        <p:spPr bwMode="auto">
          <a:xfrm rot="-2434525">
            <a:off x="1944688" y="3576280"/>
            <a:ext cx="1322387" cy="606425"/>
          </a:xfrm>
          <a:prstGeom prst="rightArrow">
            <a:avLst>
              <a:gd name="adj1" fmla="val 50000"/>
              <a:gd name="adj2" fmla="val 54516"/>
            </a:avLst>
          </a:prstGeom>
          <a:gradFill rotWithShape="1">
            <a:gsLst>
              <a:gs pos="0">
                <a:schemeClr val="accent1"/>
              </a:gs>
              <a:gs pos="100000">
                <a:srgbClr val="FF9933"/>
              </a:gs>
            </a:gsLst>
            <a:lin ang="0" scaled="1"/>
          </a:gradFill>
          <a:ln w="9525">
            <a:noFill/>
            <a:miter lim="800000"/>
            <a:headEnd/>
            <a:tailEnd/>
          </a:ln>
        </p:spPr>
        <p:txBody>
          <a:bodyPr wrap="none" anchor="ctr"/>
          <a:lstStyle/>
          <a:p>
            <a:endParaRPr lang="en-US"/>
          </a:p>
        </p:txBody>
      </p:sp>
      <p:grpSp>
        <p:nvGrpSpPr>
          <p:cNvPr id="19" name="Group 291"/>
          <p:cNvGrpSpPr>
            <a:grpSpLocks/>
          </p:cNvGrpSpPr>
          <p:nvPr/>
        </p:nvGrpSpPr>
        <p:grpSpPr bwMode="auto">
          <a:xfrm rot="-7712767">
            <a:off x="1909763" y="2933342"/>
            <a:ext cx="2590800" cy="914400"/>
            <a:chOff x="2688" y="2640"/>
            <a:chExt cx="1632" cy="576"/>
          </a:xfrm>
        </p:grpSpPr>
        <p:sp>
          <p:nvSpPr>
            <p:cNvPr id="7187" name="AutoShape 292"/>
            <p:cNvSpPr>
              <a:spLocks noChangeArrowheads="1"/>
            </p:cNvSpPr>
            <p:nvPr/>
          </p:nvSpPr>
          <p:spPr bwMode="auto">
            <a:xfrm>
              <a:off x="2688" y="2640"/>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solidFill>
            <a:ln w="9525">
              <a:solidFill>
                <a:schemeClr val="bg1"/>
              </a:solidFill>
              <a:miter lim="800000"/>
              <a:headEnd/>
              <a:tailEnd/>
            </a:ln>
          </p:spPr>
          <p:txBody>
            <a:bodyPr wrap="none" anchor="ctr"/>
            <a:lstStyle/>
            <a:p>
              <a:endParaRPr lang="en-US"/>
            </a:p>
          </p:txBody>
        </p:sp>
        <p:sp>
          <p:nvSpPr>
            <p:cNvPr id="7188" name="Line 293"/>
            <p:cNvSpPr>
              <a:spLocks noChangeShapeType="1"/>
            </p:cNvSpPr>
            <p:nvPr/>
          </p:nvSpPr>
          <p:spPr bwMode="auto">
            <a:xfrm>
              <a:off x="2880" y="2640"/>
              <a:ext cx="288" cy="576"/>
            </a:xfrm>
            <a:prstGeom prst="line">
              <a:avLst/>
            </a:prstGeom>
            <a:noFill/>
            <a:ln w="9525">
              <a:solidFill>
                <a:schemeClr val="bg1"/>
              </a:solidFill>
              <a:round/>
              <a:headEnd/>
              <a:tailEnd/>
            </a:ln>
          </p:spPr>
          <p:txBody>
            <a:bodyPr anchor="ctr"/>
            <a:lstStyle/>
            <a:p>
              <a:endParaRPr lang="en-US"/>
            </a:p>
          </p:txBody>
        </p:sp>
        <p:sp>
          <p:nvSpPr>
            <p:cNvPr id="7189" name="Line 294"/>
            <p:cNvSpPr>
              <a:spLocks noChangeShapeType="1"/>
            </p:cNvSpPr>
            <p:nvPr/>
          </p:nvSpPr>
          <p:spPr bwMode="auto">
            <a:xfrm>
              <a:off x="3120" y="2640"/>
              <a:ext cx="144" cy="576"/>
            </a:xfrm>
            <a:prstGeom prst="line">
              <a:avLst/>
            </a:prstGeom>
            <a:noFill/>
            <a:ln w="9525">
              <a:solidFill>
                <a:schemeClr val="bg1"/>
              </a:solidFill>
              <a:round/>
              <a:headEnd/>
              <a:tailEnd/>
            </a:ln>
          </p:spPr>
          <p:txBody>
            <a:bodyPr anchor="ctr"/>
            <a:lstStyle/>
            <a:p>
              <a:endParaRPr lang="en-US"/>
            </a:p>
          </p:txBody>
        </p:sp>
        <p:sp>
          <p:nvSpPr>
            <p:cNvPr id="7190" name="Line 295"/>
            <p:cNvSpPr>
              <a:spLocks noChangeShapeType="1"/>
            </p:cNvSpPr>
            <p:nvPr/>
          </p:nvSpPr>
          <p:spPr bwMode="auto">
            <a:xfrm>
              <a:off x="3312" y="2640"/>
              <a:ext cx="48" cy="576"/>
            </a:xfrm>
            <a:prstGeom prst="line">
              <a:avLst/>
            </a:prstGeom>
            <a:noFill/>
            <a:ln w="9525">
              <a:solidFill>
                <a:schemeClr val="bg1"/>
              </a:solidFill>
              <a:round/>
              <a:headEnd/>
              <a:tailEnd/>
            </a:ln>
          </p:spPr>
          <p:txBody>
            <a:bodyPr anchor="ctr"/>
            <a:lstStyle/>
            <a:p>
              <a:endParaRPr lang="en-US"/>
            </a:p>
          </p:txBody>
        </p:sp>
        <p:sp>
          <p:nvSpPr>
            <p:cNvPr id="7191" name="Line 296"/>
            <p:cNvSpPr>
              <a:spLocks noChangeShapeType="1"/>
            </p:cNvSpPr>
            <p:nvPr/>
          </p:nvSpPr>
          <p:spPr bwMode="auto">
            <a:xfrm>
              <a:off x="3456" y="2640"/>
              <a:ext cx="0" cy="576"/>
            </a:xfrm>
            <a:prstGeom prst="line">
              <a:avLst/>
            </a:prstGeom>
            <a:noFill/>
            <a:ln w="9525">
              <a:solidFill>
                <a:schemeClr val="bg1"/>
              </a:solidFill>
              <a:round/>
              <a:headEnd/>
              <a:tailEnd/>
            </a:ln>
          </p:spPr>
          <p:txBody>
            <a:bodyPr anchor="ctr"/>
            <a:lstStyle/>
            <a:p>
              <a:endParaRPr lang="en-US"/>
            </a:p>
          </p:txBody>
        </p:sp>
        <p:sp>
          <p:nvSpPr>
            <p:cNvPr id="7192" name="Line 297"/>
            <p:cNvSpPr>
              <a:spLocks noChangeShapeType="1"/>
            </p:cNvSpPr>
            <p:nvPr/>
          </p:nvSpPr>
          <p:spPr bwMode="auto">
            <a:xfrm flipV="1">
              <a:off x="3552" y="2640"/>
              <a:ext cx="144" cy="576"/>
            </a:xfrm>
            <a:prstGeom prst="line">
              <a:avLst/>
            </a:prstGeom>
            <a:noFill/>
            <a:ln w="9525">
              <a:solidFill>
                <a:schemeClr val="bg1"/>
              </a:solidFill>
              <a:round/>
              <a:headEnd/>
              <a:tailEnd/>
            </a:ln>
          </p:spPr>
          <p:txBody>
            <a:bodyPr anchor="ctr"/>
            <a:lstStyle/>
            <a:p>
              <a:endParaRPr lang="en-US"/>
            </a:p>
          </p:txBody>
        </p:sp>
        <p:sp>
          <p:nvSpPr>
            <p:cNvPr id="7193" name="Line 298"/>
            <p:cNvSpPr>
              <a:spLocks noChangeShapeType="1"/>
            </p:cNvSpPr>
            <p:nvPr/>
          </p:nvSpPr>
          <p:spPr bwMode="auto">
            <a:xfrm flipV="1">
              <a:off x="3648" y="2640"/>
              <a:ext cx="192" cy="576"/>
            </a:xfrm>
            <a:prstGeom prst="line">
              <a:avLst/>
            </a:prstGeom>
            <a:noFill/>
            <a:ln w="9525">
              <a:solidFill>
                <a:schemeClr val="bg1"/>
              </a:solidFill>
              <a:round/>
              <a:headEnd/>
              <a:tailEnd/>
            </a:ln>
          </p:spPr>
          <p:txBody>
            <a:bodyPr anchor="ctr"/>
            <a:lstStyle/>
            <a:p>
              <a:endParaRPr lang="en-US"/>
            </a:p>
          </p:txBody>
        </p:sp>
        <p:sp>
          <p:nvSpPr>
            <p:cNvPr id="7194" name="Line 299"/>
            <p:cNvSpPr>
              <a:spLocks noChangeShapeType="1"/>
            </p:cNvSpPr>
            <p:nvPr/>
          </p:nvSpPr>
          <p:spPr bwMode="auto">
            <a:xfrm flipV="1">
              <a:off x="3792" y="2640"/>
              <a:ext cx="288" cy="576"/>
            </a:xfrm>
            <a:prstGeom prst="line">
              <a:avLst/>
            </a:prstGeom>
            <a:noFill/>
            <a:ln w="9525">
              <a:solidFill>
                <a:schemeClr val="bg1"/>
              </a:solidFill>
              <a:round/>
              <a:headEnd/>
              <a:tailEnd/>
            </a:ln>
          </p:spPr>
          <p:txBody>
            <a:bodyPr anchor="ctr"/>
            <a:lstStyle/>
            <a:p>
              <a:endParaRPr lang="en-US"/>
            </a:p>
          </p:txBody>
        </p:sp>
        <p:sp>
          <p:nvSpPr>
            <p:cNvPr id="7195" name="Line 300"/>
            <p:cNvSpPr>
              <a:spLocks noChangeShapeType="1"/>
            </p:cNvSpPr>
            <p:nvPr/>
          </p:nvSpPr>
          <p:spPr bwMode="auto">
            <a:xfrm>
              <a:off x="2790" y="2784"/>
              <a:ext cx="1434" cy="0"/>
            </a:xfrm>
            <a:prstGeom prst="line">
              <a:avLst/>
            </a:prstGeom>
            <a:noFill/>
            <a:ln w="9525">
              <a:solidFill>
                <a:schemeClr val="bg1"/>
              </a:solidFill>
              <a:round/>
              <a:headEnd/>
              <a:tailEnd/>
            </a:ln>
          </p:spPr>
          <p:txBody>
            <a:bodyPr anchor="ctr"/>
            <a:lstStyle/>
            <a:p>
              <a:endParaRPr lang="en-US"/>
            </a:p>
          </p:txBody>
        </p:sp>
        <p:sp>
          <p:nvSpPr>
            <p:cNvPr id="7196" name="Line 301"/>
            <p:cNvSpPr>
              <a:spLocks noChangeShapeType="1"/>
            </p:cNvSpPr>
            <p:nvPr/>
          </p:nvSpPr>
          <p:spPr bwMode="auto">
            <a:xfrm>
              <a:off x="2892" y="2928"/>
              <a:ext cx="1236" cy="0"/>
            </a:xfrm>
            <a:prstGeom prst="line">
              <a:avLst/>
            </a:prstGeom>
            <a:noFill/>
            <a:ln w="9525">
              <a:solidFill>
                <a:schemeClr val="bg1"/>
              </a:solidFill>
              <a:round/>
              <a:headEnd/>
              <a:tailEnd/>
            </a:ln>
          </p:spPr>
          <p:txBody>
            <a:bodyPr anchor="ctr"/>
            <a:lstStyle/>
            <a:p>
              <a:endParaRPr lang="en-US"/>
            </a:p>
          </p:txBody>
        </p:sp>
        <p:sp>
          <p:nvSpPr>
            <p:cNvPr id="7197" name="Line 302"/>
            <p:cNvSpPr>
              <a:spLocks noChangeShapeType="1"/>
            </p:cNvSpPr>
            <p:nvPr/>
          </p:nvSpPr>
          <p:spPr bwMode="auto">
            <a:xfrm>
              <a:off x="2992" y="3072"/>
              <a:ext cx="1025" cy="0"/>
            </a:xfrm>
            <a:prstGeom prst="line">
              <a:avLst/>
            </a:prstGeom>
            <a:noFill/>
            <a:ln w="9525">
              <a:solidFill>
                <a:schemeClr val="bg1"/>
              </a:solidFill>
              <a:round/>
              <a:headEnd/>
              <a:tailEnd/>
            </a:ln>
          </p:spPr>
          <p:txBody>
            <a:bodyPr anchor="ctr"/>
            <a:lstStyle/>
            <a:p>
              <a:endParaRPr lang="en-US"/>
            </a:p>
          </p:txBody>
        </p:sp>
      </p:grpSp>
      <p:sp>
        <p:nvSpPr>
          <p:cNvPr id="1056047" name="AutoShape 303"/>
          <p:cNvSpPr>
            <a:spLocks noChangeArrowheads="1"/>
          </p:cNvSpPr>
          <p:nvPr/>
        </p:nvSpPr>
        <p:spPr bwMode="auto">
          <a:xfrm rot="-2435325">
            <a:off x="3243263" y="2677755"/>
            <a:ext cx="844550" cy="536575"/>
          </a:xfrm>
          <a:prstGeom prst="rightArrow">
            <a:avLst>
              <a:gd name="adj1" fmla="val 54574"/>
              <a:gd name="adj2" fmla="val 41222"/>
            </a:avLst>
          </a:prstGeom>
          <a:gradFill rotWithShape="1">
            <a:gsLst>
              <a:gs pos="0">
                <a:srgbClr val="FF9933"/>
              </a:gs>
              <a:gs pos="100000">
                <a:srgbClr val="764718"/>
              </a:gs>
            </a:gsLst>
            <a:lin ang="0" scaled="1"/>
          </a:gradFill>
          <a:ln w="9525">
            <a:noFill/>
            <a:miter lim="800000"/>
            <a:headEnd/>
            <a:tailEnd/>
          </a:ln>
        </p:spPr>
        <p:txBody>
          <a:bodyPr wrap="none" anchor="ctr"/>
          <a:lstStyle/>
          <a:p>
            <a:endParaRPr lang="en-US"/>
          </a:p>
        </p:txBody>
      </p:sp>
      <p:pic>
        <p:nvPicPr>
          <p:cNvPr id="267270" name="Picture 6" descr="https://encrypted-tbn2.gstatic.com/images?q=tbn:ANd9GcSwYfX8SEA3m6vxdXlNEYNqO5UzXALAEpn_xxrIa4m1aiNynrRmkQ"/>
          <p:cNvPicPr>
            <a:picLocks noChangeAspect="1" noChangeArrowheads="1"/>
          </p:cNvPicPr>
          <p:nvPr/>
        </p:nvPicPr>
        <p:blipFill>
          <a:blip r:embed="rId4" cstate="print"/>
          <a:srcRect/>
          <a:stretch>
            <a:fillRect/>
          </a:stretch>
        </p:blipFill>
        <p:spPr bwMode="auto">
          <a:xfrm>
            <a:off x="1143000" y="5047892"/>
            <a:ext cx="1752599" cy="1369107"/>
          </a:xfrm>
          <a:prstGeom prst="rect">
            <a:avLst/>
          </a:prstGeom>
          <a:noFill/>
        </p:spPr>
      </p:pic>
      <p:grpSp>
        <p:nvGrpSpPr>
          <p:cNvPr id="20" name="Group 304"/>
          <p:cNvGrpSpPr>
            <a:grpSpLocks/>
          </p:cNvGrpSpPr>
          <p:nvPr/>
        </p:nvGrpSpPr>
        <p:grpSpPr bwMode="auto">
          <a:xfrm>
            <a:off x="606425" y="4441467"/>
            <a:ext cx="1836738" cy="1127125"/>
            <a:chOff x="382" y="2978"/>
            <a:chExt cx="1157" cy="710"/>
          </a:xfrm>
        </p:grpSpPr>
        <p:sp>
          <p:nvSpPr>
            <p:cNvPr id="7185" name="AutoShape 305"/>
            <p:cNvSpPr>
              <a:spLocks noChangeArrowheads="1"/>
            </p:cNvSpPr>
            <p:nvPr/>
          </p:nvSpPr>
          <p:spPr bwMode="auto">
            <a:xfrm rot="4039054">
              <a:off x="1027" y="3176"/>
              <a:ext cx="710" cy="314"/>
            </a:xfrm>
            <a:prstGeom prst="leftRightArrow">
              <a:avLst>
                <a:gd name="adj1" fmla="val 50000"/>
                <a:gd name="adj2" fmla="val 45223"/>
              </a:avLst>
            </a:prstGeom>
            <a:solidFill>
              <a:srgbClr val="000000">
                <a:alpha val="79999"/>
              </a:srgbClr>
            </a:solidFill>
            <a:ln w="9525">
              <a:noFill/>
              <a:miter lim="800000"/>
              <a:headEnd/>
              <a:tailEnd/>
            </a:ln>
          </p:spPr>
          <p:txBody>
            <a:bodyPr wrap="none" anchor="ctr"/>
            <a:lstStyle/>
            <a:p>
              <a:endParaRPr lang="en-US"/>
            </a:p>
          </p:txBody>
        </p:sp>
        <p:sp>
          <p:nvSpPr>
            <p:cNvPr id="7186" name="AutoShape 306"/>
            <p:cNvSpPr>
              <a:spLocks noChangeArrowheads="1"/>
            </p:cNvSpPr>
            <p:nvPr/>
          </p:nvSpPr>
          <p:spPr bwMode="auto">
            <a:xfrm>
              <a:off x="382" y="3186"/>
              <a:ext cx="732" cy="479"/>
            </a:xfrm>
            <a:prstGeom prst="roundRect">
              <a:avLst>
                <a:gd name="adj" fmla="val 16667"/>
              </a:avLst>
            </a:prstGeom>
            <a:solidFill>
              <a:srgbClr val="000000">
                <a:alpha val="76862"/>
              </a:srgbClr>
            </a:solidFill>
            <a:ln w="9525">
              <a:noFill/>
              <a:round/>
              <a:headEnd/>
              <a:tailEnd/>
            </a:ln>
          </p:spPr>
          <p:txBody>
            <a:bodyPr lIns="0" tIns="0" rIns="0" bIns="0">
              <a:spAutoFit/>
            </a:bodyPr>
            <a:lstStyle/>
            <a:p>
              <a:pPr>
                <a:lnSpc>
                  <a:spcPct val="90000"/>
                </a:lnSpc>
              </a:pPr>
              <a:r>
                <a:rPr lang="el-GR">
                  <a:solidFill>
                    <a:schemeClr val="bg1"/>
                  </a:solidFill>
                  <a:cs typeface="Times New Roman" pitchFamily="18" charset="0"/>
                </a:rPr>
                <a:t>Δ</a:t>
              </a:r>
              <a:r>
                <a:rPr lang="nl-BE">
                  <a:solidFill>
                    <a:schemeClr val="bg1"/>
                  </a:solidFill>
                  <a:cs typeface="Times New Roman" pitchFamily="18" charset="0"/>
                </a:rPr>
                <a:t> </a:t>
              </a:r>
              <a:r>
                <a:rPr lang="en-US" sz="1800">
                  <a:solidFill>
                    <a:schemeClr val="bg1"/>
                  </a:solidFill>
                </a:rPr>
                <a:t>= outcome</a:t>
              </a:r>
            </a:p>
          </p:txBody>
        </p:sp>
      </p:grpSp>
      <p:grpSp>
        <p:nvGrpSpPr>
          <p:cNvPr id="312" name="Group 311"/>
          <p:cNvGrpSpPr/>
          <p:nvPr/>
        </p:nvGrpSpPr>
        <p:grpSpPr>
          <a:xfrm>
            <a:off x="4839152" y="1630005"/>
            <a:ext cx="4114348" cy="1552511"/>
            <a:chOff x="4839152" y="1916113"/>
            <a:chExt cx="4114348" cy="1552511"/>
          </a:xfrm>
        </p:grpSpPr>
        <p:sp>
          <p:nvSpPr>
            <p:cNvPr id="7410" name="AutoShape 72"/>
            <p:cNvSpPr>
              <a:spLocks noChangeArrowheads="1"/>
            </p:cNvSpPr>
            <p:nvPr/>
          </p:nvSpPr>
          <p:spPr bwMode="auto">
            <a:xfrm>
              <a:off x="5414963" y="2595563"/>
              <a:ext cx="998538" cy="493713"/>
            </a:xfrm>
            <a:prstGeom prst="rightArrow">
              <a:avLst>
                <a:gd name="adj1" fmla="val 50000"/>
                <a:gd name="adj2" fmla="val 50563"/>
              </a:avLst>
            </a:prstGeom>
            <a:gradFill rotWithShape="1">
              <a:gsLst>
                <a:gs pos="0">
                  <a:srgbClr val="FF9933"/>
                </a:gs>
                <a:gs pos="100000">
                  <a:srgbClr val="FF3300"/>
                </a:gs>
              </a:gsLst>
              <a:lin ang="0" scaled="1"/>
            </a:gradFill>
            <a:ln w="9525">
              <a:noFill/>
              <a:miter lim="800000"/>
              <a:headEnd/>
              <a:tailEnd/>
            </a:ln>
          </p:spPr>
          <p:txBody>
            <a:bodyPr wrap="none" anchor="ctr"/>
            <a:lstStyle/>
            <a:p>
              <a:endParaRPr lang="en-US"/>
            </a:p>
          </p:txBody>
        </p:sp>
        <p:sp>
          <p:nvSpPr>
            <p:cNvPr id="7411" name="Text Box 73"/>
            <p:cNvSpPr txBox="1">
              <a:spLocks noChangeArrowheads="1"/>
            </p:cNvSpPr>
            <p:nvPr/>
          </p:nvSpPr>
          <p:spPr bwMode="auto">
            <a:xfrm>
              <a:off x="4839152" y="1916113"/>
              <a:ext cx="1788661" cy="707886"/>
            </a:xfrm>
            <a:prstGeom prst="rect">
              <a:avLst/>
            </a:prstGeom>
            <a:noFill/>
            <a:ln w="9525">
              <a:noFill/>
              <a:miter lim="800000"/>
              <a:headEnd/>
              <a:tailEnd/>
            </a:ln>
          </p:spPr>
          <p:txBody>
            <a:bodyPr wrap="square">
              <a:spAutoFit/>
            </a:bodyPr>
            <a:lstStyle/>
            <a:p>
              <a:r>
                <a:rPr lang="en-US" sz="2000" dirty="0" smtClean="0">
                  <a:solidFill>
                    <a:schemeClr val="bg1"/>
                  </a:solidFill>
                </a:rPr>
                <a:t>Register in EHR</a:t>
              </a:r>
              <a:endParaRPr lang="en-US" sz="2000" dirty="0">
                <a:solidFill>
                  <a:schemeClr val="bg1"/>
                </a:solidFill>
              </a:endParaRPr>
            </a:p>
          </p:txBody>
        </p:sp>
        <p:pic>
          <p:nvPicPr>
            <p:cNvPr id="267268" name="Picture 4" descr="https://encrypted-tbn0.gstatic.com/images?q=tbn:ANd9GcQ519d192LEpR6-ADeRK6iQdyVNygAnbZZX5sFynammQr-mRtPR"/>
            <p:cNvPicPr>
              <a:picLocks noChangeAspect="1" noChangeArrowheads="1"/>
            </p:cNvPicPr>
            <p:nvPr/>
          </p:nvPicPr>
          <p:blipFill>
            <a:blip r:embed="rId5" cstate="print"/>
            <a:srcRect/>
            <a:stretch>
              <a:fillRect/>
            </a:stretch>
          </p:blipFill>
          <p:spPr bwMode="auto">
            <a:xfrm>
              <a:off x="6705600" y="2209800"/>
              <a:ext cx="2247900" cy="1258824"/>
            </a:xfrm>
            <a:prstGeom prst="rect">
              <a:avLst/>
            </a:prstGeom>
            <a:noFill/>
          </p:spPr>
        </p:pic>
      </p:grpSp>
      <p:grpSp>
        <p:nvGrpSpPr>
          <p:cNvPr id="313" name="Group 312"/>
          <p:cNvGrpSpPr/>
          <p:nvPr/>
        </p:nvGrpSpPr>
        <p:grpSpPr>
          <a:xfrm>
            <a:off x="6400800" y="3311168"/>
            <a:ext cx="2466975" cy="2517775"/>
            <a:chOff x="6400800" y="3597276"/>
            <a:chExt cx="2466975" cy="2517775"/>
          </a:xfrm>
        </p:grpSpPr>
        <p:pic>
          <p:nvPicPr>
            <p:cNvPr id="267266" name="Picture 2" descr="https://encrypted-tbn3.gstatic.com/images?q=tbn:ANd9GcQYl3brsrSchFGP60n8OSuMlSlsaWwn0vPNAj4eRXEIK9A-7CU9Dw"/>
            <p:cNvPicPr>
              <a:picLocks noChangeAspect="1" noChangeArrowheads="1"/>
            </p:cNvPicPr>
            <p:nvPr/>
          </p:nvPicPr>
          <p:blipFill>
            <a:blip r:embed="rId6" cstate="print"/>
            <a:srcRect/>
            <a:stretch>
              <a:fillRect/>
            </a:stretch>
          </p:blipFill>
          <p:spPr bwMode="auto">
            <a:xfrm>
              <a:off x="6400800" y="4267200"/>
              <a:ext cx="2466975" cy="1847851"/>
            </a:xfrm>
            <a:prstGeom prst="rect">
              <a:avLst/>
            </a:prstGeom>
            <a:noFill/>
          </p:spPr>
        </p:pic>
        <p:sp>
          <p:nvSpPr>
            <p:cNvPr id="310" name="AutoShape 72"/>
            <p:cNvSpPr>
              <a:spLocks noChangeArrowheads="1"/>
            </p:cNvSpPr>
            <p:nvPr/>
          </p:nvSpPr>
          <p:spPr bwMode="auto">
            <a:xfrm rot="5400000">
              <a:off x="7517607" y="3647281"/>
              <a:ext cx="593724" cy="493713"/>
            </a:xfrm>
            <a:prstGeom prst="rightArrow">
              <a:avLst>
                <a:gd name="adj1" fmla="val 50000"/>
                <a:gd name="adj2" fmla="val 50563"/>
              </a:avLst>
            </a:prstGeom>
            <a:gradFill rotWithShape="1">
              <a:gsLst>
                <a:gs pos="0">
                  <a:srgbClr val="FF9933"/>
                </a:gs>
                <a:gs pos="100000">
                  <a:srgbClr val="FF3300"/>
                </a:gs>
              </a:gsLst>
              <a:lin ang="0" scaled="1"/>
            </a:gradFill>
            <a:ln w="9525">
              <a:noFill/>
              <a:miter lim="800000"/>
              <a:headEnd/>
              <a:tailEnd/>
            </a:ln>
          </p:spPr>
          <p:txBody>
            <a:bodyPr wrap="none" anchor="ctr"/>
            <a:lstStyle/>
            <a:p>
              <a:endParaRPr lang="en-US"/>
            </a:p>
          </p:txBody>
        </p:sp>
      </p:grpSp>
      <p:sp>
        <p:nvSpPr>
          <p:cNvPr id="3" name="Rectangle 2"/>
          <p:cNvSpPr/>
          <p:nvPr/>
        </p:nvSpPr>
        <p:spPr>
          <a:xfrm>
            <a:off x="5045878" y="3191885"/>
            <a:ext cx="3719495" cy="400110"/>
          </a:xfrm>
          <a:prstGeom prst="rect">
            <a:avLst/>
          </a:prstGeom>
        </p:spPr>
        <p:txBody>
          <a:bodyPr wrap="square">
            <a:spAutoFit/>
          </a:bodyPr>
          <a:lstStyle/>
          <a:p>
            <a:r>
              <a:rPr lang="en-US" sz="2000" dirty="0" smtClean="0">
                <a:solidFill>
                  <a:schemeClr val="bg1"/>
                </a:solidFill>
              </a:rPr>
              <a:t>research</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EHR data collection</a:t>
            </a:r>
            <a:endParaRPr lang="en-US" dirty="0"/>
          </a:p>
        </p:txBody>
      </p:sp>
      <p:pic>
        <p:nvPicPr>
          <p:cNvPr id="264194" name="Picture 2"/>
          <p:cNvPicPr>
            <a:picLocks noChangeAspect="1" noChangeArrowheads="1"/>
          </p:cNvPicPr>
          <p:nvPr/>
        </p:nvPicPr>
        <p:blipFill>
          <a:blip r:embed="rId2" cstate="print"/>
          <a:srcRect/>
          <a:stretch>
            <a:fillRect/>
          </a:stretch>
        </p:blipFill>
        <p:spPr bwMode="auto">
          <a:xfrm>
            <a:off x="838200" y="2209800"/>
            <a:ext cx="7372350" cy="439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AutoShape 2"/>
          <p:cNvSpPr>
            <a:spLocks noGrp="1" noChangeArrowheads="1"/>
          </p:cNvSpPr>
          <p:nvPr>
            <p:ph type="title"/>
          </p:nvPr>
        </p:nvSpPr>
        <p:spPr/>
        <p:txBody>
          <a:bodyPr/>
          <a:lstStyle/>
          <a:p>
            <a:pPr eaLnBrk="1" hangingPunct="1"/>
            <a:r>
              <a:rPr lang="en-US" dirty="0" smtClean="0"/>
              <a:t>Standard approach in data analysis</a:t>
            </a:r>
          </a:p>
        </p:txBody>
      </p:sp>
      <p:graphicFrame>
        <p:nvGraphicFramePr>
          <p:cNvPr id="910340" name="Group 4"/>
          <p:cNvGraphicFramePr>
            <a:graphicFrameLocks noGrp="1"/>
          </p:cNvGraphicFramePr>
          <p:nvPr>
            <p:ph idx="1"/>
          </p:nvPr>
        </p:nvGraphicFramePr>
        <p:xfrm>
          <a:off x="228600" y="1676400"/>
          <a:ext cx="8686800" cy="3657600"/>
        </p:xfrm>
        <a:graphic>
          <a:graphicData uri="http://schemas.openxmlformats.org/drawingml/2006/table">
            <a:tbl>
              <a:tblPr/>
              <a:tblGrid>
                <a:gridCol w="1085850"/>
                <a:gridCol w="1128432"/>
                <a:gridCol w="1133756"/>
                <a:gridCol w="1133755"/>
                <a:gridCol w="1131981"/>
                <a:gridCol w="1130207"/>
                <a:gridCol w="1128432"/>
                <a:gridCol w="814387"/>
              </a:tblGrid>
              <a:tr h="40640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bg1"/>
                        </a:solidFill>
                        <a:effectLst/>
                        <a:latin typeface="Arial" charset="0"/>
                        <a:cs typeface="Arial"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Cases</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7">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Characteristics</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6400">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ch1</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ch2</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ch3</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ch4</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ch5</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ch6</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case1</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case2</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case3</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case4</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case5</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case6</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170072" name="Text Box 90"/>
          <p:cNvSpPr txBox="1">
            <a:spLocks noChangeArrowheads="1"/>
          </p:cNvSpPr>
          <p:nvPr/>
        </p:nvSpPr>
        <p:spPr bwMode="auto">
          <a:xfrm>
            <a:off x="1905000" y="6172200"/>
            <a:ext cx="1638590" cy="461665"/>
          </a:xfrm>
          <a:prstGeom prst="rect">
            <a:avLst/>
          </a:prstGeom>
          <a:noFill/>
          <a:ln w="9525">
            <a:noFill/>
            <a:miter lim="800000"/>
            <a:headEnd/>
            <a:tailEnd/>
          </a:ln>
        </p:spPr>
        <p:txBody>
          <a:bodyPr wrap="none">
            <a:spAutoFit/>
          </a:bodyPr>
          <a:lstStyle/>
          <a:p>
            <a:r>
              <a:rPr lang="en-US" sz="2400" dirty="0">
                <a:solidFill>
                  <a:schemeClr val="bg1"/>
                </a:solidFill>
              </a:rPr>
              <a:t>phenotypic</a:t>
            </a:r>
          </a:p>
        </p:txBody>
      </p:sp>
      <p:sp>
        <p:nvSpPr>
          <p:cNvPr id="170073" name="Text Box 91"/>
          <p:cNvSpPr txBox="1">
            <a:spLocks noChangeArrowheads="1"/>
          </p:cNvSpPr>
          <p:nvPr/>
        </p:nvSpPr>
        <p:spPr bwMode="auto">
          <a:xfrm>
            <a:off x="3886200" y="6172200"/>
            <a:ext cx="1449435" cy="461665"/>
          </a:xfrm>
          <a:prstGeom prst="rect">
            <a:avLst/>
          </a:prstGeom>
          <a:noFill/>
          <a:ln w="9525">
            <a:noFill/>
            <a:miter lim="800000"/>
            <a:headEnd/>
            <a:tailEnd/>
          </a:ln>
        </p:spPr>
        <p:txBody>
          <a:bodyPr wrap="none">
            <a:spAutoFit/>
          </a:bodyPr>
          <a:lstStyle/>
          <a:p>
            <a:r>
              <a:rPr lang="en-US" sz="2400" dirty="0">
                <a:solidFill>
                  <a:schemeClr val="bg1"/>
                </a:solidFill>
              </a:rPr>
              <a:t>genotypic</a:t>
            </a:r>
          </a:p>
        </p:txBody>
      </p:sp>
      <p:sp>
        <p:nvSpPr>
          <p:cNvPr id="170074" name="AutoShape 93"/>
          <p:cNvSpPr>
            <a:spLocks/>
          </p:cNvSpPr>
          <p:nvPr/>
        </p:nvSpPr>
        <p:spPr bwMode="auto">
          <a:xfrm rot="5400000" flipV="1">
            <a:off x="2705100" y="5295900"/>
            <a:ext cx="152400" cy="1752600"/>
          </a:xfrm>
          <a:prstGeom prst="rightBrace">
            <a:avLst>
              <a:gd name="adj1" fmla="val 150000"/>
              <a:gd name="adj2" fmla="val 50000"/>
            </a:avLst>
          </a:prstGeom>
          <a:noFill/>
          <a:ln w="9525">
            <a:solidFill>
              <a:schemeClr val="bg1"/>
            </a:solidFill>
            <a:round/>
            <a:headEnd/>
            <a:tailEnd/>
          </a:ln>
        </p:spPr>
        <p:txBody>
          <a:bodyPr wrap="none" anchor="ctr"/>
          <a:lstStyle/>
          <a:p>
            <a:endParaRPr lang="en-US"/>
          </a:p>
        </p:txBody>
      </p:sp>
      <p:sp>
        <p:nvSpPr>
          <p:cNvPr id="170075" name="AutoShape 94"/>
          <p:cNvSpPr>
            <a:spLocks/>
          </p:cNvSpPr>
          <p:nvPr/>
        </p:nvSpPr>
        <p:spPr bwMode="auto">
          <a:xfrm rot="5400000" flipV="1">
            <a:off x="4800600" y="5181600"/>
            <a:ext cx="152400" cy="1981200"/>
          </a:xfrm>
          <a:prstGeom prst="rightBrace">
            <a:avLst>
              <a:gd name="adj1" fmla="val 200000"/>
              <a:gd name="adj2" fmla="val 50000"/>
            </a:avLst>
          </a:prstGeom>
          <a:noFill/>
          <a:ln w="9525">
            <a:solidFill>
              <a:schemeClr val="bg1"/>
            </a:solidFill>
            <a:round/>
            <a:headEnd/>
            <a:tailEnd/>
          </a:ln>
        </p:spPr>
        <p:txBody>
          <a:bodyPr wrap="none" anchor="ctr"/>
          <a:lstStyle/>
          <a:p>
            <a:endParaRPr lang="en-US"/>
          </a:p>
        </p:txBody>
      </p:sp>
      <p:sp>
        <p:nvSpPr>
          <p:cNvPr id="17" name="AutoShape 94"/>
          <p:cNvSpPr>
            <a:spLocks/>
          </p:cNvSpPr>
          <p:nvPr/>
        </p:nvSpPr>
        <p:spPr bwMode="auto">
          <a:xfrm rot="5400000" flipV="1">
            <a:off x="6858000" y="5181600"/>
            <a:ext cx="152400" cy="1981200"/>
          </a:xfrm>
          <a:prstGeom prst="rightBrace">
            <a:avLst>
              <a:gd name="adj1" fmla="val 200000"/>
              <a:gd name="adj2" fmla="val 50000"/>
            </a:avLst>
          </a:prstGeom>
          <a:noFill/>
          <a:ln w="9525">
            <a:solidFill>
              <a:schemeClr val="bg1"/>
            </a:solidFill>
            <a:round/>
            <a:headEnd/>
            <a:tailEnd/>
          </a:ln>
        </p:spPr>
        <p:txBody>
          <a:bodyPr wrap="none" anchor="ctr"/>
          <a:lstStyle/>
          <a:p>
            <a:endParaRPr lang="en-US"/>
          </a:p>
        </p:txBody>
      </p:sp>
      <p:sp>
        <p:nvSpPr>
          <p:cNvPr id="18" name="Text Box 91"/>
          <p:cNvSpPr txBox="1">
            <a:spLocks noChangeArrowheads="1"/>
          </p:cNvSpPr>
          <p:nvPr/>
        </p:nvSpPr>
        <p:spPr bwMode="auto">
          <a:xfrm>
            <a:off x="7311332" y="6172200"/>
            <a:ext cx="1680268" cy="461665"/>
          </a:xfrm>
          <a:prstGeom prst="rect">
            <a:avLst/>
          </a:prstGeom>
          <a:noFill/>
          <a:ln w="9525">
            <a:noFill/>
            <a:miter lim="800000"/>
            <a:headEnd/>
            <a:tailEnd/>
          </a:ln>
        </p:spPr>
        <p:txBody>
          <a:bodyPr wrap="none">
            <a:spAutoFit/>
          </a:bodyPr>
          <a:lstStyle/>
          <a:p>
            <a:r>
              <a:rPr lang="en-US" sz="2400" dirty="0" smtClean="0">
                <a:solidFill>
                  <a:schemeClr val="bg1"/>
                </a:solidFill>
              </a:rPr>
              <a:t>outcome …</a:t>
            </a:r>
            <a:endParaRPr lang="en-US" sz="2400" dirty="0">
              <a:solidFill>
                <a:schemeClr val="bg1"/>
              </a:solidFill>
            </a:endParaRPr>
          </a:p>
        </p:txBody>
      </p:sp>
      <p:sp>
        <p:nvSpPr>
          <p:cNvPr id="19" name="Text Box 91"/>
          <p:cNvSpPr txBox="1">
            <a:spLocks noChangeArrowheads="1"/>
          </p:cNvSpPr>
          <p:nvPr/>
        </p:nvSpPr>
        <p:spPr bwMode="auto">
          <a:xfrm>
            <a:off x="5548559" y="6172200"/>
            <a:ext cx="1477520" cy="461665"/>
          </a:xfrm>
          <a:prstGeom prst="rect">
            <a:avLst/>
          </a:prstGeom>
          <a:noFill/>
          <a:ln w="9525">
            <a:noFill/>
            <a:miter lim="800000"/>
            <a:headEnd/>
            <a:tailEnd/>
          </a:ln>
        </p:spPr>
        <p:txBody>
          <a:bodyPr wrap="none">
            <a:spAutoFit/>
          </a:bodyPr>
          <a:lstStyle/>
          <a:p>
            <a:r>
              <a:rPr lang="en-US" sz="2400" dirty="0" smtClean="0">
                <a:solidFill>
                  <a:schemeClr val="bg1"/>
                </a:solidFill>
              </a:rPr>
              <a:t>treatment</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AutoShape 2"/>
          <p:cNvSpPr>
            <a:spLocks noGrp="1" noChangeArrowheads="1"/>
          </p:cNvSpPr>
          <p:nvPr>
            <p:ph type="title"/>
          </p:nvPr>
        </p:nvSpPr>
        <p:spPr/>
        <p:txBody>
          <a:bodyPr/>
          <a:lstStyle/>
          <a:p>
            <a:pPr eaLnBrk="1" hangingPunct="1"/>
            <a:r>
              <a:rPr lang="en-US" dirty="0" smtClean="0"/>
              <a:t>Standard approach in data analysis (1)</a:t>
            </a:r>
          </a:p>
        </p:txBody>
      </p:sp>
      <p:graphicFrame>
        <p:nvGraphicFramePr>
          <p:cNvPr id="910340" name="Group 4"/>
          <p:cNvGraphicFramePr>
            <a:graphicFrameLocks noGrp="1"/>
          </p:cNvGraphicFramePr>
          <p:nvPr>
            <p:ph idx="1"/>
          </p:nvPr>
        </p:nvGraphicFramePr>
        <p:xfrm>
          <a:off x="228600" y="1676400"/>
          <a:ext cx="8686800" cy="3657600"/>
        </p:xfrm>
        <a:graphic>
          <a:graphicData uri="http://schemas.openxmlformats.org/drawingml/2006/table">
            <a:tbl>
              <a:tblPr/>
              <a:tblGrid>
                <a:gridCol w="1085850"/>
                <a:gridCol w="1128432"/>
                <a:gridCol w="1133756"/>
                <a:gridCol w="1133755"/>
                <a:gridCol w="1131981"/>
                <a:gridCol w="1130207"/>
                <a:gridCol w="1128432"/>
                <a:gridCol w="814387"/>
              </a:tblGrid>
              <a:tr h="40640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bg1"/>
                        </a:solidFill>
                        <a:effectLst/>
                        <a:latin typeface="Arial" charset="0"/>
                        <a:cs typeface="Arial"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Cases</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7">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Characteristics</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6400">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ch1</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ch2</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ch3</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ch4</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ch5</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ch6</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case1</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case2</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case3</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case4</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case5</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case6</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170072" name="Text Box 90"/>
          <p:cNvSpPr txBox="1">
            <a:spLocks noChangeArrowheads="1"/>
          </p:cNvSpPr>
          <p:nvPr/>
        </p:nvSpPr>
        <p:spPr bwMode="auto">
          <a:xfrm>
            <a:off x="1905000" y="6172200"/>
            <a:ext cx="1638590" cy="461665"/>
          </a:xfrm>
          <a:prstGeom prst="rect">
            <a:avLst/>
          </a:prstGeom>
          <a:noFill/>
          <a:ln w="9525">
            <a:noFill/>
            <a:miter lim="800000"/>
            <a:headEnd/>
            <a:tailEnd/>
          </a:ln>
        </p:spPr>
        <p:txBody>
          <a:bodyPr wrap="none">
            <a:spAutoFit/>
          </a:bodyPr>
          <a:lstStyle/>
          <a:p>
            <a:r>
              <a:rPr lang="en-US" sz="2400" dirty="0">
                <a:solidFill>
                  <a:schemeClr val="bg1"/>
                </a:solidFill>
              </a:rPr>
              <a:t>phenotypic</a:t>
            </a:r>
          </a:p>
        </p:txBody>
      </p:sp>
      <p:sp>
        <p:nvSpPr>
          <p:cNvPr id="170073" name="Text Box 91"/>
          <p:cNvSpPr txBox="1">
            <a:spLocks noChangeArrowheads="1"/>
          </p:cNvSpPr>
          <p:nvPr/>
        </p:nvSpPr>
        <p:spPr bwMode="auto">
          <a:xfrm>
            <a:off x="3886200" y="6172200"/>
            <a:ext cx="1449435" cy="461665"/>
          </a:xfrm>
          <a:prstGeom prst="rect">
            <a:avLst/>
          </a:prstGeom>
          <a:noFill/>
          <a:ln w="9525">
            <a:noFill/>
            <a:miter lim="800000"/>
            <a:headEnd/>
            <a:tailEnd/>
          </a:ln>
        </p:spPr>
        <p:txBody>
          <a:bodyPr wrap="none">
            <a:spAutoFit/>
          </a:bodyPr>
          <a:lstStyle/>
          <a:p>
            <a:r>
              <a:rPr lang="en-US" sz="2400" dirty="0">
                <a:solidFill>
                  <a:schemeClr val="bg1"/>
                </a:solidFill>
              </a:rPr>
              <a:t>genotypic</a:t>
            </a:r>
          </a:p>
        </p:txBody>
      </p:sp>
      <p:sp>
        <p:nvSpPr>
          <p:cNvPr id="170074" name="AutoShape 93"/>
          <p:cNvSpPr>
            <a:spLocks/>
          </p:cNvSpPr>
          <p:nvPr/>
        </p:nvSpPr>
        <p:spPr bwMode="auto">
          <a:xfrm rot="5400000" flipV="1">
            <a:off x="2705100" y="5295900"/>
            <a:ext cx="152400" cy="1752600"/>
          </a:xfrm>
          <a:prstGeom prst="rightBrace">
            <a:avLst>
              <a:gd name="adj1" fmla="val 150000"/>
              <a:gd name="adj2" fmla="val 50000"/>
            </a:avLst>
          </a:prstGeom>
          <a:noFill/>
          <a:ln w="9525">
            <a:solidFill>
              <a:schemeClr val="bg1"/>
            </a:solidFill>
            <a:round/>
            <a:headEnd/>
            <a:tailEnd/>
          </a:ln>
        </p:spPr>
        <p:txBody>
          <a:bodyPr wrap="none" anchor="ctr"/>
          <a:lstStyle/>
          <a:p>
            <a:endParaRPr lang="en-US"/>
          </a:p>
        </p:txBody>
      </p:sp>
      <p:sp>
        <p:nvSpPr>
          <p:cNvPr id="170075" name="AutoShape 94"/>
          <p:cNvSpPr>
            <a:spLocks/>
          </p:cNvSpPr>
          <p:nvPr/>
        </p:nvSpPr>
        <p:spPr bwMode="auto">
          <a:xfrm rot="5400000" flipV="1">
            <a:off x="4800600" y="5181600"/>
            <a:ext cx="152400" cy="1981200"/>
          </a:xfrm>
          <a:prstGeom prst="rightBrace">
            <a:avLst>
              <a:gd name="adj1" fmla="val 200000"/>
              <a:gd name="adj2" fmla="val 50000"/>
            </a:avLst>
          </a:prstGeom>
          <a:noFill/>
          <a:ln w="9525">
            <a:solidFill>
              <a:schemeClr val="bg1"/>
            </a:solidFill>
            <a:round/>
            <a:headEnd/>
            <a:tailEnd/>
          </a:ln>
        </p:spPr>
        <p:txBody>
          <a:bodyPr wrap="none" anchor="ctr"/>
          <a:lstStyle/>
          <a:p>
            <a:endParaRPr lang="en-US"/>
          </a:p>
        </p:txBody>
      </p:sp>
      <p:grpSp>
        <p:nvGrpSpPr>
          <p:cNvPr id="2" name="Group 356"/>
          <p:cNvGrpSpPr>
            <a:grpSpLocks/>
          </p:cNvGrpSpPr>
          <p:nvPr/>
        </p:nvGrpSpPr>
        <p:grpSpPr bwMode="auto">
          <a:xfrm>
            <a:off x="3200400" y="3505200"/>
            <a:ext cx="4267200" cy="381000"/>
            <a:chOff x="2016" y="2736"/>
            <a:chExt cx="2688" cy="240"/>
          </a:xfrm>
        </p:grpSpPr>
        <p:sp>
          <p:nvSpPr>
            <p:cNvPr id="170083" name="AutoShape 354"/>
            <p:cNvSpPr>
              <a:spLocks noChangeArrowheads="1"/>
            </p:cNvSpPr>
            <p:nvPr/>
          </p:nvSpPr>
          <p:spPr bwMode="auto">
            <a:xfrm>
              <a:off x="2016" y="2736"/>
              <a:ext cx="1344" cy="240"/>
            </a:xfrm>
            <a:prstGeom prst="curvedUpArrow">
              <a:avLst>
                <a:gd name="adj1" fmla="val 80915"/>
                <a:gd name="adj2" fmla="val 192915"/>
                <a:gd name="adj3" fmla="val 33333"/>
              </a:avLst>
            </a:prstGeom>
            <a:solidFill>
              <a:schemeClr val="accent1"/>
            </a:solidFill>
            <a:ln w="9525">
              <a:solidFill>
                <a:schemeClr val="bg1"/>
              </a:solidFill>
              <a:miter lim="800000"/>
              <a:headEnd/>
              <a:tailEnd/>
            </a:ln>
          </p:spPr>
          <p:txBody>
            <a:bodyPr wrap="none" anchor="ctr"/>
            <a:lstStyle/>
            <a:p>
              <a:endParaRPr lang="en-US"/>
            </a:p>
          </p:txBody>
        </p:sp>
        <p:sp>
          <p:nvSpPr>
            <p:cNvPr id="170084" name="AutoShape 355"/>
            <p:cNvSpPr>
              <a:spLocks noChangeArrowheads="1"/>
            </p:cNvSpPr>
            <p:nvPr/>
          </p:nvSpPr>
          <p:spPr bwMode="auto">
            <a:xfrm>
              <a:off x="2016" y="2736"/>
              <a:ext cx="2688" cy="240"/>
            </a:xfrm>
            <a:prstGeom prst="curvedUpArrow">
              <a:avLst>
                <a:gd name="adj1" fmla="val 79956"/>
                <a:gd name="adj2" fmla="val 196622"/>
                <a:gd name="adj3" fmla="val 33333"/>
              </a:avLst>
            </a:prstGeom>
            <a:solidFill>
              <a:schemeClr val="accent1"/>
            </a:solidFill>
            <a:ln w="9525">
              <a:solidFill>
                <a:schemeClr val="bg1"/>
              </a:solidFill>
              <a:miter lim="800000"/>
              <a:headEnd/>
              <a:tailEnd/>
            </a:ln>
          </p:spPr>
          <p:txBody>
            <a:bodyPr wrap="none" anchor="ctr"/>
            <a:lstStyle/>
            <a:p>
              <a:endParaRPr lang="en-US"/>
            </a:p>
          </p:txBody>
        </p:sp>
      </p:grpSp>
      <p:sp>
        <p:nvSpPr>
          <p:cNvPr id="17" name="AutoShape 94"/>
          <p:cNvSpPr>
            <a:spLocks/>
          </p:cNvSpPr>
          <p:nvPr/>
        </p:nvSpPr>
        <p:spPr bwMode="auto">
          <a:xfrm rot="5400000" flipV="1">
            <a:off x="6858000" y="5181600"/>
            <a:ext cx="152400" cy="1981200"/>
          </a:xfrm>
          <a:prstGeom prst="rightBrace">
            <a:avLst>
              <a:gd name="adj1" fmla="val 200000"/>
              <a:gd name="adj2" fmla="val 50000"/>
            </a:avLst>
          </a:prstGeom>
          <a:noFill/>
          <a:ln w="9525">
            <a:solidFill>
              <a:schemeClr val="bg1"/>
            </a:solidFill>
            <a:round/>
            <a:headEnd/>
            <a:tailEnd/>
          </a:ln>
        </p:spPr>
        <p:txBody>
          <a:bodyPr wrap="none" anchor="ctr"/>
          <a:lstStyle/>
          <a:p>
            <a:endParaRPr lang="en-US"/>
          </a:p>
        </p:txBody>
      </p:sp>
      <p:sp>
        <p:nvSpPr>
          <p:cNvPr id="18" name="Text Box 91"/>
          <p:cNvSpPr txBox="1">
            <a:spLocks noChangeArrowheads="1"/>
          </p:cNvSpPr>
          <p:nvPr/>
        </p:nvSpPr>
        <p:spPr bwMode="auto">
          <a:xfrm>
            <a:off x="7311332" y="6172200"/>
            <a:ext cx="1680268" cy="461665"/>
          </a:xfrm>
          <a:prstGeom prst="rect">
            <a:avLst/>
          </a:prstGeom>
          <a:noFill/>
          <a:ln w="9525">
            <a:noFill/>
            <a:miter lim="800000"/>
            <a:headEnd/>
            <a:tailEnd/>
          </a:ln>
        </p:spPr>
        <p:txBody>
          <a:bodyPr wrap="none">
            <a:spAutoFit/>
          </a:bodyPr>
          <a:lstStyle/>
          <a:p>
            <a:r>
              <a:rPr lang="en-US" sz="2400" dirty="0" smtClean="0">
                <a:solidFill>
                  <a:schemeClr val="bg1"/>
                </a:solidFill>
              </a:rPr>
              <a:t>outcome …</a:t>
            </a:r>
            <a:endParaRPr lang="en-US" sz="2400" dirty="0">
              <a:solidFill>
                <a:schemeClr val="bg1"/>
              </a:solidFill>
            </a:endParaRPr>
          </a:p>
        </p:txBody>
      </p:sp>
      <p:sp>
        <p:nvSpPr>
          <p:cNvPr id="19" name="Text Box 91"/>
          <p:cNvSpPr txBox="1">
            <a:spLocks noChangeArrowheads="1"/>
          </p:cNvSpPr>
          <p:nvPr/>
        </p:nvSpPr>
        <p:spPr bwMode="auto">
          <a:xfrm>
            <a:off x="5548559" y="6172200"/>
            <a:ext cx="1477520" cy="461665"/>
          </a:xfrm>
          <a:prstGeom prst="rect">
            <a:avLst/>
          </a:prstGeom>
          <a:noFill/>
          <a:ln w="9525">
            <a:noFill/>
            <a:miter lim="800000"/>
            <a:headEnd/>
            <a:tailEnd/>
          </a:ln>
        </p:spPr>
        <p:txBody>
          <a:bodyPr wrap="none">
            <a:spAutoFit/>
          </a:bodyPr>
          <a:lstStyle/>
          <a:p>
            <a:r>
              <a:rPr lang="en-US" sz="2400" dirty="0" smtClean="0">
                <a:solidFill>
                  <a:schemeClr val="bg1"/>
                </a:solidFill>
              </a:rPr>
              <a:t>treatment</a:t>
            </a:r>
            <a:endParaRPr lang="en-US" sz="2400" dirty="0">
              <a:solidFill>
                <a:schemeClr val="bg1"/>
              </a:solidFill>
            </a:endParaRPr>
          </a:p>
        </p:txBody>
      </p:sp>
      <p:sp>
        <p:nvSpPr>
          <p:cNvPr id="20" name="TextBox 19"/>
          <p:cNvSpPr txBox="1"/>
          <p:nvPr/>
        </p:nvSpPr>
        <p:spPr>
          <a:xfrm>
            <a:off x="3352800" y="5334000"/>
            <a:ext cx="3630096" cy="584775"/>
          </a:xfrm>
          <a:prstGeom prst="rect">
            <a:avLst/>
          </a:prstGeom>
          <a:noFill/>
        </p:spPr>
        <p:txBody>
          <a:bodyPr wrap="none" rtlCol="0">
            <a:spAutoFit/>
          </a:bodyPr>
          <a:lstStyle/>
          <a:p>
            <a:r>
              <a:rPr lang="en-US" dirty="0" smtClean="0">
                <a:solidFill>
                  <a:schemeClr val="accent5">
                    <a:lumMod val="75000"/>
                  </a:schemeClr>
                </a:solidFill>
              </a:rPr>
              <a:t>finding correlations</a:t>
            </a:r>
            <a:endParaRPr lang="en-US" dirty="0">
              <a:solidFill>
                <a:schemeClr val="accent5">
                  <a:lumMod val="75000"/>
                </a:schemeClr>
              </a:solidFill>
            </a:endParaRPr>
          </a:p>
        </p:txBody>
      </p:sp>
      <p:grpSp>
        <p:nvGrpSpPr>
          <p:cNvPr id="21" name="Group 356"/>
          <p:cNvGrpSpPr>
            <a:grpSpLocks/>
          </p:cNvGrpSpPr>
          <p:nvPr/>
        </p:nvGrpSpPr>
        <p:grpSpPr bwMode="auto">
          <a:xfrm>
            <a:off x="3200400" y="3962400"/>
            <a:ext cx="4267200" cy="381000"/>
            <a:chOff x="2016" y="2736"/>
            <a:chExt cx="2688" cy="240"/>
          </a:xfrm>
        </p:grpSpPr>
        <p:sp>
          <p:nvSpPr>
            <p:cNvPr id="22" name="AutoShape 354"/>
            <p:cNvSpPr>
              <a:spLocks noChangeArrowheads="1"/>
            </p:cNvSpPr>
            <p:nvPr/>
          </p:nvSpPr>
          <p:spPr bwMode="auto">
            <a:xfrm>
              <a:off x="2016" y="2736"/>
              <a:ext cx="1344" cy="240"/>
            </a:xfrm>
            <a:prstGeom prst="curvedUpArrow">
              <a:avLst>
                <a:gd name="adj1" fmla="val 80915"/>
                <a:gd name="adj2" fmla="val 192915"/>
                <a:gd name="adj3" fmla="val 33333"/>
              </a:avLst>
            </a:prstGeom>
            <a:solidFill>
              <a:schemeClr val="accent1"/>
            </a:solidFill>
            <a:ln w="9525">
              <a:solidFill>
                <a:schemeClr val="bg1"/>
              </a:solidFill>
              <a:miter lim="800000"/>
              <a:headEnd/>
              <a:tailEnd/>
            </a:ln>
          </p:spPr>
          <p:txBody>
            <a:bodyPr wrap="none" anchor="ctr"/>
            <a:lstStyle/>
            <a:p>
              <a:endParaRPr lang="en-US"/>
            </a:p>
          </p:txBody>
        </p:sp>
        <p:sp>
          <p:nvSpPr>
            <p:cNvPr id="23" name="AutoShape 355"/>
            <p:cNvSpPr>
              <a:spLocks noChangeArrowheads="1"/>
            </p:cNvSpPr>
            <p:nvPr/>
          </p:nvSpPr>
          <p:spPr bwMode="auto">
            <a:xfrm>
              <a:off x="2016" y="2736"/>
              <a:ext cx="2688" cy="240"/>
            </a:xfrm>
            <a:prstGeom prst="curvedUpArrow">
              <a:avLst>
                <a:gd name="adj1" fmla="val 79956"/>
                <a:gd name="adj2" fmla="val 196622"/>
                <a:gd name="adj3" fmla="val 33333"/>
              </a:avLst>
            </a:prstGeom>
            <a:solidFill>
              <a:schemeClr val="accent1"/>
            </a:solidFill>
            <a:ln w="9525">
              <a:solidFill>
                <a:schemeClr val="bg1"/>
              </a:solidFill>
              <a:miter lim="800000"/>
              <a:headEnd/>
              <a:tailEnd/>
            </a:ln>
          </p:spPr>
          <p:txBody>
            <a:bodyPr wrap="none" anchor="ctr"/>
            <a:lstStyle/>
            <a:p>
              <a:endParaRPr lang="en-US"/>
            </a:p>
          </p:txBody>
        </p:sp>
      </p:grpSp>
      <p:grpSp>
        <p:nvGrpSpPr>
          <p:cNvPr id="24" name="Group 356"/>
          <p:cNvGrpSpPr>
            <a:grpSpLocks/>
          </p:cNvGrpSpPr>
          <p:nvPr/>
        </p:nvGrpSpPr>
        <p:grpSpPr bwMode="auto">
          <a:xfrm>
            <a:off x="3200400" y="4419600"/>
            <a:ext cx="4267200" cy="381000"/>
            <a:chOff x="2016" y="2736"/>
            <a:chExt cx="2688" cy="240"/>
          </a:xfrm>
        </p:grpSpPr>
        <p:sp>
          <p:nvSpPr>
            <p:cNvPr id="25" name="AutoShape 354"/>
            <p:cNvSpPr>
              <a:spLocks noChangeArrowheads="1"/>
            </p:cNvSpPr>
            <p:nvPr/>
          </p:nvSpPr>
          <p:spPr bwMode="auto">
            <a:xfrm>
              <a:off x="2016" y="2736"/>
              <a:ext cx="1344" cy="240"/>
            </a:xfrm>
            <a:prstGeom prst="curvedUpArrow">
              <a:avLst>
                <a:gd name="adj1" fmla="val 80915"/>
                <a:gd name="adj2" fmla="val 192915"/>
                <a:gd name="adj3" fmla="val 33333"/>
              </a:avLst>
            </a:prstGeom>
            <a:solidFill>
              <a:schemeClr val="accent1"/>
            </a:solidFill>
            <a:ln w="9525">
              <a:solidFill>
                <a:schemeClr val="bg1"/>
              </a:solidFill>
              <a:miter lim="800000"/>
              <a:headEnd/>
              <a:tailEnd/>
            </a:ln>
          </p:spPr>
          <p:txBody>
            <a:bodyPr wrap="none" anchor="ctr"/>
            <a:lstStyle/>
            <a:p>
              <a:endParaRPr lang="en-US"/>
            </a:p>
          </p:txBody>
        </p:sp>
        <p:sp>
          <p:nvSpPr>
            <p:cNvPr id="26" name="AutoShape 355"/>
            <p:cNvSpPr>
              <a:spLocks noChangeArrowheads="1"/>
            </p:cNvSpPr>
            <p:nvPr/>
          </p:nvSpPr>
          <p:spPr bwMode="auto">
            <a:xfrm>
              <a:off x="2016" y="2736"/>
              <a:ext cx="2688" cy="240"/>
            </a:xfrm>
            <a:prstGeom prst="curvedUpArrow">
              <a:avLst>
                <a:gd name="adj1" fmla="val 79956"/>
                <a:gd name="adj2" fmla="val 196622"/>
                <a:gd name="adj3" fmla="val 33333"/>
              </a:avLst>
            </a:prstGeom>
            <a:solidFill>
              <a:schemeClr val="accent1"/>
            </a:solidFill>
            <a:ln w="9525">
              <a:solidFill>
                <a:schemeClr val="bg1"/>
              </a:solidFill>
              <a:miter lim="800000"/>
              <a:headEnd/>
              <a:tailEnd/>
            </a:ln>
          </p:spPr>
          <p:txBody>
            <a:bodyPr wrap="none" anchor="ctr"/>
            <a:lstStyle/>
            <a:p>
              <a:endParaRPr lang="en-US"/>
            </a:p>
          </p:txBody>
        </p:sp>
      </p:grpSp>
      <p:grpSp>
        <p:nvGrpSpPr>
          <p:cNvPr id="27" name="Group 356"/>
          <p:cNvGrpSpPr>
            <a:grpSpLocks/>
          </p:cNvGrpSpPr>
          <p:nvPr/>
        </p:nvGrpSpPr>
        <p:grpSpPr bwMode="auto">
          <a:xfrm>
            <a:off x="3200400" y="4876800"/>
            <a:ext cx="4267200" cy="381000"/>
            <a:chOff x="2016" y="2736"/>
            <a:chExt cx="2688" cy="240"/>
          </a:xfrm>
        </p:grpSpPr>
        <p:sp>
          <p:nvSpPr>
            <p:cNvPr id="28" name="AutoShape 354"/>
            <p:cNvSpPr>
              <a:spLocks noChangeArrowheads="1"/>
            </p:cNvSpPr>
            <p:nvPr/>
          </p:nvSpPr>
          <p:spPr bwMode="auto">
            <a:xfrm>
              <a:off x="2016" y="2736"/>
              <a:ext cx="1344" cy="240"/>
            </a:xfrm>
            <a:prstGeom prst="curvedUpArrow">
              <a:avLst>
                <a:gd name="adj1" fmla="val 80915"/>
                <a:gd name="adj2" fmla="val 192915"/>
                <a:gd name="adj3" fmla="val 33333"/>
              </a:avLst>
            </a:prstGeom>
            <a:solidFill>
              <a:schemeClr val="accent1"/>
            </a:solidFill>
            <a:ln w="9525">
              <a:solidFill>
                <a:schemeClr val="bg1"/>
              </a:solidFill>
              <a:miter lim="800000"/>
              <a:headEnd/>
              <a:tailEnd/>
            </a:ln>
          </p:spPr>
          <p:txBody>
            <a:bodyPr wrap="none" anchor="ctr"/>
            <a:lstStyle/>
            <a:p>
              <a:endParaRPr lang="en-US"/>
            </a:p>
          </p:txBody>
        </p:sp>
        <p:sp>
          <p:nvSpPr>
            <p:cNvPr id="29" name="AutoShape 355"/>
            <p:cNvSpPr>
              <a:spLocks noChangeArrowheads="1"/>
            </p:cNvSpPr>
            <p:nvPr/>
          </p:nvSpPr>
          <p:spPr bwMode="auto">
            <a:xfrm>
              <a:off x="2016" y="2736"/>
              <a:ext cx="2688" cy="240"/>
            </a:xfrm>
            <a:prstGeom prst="curvedUpArrow">
              <a:avLst>
                <a:gd name="adj1" fmla="val 79956"/>
                <a:gd name="adj2" fmla="val 196622"/>
                <a:gd name="adj3" fmla="val 33333"/>
              </a:avLst>
            </a:prstGeom>
            <a:solidFill>
              <a:schemeClr val="accent1"/>
            </a:solidFill>
            <a:ln w="9525">
              <a:solidFill>
                <a:schemeClr val="bg1"/>
              </a:solidFill>
              <a:miter lim="800000"/>
              <a:headEnd/>
              <a:tailEnd/>
            </a:ln>
          </p:spPr>
          <p:txBody>
            <a:bodyPr wrap="none" anchor="ctr"/>
            <a:lstStyle/>
            <a:p>
              <a:endParaRPr lang="en-US"/>
            </a:p>
          </p:txBody>
        </p:sp>
      </p:grpSp>
    </p:spTree>
    <p:extLst>
      <p:ext uri="{BB962C8B-B14F-4D97-AF65-F5344CB8AC3E}">
        <p14:creationId xmlns:p14="http://schemas.microsoft.com/office/powerpoint/2010/main" val="4143540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AutoShape 2"/>
          <p:cNvSpPr>
            <a:spLocks noGrp="1" noChangeArrowheads="1"/>
          </p:cNvSpPr>
          <p:nvPr>
            <p:ph type="title"/>
          </p:nvPr>
        </p:nvSpPr>
        <p:spPr/>
        <p:txBody>
          <a:bodyPr/>
          <a:lstStyle/>
          <a:p>
            <a:pPr eaLnBrk="1" hangingPunct="1"/>
            <a:r>
              <a:rPr lang="en-US" dirty="0" smtClean="0"/>
              <a:t>Standard approach in data analysis (2)</a:t>
            </a:r>
          </a:p>
        </p:txBody>
      </p:sp>
      <p:graphicFrame>
        <p:nvGraphicFramePr>
          <p:cNvPr id="910340" name="Group 4"/>
          <p:cNvGraphicFramePr>
            <a:graphicFrameLocks noGrp="1"/>
          </p:cNvGraphicFramePr>
          <p:nvPr>
            <p:ph idx="1"/>
          </p:nvPr>
        </p:nvGraphicFramePr>
        <p:xfrm>
          <a:off x="228600" y="1676400"/>
          <a:ext cx="8686800" cy="3657600"/>
        </p:xfrm>
        <a:graphic>
          <a:graphicData uri="http://schemas.openxmlformats.org/drawingml/2006/table">
            <a:tbl>
              <a:tblPr/>
              <a:tblGrid>
                <a:gridCol w="1085850"/>
                <a:gridCol w="1128432"/>
                <a:gridCol w="1133756"/>
                <a:gridCol w="1133755"/>
                <a:gridCol w="1131981"/>
                <a:gridCol w="1130207"/>
                <a:gridCol w="1128432"/>
                <a:gridCol w="814387"/>
              </a:tblGrid>
              <a:tr h="40640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bg1"/>
                        </a:solidFill>
                        <a:effectLst/>
                        <a:latin typeface="Arial" charset="0"/>
                        <a:cs typeface="Arial"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cs typeface="Arial" charset="0"/>
                        </a:rPr>
                        <a:t>Cases</a:t>
                      </a:r>
                      <a:endParaRPr kumimoji="0" lang="en-US" sz="2000" b="0" i="0" u="none" strike="noStrike" cap="none" normalizeH="0" baseline="0" dirty="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7">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cs typeface="Arial" charset="0"/>
                        </a:rPr>
                        <a:t>Characteristics</a:t>
                      </a:r>
                      <a:endParaRPr kumimoji="0" lang="en-US" sz="2000" b="0" i="0" u="none" strike="noStrike" cap="none" normalizeH="0" baseline="0" dirty="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6400">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ch1</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ch2</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ch3</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ch4</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ch5</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ch6</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case1</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case2</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case3</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case4</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case5</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case6</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170072" name="Text Box 90"/>
          <p:cNvSpPr txBox="1">
            <a:spLocks noChangeArrowheads="1"/>
          </p:cNvSpPr>
          <p:nvPr/>
        </p:nvSpPr>
        <p:spPr bwMode="auto">
          <a:xfrm>
            <a:off x="1905000" y="6324600"/>
            <a:ext cx="1638590" cy="461665"/>
          </a:xfrm>
          <a:prstGeom prst="rect">
            <a:avLst/>
          </a:prstGeom>
          <a:noFill/>
          <a:ln w="9525">
            <a:noFill/>
            <a:miter lim="800000"/>
            <a:headEnd/>
            <a:tailEnd/>
          </a:ln>
        </p:spPr>
        <p:txBody>
          <a:bodyPr wrap="none">
            <a:spAutoFit/>
          </a:bodyPr>
          <a:lstStyle/>
          <a:p>
            <a:r>
              <a:rPr lang="en-US" sz="2400" dirty="0">
                <a:solidFill>
                  <a:schemeClr val="bg1"/>
                </a:solidFill>
              </a:rPr>
              <a:t>phenotypic</a:t>
            </a:r>
          </a:p>
        </p:txBody>
      </p:sp>
      <p:sp>
        <p:nvSpPr>
          <p:cNvPr id="170073" name="Text Box 91"/>
          <p:cNvSpPr txBox="1">
            <a:spLocks noChangeArrowheads="1"/>
          </p:cNvSpPr>
          <p:nvPr/>
        </p:nvSpPr>
        <p:spPr bwMode="auto">
          <a:xfrm>
            <a:off x="3886200" y="6324600"/>
            <a:ext cx="1449435" cy="461665"/>
          </a:xfrm>
          <a:prstGeom prst="rect">
            <a:avLst/>
          </a:prstGeom>
          <a:noFill/>
          <a:ln w="9525">
            <a:noFill/>
            <a:miter lim="800000"/>
            <a:headEnd/>
            <a:tailEnd/>
          </a:ln>
        </p:spPr>
        <p:txBody>
          <a:bodyPr wrap="none">
            <a:spAutoFit/>
          </a:bodyPr>
          <a:lstStyle/>
          <a:p>
            <a:r>
              <a:rPr lang="en-US" sz="2400" dirty="0">
                <a:solidFill>
                  <a:schemeClr val="bg1"/>
                </a:solidFill>
              </a:rPr>
              <a:t>genotypic</a:t>
            </a:r>
          </a:p>
        </p:txBody>
      </p:sp>
      <p:sp>
        <p:nvSpPr>
          <p:cNvPr id="170074" name="AutoShape 93"/>
          <p:cNvSpPr>
            <a:spLocks/>
          </p:cNvSpPr>
          <p:nvPr/>
        </p:nvSpPr>
        <p:spPr bwMode="auto">
          <a:xfrm rot="5400000" flipV="1">
            <a:off x="2705100" y="5448300"/>
            <a:ext cx="152400" cy="1752600"/>
          </a:xfrm>
          <a:prstGeom prst="rightBrace">
            <a:avLst>
              <a:gd name="adj1" fmla="val 150000"/>
              <a:gd name="adj2" fmla="val 50000"/>
            </a:avLst>
          </a:prstGeom>
          <a:noFill/>
          <a:ln w="9525">
            <a:solidFill>
              <a:schemeClr val="bg1"/>
            </a:solidFill>
            <a:round/>
            <a:headEnd/>
            <a:tailEnd/>
          </a:ln>
        </p:spPr>
        <p:txBody>
          <a:bodyPr wrap="none" anchor="ctr"/>
          <a:lstStyle/>
          <a:p>
            <a:endParaRPr lang="en-US"/>
          </a:p>
        </p:txBody>
      </p:sp>
      <p:sp>
        <p:nvSpPr>
          <p:cNvPr id="170075" name="AutoShape 94"/>
          <p:cNvSpPr>
            <a:spLocks/>
          </p:cNvSpPr>
          <p:nvPr/>
        </p:nvSpPr>
        <p:spPr bwMode="auto">
          <a:xfrm rot="5400000" flipV="1">
            <a:off x="4800600" y="5334000"/>
            <a:ext cx="152400" cy="1981200"/>
          </a:xfrm>
          <a:prstGeom prst="rightBrace">
            <a:avLst>
              <a:gd name="adj1" fmla="val 200000"/>
              <a:gd name="adj2" fmla="val 50000"/>
            </a:avLst>
          </a:prstGeom>
          <a:noFill/>
          <a:ln w="9525">
            <a:solidFill>
              <a:schemeClr val="bg1"/>
            </a:solidFill>
            <a:round/>
            <a:headEnd/>
            <a:tailEnd/>
          </a:ln>
        </p:spPr>
        <p:txBody>
          <a:bodyPr wrap="none" anchor="ctr"/>
          <a:lstStyle/>
          <a:p>
            <a:endParaRPr lang="en-US"/>
          </a:p>
        </p:txBody>
      </p:sp>
      <p:grpSp>
        <p:nvGrpSpPr>
          <p:cNvPr id="2" name="Group 356"/>
          <p:cNvGrpSpPr>
            <a:grpSpLocks/>
          </p:cNvGrpSpPr>
          <p:nvPr/>
        </p:nvGrpSpPr>
        <p:grpSpPr bwMode="auto">
          <a:xfrm>
            <a:off x="3200400" y="3424535"/>
            <a:ext cx="4267200" cy="381000"/>
            <a:chOff x="2016" y="2736"/>
            <a:chExt cx="2688" cy="240"/>
          </a:xfrm>
        </p:grpSpPr>
        <p:sp>
          <p:nvSpPr>
            <p:cNvPr id="170083" name="AutoShape 354"/>
            <p:cNvSpPr>
              <a:spLocks noChangeArrowheads="1"/>
            </p:cNvSpPr>
            <p:nvPr/>
          </p:nvSpPr>
          <p:spPr bwMode="auto">
            <a:xfrm>
              <a:off x="2016" y="2736"/>
              <a:ext cx="1344" cy="240"/>
            </a:xfrm>
            <a:prstGeom prst="curvedUpArrow">
              <a:avLst>
                <a:gd name="adj1" fmla="val 80915"/>
                <a:gd name="adj2" fmla="val 192915"/>
                <a:gd name="adj3" fmla="val 33333"/>
              </a:avLst>
            </a:prstGeom>
            <a:solidFill>
              <a:schemeClr val="accent1"/>
            </a:solidFill>
            <a:ln w="9525">
              <a:solidFill>
                <a:schemeClr val="bg1"/>
              </a:solidFill>
              <a:miter lim="800000"/>
              <a:headEnd/>
              <a:tailEnd/>
            </a:ln>
          </p:spPr>
          <p:txBody>
            <a:bodyPr wrap="none" anchor="ctr"/>
            <a:lstStyle/>
            <a:p>
              <a:endParaRPr lang="en-US"/>
            </a:p>
          </p:txBody>
        </p:sp>
        <p:sp>
          <p:nvSpPr>
            <p:cNvPr id="170084" name="AutoShape 355"/>
            <p:cNvSpPr>
              <a:spLocks noChangeArrowheads="1"/>
            </p:cNvSpPr>
            <p:nvPr/>
          </p:nvSpPr>
          <p:spPr bwMode="auto">
            <a:xfrm>
              <a:off x="2016" y="2736"/>
              <a:ext cx="2688" cy="240"/>
            </a:xfrm>
            <a:prstGeom prst="curvedUpArrow">
              <a:avLst>
                <a:gd name="adj1" fmla="val 79956"/>
                <a:gd name="adj2" fmla="val 196622"/>
                <a:gd name="adj3" fmla="val 33333"/>
              </a:avLst>
            </a:prstGeom>
            <a:solidFill>
              <a:schemeClr val="accent1"/>
            </a:solidFill>
            <a:ln w="9525">
              <a:solidFill>
                <a:schemeClr val="bg1"/>
              </a:solidFill>
              <a:miter lim="800000"/>
              <a:headEnd/>
              <a:tailEnd/>
            </a:ln>
          </p:spPr>
          <p:txBody>
            <a:bodyPr wrap="none" anchor="ctr"/>
            <a:lstStyle/>
            <a:p>
              <a:endParaRPr lang="en-US"/>
            </a:p>
          </p:txBody>
        </p:sp>
      </p:grpSp>
      <p:sp>
        <p:nvSpPr>
          <p:cNvPr id="17" name="AutoShape 94"/>
          <p:cNvSpPr>
            <a:spLocks/>
          </p:cNvSpPr>
          <p:nvPr/>
        </p:nvSpPr>
        <p:spPr bwMode="auto">
          <a:xfrm rot="5400000" flipV="1">
            <a:off x="6858000" y="5334000"/>
            <a:ext cx="152400" cy="1981200"/>
          </a:xfrm>
          <a:prstGeom prst="rightBrace">
            <a:avLst>
              <a:gd name="adj1" fmla="val 200000"/>
              <a:gd name="adj2" fmla="val 50000"/>
            </a:avLst>
          </a:prstGeom>
          <a:noFill/>
          <a:ln w="9525">
            <a:solidFill>
              <a:schemeClr val="bg1"/>
            </a:solidFill>
            <a:round/>
            <a:headEnd/>
            <a:tailEnd/>
          </a:ln>
        </p:spPr>
        <p:txBody>
          <a:bodyPr wrap="none" anchor="ctr"/>
          <a:lstStyle/>
          <a:p>
            <a:endParaRPr lang="en-US"/>
          </a:p>
        </p:txBody>
      </p:sp>
      <p:sp>
        <p:nvSpPr>
          <p:cNvPr id="18" name="Text Box 91"/>
          <p:cNvSpPr txBox="1">
            <a:spLocks noChangeArrowheads="1"/>
          </p:cNvSpPr>
          <p:nvPr/>
        </p:nvSpPr>
        <p:spPr bwMode="auto">
          <a:xfrm>
            <a:off x="7311332" y="6324600"/>
            <a:ext cx="1680268" cy="461665"/>
          </a:xfrm>
          <a:prstGeom prst="rect">
            <a:avLst/>
          </a:prstGeom>
          <a:noFill/>
          <a:ln w="9525">
            <a:noFill/>
            <a:miter lim="800000"/>
            <a:headEnd/>
            <a:tailEnd/>
          </a:ln>
        </p:spPr>
        <p:txBody>
          <a:bodyPr wrap="none">
            <a:spAutoFit/>
          </a:bodyPr>
          <a:lstStyle/>
          <a:p>
            <a:r>
              <a:rPr lang="en-US" sz="2400" dirty="0" smtClean="0">
                <a:solidFill>
                  <a:schemeClr val="bg1"/>
                </a:solidFill>
              </a:rPr>
              <a:t>outcome …</a:t>
            </a:r>
            <a:endParaRPr lang="en-US" sz="2400" dirty="0">
              <a:solidFill>
                <a:schemeClr val="bg1"/>
              </a:solidFill>
            </a:endParaRPr>
          </a:p>
        </p:txBody>
      </p:sp>
      <p:sp>
        <p:nvSpPr>
          <p:cNvPr id="19" name="Text Box 91"/>
          <p:cNvSpPr txBox="1">
            <a:spLocks noChangeArrowheads="1"/>
          </p:cNvSpPr>
          <p:nvPr/>
        </p:nvSpPr>
        <p:spPr bwMode="auto">
          <a:xfrm>
            <a:off x="5548559" y="6324600"/>
            <a:ext cx="1477520" cy="461665"/>
          </a:xfrm>
          <a:prstGeom prst="rect">
            <a:avLst/>
          </a:prstGeom>
          <a:noFill/>
          <a:ln w="9525">
            <a:noFill/>
            <a:miter lim="800000"/>
            <a:headEnd/>
            <a:tailEnd/>
          </a:ln>
        </p:spPr>
        <p:txBody>
          <a:bodyPr wrap="none">
            <a:spAutoFit/>
          </a:bodyPr>
          <a:lstStyle/>
          <a:p>
            <a:r>
              <a:rPr lang="en-US" sz="2400" dirty="0" smtClean="0">
                <a:solidFill>
                  <a:schemeClr val="bg1"/>
                </a:solidFill>
              </a:rPr>
              <a:t>treatment</a:t>
            </a:r>
            <a:endParaRPr lang="en-US" sz="2400" dirty="0">
              <a:solidFill>
                <a:schemeClr val="bg1"/>
              </a:solidFill>
            </a:endParaRPr>
          </a:p>
        </p:txBody>
      </p:sp>
      <p:sp>
        <p:nvSpPr>
          <p:cNvPr id="20" name="TextBox 19"/>
          <p:cNvSpPr txBox="1"/>
          <p:nvPr/>
        </p:nvSpPr>
        <p:spPr>
          <a:xfrm>
            <a:off x="3352800" y="5253335"/>
            <a:ext cx="3630096" cy="584775"/>
          </a:xfrm>
          <a:prstGeom prst="rect">
            <a:avLst/>
          </a:prstGeom>
          <a:noFill/>
        </p:spPr>
        <p:txBody>
          <a:bodyPr wrap="none" rtlCol="0">
            <a:spAutoFit/>
          </a:bodyPr>
          <a:lstStyle/>
          <a:p>
            <a:r>
              <a:rPr lang="en-US" dirty="0" smtClean="0">
                <a:solidFill>
                  <a:schemeClr val="accent5">
                    <a:lumMod val="75000"/>
                  </a:schemeClr>
                </a:solidFill>
              </a:rPr>
              <a:t>finding correlations</a:t>
            </a:r>
            <a:endParaRPr lang="en-US" dirty="0">
              <a:solidFill>
                <a:schemeClr val="accent5">
                  <a:lumMod val="75000"/>
                </a:schemeClr>
              </a:solidFill>
            </a:endParaRPr>
          </a:p>
        </p:txBody>
      </p:sp>
      <p:grpSp>
        <p:nvGrpSpPr>
          <p:cNvPr id="4" name="Group 356"/>
          <p:cNvGrpSpPr>
            <a:grpSpLocks/>
          </p:cNvGrpSpPr>
          <p:nvPr/>
        </p:nvGrpSpPr>
        <p:grpSpPr bwMode="auto">
          <a:xfrm>
            <a:off x="3200400" y="3881735"/>
            <a:ext cx="4267200" cy="381000"/>
            <a:chOff x="2016" y="2736"/>
            <a:chExt cx="2688" cy="240"/>
          </a:xfrm>
        </p:grpSpPr>
        <p:sp>
          <p:nvSpPr>
            <p:cNvPr id="22" name="AutoShape 354"/>
            <p:cNvSpPr>
              <a:spLocks noChangeArrowheads="1"/>
            </p:cNvSpPr>
            <p:nvPr/>
          </p:nvSpPr>
          <p:spPr bwMode="auto">
            <a:xfrm>
              <a:off x="2016" y="2736"/>
              <a:ext cx="1344" cy="240"/>
            </a:xfrm>
            <a:prstGeom prst="curvedUpArrow">
              <a:avLst>
                <a:gd name="adj1" fmla="val 80915"/>
                <a:gd name="adj2" fmla="val 192915"/>
                <a:gd name="adj3" fmla="val 33333"/>
              </a:avLst>
            </a:prstGeom>
            <a:solidFill>
              <a:schemeClr val="accent1"/>
            </a:solidFill>
            <a:ln w="9525">
              <a:solidFill>
                <a:schemeClr val="bg1"/>
              </a:solidFill>
              <a:miter lim="800000"/>
              <a:headEnd/>
              <a:tailEnd/>
            </a:ln>
          </p:spPr>
          <p:txBody>
            <a:bodyPr wrap="none" anchor="ctr"/>
            <a:lstStyle/>
            <a:p>
              <a:endParaRPr lang="en-US"/>
            </a:p>
          </p:txBody>
        </p:sp>
        <p:sp>
          <p:nvSpPr>
            <p:cNvPr id="23" name="AutoShape 355"/>
            <p:cNvSpPr>
              <a:spLocks noChangeArrowheads="1"/>
            </p:cNvSpPr>
            <p:nvPr/>
          </p:nvSpPr>
          <p:spPr bwMode="auto">
            <a:xfrm>
              <a:off x="2016" y="2736"/>
              <a:ext cx="2688" cy="240"/>
            </a:xfrm>
            <a:prstGeom prst="curvedUpArrow">
              <a:avLst>
                <a:gd name="adj1" fmla="val 79956"/>
                <a:gd name="adj2" fmla="val 196622"/>
                <a:gd name="adj3" fmla="val 33333"/>
              </a:avLst>
            </a:prstGeom>
            <a:solidFill>
              <a:schemeClr val="accent1"/>
            </a:solidFill>
            <a:ln w="9525">
              <a:solidFill>
                <a:schemeClr val="bg1"/>
              </a:solidFill>
              <a:miter lim="800000"/>
              <a:headEnd/>
              <a:tailEnd/>
            </a:ln>
          </p:spPr>
          <p:txBody>
            <a:bodyPr wrap="none" anchor="ctr"/>
            <a:lstStyle/>
            <a:p>
              <a:endParaRPr lang="en-US"/>
            </a:p>
          </p:txBody>
        </p:sp>
      </p:grpSp>
      <p:grpSp>
        <p:nvGrpSpPr>
          <p:cNvPr id="5" name="Group 356"/>
          <p:cNvGrpSpPr>
            <a:grpSpLocks/>
          </p:cNvGrpSpPr>
          <p:nvPr/>
        </p:nvGrpSpPr>
        <p:grpSpPr bwMode="auto">
          <a:xfrm>
            <a:off x="3200400" y="4338935"/>
            <a:ext cx="4267200" cy="381000"/>
            <a:chOff x="2016" y="2736"/>
            <a:chExt cx="2688" cy="240"/>
          </a:xfrm>
        </p:grpSpPr>
        <p:sp>
          <p:nvSpPr>
            <p:cNvPr id="25" name="AutoShape 354"/>
            <p:cNvSpPr>
              <a:spLocks noChangeArrowheads="1"/>
            </p:cNvSpPr>
            <p:nvPr/>
          </p:nvSpPr>
          <p:spPr bwMode="auto">
            <a:xfrm>
              <a:off x="2016" y="2736"/>
              <a:ext cx="1344" cy="240"/>
            </a:xfrm>
            <a:prstGeom prst="curvedUpArrow">
              <a:avLst>
                <a:gd name="adj1" fmla="val 80915"/>
                <a:gd name="adj2" fmla="val 192915"/>
                <a:gd name="adj3" fmla="val 33333"/>
              </a:avLst>
            </a:prstGeom>
            <a:solidFill>
              <a:schemeClr val="accent1"/>
            </a:solidFill>
            <a:ln w="9525">
              <a:solidFill>
                <a:schemeClr val="bg1"/>
              </a:solidFill>
              <a:miter lim="800000"/>
              <a:headEnd/>
              <a:tailEnd/>
            </a:ln>
          </p:spPr>
          <p:txBody>
            <a:bodyPr wrap="none" anchor="ctr"/>
            <a:lstStyle/>
            <a:p>
              <a:endParaRPr lang="en-US"/>
            </a:p>
          </p:txBody>
        </p:sp>
        <p:sp>
          <p:nvSpPr>
            <p:cNvPr id="26" name="AutoShape 355"/>
            <p:cNvSpPr>
              <a:spLocks noChangeArrowheads="1"/>
            </p:cNvSpPr>
            <p:nvPr/>
          </p:nvSpPr>
          <p:spPr bwMode="auto">
            <a:xfrm>
              <a:off x="2016" y="2736"/>
              <a:ext cx="2688" cy="240"/>
            </a:xfrm>
            <a:prstGeom prst="curvedUpArrow">
              <a:avLst>
                <a:gd name="adj1" fmla="val 79956"/>
                <a:gd name="adj2" fmla="val 196622"/>
                <a:gd name="adj3" fmla="val 33333"/>
              </a:avLst>
            </a:prstGeom>
            <a:solidFill>
              <a:schemeClr val="accent1"/>
            </a:solidFill>
            <a:ln w="9525">
              <a:solidFill>
                <a:schemeClr val="bg1"/>
              </a:solidFill>
              <a:miter lim="800000"/>
              <a:headEnd/>
              <a:tailEnd/>
            </a:ln>
          </p:spPr>
          <p:txBody>
            <a:bodyPr wrap="none" anchor="ctr"/>
            <a:lstStyle/>
            <a:p>
              <a:endParaRPr lang="en-US"/>
            </a:p>
          </p:txBody>
        </p:sp>
      </p:grpSp>
      <p:grpSp>
        <p:nvGrpSpPr>
          <p:cNvPr id="6" name="Group 356"/>
          <p:cNvGrpSpPr>
            <a:grpSpLocks/>
          </p:cNvGrpSpPr>
          <p:nvPr/>
        </p:nvGrpSpPr>
        <p:grpSpPr bwMode="auto">
          <a:xfrm>
            <a:off x="3200400" y="4796135"/>
            <a:ext cx="4267200" cy="381000"/>
            <a:chOff x="2016" y="2736"/>
            <a:chExt cx="2688" cy="240"/>
          </a:xfrm>
        </p:grpSpPr>
        <p:sp>
          <p:nvSpPr>
            <p:cNvPr id="28" name="AutoShape 354"/>
            <p:cNvSpPr>
              <a:spLocks noChangeArrowheads="1"/>
            </p:cNvSpPr>
            <p:nvPr/>
          </p:nvSpPr>
          <p:spPr bwMode="auto">
            <a:xfrm>
              <a:off x="2016" y="2736"/>
              <a:ext cx="1344" cy="240"/>
            </a:xfrm>
            <a:prstGeom prst="curvedUpArrow">
              <a:avLst>
                <a:gd name="adj1" fmla="val 80915"/>
                <a:gd name="adj2" fmla="val 192915"/>
                <a:gd name="adj3" fmla="val 33333"/>
              </a:avLst>
            </a:prstGeom>
            <a:solidFill>
              <a:schemeClr val="accent1"/>
            </a:solidFill>
            <a:ln w="9525">
              <a:solidFill>
                <a:schemeClr val="bg1"/>
              </a:solidFill>
              <a:miter lim="800000"/>
              <a:headEnd/>
              <a:tailEnd/>
            </a:ln>
          </p:spPr>
          <p:txBody>
            <a:bodyPr wrap="none" anchor="ctr"/>
            <a:lstStyle/>
            <a:p>
              <a:endParaRPr lang="en-US"/>
            </a:p>
          </p:txBody>
        </p:sp>
        <p:sp>
          <p:nvSpPr>
            <p:cNvPr id="29" name="AutoShape 355"/>
            <p:cNvSpPr>
              <a:spLocks noChangeArrowheads="1"/>
            </p:cNvSpPr>
            <p:nvPr/>
          </p:nvSpPr>
          <p:spPr bwMode="auto">
            <a:xfrm>
              <a:off x="2016" y="2736"/>
              <a:ext cx="2688" cy="240"/>
            </a:xfrm>
            <a:prstGeom prst="curvedUpArrow">
              <a:avLst>
                <a:gd name="adj1" fmla="val 79956"/>
                <a:gd name="adj2" fmla="val 196622"/>
                <a:gd name="adj3" fmla="val 33333"/>
              </a:avLst>
            </a:prstGeom>
            <a:solidFill>
              <a:schemeClr val="accent1"/>
            </a:solidFill>
            <a:ln w="9525">
              <a:solidFill>
                <a:schemeClr val="bg1"/>
              </a:solidFill>
              <a:miter lim="800000"/>
              <a:headEnd/>
              <a:tailEnd/>
            </a:ln>
          </p:spPr>
          <p:txBody>
            <a:bodyPr wrap="none" anchor="ctr"/>
            <a:lstStyle/>
            <a:p>
              <a:endParaRPr lang="en-US"/>
            </a:p>
          </p:txBody>
        </p:sp>
      </p:grpSp>
      <p:grpSp>
        <p:nvGrpSpPr>
          <p:cNvPr id="30" name="Group 356"/>
          <p:cNvGrpSpPr>
            <a:grpSpLocks/>
          </p:cNvGrpSpPr>
          <p:nvPr/>
        </p:nvGrpSpPr>
        <p:grpSpPr bwMode="auto">
          <a:xfrm>
            <a:off x="3200400" y="5862935"/>
            <a:ext cx="4267200" cy="381000"/>
            <a:chOff x="2016" y="2736"/>
            <a:chExt cx="2688" cy="240"/>
          </a:xfrm>
          <a:solidFill>
            <a:srgbClr val="FFC000"/>
          </a:solidFill>
        </p:grpSpPr>
        <p:sp>
          <p:nvSpPr>
            <p:cNvPr id="31" name="AutoShape 354"/>
            <p:cNvSpPr>
              <a:spLocks noChangeArrowheads="1"/>
            </p:cNvSpPr>
            <p:nvPr/>
          </p:nvSpPr>
          <p:spPr bwMode="auto">
            <a:xfrm>
              <a:off x="2016" y="2736"/>
              <a:ext cx="1344" cy="240"/>
            </a:xfrm>
            <a:prstGeom prst="curvedUpArrow">
              <a:avLst>
                <a:gd name="adj1" fmla="val 80915"/>
                <a:gd name="adj2" fmla="val 192915"/>
                <a:gd name="adj3" fmla="val 33333"/>
              </a:avLst>
            </a:prstGeom>
            <a:grpFill/>
            <a:ln w="9525">
              <a:solidFill>
                <a:schemeClr val="bg1"/>
              </a:solidFill>
              <a:miter lim="800000"/>
              <a:headEnd/>
              <a:tailEnd/>
            </a:ln>
          </p:spPr>
          <p:txBody>
            <a:bodyPr wrap="none" anchor="ctr"/>
            <a:lstStyle/>
            <a:p>
              <a:endParaRPr lang="en-US"/>
            </a:p>
          </p:txBody>
        </p:sp>
        <p:sp>
          <p:nvSpPr>
            <p:cNvPr id="32" name="AutoShape 355"/>
            <p:cNvSpPr>
              <a:spLocks noChangeArrowheads="1"/>
            </p:cNvSpPr>
            <p:nvPr/>
          </p:nvSpPr>
          <p:spPr bwMode="auto">
            <a:xfrm>
              <a:off x="2016" y="2736"/>
              <a:ext cx="2688" cy="240"/>
            </a:xfrm>
            <a:prstGeom prst="curvedUpArrow">
              <a:avLst>
                <a:gd name="adj1" fmla="val 79956"/>
                <a:gd name="adj2" fmla="val 196622"/>
                <a:gd name="adj3" fmla="val 33333"/>
              </a:avLst>
            </a:prstGeom>
            <a:grpFill/>
            <a:ln w="9525">
              <a:solidFill>
                <a:schemeClr val="bg1"/>
              </a:solidFill>
              <a:miter lim="800000"/>
              <a:headEnd/>
              <a:tailEnd/>
            </a:ln>
          </p:spPr>
          <p:txBody>
            <a:bodyPr wrap="none" anchor="ctr"/>
            <a:lstStyle/>
            <a:p>
              <a:endParaRPr lang="en-US"/>
            </a:p>
          </p:txBody>
        </p:sp>
      </p:grpSp>
      <p:sp>
        <p:nvSpPr>
          <p:cNvPr id="34" name="TextBox 33"/>
          <p:cNvSpPr txBox="1"/>
          <p:nvPr/>
        </p:nvSpPr>
        <p:spPr>
          <a:xfrm>
            <a:off x="1946793" y="2362200"/>
            <a:ext cx="1415773" cy="3170099"/>
          </a:xfrm>
          <a:prstGeom prst="rect">
            <a:avLst/>
          </a:prstGeom>
          <a:noFill/>
        </p:spPr>
        <p:txBody>
          <a:bodyPr wrap="none" rtlCol="0">
            <a:spAutoFit/>
          </a:bodyPr>
          <a:lstStyle/>
          <a:p>
            <a:r>
              <a:rPr lang="en-US" sz="20000" b="0" dirty="0" smtClean="0">
                <a:solidFill>
                  <a:srgbClr val="FFC000"/>
                </a:solidFill>
              </a:rPr>
              <a:t>{</a:t>
            </a:r>
            <a:endParaRPr lang="en-US" sz="20000" b="0" dirty="0">
              <a:solidFill>
                <a:srgbClr val="FFC000"/>
              </a:solidFill>
            </a:endParaRPr>
          </a:p>
        </p:txBody>
      </p:sp>
      <p:sp>
        <p:nvSpPr>
          <p:cNvPr id="35" name="TextBox 34"/>
          <p:cNvSpPr txBox="1"/>
          <p:nvPr/>
        </p:nvSpPr>
        <p:spPr>
          <a:xfrm>
            <a:off x="1524000" y="5791200"/>
            <a:ext cx="1479893" cy="523220"/>
          </a:xfrm>
          <a:prstGeom prst="rect">
            <a:avLst/>
          </a:prstGeom>
          <a:noFill/>
        </p:spPr>
        <p:txBody>
          <a:bodyPr wrap="none" rtlCol="0">
            <a:spAutoFit/>
          </a:bodyPr>
          <a:lstStyle/>
          <a:p>
            <a:r>
              <a:rPr lang="en-US" sz="2800" b="0" dirty="0" smtClean="0">
                <a:solidFill>
                  <a:srgbClr val="FFC000"/>
                </a:solidFill>
              </a:rPr>
              <a:t>therefore</a:t>
            </a:r>
            <a:endParaRPr lang="en-US" sz="2800" b="0" dirty="0">
              <a:solidFill>
                <a:srgbClr val="FFC000"/>
              </a:solidFill>
            </a:endParaRPr>
          </a:p>
        </p:txBody>
      </p:sp>
      <p:cxnSp>
        <p:nvCxnSpPr>
          <p:cNvPr id="39" name="Straight Connector 38"/>
          <p:cNvCxnSpPr/>
          <p:nvPr/>
        </p:nvCxnSpPr>
        <p:spPr bwMode="auto">
          <a:xfrm>
            <a:off x="1981200" y="4491335"/>
            <a:ext cx="20782" cy="1392382"/>
          </a:xfrm>
          <a:prstGeom prst="line">
            <a:avLst/>
          </a:prstGeom>
          <a:noFill/>
          <a:ln w="57150" cap="flat" cmpd="sng" algn="ctr">
            <a:solidFill>
              <a:srgbClr val="FFC000"/>
            </a:solidFill>
            <a:prstDash val="solid"/>
            <a:round/>
            <a:headEnd type="none" w="med" len="med"/>
            <a:tailEnd type="none" w="med" len="med"/>
          </a:ln>
          <a:effectLst/>
        </p:spPr>
      </p:cxnSp>
      <p:cxnSp>
        <p:nvCxnSpPr>
          <p:cNvPr id="40" name="Straight Connector 39"/>
          <p:cNvCxnSpPr/>
          <p:nvPr/>
        </p:nvCxnSpPr>
        <p:spPr bwMode="auto">
          <a:xfrm>
            <a:off x="1981200" y="5862935"/>
            <a:ext cx="1143000" cy="0"/>
          </a:xfrm>
          <a:prstGeom prst="line">
            <a:avLst/>
          </a:prstGeom>
          <a:noFill/>
          <a:ln w="57150" cap="flat" cmpd="sng" algn="ctr">
            <a:solidFill>
              <a:srgbClr val="FFC000"/>
            </a:solidFill>
            <a:prstDash val="solid"/>
            <a:round/>
            <a:headEnd type="none" w="med" len="med"/>
            <a:tailEnd type="triangle" w="med" len="med"/>
          </a:ln>
          <a:effectLst/>
        </p:spPr>
      </p:cxnSp>
      <p:cxnSp>
        <p:nvCxnSpPr>
          <p:cNvPr id="43" name="Straight Connector 42"/>
          <p:cNvCxnSpPr/>
          <p:nvPr/>
        </p:nvCxnSpPr>
        <p:spPr bwMode="auto">
          <a:xfrm>
            <a:off x="1981200" y="4522508"/>
            <a:ext cx="304800" cy="0"/>
          </a:xfrm>
          <a:prstGeom prst="line">
            <a:avLst/>
          </a:prstGeom>
          <a:noFill/>
          <a:ln w="57150" cap="flat" cmpd="sng" algn="ctr">
            <a:solidFill>
              <a:srgbClr val="FFC000"/>
            </a:solidFill>
            <a:prstDash val="solid"/>
            <a:round/>
            <a:headEnd type="none" w="med" len="med"/>
            <a:tailEnd type="none" w="med" len="med"/>
          </a:ln>
          <a:effectLst/>
        </p:spPr>
      </p:cxnSp>
      <p:sp>
        <p:nvSpPr>
          <p:cNvPr id="52" name="TextBox 51"/>
          <p:cNvSpPr txBox="1"/>
          <p:nvPr/>
        </p:nvSpPr>
        <p:spPr>
          <a:xfrm>
            <a:off x="7010400" y="5867400"/>
            <a:ext cx="1835760" cy="523220"/>
          </a:xfrm>
          <a:prstGeom prst="rect">
            <a:avLst/>
          </a:prstGeom>
          <a:noFill/>
        </p:spPr>
        <p:txBody>
          <a:bodyPr wrap="none" rtlCol="0">
            <a:spAutoFit/>
          </a:bodyPr>
          <a:lstStyle/>
          <a:p>
            <a:r>
              <a:rPr lang="en-US" sz="2800" b="0" dirty="0" smtClean="0">
                <a:solidFill>
                  <a:srgbClr val="FFC000"/>
                </a:solidFill>
              </a:rPr>
              <a:t>expectation</a:t>
            </a:r>
            <a:endParaRPr lang="en-US" sz="2800" b="0" dirty="0">
              <a:solidFill>
                <a:srgbClr val="FFC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AutoShape 2"/>
          <p:cNvSpPr>
            <a:spLocks noGrp="1" noChangeArrowheads="1"/>
          </p:cNvSpPr>
          <p:nvPr>
            <p:ph type="title"/>
          </p:nvPr>
        </p:nvSpPr>
        <p:spPr/>
        <p:txBody>
          <a:bodyPr/>
          <a:lstStyle/>
          <a:p>
            <a:pPr eaLnBrk="1" hangingPunct="1"/>
            <a:r>
              <a:rPr lang="en-US" dirty="0" smtClean="0"/>
              <a:t>Standard approach in data analysis (3)</a:t>
            </a:r>
          </a:p>
        </p:txBody>
      </p:sp>
      <p:graphicFrame>
        <p:nvGraphicFramePr>
          <p:cNvPr id="910340" name="Group 4"/>
          <p:cNvGraphicFramePr>
            <a:graphicFrameLocks noGrp="1"/>
          </p:cNvGraphicFramePr>
          <p:nvPr>
            <p:ph idx="1"/>
          </p:nvPr>
        </p:nvGraphicFramePr>
        <p:xfrm>
          <a:off x="228600" y="1676400"/>
          <a:ext cx="8686800" cy="3657600"/>
        </p:xfrm>
        <a:graphic>
          <a:graphicData uri="http://schemas.openxmlformats.org/drawingml/2006/table">
            <a:tbl>
              <a:tblPr/>
              <a:tblGrid>
                <a:gridCol w="1085850"/>
                <a:gridCol w="1128432"/>
                <a:gridCol w="1133756"/>
                <a:gridCol w="1133755"/>
                <a:gridCol w="1131981"/>
                <a:gridCol w="1130207"/>
                <a:gridCol w="1128432"/>
                <a:gridCol w="814387"/>
              </a:tblGrid>
              <a:tr h="40640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bg1"/>
                        </a:solidFill>
                        <a:effectLst/>
                        <a:latin typeface="Arial" charset="0"/>
                        <a:cs typeface="Arial"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cs typeface="Arial" charset="0"/>
                        </a:rPr>
                        <a:t>Cases</a:t>
                      </a:r>
                      <a:endParaRPr kumimoji="0" lang="en-US" sz="2000" b="0" i="0" u="none" strike="noStrike" cap="none" normalizeH="0" baseline="0" dirty="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7">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cs typeface="Arial" charset="0"/>
                        </a:rPr>
                        <a:t>Characteristics</a:t>
                      </a:r>
                      <a:endParaRPr kumimoji="0" lang="en-US" sz="2000" b="0" i="0" u="none" strike="noStrike" cap="none" normalizeH="0" baseline="0" dirty="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6400">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ch1</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ch2</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ch3</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ch4</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ch5</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ch6</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case1</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case2</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case3</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case4</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case5</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case6</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170072" name="Text Box 90"/>
          <p:cNvSpPr txBox="1">
            <a:spLocks noChangeArrowheads="1"/>
          </p:cNvSpPr>
          <p:nvPr/>
        </p:nvSpPr>
        <p:spPr bwMode="auto">
          <a:xfrm>
            <a:off x="1905000" y="6396335"/>
            <a:ext cx="1638590" cy="461665"/>
          </a:xfrm>
          <a:prstGeom prst="rect">
            <a:avLst/>
          </a:prstGeom>
          <a:noFill/>
          <a:ln w="9525">
            <a:noFill/>
            <a:miter lim="800000"/>
            <a:headEnd/>
            <a:tailEnd/>
          </a:ln>
        </p:spPr>
        <p:txBody>
          <a:bodyPr wrap="none">
            <a:spAutoFit/>
          </a:bodyPr>
          <a:lstStyle/>
          <a:p>
            <a:r>
              <a:rPr lang="en-US" sz="2400" dirty="0">
                <a:solidFill>
                  <a:schemeClr val="bg1"/>
                </a:solidFill>
              </a:rPr>
              <a:t>phenotypic</a:t>
            </a:r>
          </a:p>
        </p:txBody>
      </p:sp>
      <p:sp>
        <p:nvSpPr>
          <p:cNvPr id="170073" name="Text Box 91"/>
          <p:cNvSpPr txBox="1">
            <a:spLocks noChangeArrowheads="1"/>
          </p:cNvSpPr>
          <p:nvPr/>
        </p:nvSpPr>
        <p:spPr bwMode="auto">
          <a:xfrm>
            <a:off x="3886200" y="6396335"/>
            <a:ext cx="1449435" cy="461665"/>
          </a:xfrm>
          <a:prstGeom prst="rect">
            <a:avLst/>
          </a:prstGeom>
          <a:noFill/>
          <a:ln w="9525">
            <a:noFill/>
            <a:miter lim="800000"/>
            <a:headEnd/>
            <a:tailEnd/>
          </a:ln>
        </p:spPr>
        <p:txBody>
          <a:bodyPr wrap="none">
            <a:spAutoFit/>
          </a:bodyPr>
          <a:lstStyle/>
          <a:p>
            <a:r>
              <a:rPr lang="en-US" sz="2400" dirty="0">
                <a:solidFill>
                  <a:schemeClr val="bg1"/>
                </a:solidFill>
              </a:rPr>
              <a:t>genotypic</a:t>
            </a:r>
          </a:p>
        </p:txBody>
      </p:sp>
      <p:sp>
        <p:nvSpPr>
          <p:cNvPr id="170074" name="AutoShape 93"/>
          <p:cNvSpPr>
            <a:spLocks/>
          </p:cNvSpPr>
          <p:nvPr/>
        </p:nvSpPr>
        <p:spPr bwMode="auto">
          <a:xfrm rot="5400000" flipV="1">
            <a:off x="2705100" y="5520035"/>
            <a:ext cx="152400" cy="1752600"/>
          </a:xfrm>
          <a:prstGeom prst="rightBrace">
            <a:avLst>
              <a:gd name="adj1" fmla="val 150000"/>
              <a:gd name="adj2" fmla="val 50000"/>
            </a:avLst>
          </a:prstGeom>
          <a:noFill/>
          <a:ln w="9525">
            <a:solidFill>
              <a:schemeClr val="bg1"/>
            </a:solidFill>
            <a:round/>
            <a:headEnd/>
            <a:tailEnd/>
          </a:ln>
        </p:spPr>
        <p:txBody>
          <a:bodyPr wrap="none" anchor="ctr"/>
          <a:lstStyle/>
          <a:p>
            <a:endParaRPr lang="en-US"/>
          </a:p>
        </p:txBody>
      </p:sp>
      <p:sp>
        <p:nvSpPr>
          <p:cNvPr id="170075" name="AutoShape 94"/>
          <p:cNvSpPr>
            <a:spLocks/>
          </p:cNvSpPr>
          <p:nvPr/>
        </p:nvSpPr>
        <p:spPr bwMode="auto">
          <a:xfrm rot="5400000" flipV="1">
            <a:off x="4800600" y="5405735"/>
            <a:ext cx="152400" cy="1981200"/>
          </a:xfrm>
          <a:prstGeom prst="rightBrace">
            <a:avLst>
              <a:gd name="adj1" fmla="val 200000"/>
              <a:gd name="adj2" fmla="val 50000"/>
            </a:avLst>
          </a:prstGeom>
          <a:noFill/>
          <a:ln w="9525">
            <a:solidFill>
              <a:schemeClr val="bg1"/>
            </a:solidFill>
            <a:round/>
            <a:headEnd/>
            <a:tailEnd/>
          </a:ln>
        </p:spPr>
        <p:txBody>
          <a:bodyPr wrap="none" anchor="ctr"/>
          <a:lstStyle/>
          <a:p>
            <a:endParaRPr lang="en-US"/>
          </a:p>
        </p:txBody>
      </p:sp>
      <p:grpSp>
        <p:nvGrpSpPr>
          <p:cNvPr id="2" name="Group 356"/>
          <p:cNvGrpSpPr>
            <a:grpSpLocks/>
          </p:cNvGrpSpPr>
          <p:nvPr/>
        </p:nvGrpSpPr>
        <p:grpSpPr bwMode="auto">
          <a:xfrm>
            <a:off x="3200400" y="3424535"/>
            <a:ext cx="4267200" cy="381000"/>
            <a:chOff x="2016" y="2736"/>
            <a:chExt cx="2688" cy="240"/>
          </a:xfrm>
        </p:grpSpPr>
        <p:sp>
          <p:nvSpPr>
            <p:cNvPr id="170083" name="AutoShape 354"/>
            <p:cNvSpPr>
              <a:spLocks noChangeArrowheads="1"/>
            </p:cNvSpPr>
            <p:nvPr/>
          </p:nvSpPr>
          <p:spPr bwMode="auto">
            <a:xfrm>
              <a:off x="2016" y="2736"/>
              <a:ext cx="1344" cy="240"/>
            </a:xfrm>
            <a:prstGeom prst="curvedUpArrow">
              <a:avLst>
                <a:gd name="adj1" fmla="val 80915"/>
                <a:gd name="adj2" fmla="val 192915"/>
                <a:gd name="adj3" fmla="val 33333"/>
              </a:avLst>
            </a:prstGeom>
            <a:solidFill>
              <a:schemeClr val="accent1"/>
            </a:solidFill>
            <a:ln w="9525">
              <a:solidFill>
                <a:schemeClr val="bg1"/>
              </a:solidFill>
              <a:miter lim="800000"/>
              <a:headEnd/>
              <a:tailEnd/>
            </a:ln>
          </p:spPr>
          <p:txBody>
            <a:bodyPr wrap="none" anchor="ctr"/>
            <a:lstStyle/>
            <a:p>
              <a:endParaRPr lang="en-US"/>
            </a:p>
          </p:txBody>
        </p:sp>
        <p:sp>
          <p:nvSpPr>
            <p:cNvPr id="170084" name="AutoShape 355"/>
            <p:cNvSpPr>
              <a:spLocks noChangeArrowheads="1"/>
            </p:cNvSpPr>
            <p:nvPr/>
          </p:nvSpPr>
          <p:spPr bwMode="auto">
            <a:xfrm>
              <a:off x="2016" y="2736"/>
              <a:ext cx="2688" cy="240"/>
            </a:xfrm>
            <a:prstGeom prst="curvedUpArrow">
              <a:avLst>
                <a:gd name="adj1" fmla="val 79956"/>
                <a:gd name="adj2" fmla="val 196622"/>
                <a:gd name="adj3" fmla="val 33333"/>
              </a:avLst>
            </a:prstGeom>
            <a:solidFill>
              <a:schemeClr val="accent1"/>
            </a:solidFill>
            <a:ln w="9525">
              <a:solidFill>
                <a:schemeClr val="bg1"/>
              </a:solidFill>
              <a:miter lim="800000"/>
              <a:headEnd/>
              <a:tailEnd/>
            </a:ln>
          </p:spPr>
          <p:txBody>
            <a:bodyPr wrap="none" anchor="ctr"/>
            <a:lstStyle/>
            <a:p>
              <a:endParaRPr lang="en-US"/>
            </a:p>
          </p:txBody>
        </p:sp>
      </p:grpSp>
      <p:sp>
        <p:nvSpPr>
          <p:cNvPr id="17" name="AutoShape 94"/>
          <p:cNvSpPr>
            <a:spLocks/>
          </p:cNvSpPr>
          <p:nvPr/>
        </p:nvSpPr>
        <p:spPr bwMode="auto">
          <a:xfrm rot="5400000" flipV="1">
            <a:off x="6858000" y="5405735"/>
            <a:ext cx="152400" cy="1981200"/>
          </a:xfrm>
          <a:prstGeom prst="rightBrace">
            <a:avLst>
              <a:gd name="adj1" fmla="val 200000"/>
              <a:gd name="adj2" fmla="val 50000"/>
            </a:avLst>
          </a:prstGeom>
          <a:noFill/>
          <a:ln w="9525">
            <a:solidFill>
              <a:schemeClr val="bg1"/>
            </a:solidFill>
            <a:round/>
            <a:headEnd/>
            <a:tailEnd/>
          </a:ln>
        </p:spPr>
        <p:txBody>
          <a:bodyPr wrap="none" anchor="ctr"/>
          <a:lstStyle/>
          <a:p>
            <a:endParaRPr lang="en-US"/>
          </a:p>
        </p:txBody>
      </p:sp>
      <p:sp>
        <p:nvSpPr>
          <p:cNvPr id="18" name="Text Box 91"/>
          <p:cNvSpPr txBox="1">
            <a:spLocks noChangeArrowheads="1"/>
          </p:cNvSpPr>
          <p:nvPr/>
        </p:nvSpPr>
        <p:spPr bwMode="auto">
          <a:xfrm>
            <a:off x="7311332" y="6396335"/>
            <a:ext cx="1680268" cy="461665"/>
          </a:xfrm>
          <a:prstGeom prst="rect">
            <a:avLst/>
          </a:prstGeom>
          <a:noFill/>
          <a:ln w="9525">
            <a:noFill/>
            <a:miter lim="800000"/>
            <a:headEnd/>
            <a:tailEnd/>
          </a:ln>
        </p:spPr>
        <p:txBody>
          <a:bodyPr wrap="none">
            <a:spAutoFit/>
          </a:bodyPr>
          <a:lstStyle/>
          <a:p>
            <a:r>
              <a:rPr lang="en-US" sz="2400" dirty="0" smtClean="0">
                <a:solidFill>
                  <a:schemeClr val="bg1"/>
                </a:solidFill>
              </a:rPr>
              <a:t>outcome …</a:t>
            </a:r>
            <a:endParaRPr lang="en-US" sz="2400" dirty="0">
              <a:solidFill>
                <a:schemeClr val="bg1"/>
              </a:solidFill>
            </a:endParaRPr>
          </a:p>
        </p:txBody>
      </p:sp>
      <p:sp>
        <p:nvSpPr>
          <p:cNvPr id="19" name="Text Box 91"/>
          <p:cNvSpPr txBox="1">
            <a:spLocks noChangeArrowheads="1"/>
          </p:cNvSpPr>
          <p:nvPr/>
        </p:nvSpPr>
        <p:spPr bwMode="auto">
          <a:xfrm>
            <a:off x="5548559" y="6396335"/>
            <a:ext cx="1477520" cy="461665"/>
          </a:xfrm>
          <a:prstGeom prst="rect">
            <a:avLst/>
          </a:prstGeom>
          <a:noFill/>
          <a:ln w="9525">
            <a:noFill/>
            <a:miter lim="800000"/>
            <a:headEnd/>
            <a:tailEnd/>
          </a:ln>
        </p:spPr>
        <p:txBody>
          <a:bodyPr wrap="none">
            <a:spAutoFit/>
          </a:bodyPr>
          <a:lstStyle/>
          <a:p>
            <a:r>
              <a:rPr lang="en-US" sz="2400" dirty="0" smtClean="0">
                <a:solidFill>
                  <a:schemeClr val="bg1"/>
                </a:solidFill>
              </a:rPr>
              <a:t>treatment</a:t>
            </a:r>
            <a:endParaRPr lang="en-US" sz="2400" dirty="0">
              <a:solidFill>
                <a:schemeClr val="bg1"/>
              </a:solidFill>
            </a:endParaRPr>
          </a:p>
        </p:txBody>
      </p:sp>
      <p:sp>
        <p:nvSpPr>
          <p:cNvPr id="20" name="TextBox 19"/>
          <p:cNvSpPr txBox="1"/>
          <p:nvPr/>
        </p:nvSpPr>
        <p:spPr>
          <a:xfrm>
            <a:off x="3352800" y="5253335"/>
            <a:ext cx="3630096" cy="584775"/>
          </a:xfrm>
          <a:prstGeom prst="rect">
            <a:avLst/>
          </a:prstGeom>
          <a:noFill/>
        </p:spPr>
        <p:txBody>
          <a:bodyPr wrap="none" rtlCol="0">
            <a:spAutoFit/>
          </a:bodyPr>
          <a:lstStyle/>
          <a:p>
            <a:r>
              <a:rPr lang="en-US" dirty="0" smtClean="0">
                <a:solidFill>
                  <a:schemeClr val="accent5">
                    <a:lumMod val="75000"/>
                  </a:schemeClr>
                </a:solidFill>
              </a:rPr>
              <a:t>finding correlations</a:t>
            </a:r>
            <a:endParaRPr lang="en-US" dirty="0">
              <a:solidFill>
                <a:schemeClr val="accent5">
                  <a:lumMod val="75000"/>
                </a:schemeClr>
              </a:solidFill>
            </a:endParaRPr>
          </a:p>
        </p:txBody>
      </p:sp>
      <p:grpSp>
        <p:nvGrpSpPr>
          <p:cNvPr id="3" name="Group 356"/>
          <p:cNvGrpSpPr>
            <a:grpSpLocks/>
          </p:cNvGrpSpPr>
          <p:nvPr/>
        </p:nvGrpSpPr>
        <p:grpSpPr bwMode="auto">
          <a:xfrm>
            <a:off x="3200400" y="3881735"/>
            <a:ext cx="4267200" cy="381000"/>
            <a:chOff x="2016" y="2736"/>
            <a:chExt cx="2688" cy="240"/>
          </a:xfrm>
        </p:grpSpPr>
        <p:sp>
          <p:nvSpPr>
            <p:cNvPr id="22" name="AutoShape 354"/>
            <p:cNvSpPr>
              <a:spLocks noChangeArrowheads="1"/>
            </p:cNvSpPr>
            <p:nvPr/>
          </p:nvSpPr>
          <p:spPr bwMode="auto">
            <a:xfrm>
              <a:off x="2016" y="2736"/>
              <a:ext cx="1344" cy="240"/>
            </a:xfrm>
            <a:prstGeom prst="curvedUpArrow">
              <a:avLst>
                <a:gd name="adj1" fmla="val 80915"/>
                <a:gd name="adj2" fmla="val 192915"/>
                <a:gd name="adj3" fmla="val 33333"/>
              </a:avLst>
            </a:prstGeom>
            <a:solidFill>
              <a:schemeClr val="accent1"/>
            </a:solidFill>
            <a:ln w="9525">
              <a:solidFill>
                <a:schemeClr val="bg1"/>
              </a:solidFill>
              <a:miter lim="800000"/>
              <a:headEnd/>
              <a:tailEnd/>
            </a:ln>
          </p:spPr>
          <p:txBody>
            <a:bodyPr wrap="none" anchor="ctr"/>
            <a:lstStyle/>
            <a:p>
              <a:endParaRPr lang="en-US"/>
            </a:p>
          </p:txBody>
        </p:sp>
        <p:sp>
          <p:nvSpPr>
            <p:cNvPr id="23" name="AutoShape 355"/>
            <p:cNvSpPr>
              <a:spLocks noChangeArrowheads="1"/>
            </p:cNvSpPr>
            <p:nvPr/>
          </p:nvSpPr>
          <p:spPr bwMode="auto">
            <a:xfrm>
              <a:off x="2016" y="2736"/>
              <a:ext cx="2688" cy="240"/>
            </a:xfrm>
            <a:prstGeom prst="curvedUpArrow">
              <a:avLst>
                <a:gd name="adj1" fmla="val 79956"/>
                <a:gd name="adj2" fmla="val 196622"/>
                <a:gd name="adj3" fmla="val 33333"/>
              </a:avLst>
            </a:prstGeom>
            <a:solidFill>
              <a:schemeClr val="accent1"/>
            </a:solidFill>
            <a:ln w="9525">
              <a:solidFill>
                <a:schemeClr val="bg1"/>
              </a:solidFill>
              <a:miter lim="800000"/>
              <a:headEnd/>
              <a:tailEnd/>
            </a:ln>
          </p:spPr>
          <p:txBody>
            <a:bodyPr wrap="none" anchor="ctr"/>
            <a:lstStyle/>
            <a:p>
              <a:endParaRPr lang="en-US"/>
            </a:p>
          </p:txBody>
        </p:sp>
      </p:grpSp>
      <p:grpSp>
        <p:nvGrpSpPr>
          <p:cNvPr id="4" name="Group 356"/>
          <p:cNvGrpSpPr>
            <a:grpSpLocks/>
          </p:cNvGrpSpPr>
          <p:nvPr/>
        </p:nvGrpSpPr>
        <p:grpSpPr bwMode="auto">
          <a:xfrm>
            <a:off x="3200400" y="4338935"/>
            <a:ext cx="4267200" cy="381000"/>
            <a:chOff x="2016" y="2736"/>
            <a:chExt cx="2688" cy="240"/>
          </a:xfrm>
        </p:grpSpPr>
        <p:sp>
          <p:nvSpPr>
            <p:cNvPr id="25" name="AutoShape 354"/>
            <p:cNvSpPr>
              <a:spLocks noChangeArrowheads="1"/>
            </p:cNvSpPr>
            <p:nvPr/>
          </p:nvSpPr>
          <p:spPr bwMode="auto">
            <a:xfrm>
              <a:off x="2016" y="2736"/>
              <a:ext cx="1344" cy="240"/>
            </a:xfrm>
            <a:prstGeom prst="curvedUpArrow">
              <a:avLst>
                <a:gd name="adj1" fmla="val 80915"/>
                <a:gd name="adj2" fmla="val 192915"/>
                <a:gd name="adj3" fmla="val 33333"/>
              </a:avLst>
            </a:prstGeom>
            <a:solidFill>
              <a:schemeClr val="accent1"/>
            </a:solidFill>
            <a:ln w="9525">
              <a:solidFill>
                <a:schemeClr val="bg1"/>
              </a:solidFill>
              <a:miter lim="800000"/>
              <a:headEnd/>
              <a:tailEnd/>
            </a:ln>
          </p:spPr>
          <p:txBody>
            <a:bodyPr wrap="none" anchor="ctr"/>
            <a:lstStyle/>
            <a:p>
              <a:endParaRPr lang="en-US"/>
            </a:p>
          </p:txBody>
        </p:sp>
        <p:sp>
          <p:nvSpPr>
            <p:cNvPr id="26" name="AutoShape 355"/>
            <p:cNvSpPr>
              <a:spLocks noChangeArrowheads="1"/>
            </p:cNvSpPr>
            <p:nvPr/>
          </p:nvSpPr>
          <p:spPr bwMode="auto">
            <a:xfrm>
              <a:off x="2016" y="2736"/>
              <a:ext cx="2688" cy="240"/>
            </a:xfrm>
            <a:prstGeom prst="curvedUpArrow">
              <a:avLst>
                <a:gd name="adj1" fmla="val 79956"/>
                <a:gd name="adj2" fmla="val 196622"/>
                <a:gd name="adj3" fmla="val 33333"/>
              </a:avLst>
            </a:prstGeom>
            <a:solidFill>
              <a:schemeClr val="accent1"/>
            </a:solidFill>
            <a:ln w="9525">
              <a:solidFill>
                <a:schemeClr val="bg1"/>
              </a:solidFill>
              <a:miter lim="800000"/>
              <a:headEnd/>
              <a:tailEnd/>
            </a:ln>
          </p:spPr>
          <p:txBody>
            <a:bodyPr wrap="none" anchor="ctr"/>
            <a:lstStyle/>
            <a:p>
              <a:endParaRPr lang="en-US"/>
            </a:p>
          </p:txBody>
        </p:sp>
      </p:grpSp>
      <p:grpSp>
        <p:nvGrpSpPr>
          <p:cNvPr id="5" name="Group 356"/>
          <p:cNvGrpSpPr>
            <a:grpSpLocks/>
          </p:cNvGrpSpPr>
          <p:nvPr/>
        </p:nvGrpSpPr>
        <p:grpSpPr bwMode="auto">
          <a:xfrm>
            <a:off x="3200400" y="4796135"/>
            <a:ext cx="4267200" cy="381000"/>
            <a:chOff x="2016" y="2736"/>
            <a:chExt cx="2688" cy="240"/>
          </a:xfrm>
        </p:grpSpPr>
        <p:sp>
          <p:nvSpPr>
            <p:cNvPr id="28" name="AutoShape 354"/>
            <p:cNvSpPr>
              <a:spLocks noChangeArrowheads="1"/>
            </p:cNvSpPr>
            <p:nvPr/>
          </p:nvSpPr>
          <p:spPr bwMode="auto">
            <a:xfrm>
              <a:off x="2016" y="2736"/>
              <a:ext cx="1344" cy="240"/>
            </a:xfrm>
            <a:prstGeom prst="curvedUpArrow">
              <a:avLst>
                <a:gd name="adj1" fmla="val 80915"/>
                <a:gd name="adj2" fmla="val 192915"/>
                <a:gd name="adj3" fmla="val 33333"/>
              </a:avLst>
            </a:prstGeom>
            <a:solidFill>
              <a:schemeClr val="accent1"/>
            </a:solidFill>
            <a:ln w="9525">
              <a:solidFill>
                <a:schemeClr val="bg1"/>
              </a:solidFill>
              <a:miter lim="800000"/>
              <a:headEnd/>
              <a:tailEnd/>
            </a:ln>
          </p:spPr>
          <p:txBody>
            <a:bodyPr wrap="none" anchor="ctr"/>
            <a:lstStyle/>
            <a:p>
              <a:endParaRPr lang="en-US"/>
            </a:p>
          </p:txBody>
        </p:sp>
        <p:sp>
          <p:nvSpPr>
            <p:cNvPr id="29" name="AutoShape 355"/>
            <p:cNvSpPr>
              <a:spLocks noChangeArrowheads="1"/>
            </p:cNvSpPr>
            <p:nvPr/>
          </p:nvSpPr>
          <p:spPr bwMode="auto">
            <a:xfrm>
              <a:off x="2016" y="2736"/>
              <a:ext cx="2688" cy="240"/>
            </a:xfrm>
            <a:prstGeom prst="curvedUpArrow">
              <a:avLst>
                <a:gd name="adj1" fmla="val 79956"/>
                <a:gd name="adj2" fmla="val 196622"/>
                <a:gd name="adj3" fmla="val 33333"/>
              </a:avLst>
            </a:prstGeom>
            <a:solidFill>
              <a:schemeClr val="accent1"/>
            </a:solidFill>
            <a:ln w="9525">
              <a:solidFill>
                <a:schemeClr val="bg1"/>
              </a:solidFill>
              <a:miter lim="800000"/>
              <a:headEnd/>
              <a:tailEnd/>
            </a:ln>
          </p:spPr>
          <p:txBody>
            <a:bodyPr wrap="none" anchor="ctr"/>
            <a:lstStyle/>
            <a:p>
              <a:endParaRPr lang="en-US"/>
            </a:p>
          </p:txBody>
        </p:sp>
      </p:grpSp>
      <p:grpSp>
        <p:nvGrpSpPr>
          <p:cNvPr id="6" name="Group 356"/>
          <p:cNvGrpSpPr>
            <a:grpSpLocks/>
          </p:cNvGrpSpPr>
          <p:nvPr/>
        </p:nvGrpSpPr>
        <p:grpSpPr bwMode="auto">
          <a:xfrm>
            <a:off x="3200400" y="5862935"/>
            <a:ext cx="4267200" cy="381000"/>
            <a:chOff x="2016" y="2736"/>
            <a:chExt cx="2688" cy="240"/>
          </a:xfrm>
          <a:solidFill>
            <a:srgbClr val="FFC000"/>
          </a:solidFill>
        </p:grpSpPr>
        <p:sp>
          <p:nvSpPr>
            <p:cNvPr id="31" name="AutoShape 354"/>
            <p:cNvSpPr>
              <a:spLocks noChangeArrowheads="1"/>
            </p:cNvSpPr>
            <p:nvPr/>
          </p:nvSpPr>
          <p:spPr bwMode="auto">
            <a:xfrm>
              <a:off x="2016" y="2736"/>
              <a:ext cx="1344" cy="240"/>
            </a:xfrm>
            <a:prstGeom prst="curvedUpArrow">
              <a:avLst>
                <a:gd name="adj1" fmla="val 80915"/>
                <a:gd name="adj2" fmla="val 192915"/>
                <a:gd name="adj3" fmla="val 33333"/>
              </a:avLst>
            </a:prstGeom>
            <a:grpFill/>
            <a:ln w="9525">
              <a:solidFill>
                <a:schemeClr val="bg1"/>
              </a:solidFill>
              <a:miter lim="800000"/>
              <a:headEnd/>
              <a:tailEnd/>
            </a:ln>
          </p:spPr>
          <p:txBody>
            <a:bodyPr wrap="none" anchor="ctr"/>
            <a:lstStyle/>
            <a:p>
              <a:endParaRPr lang="en-US"/>
            </a:p>
          </p:txBody>
        </p:sp>
        <p:sp>
          <p:nvSpPr>
            <p:cNvPr id="32" name="AutoShape 355"/>
            <p:cNvSpPr>
              <a:spLocks noChangeArrowheads="1"/>
            </p:cNvSpPr>
            <p:nvPr/>
          </p:nvSpPr>
          <p:spPr bwMode="auto">
            <a:xfrm>
              <a:off x="2016" y="2736"/>
              <a:ext cx="2688" cy="240"/>
            </a:xfrm>
            <a:prstGeom prst="curvedUpArrow">
              <a:avLst>
                <a:gd name="adj1" fmla="val 79956"/>
                <a:gd name="adj2" fmla="val 196622"/>
                <a:gd name="adj3" fmla="val 33333"/>
              </a:avLst>
            </a:prstGeom>
            <a:grpFill/>
            <a:ln w="9525">
              <a:solidFill>
                <a:schemeClr val="bg1"/>
              </a:solidFill>
              <a:miter lim="800000"/>
              <a:headEnd/>
              <a:tailEnd/>
            </a:ln>
          </p:spPr>
          <p:txBody>
            <a:bodyPr wrap="none" anchor="ctr"/>
            <a:lstStyle/>
            <a:p>
              <a:endParaRPr lang="en-US"/>
            </a:p>
          </p:txBody>
        </p:sp>
      </p:grpSp>
      <p:sp>
        <p:nvSpPr>
          <p:cNvPr id="34" name="TextBox 33"/>
          <p:cNvSpPr txBox="1"/>
          <p:nvPr/>
        </p:nvSpPr>
        <p:spPr>
          <a:xfrm>
            <a:off x="1946793" y="2586335"/>
            <a:ext cx="1415773" cy="3170099"/>
          </a:xfrm>
          <a:prstGeom prst="rect">
            <a:avLst/>
          </a:prstGeom>
          <a:noFill/>
        </p:spPr>
        <p:txBody>
          <a:bodyPr wrap="none" rtlCol="0">
            <a:spAutoFit/>
          </a:bodyPr>
          <a:lstStyle/>
          <a:p>
            <a:r>
              <a:rPr lang="en-US" sz="20000" b="0" dirty="0" smtClean="0">
                <a:solidFill>
                  <a:srgbClr val="FFC000"/>
                </a:solidFill>
              </a:rPr>
              <a:t>{</a:t>
            </a:r>
            <a:endParaRPr lang="en-US" sz="20000" b="0" dirty="0">
              <a:solidFill>
                <a:srgbClr val="FFC000"/>
              </a:solidFill>
            </a:endParaRPr>
          </a:p>
        </p:txBody>
      </p:sp>
      <p:sp>
        <p:nvSpPr>
          <p:cNvPr id="35" name="TextBox 34"/>
          <p:cNvSpPr txBox="1"/>
          <p:nvPr/>
        </p:nvSpPr>
        <p:spPr>
          <a:xfrm>
            <a:off x="1524000" y="5862935"/>
            <a:ext cx="1479893" cy="523220"/>
          </a:xfrm>
          <a:prstGeom prst="rect">
            <a:avLst/>
          </a:prstGeom>
          <a:noFill/>
        </p:spPr>
        <p:txBody>
          <a:bodyPr wrap="none" rtlCol="0">
            <a:spAutoFit/>
          </a:bodyPr>
          <a:lstStyle/>
          <a:p>
            <a:r>
              <a:rPr lang="en-US" sz="2800" b="0" dirty="0" smtClean="0">
                <a:solidFill>
                  <a:srgbClr val="FFC000"/>
                </a:solidFill>
              </a:rPr>
              <a:t>therefore</a:t>
            </a:r>
            <a:endParaRPr lang="en-US" sz="2800" b="0" dirty="0">
              <a:solidFill>
                <a:srgbClr val="FFC000"/>
              </a:solidFill>
            </a:endParaRPr>
          </a:p>
        </p:txBody>
      </p:sp>
      <p:cxnSp>
        <p:nvCxnSpPr>
          <p:cNvPr id="39" name="Straight Connector 38"/>
          <p:cNvCxnSpPr/>
          <p:nvPr/>
        </p:nvCxnSpPr>
        <p:spPr bwMode="auto">
          <a:xfrm>
            <a:off x="1981200" y="4491335"/>
            <a:ext cx="20782" cy="1392382"/>
          </a:xfrm>
          <a:prstGeom prst="line">
            <a:avLst/>
          </a:prstGeom>
          <a:noFill/>
          <a:ln w="57150" cap="flat" cmpd="sng" algn="ctr">
            <a:solidFill>
              <a:srgbClr val="FFC000"/>
            </a:solidFill>
            <a:prstDash val="solid"/>
            <a:round/>
            <a:headEnd type="none" w="med" len="med"/>
            <a:tailEnd type="none" w="med" len="med"/>
          </a:ln>
          <a:effectLst/>
        </p:spPr>
      </p:cxnSp>
      <p:cxnSp>
        <p:nvCxnSpPr>
          <p:cNvPr id="40" name="Straight Connector 39"/>
          <p:cNvCxnSpPr/>
          <p:nvPr/>
        </p:nvCxnSpPr>
        <p:spPr bwMode="auto">
          <a:xfrm>
            <a:off x="1981200" y="5862935"/>
            <a:ext cx="1143000" cy="0"/>
          </a:xfrm>
          <a:prstGeom prst="line">
            <a:avLst/>
          </a:prstGeom>
          <a:noFill/>
          <a:ln w="57150" cap="flat" cmpd="sng" algn="ctr">
            <a:solidFill>
              <a:srgbClr val="FFC000"/>
            </a:solidFill>
            <a:prstDash val="solid"/>
            <a:round/>
            <a:headEnd type="none" w="med" len="med"/>
            <a:tailEnd type="triangle" w="med" len="med"/>
          </a:ln>
          <a:effectLst/>
        </p:spPr>
      </p:cxnSp>
      <p:cxnSp>
        <p:nvCxnSpPr>
          <p:cNvPr id="43" name="Straight Connector 42"/>
          <p:cNvCxnSpPr/>
          <p:nvPr/>
        </p:nvCxnSpPr>
        <p:spPr bwMode="auto">
          <a:xfrm>
            <a:off x="1981200" y="4522508"/>
            <a:ext cx="304800" cy="0"/>
          </a:xfrm>
          <a:prstGeom prst="line">
            <a:avLst/>
          </a:prstGeom>
          <a:noFill/>
          <a:ln w="57150" cap="flat" cmpd="sng" algn="ctr">
            <a:solidFill>
              <a:srgbClr val="FFC000"/>
            </a:solidFill>
            <a:prstDash val="solid"/>
            <a:round/>
            <a:headEnd type="none" w="med" len="med"/>
            <a:tailEnd type="none" w="med" len="med"/>
          </a:ln>
          <a:effectLst/>
        </p:spPr>
      </p:cxnSp>
      <p:sp>
        <p:nvSpPr>
          <p:cNvPr id="52" name="TextBox 51"/>
          <p:cNvSpPr txBox="1"/>
          <p:nvPr/>
        </p:nvSpPr>
        <p:spPr>
          <a:xfrm>
            <a:off x="7010400" y="5939135"/>
            <a:ext cx="1835760" cy="523220"/>
          </a:xfrm>
          <a:prstGeom prst="rect">
            <a:avLst/>
          </a:prstGeom>
          <a:noFill/>
        </p:spPr>
        <p:txBody>
          <a:bodyPr wrap="none" rtlCol="0">
            <a:spAutoFit/>
          </a:bodyPr>
          <a:lstStyle/>
          <a:p>
            <a:r>
              <a:rPr lang="en-US" sz="2800" b="0" dirty="0" smtClean="0">
                <a:solidFill>
                  <a:srgbClr val="FFC000"/>
                </a:solidFill>
              </a:rPr>
              <a:t>expectation</a:t>
            </a:r>
            <a:endParaRPr lang="en-US" sz="2800" b="0" dirty="0">
              <a:solidFill>
                <a:srgbClr val="FFC000"/>
              </a:solidFill>
            </a:endParaRPr>
          </a:p>
        </p:txBody>
      </p:sp>
      <p:grpSp>
        <p:nvGrpSpPr>
          <p:cNvPr id="36" name="Group 356"/>
          <p:cNvGrpSpPr>
            <a:grpSpLocks/>
          </p:cNvGrpSpPr>
          <p:nvPr/>
        </p:nvGrpSpPr>
        <p:grpSpPr bwMode="auto">
          <a:xfrm flipV="1">
            <a:off x="3200400" y="2586335"/>
            <a:ext cx="4267200" cy="381000"/>
            <a:chOff x="2016" y="2736"/>
            <a:chExt cx="2688" cy="240"/>
          </a:xfrm>
          <a:solidFill>
            <a:srgbClr val="FF0000"/>
          </a:solidFill>
        </p:grpSpPr>
        <p:sp>
          <p:nvSpPr>
            <p:cNvPr id="37" name="AutoShape 354"/>
            <p:cNvSpPr>
              <a:spLocks noChangeArrowheads="1"/>
            </p:cNvSpPr>
            <p:nvPr/>
          </p:nvSpPr>
          <p:spPr bwMode="auto">
            <a:xfrm>
              <a:off x="2016" y="2736"/>
              <a:ext cx="1344" cy="240"/>
            </a:xfrm>
            <a:prstGeom prst="curvedUpArrow">
              <a:avLst>
                <a:gd name="adj1" fmla="val 80915"/>
                <a:gd name="adj2" fmla="val 192915"/>
                <a:gd name="adj3" fmla="val 33333"/>
              </a:avLst>
            </a:prstGeom>
            <a:grpFill/>
            <a:ln w="9525">
              <a:solidFill>
                <a:schemeClr val="bg1"/>
              </a:solidFill>
              <a:miter lim="800000"/>
              <a:headEnd/>
              <a:tailEnd/>
            </a:ln>
          </p:spPr>
          <p:txBody>
            <a:bodyPr wrap="none" anchor="ctr"/>
            <a:lstStyle/>
            <a:p>
              <a:endParaRPr lang="en-US"/>
            </a:p>
          </p:txBody>
        </p:sp>
        <p:sp>
          <p:nvSpPr>
            <p:cNvPr id="38" name="AutoShape 355"/>
            <p:cNvSpPr>
              <a:spLocks noChangeArrowheads="1"/>
            </p:cNvSpPr>
            <p:nvPr/>
          </p:nvSpPr>
          <p:spPr bwMode="auto">
            <a:xfrm>
              <a:off x="2016" y="2736"/>
              <a:ext cx="2688" cy="240"/>
            </a:xfrm>
            <a:prstGeom prst="curvedUpArrow">
              <a:avLst>
                <a:gd name="adj1" fmla="val 79956"/>
                <a:gd name="adj2" fmla="val 196622"/>
                <a:gd name="adj3" fmla="val 33333"/>
              </a:avLst>
            </a:prstGeom>
            <a:grpFill/>
            <a:ln w="9525">
              <a:solidFill>
                <a:schemeClr val="bg1"/>
              </a:solidFill>
              <a:miter lim="800000"/>
              <a:headEnd/>
              <a:tailEnd/>
            </a:ln>
          </p:spPr>
          <p:txBody>
            <a:bodyPr wrap="none" anchor="ctr"/>
            <a:lstStyle/>
            <a:p>
              <a:endParaRPr lang="en-US"/>
            </a:p>
          </p:txBody>
        </p:sp>
      </p:grpSp>
      <p:sp>
        <p:nvSpPr>
          <p:cNvPr id="41" name="TextBox 40"/>
          <p:cNvSpPr txBox="1"/>
          <p:nvPr/>
        </p:nvSpPr>
        <p:spPr>
          <a:xfrm>
            <a:off x="6736773" y="2209800"/>
            <a:ext cx="2462534" cy="523220"/>
          </a:xfrm>
          <a:prstGeom prst="rect">
            <a:avLst/>
          </a:prstGeom>
          <a:solidFill>
            <a:srgbClr val="FFFF00"/>
          </a:solidFill>
        </p:spPr>
        <p:txBody>
          <a:bodyPr wrap="none" rtlCol="0">
            <a:spAutoFit/>
          </a:bodyPr>
          <a:lstStyle/>
          <a:p>
            <a:r>
              <a:rPr lang="en-US" sz="2800" b="0" dirty="0" smtClean="0">
                <a:solidFill>
                  <a:srgbClr val="FF0000"/>
                </a:solidFill>
              </a:rPr>
              <a:t>generalization ?</a:t>
            </a:r>
            <a:endParaRPr lang="en-US" sz="2800" b="0" dirty="0">
              <a:solidFill>
                <a:srgbClr val="FF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Is it that easy?</a:t>
            </a:r>
          </a:p>
        </p:txBody>
      </p:sp>
      <p:sp>
        <p:nvSpPr>
          <p:cNvPr id="5" name="Content Placeholder 4"/>
          <p:cNvSpPr>
            <a:spLocks noGrp="1"/>
          </p:cNvSpPr>
          <p:nvPr>
            <p:ph idx="1"/>
          </p:nvPr>
        </p:nvSpPr>
        <p:spPr/>
        <p:txBody>
          <a:bodyPr/>
          <a:lstStyle/>
          <a:p>
            <a:pPr marL="0" indent="0"/>
            <a:r>
              <a:rPr lang="en-US" sz="1800" dirty="0" smtClean="0"/>
              <a:t>A </a:t>
            </a:r>
            <a:r>
              <a:rPr lang="en-US" sz="1800" dirty="0"/>
              <a:t>clinician runs a query over his electronic health record system to create two groups of patients:  </a:t>
            </a:r>
            <a:endParaRPr lang="en-US" sz="1800" dirty="0" smtClean="0"/>
          </a:p>
          <a:p>
            <a:pPr>
              <a:buFont typeface="Arial" panose="020B0604020202020204" pitchFamily="34" charset="0"/>
              <a:buChar char="•"/>
            </a:pPr>
            <a:r>
              <a:rPr lang="en-US" sz="1800" dirty="0" smtClean="0"/>
              <a:t>those </a:t>
            </a:r>
            <a:r>
              <a:rPr lang="en-US" sz="1800" dirty="0"/>
              <a:t>who have higher average blood pressures in winter than in summer, and  </a:t>
            </a:r>
            <a:endParaRPr lang="en-US" sz="1800" dirty="0" smtClean="0"/>
          </a:p>
          <a:p>
            <a:pPr>
              <a:buFont typeface="Arial" panose="020B0604020202020204" pitchFamily="34" charset="0"/>
              <a:buChar char="•"/>
            </a:pPr>
            <a:r>
              <a:rPr lang="en-US" sz="1800" dirty="0" smtClean="0"/>
              <a:t>those </a:t>
            </a:r>
            <a:r>
              <a:rPr lang="en-US" sz="1800" dirty="0"/>
              <a:t>with no seasonal difference in average blood pressure.   </a:t>
            </a:r>
            <a:endParaRPr lang="en-US" sz="1800" dirty="0" smtClean="0"/>
          </a:p>
          <a:p>
            <a:pPr marL="0" indent="0"/>
            <a:r>
              <a:rPr lang="en-US" sz="1800" dirty="0" smtClean="0"/>
              <a:t>He </a:t>
            </a:r>
            <a:r>
              <a:rPr lang="en-US" sz="1800" dirty="0"/>
              <a:t>then checks both groups for their drinking habits and finds that the group with higher winter blood pressures has a higher percentage of rum drinkers than the other group. Which of the following conclusions can he make</a:t>
            </a:r>
            <a:r>
              <a:rPr lang="en-US" sz="1800" dirty="0" smtClean="0"/>
              <a:t>?</a:t>
            </a:r>
          </a:p>
          <a:p>
            <a:pPr marL="0" indent="0"/>
            <a:endParaRPr lang="en-US" sz="1800" dirty="0"/>
          </a:p>
          <a:p>
            <a:pPr marL="457200" lvl="0" indent="-457200">
              <a:buFont typeface="+mj-lt"/>
              <a:buAutoNum type="arabicPeriod"/>
            </a:pPr>
            <a:r>
              <a:rPr lang="en-US" sz="1800" dirty="0"/>
              <a:t>high blood pressure causes people to drunk rum in </a:t>
            </a:r>
            <a:r>
              <a:rPr lang="en-US" sz="1800" dirty="0" smtClean="0"/>
              <a:t>winter;</a:t>
            </a:r>
            <a:endParaRPr lang="en-US" sz="1800" dirty="0"/>
          </a:p>
          <a:p>
            <a:pPr marL="457200" lvl="0" indent="-457200">
              <a:buFont typeface="+mj-lt"/>
              <a:buAutoNum type="arabicPeriod"/>
            </a:pPr>
            <a:r>
              <a:rPr lang="en-US" sz="1800" dirty="0"/>
              <a:t>rum causes people to have higher blood pressure, both in winter and </a:t>
            </a:r>
            <a:r>
              <a:rPr lang="en-US" sz="1800" dirty="0" smtClean="0"/>
              <a:t>summer;</a:t>
            </a:r>
            <a:endParaRPr lang="en-US" sz="1800" dirty="0"/>
          </a:p>
          <a:p>
            <a:pPr marL="457200" lvl="0" indent="-457200">
              <a:buFont typeface="+mj-lt"/>
              <a:buAutoNum type="arabicPeriod"/>
            </a:pPr>
            <a:r>
              <a:rPr lang="en-US" sz="1800" dirty="0"/>
              <a:t>cold weather makes people drink more rum, and also increases their blood </a:t>
            </a:r>
            <a:r>
              <a:rPr lang="en-US" sz="1800" dirty="0" smtClean="0"/>
              <a:t>pressure;</a:t>
            </a:r>
            <a:endParaRPr lang="en-US" sz="1800" dirty="0"/>
          </a:p>
          <a:p>
            <a:pPr marL="457200" lvl="0" indent="-457200">
              <a:buFont typeface="+mj-lt"/>
              <a:buAutoNum type="arabicPeriod"/>
            </a:pPr>
            <a:r>
              <a:rPr lang="en-US" sz="1800" dirty="0"/>
              <a:t>all of the above are valid </a:t>
            </a:r>
            <a:r>
              <a:rPr lang="en-US" sz="1800" dirty="0" smtClean="0"/>
              <a:t>conclusions;</a:t>
            </a:r>
            <a:endParaRPr lang="en-US" sz="1800" dirty="0"/>
          </a:p>
          <a:p>
            <a:pPr marL="457200" indent="-457200">
              <a:buFont typeface="+mj-lt"/>
              <a:buAutoNum type="arabicPeriod"/>
            </a:pPr>
            <a:r>
              <a:rPr lang="en-US" sz="1800" dirty="0"/>
              <a:t>none of the above are valid </a:t>
            </a:r>
            <a:r>
              <a:rPr lang="en-US" sz="1800" dirty="0" smtClean="0"/>
              <a:t>conclusions.</a:t>
            </a:r>
            <a:endParaRPr lang="en-US" sz="1800" dirty="0"/>
          </a:p>
        </p:txBody>
      </p:sp>
    </p:spTree>
    <p:extLst>
      <p:ext uri="{BB962C8B-B14F-4D97-AF65-F5344CB8AC3E}">
        <p14:creationId xmlns:p14="http://schemas.microsoft.com/office/powerpoint/2010/main" val="20111489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Correlation vs. Causality</a:t>
            </a:r>
            <a:endParaRPr lang="en-US" dirty="0"/>
          </a:p>
        </p:txBody>
      </p:sp>
      <p:sp>
        <p:nvSpPr>
          <p:cNvPr id="5" name="Content Placeholder 4"/>
          <p:cNvSpPr>
            <a:spLocks noGrp="1"/>
          </p:cNvSpPr>
          <p:nvPr>
            <p:ph idx="1"/>
          </p:nvPr>
        </p:nvSpPr>
        <p:spPr/>
        <p:txBody>
          <a:bodyPr/>
          <a:lstStyle/>
          <a:p>
            <a:pPr marL="0" indent="0"/>
            <a:r>
              <a:rPr lang="en-US" sz="1800" dirty="0" smtClean="0"/>
              <a:t>A </a:t>
            </a:r>
            <a:r>
              <a:rPr lang="en-US" sz="1800" dirty="0"/>
              <a:t>clinician runs a query over his electronic health record system to create two groups of patients:  </a:t>
            </a:r>
            <a:endParaRPr lang="en-US" sz="1800" dirty="0" smtClean="0"/>
          </a:p>
          <a:p>
            <a:pPr>
              <a:buFont typeface="Arial" panose="020B0604020202020204" pitchFamily="34" charset="0"/>
              <a:buChar char="•"/>
            </a:pPr>
            <a:r>
              <a:rPr lang="en-US" sz="1800" dirty="0" smtClean="0"/>
              <a:t>those </a:t>
            </a:r>
            <a:r>
              <a:rPr lang="en-US" sz="1800" dirty="0"/>
              <a:t>who have higher average blood pressures in winter than in summer, and  </a:t>
            </a:r>
            <a:endParaRPr lang="en-US" sz="1800" dirty="0" smtClean="0"/>
          </a:p>
          <a:p>
            <a:pPr>
              <a:buFont typeface="Arial" panose="020B0604020202020204" pitchFamily="34" charset="0"/>
              <a:buChar char="•"/>
            </a:pPr>
            <a:r>
              <a:rPr lang="en-US" sz="1800" dirty="0" smtClean="0"/>
              <a:t>those </a:t>
            </a:r>
            <a:r>
              <a:rPr lang="en-US" sz="1800" dirty="0"/>
              <a:t>with no seasonal difference in average blood pressure.   </a:t>
            </a:r>
            <a:endParaRPr lang="en-US" sz="1800" dirty="0" smtClean="0"/>
          </a:p>
          <a:p>
            <a:pPr marL="0" indent="0"/>
            <a:r>
              <a:rPr lang="en-US" sz="1800" dirty="0" smtClean="0"/>
              <a:t>He </a:t>
            </a:r>
            <a:r>
              <a:rPr lang="en-US" sz="1800" dirty="0"/>
              <a:t>then checks both groups for their drinking habits and finds that the group with higher winter blood pressures has a higher percentage of rum drinkers than the other group. Which of the following conclusions can he make</a:t>
            </a:r>
            <a:r>
              <a:rPr lang="en-US" sz="1800" dirty="0" smtClean="0"/>
              <a:t>?</a:t>
            </a:r>
          </a:p>
          <a:p>
            <a:pPr marL="0" indent="0"/>
            <a:endParaRPr lang="en-US" sz="1800" dirty="0"/>
          </a:p>
          <a:p>
            <a:pPr marL="457200" lvl="0" indent="-457200">
              <a:buFont typeface="+mj-lt"/>
              <a:buAutoNum type="arabicPeriod"/>
            </a:pPr>
            <a:r>
              <a:rPr lang="en-US" sz="1800" dirty="0"/>
              <a:t>high blood pressure causes people to drunk rum in </a:t>
            </a:r>
            <a:r>
              <a:rPr lang="en-US" sz="1800" dirty="0" smtClean="0"/>
              <a:t>winter;</a:t>
            </a:r>
            <a:endParaRPr lang="en-US" sz="1800" dirty="0"/>
          </a:p>
          <a:p>
            <a:pPr marL="457200" lvl="0" indent="-457200">
              <a:buFont typeface="+mj-lt"/>
              <a:buAutoNum type="arabicPeriod"/>
            </a:pPr>
            <a:r>
              <a:rPr lang="en-US" sz="1800" dirty="0"/>
              <a:t>rum causes people to have higher blood pressure, both in winter and </a:t>
            </a:r>
            <a:r>
              <a:rPr lang="en-US" sz="1800" dirty="0" smtClean="0"/>
              <a:t>summer;</a:t>
            </a:r>
            <a:endParaRPr lang="en-US" sz="1800" dirty="0"/>
          </a:p>
          <a:p>
            <a:pPr marL="457200" lvl="0" indent="-457200">
              <a:buFont typeface="+mj-lt"/>
              <a:buAutoNum type="arabicPeriod"/>
            </a:pPr>
            <a:r>
              <a:rPr lang="en-US" sz="1800" dirty="0"/>
              <a:t>cold weather makes people drink more rum, and also increases their blood </a:t>
            </a:r>
            <a:r>
              <a:rPr lang="en-US" sz="1800" dirty="0" smtClean="0"/>
              <a:t>pressure;</a:t>
            </a:r>
            <a:endParaRPr lang="en-US" sz="1800" dirty="0"/>
          </a:p>
          <a:p>
            <a:pPr marL="457200" lvl="0" indent="-457200">
              <a:buFont typeface="+mj-lt"/>
              <a:buAutoNum type="arabicPeriod"/>
            </a:pPr>
            <a:r>
              <a:rPr lang="en-US" sz="1800" dirty="0"/>
              <a:t>all of the above are valid </a:t>
            </a:r>
            <a:r>
              <a:rPr lang="en-US" sz="1800" dirty="0" smtClean="0"/>
              <a:t>conclusions;</a:t>
            </a:r>
            <a:endParaRPr lang="en-US" sz="1800" dirty="0"/>
          </a:p>
          <a:p>
            <a:pPr marL="457200" indent="-457200">
              <a:buFont typeface="+mj-lt"/>
              <a:buAutoNum type="arabicPeriod"/>
            </a:pPr>
            <a:r>
              <a:rPr lang="en-US" sz="1800" dirty="0">
                <a:solidFill>
                  <a:srgbClr val="1FE115"/>
                </a:solidFill>
              </a:rPr>
              <a:t>none of the above are valid </a:t>
            </a:r>
            <a:r>
              <a:rPr lang="en-US" sz="1800" dirty="0" smtClean="0">
                <a:solidFill>
                  <a:srgbClr val="1FE115"/>
                </a:solidFill>
              </a:rPr>
              <a:t>conclusions.</a:t>
            </a:r>
            <a:endParaRPr lang="en-US" sz="1800" dirty="0">
              <a:solidFill>
                <a:srgbClr val="1FE115"/>
              </a:solidFill>
            </a:endParaRPr>
          </a:p>
        </p:txBody>
      </p:sp>
    </p:spTree>
    <p:extLst>
      <p:ext uri="{BB962C8B-B14F-4D97-AF65-F5344CB8AC3E}">
        <p14:creationId xmlns:p14="http://schemas.microsoft.com/office/powerpoint/2010/main" val="17499388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pPr marL="0" indent="0"/>
            <a:r>
              <a:rPr lang="en-US" dirty="0"/>
              <a:t>There is a test for a disease for </a:t>
            </a:r>
            <a:r>
              <a:rPr lang="en-US" dirty="0" smtClean="0"/>
              <a:t>which:</a:t>
            </a:r>
          </a:p>
          <a:p>
            <a:pPr marL="741363" indent="-395288">
              <a:buFont typeface="Arial" panose="020B0604020202020204" pitchFamily="34" charset="0"/>
              <a:buChar char="•"/>
            </a:pPr>
            <a:r>
              <a:rPr lang="en-US" dirty="0" smtClean="0"/>
              <a:t>the </a:t>
            </a:r>
            <a:r>
              <a:rPr lang="en-US" dirty="0"/>
              <a:t>rate of false negatives (negative results in cases </a:t>
            </a:r>
            <a:r>
              <a:rPr lang="en-US" dirty="0" smtClean="0"/>
              <a:t>where </a:t>
            </a:r>
            <a:r>
              <a:rPr lang="en-US" dirty="0"/>
              <a:t>the disease is present) is zero, and </a:t>
            </a:r>
            <a:endParaRPr lang="en-US" dirty="0" smtClean="0"/>
          </a:p>
          <a:p>
            <a:pPr marL="741363" indent="-395288">
              <a:buFont typeface="Arial" panose="020B0604020202020204" pitchFamily="34" charset="0"/>
              <a:buChar char="•"/>
            </a:pPr>
            <a:r>
              <a:rPr lang="en-US" dirty="0" smtClean="0"/>
              <a:t>the </a:t>
            </a:r>
            <a:r>
              <a:rPr lang="en-US" dirty="0"/>
              <a:t>rate of false positives (positive results in cases </a:t>
            </a:r>
            <a:r>
              <a:rPr lang="en-US" dirty="0" smtClean="0"/>
              <a:t>where </a:t>
            </a:r>
            <a:r>
              <a:rPr lang="en-US" dirty="0"/>
              <a:t>the disease is absent) is one in ten (that is, </a:t>
            </a:r>
            <a:r>
              <a:rPr lang="en-US" dirty="0" smtClean="0"/>
              <a:t>disease-free </a:t>
            </a:r>
            <a:r>
              <a:rPr lang="en-US" dirty="0"/>
              <a:t>individuals test positive 10% of the time). </a:t>
            </a:r>
            <a:endParaRPr lang="en-US" dirty="0" smtClean="0"/>
          </a:p>
          <a:p>
            <a:pPr marL="0" indent="0"/>
            <a:r>
              <a:rPr lang="en-US" dirty="0" smtClean="0"/>
              <a:t>If </a:t>
            </a:r>
            <a:r>
              <a:rPr lang="en-US" dirty="0"/>
              <a:t>one tests positive, what are the chances that one has the disease? </a:t>
            </a:r>
          </a:p>
        </p:txBody>
      </p:sp>
    </p:spTree>
    <p:extLst>
      <p:ext uri="{BB962C8B-B14F-4D97-AF65-F5344CB8AC3E}">
        <p14:creationId xmlns:p14="http://schemas.microsoft.com/office/powerpoint/2010/main" val="15083096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pPr marL="0" indent="0"/>
            <a:r>
              <a:rPr lang="en-US" dirty="0"/>
              <a:t>There is a test for a disease for </a:t>
            </a:r>
            <a:r>
              <a:rPr lang="en-US" dirty="0" smtClean="0"/>
              <a:t>which:</a:t>
            </a:r>
          </a:p>
          <a:p>
            <a:pPr marL="741363" indent="-395288">
              <a:buFont typeface="Arial" panose="020B0604020202020204" pitchFamily="34" charset="0"/>
              <a:buChar char="•"/>
            </a:pPr>
            <a:r>
              <a:rPr lang="en-US" dirty="0" smtClean="0"/>
              <a:t>the </a:t>
            </a:r>
            <a:r>
              <a:rPr lang="en-US" dirty="0"/>
              <a:t>rate of false negatives (negative results in cases </a:t>
            </a:r>
            <a:r>
              <a:rPr lang="en-US" dirty="0" smtClean="0"/>
              <a:t>where </a:t>
            </a:r>
            <a:r>
              <a:rPr lang="en-US" dirty="0"/>
              <a:t>the disease is present) is zero, and </a:t>
            </a:r>
            <a:endParaRPr lang="en-US" dirty="0" smtClean="0"/>
          </a:p>
          <a:p>
            <a:pPr marL="741363" indent="-395288">
              <a:buFont typeface="Arial" panose="020B0604020202020204" pitchFamily="34" charset="0"/>
              <a:buChar char="•"/>
            </a:pPr>
            <a:r>
              <a:rPr lang="en-US" dirty="0" smtClean="0"/>
              <a:t>the </a:t>
            </a:r>
            <a:r>
              <a:rPr lang="en-US" dirty="0"/>
              <a:t>rate of false positives (positive results in cases </a:t>
            </a:r>
            <a:r>
              <a:rPr lang="en-US" dirty="0" smtClean="0"/>
              <a:t>where </a:t>
            </a:r>
            <a:r>
              <a:rPr lang="en-US" dirty="0"/>
              <a:t>the disease is absent) is one in ten (that is, </a:t>
            </a:r>
            <a:r>
              <a:rPr lang="en-US" dirty="0" smtClean="0"/>
              <a:t>disease-free </a:t>
            </a:r>
            <a:r>
              <a:rPr lang="en-US" dirty="0"/>
              <a:t>individuals test positive 10% of the time). </a:t>
            </a:r>
            <a:endParaRPr lang="en-US" dirty="0" smtClean="0"/>
          </a:p>
          <a:p>
            <a:pPr marL="0" indent="0"/>
            <a:r>
              <a:rPr lang="en-US" dirty="0" smtClean="0"/>
              <a:t>If </a:t>
            </a:r>
            <a:r>
              <a:rPr lang="en-US" dirty="0"/>
              <a:t>one tests positive, what are the chances that one has the disease? </a:t>
            </a:r>
            <a:endParaRPr lang="en-US" dirty="0" smtClean="0"/>
          </a:p>
          <a:p>
            <a:pPr marL="0" indent="0"/>
            <a:endParaRPr lang="en-US" dirty="0"/>
          </a:p>
          <a:p>
            <a:pPr marL="0" indent="0"/>
            <a:r>
              <a:rPr lang="en-US" dirty="0" smtClean="0"/>
              <a:t>	90% ?</a:t>
            </a:r>
            <a:endParaRPr lang="en-US" dirty="0"/>
          </a:p>
        </p:txBody>
      </p:sp>
    </p:spTree>
    <p:extLst>
      <p:ext uri="{BB962C8B-B14F-4D97-AF65-F5344CB8AC3E}">
        <p14:creationId xmlns:p14="http://schemas.microsoft.com/office/powerpoint/2010/main" val="1023294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UDF-7778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AutoShape 5"/>
          <p:cNvSpPr>
            <a:spLocks noGrp="1" noChangeArrowheads="1"/>
          </p:cNvSpPr>
          <p:nvPr>
            <p:ph type="title"/>
          </p:nvPr>
        </p:nvSpPr>
        <p:spPr/>
        <p:txBody>
          <a:bodyPr/>
          <a:lstStyle/>
          <a:p>
            <a:r>
              <a:rPr lang="en-US" altLang="en-US" dirty="0" smtClean="0"/>
              <a:t>The basis of Ontological Realism (O.R.)</a:t>
            </a:r>
          </a:p>
        </p:txBody>
      </p:sp>
      <p:sp>
        <p:nvSpPr>
          <p:cNvPr id="30723" name="Rectangle 3"/>
          <p:cNvSpPr>
            <a:spLocks noGrp="1" noChangeArrowheads="1"/>
          </p:cNvSpPr>
          <p:nvPr>
            <p:ph idx="1"/>
          </p:nvPr>
        </p:nvSpPr>
        <p:spPr>
          <a:xfrm>
            <a:off x="3124200" y="1676400"/>
            <a:ext cx="5791200" cy="4953000"/>
          </a:xfrm>
          <a:solidFill>
            <a:srgbClr val="000000">
              <a:alpha val="50195"/>
            </a:srgbClr>
          </a:solidFill>
          <a:ln>
            <a:solidFill>
              <a:schemeClr val="tx1"/>
            </a:solidFill>
            <a:miter lim="800000"/>
            <a:headEnd/>
            <a:tailEnd/>
          </a:ln>
        </p:spPr>
        <p:txBody>
          <a:bodyPr/>
          <a:lstStyle/>
          <a:p>
            <a:pPr marL="533400" indent="-533400">
              <a:buFontTx/>
              <a:buAutoNum type="arabicPeriod"/>
            </a:pPr>
            <a:r>
              <a:rPr lang="en-US" altLang="en-US" sz="2800" dirty="0" smtClean="0"/>
              <a:t>There is an external reality which is ‘objectively’ the way it is;</a:t>
            </a:r>
          </a:p>
          <a:p>
            <a:pPr marL="533400" indent="-533400">
              <a:buFontTx/>
              <a:buAutoNum type="arabicPeriod"/>
            </a:pPr>
            <a:r>
              <a:rPr lang="en-US" altLang="en-US" sz="2800" dirty="0" smtClean="0"/>
              <a:t>That reality is accessible to us;</a:t>
            </a:r>
          </a:p>
          <a:p>
            <a:pPr marL="533400" indent="-533400">
              <a:buFontTx/>
              <a:buAutoNum type="arabicPeriod"/>
            </a:pPr>
            <a:r>
              <a:rPr lang="en-US" altLang="en-US" sz="2800" dirty="0" smtClean="0"/>
              <a:t>We build in our brains cognitive representations of  reality; </a:t>
            </a:r>
          </a:p>
          <a:p>
            <a:pPr marL="533400" indent="-533400">
              <a:buFontTx/>
              <a:buAutoNum type="arabicPeriod"/>
            </a:pPr>
            <a:r>
              <a:rPr lang="en-US" altLang="en-US" sz="2800" dirty="0" smtClean="0"/>
              <a:t>We communicate with others about what is there, and what we believe there is there.</a:t>
            </a:r>
          </a:p>
        </p:txBody>
      </p:sp>
      <p:pic>
        <p:nvPicPr>
          <p:cNvPr id="23556" name="Picture 4" descr="glo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24384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388938" y="6400800"/>
            <a:ext cx="8755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200" b="0">
                <a:solidFill>
                  <a:schemeClr val="bg1"/>
                </a:solidFill>
              </a:rPr>
              <a:t>Smith B, Kusnierczyk W, Schober D, Ceusters W. Towards a Reference Terminology for Ontology Research and Development in the Biomedical Domain. Proceedings of KR-MED 2006, Biomedical Ontology in Action, November 8, 2006, Baltimore MD, USA</a:t>
            </a:r>
            <a:r>
              <a:rPr lang="en-US" altLang="en-US" sz="1200">
                <a:solidFill>
                  <a:schemeClr val="bg1"/>
                </a:solidFill>
              </a:rPr>
              <a:t> </a:t>
            </a:r>
          </a:p>
        </p:txBody>
      </p:sp>
    </p:spTree>
    <p:extLst>
      <p:ext uri="{BB962C8B-B14F-4D97-AF65-F5344CB8AC3E}">
        <p14:creationId xmlns:p14="http://schemas.microsoft.com/office/powerpoint/2010/main" val="1623283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2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 rate fallacy</a:t>
            </a:r>
            <a:endParaRPr lang="en-US" dirty="0"/>
          </a:p>
        </p:txBody>
      </p:sp>
      <p:sp>
        <p:nvSpPr>
          <p:cNvPr id="3" name="Content Placeholder 2"/>
          <p:cNvSpPr>
            <a:spLocks noGrp="1"/>
          </p:cNvSpPr>
          <p:nvPr>
            <p:ph idx="1"/>
          </p:nvPr>
        </p:nvSpPr>
        <p:spPr/>
        <p:txBody>
          <a:bodyPr/>
          <a:lstStyle/>
          <a:p>
            <a:pPr marL="0" indent="0"/>
            <a:r>
              <a:rPr lang="en-US" dirty="0"/>
              <a:t>There is a test for a disease for </a:t>
            </a:r>
            <a:r>
              <a:rPr lang="en-US" dirty="0" smtClean="0"/>
              <a:t>which:</a:t>
            </a:r>
          </a:p>
          <a:p>
            <a:pPr marL="741363" indent="-395288">
              <a:buFont typeface="Arial" panose="020B0604020202020204" pitchFamily="34" charset="0"/>
              <a:buChar char="•"/>
            </a:pPr>
            <a:r>
              <a:rPr lang="en-US" dirty="0" smtClean="0"/>
              <a:t>the </a:t>
            </a:r>
            <a:r>
              <a:rPr lang="en-US" dirty="0"/>
              <a:t>rate of false negatives </a:t>
            </a:r>
            <a:r>
              <a:rPr lang="en-US" dirty="0" smtClean="0"/>
              <a:t>is </a:t>
            </a:r>
            <a:r>
              <a:rPr lang="en-US" dirty="0"/>
              <a:t>zero, and </a:t>
            </a:r>
            <a:endParaRPr lang="en-US" dirty="0" smtClean="0"/>
          </a:p>
          <a:p>
            <a:pPr marL="741363" indent="-395288">
              <a:buFont typeface="Arial" panose="020B0604020202020204" pitchFamily="34" charset="0"/>
              <a:buChar char="•"/>
            </a:pPr>
            <a:r>
              <a:rPr lang="en-US" dirty="0" smtClean="0"/>
              <a:t>the </a:t>
            </a:r>
            <a:r>
              <a:rPr lang="en-US" dirty="0"/>
              <a:t>rate of false positives </a:t>
            </a:r>
            <a:r>
              <a:rPr lang="en-US" dirty="0" smtClean="0"/>
              <a:t>is </a:t>
            </a:r>
            <a:r>
              <a:rPr lang="en-US" dirty="0"/>
              <a:t>one in </a:t>
            </a:r>
            <a:r>
              <a:rPr lang="en-US" dirty="0" smtClean="0"/>
              <a:t>ten.</a:t>
            </a:r>
          </a:p>
          <a:p>
            <a:pPr marL="0" indent="0"/>
            <a:r>
              <a:rPr lang="en-US" dirty="0" smtClean="0"/>
              <a:t>If </a:t>
            </a:r>
            <a:r>
              <a:rPr lang="en-US" dirty="0"/>
              <a:t>one tests positive, what are the chances that one has the disease? </a:t>
            </a:r>
          </a:p>
          <a:p>
            <a:pPr marL="0" indent="0"/>
            <a:r>
              <a:rPr lang="en-US" dirty="0" smtClean="0">
                <a:solidFill>
                  <a:srgbClr val="FFFF00"/>
                </a:solidFill>
              </a:rPr>
              <a:t>The </a:t>
            </a:r>
            <a:r>
              <a:rPr lang="en-US" dirty="0">
                <a:solidFill>
                  <a:srgbClr val="FFFF00"/>
                </a:solidFill>
              </a:rPr>
              <a:t>actual probability depends on some further, crucial information: the base rate of the disease in the population (the proportion of people having it). The lower the incidence of the disease at large, the lower the probability that a positive result signals the presence of the disease.</a:t>
            </a:r>
          </a:p>
        </p:txBody>
      </p:sp>
      <p:sp>
        <p:nvSpPr>
          <p:cNvPr id="4" name="Rectangle 3"/>
          <p:cNvSpPr/>
          <p:nvPr/>
        </p:nvSpPr>
        <p:spPr>
          <a:xfrm>
            <a:off x="3449320" y="6336863"/>
            <a:ext cx="5486400" cy="307777"/>
          </a:xfrm>
          <a:prstGeom prst="rect">
            <a:avLst/>
          </a:prstGeom>
        </p:spPr>
        <p:txBody>
          <a:bodyPr wrap="square">
            <a:spAutoFit/>
          </a:bodyPr>
          <a:lstStyle/>
          <a:p>
            <a:pPr algn="r"/>
            <a:r>
              <a:rPr lang="en-US" sz="1400" dirty="0">
                <a:solidFill>
                  <a:schemeClr val="bg1"/>
                </a:solidFill>
              </a:rPr>
              <a:t>http://plato.stanford.edu/entries/scientific-realism/#WhaSciRea</a:t>
            </a:r>
          </a:p>
        </p:txBody>
      </p:sp>
    </p:spTree>
    <p:extLst>
      <p:ext uri="{BB962C8B-B14F-4D97-AF65-F5344CB8AC3E}">
        <p14:creationId xmlns:p14="http://schemas.microsoft.com/office/powerpoint/2010/main" val="9056607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Pitfalls in statistics </a:t>
            </a:r>
            <a:endParaRPr lang="en-US" dirty="0"/>
          </a:p>
        </p:txBody>
      </p:sp>
      <p:sp>
        <p:nvSpPr>
          <p:cNvPr id="4" name="Content Placeholder 3"/>
          <p:cNvSpPr>
            <a:spLocks noGrp="1"/>
          </p:cNvSpPr>
          <p:nvPr>
            <p:ph idx="1"/>
          </p:nvPr>
        </p:nvSpPr>
        <p:spPr/>
        <p:txBody>
          <a:bodyPr/>
          <a:lstStyle/>
          <a:p>
            <a:r>
              <a:rPr lang="en-US" dirty="0" smtClean="0"/>
              <a:t>Three broad categories:</a:t>
            </a:r>
          </a:p>
          <a:p>
            <a:pPr lvl="1"/>
            <a:r>
              <a:rPr lang="en-US" dirty="0" smtClean="0"/>
              <a:t>Sources of bias. </a:t>
            </a:r>
          </a:p>
          <a:p>
            <a:pPr lvl="2"/>
            <a:r>
              <a:rPr lang="en-US" dirty="0" smtClean="0"/>
              <a:t>These are conditions or circumstances which affect the external validity of statistical results. </a:t>
            </a:r>
          </a:p>
          <a:p>
            <a:pPr lvl="1"/>
            <a:r>
              <a:rPr lang="en-US" dirty="0" smtClean="0"/>
              <a:t>Errors in methodology, </a:t>
            </a:r>
          </a:p>
          <a:p>
            <a:pPr lvl="2"/>
            <a:r>
              <a:rPr lang="en-US" dirty="0" smtClean="0"/>
              <a:t>which can lead to inaccurate or invalid results. </a:t>
            </a:r>
          </a:p>
          <a:p>
            <a:pPr lvl="1"/>
            <a:r>
              <a:rPr lang="en-US" dirty="0" smtClean="0"/>
              <a:t>Interpretation errors, </a:t>
            </a:r>
          </a:p>
          <a:p>
            <a:pPr lvl="2"/>
            <a:r>
              <a:rPr lang="en-US" dirty="0" smtClean="0"/>
              <a:t>misapplication of statistical results to real world issues.</a:t>
            </a:r>
            <a:endParaRPr lang="en-US" dirty="0"/>
          </a:p>
        </p:txBody>
      </p:sp>
    </p:spTree>
    <p:extLst>
      <p:ext uri="{BB962C8B-B14F-4D97-AF65-F5344CB8AC3E}">
        <p14:creationId xmlns:p14="http://schemas.microsoft.com/office/powerpoint/2010/main" val="14501700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confounding in epidemiology</a:t>
            </a:r>
            <a:endParaRPr lang="en-US" dirty="0"/>
          </a:p>
        </p:txBody>
      </p:sp>
      <p:sp>
        <p:nvSpPr>
          <p:cNvPr id="3" name="Content Placeholder 2"/>
          <p:cNvSpPr>
            <a:spLocks noGrp="1"/>
          </p:cNvSpPr>
          <p:nvPr>
            <p:ph idx="1"/>
          </p:nvPr>
        </p:nvSpPr>
        <p:spPr>
          <a:xfrm>
            <a:off x="228600" y="1600200"/>
            <a:ext cx="8686800" cy="4953000"/>
          </a:xfrm>
        </p:spPr>
        <p:txBody>
          <a:bodyPr/>
          <a:lstStyle/>
          <a:p>
            <a:r>
              <a:rPr lang="en-US" sz="2800" dirty="0" smtClean="0"/>
              <a:t>Confounders are:</a:t>
            </a:r>
          </a:p>
          <a:p>
            <a:pPr lvl="1"/>
            <a:r>
              <a:rPr lang="en-US" sz="2000" dirty="0" smtClean="0"/>
              <a:t>not part of the real association between exposure and disease,</a:t>
            </a:r>
          </a:p>
          <a:p>
            <a:pPr lvl="1"/>
            <a:r>
              <a:rPr lang="en-US" sz="2000" dirty="0" smtClean="0"/>
              <a:t>predictors of disease,</a:t>
            </a:r>
          </a:p>
          <a:p>
            <a:pPr lvl="1"/>
            <a:r>
              <a:rPr lang="en-US" sz="2000" dirty="0" smtClean="0"/>
              <a:t>unequally distributed between exposure groups.</a:t>
            </a:r>
          </a:p>
          <a:p>
            <a:r>
              <a:rPr lang="en-US" sz="2800" dirty="0" smtClean="0"/>
              <a:t>Example: grey hair</a:t>
            </a:r>
          </a:p>
          <a:p>
            <a:pPr lvl="1"/>
            <a:r>
              <a:rPr lang="en-US" sz="2000" dirty="0" smtClean="0"/>
              <a:t>take from the street the first 100 people you encounter with grey hair and the first 100 that don’t have grey hair;</a:t>
            </a:r>
          </a:p>
          <a:p>
            <a:pPr lvl="1"/>
            <a:r>
              <a:rPr lang="en-US" sz="2000" dirty="0" smtClean="0"/>
              <a:t>check them for heart disease;</a:t>
            </a:r>
          </a:p>
          <a:p>
            <a:pPr lvl="1"/>
            <a:r>
              <a:rPr lang="en-US" sz="2000" dirty="0" smtClean="0"/>
              <a:t>you will very likely find that there are significantly more people in the grey hair group that have heart disease than in the other group because</a:t>
            </a:r>
          </a:p>
          <a:p>
            <a:pPr lvl="1"/>
            <a:r>
              <a:rPr lang="en-US" sz="2000" dirty="0" smtClean="0"/>
              <a:t>both grey hair and heart disease are more prevalent in elderly;</a:t>
            </a:r>
          </a:p>
          <a:p>
            <a:pPr lvl="1"/>
            <a:r>
              <a:rPr lang="en-US" sz="2000" dirty="0" smtClean="0"/>
              <a:t>therefore (?): grey hair causes heart disease (or the other way round?)</a:t>
            </a:r>
            <a:endParaRPr lang="en-US" sz="2000" dirty="0"/>
          </a:p>
        </p:txBody>
      </p:sp>
    </p:spTree>
    <p:extLst>
      <p:ext uri="{BB962C8B-B14F-4D97-AF65-F5344CB8AC3E}">
        <p14:creationId xmlns:p14="http://schemas.microsoft.com/office/powerpoint/2010/main" val="42854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strategies to reduce confounding</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randomization (distribute - known and measurable - confounders between study groups)</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restriction (restrict entry to study of individuals with confounding factors</a:t>
            </a:r>
          </a:p>
          <a:p>
            <a:pPr lvl="1"/>
            <a:r>
              <a:rPr lang="en-US" dirty="0" smtClean="0"/>
              <a:t>risks: introduce bias</a:t>
            </a:r>
          </a:p>
          <a:p>
            <a:pPr lvl="1"/>
            <a:endParaRPr lang="en-US" dirty="0" smtClean="0"/>
          </a:p>
          <a:p>
            <a:pPr>
              <a:buFont typeface="Arial" panose="020B0604020202020204" pitchFamily="34" charset="0"/>
              <a:buChar char="•"/>
            </a:pPr>
            <a:r>
              <a:rPr lang="en-US" dirty="0" smtClean="0"/>
              <a:t>matching, stratification, adjustment, …</a:t>
            </a:r>
          </a:p>
          <a:p>
            <a:pPr lvl="1"/>
            <a:r>
              <a:rPr lang="en-US" dirty="0" smtClean="0">
                <a:sym typeface="Wingdings" pitchFamily="2" charset="2"/>
              </a:rPr>
              <a:t> check your course in medical statistics,</a:t>
            </a:r>
          </a:p>
          <a:p>
            <a:pPr lvl="2"/>
            <a:r>
              <a:rPr lang="en-US" dirty="0" smtClean="0">
                <a:sym typeface="Wingdings" pitchFamily="2" charset="2"/>
              </a:rPr>
              <a:t>if you didn’t take one: shame on you.</a:t>
            </a:r>
            <a:endParaRPr lang="en-US" dirty="0" smtClean="0"/>
          </a:p>
          <a:p>
            <a:pPr>
              <a:buFont typeface="Arial" panose="020B0604020202020204" pitchFamily="34" charset="0"/>
              <a:buChar char="•"/>
            </a:pPr>
            <a:endParaRPr lang="en-US" dirty="0"/>
          </a:p>
        </p:txBody>
      </p:sp>
    </p:spTree>
    <p:extLst>
      <p:ext uri="{BB962C8B-B14F-4D97-AF65-F5344CB8AC3E}">
        <p14:creationId xmlns:p14="http://schemas.microsoft.com/office/powerpoint/2010/main" val="19520925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However !</a:t>
            </a:r>
            <a:endParaRPr lang="en-US" dirty="0"/>
          </a:p>
        </p:txBody>
      </p:sp>
      <p:sp>
        <p:nvSpPr>
          <p:cNvPr id="3" name="Content Placeholder 2"/>
          <p:cNvSpPr>
            <a:spLocks noGrp="1"/>
          </p:cNvSpPr>
          <p:nvPr>
            <p:ph idx="1"/>
          </p:nvPr>
        </p:nvSpPr>
        <p:spPr/>
        <p:txBody>
          <a:bodyPr/>
          <a:lstStyle/>
          <a:p>
            <a:endParaRPr lang="en-US"/>
          </a:p>
        </p:txBody>
      </p:sp>
      <p:pic>
        <p:nvPicPr>
          <p:cNvPr id="5" name="Picture 4" descr="pleister.gif"/>
          <p:cNvPicPr>
            <a:picLocks noChangeAspect="1"/>
          </p:cNvPicPr>
          <p:nvPr/>
        </p:nvPicPr>
        <p:blipFill>
          <a:blip r:embed="rId2" cstate="print"/>
          <a:stretch>
            <a:fillRect/>
          </a:stretch>
        </p:blipFill>
        <p:spPr>
          <a:xfrm>
            <a:off x="2514600" y="2286000"/>
            <a:ext cx="4114800" cy="4260030"/>
          </a:xfrm>
          <a:prstGeom prst="rect">
            <a:avLst/>
          </a:prstGeom>
        </p:spPr>
      </p:pic>
    </p:spTree>
    <p:extLst>
      <p:ext uri="{BB962C8B-B14F-4D97-AF65-F5344CB8AC3E}">
        <p14:creationId xmlns:p14="http://schemas.microsoft.com/office/powerpoint/2010/main" val="38816805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Maintaining a distinction between data and what data are about</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90264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 with reality</a:t>
            </a:r>
            <a:endParaRPr lang="en-US" dirty="0"/>
          </a:p>
        </p:txBody>
      </p:sp>
      <p:sp>
        <p:nvSpPr>
          <p:cNvPr id="6" name="Content Placeholder 5"/>
          <p:cNvSpPr>
            <a:spLocks noGrp="1"/>
          </p:cNvSpPr>
          <p:nvPr>
            <p:ph idx="1"/>
          </p:nvPr>
        </p:nvSpPr>
        <p:spPr>
          <a:xfrm>
            <a:off x="3581400" y="1676400"/>
            <a:ext cx="5334000" cy="4953000"/>
          </a:xfrm>
        </p:spPr>
        <p:txBody>
          <a:bodyPr>
            <a:normAutofit/>
          </a:bodyPr>
          <a:lstStyle/>
          <a:p>
            <a:pPr>
              <a:spcAft>
                <a:spcPts val="1200"/>
              </a:spcAft>
              <a:buFont typeface="Arial" panose="020B0604020202020204" pitchFamily="34" charset="0"/>
              <a:buChar char="•"/>
            </a:pPr>
            <a:r>
              <a:rPr lang="en-US" dirty="0" smtClean="0"/>
              <a:t>What type of relationship is there between data items and the part of reality they are obtained from?</a:t>
            </a:r>
          </a:p>
          <a:p>
            <a:pPr>
              <a:spcAft>
                <a:spcPts val="1200"/>
              </a:spcAft>
              <a:buFont typeface="Arial" panose="020B0604020202020204" pitchFamily="34" charset="0"/>
              <a:buChar char="•"/>
            </a:pPr>
            <a:r>
              <a:rPr lang="en-US" dirty="0" smtClean="0"/>
              <a:t>What, if anything at all, do variable names in header rows correspond to?</a:t>
            </a:r>
          </a:p>
          <a:p>
            <a:pPr>
              <a:spcAft>
                <a:spcPts val="1200"/>
              </a:spcAft>
              <a:buFont typeface="Arial" panose="020B0604020202020204" pitchFamily="34" charset="0"/>
              <a:buChar char="•"/>
            </a:pPr>
            <a:r>
              <a:rPr lang="en-US" dirty="0" smtClean="0"/>
              <a:t>Do correlations between data items mimic the relationships between the entities in reality the data items are obtained from?</a:t>
            </a:r>
          </a:p>
          <a:p>
            <a:pPr lvl="1">
              <a:spcAft>
                <a:spcPts val="1200"/>
              </a:spcAft>
            </a:pPr>
            <a:endParaRPr lang="en-US" dirty="0"/>
          </a:p>
        </p:txBody>
      </p:sp>
      <p:pic>
        <p:nvPicPr>
          <p:cNvPr id="266242" name="Picture 2"/>
          <p:cNvPicPr>
            <a:picLocks noChangeAspect="1" noChangeArrowheads="1"/>
          </p:cNvPicPr>
          <p:nvPr/>
        </p:nvPicPr>
        <p:blipFill>
          <a:blip r:embed="rId2" cstate="print"/>
          <a:srcRect/>
          <a:stretch>
            <a:fillRect/>
          </a:stretch>
        </p:blipFill>
        <p:spPr bwMode="auto">
          <a:xfrm>
            <a:off x="228600" y="1981200"/>
            <a:ext cx="3299186" cy="1869420"/>
          </a:xfrm>
          <a:prstGeom prst="rect">
            <a:avLst/>
          </a:prstGeom>
          <a:noFill/>
          <a:ln w="9525">
            <a:noFill/>
            <a:miter lim="800000"/>
            <a:headEnd/>
            <a:tailEnd/>
          </a:ln>
          <a:effectLst/>
        </p:spPr>
      </p:pic>
      <p:grpSp>
        <p:nvGrpSpPr>
          <p:cNvPr id="7" name="Group 284"/>
          <p:cNvGrpSpPr>
            <a:grpSpLocks/>
          </p:cNvGrpSpPr>
          <p:nvPr/>
        </p:nvGrpSpPr>
        <p:grpSpPr bwMode="auto">
          <a:xfrm>
            <a:off x="401782" y="3962400"/>
            <a:ext cx="2743200" cy="2743200"/>
            <a:chOff x="161" y="2460"/>
            <a:chExt cx="1728" cy="1728"/>
          </a:xfrm>
        </p:grpSpPr>
        <p:pic>
          <p:nvPicPr>
            <p:cNvPr id="8" name="Picture 285" descr="globe"/>
            <p:cNvPicPr>
              <a:picLocks noChangeAspect="1" noChangeArrowheads="1"/>
            </p:cNvPicPr>
            <p:nvPr/>
          </p:nvPicPr>
          <p:blipFill>
            <a:blip r:embed="rId3" cstate="print"/>
            <a:srcRect/>
            <a:stretch>
              <a:fillRect/>
            </a:stretch>
          </p:blipFill>
          <p:spPr bwMode="auto">
            <a:xfrm>
              <a:off x="161" y="2460"/>
              <a:ext cx="1728" cy="1728"/>
            </a:xfrm>
            <a:prstGeom prst="rect">
              <a:avLst/>
            </a:prstGeom>
            <a:noFill/>
            <a:ln w="9525">
              <a:noFill/>
              <a:miter lim="800000"/>
              <a:headEnd/>
              <a:tailEnd/>
            </a:ln>
          </p:spPr>
        </p:pic>
        <p:sp>
          <p:nvSpPr>
            <p:cNvPr id="9" name="Oval 286"/>
            <p:cNvSpPr>
              <a:spLocks noChangeArrowheads="1"/>
            </p:cNvSpPr>
            <p:nvPr/>
          </p:nvSpPr>
          <p:spPr bwMode="auto">
            <a:xfrm>
              <a:off x="257" y="2546"/>
              <a:ext cx="1524" cy="1524"/>
            </a:xfrm>
            <a:prstGeom prst="ellipse">
              <a:avLst/>
            </a:prstGeom>
            <a:solidFill>
              <a:srgbClr val="B2B2B2">
                <a:alpha val="50195"/>
              </a:srgbClr>
            </a:solidFill>
            <a:ln w="9525">
              <a:noFill/>
              <a:round/>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pPr eaLnBrk="1" hangingPunct="1"/>
            <a:r>
              <a:rPr lang="en-US" smtClean="0"/>
              <a:t>A non-trivial relation</a:t>
            </a:r>
          </a:p>
        </p:txBody>
      </p:sp>
      <p:sp>
        <p:nvSpPr>
          <p:cNvPr id="9230" name="Slide Number Placeholder 26"/>
          <p:cNvSpPr>
            <a:spLocks noGrp="1"/>
          </p:cNvSpPr>
          <p:nvPr>
            <p:ph type="sldNum" sz="quarter" idx="4294967295"/>
          </p:nvPr>
        </p:nvSpPr>
        <p:spPr>
          <a:xfrm>
            <a:off x="7239000" y="65532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C3D5795-77EA-4656-8C4B-9B0BCBC099E3}" type="slidenum">
              <a:rPr lang="en-US" sz="1400" b="0">
                <a:solidFill>
                  <a:schemeClr val="bg1"/>
                </a:solidFill>
              </a:rPr>
              <a:pPr eaLnBrk="1" hangingPunct="1"/>
              <a:t>57</a:t>
            </a:fld>
            <a:endParaRPr lang="en-US" sz="1400" b="0">
              <a:solidFill>
                <a:schemeClr val="bg1"/>
              </a:solidFill>
            </a:endParaRPr>
          </a:p>
        </p:txBody>
      </p:sp>
      <p:sp>
        <p:nvSpPr>
          <p:cNvPr id="9219" name="AutoShape 6"/>
          <p:cNvSpPr>
            <a:spLocks noChangeArrowheads="1"/>
          </p:cNvSpPr>
          <p:nvPr/>
        </p:nvSpPr>
        <p:spPr bwMode="auto">
          <a:xfrm>
            <a:off x="3352800" y="3916363"/>
            <a:ext cx="2133600" cy="609600"/>
          </a:xfrm>
          <a:prstGeom prst="rightArrow">
            <a:avLst>
              <a:gd name="adj1" fmla="val 50000"/>
              <a:gd name="adj2" fmla="val 6275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grpSp>
        <p:nvGrpSpPr>
          <p:cNvPr id="9220" name="Group 26"/>
          <p:cNvGrpSpPr>
            <a:grpSpLocks/>
          </p:cNvGrpSpPr>
          <p:nvPr/>
        </p:nvGrpSpPr>
        <p:grpSpPr bwMode="auto">
          <a:xfrm>
            <a:off x="3810000" y="2544763"/>
            <a:ext cx="914400" cy="3429000"/>
            <a:chOff x="2256" y="1488"/>
            <a:chExt cx="576" cy="2160"/>
          </a:xfrm>
        </p:grpSpPr>
        <p:sp>
          <p:nvSpPr>
            <p:cNvPr id="9233" name="AutoShape 15"/>
            <p:cNvSpPr>
              <a:spLocks noChangeArrowheads="1"/>
            </p:cNvSpPr>
            <p:nvPr/>
          </p:nvSpPr>
          <p:spPr bwMode="auto">
            <a:xfrm rot="5400000">
              <a:off x="1464" y="2280"/>
              <a:ext cx="2160"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alpha val="50195"/>
              </a:srgbClr>
            </a:solidFill>
            <a:ln w="9525">
              <a:solidFill>
                <a:schemeClr val="bg1"/>
              </a:solidFill>
              <a:miter lim="800000"/>
              <a:headEnd/>
              <a:tailEnd/>
            </a:ln>
          </p:spPr>
          <p:txBody>
            <a:bodyPr wrap="none" anchor="ctr"/>
            <a:lstStyle/>
            <a:p>
              <a:endParaRPr lang="en-US"/>
            </a:p>
          </p:txBody>
        </p:sp>
        <p:sp>
          <p:nvSpPr>
            <p:cNvPr id="9234" name="Line 16"/>
            <p:cNvSpPr>
              <a:spLocks noChangeShapeType="1"/>
            </p:cNvSpPr>
            <p:nvPr/>
          </p:nvSpPr>
          <p:spPr bwMode="auto">
            <a:xfrm rot="5400000">
              <a:off x="2353" y="1645"/>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5" name="Line 17"/>
            <p:cNvSpPr>
              <a:spLocks noChangeShapeType="1"/>
            </p:cNvSpPr>
            <p:nvPr/>
          </p:nvSpPr>
          <p:spPr bwMode="auto">
            <a:xfrm rot="5400000">
              <a:off x="2449" y="1867"/>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6" name="Line 18"/>
            <p:cNvSpPr>
              <a:spLocks noChangeShapeType="1"/>
            </p:cNvSpPr>
            <p:nvPr/>
          </p:nvSpPr>
          <p:spPr bwMode="auto">
            <a:xfrm rot="5400000">
              <a:off x="2512" y="2058"/>
              <a:ext cx="63"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7" name="Line 19"/>
            <p:cNvSpPr>
              <a:spLocks noChangeShapeType="1"/>
            </p:cNvSpPr>
            <p:nvPr/>
          </p:nvSpPr>
          <p:spPr bwMode="auto">
            <a:xfrm rot="5400000">
              <a:off x="2544" y="2216"/>
              <a:ext cx="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8" name="Line 20"/>
            <p:cNvSpPr>
              <a:spLocks noChangeShapeType="1"/>
            </p:cNvSpPr>
            <p:nvPr/>
          </p:nvSpPr>
          <p:spPr bwMode="auto">
            <a:xfrm rot="5400000" flipV="1">
              <a:off x="2449" y="2439"/>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9" name="Line 21"/>
            <p:cNvSpPr>
              <a:spLocks noChangeShapeType="1"/>
            </p:cNvSpPr>
            <p:nvPr/>
          </p:nvSpPr>
          <p:spPr bwMode="auto">
            <a:xfrm rot="5400000" flipV="1">
              <a:off x="2417" y="2598"/>
              <a:ext cx="254"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0" name="Line 22"/>
            <p:cNvSpPr>
              <a:spLocks noChangeShapeType="1"/>
            </p:cNvSpPr>
            <p:nvPr/>
          </p:nvSpPr>
          <p:spPr bwMode="auto">
            <a:xfrm rot="5400000" flipV="1">
              <a:off x="2353" y="2852"/>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1" name="Line 23"/>
            <p:cNvSpPr>
              <a:spLocks noChangeShapeType="1"/>
            </p:cNvSpPr>
            <p:nvPr/>
          </p:nvSpPr>
          <p:spPr bwMode="auto">
            <a:xfrm rot="5400000">
              <a:off x="1739" y="2572"/>
              <a:ext cx="189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2" name="Line 24"/>
            <p:cNvSpPr>
              <a:spLocks noChangeShapeType="1"/>
            </p:cNvSpPr>
            <p:nvPr/>
          </p:nvSpPr>
          <p:spPr bwMode="auto">
            <a:xfrm rot="5400000">
              <a:off x="1726" y="2576"/>
              <a:ext cx="16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3" name="Line 25"/>
            <p:cNvSpPr>
              <a:spLocks noChangeShapeType="1"/>
            </p:cNvSpPr>
            <p:nvPr/>
          </p:nvSpPr>
          <p:spPr bwMode="auto">
            <a:xfrm rot="5400000">
              <a:off x="1721" y="2569"/>
              <a:ext cx="135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9221" name="AutoShape 27"/>
          <p:cNvSpPr>
            <a:spLocks noChangeArrowheads="1"/>
          </p:cNvSpPr>
          <p:nvPr/>
        </p:nvSpPr>
        <p:spPr bwMode="auto">
          <a:xfrm>
            <a:off x="3124200" y="3916363"/>
            <a:ext cx="914400" cy="609600"/>
          </a:xfrm>
          <a:prstGeom prst="leftArrow">
            <a:avLst>
              <a:gd name="adj1" fmla="val 50000"/>
              <a:gd name="adj2" fmla="val 61979"/>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9222" name="Text Box 39"/>
          <p:cNvSpPr txBox="1">
            <a:spLocks noChangeArrowheads="1"/>
          </p:cNvSpPr>
          <p:nvPr/>
        </p:nvSpPr>
        <p:spPr bwMode="auto">
          <a:xfrm>
            <a:off x="965200" y="6278563"/>
            <a:ext cx="1443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solidFill>
                  <a:srgbClr val="FFFF00"/>
                </a:solidFill>
              </a:rPr>
              <a:t>Referents</a:t>
            </a:r>
          </a:p>
        </p:txBody>
      </p:sp>
      <p:sp>
        <p:nvSpPr>
          <p:cNvPr id="9223" name="Text Box 40"/>
          <p:cNvSpPr txBox="1">
            <a:spLocks noChangeArrowheads="1"/>
          </p:cNvSpPr>
          <p:nvPr/>
        </p:nvSpPr>
        <p:spPr bwMode="auto">
          <a:xfrm>
            <a:off x="6137275" y="6278563"/>
            <a:ext cx="1612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solidFill>
                  <a:srgbClr val="FFFF00"/>
                </a:solidFill>
              </a:rPr>
              <a:t>References</a:t>
            </a:r>
          </a:p>
        </p:txBody>
      </p:sp>
      <p:pic>
        <p:nvPicPr>
          <p:cNvPr id="9224" name="Picture 5" descr="CT scan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44763"/>
            <a:ext cx="221932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5" name="Group 9"/>
          <p:cNvGrpSpPr>
            <a:grpSpLocks/>
          </p:cNvGrpSpPr>
          <p:nvPr/>
        </p:nvGrpSpPr>
        <p:grpSpPr bwMode="auto">
          <a:xfrm>
            <a:off x="5715000" y="2392363"/>
            <a:ext cx="2743200" cy="3771900"/>
            <a:chOff x="3120" y="816"/>
            <a:chExt cx="2334" cy="3048"/>
          </a:xfrm>
        </p:grpSpPr>
        <p:pic>
          <p:nvPicPr>
            <p:cNvPr id="92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864"/>
              <a:ext cx="2328" cy="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816"/>
              <a:ext cx="2334"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6" name="Freeform 35"/>
          <p:cNvSpPr>
            <a:spLocks/>
          </p:cNvSpPr>
          <p:nvPr/>
        </p:nvSpPr>
        <p:spPr bwMode="auto">
          <a:xfrm>
            <a:off x="2590800" y="2519363"/>
            <a:ext cx="3962400" cy="17018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rgbClr val="FF505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9227" name="Freeform 37"/>
          <p:cNvSpPr>
            <a:spLocks/>
          </p:cNvSpPr>
          <p:nvPr/>
        </p:nvSpPr>
        <p:spPr bwMode="auto">
          <a:xfrm rot="20395306" flipV="1">
            <a:off x="2362200" y="4525963"/>
            <a:ext cx="4343400" cy="14732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chemeClr val="accent1"/>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9228" name="Rectangle 36"/>
          <p:cNvSpPr>
            <a:spLocks noChangeArrowheads="1"/>
          </p:cNvSpPr>
          <p:nvPr/>
        </p:nvSpPr>
        <p:spPr bwMode="auto">
          <a:xfrm>
            <a:off x="6484938" y="3582988"/>
            <a:ext cx="1524000" cy="152400"/>
          </a:xfrm>
          <a:prstGeom prst="rect">
            <a:avLst/>
          </a:prstGeom>
          <a:solidFill>
            <a:srgbClr val="FF5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9229" name="Rectangle 38"/>
          <p:cNvSpPr>
            <a:spLocks noChangeArrowheads="1"/>
          </p:cNvSpPr>
          <p:nvPr/>
        </p:nvSpPr>
        <p:spPr bwMode="auto">
          <a:xfrm>
            <a:off x="6510338" y="4225925"/>
            <a:ext cx="1524000" cy="152400"/>
          </a:xfrm>
          <a:prstGeom prst="rect">
            <a:avLst/>
          </a:prstGeom>
          <a:solidFill>
            <a:srgbClr val="00CC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Tree>
    <p:extLst>
      <p:ext uri="{BB962C8B-B14F-4D97-AF65-F5344CB8AC3E}">
        <p14:creationId xmlns:p14="http://schemas.microsoft.com/office/powerpoint/2010/main" val="24876547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For instance: source and impact of changes</a:t>
            </a:r>
          </a:p>
        </p:txBody>
      </p:sp>
      <p:sp>
        <p:nvSpPr>
          <p:cNvPr id="3" name="Content Placeholder 2"/>
          <p:cNvSpPr>
            <a:spLocks noGrp="1"/>
          </p:cNvSpPr>
          <p:nvPr>
            <p:ph idx="1"/>
          </p:nvPr>
        </p:nvSpPr>
        <p:spPr>
          <a:xfrm>
            <a:off x="228600" y="3415520"/>
            <a:ext cx="8686800" cy="3213879"/>
          </a:xfrm>
        </p:spPr>
        <p:txBody>
          <a:bodyPr>
            <a:normAutofit/>
          </a:bodyPr>
          <a:lstStyle/>
          <a:p>
            <a:pPr>
              <a:defRPr/>
            </a:pPr>
            <a:r>
              <a:rPr lang="en-US" dirty="0" smtClean="0"/>
              <a:t>Are differences in data about the same entities in reality at different points in time due to:</a:t>
            </a:r>
          </a:p>
          <a:p>
            <a:pPr lvl="1">
              <a:defRPr/>
            </a:pPr>
            <a:r>
              <a:rPr lang="en-US" dirty="0" smtClean="0"/>
              <a:t>changes in first-order reality ?</a:t>
            </a:r>
          </a:p>
          <a:p>
            <a:pPr lvl="1">
              <a:defRPr/>
            </a:pPr>
            <a:r>
              <a:rPr lang="en-US" dirty="0" smtClean="0"/>
              <a:t>changes in our understanding of reality ?</a:t>
            </a:r>
          </a:p>
          <a:p>
            <a:pPr lvl="1">
              <a:defRPr/>
            </a:pPr>
            <a:r>
              <a:rPr lang="en-US" dirty="0" smtClean="0"/>
              <a:t>inaccurate observations ?</a:t>
            </a:r>
          </a:p>
          <a:p>
            <a:pPr lvl="1">
              <a:defRPr/>
            </a:pPr>
            <a:r>
              <a:rPr lang="en-US" dirty="0" smtClean="0"/>
              <a:t>differences in perspectives ?</a:t>
            </a:r>
          </a:p>
          <a:p>
            <a:pPr lvl="1">
              <a:defRPr/>
            </a:pPr>
            <a:r>
              <a:rPr lang="en-US" dirty="0" smtClean="0"/>
              <a:t>registration mistakes ?</a:t>
            </a:r>
            <a:endParaRPr lang="en-US" dirty="0"/>
          </a:p>
        </p:txBody>
      </p:sp>
      <p:sp>
        <p:nvSpPr>
          <p:cNvPr id="10244" name="Rectangle 5"/>
          <p:cNvSpPr>
            <a:spLocks noChangeArrowheads="1"/>
          </p:cNvSpPr>
          <p:nvPr/>
        </p:nvSpPr>
        <p:spPr bwMode="auto">
          <a:xfrm>
            <a:off x="0" y="638175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sz="1200" b="0">
                <a:solidFill>
                  <a:schemeClr val="bg1"/>
                </a:solidFill>
              </a:rPr>
              <a:t>Ceusters W, Smith B. A Realism-Based Approach to the Evolution of Biomedical Ontologies. </a:t>
            </a:r>
            <a:r>
              <a:rPr lang="en-US" sz="1200" b="0">
                <a:solidFill>
                  <a:schemeClr val="bg1"/>
                </a:solidFill>
                <a:hlinkClick r:id="rId2"/>
              </a:rPr>
              <a:t>AMIA 2006</a:t>
            </a:r>
            <a:r>
              <a:rPr lang="en-US" sz="1200" b="0">
                <a:solidFill>
                  <a:schemeClr val="bg1"/>
                </a:solidFill>
              </a:rPr>
              <a:t> Proceedings, Washington DC, 2006;:121-125. </a:t>
            </a:r>
            <a:r>
              <a:rPr lang="en-US" sz="1200" b="0">
                <a:solidFill>
                  <a:schemeClr val="bg1"/>
                </a:solidFill>
                <a:hlinkClick r:id="rId3"/>
              </a:rPr>
              <a:t>http://www.referent-tracking.com/RTU/sendfile/?file=CeustersAMIA2006FINAL.pdf</a:t>
            </a:r>
            <a:endParaRPr lang="en-US" sz="1200" b="0">
              <a:solidFill>
                <a:schemeClr val="bg1"/>
              </a:solidFill>
            </a:endParaRPr>
          </a:p>
        </p:txBody>
      </p:sp>
      <p:grpSp>
        <p:nvGrpSpPr>
          <p:cNvPr id="10245" name="Group 7"/>
          <p:cNvGrpSpPr>
            <a:grpSpLocks/>
          </p:cNvGrpSpPr>
          <p:nvPr/>
        </p:nvGrpSpPr>
        <p:grpSpPr bwMode="auto">
          <a:xfrm>
            <a:off x="177800" y="2057400"/>
            <a:ext cx="8742363" cy="1366838"/>
            <a:chOff x="177283" y="2057400"/>
            <a:chExt cx="8742782" cy="1366935"/>
          </a:xfrm>
        </p:grpSpPr>
        <p:pic>
          <p:nvPicPr>
            <p:cNvPr id="10246" name="Picture 29" descr="skew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4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Tree>
    <p:extLst>
      <p:ext uri="{BB962C8B-B14F-4D97-AF65-F5344CB8AC3E}">
        <p14:creationId xmlns:p14="http://schemas.microsoft.com/office/powerpoint/2010/main" val="30301215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altLang="en-US" smtClean="0"/>
              <a:t>What makes it non-trivial?</a:t>
            </a:r>
          </a:p>
        </p:txBody>
      </p:sp>
      <p:sp>
        <p:nvSpPr>
          <p:cNvPr id="11267" name="Content Placeholder 23"/>
          <p:cNvSpPr>
            <a:spLocks noGrp="1"/>
          </p:cNvSpPr>
          <p:nvPr>
            <p:ph idx="1"/>
          </p:nvPr>
        </p:nvSpPr>
        <p:spPr>
          <a:xfrm>
            <a:off x="228600" y="3200400"/>
            <a:ext cx="2667000" cy="3167062"/>
          </a:xfrm>
        </p:spPr>
        <p:txBody>
          <a:bodyPr/>
          <a:lstStyle/>
          <a:p>
            <a:pPr marL="233363" indent="-233363"/>
            <a:r>
              <a:rPr lang="en-US" altLang="en-US" sz="2400" dirty="0" smtClean="0">
                <a:solidFill>
                  <a:srgbClr val="FFFF00"/>
                </a:solidFill>
              </a:rPr>
              <a:t>Referents</a:t>
            </a:r>
          </a:p>
          <a:p>
            <a:pPr marL="401638" lvl="1" indent="-233363"/>
            <a:r>
              <a:rPr lang="en-US" altLang="en-US" sz="1600" dirty="0" smtClean="0"/>
              <a:t>are (meta-) physically the way they are,</a:t>
            </a:r>
          </a:p>
          <a:p>
            <a:pPr marL="401638" lvl="1" indent="-233363"/>
            <a:r>
              <a:rPr lang="en-US" altLang="en-US" sz="1600" dirty="0" smtClean="0"/>
              <a:t>relate to each other in an objective way,</a:t>
            </a:r>
          </a:p>
          <a:p>
            <a:pPr marL="401638" lvl="1" indent="-233363"/>
            <a:r>
              <a:rPr lang="en-US" altLang="en-US" sz="1600" dirty="0" smtClean="0"/>
              <a:t>follow laws of nature.</a:t>
            </a:r>
          </a:p>
        </p:txBody>
      </p:sp>
      <p:sp>
        <p:nvSpPr>
          <p:cNvPr id="25" name="Content Placeholder 24"/>
          <p:cNvSpPr>
            <a:spLocks noGrp="1"/>
          </p:cNvSpPr>
          <p:nvPr>
            <p:ph sz="half" idx="4294967295"/>
          </p:nvPr>
        </p:nvSpPr>
        <p:spPr>
          <a:xfrm>
            <a:off x="5775325" y="3200400"/>
            <a:ext cx="3368675" cy="3282950"/>
          </a:xfrm>
          <a:prstGeom prst="rect">
            <a:avLst/>
          </a:prstGeom>
        </p:spPr>
        <p:txBody>
          <a:bodyPr/>
          <a:lstStyle/>
          <a:p>
            <a:pPr marL="569913" indent="-280988"/>
            <a:r>
              <a:rPr lang="en-US" altLang="en-US" sz="2400" dirty="0" smtClean="0">
                <a:solidFill>
                  <a:srgbClr val="FFFF00"/>
                </a:solidFill>
              </a:rPr>
              <a:t>References</a:t>
            </a:r>
          </a:p>
          <a:p>
            <a:pPr marL="457200" lvl="1" indent="-223838"/>
            <a:r>
              <a:rPr lang="en-US" altLang="en-US" sz="1600" dirty="0" smtClean="0"/>
              <a:t>follow, ideally, the syntactic-semantic conventions of some representation language,</a:t>
            </a:r>
          </a:p>
          <a:p>
            <a:pPr marL="457200" lvl="1" indent="-223838"/>
            <a:r>
              <a:rPr lang="en-US" altLang="en-US" sz="1600" dirty="0" smtClean="0"/>
              <a:t>are restricted by the expressivity of that language,</a:t>
            </a:r>
          </a:p>
          <a:p>
            <a:pPr marL="457200" lvl="1" indent="-223838"/>
            <a:r>
              <a:rPr lang="en-US" altLang="en-US" sz="1600" dirty="0" smtClean="0"/>
              <a:t>to </a:t>
            </a:r>
            <a:r>
              <a:rPr lang="en-US" altLang="en-US" sz="1600" dirty="0"/>
              <a:t>be interpreted correctly, reference collections need external documentation.</a:t>
            </a:r>
          </a:p>
        </p:txBody>
      </p:sp>
      <p:grpSp>
        <p:nvGrpSpPr>
          <p:cNvPr id="11269" name="Group 28"/>
          <p:cNvGrpSpPr>
            <a:grpSpLocks/>
          </p:cNvGrpSpPr>
          <p:nvPr/>
        </p:nvGrpSpPr>
        <p:grpSpPr bwMode="auto">
          <a:xfrm>
            <a:off x="177800" y="1752600"/>
            <a:ext cx="8742363" cy="1366838"/>
            <a:chOff x="177283" y="2057400"/>
            <a:chExt cx="8742782" cy="1366935"/>
          </a:xfrm>
        </p:grpSpPr>
        <p:pic>
          <p:nvPicPr>
            <p:cNvPr id="11272" name="Picture 29" descr="ske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6" name="Content Placeholder 24"/>
          <p:cNvSpPr txBox="1">
            <a:spLocks/>
          </p:cNvSpPr>
          <p:nvPr/>
        </p:nvSpPr>
        <p:spPr bwMode="auto">
          <a:xfrm>
            <a:off x="2827338" y="3200400"/>
            <a:ext cx="3051175" cy="3282950"/>
          </a:xfrm>
          <a:prstGeom prst="rect">
            <a:avLst/>
          </a:prstGeom>
          <a:noFill/>
          <a:ln w="9525">
            <a:noFill/>
            <a:miter lim="800000"/>
            <a:headEnd/>
            <a:tailEnd/>
          </a:ln>
        </p:spPr>
        <p:txBody>
          <a:bodyPr/>
          <a:lstStyle/>
          <a:p>
            <a:pPr algn="l" eaLnBrk="0" hangingPunct="0">
              <a:spcBef>
                <a:spcPct val="20000"/>
              </a:spcBef>
              <a:defRPr/>
            </a:pPr>
            <a:r>
              <a:rPr lang="en-US" b="0" kern="0" dirty="0">
                <a:solidFill>
                  <a:srgbClr val="FFFF00"/>
                </a:solidFill>
                <a:latin typeface="+mn-lt"/>
              </a:rPr>
              <a:t>Window on reality</a:t>
            </a:r>
          </a:p>
          <a:p>
            <a:pPr marL="401638" lvl="1" indent="-233363" algn="l" eaLnBrk="0" hangingPunct="0">
              <a:spcBef>
                <a:spcPct val="20000"/>
              </a:spcBef>
              <a:defRPr/>
            </a:pPr>
            <a:r>
              <a:rPr lang="en-US" sz="1600" b="0" kern="0" dirty="0">
                <a:solidFill>
                  <a:srgbClr val="EBE6FC"/>
                </a:solidFill>
                <a:latin typeface="+mn-lt"/>
              </a:rPr>
              <a:t>restricted by:</a:t>
            </a:r>
          </a:p>
          <a:p>
            <a:pPr marL="401638" lvl="1" indent="-233363" algn="l" eaLnBrk="0" hangingPunct="0">
              <a:spcBef>
                <a:spcPct val="20000"/>
              </a:spcBef>
              <a:buFont typeface="Times New Roman" pitchFamily="18" charset="0"/>
              <a:buChar char="−"/>
              <a:defRPr/>
            </a:pPr>
            <a:r>
              <a:rPr lang="en-US" sz="1600" b="0" kern="0" dirty="0">
                <a:solidFill>
                  <a:srgbClr val="EBE6FC"/>
                </a:solidFill>
                <a:latin typeface="+mn-lt"/>
              </a:rPr>
              <a:t>what is physically and technically observable,</a:t>
            </a:r>
          </a:p>
          <a:p>
            <a:pPr marL="401638" lvl="1" indent="-233363" algn="l" eaLnBrk="0" hangingPunct="0">
              <a:spcBef>
                <a:spcPct val="20000"/>
              </a:spcBef>
              <a:buFont typeface="Times New Roman" pitchFamily="18" charset="0"/>
              <a:buChar char="−"/>
              <a:defRPr/>
            </a:pPr>
            <a:r>
              <a:rPr lang="en-US" sz="1600" b="0" kern="0" dirty="0">
                <a:solidFill>
                  <a:srgbClr val="EBE6FC"/>
                </a:solidFill>
                <a:latin typeface="+mn-lt"/>
              </a:rPr>
              <a:t>fit between what is measured and what we think is measured,</a:t>
            </a:r>
          </a:p>
          <a:p>
            <a:pPr marL="401638" lvl="1" indent="-233363" algn="l" eaLnBrk="0" hangingPunct="0">
              <a:spcBef>
                <a:spcPct val="20000"/>
              </a:spcBef>
              <a:buFont typeface="Times New Roman" pitchFamily="18" charset="0"/>
              <a:buChar char="−"/>
              <a:defRPr/>
            </a:pPr>
            <a:r>
              <a:rPr lang="en-US" sz="1600" b="0" kern="0" dirty="0">
                <a:solidFill>
                  <a:srgbClr val="EBE6FC"/>
                </a:solidFill>
                <a:latin typeface="+mn-lt"/>
              </a:rPr>
              <a:t>fit between established knowledge and </a:t>
            </a:r>
            <a:r>
              <a:rPr lang="en-US" sz="1600" b="0" kern="0" dirty="0" smtClean="0">
                <a:solidFill>
                  <a:srgbClr val="EBE6FC"/>
                </a:solidFill>
                <a:latin typeface="+mn-lt"/>
              </a:rPr>
              <a:t>laws </a:t>
            </a:r>
            <a:r>
              <a:rPr lang="en-US" sz="1600" b="0" kern="0" dirty="0">
                <a:solidFill>
                  <a:srgbClr val="EBE6FC"/>
                </a:solidFill>
                <a:latin typeface="+mn-lt"/>
              </a:rPr>
              <a:t>of </a:t>
            </a:r>
            <a:r>
              <a:rPr lang="en-US" sz="1600" b="0" kern="0" dirty="0" smtClean="0">
                <a:solidFill>
                  <a:srgbClr val="EBE6FC"/>
                </a:solidFill>
                <a:latin typeface="+mn-lt"/>
              </a:rPr>
              <a:t>nature.</a:t>
            </a:r>
            <a:endParaRPr lang="en-US" sz="1600" b="0" kern="0" dirty="0">
              <a:solidFill>
                <a:srgbClr val="EBE6FC"/>
              </a:solidFill>
              <a:latin typeface="+mn-lt"/>
            </a:endParaRPr>
          </a:p>
        </p:txBody>
      </p:sp>
    </p:spTree>
    <p:extLst>
      <p:ext uri="{BB962C8B-B14F-4D97-AF65-F5344CB8AC3E}">
        <p14:creationId xmlns:p14="http://schemas.microsoft.com/office/powerpoint/2010/main" val="520034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p:txBody>
          <a:bodyPr/>
          <a:lstStyle/>
          <a:p>
            <a:pPr eaLnBrk="1" hangingPunct="1"/>
            <a:endParaRPr lang="en-US" altLang="en-US" smtClean="0"/>
          </a:p>
        </p:txBody>
      </p:sp>
      <p:pic>
        <p:nvPicPr>
          <p:cNvPr id="26627" name="Picture 2" descr="http://3.bp.blogspot.com/_2cxvSmlPoaM/Ss-JdUAcxwI/AAAAAAAADM4/fOmasxsNiCg/s800/rembrand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28"/>
          <p:cNvSpPr>
            <a:spLocks noChangeArrowheads="1"/>
          </p:cNvSpPr>
          <p:nvPr/>
        </p:nvSpPr>
        <p:spPr bwMode="auto">
          <a:xfrm>
            <a:off x="0" y="4724400"/>
            <a:ext cx="9144000" cy="152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nvGrpSpPr>
          <p:cNvPr id="26629" name="Group 22"/>
          <p:cNvGrpSpPr>
            <a:grpSpLocks/>
          </p:cNvGrpSpPr>
          <p:nvPr/>
        </p:nvGrpSpPr>
        <p:grpSpPr bwMode="auto">
          <a:xfrm>
            <a:off x="0" y="0"/>
            <a:ext cx="9144000" cy="1143000"/>
            <a:chOff x="-1" y="0"/>
            <a:chExt cx="9144001" cy="1143000"/>
          </a:xfrm>
        </p:grpSpPr>
        <p:pic>
          <p:nvPicPr>
            <p:cNvPr id="266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1"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0" name="Rectangle 21"/>
            <p:cNvSpPr>
              <a:spLocks noChangeArrowheads="1"/>
            </p:cNvSpPr>
            <p:nvPr/>
          </p:nvSpPr>
          <p:spPr bwMode="auto">
            <a:xfrm>
              <a:off x="0" y="990600"/>
              <a:ext cx="9144000" cy="152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sp>
        <p:nvSpPr>
          <p:cNvPr id="26630" name="TextBox 24"/>
          <p:cNvSpPr txBox="1">
            <a:spLocks noChangeArrowheads="1"/>
          </p:cNvSpPr>
          <p:nvPr/>
        </p:nvSpPr>
        <p:spPr bwMode="auto">
          <a:xfrm>
            <a:off x="106363" y="6096000"/>
            <a:ext cx="755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L1</a:t>
            </a:r>
            <a:r>
              <a:rPr lang="en-US" altLang="en-US" baseline="30000">
                <a:solidFill>
                  <a:schemeClr val="bg1"/>
                </a:solidFill>
              </a:rPr>
              <a:t>-</a:t>
            </a:r>
          </a:p>
        </p:txBody>
      </p:sp>
      <p:sp>
        <p:nvSpPr>
          <p:cNvPr id="26631" name="TextBox 25"/>
          <p:cNvSpPr txBox="1">
            <a:spLocks noChangeArrowheads="1"/>
          </p:cNvSpPr>
          <p:nvPr/>
        </p:nvSpPr>
        <p:spPr bwMode="auto">
          <a:xfrm>
            <a:off x="152400" y="1371600"/>
            <a:ext cx="663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L2</a:t>
            </a:r>
          </a:p>
        </p:txBody>
      </p:sp>
      <p:sp>
        <p:nvSpPr>
          <p:cNvPr id="26632" name="TextBox 27"/>
          <p:cNvSpPr txBox="1">
            <a:spLocks noChangeArrowheads="1"/>
          </p:cNvSpPr>
          <p:nvPr/>
        </p:nvSpPr>
        <p:spPr bwMode="auto">
          <a:xfrm>
            <a:off x="152400" y="152400"/>
            <a:ext cx="663575" cy="584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L3</a:t>
            </a:r>
          </a:p>
        </p:txBody>
      </p:sp>
      <p:sp>
        <p:nvSpPr>
          <p:cNvPr id="26633" name="Slide Number Placeholder 10"/>
          <p:cNvSpPr>
            <a:spLocks noGrp="1"/>
          </p:cNvSpPr>
          <p:nvPr>
            <p:ph type="sldNum" sz="quarter" idx="4294967295"/>
          </p:nvPr>
        </p:nvSpPr>
        <p:spPr>
          <a:xfrm>
            <a:off x="-225425"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C0121FBA-3C66-4326-891E-798A141C34E2}" type="slidenum">
              <a:rPr lang="en-US" altLang="en-US" sz="1400" b="0">
                <a:solidFill>
                  <a:schemeClr val="bg1"/>
                </a:solidFill>
              </a:rPr>
              <a:pPr eaLnBrk="1" hangingPunct="1"/>
              <a:t>6</a:t>
            </a:fld>
            <a:endParaRPr lang="en-US" altLang="en-US" sz="1400" b="0">
              <a:solidFill>
                <a:schemeClr val="bg1"/>
              </a:solidFill>
            </a:endParaRPr>
          </a:p>
        </p:txBody>
      </p:sp>
      <p:sp>
        <p:nvSpPr>
          <p:cNvPr id="26634" name="Rectangle 11"/>
          <p:cNvSpPr>
            <a:spLocks noChangeArrowheads="1"/>
          </p:cNvSpPr>
          <p:nvPr/>
        </p:nvSpPr>
        <p:spPr bwMode="auto">
          <a:xfrm>
            <a:off x="914400" y="152400"/>
            <a:ext cx="82296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Linguistic representations </a:t>
            </a:r>
            <a:r>
              <a:rPr lang="en-US" altLang="en-US" i="1"/>
              <a:t>about</a:t>
            </a:r>
            <a:r>
              <a:rPr lang="en-US" altLang="en-US"/>
              <a:t> (L1</a:t>
            </a:r>
            <a:r>
              <a:rPr lang="en-US" altLang="en-US" baseline="30000"/>
              <a:t>-</a:t>
            </a:r>
            <a:r>
              <a:rPr lang="en-US" altLang="en-US"/>
              <a:t>), (L2) or (L3) </a:t>
            </a:r>
          </a:p>
        </p:txBody>
      </p:sp>
      <p:sp>
        <p:nvSpPr>
          <p:cNvPr id="26635" name="Rectangle 12"/>
          <p:cNvSpPr>
            <a:spLocks noChangeArrowheads="1"/>
          </p:cNvSpPr>
          <p:nvPr/>
        </p:nvSpPr>
        <p:spPr bwMode="auto">
          <a:xfrm>
            <a:off x="914400" y="1371600"/>
            <a:ext cx="502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FFFF"/>
                </a:solidFill>
              </a:rPr>
              <a:t>Beliefs </a:t>
            </a:r>
            <a:r>
              <a:rPr lang="en-US" altLang="en-US" i="1">
                <a:solidFill>
                  <a:srgbClr val="FFFFFF"/>
                </a:solidFill>
              </a:rPr>
              <a:t>about</a:t>
            </a:r>
            <a:r>
              <a:rPr lang="en-US" altLang="en-US">
                <a:solidFill>
                  <a:srgbClr val="FFFFFF"/>
                </a:solidFill>
              </a:rPr>
              <a:t> (1) </a:t>
            </a:r>
            <a:endParaRPr lang="en-US" altLang="en-US"/>
          </a:p>
        </p:txBody>
      </p:sp>
      <p:sp>
        <p:nvSpPr>
          <p:cNvPr id="26636" name="Rectangle 13"/>
          <p:cNvSpPr>
            <a:spLocks noChangeArrowheads="1"/>
          </p:cNvSpPr>
          <p:nvPr/>
        </p:nvSpPr>
        <p:spPr bwMode="auto">
          <a:xfrm>
            <a:off x="1066800" y="5562600"/>
            <a:ext cx="8077200" cy="1077913"/>
          </a:xfrm>
          <a:prstGeom prst="rect">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a:solidFill>
                  <a:srgbClr val="FFFFFF"/>
                </a:solidFill>
              </a:rPr>
              <a:t>Entities (particular or generic) with objective existence which are </a:t>
            </a:r>
            <a:r>
              <a:rPr lang="en-US" altLang="en-US" i="1">
                <a:solidFill>
                  <a:srgbClr val="FFFFFF"/>
                </a:solidFill>
              </a:rPr>
              <a:t>not about anything</a:t>
            </a:r>
            <a:endParaRPr lang="en-US" altLang="en-US"/>
          </a:p>
        </p:txBody>
      </p:sp>
      <p:sp>
        <p:nvSpPr>
          <p:cNvPr id="26637" name="Text Box 4"/>
          <p:cNvSpPr txBox="1">
            <a:spLocks noChangeArrowheads="1"/>
          </p:cNvSpPr>
          <p:nvPr/>
        </p:nvSpPr>
        <p:spPr bwMode="auto">
          <a:xfrm rot="2140383">
            <a:off x="5680075" y="1354138"/>
            <a:ext cx="30051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00CC99"/>
                </a:solidFill>
              </a:rPr>
              <a:t>Representations</a:t>
            </a:r>
          </a:p>
        </p:txBody>
      </p:sp>
      <p:sp>
        <p:nvSpPr>
          <p:cNvPr id="26638" name="Text Box 5"/>
          <p:cNvSpPr txBox="1">
            <a:spLocks noChangeArrowheads="1"/>
          </p:cNvSpPr>
          <p:nvPr/>
        </p:nvSpPr>
        <p:spPr bwMode="auto">
          <a:xfrm>
            <a:off x="5486400" y="4953000"/>
            <a:ext cx="35480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00CC99"/>
                </a:solidFill>
              </a:rPr>
              <a:t>First Order Reality</a:t>
            </a:r>
          </a:p>
        </p:txBody>
      </p:sp>
    </p:spTree>
    <p:extLst>
      <p:ext uri="{BB962C8B-B14F-4D97-AF65-F5344CB8AC3E}">
        <p14:creationId xmlns:p14="http://schemas.microsoft.com/office/powerpoint/2010/main" val="15595211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Satellite view</a:t>
            </a:r>
            <a:endParaRPr lang="en-US" dirty="0"/>
          </a:p>
        </p:txBody>
      </p:sp>
      <p:sp>
        <p:nvSpPr>
          <p:cNvPr id="5" name="Content Placeholder 4"/>
          <p:cNvSpPr>
            <a:spLocks noGrp="1"/>
          </p:cNvSpPr>
          <p:nvPr>
            <p:ph idx="1"/>
          </p:nvPr>
        </p:nvSpPr>
        <p:spPr/>
        <p:txBody>
          <a:bodyPr/>
          <a:lstStyle/>
          <a:p>
            <a:endParaRPr lang="en-US"/>
          </a:p>
        </p:txBody>
      </p:sp>
      <p:pic>
        <p:nvPicPr>
          <p:cNvPr id="267266" name="Picture 2"/>
          <p:cNvPicPr>
            <a:picLocks noChangeAspect="1" noChangeArrowheads="1"/>
          </p:cNvPicPr>
          <p:nvPr/>
        </p:nvPicPr>
        <p:blipFill>
          <a:blip r:embed="rId2" cstate="print"/>
          <a:srcRect/>
          <a:stretch>
            <a:fillRect/>
          </a:stretch>
        </p:blipFill>
        <p:spPr bwMode="auto">
          <a:xfrm>
            <a:off x="633943" y="2010500"/>
            <a:ext cx="7830752" cy="46102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7" name="Picture 3"/>
          <p:cNvPicPr>
            <a:picLocks noChangeAspect="1" noChangeArrowheads="1"/>
          </p:cNvPicPr>
          <p:nvPr/>
        </p:nvPicPr>
        <p:blipFill>
          <a:blip r:embed="rId2" cstate="print"/>
          <a:srcRect/>
          <a:stretch>
            <a:fillRect/>
          </a:stretch>
        </p:blipFill>
        <p:spPr bwMode="auto">
          <a:xfrm>
            <a:off x="641060" y="1993857"/>
            <a:ext cx="7814109" cy="4626884"/>
          </a:xfrm>
          <a:prstGeom prst="rect">
            <a:avLst/>
          </a:prstGeom>
          <a:noFill/>
          <a:ln w="9525">
            <a:noFill/>
            <a:miter lim="800000"/>
            <a:headEnd/>
            <a:tailEnd/>
          </a:ln>
        </p:spPr>
      </p:pic>
      <p:sp>
        <p:nvSpPr>
          <p:cNvPr id="4" name="Title 3"/>
          <p:cNvSpPr>
            <a:spLocks noGrp="1"/>
          </p:cNvSpPr>
          <p:nvPr>
            <p:ph type="title"/>
          </p:nvPr>
        </p:nvSpPr>
        <p:spPr/>
        <p:txBody>
          <a:bodyPr/>
          <a:lstStyle/>
          <a:p>
            <a:r>
              <a:rPr lang="en-US" dirty="0" smtClean="0"/>
              <a:t>Map</a:t>
            </a:r>
            <a:endParaRPr lang="en-US" dirty="0"/>
          </a:p>
        </p:txBody>
      </p:sp>
      <p:sp>
        <p:nvSpPr>
          <p:cNvPr id="2" name="Content Placeholder 1"/>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8" name="Picture 4"/>
          <p:cNvPicPr>
            <a:picLocks noChangeAspect="1" noChangeArrowheads="1"/>
          </p:cNvPicPr>
          <p:nvPr/>
        </p:nvPicPr>
        <p:blipFill>
          <a:blip r:embed="rId2" cstate="print"/>
          <a:srcRect/>
          <a:stretch>
            <a:fillRect/>
          </a:stretch>
        </p:blipFill>
        <p:spPr bwMode="auto">
          <a:xfrm>
            <a:off x="630382" y="2019159"/>
            <a:ext cx="7839074" cy="4610241"/>
          </a:xfrm>
          <a:prstGeom prst="rect">
            <a:avLst/>
          </a:prstGeom>
          <a:noFill/>
          <a:ln w="9525">
            <a:noFill/>
            <a:miter lim="800000"/>
            <a:headEnd/>
            <a:tailEnd/>
          </a:ln>
        </p:spPr>
      </p:pic>
      <p:sp>
        <p:nvSpPr>
          <p:cNvPr id="4" name="Title 3"/>
          <p:cNvSpPr>
            <a:spLocks noGrp="1"/>
          </p:cNvSpPr>
          <p:nvPr>
            <p:ph type="title"/>
          </p:nvPr>
        </p:nvSpPr>
        <p:spPr/>
        <p:txBody>
          <a:bodyPr/>
          <a:lstStyle/>
          <a:p>
            <a:r>
              <a:rPr lang="en-US" dirty="0" smtClean="0"/>
              <a:t>Map overlay</a:t>
            </a:r>
            <a:endParaRPr lang="en-US" dirty="0"/>
          </a:p>
        </p:txBody>
      </p:sp>
      <p:sp>
        <p:nvSpPr>
          <p:cNvPr id="2" name="Content Placeholder 1"/>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data </a:t>
            </a:r>
            <a:r>
              <a:rPr lang="en-US" dirty="0" smtClean="0">
                <a:sym typeface="Wingdings" pitchFamily="2" charset="2"/>
              </a:rPr>
              <a:t> reality </a:t>
            </a:r>
            <a:r>
              <a:rPr lang="en-US" dirty="0" smtClean="0"/>
              <a:t>views</a:t>
            </a:r>
            <a:endParaRPr lang="en-US" dirty="0"/>
          </a:p>
        </p:txBody>
      </p:sp>
      <p:sp>
        <p:nvSpPr>
          <p:cNvPr id="3" name="Content Placeholder 2"/>
          <p:cNvSpPr>
            <a:spLocks noGrp="1"/>
          </p:cNvSpPr>
          <p:nvPr>
            <p:ph idx="1"/>
          </p:nvPr>
        </p:nvSpPr>
        <p:spPr/>
        <p:txBody>
          <a:bodyPr/>
          <a:lstStyle/>
          <a:p>
            <a:r>
              <a:rPr lang="en-US" dirty="0" err="1" smtClean="0"/>
              <a:t>Nominalism</a:t>
            </a:r>
            <a:r>
              <a:rPr lang="en-US" dirty="0" smtClean="0"/>
              <a:t>:</a:t>
            </a:r>
          </a:p>
          <a:p>
            <a:pPr lvl="1"/>
            <a:r>
              <a:rPr lang="en-US" sz="2400" dirty="0" smtClean="0"/>
              <a:t>there are no generic entities in reality: there is no ‘personhood’, there are only individual persons.</a:t>
            </a:r>
          </a:p>
          <a:p>
            <a:r>
              <a:rPr lang="en-US" dirty="0" smtClean="0"/>
              <a:t>Conceptualism:</a:t>
            </a:r>
          </a:p>
          <a:p>
            <a:pPr lvl="1"/>
            <a:r>
              <a:rPr lang="en-US" sz="2400" dirty="0" smtClean="0"/>
              <a:t>generalizations are in our minds. ‘personhood’ is a concept construed in our mind that allows us to reason about </a:t>
            </a:r>
            <a:r>
              <a:rPr lang="en-US" dirty="0"/>
              <a:t>persons without </a:t>
            </a:r>
            <a:r>
              <a:rPr lang="en-US" sz="2400" dirty="0" smtClean="0"/>
              <a:t>any particular person in mind.</a:t>
            </a:r>
          </a:p>
          <a:p>
            <a:r>
              <a:rPr lang="en-US" dirty="0" smtClean="0"/>
              <a:t>Realism:</a:t>
            </a:r>
          </a:p>
          <a:p>
            <a:pPr lvl="1"/>
            <a:r>
              <a:rPr lang="en-US" sz="2400" dirty="0" smtClean="0"/>
              <a:t>generic entities do exist and are called ‘universals’. Each particular person is an instance of the universal we call ‘person’.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data </a:t>
            </a:r>
            <a:r>
              <a:rPr lang="en-US" dirty="0" smtClean="0">
                <a:sym typeface="Wingdings" pitchFamily="2" charset="2"/>
              </a:rPr>
              <a:t> reality </a:t>
            </a:r>
            <a:r>
              <a:rPr lang="en-US" dirty="0" smtClean="0"/>
              <a:t>views</a:t>
            </a:r>
            <a:endParaRPr lang="en-US" dirty="0"/>
          </a:p>
        </p:txBody>
      </p:sp>
      <p:sp>
        <p:nvSpPr>
          <p:cNvPr id="3" name="Content Placeholder 2"/>
          <p:cNvSpPr>
            <a:spLocks noGrp="1"/>
          </p:cNvSpPr>
          <p:nvPr>
            <p:ph idx="1"/>
          </p:nvPr>
        </p:nvSpPr>
        <p:spPr/>
        <p:txBody>
          <a:bodyPr/>
          <a:lstStyle/>
          <a:p>
            <a:r>
              <a:rPr lang="en-US" dirty="0" err="1" smtClean="0"/>
              <a:t>Nominalism</a:t>
            </a:r>
            <a:r>
              <a:rPr lang="en-US" dirty="0" smtClean="0"/>
              <a:t>:</a:t>
            </a:r>
          </a:p>
          <a:p>
            <a:pPr lvl="1"/>
            <a:r>
              <a:rPr lang="en-US" sz="2400" dirty="0" smtClean="0"/>
              <a:t>there are no generic entities in reality: there is no ‘personhood’, there are only individual persons.</a:t>
            </a:r>
          </a:p>
          <a:p>
            <a:r>
              <a:rPr lang="en-US" dirty="0" smtClean="0"/>
              <a:t>Conceptualism:    </a:t>
            </a:r>
            <a:r>
              <a:rPr lang="en-US" b="1" dirty="0" smtClean="0">
                <a:solidFill>
                  <a:srgbClr val="FF0000"/>
                </a:solidFill>
                <a:sym typeface="Wingdings" pitchFamily="2" charset="2"/>
              </a:rPr>
              <a:t> mainstream approach</a:t>
            </a:r>
            <a:endParaRPr lang="en-US" b="1" dirty="0" smtClean="0">
              <a:solidFill>
                <a:srgbClr val="FF0000"/>
              </a:solidFill>
            </a:endParaRPr>
          </a:p>
          <a:p>
            <a:pPr lvl="1"/>
            <a:r>
              <a:rPr lang="en-US" sz="2400" dirty="0" smtClean="0"/>
              <a:t>generalizations are in our minds. ‘personhood’ is a concept construed in our mind that allows us to reason about persons without any particular person in mind.</a:t>
            </a:r>
          </a:p>
          <a:p>
            <a:r>
              <a:rPr lang="en-US" dirty="0" smtClean="0"/>
              <a:t>Realism:		</a:t>
            </a:r>
            <a:r>
              <a:rPr lang="en-US" b="1" dirty="0" smtClean="0">
                <a:solidFill>
                  <a:srgbClr val="FF0000"/>
                </a:solidFill>
                <a:sym typeface="Wingdings" pitchFamily="2" charset="2"/>
              </a:rPr>
              <a:t> </a:t>
            </a:r>
            <a:r>
              <a:rPr lang="en-US" b="1" dirty="0" smtClean="0">
                <a:solidFill>
                  <a:srgbClr val="1FE115"/>
                </a:solidFill>
                <a:sym typeface="Wingdings" pitchFamily="2" charset="2"/>
              </a:rPr>
              <a:t> our approach</a:t>
            </a:r>
            <a:endParaRPr lang="en-US" dirty="0" smtClean="0">
              <a:solidFill>
                <a:srgbClr val="1FE115"/>
              </a:solidFill>
            </a:endParaRPr>
          </a:p>
          <a:p>
            <a:pPr lvl="1"/>
            <a:r>
              <a:rPr lang="en-US" sz="2400" dirty="0" smtClean="0"/>
              <a:t>generic entities do exist and are called ‘universals’. Each particular person is an instance of the universal we call ‘person’. </a:t>
            </a:r>
            <a:endParaRPr lang="en-US" sz="24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Conceptualism versus Ontological Realism</a:t>
            </a:r>
          </a:p>
        </p:txBody>
      </p:sp>
      <p:grpSp>
        <p:nvGrpSpPr>
          <p:cNvPr id="2" name="Group 7"/>
          <p:cNvGrpSpPr>
            <a:grpSpLocks/>
          </p:cNvGrpSpPr>
          <p:nvPr/>
        </p:nvGrpSpPr>
        <p:grpSpPr bwMode="auto">
          <a:xfrm>
            <a:off x="203200" y="3025775"/>
            <a:ext cx="4125913" cy="2590800"/>
            <a:chOff x="2092504" y="3276600"/>
            <a:chExt cx="5334000" cy="2590800"/>
          </a:xfrm>
        </p:grpSpPr>
        <p:sp>
          <p:nvSpPr>
            <p:cNvPr id="32783" name="Isosceles Triangle 3"/>
            <p:cNvSpPr>
              <a:spLocks noChangeArrowheads="1"/>
            </p:cNvSpPr>
            <p:nvPr/>
          </p:nvSpPr>
          <p:spPr bwMode="auto">
            <a:xfrm>
              <a:off x="2092504" y="3276600"/>
              <a:ext cx="5334000" cy="2590800"/>
            </a:xfrm>
            <a:prstGeom prst="triangle">
              <a:avLst>
                <a:gd name="adj" fmla="val 50000"/>
              </a:avLst>
            </a:prstGeom>
            <a:solidFill>
              <a:srgbClr val="9933FF"/>
            </a:solidFill>
            <a:ln w="9525" algn="ctr">
              <a:noFill/>
              <a:round/>
              <a:headEnd/>
              <a:tailEnd type="triangle" w="med" len="med"/>
            </a:ln>
          </p:spPr>
          <p:txBody>
            <a:bodyPr anchor="ctr"/>
            <a:lstStyle/>
            <a:p>
              <a:endParaRPr lang="en-US" sz="1600"/>
            </a:p>
          </p:txBody>
        </p:sp>
        <p:sp>
          <p:nvSpPr>
            <p:cNvPr id="32784" name="TextBox 4"/>
            <p:cNvSpPr txBox="1">
              <a:spLocks noChangeArrowheads="1"/>
            </p:cNvSpPr>
            <p:nvPr/>
          </p:nvSpPr>
          <p:spPr bwMode="auto">
            <a:xfrm>
              <a:off x="2475531" y="5410200"/>
              <a:ext cx="785886" cy="338515"/>
            </a:xfrm>
            <a:prstGeom prst="rect">
              <a:avLst/>
            </a:prstGeom>
            <a:noFill/>
            <a:ln w="9525">
              <a:noFill/>
              <a:miter lim="800000"/>
              <a:headEnd/>
              <a:tailEnd/>
            </a:ln>
          </p:spPr>
          <p:txBody>
            <a:bodyPr wrap="none">
              <a:spAutoFit/>
            </a:bodyPr>
            <a:lstStyle/>
            <a:p>
              <a:r>
                <a:rPr lang="en-US" sz="1600">
                  <a:solidFill>
                    <a:srgbClr val="FFFF00"/>
                  </a:solidFill>
                </a:rPr>
                <a:t>term</a:t>
              </a:r>
            </a:p>
          </p:txBody>
        </p:sp>
        <p:sp>
          <p:nvSpPr>
            <p:cNvPr id="32785" name="TextBox 5"/>
            <p:cNvSpPr txBox="1">
              <a:spLocks noChangeArrowheads="1"/>
            </p:cNvSpPr>
            <p:nvPr/>
          </p:nvSpPr>
          <p:spPr bwMode="auto">
            <a:xfrm>
              <a:off x="4196927" y="3729335"/>
              <a:ext cx="1109193" cy="338515"/>
            </a:xfrm>
            <a:prstGeom prst="rect">
              <a:avLst/>
            </a:prstGeom>
            <a:noFill/>
            <a:ln w="9525">
              <a:noFill/>
              <a:miter lim="800000"/>
              <a:headEnd/>
              <a:tailEnd/>
            </a:ln>
          </p:spPr>
          <p:txBody>
            <a:bodyPr wrap="none">
              <a:spAutoFit/>
            </a:bodyPr>
            <a:lstStyle/>
            <a:p>
              <a:r>
                <a:rPr lang="en-US" sz="1600">
                  <a:solidFill>
                    <a:srgbClr val="FFFF00"/>
                  </a:solidFill>
                </a:rPr>
                <a:t>concept</a:t>
              </a:r>
            </a:p>
          </p:txBody>
        </p:sp>
        <p:sp>
          <p:nvSpPr>
            <p:cNvPr id="32786" name="TextBox 6"/>
            <p:cNvSpPr txBox="1">
              <a:spLocks noChangeArrowheads="1"/>
            </p:cNvSpPr>
            <p:nvPr/>
          </p:nvSpPr>
          <p:spPr bwMode="auto">
            <a:xfrm>
              <a:off x="5910560" y="5410200"/>
              <a:ext cx="1145171" cy="338515"/>
            </a:xfrm>
            <a:prstGeom prst="rect">
              <a:avLst/>
            </a:prstGeom>
            <a:noFill/>
            <a:ln w="9525">
              <a:noFill/>
              <a:miter lim="800000"/>
              <a:headEnd/>
              <a:tailEnd/>
            </a:ln>
          </p:spPr>
          <p:txBody>
            <a:bodyPr wrap="none">
              <a:spAutoFit/>
            </a:bodyPr>
            <a:lstStyle/>
            <a:p>
              <a:r>
                <a:rPr lang="en-US" sz="1600">
                  <a:solidFill>
                    <a:srgbClr val="FFFF00"/>
                  </a:solidFill>
                </a:rPr>
                <a:t>referent</a:t>
              </a:r>
            </a:p>
          </p:txBody>
        </p:sp>
      </p:grpSp>
      <p:grpSp>
        <p:nvGrpSpPr>
          <p:cNvPr id="3" name="Group 7"/>
          <p:cNvGrpSpPr>
            <a:grpSpLocks/>
          </p:cNvGrpSpPr>
          <p:nvPr/>
        </p:nvGrpSpPr>
        <p:grpSpPr bwMode="auto">
          <a:xfrm>
            <a:off x="4579938" y="3001963"/>
            <a:ext cx="4333875" cy="2717800"/>
            <a:chOff x="1823372" y="3276600"/>
            <a:chExt cx="5603132" cy="2718308"/>
          </a:xfrm>
        </p:grpSpPr>
        <p:sp>
          <p:nvSpPr>
            <p:cNvPr id="32779" name="Isosceles Triangle 3"/>
            <p:cNvSpPr>
              <a:spLocks noChangeArrowheads="1"/>
            </p:cNvSpPr>
            <p:nvPr/>
          </p:nvSpPr>
          <p:spPr bwMode="auto">
            <a:xfrm>
              <a:off x="2092504" y="3276600"/>
              <a:ext cx="5334000" cy="2590800"/>
            </a:xfrm>
            <a:prstGeom prst="triangle">
              <a:avLst>
                <a:gd name="adj" fmla="val 50000"/>
              </a:avLst>
            </a:prstGeom>
            <a:solidFill>
              <a:srgbClr val="9933FF"/>
            </a:solidFill>
            <a:ln w="9525" algn="ctr">
              <a:noFill/>
              <a:round/>
              <a:headEnd/>
              <a:tailEnd type="triangle" w="med" len="med"/>
            </a:ln>
          </p:spPr>
          <p:txBody>
            <a:bodyPr anchor="ctr"/>
            <a:lstStyle/>
            <a:p>
              <a:endParaRPr lang="en-US" sz="1600"/>
            </a:p>
          </p:txBody>
        </p:sp>
        <p:sp>
          <p:nvSpPr>
            <p:cNvPr id="32780" name="TextBox 4"/>
            <p:cNvSpPr txBox="1">
              <a:spLocks noChangeArrowheads="1"/>
            </p:cNvSpPr>
            <p:nvPr/>
          </p:nvSpPr>
          <p:spPr bwMode="auto">
            <a:xfrm>
              <a:off x="1823372" y="5410200"/>
              <a:ext cx="2090224" cy="584708"/>
            </a:xfrm>
            <a:prstGeom prst="rect">
              <a:avLst/>
            </a:prstGeom>
            <a:noFill/>
            <a:ln w="9525">
              <a:noFill/>
              <a:miter lim="800000"/>
              <a:headEnd/>
              <a:tailEnd/>
            </a:ln>
          </p:spPr>
          <p:txBody>
            <a:bodyPr wrap="none">
              <a:spAutoFit/>
            </a:bodyPr>
            <a:lstStyle/>
            <a:p>
              <a:r>
                <a:rPr lang="en-US" sz="1600">
                  <a:solidFill>
                    <a:srgbClr val="FFFF00"/>
                  </a:solidFill>
                </a:rPr>
                <a:t>representational</a:t>
              </a:r>
            </a:p>
            <a:p>
              <a:r>
                <a:rPr lang="en-US" sz="1600">
                  <a:solidFill>
                    <a:srgbClr val="FFFF00"/>
                  </a:solidFill>
                </a:rPr>
                <a:t>unit</a:t>
              </a:r>
            </a:p>
          </p:txBody>
        </p:sp>
        <p:sp>
          <p:nvSpPr>
            <p:cNvPr id="32781" name="TextBox 5"/>
            <p:cNvSpPr txBox="1">
              <a:spLocks noChangeArrowheads="1"/>
            </p:cNvSpPr>
            <p:nvPr/>
          </p:nvSpPr>
          <p:spPr bwMode="auto">
            <a:xfrm>
              <a:off x="4107813" y="3729335"/>
              <a:ext cx="1287426" cy="338515"/>
            </a:xfrm>
            <a:prstGeom prst="rect">
              <a:avLst/>
            </a:prstGeom>
            <a:noFill/>
            <a:ln w="9525">
              <a:noFill/>
              <a:miter lim="800000"/>
              <a:headEnd/>
              <a:tailEnd/>
            </a:ln>
          </p:spPr>
          <p:txBody>
            <a:bodyPr wrap="none">
              <a:spAutoFit/>
            </a:bodyPr>
            <a:lstStyle/>
            <a:p>
              <a:r>
                <a:rPr lang="en-US" sz="1600">
                  <a:solidFill>
                    <a:srgbClr val="FFFF00"/>
                  </a:solidFill>
                </a:rPr>
                <a:t>universal</a:t>
              </a:r>
            </a:p>
          </p:txBody>
        </p:sp>
        <p:sp>
          <p:nvSpPr>
            <p:cNvPr id="32782" name="TextBox 6"/>
            <p:cNvSpPr txBox="1">
              <a:spLocks noChangeArrowheads="1"/>
            </p:cNvSpPr>
            <p:nvPr/>
          </p:nvSpPr>
          <p:spPr bwMode="auto">
            <a:xfrm>
              <a:off x="5787621" y="5410200"/>
              <a:ext cx="1391051" cy="338515"/>
            </a:xfrm>
            <a:prstGeom prst="rect">
              <a:avLst/>
            </a:prstGeom>
            <a:noFill/>
            <a:ln w="9525">
              <a:noFill/>
              <a:miter lim="800000"/>
              <a:headEnd/>
              <a:tailEnd/>
            </a:ln>
          </p:spPr>
          <p:txBody>
            <a:bodyPr wrap="none">
              <a:spAutoFit/>
            </a:bodyPr>
            <a:lstStyle/>
            <a:p>
              <a:r>
                <a:rPr lang="en-US" sz="1600">
                  <a:solidFill>
                    <a:srgbClr val="FFFF00"/>
                  </a:solidFill>
                </a:rPr>
                <a:t>particular</a:t>
              </a:r>
            </a:p>
          </p:txBody>
        </p:sp>
      </p:grpSp>
      <p:cxnSp>
        <p:nvCxnSpPr>
          <p:cNvPr id="32773" name="Straight Connector 15"/>
          <p:cNvCxnSpPr>
            <a:cxnSpLocks noChangeShapeType="1"/>
          </p:cNvCxnSpPr>
          <p:nvPr/>
        </p:nvCxnSpPr>
        <p:spPr bwMode="auto">
          <a:xfrm>
            <a:off x="4478338" y="3219450"/>
            <a:ext cx="47625" cy="3349625"/>
          </a:xfrm>
          <a:prstGeom prst="line">
            <a:avLst/>
          </a:prstGeom>
          <a:noFill/>
          <a:ln w="9525" algn="ctr">
            <a:solidFill>
              <a:schemeClr val="bg1"/>
            </a:solidFill>
            <a:round/>
            <a:headEnd/>
            <a:tailEnd/>
          </a:ln>
        </p:spPr>
      </p:cxnSp>
      <p:sp>
        <p:nvSpPr>
          <p:cNvPr id="32774" name="TextBox 17"/>
          <p:cNvSpPr txBox="1">
            <a:spLocks noChangeArrowheads="1"/>
          </p:cNvSpPr>
          <p:nvPr/>
        </p:nvSpPr>
        <p:spPr bwMode="auto">
          <a:xfrm>
            <a:off x="769706" y="5991225"/>
            <a:ext cx="2805576" cy="584775"/>
          </a:xfrm>
          <a:prstGeom prst="rect">
            <a:avLst/>
          </a:prstGeom>
          <a:noFill/>
          <a:ln w="9525">
            <a:noFill/>
            <a:miter lim="800000"/>
            <a:headEnd/>
            <a:tailEnd/>
          </a:ln>
        </p:spPr>
        <p:txBody>
          <a:bodyPr wrap="none">
            <a:spAutoFit/>
          </a:bodyPr>
          <a:lstStyle/>
          <a:p>
            <a:r>
              <a:rPr lang="en-US" dirty="0" smtClean="0">
                <a:solidFill>
                  <a:schemeClr val="bg1"/>
                </a:solidFill>
              </a:rPr>
              <a:t>Conceptualism</a:t>
            </a:r>
            <a:endParaRPr lang="en-US" dirty="0">
              <a:solidFill>
                <a:schemeClr val="bg1"/>
              </a:solidFill>
            </a:endParaRPr>
          </a:p>
        </p:txBody>
      </p:sp>
      <p:sp>
        <p:nvSpPr>
          <p:cNvPr id="32775" name="TextBox 18"/>
          <p:cNvSpPr txBox="1">
            <a:spLocks noChangeArrowheads="1"/>
          </p:cNvSpPr>
          <p:nvPr/>
        </p:nvSpPr>
        <p:spPr bwMode="auto">
          <a:xfrm>
            <a:off x="4986406" y="5991225"/>
            <a:ext cx="3728906" cy="584775"/>
          </a:xfrm>
          <a:prstGeom prst="rect">
            <a:avLst/>
          </a:prstGeom>
          <a:noFill/>
          <a:ln w="9525">
            <a:noFill/>
            <a:miter lim="800000"/>
            <a:headEnd/>
            <a:tailEnd/>
          </a:ln>
        </p:spPr>
        <p:txBody>
          <a:bodyPr wrap="none">
            <a:spAutoFit/>
          </a:bodyPr>
          <a:lstStyle/>
          <a:p>
            <a:r>
              <a:rPr lang="en-US" dirty="0" smtClean="0">
                <a:solidFill>
                  <a:schemeClr val="bg1"/>
                </a:solidFill>
              </a:rPr>
              <a:t>Ontological Realism</a:t>
            </a:r>
            <a:endParaRPr lang="en-US" dirty="0">
              <a:solidFill>
                <a:schemeClr val="bg1"/>
              </a:solidFill>
            </a:endParaRPr>
          </a:p>
        </p:txBody>
      </p:sp>
      <p:sp>
        <p:nvSpPr>
          <p:cNvPr id="20" name="Oval 19"/>
          <p:cNvSpPr>
            <a:spLocks noChangeArrowheads="1"/>
          </p:cNvSpPr>
          <p:nvPr/>
        </p:nvSpPr>
        <p:spPr bwMode="auto">
          <a:xfrm>
            <a:off x="3116263" y="4805363"/>
            <a:ext cx="1296987" cy="1231900"/>
          </a:xfrm>
          <a:prstGeom prst="ellipse">
            <a:avLst/>
          </a:prstGeom>
          <a:solidFill>
            <a:srgbClr val="00B050">
              <a:alpha val="50195"/>
            </a:srgbClr>
          </a:solidFill>
          <a:ln w="9525" algn="ctr">
            <a:noFill/>
            <a:round/>
            <a:headEnd/>
            <a:tailEnd/>
          </a:ln>
        </p:spPr>
        <p:txBody>
          <a:bodyPr wrap="none" anchor="ctr"/>
          <a:lstStyle/>
          <a:p>
            <a:endParaRPr lang="en-US"/>
          </a:p>
        </p:txBody>
      </p:sp>
      <p:sp>
        <p:nvSpPr>
          <p:cNvPr id="22" name="Oval 21"/>
          <p:cNvSpPr>
            <a:spLocks noChangeArrowheads="1"/>
          </p:cNvSpPr>
          <p:nvPr/>
        </p:nvSpPr>
        <p:spPr bwMode="auto">
          <a:xfrm rot="2860830">
            <a:off x="5565775" y="3713163"/>
            <a:ext cx="3962400" cy="1231900"/>
          </a:xfrm>
          <a:prstGeom prst="ellipse">
            <a:avLst/>
          </a:prstGeom>
          <a:solidFill>
            <a:srgbClr val="00B050">
              <a:alpha val="50195"/>
            </a:srgbClr>
          </a:solidFill>
          <a:ln w="9525" algn="ctr">
            <a:noFill/>
            <a:round/>
            <a:headEnd/>
            <a:tailEnd/>
          </a:ln>
        </p:spPr>
        <p:txBody>
          <a:bodyPr wrap="none" anchor="ctr"/>
          <a:lstStyle/>
          <a:p>
            <a:endParaRPr lang="en-US"/>
          </a:p>
        </p:txBody>
      </p:sp>
      <p:sp>
        <p:nvSpPr>
          <p:cNvPr id="23" name="TextBox 22"/>
          <p:cNvSpPr txBox="1">
            <a:spLocks noChangeArrowheads="1"/>
          </p:cNvSpPr>
          <p:nvPr/>
        </p:nvSpPr>
        <p:spPr bwMode="auto">
          <a:xfrm>
            <a:off x="3160713" y="2484438"/>
            <a:ext cx="2546350" cy="461962"/>
          </a:xfrm>
          <a:prstGeom prst="rect">
            <a:avLst/>
          </a:prstGeom>
          <a:noFill/>
          <a:ln w="9525">
            <a:noFill/>
            <a:miter lim="800000"/>
            <a:headEnd/>
            <a:tailEnd/>
          </a:ln>
        </p:spPr>
        <p:txBody>
          <a:bodyPr wrap="none">
            <a:spAutoFit/>
          </a:bodyPr>
          <a:lstStyle/>
          <a:p>
            <a:r>
              <a:rPr lang="en-US">
                <a:solidFill>
                  <a:srgbClr val="33CC33"/>
                </a:solidFill>
              </a:rPr>
              <a:t>First order reality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What is out there …</a:t>
            </a:r>
            <a:br>
              <a:rPr lang="en-US" altLang="en-US" dirty="0" smtClean="0"/>
            </a:br>
            <a:r>
              <a:rPr lang="en-US" altLang="en-US" dirty="0" smtClean="0"/>
              <a:t>(… we want/need to deal with)?</a:t>
            </a:r>
          </a:p>
        </p:txBody>
      </p:sp>
      <p:sp>
        <p:nvSpPr>
          <p:cNvPr id="19459" name="TextBox 3"/>
          <p:cNvSpPr txBox="1">
            <a:spLocks noChangeArrowheads="1"/>
          </p:cNvSpPr>
          <p:nvPr/>
        </p:nvSpPr>
        <p:spPr bwMode="auto">
          <a:xfrm>
            <a:off x="381000" y="2209800"/>
            <a:ext cx="2536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portions of reality</a:t>
            </a:r>
          </a:p>
        </p:txBody>
      </p:sp>
      <p:sp>
        <p:nvSpPr>
          <p:cNvPr id="19460" name="TextBox 4"/>
          <p:cNvSpPr txBox="1">
            <a:spLocks noChangeArrowheads="1"/>
          </p:cNvSpPr>
          <p:nvPr/>
        </p:nvSpPr>
        <p:spPr bwMode="auto">
          <a:xfrm>
            <a:off x="3032125" y="3283527"/>
            <a:ext cx="1123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entities</a:t>
            </a:r>
          </a:p>
        </p:txBody>
      </p:sp>
      <p:sp>
        <p:nvSpPr>
          <p:cNvPr id="19461" name="TextBox 5"/>
          <p:cNvSpPr txBox="1">
            <a:spLocks noChangeArrowheads="1"/>
          </p:cNvSpPr>
          <p:nvPr/>
        </p:nvSpPr>
        <p:spPr bwMode="auto">
          <a:xfrm>
            <a:off x="6858000" y="3962400"/>
            <a:ext cx="1636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particulars</a:t>
            </a:r>
          </a:p>
        </p:txBody>
      </p:sp>
      <p:sp>
        <p:nvSpPr>
          <p:cNvPr id="19462" name="TextBox 6"/>
          <p:cNvSpPr txBox="1">
            <a:spLocks noChangeArrowheads="1"/>
          </p:cNvSpPr>
          <p:nvPr/>
        </p:nvSpPr>
        <p:spPr bwMode="auto">
          <a:xfrm>
            <a:off x="698059" y="3320191"/>
            <a:ext cx="1517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universals</a:t>
            </a:r>
          </a:p>
        </p:txBody>
      </p:sp>
      <p:sp>
        <p:nvSpPr>
          <p:cNvPr id="19463" name="TextBox 7"/>
          <p:cNvSpPr txBox="1">
            <a:spLocks noChangeArrowheads="1"/>
          </p:cNvSpPr>
          <p:nvPr/>
        </p:nvSpPr>
        <p:spPr bwMode="auto">
          <a:xfrm>
            <a:off x="5181600" y="2362200"/>
            <a:ext cx="208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configurations</a:t>
            </a:r>
          </a:p>
        </p:txBody>
      </p:sp>
      <p:sp>
        <p:nvSpPr>
          <p:cNvPr id="19464" name="TextBox 8"/>
          <p:cNvSpPr txBox="1">
            <a:spLocks noChangeArrowheads="1"/>
          </p:cNvSpPr>
          <p:nvPr/>
        </p:nvSpPr>
        <p:spPr bwMode="auto">
          <a:xfrm>
            <a:off x="3124200" y="2362200"/>
            <a:ext cx="1323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relations</a:t>
            </a:r>
          </a:p>
        </p:txBody>
      </p:sp>
      <p:sp>
        <p:nvSpPr>
          <p:cNvPr id="19465" name="TextBox 9"/>
          <p:cNvSpPr txBox="1">
            <a:spLocks noChangeArrowheads="1"/>
          </p:cNvSpPr>
          <p:nvPr/>
        </p:nvSpPr>
        <p:spPr bwMode="auto">
          <a:xfrm>
            <a:off x="3352800" y="4495129"/>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continuants</a:t>
            </a:r>
          </a:p>
        </p:txBody>
      </p:sp>
      <p:sp>
        <p:nvSpPr>
          <p:cNvPr id="19466" name="TextBox 10"/>
          <p:cNvSpPr txBox="1">
            <a:spLocks noChangeArrowheads="1"/>
          </p:cNvSpPr>
          <p:nvPr/>
        </p:nvSpPr>
        <p:spPr bwMode="auto">
          <a:xfrm>
            <a:off x="5583237" y="4495800"/>
            <a:ext cx="1579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err="1">
                <a:solidFill>
                  <a:schemeClr val="bg1"/>
                </a:solidFill>
              </a:rPr>
              <a:t>occurrents</a:t>
            </a:r>
            <a:endParaRPr lang="en-US" altLang="en-US" dirty="0">
              <a:solidFill>
                <a:schemeClr val="bg1"/>
              </a:solidFill>
            </a:endParaRPr>
          </a:p>
        </p:txBody>
      </p:sp>
      <p:sp>
        <p:nvSpPr>
          <p:cNvPr id="19467" name="Rectangle 11"/>
          <p:cNvSpPr>
            <a:spLocks noChangeArrowheads="1"/>
          </p:cNvSpPr>
          <p:nvPr/>
        </p:nvSpPr>
        <p:spPr bwMode="auto">
          <a:xfrm>
            <a:off x="381000" y="2209800"/>
            <a:ext cx="8458200" cy="44196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68" name="Rectangle 12"/>
          <p:cNvSpPr>
            <a:spLocks noChangeArrowheads="1"/>
          </p:cNvSpPr>
          <p:nvPr/>
        </p:nvSpPr>
        <p:spPr bwMode="auto">
          <a:xfrm>
            <a:off x="2895600" y="3276600"/>
            <a:ext cx="5791200" cy="32004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69" name="Rectangle 13"/>
          <p:cNvSpPr>
            <a:spLocks noChangeArrowheads="1"/>
          </p:cNvSpPr>
          <p:nvPr/>
        </p:nvSpPr>
        <p:spPr bwMode="auto">
          <a:xfrm>
            <a:off x="5181600" y="2362200"/>
            <a:ext cx="3505200" cy="7620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0" name="Rectangle 14"/>
          <p:cNvSpPr>
            <a:spLocks noChangeArrowheads="1"/>
          </p:cNvSpPr>
          <p:nvPr/>
        </p:nvSpPr>
        <p:spPr bwMode="auto">
          <a:xfrm>
            <a:off x="3124200" y="2362200"/>
            <a:ext cx="1828800" cy="7620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1" name="Rectangle 15"/>
          <p:cNvSpPr>
            <a:spLocks noChangeArrowheads="1"/>
          </p:cNvSpPr>
          <p:nvPr/>
        </p:nvSpPr>
        <p:spPr bwMode="auto">
          <a:xfrm>
            <a:off x="3200399" y="4495128"/>
            <a:ext cx="2230435" cy="1524671"/>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2" name="Rectangle 16"/>
          <p:cNvSpPr>
            <a:spLocks noChangeArrowheads="1"/>
          </p:cNvSpPr>
          <p:nvPr/>
        </p:nvSpPr>
        <p:spPr bwMode="auto">
          <a:xfrm>
            <a:off x="5583236" y="4495800"/>
            <a:ext cx="2798763" cy="15240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3" name="Rectangle 17"/>
          <p:cNvSpPr>
            <a:spLocks noChangeArrowheads="1"/>
          </p:cNvSpPr>
          <p:nvPr/>
        </p:nvSpPr>
        <p:spPr bwMode="auto">
          <a:xfrm>
            <a:off x="533400" y="3276600"/>
            <a:ext cx="2209800" cy="3200400"/>
          </a:xfrm>
          <a:prstGeom prst="rect">
            <a:avLst/>
          </a:prstGeom>
          <a:noFill/>
          <a:ln w="9525" algn="ctr">
            <a:solidFill>
              <a:schemeClr val="bg1"/>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4" name="Rectangle 18"/>
          <p:cNvSpPr>
            <a:spLocks noChangeArrowheads="1"/>
          </p:cNvSpPr>
          <p:nvPr/>
        </p:nvSpPr>
        <p:spPr bwMode="auto">
          <a:xfrm>
            <a:off x="3124200" y="3962400"/>
            <a:ext cx="5410200" cy="22098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5" name="TextBox 19"/>
          <p:cNvSpPr txBox="1">
            <a:spLocks noChangeArrowheads="1"/>
          </p:cNvSpPr>
          <p:nvPr/>
        </p:nvSpPr>
        <p:spPr bwMode="auto">
          <a:xfrm>
            <a:off x="3352800" y="2743200"/>
            <a:ext cx="1606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C000"/>
                </a:solidFill>
              </a:rPr>
              <a:t>participation</a:t>
            </a:r>
          </a:p>
        </p:txBody>
      </p:sp>
      <p:sp>
        <p:nvSpPr>
          <p:cNvPr id="19476" name="TextBox 20"/>
          <p:cNvSpPr txBox="1">
            <a:spLocks noChangeArrowheads="1"/>
          </p:cNvSpPr>
          <p:nvPr/>
        </p:nvSpPr>
        <p:spPr bwMode="auto">
          <a:xfrm>
            <a:off x="5653088" y="2743200"/>
            <a:ext cx="3084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C000"/>
                </a:solidFill>
              </a:rPr>
              <a:t>me participating in my life</a:t>
            </a:r>
          </a:p>
        </p:txBody>
      </p:sp>
      <p:sp>
        <p:nvSpPr>
          <p:cNvPr id="19477" name="TextBox 21"/>
          <p:cNvSpPr txBox="1">
            <a:spLocks noChangeArrowheads="1"/>
          </p:cNvSpPr>
          <p:nvPr/>
        </p:nvSpPr>
        <p:spPr bwMode="auto">
          <a:xfrm>
            <a:off x="1524000" y="5791200"/>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C000"/>
                </a:solidFill>
              </a:rPr>
              <a:t>organism</a:t>
            </a:r>
          </a:p>
        </p:txBody>
      </p:sp>
      <p:sp>
        <p:nvSpPr>
          <p:cNvPr id="19478" name="TextBox 22"/>
          <p:cNvSpPr txBox="1">
            <a:spLocks noChangeArrowheads="1"/>
          </p:cNvSpPr>
          <p:nvPr/>
        </p:nvSpPr>
        <p:spPr bwMode="auto">
          <a:xfrm>
            <a:off x="4610100" y="5480980"/>
            <a:ext cx="511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dirty="0">
                <a:solidFill>
                  <a:srgbClr val="FFC000"/>
                </a:solidFill>
              </a:rPr>
              <a:t>me</a:t>
            </a:r>
          </a:p>
        </p:txBody>
      </p:sp>
      <p:sp>
        <p:nvSpPr>
          <p:cNvPr id="19479" name="TextBox 23"/>
          <p:cNvSpPr txBox="1">
            <a:spLocks noChangeArrowheads="1"/>
          </p:cNvSpPr>
          <p:nvPr/>
        </p:nvSpPr>
        <p:spPr bwMode="auto">
          <a:xfrm>
            <a:off x="6921500" y="5486400"/>
            <a:ext cx="93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C000"/>
                </a:solidFill>
              </a:rPr>
              <a:t>my life</a:t>
            </a:r>
          </a:p>
        </p:txBody>
      </p:sp>
      <p:grpSp>
        <p:nvGrpSpPr>
          <p:cNvPr id="2" name="Group 28"/>
          <p:cNvGrpSpPr>
            <a:grpSpLocks/>
          </p:cNvGrpSpPr>
          <p:nvPr/>
        </p:nvGrpSpPr>
        <p:grpSpPr bwMode="auto">
          <a:xfrm>
            <a:off x="533400" y="2693988"/>
            <a:ext cx="2438400" cy="461962"/>
            <a:chOff x="533400" y="2694560"/>
            <a:chExt cx="2438400" cy="461665"/>
          </a:xfrm>
        </p:grpSpPr>
        <p:sp>
          <p:nvSpPr>
            <p:cNvPr id="19484" name="Rectangle 24"/>
            <p:cNvSpPr>
              <a:spLocks noChangeArrowheads="1"/>
            </p:cNvSpPr>
            <p:nvPr/>
          </p:nvSpPr>
          <p:spPr bwMode="auto">
            <a:xfrm>
              <a:off x="533400" y="2743200"/>
              <a:ext cx="2438400" cy="381000"/>
            </a:xfrm>
            <a:prstGeom prst="rect">
              <a:avLst/>
            </a:prstGeom>
            <a:noFill/>
            <a:ln w="9525" algn="ctr">
              <a:solidFill>
                <a:srgbClr val="FF0000"/>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sp>
          <p:nvSpPr>
            <p:cNvPr id="19485" name="TextBox 26"/>
            <p:cNvSpPr txBox="1">
              <a:spLocks noChangeArrowheads="1"/>
            </p:cNvSpPr>
            <p:nvPr/>
          </p:nvSpPr>
          <p:spPr bwMode="auto">
            <a:xfrm>
              <a:off x="533400" y="2694560"/>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0000"/>
                  </a:solidFill>
                </a:rPr>
                <a:t>?</a:t>
              </a:r>
            </a:p>
          </p:txBody>
        </p:sp>
      </p:grpSp>
      <p:grpSp>
        <p:nvGrpSpPr>
          <p:cNvPr id="3" name="Group 29"/>
          <p:cNvGrpSpPr>
            <a:grpSpLocks/>
          </p:cNvGrpSpPr>
          <p:nvPr/>
        </p:nvGrpSpPr>
        <p:grpSpPr bwMode="auto">
          <a:xfrm>
            <a:off x="5029200" y="3386138"/>
            <a:ext cx="3505200" cy="460375"/>
            <a:chOff x="5029200" y="3385623"/>
            <a:chExt cx="3505200" cy="461665"/>
          </a:xfrm>
        </p:grpSpPr>
        <p:sp>
          <p:nvSpPr>
            <p:cNvPr id="19482" name="Rectangle 25"/>
            <p:cNvSpPr>
              <a:spLocks noChangeArrowheads="1"/>
            </p:cNvSpPr>
            <p:nvPr/>
          </p:nvSpPr>
          <p:spPr bwMode="auto">
            <a:xfrm>
              <a:off x="5029200" y="3429000"/>
              <a:ext cx="3505200" cy="381000"/>
            </a:xfrm>
            <a:prstGeom prst="rect">
              <a:avLst/>
            </a:prstGeom>
            <a:noFill/>
            <a:ln w="9525" algn="ctr">
              <a:solidFill>
                <a:srgbClr val="FF0000"/>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sp>
          <p:nvSpPr>
            <p:cNvPr id="19483" name="TextBox 27"/>
            <p:cNvSpPr txBox="1">
              <a:spLocks noChangeArrowheads="1"/>
            </p:cNvSpPr>
            <p:nvPr/>
          </p:nvSpPr>
          <p:spPr bwMode="auto">
            <a:xfrm>
              <a:off x="5032734" y="3385623"/>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0000"/>
                  </a:solidFill>
                </a:rPr>
                <a:t>?</a:t>
              </a:r>
            </a:p>
          </p:txBody>
        </p:sp>
      </p:grpSp>
    </p:spTree>
    <p:extLst>
      <p:ext uri="{BB962C8B-B14F-4D97-AF65-F5344CB8AC3E}">
        <p14:creationId xmlns:p14="http://schemas.microsoft.com/office/powerpoint/2010/main" val="1894773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920750" y="3276600"/>
            <a:ext cx="247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en-US" altLang="en-US" sz="1800" i="1">
                <a:solidFill>
                  <a:schemeClr val="bg1"/>
                </a:solidFill>
              </a:rPr>
              <a:t>t</a:t>
            </a:r>
          </a:p>
        </p:txBody>
      </p:sp>
      <p:sp>
        <p:nvSpPr>
          <p:cNvPr id="56323" name="Text Box 3"/>
          <p:cNvSpPr txBox="1">
            <a:spLocks noChangeArrowheads="1"/>
          </p:cNvSpPr>
          <p:nvPr/>
        </p:nvSpPr>
        <p:spPr bwMode="auto">
          <a:xfrm>
            <a:off x="2597150" y="3276600"/>
            <a:ext cx="247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en-US" altLang="en-US" sz="1800" i="1">
                <a:solidFill>
                  <a:schemeClr val="bg1"/>
                </a:solidFill>
              </a:rPr>
              <a:t>t</a:t>
            </a:r>
          </a:p>
        </p:txBody>
      </p:sp>
      <p:sp>
        <p:nvSpPr>
          <p:cNvPr id="56324" name="Text Box 4"/>
          <p:cNvSpPr txBox="1">
            <a:spLocks noChangeArrowheads="1"/>
          </p:cNvSpPr>
          <p:nvPr/>
        </p:nvSpPr>
        <p:spPr bwMode="auto">
          <a:xfrm>
            <a:off x="7061200" y="3352800"/>
            <a:ext cx="247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en-US" altLang="en-US" sz="1800" i="1">
                <a:solidFill>
                  <a:schemeClr val="bg1"/>
                </a:solidFill>
              </a:rPr>
              <a:t>t</a:t>
            </a:r>
          </a:p>
        </p:txBody>
      </p:sp>
      <p:sp>
        <p:nvSpPr>
          <p:cNvPr id="56325" name="Text Box 5"/>
          <p:cNvSpPr txBox="1">
            <a:spLocks noChangeArrowheads="1"/>
          </p:cNvSpPr>
          <p:nvPr/>
        </p:nvSpPr>
        <p:spPr bwMode="auto">
          <a:xfrm>
            <a:off x="4191000" y="3200400"/>
            <a:ext cx="1123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en-US" altLang="en-US" sz="1600">
                <a:solidFill>
                  <a:schemeClr val="bg1"/>
                </a:solidFill>
              </a:rPr>
              <a:t>instanceOf</a:t>
            </a:r>
          </a:p>
        </p:txBody>
      </p:sp>
      <p:sp>
        <p:nvSpPr>
          <p:cNvPr id="56326" name="AutoShape 6"/>
          <p:cNvSpPr>
            <a:spLocks noGrp="1" noChangeArrowheads="1"/>
          </p:cNvSpPr>
          <p:nvPr>
            <p:ph type="title"/>
          </p:nvPr>
        </p:nvSpPr>
        <p:spPr/>
        <p:txBody>
          <a:bodyPr/>
          <a:lstStyle/>
          <a:p>
            <a:r>
              <a:rPr lang="en-US" altLang="en-US" sz="3000" smtClean="0"/>
              <a:t>The essential pieces</a:t>
            </a:r>
          </a:p>
        </p:txBody>
      </p:sp>
      <p:sp>
        <p:nvSpPr>
          <p:cNvPr id="56327" name="AutoShape 7"/>
          <p:cNvSpPr>
            <a:spLocks noChangeArrowheads="1"/>
          </p:cNvSpPr>
          <p:nvPr/>
        </p:nvSpPr>
        <p:spPr bwMode="auto">
          <a:xfrm>
            <a:off x="1873250" y="2135188"/>
            <a:ext cx="1276350" cy="709612"/>
          </a:xfrm>
          <a:prstGeom prst="roundRect">
            <a:avLst>
              <a:gd name="adj" fmla="val 16667"/>
            </a:avLst>
          </a:prstGeom>
          <a:solidFill>
            <a:srgbClr val="FFFF00"/>
          </a:solidFill>
          <a:ln w="9525">
            <a:solidFill>
              <a:schemeClr val="bg1"/>
            </a:solidFill>
            <a:round/>
            <a:headEnd/>
            <a:tailEnd/>
          </a:ln>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en-US" altLang="en-US" sz="1800"/>
              <a:t>material</a:t>
            </a:r>
          </a:p>
          <a:p>
            <a:pPr eaLnBrk="1" hangingPunct="1"/>
            <a:r>
              <a:rPr lang="en-US" altLang="en-US" sz="1800"/>
              <a:t>object</a:t>
            </a:r>
          </a:p>
        </p:txBody>
      </p:sp>
      <p:sp>
        <p:nvSpPr>
          <p:cNvPr id="56328" name="AutoShape 8"/>
          <p:cNvSpPr>
            <a:spLocks noChangeArrowheads="1"/>
          </p:cNvSpPr>
          <p:nvPr/>
        </p:nvSpPr>
        <p:spPr bwMode="auto">
          <a:xfrm>
            <a:off x="4716463" y="2135188"/>
            <a:ext cx="1352550" cy="709612"/>
          </a:xfrm>
          <a:prstGeom prst="roundRect">
            <a:avLst>
              <a:gd name="adj" fmla="val 16667"/>
            </a:avLst>
          </a:prstGeom>
          <a:solidFill>
            <a:srgbClr val="FF6600"/>
          </a:solidFill>
          <a:ln w="9525">
            <a:solidFill>
              <a:schemeClr val="bg1"/>
            </a:solidFill>
            <a:round/>
            <a:headEnd/>
            <a:tailEnd/>
          </a:ln>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en-US" altLang="en-US" sz="1800"/>
              <a:t>spacetime</a:t>
            </a:r>
          </a:p>
          <a:p>
            <a:pPr eaLnBrk="1" hangingPunct="1"/>
            <a:r>
              <a:rPr lang="en-US" altLang="en-US" sz="1800"/>
              <a:t>region</a:t>
            </a:r>
          </a:p>
        </p:txBody>
      </p:sp>
      <p:sp>
        <p:nvSpPr>
          <p:cNvPr id="56329" name="AutoShape 9"/>
          <p:cNvSpPr>
            <a:spLocks noChangeArrowheads="1"/>
          </p:cNvSpPr>
          <p:nvPr/>
        </p:nvSpPr>
        <p:spPr bwMode="auto">
          <a:xfrm>
            <a:off x="2193925" y="4302125"/>
            <a:ext cx="633413" cy="458788"/>
          </a:xfrm>
          <a:prstGeom prst="roundRect">
            <a:avLst>
              <a:gd name="adj" fmla="val 16667"/>
            </a:avLst>
          </a:prstGeom>
          <a:solidFill>
            <a:schemeClr val="accent1"/>
          </a:solidFill>
          <a:ln w="28575">
            <a:solidFill>
              <a:srgbClr val="FFFF00"/>
            </a:solidFill>
            <a:round/>
            <a:headEnd/>
            <a:tailEnd/>
          </a:ln>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en-US" altLang="en-US" sz="2000"/>
              <a:t>me</a:t>
            </a:r>
          </a:p>
        </p:txBody>
      </p:sp>
      <p:sp>
        <p:nvSpPr>
          <p:cNvPr id="56330" name="AutoShape 10"/>
          <p:cNvSpPr>
            <a:spLocks noChangeArrowheads="1"/>
          </p:cNvSpPr>
          <p:nvPr/>
        </p:nvSpPr>
        <p:spPr bwMode="auto">
          <a:xfrm>
            <a:off x="7743825" y="3962400"/>
            <a:ext cx="1371600" cy="1123950"/>
          </a:xfrm>
          <a:prstGeom prst="roundRect">
            <a:avLst>
              <a:gd name="adj" fmla="val 16667"/>
            </a:avLst>
          </a:prstGeom>
          <a:solidFill>
            <a:schemeClr val="accent1"/>
          </a:solidFill>
          <a:ln w="19050">
            <a:solidFill>
              <a:srgbClr val="FF6600"/>
            </a:solidFill>
            <a:round/>
            <a:headEnd/>
            <a:tailEnd/>
          </a:ln>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en-US" altLang="en-US" sz="2000"/>
              <a:t>some temporal region</a:t>
            </a:r>
          </a:p>
        </p:txBody>
      </p:sp>
      <p:sp>
        <p:nvSpPr>
          <p:cNvPr id="56331" name="AutoShape 11"/>
          <p:cNvSpPr>
            <a:spLocks noChangeArrowheads="1"/>
          </p:cNvSpPr>
          <p:nvPr/>
        </p:nvSpPr>
        <p:spPr bwMode="auto">
          <a:xfrm>
            <a:off x="3681413" y="4143375"/>
            <a:ext cx="642937" cy="763588"/>
          </a:xfrm>
          <a:prstGeom prst="roundRect">
            <a:avLst>
              <a:gd name="adj" fmla="val 16667"/>
            </a:avLst>
          </a:prstGeom>
          <a:solidFill>
            <a:schemeClr val="accent1"/>
          </a:solidFill>
          <a:ln w="19050">
            <a:solidFill>
              <a:srgbClr val="FF6600"/>
            </a:solidFill>
            <a:round/>
            <a:headEnd/>
            <a:tailEnd/>
          </a:ln>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en-US" altLang="en-US" sz="2000"/>
              <a:t>my life</a:t>
            </a:r>
          </a:p>
        </p:txBody>
      </p:sp>
      <p:sp>
        <p:nvSpPr>
          <p:cNvPr id="56332" name="AutoShape 12"/>
          <p:cNvSpPr>
            <a:spLocks noChangeArrowheads="1"/>
          </p:cNvSpPr>
          <p:nvPr/>
        </p:nvSpPr>
        <p:spPr bwMode="auto">
          <a:xfrm>
            <a:off x="4867275" y="4135438"/>
            <a:ext cx="1049338" cy="787400"/>
          </a:xfrm>
          <a:prstGeom prst="roundRect">
            <a:avLst>
              <a:gd name="adj" fmla="val 16667"/>
            </a:avLst>
          </a:prstGeom>
          <a:solidFill>
            <a:schemeClr val="accent1"/>
          </a:solidFill>
          <a:ln w="19050">
            <a:solidFill>
              <a:srgbClr val="FF6600"/>
            </a:solidFill>
            <a:round/>
            <a:headEnd/>
            <a:tailEnd/>
          </a:ln>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en-US" altLang="en-US" sz="2000"/>
              <a:t>my 4D STR</a:t>
            </a:r>
          </a:p>
        </p:txBody>
      </p:sp>
      <p:sp>
        <p:nvSpPr>
          <p:cNvPr id="56333" name="AutoShape 13"/>
          <p:cNvSpPr>
            <a:spLocks noChangeArrowheads="1"/>
          </p:cNvSpPr>
          <p:nvPr/>
        </p:nvSpPr>
        <p:spPr bwMode="auto">
          <a:xfrm>
            <a:off x="4840288" y="5573713"/>
            <a:ext cx="1104900" cy="1122362"/>
          </a:xfrm>
          <a:prstGeom prst="roundRect">
            <a:avLst>
              <a:gd name="adj" fmla="val 16667"/>
            </a:avLst>
          </a:prstGeom>
          <a:solidFill>
            <a:schemeClr val="accent1"/>
          </a:solidFill>
          <a:ln w="28575">
            <a:solidFill>
              <a:srgbClr val="FFFF00"/>
            </a:solidFill>
            <a:round/>
            <a:headEnd/>
            <a:tailEnd/>
          </a:ln>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en-US" altLang="en-US" sz="2000"/>
              <a:t>some spatial</a:t>
            </a:r>
          </a:p>
          <a:p>
            <a:pPr eaLnBrk="1" hangingPunct="1"/>
            <a:r>
              <a:rPr lang="en-US" altLang="en-US" sz="2000"/>
              <a:t>region</a:t>
            </a:r>
          </a:p>
        </p:txBody>
      </p:sp>
      <p:sp>
        <p:nvSpPr>
          <p:cNvPr id="56334" name="AutoShape 14"/>
          <p:cNvSpPr>
            <a:spLocks noChangeArrowheads="1"/>
          </p:cNvSpPr>
          <p:nvPr/>
        </p:nvSpPr>
        <p:spPr bwMode="auto">
          <a:xfrm>
            <a:off x="3441700" y="2286000"/>
            <a:ext cx="1123950" cy="406400"/>
          </a:xfrm>
          <a:prstGeom prst="roundRect">
            <a:avLst>
              <a:gd name="adj" fmla="val 16667"/>
            </a:avLst>
          </a:prstGeom>
          <a:solidFill>
            <a:srgbClr val="FF6600"/>
          </a:solidFill>
          <a:ln w="9525">
            <a:solidFill>
              <a:schemeClr val="bg1"/>
            </a:solidFill>
            <a:round/>
            <a:headEnd/>
            <a:tailEnd/>
          </a:ln>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en-US" altLang="en-US" sz="1800"/>
              <a:t>history</a:t>
            </a:r>
          </a:p>
        </p:txBody>
      </p:sp>
      <p:sp>
        <p:nvSpPr>
          <p:cNvPr id="56335" name="AutoShape 15"/>
          <p:cNvSpPr>
            <a:spLocks noChangeArrowheads="1"/>
          </p:cNvSpPr>
          <p:nvPr/>
        </p:nvSpPr>
        <p:spPr bwMode="auto">
          <a:xfrm>
            <a:off x="6503988" y="2135188"/>
            <a:ext cx="1050925" cy="709612"/>
          </a:xfrm>
          <a:prstGeom prst="roundRect">
            <a:avLst>
              <a:gd name="adj" fmla="val 16667"/>
            </a:avLst>
          </a:prstGeom>
          <a:solidFill>
            <a:srgbClr val="FFFF00"/>
          </a:solidFill>
          <a:ln w="9525">
            <a:solidFill>
              <a:schemeClr val="bg1"/>
            </a:solidFill>
            <a:round/>
            <a:headEnd/>
            <a:tailEnd/>
          </a:ln>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en-US" altLang="en-US" sz="1800"/>
              <a:t>spatial</a:t>
            </a:r>
          </a:p>
          <a:p>
            <a:pPr eaLnBrk="1" hangingPunct="1"/>
            <a:r>
              <a:rPr lang="en-US" altLang="en-US" sz="1800"/>
              <a:t>region</a:t>
            </a:r>
          </a:p>
        </p:txBody>
      </p:sp>
      <p:sp>
        <p:nvSpPr>
          <p:cNvPr id="56336" name="AutoShape 16"/>
          <p:cNvSpPr>
            <a:spLocks noChangeArrowheads="1"/>
          </p:cNvSpPr>
          <p:nvPr/>
        </p:nvSpPr>
        <p:spPr bwMode="auto">
          <a:xfrm>
            <a:off x="7848600" y="2135188"/>
            <a:ext cx="1143000" cy="709612"/>
          </a:xfrm>
          <a:prstGeom prst="roundRect">
            <a:avLst>
              <a:gd name="adj" fmla="val 16667"/>
            </a:avLst>
          </a:prstGeom>
          <a:solidFill>
            <a:srgbClr val="FF6600"/>
          </a:solidFill>
          <a:ln w="9525">
            <a:solidFill>
              <a:schemeClr val="bg1"/>
            </a:solidFill>
            <a:round/>
            <a:headEnd/>
            <a:tailEnd/>
          </a:ln>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en-US" altLang="en-US" sz="1800"/>
              <a:t>temporal</a:t>
            </a:r>
          </a:p>
          <a:p>
            <a:pPr eaLnBrk="1" hangingPunct="1"/>
            <a:r>
              <a:rPr lang="en-US" altLang="en-US" sz="1800"/>
              <a:t>region</a:t>
            </a:r>
          </a:p>
        </p:txBody>
      </p:sp>
      <p:sp>
        <p:nvSpPr>
          <p:cNvPr id="56337" name="Rectangle 17"/>
          <p:cNvSpPr>
            <a:spLocks noChangeArrowheads="1"/>
          </p:cNvSpPr>
          <p:nvPr/>
        </p:nvSpPr>
        <p:spPr bwMode="auto">
          <a:xfrm>
            <a:off x="0" y="3200400"/>
            <a:ext cx="9144000" cy="609600"/>
          </a:xfrm>
          <a:prstGeom prst="rect">
            <a:avLst/>
          </a:prstGeom>
          <a:solidFill>
            <a:srgbClr val="FF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endParaRPr lang="en-US" altLang="en-US" i="1"/>
          </a:p>
        </p:txBody>
      </p:sp>
      <p:sp>
        <p:nvSpPr>
          <p:cNvPr id="56338" name="AutoShape 18"/>
          <p:cNvSpPr>
            <a:spLocks noChangeArrowheads="1"/>
          </p:cNvSpPr>
          <p:nvPr/>
        </p:nvSpPr>
        <p:spPr bwMode="auto">
          <a:xfrm>
            <a:off x="152400" y="2135188"/>
            <a:ext cx="1428750" cy="709612"/>
          </a:xfrm>
          <a:prstGeom prst="roundRect">
            <a:avLst>
              <a:gd name="adj" fmla="val 16667"/>
            </a:avLst>
          </a:prstGeom>
          <a:solidFill>
            <a:srgbClr val="FFFF00"/>
          </a:solidFill>
          <a:ln w="9525">
            <a:solidFill>
              <a:schemeClr val="bg1"/>
            </a:solidFill>
            <a:round/>
            <a:headEnd/>
            <a:tailEnd/>
          </a:ln>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en-US" altLang="en-US" sz="1800"/>
              <a:t>dependent continuant</a:t>
            </a:r>
          </a:p>
        </p:txBody>
      </p:sp>
      <p:sp>
        <p:nvSpPr>
          <p:cNvPr id="56339" name="AutoShape 19"/>
          <p:cNvSpPr>
            <a:spLocks noChangeArrowheads="1"/>
          </p:cNvSpPr>
          <p:nvPr/>
        </p:nvSpPr>
        <p:spPr bwMode="auto">
          <a:xfrm>
            <a:off x="341313" y="4130675"/>
            <a:ext cx="1050925" cy="796925"/>
          </a:xfrm>
          <a:prstGeom prst="roundRect">
            <a:avLst>
              <a:gd name="adj" fmla="val 16667"/>
            </a:avLst>
          </a:prstGeom>
          <a:solidFill>
            <a:schemeClr val="accent1"/>
          </a:solidFill>
          <a:ln w="28575">
            <a:solidFill>
              <a:srgbClr val="FFFF00"/>
            </a:solidFill>
            <a:round/>
            <a:headEnd/>
            <a:tailEnd/>
          </a:ln>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en-US" altLang="en-US" sz="2000"/>
              <a:t>some quality</a:t>
            </a:r>
          </a:p>
        </p:txBody>
      </p:sp>
      <p:cxnSp>
        <p:nvCxnSpPr>
          <p:cNvPr id="56340" name="AutoShape 20"/>
          <p:cNvCxnSpPr>
            <a:cxnSpLocks noChangeShapeType="1"/>
            <a:stCxn id="56339" idx="0"/>
            <a:endCxn id="56338" idx="2"/>
          </p:cNvCxnSpPr>
          <p:nvPr/>
        </p:nvCxnSpPr>
        <p:spPr bwMode="auto">
          <a:xfrm flipV="1">
            <a:off x="866775" y="2844800"/>
            <a:ext cx="0" cy="1271588"/>
          </a:xfrm>
          <a:prstGeom prst="straightConnector1">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cxnSp>
      <p:cxnSp>
        <p:nvCxnSpPr>
          <p:cNvPr id="56341" name="AutoShape 21"/>
          <p:cNvCxnSpPr>
            <a:cxnSpLocks noChangeShapeType="1"/>
            <a:stCxn id="56329" idx="0"/>
            <a:endCxn id="56327" idx="2"/>
          </p:cNvCxnSpPr>
          <p:nvPr/>
        </p:nvCxnSpPr>
        <p:spPr bwMode="auto">
          <a:xfrm flipV="1">
            <a:off x="2511425" y="2844800"/>
            <a:ext cx="0" cy="1443038"/>
          </a:xfrm>
          <a:prstGeom prst="straightConnector1">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cxnSp>
      <p:cxnSp>
        <p:nvCxnSpPr>
          <p:cNvPr id="56342" name="AutoShape 22"/>
          <p:cNvCxnSpPr>
            <a:cxnSpLocks noChangeShapeType="1"/>
            <a:stCxn id="56331" idx="0"/>
            <a:endCxn id="56334" idx="2"/>
          </p:cNvCxnSpPr>
          <p:nvPr/>
        </p:nvCxnSpPr>
        <p:spPr bwMode="auto">
          <a:xfrm flipV="1">
            <a:off x="4003675" y="2692400"/>
            <a:ext cx="0" cy="1441450"/>
          </a:xfrm>
          <a:prstGeom prst="straightConnector1">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cxnSp>
      <p:cxnSp>
        <p:nvCxnSpPr>
          <p:cNvPr id="56343" name="AutoShape 23"/>
          <p:cNvCxnSpPr>
            <a:cxnSpLocks noChangeShapeType="1"/>
            <a:stCxn id="56332" idx="0"/>
            <a:endCxn id="56328" idx="2"/>
          </p:cNvCxnSpPr>
          <p:nvPr/>
        </p:nvCxnSpPr>
        <p:spPr bwMode="auto">
          <a:xfrm flipV="1">
            <a:off x="5392738" y="2844800"/>
            <a:ext cx="0" cy="1281113"/>
          </a:xfrm>
          <a:prstGeom prst="straightConnector1">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cxnSp>
      <p:cxnSp>
        <p:nvCxnSpPr>
          <p:cNvPr id="56344" name="AutoShape 24"/>
          <p:cNvCxnSpPr>
            <a:cxnSpLocks noChangeShapeType="1"/>
            <a:stCxn id="56330" idx="0"/>
            <a:endCxn id="56336" idx="2"/>
          </p:cNvCxnSpPr>
          <p:nvPr/>
        </p:nvCxnSpPr>
        <p:spPr bwMode="auto">
          <a:xfrm flipH="1" flipV="1">
            <a:off x="8420100" y="2844800"/>
            <a:ext cx="9525" cy="1108075"/>
          </a:xfrm>
          <a:prstGeom prst="straightConnector1">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cxnSp>
      <p:cxnSp>
        <p:nvCxnSpPr>
          <p:cNvPr id="56345" name="AutoShape 25"/>
          <p:cNvCxnSpPr>
            <a:cxnSpLocks noChangeShapeType="1"/>
            <a:stCxn id="56329" idx="1"/>
            <a:endCxn id="56339" idx="3"/>
          </p:cNvCxnSpPr>
          <p:nvPr/>
        </p:nvCxnSpPr>
        <p:spPr bwMode="auto">
          <a:xfrm flipH="1" flipV="1">
            <a:off x="1406525" y="4529138"/>
            <a:ext cx="773113" cy="3175"/>
          </a:xfrm>
          <a:prstGeom prst="straightConnector1">
            <a:avLst/>
          </a:prstGeom>
          <a:noFill/>
          <a:ln w="28575">
            <a:solidFill>
              <a:schemeClr val="bg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6346" name="AutoShape 26"/>
          <p:cNvCxnSpPr>
            <a:cxnSpLocks noChangeShapeType="1"/>
            <a:stCxn id="56331" idx="1"/>
            <a:endCxn id="56329" idx="3"/>
          </p:cNvCxnSpPr>
          <p:nvPr/>
        </p:nvCxnSpPr>
        <p:spPr bwMode="auto">
          <a:xfrm flipH="1">
            <a:off x="2841625" y="4525963"/>
            <a:ext cx="830263" cy="6350"/>
          </a:xfrm>
          <a:prstGeom prst="straightConnector1">
            <a:avLst/>
          </a:prstGeom>
          <a:noFill/>
          <a:ln w="28575">
            <a:solidFill>
              <a:schemeClr val="bg1"/>
            </a:solidFill>
            <a:round/>
            <a:headEnd type="triangle" w="med" len="med"/>
            <a:tailEnd/>
          </a:ln>
          <a:extLst>
            <a:ext uri="{909E8E84-426E-40DD-AFC4-6F175D3DCCD1}">
              <a14:hiddenFill xmlns:a14="http://schemas.microsoft.com/office/drawing/2010/main">
                <a:noFill/>
              </a14:hiddenFill>
            </a:ext>
          </a:extLst>
        </p:spPr>
      </p:cxnSp>
      <p:cxnSp>
        <p:nvCxnSpPr>
          <p:cNvPr id="56347" name="AutoShape 27"/>
          <p:cNvCxnSpPr>
            <a:cxnSpLocks noChangeShapeType="1"/>
            <a:stCxn id="56332" idx="1"/>
            <a:endCxn id="56331" idx="3"/>
          </p:cNvCxnSpPr>
          <p:nvPr/>
        </p:nvCxnSpPr>
        <p:spPr bwMode="auto">
          <a:xfrm flipH="1" flipV="1">
            <a:off x="4333875" y="4525963"/>
            <a:ext cx="523875" cy="3175"/>
          </a:xfrm>
          <a:prstGeom prst="straightConnector1">
            <a:avLst/>
          </a:prstGeom>
          <a:noFill/>
          <a:ln w="28575">
            <a:solidFill>
              <a:schemeClr val="bg1"/>
            </a:solidFill>
            <a:round/>
            <a:headEnd type="triangle" w="med" len="med"/>
            <a:tailEnd/>
          </a:ln>
          <a:extLst>
            <a:ext uri="{909E8E84-426E-40DD-AFC4-6F175D3DCCD1}">
              <a14:hiddenFill xmlns:a14="http://schemas.microsoft.com/office/drawing/2010/main">
                <a:noFill/>
              </a14:hiddenFill>
            </a:ext>
          </a:extLst>
        </p:spPr>
      </p:cxnSp>
      <p:cxnSp>
        <p:nvCxnSpPr>
          <p:cNvPr id="56348" name="AutoShape 28"/>
          <p:cNvCxnSpPr>
            <a:cxnSpLocks noChangeShapeType="1"/>
            <a:stCxn id="56333" idx="0"/>
            <a:endCxn id="56332" idx="2"/>
          </p:cNvCxnSpPr>
          <p:nvPr/>
        </p:nvCxnSpPr>
        <p:spPr bwMode="auto">
          <a:xfrm flipV="1">
            <a:off x="5392738" y="4932363"/>
            <a:ext cx="0" cy="627062"/>
          </a:xfrm>
          <a:prstGeom prst="straightConnector1">
            <a:avLst/>
          </a:prstGeom>
          <a:noFill/>
          <a:ln w="28575">
            <a:solidFill>
              <a:schemeClr val="bg1"/>
            </a:solidFill>
            <a:round/>
            <a:headEnd type="triangle" w="med" len="med"/>
            <a:tailEnd/>
          </a:ln>
          <a:extLst>
            <a:ext uri="{909E8E84-426E-40DD-AFC4-6F175D3DCCD1}">
              <a14:hiddenFill xmlns:a14="http://schemas.microsoft.com/office/drawing/2010/main">
                <a:noFill/>
              </a14:hiddenFill>
            </a:ext>
          </a:extLst>
        </p:spPr>
      </p:cxnSp>
      <p:cxnSp>
        <p:nvCxnSpPr>
          <p:cNvPr id="56349" name="AutoShape 29"/>
          <p:cNvCxnSpPr>
            <a:cxnSpLocks noChangeShapeType="1"/>
            <a:stCxn id="56330" idx="1"/>
            <a:endCxn id="56332" idx="3"/>
          </p:cNvCxnSpPr>
          <p:nvPr/>
        </p:nvCxnSpPr>
        <p:spPr bwMode="auto">
          <a:xfrm flipH="1">
            <a:off x="5926138" y="4524375"/>
            <a:ext cx="1808162" cy="4763"/>
          </a:xfrm>
          <a:prstGeom prst="straightConnector1">
            <a:avLst/>
          </a:prstGeom>
          <a:noFill/>
          <a:ln w="28575">
            <a:solidFill>
              <a:schemeClr val="bg1"/>
            </a:solidFill>
            <a:round/>
            <a:headEnd type="triangle" w="med" len="med"/>
            <a:tailEnd/>
          </a:ln>
          <a:extLst>
            <a:ext uri="{909E8E84-426E-40DD-AFC4-6F175D3DCCD1}">
              <a14:hiddenFill xmlns:a14="http://schemas.microsoft.com/office/drawing/2010/main">
                <a:noFill/>
              </a14:hiddenFill>
            </a:ext>
          </a:extLst>
        </p:spPr>
      </p:cxnSp>
      <p:sp>
        <p:nvSpPr>
          <p:cNvPr id="56350" name="Text Box 30"/>
          <p:cNvSpPr txBox="1">
            <a:spLocks noChangeArrowheads="1"/>
          </p:cNvSpPr>
          <p:nvPr/>
        </p:nvSpPr>
        <p:spPr bwMode="auto">
          <a:xfrm>
            <a:off x="3429000" y="5867400"/>
            <a:ext cx="1228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en-US" altLang="en-US" sz="1400">
                <a:solidFill>
                  <a:schemeClr val="bg1"/>
                </a:solidFill>
              </a:rPr>
              <a:t>located-in at </a:t>
            </a:r>
            <a:r>
              <a:rPr lang="en-US" altLang="en-US" sz="1400" i="1">
                <a:solidFill>
                  <a:schemeClr val="bg1"/>
                </a:solidFill>
              </a:rPr>
              <a:t>t</a:t>
            </a:r>
          </a:p>
        </p:txBody>
      </p:sp>
      <p:sp>
        <p:nvSpPr>
          <p:cNvPr id="56351" name="Text Box 31"/>
          <p:cNvSpPr txBox="1">
            <a:spLocks noChangeArrowheads="1"/>
          </p:cNvSpPr>
          <p:nvPr/>
        </p:nvSpPr>
        <p:spPr bwMode="auto">
          <a:xfrm>
            <a:off x="1439863" y="4724400"/>
            <a:ext cx="657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en-US" altLang="en-US" sz="1400">
                <a:solidFill>
                  <a:schemeClr val="bg1"/>
                </a:solidFill>
              </a:rPr>
              <a:t>… at </a:t>
            </a:r>
            <a:r>
              <a:rPr lang="en-US" altLang="en-US" sz="1400" i="1">
                <a:solidFill>
                  <a:schemeClr val="bg1"/>
                </a:solidFill>
              </a:rPr>
              <a:t>t</a:t>
            </a:r>
          </a:p>
        </p:txBody>
      </p:sp>
      <p:sp>
        <p:nvSpPr>
          <p:cNvPr id="56352" name="Text Box 32"/>
          <p:cNvSpPr txBox="1">
            <a:spLocks noChangeArrowheads="1"/>
          </p:cNvSpPr>
          <p:nvPr/>
        </p:nvSpPr>
        <p:spPr bwMode="auto">
          <a:xfrm>
            <a:off x="2514600" y="38862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en-US" altLang="en-US" sz="1400">
                <a:solidFill>
                  <a:schemeClr val="bg1"/>
                </a:solidFill>
              </a:rPr>
              <a:t>participantOf at t</a:t>
            </a:r>
          </a:p>
        </p:txBody>
      </p:sp>
      <p:sp>
        <p:nvSpPr>
          <p:cNvPr id="56353" name="Text Box 33"/>
          <p:cNvSpPr txBox="1">
            <a:spLocks noChangeArrowheads="1"/>
          </p:cNvSpPr>
          <p:nvPr/>
        </p:nvSpPr>
        <p:spPr bwMode="auto">
          <a:xfrm>
            <a:off x="4191000" y="3886200"/>
            <a:ext cx="827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en-US" altLang="en-US" sz="1400">
                <a:solidFill>
                  <a:schemeClr val="bg1"/>
                </a:solidFill>
              </a:rPr>
              <a:t>occupies</a:t>
            </a:r>
          </a:p>
        </p:txBody>
      </p:sp>
      <p:sp>
        <p:nvSpPr>
          <p:cNvPr id="56354" name="Text Box 34"/>
          <p:cNvSpPr txBox="1">
            <a:spLocks noChangeArrowheads="1"/>
          </p:cNvSpPr>
          <p:nvPr/>
        </p:nvSpPr>
        <p:spPr bwMode="auto">
          <a:xfrm>
            <a:off x="5943600" y="4191000"/>
            <a:ext cx="10334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en-US" altLang="en-US" sz="1400">
                <a:solidFill>
                  <a:schemeClr val="bg1"/>
                </a:solidFill>
              </a:rPr>
              <a:t>projectsOn</a:t>
            </a:r>
          </a:p>
        </p:txBody>
      </p:sp>
      <p:sp>
        <p:nvSpPr>
          <p:cNvPr id="56355" name="Text Box 35"/>
          <p:cNvSpPr txBox="1">
            <a:spLocks noChangeArrowheads="1"/>
          </p:cNvSpPr>
          <p:nvPr/>
        </p:nvSpPr>
        <p:spPr bwMode="auto">
          <a:xfrm>
            <a:off x="3886200" y="5029200"/>
            <a:ext cx="1643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en-US" altLang="en-US" sz="1400">
                <a:solidFill>
                  <a:schemeClr val="bg1"/>
                </a:solidFill>
              </a:rPr>
              <a:t>projectsOn at </a:t>
            </a:r>
            <a:r>
              <a:rPr lang="en-US" altLang="en-US" sz="1400" i="1">
                <a:solidFill>
                  <a:schemeClr val="bg1"/>
                </a:solidFill>
              </a:rPr>
              <a:t>t</a:t>
            </a:r>
          </a:p>
        </p:txBody>
      </p:sp>
      <p:cxnSp>
        <p:nvCxnSpPr>
          <p:cNvPr id="56356" name="AutoShape 36"/>
          <p:cNvCxnSpPr>
            <a:cxnSpLocks noChangeShapeType="1"/>
            <a:stCxn id="56333" idx="3"/>
            <a:endCxn id="56335" idx="2"/>
          </p:cNvCxnSpPr>
          <p:nvPr/>
        </p:nvCxnSpPr>
        <p:spPr bwMode="auto">
          <a:xfrm flipV="1">
            <a:off x="5959475" y="2844800"/>
            <a:ext cx="1069975" cy="3290888"/>
          </a:xfrm>
          <a:prstGeom prst="bentConnector2">
            <a:avLst/>
          </a:prstGeom>
          <a:noFill/>
          <a:ln w="28575">
            <a:solidFill>
              <a:srgbClr val="FF3300"/>
            </a:solidFill>
            <a:miter lim="800000"/>
            <a:headEnd/>
            <a:tailEnd type="triangle" w="med" len="med"/>
          </a:ln>
          <a:extLst>
            <a:ext uri="{909E8E84-426E-40DD-AFC4-6F175D3DCCD1}">
              <a14:hiddenFill xmlns:a14="http://schemas.microsoft.com/office/drawing/2010/main">
                <a:noFill/>
              </a14:hiddenFill>
            </a:ext>
          </a:extLst>
        </p:spPr>
      </p:cxnSp>
      <p:cxnSp>
        <p:nvCxnSpPr>
          <p:cNvPr id="56357" name="AutoShape 37"/>
          <p:cNvCxnSpPr>
            <a:cxnSpLocks noChangeShapeType="1"/>
            <a:stCxn id="56329" idx="2"/>
            <a:endCxn id="56333" idx="1"/>
          </p:cNvCxnSpPr>
          <p:nvPr/>
        </p:nvCxnSpPr>
        <p:spPr bwMode="auto">
          <a:xfrm rot="16200000" flipH="1">
            <a:off x="2988469" y="4298156"/>
            <a:ext cx="1360488" cy="2314575"/>
          </a:xfrm>
          <a:prstGeom prst="bentConnector2">
            <a:avLst/>
          </a:prstGeom>
          <a:noFill/>
          <a:ln w="28575">
            <a:solidFill>
              <a:schemeClr val="bg1"/>
            </a:solidFill>
            <a:miter lim="800000"/>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239871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z="2800" smtClean="0"/>
              <a:t>Ambiguities: are assertions about particulars or types?</a:t>
            </a:r>
          </a:p>
        </p:txBody>
      </p:sp>
      <p:sp>
        <p:nvSpPr>
          <p:cNvPr id="24579" name="Content Placeholder 2"/>
          <p:cNvSpPr>
            <a:spLocks noGrp="1"/>
          </p:cNvSpPr>
          <p:nvPr>
            <p:ph idx="1"/>
          </p:nvPr>
        </p:nvSpPr>
        <p:spPr/>
        <p:txBody>
          <a:bodyPr/>
          <a:lstStyle/>
          <a:p>
            <a:r>
              <a:rPr lang="en-US" altLang="en-US" smtClean="0"/>
              <a:t>‘</a:t>
            </a:r>
            <a:r>
              <a:rPr lang="en-US" altLang="en-US" i="1" smtClean="0"/>
              <a:t>Persistent idiopathic facial pain (PIFP)</a:t>
            </a:r>
            <a:r>
              <a:rPr lang="en-US" altLang="en-US" smtClean="0"/>
              <a:t>’ </a:t>
            </a:r>
          </a:p>
          <a:p>
            <a:pPr lvl="1">
              <a:buFontTx/>
              <a:buNone/>
            </a:pPr>
            <a:r>
              <a:rPr lang="en-US" altLang="en-US" smtClean="0"/>
              <a:t>= ‘</a:t>
            </a:r>
            <a:r>
              <a:rPr lang="en-US" altLang="en-US" i="1" smtClean="0"/>
              <a:t>persistent facial pain with varying presentations …’</a:t>
            </a:r>
            <a:endParaRPr lang="en-US" altLang="en-US" smtClean="0"/>
          </a:p>
        </p:txBody>
      </p:sp>
      <p:grpSp>
        <p:nvGrpSpPr>
          <p:cNvPr id="2" name="Group 59"/>
          <p:cNvGrpSpPr>
            <a:grpSpLocks/>
          </p:cNvGrpSpPr>
          <p:nvPr/>
        </p:nvGrpSpPr>
        <p:grpSpPr bwMode="auto">
          <a:xfrm>
            <a:off x="928688" y="4171950"/>
            <a:ext cx="2366962" cy="2073275"/>
            <a:chOff x="929479" y="4171346"/>
            <a:chExt cx="2366416" cy="2073486"/>
          </a:xfrm>
        </p:grpSpPr>
        <p:cxnSp>
          <p:nvCxnSpPr>
            <p:cNvPr id="24614" name="Straight Arrow Connector 15"/>
            <p:cNvCxnSpPr>
              <a:cxnSpLocks noChangeShapeType="1"/>
              <a:stCxn id="24586" idx="0"/>
              <a:endCxn id="24591" idx="2"/>
            </p:cNvCxnSpPr>
            <p:nvPr/>
          </p:nvCxnSpPr>
          <p:spPr bwMode="auto">
            <a:xfrm flipH="1" flipV="1">
              <a:off x="1305363" y="4171346"/>
              <a:ext cx="195948" cy="198685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4615" name="Straight Arrow Connector 16"/>
            <p:cNvCxnSpPr>
              <a:cxnSpLocks noChangeShapeType="1"/>
              <a:stCxn id="24586" idx="0"/>
              <a:endCxn id="24592" idx="2"/>
            </p:cNvCxnSpPr>
            <p:nvPr/>
          </p:nvCxnSpPr>
          <p:spPr bwMode="auto">
            <a:xfrm flipV="1">
              <a:off x="1501311" y="4171346"/>
              <a:ext cx="1794584" cy="198685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4616" name="TextBox 37"/>
            <p:cNvSpPr txBox="1">
              <a:spLocks noChangeArrowheads="1"/>
            </p:cNvSpPr>
            <p:nvPr/>
          </p:nvSpPr>
          <p:spPr bwMode="auto">
            <a:xfrm>
              <a:off x="929479" y="4572000"/>
              <a:ext cx="3225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0000"/>
                  </a:solidFill>
                </a:rPr>
                <a:t>t</a:t>
              </a:r>
              <a:r>
                <a:rPr lang="en-US" altLang="en-US" sz="1600" baseline="-25000">
                  <a:solidFill>
                    <a:srgbClr val="FF0000"/>
                  </a:solidFill>
                </a:rPr>
                <a:t>1</a:t>
              </a:r>
            </a:p>
          </p:txBody>
        </p:sp>
        <p:sp>
          <p:nvSpPr>
            <p:cNvPr id="24617" name="TextBox 38"/>
            <p:cNvSpPr txBox="1">
              <a:spLocks noChangeArrowheads="1"/>
            </p:cNvSpPr>
            <p:nvPr/>
          </p:nvSpPr>
          <p:spPr bwMode="auto">
            <a:xfrm>
              <a:off x="951251" y="4920343"/>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0000"/>
                  </a:solidFill>
                </a:rPr>
                <a:t>t</a:t>
              </a:r>
              <a:r>
                <a:rPr lang="en-US" altLang="en-US" sz="1600" baseline="-25000">
                  <a:solidFill>
                    <a:srgbClr val="FF0000"/>
                  </a:solidFill>
                </a:rPr>
                <a:t>2</a:t>
              </a:r>
            </a:p>
          </p:txBody>
        </p:sp>
        <p:sp>
          <p:nvSpPr>
            <p:cNvPr id="24618" name="TextBox 39"/>
            <p:cNvSpPr txBox="1">
              <a:spLocks noChangeArrowheads="1"/>
            </p:cNvSpPr>
            <p:nvPr/>
          </p:nvSpPr>
          <p:spPr bwMode="auto">
            <a:xfrm>
              <a:off x="963691" y="5212702"/>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0000"/>
                  </a:solidFill>
                </a:rPr>
                <a:t>t</a:t>
              </a:r>
              <a:r>
                <a:rPr lang="en-US" altLang="en-US" sz="1600" baseline="-25000">
                  <a:solidFill>
                    <a:srgbClr val="FF0000"/>
                  </a:solidFill>
                </a:rPr>
                <a:t>3</a:t>
              </a:r>
            </a:p>
          </p:txBody>
        </p:sp>
        <p:sp>
          <p:nvSpPr>
            <p:cNvPr id="24619" name="TextBox 40"/>
            <p:cNvSpPr txBox="1">
              <a:spLocks noChangeArrowheads="1"/>
            </p:cNvSpPr>
            <p:nvPr/>
          </p:nvSpPr>
          <p:spPr bwMode="auto">
            <a:xfrm>
              <a:off x="2248205" y="5340221"/>
              <a:ext cx="3225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0000"/>
                  </a:solidFill>
                </a:rPr>
                <a:t>t</a:t>
              </a:r>
              <a:r>
                <a:rPr lang="en-US" altLang="en-US" sz="1600" baseline="-25000">
                  <a:solidFill>
                    <a:srgbClr val="FF0000"/>
                  </a:solidFill>
                </a:rPr>
                <a:t>1</a:t>
              </a:r>
            </a:p>
          </p:txBody>
        </p:sp>
        <p:sp>
          <p:nvSpPr>
            <p:cNvPr id="24620" name="TextBox 41"/>
            <p:cNvSpPr txBox="1">
              <a:spLocks noChangeArrowheads="1"/>
            </p:cNvSpPr>
            <p:nvPr/>
          </p:nvSpPr>
          <p:spPr bwMode="auto">
            <a:xfrm>
              <a:off x="1971397" y="5604588"/>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0000"/>
                  </a:solidFill>
                </a:rPr>
                <a:t>t</a:t>
              </a:r>
              <a:r>
                <a:rPr lang="en-US" altLang="en-US" sz="1600" baseline="-25000">
                  <a:solidFill>
                    <a:srgbClr val="FF0000"/>
                  </a:solidFill>
                </a:rPr>
                <a:t>2</a:t>
              </a:r>
            </a:p>
          </p:txBody>
        </p:sp>
        <p:sp>
          <p:nvSpPr>
            <p:cNvPr id="24621" name="TextBox 42"/>
            <p:cNvSpPr txBox="1">
              <a:spLocks noChangeArrowheads="1"/>
            </p:cNvSpPr>
            <p:nvPr/>
          </p:nvSpPr>
          <p:spPr bwMode="auto">
            <a:xfrm>
              <a:off x="1694588" y="5906278"/>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0000"/>
                  </a:solidFill>
                </a:rPr>
                <a:t>t</a:t>
              </a:r>
              <a:r>
                <a:rPr lang="en-US" altLang="en-US" sz="1600" baseline="-25000">
                  <a:solidFill>
                    <a:srgbClr val="FF0000"/>
                  </a:solidFill>
                </a:rPr>
                <a:t>3</a:t>
              </a:r>
            </a:p>
          </p:txBody>
        </p:sp>
      </p:grpSp>
      <p:grpSp>
        <p:nvGrpSpPr>
          <p:cNvPr id="3" name="Group 60"/>
          <p:cNvGrpSpPr>
            <a:grpSpLocks/>
          </p:cNvGrpSpPr>
          <p:nvPr/>
        </p:nvGrpSpPr>
        <p:grpSpPr bwMode="auto">
          <a:xfrm>
            <a:off x="1304925" y="4171950"/>
            <a:ext cx="6491288" cy="2025650"/>
            <a:chOff x="1305363" y="4171346"/>
            <a:chExt cx="6490998" cy="2026833"/>
          </a:xfrm>
        </p:grpSpPr>
        <p:cxnSp>
          <p:nvCxnSpPr>
            <p:cNvPr id="24604" name="Straight Arrow Connector 19"/>
            <p:cNvCxnSpPr>
              <a:cxnSpLocks noChangeShapeType="1"/>
              <a:stCxn id="24588" idx="0"/>
              <a:endCxn id="24591" idx="2"/>
            </p:cNvCxnSpPr>
            <p:nvPr/>
          </p:nvCxnSpPr>
          <p:spPr bwMode="auto">
            <a:xfrm flipH="1" flipV="1">
              <a:off x="1305363" y="4171346"/>
              <a:ext cx="3309240" cy="1986858"/>
            </a:xfrm>
            <a:prstGeom prst="straightConnector1">
              <a:avLst/>
            </a:prstGeom>
            <a:noFill/>
            <a:ln w="28575" algn="ctr">
              <a:solidFill>
                <a:srgbClr val="FFC000"/>
              </a:solidFill>
              <a:round/>
              <a:headEnd/>
              <a:tailEnd type="arrow" w="med" len="med"/>
            </a:ln>
            <a:extLst>
              <a:ext uri="{909E8E84-426E-40DD-AFC4-6F175D3DCCD1}">
                <a14:hiddenFill xmlns:a14="http://schemas.microsoft.com/office/drawing/2010/main">
                  <a:noFill/>
                </a14:hiddenFill>
              </a:ext>
            </a:extLst>
          </p:spPr>
        </p:cxnSp>
        <p:cxnSp>
          <p:nvCxnSpPr>
            <p:cNvPr id="24605" name="Straight Arrow Connector 22"/>
            <p:cNvCxnSpPr>
              <a:cxnSpLocks noChangeShapeType="1"/>
              <a:stCxn id="24588" idx="0"/>
              <a:endCxn id="24592" idx="2"/>
            </p:cNvCxnSpPr>
            <p:nvPr/>
          </p:nvCxnSpPr>
          <p:spPr bwMode="auto">
            <a:xfrm flipH="1" flipV="1">
              <a:off x="3295895" y="4171346"/>
              <a:ext cx="1318708" cy="1986858"/>
            </a:xfrm>
            <a:prstGeom prst="straightConnector1">
              <a:avLst/>
            </a:prstGeom>
            <a:noFill/>
            <a:ln w="28575" algn="ctr">
              <a:solidFill>
                <a:srgbClr val="FFC000"/>
              </a:solidFill>
              <a:round/>
              <a:headEnd/>
              <a:tailEnd type="arrow" w="med" len="med"/>
            </a:ln>
            <a:extLst>
              <a:ext uri="{909E8E84-426E-40DD-AFC4-6F175D3DCCD1}">
                <a14:hiddenFill xmlns:a14="http://schemas.microsoft.com/office/drawing/2010/main">
                  <a:noFill/>
                </a14:hiddenFill>
              </a:ext>
            </a:extLst>
          </p:spPr>
        </p:cxnSp>
        <p:cxnSp>
          <p:nvCxnSpPr>
            <p:cNvPr id="24606" name="Straight Arrow Connector 25"/>
            <p:cNvCxnSpPr>
              <a:cxnSpLocks noChangeShapeType="1"/>
              <a:stCxn id="24588" idx="0"/>
              <a:endCxn id="24594" idx="2"/>
            </p:cNvCxnSpPr>
            <p:nvPr/>
          </p:nvCxnSpPr>
          <p:spPr bwMode="auto">
            <a:xfrm flipV="1">
              <a:off x="4614603" y="4171346"/>
              <a:ext cx="926859" cy="1986858"/>
            </a:xfrm>
            <a:prstGeom prst="straightConnector1">
              <a:avLst/>
            </a:prstGeom>
            <a:noFill/>
            <a:ln w="28575" algn="ctr">
              <a:solidFill>
                <a:srgbClr val="FFC000"/>
              </a:solidFill>
              <a:round/>
              <a:headEnd/>
              <a:tailEnd type="arrow" w="med" len="med"/>
            </a:ln>
            <a:extLst>
              <a:ext uri="{909E8E84-426E-40DD-AFC4-6F175D3DCCD1}">
                <a14:hiddenFill xmlns:a14="http://schemas.microsoft.com/office/drawing/2010/main">
                  <a:noFill/>
                </a14:hiddenFill>
              </a:ext>
            </a:extLst>
          </p:spPr>
        </p:cxnSp>
        <p:cxnSp>
          <p:nvCxnSpPr>
            <p:cNvPr id="24607" name="Straight Arrow Connector 28"/>
            <p:cNvCxnSpPr>
              <a:cxnSpLocks noChangeShapeType="1"/>
              <a:stCxn id="24588" idx="0"/>
              <a:endCxn id="24593" idx="2"/>
            </p:cNvCxnSpPr>
            <p:nvPr/>
          </p:nvCxnSpPr>
          <p:spPr bwMode="auto">
            <a:xfrm flipV="1">
              <a:off x="4614603" y="4171346"/>
              <a:ext cx="3181758" cy="1986858"/>
            </a:xfrm>
            <a:prstGeom prst="straightConnector1">
              <a:avLst/>
            </a:prstGeom>
            <a:noFill/>
            <a:ln w="28575" algn="ctr">
              <a:solidFill>
                <a:srgbClr val="FFC000"/>
              </a:solidFill>
              <a:round/>
              <a:headEnd/>
              <a:tailEnd type="arrow" w="med" len="med"/>
            </a:ln>
            <a:extLst>
              <a:ext uri="{909E8E84-426E-40DD-AFC4-6F175D3DCCD1}">
                <a14:hiddenFill xmlns:a14="http://schemas.microsoft.com/office/drawing/2010/main">
                  <a:noFill/>
                </a14:hiddenFill>
              </a:ext>
            </a:extLst>
          </p:spPr>
        </p:cxnSp>
        <p:sp>
          <p:nvSpPr>
            <p:cNvPr id="24608" name="TextBox 43"/>
            <p:cNvSpPr txBox="1">
              <a:spLocks noChangeArrowheads="1"/>
            </p:cNvSpPr>
            <p:nvPr/>
          </p:nvSpPr>
          <p:spPr bwMode="auto">
            <a:xfrm>
              <a:off x="3115952" y="5452188"/>
              <a:ext cx="3225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C000"/>
                  </a:solidFill>
                </a:rPr>
                <a:t>t</a:t>
              </a:r>
              <a:r>
                <a:rPr lang="en-US" altLang="en-US" sz="1600" baseline="-25000">
                  <a:solidFill>
                    <a:srgbClr val="FFC000"/>
                  </a:solidFill>
                </a:rPr>
                <a:t>1</a:t>
              </a:r>
            </a:p>
          </p:txBody>
        </p:sp>
        <p:sp>
          <p:nvSpPr>
            <p:cNvPr id="24609" name="TextBox 44"/>
            <p:cNvSpPr txBox="1">
              <a:spLocks noChangeArrowheads="1"/>
            </p:cNvSpPr>
            <p:nvPr/>
          </p:nvSpPr>
          <p:spPr bwMode="auto">
            <a:xfrm>
              <a:off x="3417642" y="5669902"/>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C000"/>
                  </a:solidFill>
                </a:rPr>
                <a:t>t</a:t>
              </a:r>
              <a:r>
                <a:rPr lang="en-US" altLang="en-US" sz="1600" baseline="-25000">
                  <a:solidFill>
                    <a:srgbClr val="FFC000"/>
                  </a:solidFill>
                </a:rPr>
                <a:t>2</a:t>
              </a:r>
            </a:p>
          </p:txBody>
        </p:sp>
        <p:sp>
          <p:nvSpPr>
            <p:cNvPr id="24610" name="TextBox 45"/>
            <p:cNvSpPr txBox="1">
              <a:spLocks noChangeArrowheads="1"/>
            </p:cNvSpPr>
            <p:nvPr/>
          </p:nvSpPr>
          <p:spPr bwMode="auto">
            <a:xfrm>
              <a:off x="3710001" y="5859625"/>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C000"/>
                  </a:solidFill>
                </a:rPr>
                <a:t>t</a:t>
              </a:r>
              <a:r>
                <a:rPr lang="en-US" altLang="en-US" sz="1600" baseline="-25000">
                  <a:solidFill>
                    <a:srgbClr val="FFC000"/>
                  </a:solidFill>
                </a:rPr>
                <a:t>3</a:t>
              </a:r>
            </a:p>
          </p:txBody>
        </p:sp>
        <p:sp>
          <p:nvSpPr>
            <p:cNvPr id="24611" name="TextBox 46"/>
            <p:cNvSpPr txBox="1">
              <a:spLocks noChangeArrowheads="1"/>
            </p:cNvSpPr>
            <p:nvPr/>
          </p:nvSpPr>
          <p:spPr bwMode="auto">
            <a:xfrm>
              <a:off x="3744213" y="4447592"/>
              <a:ext cx="3225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C000"/>
                  </a:solidFill>
                </a:rPr>
                <a:t>t</a:t>
              </a:r>
              <a:r>
                <a:rPr lang="en-US" altLang="en-US" sz="1600" baseline="-25000">
                  <a:solidFill>
                    <a:srgbClr val="FFC000"/>
                  </a:solidFill>
                </a:rPr>
                <a:t>1</a:t>
              </a:r>
            </a:p>
          </p:txBody>
        </p:sp>
        <p:sp>
          <p:nvSpPr>
            <p:cNvPr id="24612" name="TextBox 47"/>
            <p:cNvSpPr txBox="1">
              <a:spLocks noChangeArrowheads="1"/>
            </p:cNvSpPr>
            <p:nvPr/>
          </p:nvSpPr>
          <p:spPr bwMode="auto">
            <a:xfrm>
              <a:off x="5464156" y="4394719"/>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C000"/>
                  </a:solidFill>
                </a:rPr>
                <a:t>t</a:t>
              </a:r>
              <a:r>
                <a:rPr lang="en-US" altLang="en-US" sz="1600" baseline="-25000">
                  <a:solidFill>
                    <a:srgbClr val="FFC000"/>
                  </a:solidFill>
                </a:rPr>
                <a:t>2</a:t>
              </a:r>
            </a:p>
          </p:txBody>
        </p:sp>
        <p:sp>
          <p:nvSpPr>
            <p:cNvPr id="24613" name="TextBox 48"/>
            <p:cNvSpPr txBox="1">
              <a:spLocks noChangeArrowheads="1"/>
            </p:cNvSpPr>
            <p:nvPr/>
          </p:nvSpPr>
          <p:spPr bwMode="auto">
            <a:xfrm>
              <a:off x="6773552" y="4332515"/>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C000"/>
                  </a:solidFill>
                </a:rPr>
                <a:t>t</a:t>
              </a:r>
              <a:r>
                <a:rPr lang="en-US" altLang="en-US" sz="1600" baseline="-25000">
                  <a:solidFill>
                    <a:srgbClr val="FFC000"/>
                  </a:solidFill>
                </a:rPr>
                <a:t>3</a:t>
              </a:r>
            </a:p>
          </p:txBody>
        </p:sp>
      </p:grpSp>
      <p:grpSp>
        <p:nvGrpSpPr>
          <p:cNvPr id="4" name="Group 61"/>
          <p:cNvGrpSpPr>
            <a:grpSpLocks/>
          </p:cNvGrpSpPr>
          <p:nvPr/>
        </p:nvGrpSpPr>
        <p:grpSpPr bwMode="auto">
          <a:xfrm>
            <a:off x="1304925" y="4171950"/>
            <a:ext cx="6773863" cy="2057400"/>
            <a:chOff x="1305363" y="4171346"/>
            <a:chExt cx="6773537" cy="2057935"/>
          </a:xfrm>
        </p:grpSpPr>
        <p:cxnSp>
          <p:nvCxnSpPr>
            <p:cNvPr id="24596" name="Straight Arrow Connector 31"/>
            <p:cNvCxnSpPr>
              <a:cxnSpLocks noChangeShapeType="1"/>
              <a:stCxn id="24587" idx="0"/>
              <a:endCxn id="24591" idx="2"/>
            </p:cNvCxnSpPr>
            <p:nvPr/>
          </p:nvCxnSpPr>
          <p:spPr bwMode="auto">
            <a:xfrm flipH="1" flipV="1">
              <a:off x="1305363" y="4171346"/>
              <a:ext cx="6039999" cy="1986858"/>
            </a:xfrm>
            <a:prstGeom prst="straightConnector1">
              <a:avLst/>
            </a:prstGeom>
            <a:noFill/>
            <a:ln w="28575" algn="ctr">
              <a:solidFill>
                <a:srgbClr val="00FF00"/>
              </a:solidFill>
              <a:round/>
              <a:headEnd/>
              <a:tailEnd type="arrow" w="med" len="med"/>
            </a:ln>
            <a:extLst>
              <a:ext uri="{909E8E84-426E-40DD-AFC4-6F175D3DCCD1}">
                <a14:hiddenFill xmlns:a14="http://schemas.microsoft.com/office/drawing/2010/main">
                  <a:noFill/>
                </a14:hiddenFill>
              </a:ext>
            </a:extLst>
          </p:spPr>
        </p:cxnSp>
        <p:cxnSp>
          <p:nvCxnSpPr>
            <p:cNvPr id="24597" name="Straight Arrow Connector 34"/>
            <p:cNvCxnSpPr>
              <a:cxnSpLocks noChangeShapeType="1"/>
              <a:stCxn id="24587" idx="0"/>
              <a:endCxn id="24593" idx="2"/>
            </p:cNvCxnSpPr>
            <p:nvPr/>
          </p:nvCxnSpPr>
          <p:spPr bwMode="auto">
            <a:xfrm flipV="1">
              <a:off x="7345362" y="4171346"/>
              <a:ext cx="450999" cy="1986858"/>
            </a:xfrm>
            <a:prstGeom prst="straightConnector1">
              <a:avLst/>
            </a:prstGeom>
            <a:noFill/>
            <a:ln w="28575" algn="ctr">
              <a:solidFill>
                <a:srgbClr val="00FF00"/>
              </a:solidFill>
              <a:round/>
              <a:headEnd/>
              <a:tailEnd type="arrow" w="med" len="med"/>
            </a:ln>
            <a:extLst>
              <a:ext uri="{909E8E84-426E-40DD-AFC4-6F175D3DCCD1}">
                <a14:hiddenFill xmlns:a14="http://schemas.microsoft.com/office/drawing/2010/main">
                  <a:noFill/>
                </a14:hiddenFill>
              </a:ext>
            </a:extLst>
          </p:spPr>
        </p:cxnSp>
        <p:sp>
          <p:nvSpPr>
            <p:cNvPr id="24598" name="TextBox 53"/>
            <p:cNvSpPr txBox="1">
              <a:spLocks noChangeArrowheads="1"/>
            </p:cNvSpPr>
            <p:nvPr/>
          </p:nvSpPr>
          <p:spPr bwMode="auto">
            <a:xfrm>
              <a:off x="5740964" y="5623249"/>
              <a:ext cx="3225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00FF00"/>
                  </a:solidFill>
                </a:rPr>
                <a:t>t</a:t>
              </a:r>
              <a:r>
                <a:rPr lang="en-US" altLang="en-US" sz="1600" baseline="-25000">
                  <a:solidFill>
                    <a:srgbClr val="00FF00"/>
                  </a:solidFill>
                </a:rPr>
                <a:t>1</a:t>
              </a:r>
            </a:p>
          </p:txBody>
        </p:sp>
        <p:sp>
          <p:nvSpPr>
            <p:cNvPr id="24599" name="TextBox 54"/>
            <p:cNvSpPr txBox="1">
              <a:spLocks noChangeArrowheads="1"/>
            </p:cNvSpPr>
            <p:nvPr/>
          </p:nvSpPr>
          <p:spPr bwMode="auto">
            <a:xfrm>
              <a:off x="6051985" y="5766318"/>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00FF00"/>
                  </a:solidFill>
                </a:rPr>
                <a:t>t</a:t>
              </a:r>
              <a:r>
                <a:rPr lang="en-US" altLang="en-US" sz="1600" baseline="-25000">
                  <a:solidFill>
                    <a:srgbClr val="00FF00"/>
                  </a:solidFill>
                </a:rPr>
                <a:t>2</a:t>
              </a:r>
            </a:p>
          </p:txBody>
        </p:sp>
        <p:sp>
          <p:nvSpPr>
            <p:cNvPr id="24600" name="TextBox 55"/>
            <p:cNvSpPr txBox="1">
              <a:spLocks noChangeArrowheads="1"/>
            </p:cNvSpPr>
            <p:nvPr/>
          </p:nvSpPr>
          <p:spPr bwMode="auto">
            <a:xfrm>
              <a:off x="6418988" y="5890727"/>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00FF00"/>
                  </a:solidFill>
                </a:rPr>
                <a:t>t</a:t>
              </a:r>
              <a:r>
                <a:rPr lang="en-US" altLang="en-US" sz="1600" baseline="-25000">
                  <a:solidFill>
                    <a:srgbClr val="00FF00"/>
                  </a:solidFill>
                </a:rPr>
                <a:t>3</a:t>
              </a:r>
            </a:p>
          </p:txBody>
        </p:sp>
        <p:sp>
          <p:nvSpPr>
            <p:cNvPr id="24601" name="TextBox 56"/>
            <p:cNvSpPr txBox="1">
              <a:spLocks noChangeArrowheads="1"/>
            </p:cNvSpPr>
            <p:nvPr/>
          </p:nvSpPr>
          <p:spPr bwMode="auto">
            <a:xfrm>
              <a:off x="7756376" y="4550229"/>
              <a:ext cx="3225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00FF00"/>
                  </a:solidFill>
                </a:rPr>
                <a:t>t</a:t>
              </a:r>
              <a:r>
                <a:rPr lang="en-US" altLang="en-US" sz="1600" baseline="-25000">
                  <a:solidFill>
                    <a:srgbClr val="00FF00"/>
                  </a:solidFill>
                </a:rPr>
                <a:t>1</a:t>
              </a:r>
            </a:p>
          </p:txBody>
        </p:sp>
        <p:sp>
          <p:nvSpPr>
            <p:cNvPr id="24602" name="TextBox 57"/>
            <p:cNvSpPr txBox="1">
              <a:spLocks noChangeArrowheads="1"/>
            </p:cNvSpPr>
            <p:nvPr/>
          </p:nvSpPr>
          <p:spPr bwMode="auto">
            <a:xfrm>
              <a:off x="7656850" y="4917232"/>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00FF00"/>
                  </a:solidFill>
                </a:rPr>
                <a:t>t</a:t>
              </a:r>
              <a:r>
                <a:rPr lang="en-US" altLang="en-US" sz="1600" baseline="-25000">
                  <a:solidFill>
                    <a:srgbClr val="00FF00"/>
                  </a:solidFill>
                </a:rPr>
                <a:t>2</a:t>
              </a:r>
            </a:p>
          </p:txBody>
        </p:sp>
        <p:sp>
          <p:nvSpPr>
            <p:cNvPr id="24603" name="TextBox 58"/>
            <p:cNvSpPr txBox="1">
              <a:spLocks noChangeArrowheads="1"/>
            </p:cNvSpPr>
            <p:nvPr/>
          </p:nvSpPr>
          <p:spPr bwMode="auto">
            <a:xfrm>
              <a:off x="7585314" y="5274906"/>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00FF00"/>
                  </a:solidFill>
                </a:rPr>
                <a:t>t</a:t>
              </a:r>
              <a:r>
                <a:rPr lang="en-US" altLang="en-US" sz="1600" baseline="-25000">
                  <a:solidFill>
                    <a:srgbClr val="00FF00"/>
                  </a:solidFill>
                </a:rPr>
                <a:t>3</a:t>
              </a:r>
            </a:p>
          </p:txBody>
        </p:sp>
      </p:grpSp>
      <p:grpSp>
        <p:nvGrpSpPr>
          <p:cNvPr id="5" name="Group 67"/>
          <p:cNvGrpSpPr>
            <a:grpSpLocks/>
          </p:cNvGrpSpPr>
          <p:nvPr/>
        </p:nvGrpSpPr>
        <p:grpSpPr bwMode="auto">
          <a:xfrm>
            <a:off x="114300" y="3340100"/>
            <a:ext cx="8631238" cy="1422400"/>
            <a:chOff x="114992" y="3340349"/>
            <a:chExt cx="8630122" cy="1422728"/>
          </a:xfrm>
        </p:grpSpPr>
        <p:sp>
          <p:nvSpPr>
            <p:cNvPr id="24591" name="TextBox 4"/>
            <p:cNvSpPr txBox="1">
              <a:spLocks noChangeArrowheads="1"/>
            </p:cNvSpPr>
            <p:nvPr/>
          </p:nvSpPr>
          <p:spPr bwMode="auto">
            <a:xfrm>
              <a:off x="525342" y="3340349"/>
              <a:ext cx="1560042" cy="83099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persistent</a:t>
              </a:r>
            </a:p>
            <a:p>
              <a:pPr eaLnBrk="1" hangingPunct="1"/>
              <a:r>
                <a:rPr lang="en-US" altLang="en-US"/>
                <a:t>facial pain</a:t>
              </a:r>
            </a:p>
          </p:txBody>
        </p:sp>
        <p:sp>
          <p:nvSpPr>
            <p:cNvPr id="24592" name="TextBox 5"/>
            <p:cNvSpPr txBox="1">
              <a:spLocks noChangeArrowheads="1"/>
            </p:cNvSpPr>
            <p:nvPr/>
          </p:nvSpPr>
          <p:spPr bwMode="auto">
            <a:xfrm>
              <a:off x="2347141" y="3340349"/>
              <a:ext cx="1897507" cy="83099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presentation </a:t>
              </a:r>
            </a:p>
            <a:p>
              <a:pPr eaLnBrk="1" hangingPunct="1"/>
              <a:r>
                <a:rPr lang="en-US" altLang="en-US"/>
                <a:t>type1</a:t>
              </a:r>
            </a:p>
          </p:txBody>
        </p:sp>
        <p:sp>
          <p:nvSpPr>
            <p:cNvPr id="24593" name="TextBox 6"/>
            <p:cNvSpPr txBox="1">
              <a:spLocks noChangeArrowheads="1"/>
            </p:cNvSpPr>
            <p:nvPr/>
          </p:nvSpPr>
          <p:spPr bwMode="auto">
            <a:xfrm>
              <a:off x="6847607" y="3340349"/>
              <a:ext cx="1897507" cy="83099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presentation </a:t>
              </a:r>
            </a:p>
            <a:p>
              <a:pPr eaLnBrk="1" hangingPunct="1"/>
              <a:r>
                <a:rPr lang="en-US" altLang="en-US"/>
                <a:t>type3</a:t>
              </a:r>
            </a:p>
          </p:txBody>
        </p:sp>
        <p:sp>
          <p:nvSpPr>
            <p:cNvPr id="24594" name="TextBox 7"/>
            <p:cNvSpPr txBox="1">
              <a:spLocks noChangeArrowheads="1"/>
            </p:cNvSpPr>
            <p:nvPr/>
          </p:nvSpPr>
          <p:spPr bwMode="auto">
            <a:xfrm>
              <a:off x="4592708" y="3340349"/>
              <a:ext cx="1897507" cy="83099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presentation </a:t>
              </a:r>
            </a:p>
            <a:p>
              <a:pPr eaLnBrk="1" hangingPunct="1"/>
              <a:r>
                <a:rPr lang="en-US" altLang="en-US"/>
                <a:t>type2</a:t>
              </a:r>
            </a:p>
          </p:txBody>
        </p:sp>
        <p:sp>
          <p:nvSpPr>
            <p:cNvPr id="24595" name="TextBox 65"/>
            <p:cNvSpPr txBox="1">
              <a:spLocks noChangeArrowheads="1"/>
            </p:cNvSpPr>
            <p:nvPr/>
          </p:nvSpPr>
          <p:spPr bwMode="auto">
            <a:xfrm>
              <a:off x="114992" y="4301412"/>
              <a:ext cx="8691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types</a:t>
              </a:r>
            </a:p>
          </p:txBody>
        </p:sp>
      </p:grpSp>
      <p:grpSp>
        <p:nvGrpSpPr>
          <p:cNvPr id="6" name="Group 68"/>
          <p:cNvGrpSpPr>
            <a:grpSpLocks/>
          </p:cNvGrpSpPr>
          <p:nvPr/>
        </p:nvGrpSpPr>
        <p:grpSpPr bwMode="auto">
          <a:xfrm>
            <a:off x="0" y="5291138"/>
            <a:ext cx="8882063" cy="1328737"/>
            <a:chOff x="0" y="5290457"/>
            <a:chExt cx="8882743" cy="1329412"/>
          </a:xfrm>
        </p:grpSpPr>
        <p:sp>
          <p:nvSpPr>
            <p:cNvPr id="24586" name="TextBox 11"/>
            <p:cNvSpPr txBox="1">
              <a:spLocks noChangeArrowheads="1"/>
            </p:cNvSpPr>
            <p:nvPr/>
          </p:nvSpPr>
          <p:spPr bwMode="auto">
            <a:xfrm>
              <a:off x="874376" y="6158204"/>
              <a:ext cx="12538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0000"/>
                  </a:solidFill>
                </a:rPr>
                <a:t>my pain</a:t>
              </a:r>
            </a:p>
          </p:txBody>
        </p:sp>
        <p:sp>
          <p:nvSpPr>
            <p:cNvPr id="24587" name="TextBox 12"/>
            <p:cNvSpPr txBox="1">
              <a:spLocks noChangeArrowheads="1"/>
            </p:cNvSpPr>
            <p:nvPr/>
          </p:nvSpPr>
          <p:spPr bwMode="auto">
            <a:xfrm>
              <a:off x="6735259" y="6158204"/>
              <a:ext cx="12202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00FF00"/>
                  </a:solidFill>
                </a:rPr>
                <a:t>his pain</a:t>
              </a:r>
            </a:p>
          </p:txBody>
        </p:sp>
        <p:sp>
          <p:nvSpPr>
            <p:cNvPr id="24588" name="TextBox 13"/>
            <p:cNvSpPr txBox="1">
              <a:spLocks noChangeArrowheads="1"/>
            </p:cNvSpPr>
            <p:nvPr/>
          </p:nvSpPr>
          <p:spPr bwMode="auto">
            <a:xfrm>
              <a:off x="3973626" y="6158204"/>
              <a:ext cx="12819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C000"/>
                  </a:solidFill>
                </a:rPr>
                <a:t>her pain</a:t>
              </a:r>
            </a:p>
          </p:txBody>
        </p:sp>
        <p:cxnSp>
          <p:nvCxnSpPr>
            <p:cNvPr id="24589" name="Straight Connector 63"/>
            <p:cNvCxnSpPr>
              <a:cxnSpLocks noChangeShapeType="1"/>
            </p:cNvCxnSpPr>
            <p:nvPr/>
          </p:nvCxnSpPr>
          <p:spPr bwMode="auto">
            <a:xfrm>
              <a:off x="205273" y="5290457"/>
              <a:ext cx="8677470" cy="47889"/>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sp>
          <p:nvSpPr>
            <p:cNvPr id="24590" name="TextBox 66"/>
            <p:cNvSpPr txBox="1">
              <a:spLocks noChangeArrowheads="1"/>
            </p:cNvSpPr>
            <p:nvPr/>
          </p:nvSpPr>
          <p:spPr bwMode="auto">
            <a:xfrm>
              <a:off x="0" y="5508171"/>
              <a:ext cx="9877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parti-</a:t>
              </a:r>
            </a:p>
            <a:p>
              <a:pPr eaLnBrk="1" hangingPunct="1"/>
              <a:r>
                <a:rPr lang="en-US" altLang="en-US">
                  <a:solidFill>
                    <a:schemeClr val="bg1"/>
                  </a:solidFill>
                </a:rPr>
                <a:t>culars</a:t>
              </a:r>
            </a:p>
          </p:txBody>
        </p:sp>
      </p:grpSp>
    </p:spTree>
    <p:extLst>
      <p:ext uri="{BB962C8B-B14F-4D97-AF65-F5344CB8AC3E}">
        <p14:creationId xmlns:p14="http://schemas.microsoft.com/office/powerpoint/2010/main" val="17967504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z="2800" smtClean="0"/>
              <a:t>Ambiguities: are assertions about particulars or types?</a:t>
            </a:r>
          </a:p>
        </p:txBody>
      </p:sp>
      <p:sp>
        <p:nvSpPr>
          <p:cNvPr id="25603" name="Content Placeholder 2"/>
          <p:cNvSpPr>
            <a:spLocks noGrp="1"/>
          </p:cNvSpPr>
          <p:nvPr>
            <p:ph idx="1"/>
          </p:nvPr>
        </p:nvSpPr>
        <p:spPr/>
        <p:txBody>
          <a:bodyPr/>
          <a:lstStyle/>
          <a:p>
            <a:r>
              <a:rPr lang="en-US" altLang="en-US" dirty="0" smtClean="0"/>
              <a:t>‘</a:t>
            </a:r>
            <a:r>
              <a:rPr lang="en-US" altLang="en-US" i="1" dirty="0" smtClean="0"/>
              <a:t>Persistent idiopathic facial pain (PIFP)</a:t>
            </a:r>
            <a:r>
              <a:rPr lang="en-US" altLang="en-US" dirty="0" smtClean="0"/>
              <a:t>’ </a:t>
            </a:r>
          </a:p>
          <a:p>
            <a:pPr lvl="1">
              <a:buFontTx/>
              <a:buNone/>
            </a:pPr>
            <a:r>
              <a:rPr lang="en-US" altLang="en-US" dirty="0" smtClean="0"/>
              <a:t>= ‘</a:t>
            </a:r>
            <a:r>
              <a:rPr lang="en-US" altLang="en-US" i="1" dirty="0" smtClean="0"/>
              <a:t>persistent facial pain with varying presentations …’</a:t>
            </a:r>
          </a:p>
          <a:p>
            <a:pPr lvl="1">
              <a:buFontTx/>
              <a:buNone/>
            </a:pPr>
            <a:endParaRPr lang="en-US" altLang="en-US" i="1" dirty="0" smtClean="0"/>
          </a:p>
          <a:p>
            <a:pPr lvl="1">
              <a:buFontTx/>
              <a:buNone/>
            </a:pPr>
            <a:endParaRPr lang="en-US" altLang="en-US" i="1" dirty="0" smtClean="0"/>
          </a:p>
          <a:p>
            <a:pPr lvl="1">
              <a:buFontTx/>
              <a:buNone/>
            </a:pPr>
            <a:endParaRPr lang="en-US" altLang="en-US" i="1" dirty="0" smtClean="0"/>
          </a:p>
          <a:p>
            <a:pPr lvl="1">
              <a:buFontTx/>
              <a:buNone/>
            </a:pPr>
            <a:endParaRPr lang="en-US" altLang="en-US" i="1" dirty="0" smtClean="0"/>
          </a:p>
          <a:p>
            <a:pPr lvl="1"/>
            <a:endParaRPr lang="en-US" altLang="en-US" sz="2400" i="1" dirty="0" smtClean="0"/>
          </a:p>
          <a:p>
            <a:pPr lvl="1"/>
            <a:r>
              <a:rPr lang="en-US" altLang="en-US" sz="2400" i="1" dirty="0" smtClean="0"/>
              <a:t>if the description is about types, then the </a:t>
            </a:r>
            <a:r>
              <a:rPr lang="en-US" altLang="en-US" sz="2400" i="1" dirty="0" smtClean="0">
                <a:solidFill>
                  <a:srgbClr val="FF0000"/>
                </a:solidFill>
              </a:rPr>
              <a:t>three</a:t>
            </a:r>
            <a:r>
              <a:rPr lang="en-US" altLang="en-US" sz="2400" i="1" dirty="0" smtClean="0"/>
              <a:t> </a:t>
            </a:r>
            <a:r>
              <a:rPr lang="en-US" altLang="en-US" sz="2400" i="1" dirty="0" smtClean="0">
                <a:solidFill>
                  <a:srgbClr val="FFC000"/>
                </a:solidFill>
              </a:rPr>
              <a:t>particular</a:t>
            </a:r>
            <a:r>
              <a:rPr lang="en-US" altLang="en-US" sz="2400" i="1" dirty="0" smtClean="0"/>
              <a:t> </a:t>
            </a:r>
            <a:r>
              <a:rPr lang="en-US" altLang="en-US" sz="2400" i="1" dirty="0" smtClean="0">
                <a:solidFill>
                  <a:srgbClr val="00FF00"/>
                </a:solidFill>
              </a:rPr>
              <a:t>pains</a:t>
            </a:r>
            <a:r>
              <a:rPr lang="en-US" altLang="en-US" sz="2400" i="1" dirty="0" smtClean="0"/>
              <a:t> fall under PIFP.</a:t>
            </a:r>
          </a:p>
          <a:p>
            <a:pPr lvl="1"/>
            <a:r>
              <a:rPr lang="en-US" altLang="en-US" sz="2400" i="1" dirty="0" smtClean="0"/>
              <a:t>if the description is about (arbitrary) particulars, then only </a:t>
            </a:r>
            <a:r>
              <a:rPr lang="en-US" altLang="en-US" sz="2400" i="1" dirty="0" smtClean="0">
                <a:solidFill>
                  <a:srgbClr val="FFC000"/>
                </a:solidFill>
              </a:rPr>
              <a:t>her pain</a:t>
            </a:r>
            <a:r>
              <a:rPr lang="en-US" altLang="en-US" sz="2400" i="1" dirty="0" smtClean="0"/>
              <a:t> falls under PIFP.</a:t>
            </a:r>
            <a:endParaRPr lang="en-US" altLang="en-US" sz="2400" dirty="0" smtClean="0"/>
          </a:p>
        </p:txBody>
      </p:sp>
      <p:pic>
        <p:nvPicPr>
          <p:cNvPr id="256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6788" y="2743200"/>
            <a:ext cx="4799012"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271306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Definition of ‘research’</a:t>
            </a:r>
            <a:endParaRPr lang="en-US" dirty="0"/>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smtClean="0"/>
              <a:t>careful </a:t>
            </a:r>
            <a:r>
              <a:rPr lang="en-US" dirty="0"/>
              <a:t>or diligent search</a:t>
            </a:r>
          </a:p>
          <a:p>
            <a:pPr marL="457200" indent="-457200">
              <a:buFont typeface="+mj-lt"/>
              <a:buAutoNum type="arabicPeriod"/>
            </a:pPr>
            <a:r>
              <a:rPr lang="en-US" dirty="0" smtClean="0"/>
              <a:t>studious </a:t>
            </a:r>
            <a:r>
              <a:rPr lang="en-US" dirty="0"/>
              <a:t>inquiry or examination; </a:t>
            </a:r>
            <a:r>
              <a:rPr lang="en-US" i="1" dirty="0"/>
              <a:t>especially</a:t>
            </a:r>
            <a:r>
              <a:rPr lang="en-US" dirty="0"/>
              <a:t> : </a:t>
            </a:r>
            <a:endParaRPr lang="en-US" dirty="0" smtClean="0"/>
          </a:p>
          <a:p>
            <a:pPr marL="0" indent="0"/>
            <a:r>
              <a:rPr lang="en-US" dirty="0"/>
              <a:t>	</a:t>
            </a:r>
            <a:r>
              <a:rPr lang="en-US" dirty="0" smtClean="0"/>
              <a:t>investigation </a:t>
            </a:r>
            <a:r>
              <a:rPr lang="en-US" dirty="0"/>
              <a:t>or experimentation </a:t>
            </a:r>
            <a:endParaRPr lang="en-US" dirty="0" smtClean="0"/>
          </a:p>
          <a:p>
            <a:pPr marL="0" indent="0"/>
            <a:r>
              <a:rPr lang="en-US" dirty="0"/>
              <a:t>	</a:t>
            </a:r>
            <a:r>
              <a:rPr lang="en-US" dirty="0" smtClean="0"/>
              <a:t>aimed </a:t>
            </a:r>
            <a:r>
              <a:rPr lang="en-US" dirty="0"/>
              <a:t>at </a:t>
            </a:r>
            <a:endParaRPr lang="en-US" dirty="0" smtClean="0"/>
          </a:p>
          <a:p>
            <a:pPr marL="0" indent="0"/>
            <a:r>
              <a:rPr lang="en-US" dirty="0"/>
              <a:t>	</a:t>
            </a:r>
            <a:r>
              <a:rPr lang="en-US" dirty="0" smtClean="0"/>
              <a:t>	- the </a:t>
            </a:r>
            <a:r>
              <a:rPr lang="en-US" dirty="0"/>
              <a:t>discovery and interpretation of facts, </a:t>
            </a:r>
            <a:endParaRPr lang="en-US" dirty="0" smtClean="0"/>
          </a:p>
          <a:p>
            <a:pPr marL="0" indent="0"/>
            <a:r>
              <a:rPr lang="en-US" dirty="0"/>
              <a:t>	</a:t>
            </a:r>
            <a:r>
              <a:rPr lang="en-US" dirty="0" smtClean="0"/>
              <a:t>	- revision </a:t>
            </a:r>
            <a:r>
              <a:rPr lang="en-US" dirty="0"/>
              <a:t>of accepted theories or laws in the </a:t>
            </a:r>
            <a:r>
              <a:rPr lang="en-US" dirty="0" smtClean="0"/>
              <a:t>			  light </a:t>
            </a:r>
            <a:r>
              <a:rPr lang="en-US" dirty="0"/>
              <a:t>of new facts, </a:t>
            </a:r>
            <a:endParaRPr lang="en-US" dirty="0" smtClean="0"/>
          </a:p>
          <a:p>
            <a:pPr marL="0" indent="0"/>
            <a:r>
              <a:rPr lang="en-US" dirty="0"/>
              <a:t>	</a:t>
            </a:r>
            <a:r>
              <a:rPr lang="en-US" dirty="0" smtClean="0"/>
              <a:t>	- or </a:t>
            </a:r>
            <a:r>
              <a:rPr lang="en-US" dirty="0"/>
              <a:t>practical application of such new or revised </a:t>
            </a:r>
            <a:r>
              <a:rPr lang="en-US" dirty="0" smtClean="0"/>
              <a:t>		  theories </a:t>
            </a:r>
            <a:r>
              <a:rPr lang="en-US" dirty="0"/>
              <a:t>or laws</a:t>
            </a:r>
          </a:p>
          <a:p>
            <a:pPr marL="457200" indent="-457200">
              <a:buFont typeface="+mj-lt"/>
              <a:buAutoNum type="arabicPeriod" startAt="3"/>
            </a:pPr>
            <a:r>
              <a:rPr lang="en-US" dirty="0" smtClean="0"/>
              <a:t>the </a:t>
            </a:r>
            <a:r>
              <a:rPr lang="en-US" dirty="0"/>
              <a:t>collecting of information about a particular subject</a:t>
            </a:r>
          </a:p>
          <a:p>
            <a:endParaRPr lang="en-US" dirty="0"/>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925538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Information models</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3882736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bwMode="auto">
          <a:xfrm>
            <a:off x="5029200" y="1981200"/>
            <a:ext cx="4114800" cy="4191000"/>
          </a:xfrm>
          <a:prstGeom prst="rect">
            <a:avLst/>
          </a:prstGeom>
          <a:solidFill>
            <a:srgbClr val="FF0000"/>
          </a:solidFill>
          <a:ln w="9525" cap="flat" cmpd="sng" algn="ctr">
            <a:solidFill>
              <a:schemeClr val="bg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000066"/>
              </a:solidFill>
              <a:effectLst/>
              <a:latin typeface="Times New Roman" pitchFamily="18" charset="0"/>
            </a:endParaRPr>
          </a:p>
        </p:txBody>
      </p:sp>
      <p:pic>
        <p:nvPicPr>
          <p:cNvPr id="314" name="Picture 10"/>
          <p:cNvPicPr>
            <a:picLocks noChangeAspect="1" noChangeArrowheads="1"/>
          </p:cNvPicPr>
          <p:nvPr/>
        </p:nvPicPr>
        <p:blipFill>
          <a:blip r:embed="rId3" cstate="print"/>
          <a:srcRect/>
          <a:stretch>
            <a:fillRect/>
          </a:stretch>
        </p:blipFill>
        <p:spPr bwMode="auto">
          <a:xfrm>
            <a:off x="304800" y="4648200"/>
            <a:ext cx="2286000" cy="2073036"/>
          </a:xfrm>
          <a:prstGeom prst="rect">
            <a:avLst/>
          </a:prstGeom>
          <a:noFill/>
          <a:ln w="9525">
            <a:noFill/>
            <a:miter lim="800000"/>
            <a:headEnd/>
            <a:tailEnd/>
          </a:ln>
        </p:spPr>
      </p:pic>
      <p:sp>
        <p:nvSpPr>
          <p:cNvPr id="7170" name="AutoShape 2"/>
          <p:cNvSpPr>
            <a:spLocks noGrp="1" noChangeArrowheads="1"/>
          </p:cNvSpPr>
          <p:nvPr>
            <p:ph type="title"/>
          </p:nvPr>
        </p:nvSpPr>
        <p:spPr/>
        <p:txBody>
          <a:bodyPr/>
          <a:lstStyle/>
          <a:p>
            <a:pPr eaLnBrk="1" hangingPunct="1"/>
            <a:r>
              <a:rPr lang="en-US" dirty="0" smtClean="0"/>
              <a:t>Major problem with EHRs for data analysis</a:t>
            </a:r>
          </a:p>
        </p:txBody>
      </p:sp>
      <p:sp>
        <p:nvSpPr>
          <p:cNvPr id="8" name="Content Placeholder 7"/>
          <p:cNvSpPr>
            <a:spLocks noGrp="1"/>
          </p:cNvSpPr>
          <p:nvPr>
            <p:ph idx="1"/>
          </p:nvPr>
        </p:nvSpPr>
        <p:spPr/>
        <p:txBody>
          <a:bodyPr/>
          <a:lstStyle/>
          <a:p>
            <a:endParaRPr lang="en-US"/>
          </a:p>
        </p:txBody>
      </p:sp>
      <p:grpSp>
        <p:nvGrpSpPr>
          <p:cNvPr id="2" name="Group 3"/>
          <p:cNvGrpSpPr>
            <a:grpSpLocks/>
          </p:cNvGrpSpPr>
          <p:nvPr/>
        </p:nvGrpSpPr>
        <p:grpSpPr bwMode="auto">
          <a:xfrm>
            <a:off x="4006850" y="2090738"/>
            <a:ext cx="1077913" cy="1262062"/>
            <a:chOff x="3170" y="2938"/>
            <a:chExt cx="679" cy="795"/>
          </a:xfrm>
        </p:grpSpPr>
        <p:sp>
          <p:nvSpPr>
            <p:cNvPr id="7444" name="Oval 4"/>
            <p:cNvSpPr>
              <a:spLocks noChangeArrowheads="1"/>
            </p:cNvSpPr>
            <p:nvPr/>
          </p:nvSpPr>
          <p:spPr bwMode="auto">
            <a:xfrm flipH="1">
              <a:off x="3170" y="300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5" name="Oval 5"/>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6" name="Oval 6"/>
            <p:cNvSpPr>
              <a:spLocks noChangeArrowheads="1"/>
            </p:cNvSpPr>
            <p:nvPr/>
          </p:nvSpPr>
          <p:spPr bwMode="auto">
            <a:xfrm flipH="1">
              <a:off x="3412"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7" name="Oval 7"/>
            <p:cNvSpPr>
              <a:spLocks noChangeArrowheads="1"/>
            </p:cNvSpPr>
            <p:nvPr/>
          </p:nvSpPr>
          <p:spPr bwMode="auto">
            <a:xfrm flipH="1">
              <a:off x="3218"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8" name="Oval 8"/>
            <p:cNvSpPr>
              <a:spLocks noChangeArrowheads="1"/>
            </p:cNvSpPr>
            <p:nvPr/>
          </p:nvSpPr>
          <p:spPr bwMode="auto">
            <a:xfrm flipH="1">
              <a:off x="3558"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9" name="Oval 9"/>
            <p:cNvSpPr>
              <a:spLocks noChangeArrowheads="1"/>
            </p:cNvSpPr>
            <p:nvPr/>
          </p:nvSpPr>
          <p:spPr bwMode="auto">
            <a:xfrm flipH="1">
              <a:off x="3655"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0" name="Oval 10"/>
            <p:cNvSpPr>
              <a:spLocks noChangeArrowheads="1"/>
            </p:cNvSpPr>
            <p:nvPr/>
          </p:nvSpPr>
          <p:spPr bwMode="auto">
            <a:xfrm flipH="1">
              <a:off x="3461"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1" name="Oval 11"/>
            <p:cNvSpPr>
              <a:spLocks noChangeArrowheads="1"/>
            </p:cNvSpPr>
            <p:nvPr/>
          </p:nvSpPr>
          <p:spPr bwMode="auto">
            <a:xfrm flipH="1">
              <a:off x="3558" y="305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2" name="Oval 12"/>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3" name="Oval 13"/>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4" name="Oval 14"/>
            <p:cNvSpPr>
              <a:spLocks noChangeArrowheads="1"/>
            </p:cNvSpPr>
            <p:nvPr/>
          </p:nvSpPr>
          <p:spPr bwMode="auto">
            <a:xfrm flipH="1">
              <a:off x="3509"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5" name="Oval 15"/>
            <p:cNvSpPr>
              <a:spLocks noChangeArrowheads="1"/>
            </p:cNvSpPr>
            <p:nvPr/>
          </p:nvSpPr>
          <p:spPr bwMode="auto">
            <a:xfrm flipH="1">
              <a:off x="3315"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6" name="Oval 16"/>
            <p:cNvSpPr>
              <a:spLocks noChangeArrowheads="1"/>
            </p:cNvSpPr>
            <p:nvPr/>
          </p:nvSpPr>
          <p:spPr bwMode="auto">
            <a:xfrm flipH="1">
              <a:off x="3655"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7" name="Oval 17"/>
            <p:cNvSpPr>
              <a:spLocks noChangeArrowheads="1"/>
            </p:cNvSpPr>
            <p:nvPr/>
          </p:nvSpPr>
          <p:spPr bwMode="auto">
            <a:xfrm flipH="1">
              <a:off x="3655"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8" name="Oval 18"/>
            <p:cNvSpPr>
              <a:spLocks noChangeArrowheads="1"/>
            </p:cNvSpPr>
            <p:nvPr/>
          </p:nvSpPr>
          <p:spPr bwMode="auto">
            <a:xfrm flipH="1">
              <a:off x="3266"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9" name="Oval 19"/>
            <p:cNvSpPr>
              <a:spLocks noChangeArrowheads="1"/>
            </p:cNvSpPr>
            <p:nvPr/>
          </p:nvSpPr>
          <p:spPr bwMode="auto">
            <a:xfrm flipH="1">
              <a:off x="3655"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0" name="Oval 20"/>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1" name="Oval 21"/>
            <p:cNvSpPr>
              <a:spLocks noChangeArrowheads="1"/>
            </p:cNvSpPr>
            <p:nvPr/>
          </p:nvSpPr>
          <p:spPr bwMode="auto">
            <a:xfrm flipH="1">
              <a:off x="3461"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2" name="Oval 22"/>
            <p:cNvSpPr>
              <a:spLocks noChangeArrowheads="1"/>
            </p:cNvSpPr>
            <p:nvPr/>
          </p:nvSpPr>
          <p:spPr bwMode="auto">
            <a:xfrm flipH="1">
              <a:off x="3606" y="334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3" name="Oval 23"/>
            <p:cNvSpPr>
              <a:spLocks noChangeArrowheads="1"/>
            </p:cNvSpPr>
            <p:nvPr/>
          </p:nvSpPr>
          <p:spPr bwMode="auto">
            <a:xfrm flipH="1">
              <a:off x="3412" y="349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4" name="Oval 24"/>
            <p:cNvSpPr>
              <a:spLocks noChangeArrowheads="1"/>
            </p:cNvSpPr>
            <p:nvPr/>
          </p:nvSpPr>
          <p:spPr bwMode="auto">
            <a:xfrm flipH="1">
              <a:off x="3752" y="363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5" name="Oval 25"/>
            <p:cNvSpPr>
              <a:spLocks noChangeArrowheads="1"/>
            </p:cNvSpPr>
            <p:nvPr/>
          </p:nvSpPr>
          <p:spPr bwMode="auto">
            <a:xfrm flipH="1">
              <a:off x="3752"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6" name="Oval 26"/>
            <p:cNvSpPr>
              <a:spLocks noChangeArrowheads="1"/>
            </p:cNvSpPr>
            <p:nvPr/>
          </p:nvSpPr>
          <p:spPr bwMode="auto">
            <a:xfrm flipH="1">
              <a:off x="3655" y="358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7" name="Oval 27"/>
            <p:cNvSpPr>
              <a:spLocks noChangeArrowheads="1"/>
            </p:cNvSpPr>
            <p:nvPr/>
          </p:nvSpPr>
          <p:spPr bwMode="auto">
            <a:xfrm flipH="1">
              <a:off x="3752"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8" name="Oval 28"/>
            <p:cNvSpPr>
              <a:spLocks noChangeArrowheads="1"/>
            </p:cNvSpPr>
            <p:nvPr/>
          </p:nvSpPr>
          <p:spPr bwMode="auto">
            <a:xfrm flipH="1">
              <a:off x="3315" y="293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9" name="Oval 29"/>
            <p:cNvSpPr>
              <a:spLocks noChangeArrowheads="1"/>
            </p:cNvSpPr>
            <p:nvPr/>
          </p:nvSpPr>
          <p:spPr bwMode="auto">
            <a:xfrm flipH="1">
              <a:off x="3412" y="303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0" name="Oval 30"/>
            <p:cNvSpPr>
              <a:spLocks noChangeArrowheads="1"/>
            </p:cNvSpPr>
            <p:nvPr/>
          </p:nvSpPr>
          <p:spPr bwMode="auto">
            <a:xfrm flipH="1">
              <a:off x="3557" y="308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1" name="Oval 31"/>
            <p:cNvSpPr>
              <a:spLocks noChangeArrowheads="1"/>
            </p:cNvSpPr>
            <p:nvPr/>
          </p:nvSpPr>
          <p:spPr bwMode="auto">
            <a:xfrm flipH="1">
              <a:off x="3363" y="322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2" name="Oval 32"/>
            <p:cNvSpPr>
              <a:spLocks noChangeArrowheads="1"/>
            </p:cNvSpPr>
            <p:nvPr/>
          </p:nvSpPr>
          <p:spPr bwMode="auto">
            <a:xfrm flipH="1">
              <a:off x="3703" y="337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3" name="Oval 33"/>
            <p:cNvSpPr>
              <a:spLocks noChangeArrowheads="1"/>
            </p:cNvSpPr>
            <p:nvPr/>
          </p:nvSpPr>
          <p:spPr bwMode="auto">
            <a:xfrm flipH="1">
              <a:off x="3703" y="327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4" name="Oval 34"/>
            <p:cNvSpPr>
              <a:spLocks noChangeArrowheads="1"/>
            </p:cNvSpPr>
            <p:nvPr/>
          </p:nvSpPr>
          <p:spPr bwMode="auto">
            <a:xfrm flipH="1">
              <a:off x="3606" y="332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5" name="Oval 35"/>
            <p:cNvSpPr>
              <a:spLocks noChangeArrowheads="1"/>
            </p:cNvSpPr>
            <p:nvPr/>
          </p:nvSpPr>
          <p:spPr bwMode="auto">
            <a:xfrm flipH="1">
              <a:off x="3703" y="2986"/>
              <a:ext cx="97" cy="97"/>
            </a:xfrm>
            <a:prstGeom prst="ellipse">
              <a:avLst/>
            </a:prstGeom>
            <a:solidFill>
              <a:srgbClr val="FF9933"/>
            </a:solidFill>
            <a:ln w="9525">
              <a:solidFill>
                <a:schemeClr val="bg1"/>
              </a:solidFill>
              <a:round/>
              <a:headEnd/>
              <a:tailEnd/>
            </a:ln>
          </p:spPr>
          <p:txBody>
            <a:bodyPr wrap="none" anchor="ctr"/>
            <a:lstStyle/>
            <a:p>
              <a:endParaRPr lang="en-US"/>
            </a:p>
          </p:txBody>
        </p:sp>
      </p:grpSp>
      <p:sp>
        <p:nvSpPr>
          <p:cNvPr id="1055780" name="Text Box 36"/>
          <p:cNvSpPr txBox="1">
            <a:spLocks noChangeArrowheads="1"/>
          </p:cNvSpPr>
          <p:nvPr/>
        </p:nvSpPr>
        <p:spPr bwMode="auto">
          <a:xfrm>
            <a:off x="685800" y="3413125"/>
            <a:ext cx="1727200" cy="701675"/>
          </a:xfrm>
          <a:prstGeom prst="rect">
            <a:avLst/>
          </a:prstGeom>
          <a:noFill/>
          <a:ln w="9525">
            <a:noFill/>
            <a:miter lim="800000"/>
            <a:headEnd/>
            <a:tailEnd/>
          </a:ln>
        </p:spPr>
        <p:txBody>
          <a:bodyPr wrap="none">
            <a:spAutoFit/>
          </a:bodyPr>
          <a:lstStyle/>
          <a:p>
            <a:r>
              <a:rPr lang="en-US" sz="2000">
                <a:solidFill>
                  <a:schemeClr val="bg1"/>
                </a:solidFill>
              </a:rPr>
              <a:t>observation &amp;</a:t>
            </a:r>
          </a:p>
          <a:p>
            <a:r>
              <a:rPr lang="en-US" sz="2000">
                <a:solidFill>
                  <a:schemeClr val="bg1"/>
                </a:solidFill>
              </a:rPr>
              <a:t>measurement</a:t>
            </a:r>
          </a:p>
        </p:txBody>
      </p:sp>
      <p:grpSp>
        <p:nvGrpSpPr>
          <p:cNvPr id="3" name="Group 281"/>
          <p:cNvGrpSpPr>
            <a:grpSpLocks/>
          </p:cNvGrpSpPr>
          <p:nvPr/>
        </p:nvGrpSpPr>
        <p:grpSpPr bwMode="auto">
          <a:xfrm>
            <a:off x="2913063" y="5713413"/>
            <a:ext cx="3189287" cy="792162"/>
            <a:chOff x="1835" y="3599"/>
            <a:chExt cx="2309" cy="499"/>
          </a:xfrm>
        </p:grpSpPr>
        <p:sp>
          <p:nvSpPr>
            <p:cNvPr id="7202" name="AutoShape 282"/>
            <p:cNvSpPr>
              <a:spLocks noChangeArrowheads="1"/>
            </p:cNvSpPr>
            <p:nvPr/>
          </p:nvSpPr>
          <p:spPr bwMode="auto">
            <a:xfrm rot="10800000">
              <a:off x="1835" y="3599"/>
              <a:ext cx="2309" cy="311"/>
            </a:xfrm>
            <a:prstGeom prst="rightArrow">
              <a:avLst>
                <a:gd name="adj1" fmla="val 46630"/>
                <a:gd name="adj2" fmla="val 68951"/>
              </a:avLst>
            </a:prstGeom>
            <a:gradFill rotWithShape="1">
              <a:gsLst>
                <a:gs pos="0">
                  <a:srgbClr val="FFFF99"/>
                </a:gs>
                <a:gs pos="100000">
                  <a:schemeClr val="accent1"/>
                </a:gs>
              </a:gsLst>
              <a:lin ang="0" scaled="1"/>
            </a:gradFill>
            <a:ln w="9525">
              <a:noFill/>
              <a:miter lim="800000"/>
              <a:headEnd/>
              <a:tailEnd/>
            </a:ln>
          </p:spPr>
          <p:txBody>
            <a:bodyPr wrap="none" anchor="ctr"/>
            <a:lstStyle/>
            <a:p>
              <a:endParaRPr lang="en-US"/>
            </a:p>
          </p:txBody>
        </p:sp>
        <p:sp>
          <p:nvSpPr>
            <p:cNvPr id="7203" name="Text Box 283"/>
            <p:cNvSpPr txBox="1">
              <a:spLocks noChangeArrowheads="1"/>
            </p:cNvSpPr>
            <p:nvPr/>
          </p:nvSpPr>
          <p:spPr bwMode="auto">
            <a:xfrm>
              <a:off x="2682" y="3848"/>
              <a:ext cx="879" cy="250"/>
            </a:xfrm>
            <a:prstGeom prst="rect">
              <a:avLst/>
            </a:prstGeom>
            <a:noFill/>
            <a:ln w="9525">
              <a:noFill/>
              <a:miter lim="800000"/>
              <a:headEnd/>
              <a:tailEnd/>
            </a:ln>
          </p:spPr>
          <p:txBody>
            <a:bodyPr wrap="none">
              <a:spAutoFit/>
            </a:bodyPr>
            <a:lstStyle/>
            <a:p>
              <a:r>
                <a:rPr lang="en-US" sz="2000">
                  <a:solidFill>
                    <a:schemeClr val="bg1"/>
                  </a:solidFill>
                </a:rPr>
                <a:t>application</a:t>
              </a:r>
            </a:p>
          </p:txBody>
        </p:sp>
      </p:grpSp>
      <p:sp>
        <p:nvSpPr>
          <p:cNvPr id="1056034" name="AutoShape 290"/>
          <p:cNvSpPr>
            <a:spLocks noChangeArrowheads="1"/>
          </p:cNvSpPr>
          <p:nvPr/>
        </p:nvSpPr>
        <p:spPr bwMode="auto">
          <a:xfrm rot="-2434525">
            <a:off x="1944688" y="3862388"/>
            <a:ext cx="1322387" cy="606425"/>
          </a:xfrm>
          <a:prstGeom prst="rightArrow">
            <a:avLst>
              <a:gd name="adj1" fmla="val 50000"/>
              <a:gd name="adj2" fmla="val 54516"/>
            </a:avLst>
          </a:prstGeom>
          <a:gradFill rotWithShape="1">
            <a:gsLst>
              <a:gs pos="0">
                <a:schemeClr val="accent1"/>
              </a:gs>
              <a:gs pos="100000">
                <a:srgbClr val="FF9933"/>
              </a:gs>
            </a:gsLst>
            <a:lin ang="0" scaled="1"/>
          </a:gradFill>
          <a:ln w="9525">
            <a:noFill/>
            <a:miter lim="800000"/>
            <a:headEnd/>
            <a:tailEnd/>
          </a:ln>
        </p:spPr>
        <p:txBody>
          <a:bodyPr wrap="none" anchor="ctr"/>
          <a:lstStyle/>
          <a:p>
            <a:endParaRPr lang="en-US"/>
          </a:p>
        </p:txBody>
      </p:sp>
      <p:grpSp>
        <p:nvGrpSpPr>
          <p:cNvPr id="4" name="Group 291"/>
          <p:cNvGrpSpPr>
            <a:grpSpLocks/>
          </p:cNvGrpSpPr>
          <p:nvPr/>
        </p:nvGrpSpPr>
        <p:grpSpPr bwMode="auto">
          <a:xfrm rot="-7712767">
            <a:off x="1909763" y="3219450"/>
            <a:ext cx="2590800" cy="914400"/>
            <a:chOff x="2688" y="2640"/>
            <a:chExt cx="1632" cy="576"/>
          </a:xfrm>
        </p:grpSpPr>
        <p:sp>
          <p:nvSpPr>
            <p:cNvPr id="7187" name="AutoShape 292"/>
            <p:cNvSpPr>
              <a:spLocks noChangeArrowheads="1"/>
            </p:cNvSpPr>
            <p:nvPr/>
          </p:nvSpPr>
          <p:spPr bwMode="auto">
            <a:xfrm>
              <a:off x="2688" y="2640"/>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solidFill>
            <a:ln w="9525">
              <a:solidFill>
                <a:schemeClr val="bg1"/>
              </a:solidFill>
              <a:miter lim="800000"/>
              <a:headEnd/>
              <a:tailEnd/>
            </a:ln>
          </p:spPr>
          <p:txBody>
            <a:bodyPr wrap="none" anchor="ctr"/>
            <a:lstStyle/>
            <a:p>
              <a:endParaRPr lang="en-US"/>
            </a:p>
          </p:txBody>
        </p:sp>
        <p:sp>
          <p:nvSpPr>
            <p:cNvPr id="7188" name="Line 293"/>
            <p:cNvSpPr>
              <a:spLocks noChangeShapeType="1"/>
            </p:cNvSpPr>
            <p:nvPr/>
          </p:nvSpPr>
          <p:spPr bwMode="auto">
            <a:xfrm>
              <a:off x="2880" y="2640"/>
              <a:ext cx="288" cy="576"/>
            </a:xfrm>
            <a:prstGeom prst="line">
              <a:avLst/>
            </a:prstGeom>
            <a:noFill/>
            <a:ln w="9525">
              <a:solidFill>
                <a:schemeClr val="bg1"/>
              </a:solidFill>
              <a:round/>
              <a:headEnd/>
              <a:tailEnd/>
            </a:ln>
          </p:spPr>
          <p:txBody>
            <a:bodyPr anchor="ctr"/>
            <a:lstStyle/>
            <a:p>
              <a:endParaRPr lang="en-US"/>
            </a:p>
          </p:txBody>
        </p:sp>
        <p:sp>
          <p:nvSpPr>
            <p:cNvPr id="7189" name="Line 294"/>
            <p:cNvSpPr>
              <a:spLocks noChangeShapeType="1"/>
            </p:cNvSpPr>
            <p:nvPr/>
          </p:nvSpPr>
          <p:spPr bwMode="auto">
            <a:xfrm>
              <a:off x="3120" y="2640"/>
              <a:ext cx="144" cy="576"/>
            </a:xfrm>
            <a:prstGeom prst="line">
              <a:avLst/>
            </a:prstGeom>
            <a:noFill/>
            <a:ln w="9525">
              <a:solidFill>
                <a:schemeClr val="bg1"/>
              </a:solidFill>
              <a:round/>
              <a:headEnd/>
              <a:tailEnd/>
            </a:ln>
          </p:spPr>
          <p:txBody>
            <a:bodyPr anchor="ctr"/>
            <a:lstStyle/>
            <a:p>
              <a:endParaRPr lang="en-US"/>
            </a:p>
          </p:txBody>
        </p:sp>
        <p:sp>
          <p:nvSpPr>
            <p:cNvPr id="7190" name="Line 295"/>
            <p:cNvSpPr>
              <a:spLocks noChangeShapeType="1"/>
            </p:cNvSpPr>
            <p:nvPr/>
          </p:nvSpPr>
          <p:spPr bwMode="auto">
            <a:xfrm>
              <a:off x="3312" y="2640"/>
              <a:ext cx="48" cy="576"/>
            </a:xfrm>
            <a:prstGeom prst="line">
              <a:avLst/>
            </a:prstGeom>
            <a:noFill/>
            <a:ln w="9525">
              <a:solidFill>
                <a:schemeClr val="bg1"/>
              </a:solidFill>
              <a:round/>
              <a:headEnd/>
              <a:tailEnd/>
            </a:ln>
          </p:spPr>
          <p:txBody>
            <a:bodyPr anchor="ctr"/>
            <a:lstStyle/>
            <a:p>
              <a:endParaRPr lang="en-US"/>
            </a:p>
          </p:txBody>
        </p:sp>
        <p:sp>
          <p:nvSpPr>
            <p:cNvPr id="7191" name="Line 296"/>
            <p:cNvSpPr>
              <a:spLocks noChangeShapeType="1"/>
            </p:cNvSpPr>
            <p:nvPr/>
          </p:nvSpPr>
          <p:spPr bwMode="auto">
            <a:xfrm>
              <a:off x="3456" y="2640"/>
              <a:ext cx="0" cy="576"/>
            </a:xfrm>
            <a:prstGeom prst="line">
              <a:avLst/>
            </a:prstGeom>
            <a:noFill/>
            <a:ln w="9525">
              <a:solidFill>
                <a:schemeClr val="bg1"/>
              </a:solidFill>
              <a:round/>
              <a:headEnd/>
              <a:tailEnd/>
            </a:ln>
          </p:spPr>
          <p:txBody>
            <a:bodyPr anchor="ctr"/>
            <a:lstStyle/>
            <a:p>
              <a:endParaRPr lang="en-US"/>
            </a:p>
          </p:txBody>
        </p:sp>
        <p:sp>
          <p:nvSpPr>
            <p:cNvPr id="7192" name="Line 297"/>
            <p:cNvSpPr>
              <a:spLocks noChangeShapeType="1"/>
            </p:cNvSpPr>
            <p:nvPr/>
          </p:nvSpPr>
          <p:spPr bwMode="auto">
            <a:xfrm flipV="1">
              <a:off x="3552" y="2640"/>
              <a:ext cx="144" cy="576"/>
            </a:xfrm>
            <a:prstGeom prst="line">
              <a:avLst/>
            </a:prstGeom>
            <a:noFill/>
            <a:ln w="9525">
              <a:solidFill>
                <a:schemeClr val="bg1"/>
              </a:solidFill>
              <a:round/>
              <a:headEnd/>
              <a:tailEnd/>
            </a:ln>
          </p:spPr>
          <p:txBody>
            <a:bodyPr anchor="ctr"/>
            <a:lstStyle/>
            <a:p>
              <a:endParaRPr lang="en-US"/>
            </a:p>
          </p:txBody>
        </p:sp>
        <p:sp>
          <p:nvSpPr>
            <p:cNvPr id="7193" name="Line 298"/>
            <p:cNvSpPr>
              <a:spLocks noChangeShapeType="1"/>
            </p:cNvSpPr>
            <p:nvPr/>
          </p:nvSpPr>
          <p:spPr bwMode="auto">
            <a:xfrm flipV="1">
              <a:off x="3648" y="2640"/>
              <a:ext cx="192" cy="576"/>
            </a:xfrm>
            <a:prstGeom prst="line">
              <a:avLst/>
            </a:prstGeom>
            <a:noFill/>
            <a:ln w="9525">
              <a:solidFill>
                <a:schemeClr val="bg1"/>
              </a:solidFill>
              <a:round/>
              <a:headEnd/>
              <a:tailEnd/>
            </a:ln>
          </p:spPr>
          <p:txBody>
            <a:bodyPr anchor="ctr"/>
            <a:lstStyle/>
            <a:p>
              <a:endParaRPr lang="en-US"/>
            </a:p>
          </p:txBody>
        </p:sp>
        <p:sp>
          <p:nvSpPr>
            <p:cNvPr id="7194" name="Line 299"/>
            <p:cNvSpPr>
              <a:spLocks noChangeShapeType="1"/>
            </p:cNvSpPr>
            <p:nvPr/>
          </p:nvSpPr>
          <p:spPr bwMode="auto">
            <a:xfrm flipV="1">
              <a:off x="3792" y="2640"/>
              <a:ext cx="288" cy="576"/>
            </a:xfrm>
            <a:prstGeom prst="line">
              <a:avLst/>
            </a:prstGeom>
            <a:noFill/>
            <a:ln w="9525">
              <a:solidFill>
                <a:schemeClr val="bg1"/>
              </a:solidFill>
              <a:round/>
              <a:headEnd/>
              <a:tailEnd/>
            </a:ln>
          </p:spPr>
          <p:txBody>
            <a:bodyPr anchor="ctr"/>
            <a:lstStyle/>
            <a:p>
              <a:endParaRPr lang="en-US"/>
            </a:p>
          </p:txBody>
        </p:sp>
        <p:sp>
          <p:nvSpPr>
            <p:cNvPr id="7195" name="Line 300"/>
            <p:cNvSpPr>
              <a:spLocks noChangeShapeType="1"/>
            </p:cNvSpPr>
            <p:nvPr/>
          </p:nvSpPr>
          <p:spPr bwMode="auto">
            <a:xfrm>
              <a:off x="2790" y="2784"/>
              <a:ext cx="1434" cy="0"/>
            </a:xfrm>
            <a:prstGeom prst="line">
              <a:avLst/>
            </a:prstGeom>
            <a:noFill/>
            <a:ln w="9525">
              <a:solidFill>
                <a:schemeClr val="bg1"/>
              </a:solidFill>
              <a:round/>
              <a:headEnd/>
              <a:tailEnd/>
            </a:ln>
          </p:spPr>
          <p:txBody>
            <a:bodyPr anchor="ctr"/>
            <a:lstStyle/>
            <a:p>
              <a:endParaRPr lang="en-US"/>
            </a:p>
          </p:txBody>
        </p:sp>
        <p:sp>
          <p:nvSpPr>
            <p:cNvPr id="7196" name="Line 301"/>
            <p:cNvSpPr>
              <a:spLocks noChangeShapeType="1"/>
            </p:cNvSpPr>
            <p:nvPr/>
          </p:nvSpPr>
          <p:spPr bwMode="auto">
            <a:xfrm>
              <a:off x="2892" y="2928"/>
              <a:ext cx="1236" cy="0"/>
            </a:xfrm>
            <a:prstGeom prst="line">
              <a:avLst/>
            </a:prstGeom>
            <a:noFill/>
            <a:ln w="9525">
              <a:solidFill>
                <a:schemeClr val="bg1"/>
              </a:solidFill>
              <a:round/>
              <a:headEnd/>
              <a:tailEnd/>
            </a:ln>
          </p:spPr>
          <p:txBody>
            <a:bodyPr anchor="ctr"/>
            <a:lstStyle/>
            <a:p>
              <a:endParaRPr lang="en-US"/>
            </a:p>
          </p:txBody>
        </p:sp>
        <p:sp>
          <p:nvSpPr>
            <p:cNvPr id="7197" name="Line 302"/>
            <p:cNvSpPr>
              <a:spLocks noChangeShapeType="1"/>
            </p:cNvSpPr>
            <p:nvPr/>
          </p:nvSpPr>
          <p:spPr bwMode="auto">
            <a:xfrm>
              <a:off x="2992" y="3072"/>
              <a:ext cx="1025" cy="0"/>
            </a:xfrm>
            <a:prstGeom prst="line">
              <a:avLst/>
            </a:prstGeom>
            <a:noFill/>
            <a:ln w="9525">
              <a:solidFill>
                <a:schemeClr val="bg1"/>
              </a:solidFill>
              <a:round/>
              <a:headEnd/>
              <a:tailEnd/>
            </a:ln>
          </p:spPr>
          <p:txBody>
            <a:bodyPr anchor="ctr"/>
            <a:lstStyle/>
            <a:p>
              <a:endParaRPr lang="en-US"/>
            </a:p>
          </p:txBody>
        </p:sp>
      </p:grpSp>
      <p:sp>
        <p:nvSpPr>
          <p:cNvPr id="1056047" name="AutoShape 303"/>
          <p:cNvSpPr>
            <a:spLocks noChangeArrowheads="1"/>
          </p:cNvSpPr>
          <p:nvPr/>
        </p:nvSpPr>
        <p:spPr bwMode="auto">
          <a:xfrm rot="-2435325">
            <a:off x="3243263" y="2963863"/>
            <a:ext cx="844550" cy="536575"/>
          </a:xfrm>
          <a:prstGeom prst="rightArrow">
            <a:avLst>
              <a:gd name="adj1" fmla="val 54574"/>
              <a:gd name="adj2" fmla="val 41222"/>
            </a:avLst>
          </a:prstGeom>
          <a:gradFill rotWithShape="1">
            <a:gsLst>
              <a:gs pos="0">
                <a:srgbClr val="FF9933"/>
              </a:gs>
              <a:gs pos="100000">
                <a:srgbClr val="764718"/>
              </a:gs>
            </a:gsLst>
            <a:lin ang="0" scaled="1"/>
          </a:gradFill>
          <a:ln w="9525">
            <a:noFill/>
            <a:miter lim="800000"/>
            <a:headEnd/>
            <a:tailEnd/>
          </a:ln>
        </p:spPr>
        <p:txBody>
          <a:bodyPr wrap="none" anchor="ctr"/>
          <a:lstStyle/>
          <a:p>
            <a:endParaRPr lang="en-US"/>
          </a:p>
        </p:txBody>
      </p:sp>
      <p:pic>
        <p:nvPicPr>
          <p:cNvPr id="267270" name="Picture 6" descr="https://encrypted-tbn2.gstatic.com/images?q=tbn:ANd9GcSwYfX8SEA3m6vxdXlNEYNqO5UzXALAEpn_xxrIa4m1aiNynrRmkQ"/>
          <p:cNvPicPr>
            <a:picLocks noChangeAspect="1" noChangeArrowheads="1"/>
          </p:cNvPicPr>
          <p:nvPr/>
        </p:nvPicPr>
        <p:blipFill>
          <a:blip r:embed="rId4" cstate="print"/>
          <a:srcRect/>
          <a:stretch>
            <a:fillRect/>
          </a:stretch>
        </p:blipFill>
        <p:spPr bwMode="auto">
          <a:xfrm>
            <a:off x="1143000" y="5334000"/>
            <a:ext cx="1752599" cy="1369107"/>
          </a:xfrm>
          <a:prstGeom prst="rect">
            <a:avLst/>
          </a:prstGeom>
          <a:noFill/>
        </p:spPr>
      </p:pic>
      <p:grpSp>
        <p:nvGrpSpPr>
          <p:cNvPr id="5" name="Group 304"/>
          <p:cNvGrpSpPr>
            <a:grpSpLocks/>
          </p:cNvGrpSpPr>
          <p:nvPr/>
        </p:nvGrpSpPr>
        <p:grpSpPr bwMode="auto">
          <a:xfrm>
            <a:off x="606425" y="4727575"/>
            <a:ext cx="1836738" cy="1127125"/>
            <a:chOff x="382" y="2978"/>
            <a:chExt cx="1157" cy="710"/>
          </a:xfrm>
        </p:grpSpPr>
        <p:sp>
          <p:nvSpPr>
            <p:cNvPr id="7185" name="AutoShape 305"/>
            <p:cNvSpPr>
              <a:spLocks noChangeArrowheads="1"/>
            </p:cNvSpPr>
            <p:nvPr/>
          </p:nvSpPr>
          <p:spPr bwMode="auto">
            <a:xfrm rot="4039054">
              <a:off x="1027" y="3176"/>
              <a:ext cx="710" cy="314"/>
            </a:xfrm>
            <a:prstGeom prst="leftRightArrow">
              <a:avLst>
                <a:gd name="adj1" fmla="val 50000"/>
                <a:gd name="adj2" fmla="val 45223"/>
              </a:avLst>
            </a:prstGeom>
            <a:solidFill>
              <a:srgbClr val="000000">
                <a:alpha val="79999"/>
              </a:srgbClr>
            </a:solidFill>
            <a:ln w="9525">
              <a:noFill/>
              <a:miter lim="800000"/>
              <a:headEnd/>
              <a:tailEnd/>
            </a:ln>
          </p:spPr>
          <p:txBody>
            <a:bodyPr wrap="none" anchor="ctr"/>
            <a:lstStyle/>
            <a:p>
              <a:endParaRPr lang="en-US"/>
            </a:p>
          </p:txBody>
        </p:sp>
        <p:sp>
          <p:nvSpPr>
            <p:cNvPr id="7186" name="AutoShape 306"/>
            <p:cNvSpPr>
              <a:spLocks noChangeArrowheads="1"/>
            </p:cNvSpPr>
            <p:nvPr/>
          </p:nvSpPr>
          <p:spPr bwMode="auto">
            <a:xfrm>
              <a:off x="382" y="3186"/>
              <a:ext cx="732" cy="479"/>
            </a:xfrm>
            <a:prstGeom prst="roundRect">
              <a:avLst>
                <a:gd name="adj" fmla="val 16667"/>
              </a:avLst>
            </a:prstGeom>
            <a:solidFill>
              <a:srgbClr val="000000">
                <a:alpha val="76862"/>
              </a:srgbClr>
            </a:solidFill>
            <a:ln w="9525">
              <a:noFill/>
              <a:round/>
              <a:headEnd/>
              <a:tailEnd/>
            </a:ln>
          </p:spPr>
          <p:txBody>
            <a:bodyPr lIns="0" tIns="0" rIns="0" bIns="0">
              <a:spAutoFit/>
            </a:bodyPr>
            <a:lstStyle/>
            <a:p>
              <a:pPr>
                <a:lnSpc>
                  <a:spcPct val="90000"/>
                </a:lnSpc>
              </a:pPr>
              <a:r>
                <a:rPr lang="el-GR">
                  <a:solidFill>
                    <a:schemeClr val="bg1"/>
                  </a:solidFill>
                  <a:cs typeface="Times New Roman" pitchFamily="18" charset="0"/>
                </a:rPr>
                <a:t>Δ</a:t>
              </a:r>
              <a:r>
                <a:rPr lang="nl-BE">
                  <a:solidFill>
                    <a:schemeClr val="bg1"/>
                  </a:solidFill>
                  <a:cs typeface="Times New Roman" pitchFamily="18" charset="0"/>
                </a:rPr>
                <a:t> </a:t>
              </a:r>
              <a:r>
                <a:rPr lang="en-US" sz="1800">
                  <a:solidFill>
                    <a:schemeClr val="bg1"/>
                  </a:solidFill>
                </a:rPr>
                <a:t>= outcome</a:t>
              </a:r>
            </a:p>
          </p:txBody>
        </p:sp>
      </p:grpSp>
      <p:grpSp>
        <p:nvGrpSpPr>
          <p:cNvPr id="6" name="Group 311"/>
          <p:cNvGrpSpPr/>
          <p:nvPr/>
        </p:nvGrpSpPr>
        <p:grpSpPr>
          <a:xfrm>
            <a:off x="5057775" y="1916113"/>
            <a:ext cx="3895725" cy="1552511"/>
            <a:chOff x="5057775" y="1916113"/>
            <a:chExt cx="3895725" cy="1552511"/>
          </a:xfrm>
        </p:grpSpPr>
        <p:sp>
          <p:nvSpPr>
            <p:cNvPr id="7410" name="AutoShape 72"/>
            <p:cNvSpPr>
              <a:spLocks noChangeArrowheads="1"/>
            </p:cNvSpPr>
            <p:nvPr/>
          </p:nvSpPr>
          <p:spPr bwMode="auto">
            <a:xfrm>
              <a:off x="5414963" y="2595563"/>
              <a:ext cx="998538" cy="493713"/>
            </a:xfrm>
            <a:prstGeom prst="rightArrow">
              <a:avLst>
                <a:gd name="adj1" fmla="val 50000"/>
                <a:gd name="adj2" fmla="val 50563"/>
              </a:avLst>
            </a:prstGeom>
            <a:gradFill rotWithShape="1">
              <a:gsLst>
                <a:gs pos="0">
                  <a:srgbClr val="FF9933"/>
                </a:gs>
                <a:gs pos="100000">
                  <a:srgbClr val="FF3300"/>
                </a:gs>
              </a:gsLst>
              <a:lin ang="0" scaled="1"/>
            </a:gradFill>
            <a:ln w="9525">
              <a:noFill/>
              <a:miter lim="800000"/>
              <a:headEnd/>
              <a:tailEnd/>
            </a:ln>
          </p:spPr>
          <p:txBody>
            <a:bodyPr wrap="none" anchor="ctr"/>
            <a:lstStyle/>
            <a:p>
              <a:endParaRPr lang="en-US"/>
            </a:p>
          </p:txBody>
        </p:sp>
        <p:sp>
          <p:nvSpPr>
            <p:cNvPr id="7411" name="Text Box 73"/>
            <p:cNvSpPr txBox="1">
              <a:spLocks noChangeArrowheads="1"/>
            </p:cNvSpPr>
            <p:nvPr/>
          </p:nvSpPr>
          <p:spPr bwMode="auto">
            <a:xfrm>
              <a:off x="5057775" y="1916113"/>
              <a:ext cx="1550988" cy="701675"/>
            </a:xfrm>
            <a:prstGeom prst="rect">
              <a:avLst/>
            </a:prstGeom>
            <a:noFill/>
            <a:ln w="9525">
              <a:noFill/>
              <a:miter lim="800000"/>
              <a:headEnd/>
              <a:tailEnd/>
            </a:ln>
          </p:spPr>
          <p:txBody>
            <a:bodyPr wrap="none">
              <a:spAutoFit/>
            </a:bodyPr>
            <a:lstStyle/>
            <a:p>
              <a:r>
                <a:rPr lang="en-US" sz="2000">
                  <a:solidFill>
                    <a:schemeClr val="bg1"/>
                  </a:solidFill>
                </a:rPr>
                <a:t>data</a:t>
              </a:r>
            </a:p>
            <a:p>
              <a:r>
                <a:rPr lang="en-US" sz="2000">
                  <a:solidFill>
                    <a:schemeClr val="bg1"/>
                  </a:solidFill>
                </a:rPr>
                <a:t>organization</a:t>
              </a:r>
            </a:p>
          </p:txBody>
        </p:sp>
        <p:pic>
          <p:nvPicPr>
            <p:cNvPr id="267268" name="Picture 4" descr="https://encrypted-tbn0.gstatic.com/images?q=tbn:ANd9GcQ519d192LEpR6-ADeRK6iQdyVNygAnbZZX5sFynammQr-mRtPR"/>
            <p:cNvPicPr>
              <a:picLocks noChangeAspect="1" noChangeArrowheads="1"/>
            </p:cNvPicPr>
            <p:nvPr/>
          </p:nvPicPr>
          <p:blipFill>
            <a:blip r:embed="rId5" cstate="print"/>
            <a:srcRect/>
            <a:stretch>
              <a:fillRect/>
            </a:stretch>
          </p:blipFill>
          <p:spPr bwMode="auto">
            <a:xfrm>
              <a:off x="6705600" y="2209800"/>
              <a:ext cx="2247900" cy="1258824"/>
            </a:xfrm>
            <a:prstGeom prst="rect">
              <a:avLst/>
            </a:prstGeom>
            <a:noFill/>
          </p:spPr>
        </p:pic>
      </p:grpSp>
      <p:grpSp>
        <p:nvGrpSpPr>
          <p:cNvPr id="7" name="Group 312"/>
          <p:cNvGrpSpPr/>
          <p:nvPr/>
        </p:nvGrpSpPr>
        <p:grpSpPr>
          <a:xfrm>
            <a:off x="6400800" y="3597276"/>
            <a:ext cx="2466975" cy="2517775"/>
            <a:chOff x="6400800" y="3597276"/>
            <a:chExt cx="2466975" cy="2517775"/>
          </a:xfrm>
        </p:grpSpPr>
        <p:pic>
          <p:nvPicPr>
            <p:cNvPr id="267266" name="Picture 2" descr="https://encrypted-tbn3.gstatic.com/images?q=tbn:ANd9GcQYl3brsrSchFGP60n8OSuMlSlsaWwn0vPNAj4eRXEIK9A-7CU9Dw"/>
            <p:cNvPicPr>
              <a:picLocks noChangeAspect="1" noChangeArrowheads="1"/>
            </p:cNvPicPr>
            <p:nvPr/>
          </p:nvPicPr>
          <p:blipFill>
            <a:blip r:embed="rId6" cstate="print"/>
            <a:srcRect/>
            <a:stretch>
              <a:fillRect/>
            </a:stretch>
          </p:blipFill>
          <p:spPr bwMode="auto">
            <a:xfrm>
              <a:off x="6400800" y="4267200"/>
              <a:ext cx="2466975" cy="1847851"/>
            </a:xfrm>
            <a:prstGeom prst="rect">
              <a:avLst/>
            </a:prstGeom>
            <a:noFill/>
          </p:spPr>
        </p:pic>
        <p:sp>
          <p:nvSpPr>
            <p:cNvPr id="310" name="AutoShape 72"/>
            <p:cNvSpPr>
              <a:spLocks noChangeArrowheads="1"/>
            </p:cNvSpPr>
            <p:nvPr/>
          </p:nvSpPr>
          <p:spPr bwMode="auto">
            <a:xfrm rot="5400000">
              <a:off x="7517607" y="3647281"/>
              <a:ext cx="593724" cy="493713"/>
            </a:xfrm>
            <a:prstGeom prst="rightArrow">
              <a:avLst>
                <a:gd name="adj1" fmla="val 50000"/>
                <a:gd name="adj2" fmla="val 50563"/>
              </a:avLst>
            </a:prstGeom>
            <a:gradFill rotWithShape="1">
              <a:gsLst>
                <a:gs pos="0">
                  <a:srgbClr val="FF9933"/>
                </a:gs>
                <a:gs pos="100000">
                  <a:srgbClr val="FF3300"/>
                </a:gs>
              </a:gsLst>
              <a:lin ang="0" scaled="1"/>
            </a:gradFill>
            <a:ln w="9525">
              <a:noFill/>
              <a:miter lim="800000"/>
              <a:headEnd/>
              <a:tailEnd/>
            </a:ln>
          </p:spPr>
          <p:txBody>
            <a:bodyPr wrap="none" anchor="ctr"/>
            <a:lstStyle/>
            <a:p>
              <a:endParaRPr lang="en-US"/>
            </a:p>
          </p:txBody>
        </p:sp>
      </p:grpSp>
      <p:sp>
        <p:nvSpPr>
          <p:cNvPr id="66" name="Rectangle 65"/>
          <p:cNvSpPr/>
          <p:nvPr/>
        </p:nvSpPr>
        <p:spPr bwMode="auto">
          <a:xfrm>
            <a:off x="9829800" y="838200"/>
            <a:ext cx="914400" cy="914400"/>
          </a:xfrm>
          <a:prstGeom prst="rect">
            <a:avLst/>
          </a:prstGeom>
          <a:noFill/>
          <a:ln w="9525" cap="flat" cmpd="sng" algn="ctr">
            <a:solidFill>
              <a:schemeClr val="bg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000066"/>
              </a:solidFill>
              <a:effectLst/>
              <a:latin typeface="Times New Roman" pitchFamily="18" charset="0"/>
            </a:endParaRPr>
          </a:p>
        </p:txBody>
      </p:sp>
      <p:sp>
        <p:nvSpPr>
          <p:cNvPr id="68" name="TextBox 67"/>
          <p:cNvSpPr txBox="1"/>
          <p:nvPr/>
        </p:nvSpPr>
        <p:spPr>
          <a:xfrm>
            <a:off x="304800" y="1981201"/>
            <a:ext cx="4648200" cy="2308324"/>
          </a:xfrm>
          <a:prstGeom prst="rect">
            <a:avLst/>
          </a:prstGeom>
          <a:solidFill>
            <a:srgbClr val="FF0000"/>
          </a:solidFill>
        </p:spPr>
        <p:txBody>
          <a:bodyPr wrap="square" rtlCol="0">
            <a:spAutoFit/>
          </a:bodyPr>
          <a:lstStyle/>
          <a:p>
            <a:pPr algn="l"/>
            <a:r>
              <a:rPr lang="en-US" sz="2400" dirty="0" smtClean="0">
                <a:solidFill>
                  <a:schemeClr val="bg1"/>
                </a:solidFill>
              </a:rPr>
              <a:t>The information model behind current EHRs is optimized for individual patient care, reflecting ‘care models’, without being a faithful model of how medical reality is structured in its entirety.</a:t>
            </a:r>
            <a:endParaRPr lang="en-US" sz="2400" dirty="0">
              <a:solidFill>
                <a:schemeClr val="bg1"/>
              </a:solidFill>
            </a:endParaRPr>
          </a:p>
        </p:txBody>
      </p:sp>
    </p:spTree>
    <p:extLst>
      <p:ext uri="{BB962C8B-B14F-4D97-AF65-F5344CB8AC3E}">
        <p14:creationId xmlns:p14="http://schemas.microsoft.com/office/powerpoint/2010/main" val="105545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dirty="0" smtClean="0"/>
              <a:t>EHR Information Models (simplified)</a:t>
            </a:r>
          </a:p>
        </p:txBody>
      </p:sp>
      <p:sp>
        <p:nvSpPr>
          <p:cNvPr id="2" name="Content Placeholder 1"/>
          <p:cNvSpPr>
            <a:spLocks noGrp="1"/>
          </p:cNvSpPr>
          <p:nvPr>
            <p:ph idx="1"/>
          </p:nvPr>
        </p:nvSpPr>
        <p:spPr/>
        <p:txBody>
          <a:bodyPr/>
          <a:lstStyle/>
          <a:p>
            <a:endParaRPr lang="en-US"/>
          </a:p>
        </p:txBody>
      </p:sp>
      <p:grpSp>
        <p:nvGrpSpPr>
          <p:cNvPr id="54275" name="Group 41"/>
          <p:cNvGrpSpPr>
            <a:grpSpLocks/>
          </p:cNvGrpSpPr>
          <p:nvPr/>
        </p:nvGrpSpPr>
        <p:grpSpPr bwMode="auto">
          <a:xfrm>
            <a:off x="304800" y="2743200"/>
            <a:ext cx="3257550" cy="3417888"/>
            <a:chOff x="304800" y="2743200"/>
            <a:chExt cx="3257473" cy="3418463"/>
          </a:xfrm>
        </p:grpSpPr>
        <p:sp>
          <p:nvSpPr>
            <p:cNvPr id="54287" name="Rounded Rectangle 3"/>
            <p:cNvSpPr>
              <a:spLocks noChangeArrowheads="1"/>
            </p:cNvSpPr>
            <p:nvPr/>
          </p:nvSpPr>
          <p:spPr bwMode="auto">
            <a:xfrm>
              <a:off x="1371600" y="4114800"/>
              <a:ext cx="1203738" cy="675263"/>
            </a:xfrm>
            <a:prstGeom prst="roundRect">
              <a:avLst>
                <a:gd name="adj" fmla="val 23463"/>
              </a:avLst>
            </a:prstGeom>
            <a:solidFill>
              <a:srgbClr val="FF0000"/>
            </a:solidFill>
            <a:ln w="9525" algn="ctr">
              <a:noFill/>
              <a:round/>
              <a:headEnd/>
              <a:tailEnd/>
            </a:ln>
          </p:spPr>
          <p:txBody>
            <a:bodyPr wrap="none" lIns="0" tIns="0" rIns="0" bIns="91440" anchor="ctr">
              <a:spAutoFit/>
            </a:bodyPr>
            <a:lstStyle/>
            <a:p>
              <a:r>
                <a:rPr lang="en-US" b="0">
                  <a:solidFill>
                    <a:schemeClr val="bg1"/>
                  </a:solidFill>
                </a:rPr>
                <a:t>patient</a:t>
              </a:r>
            </a:p>
          </p:txBody>
        </p:sp>
        <p:sp>
          <p:nvSpPr>
            <p:cNvPr id="54288" name="Rounded Rectangle 5"/>
            <p:cNvSpPr>
              <a:spLocks noChangeArrowheads="1"/>
            </p:cNvSpPr>
            <p:nvPr/>
          </p:nvSpPr>
          <p:spPr bwMode="auto">
            <a:xfrm>
              <a:off x="304800" y="2743200"/>
              <a:ext cx="1641748" cy="675263"/>
            </a:xfrm>
            <a:prstGeom prst="roundRect">
              <a:avLst>
                <a:gd name="adj" fmla="val 23463"/>
              </a:avLst>
            </a:prstGeom>
            <a:solidFill>
              <a:srgbClr val="00B050"/>
            </a:solidFill>
            <a:ln w="9525" algn="ctr">
              <a:noFill/>
              <a:round/>
              <a:headEnd/>
              <a:tailEnd/>
            </a:ln>
          </p:spPr>
          <p:txBody>
            <a:bodyPr wrap="none" lIns="0" tIns="0" rIns="0" bIns="91440" anchor="ctr">
              <a:spAutoFit/>
            </a:bodyPr>
            <a:lstStyle/>
            <a:p>
              <a:r>
                <a:rPr lang="en-US" b="0">
                  <a:solidFill>
                    <a:schemeClr val="bg1"/>
                  </a:solidFill>
                </a:rPr>
                <a:t>diagnosis</a:t>
              </a:r>
            </a:p>
          </p:txBody>
        </p:sp>
        <p:sp>
          <p:nvSpPr>
            <p:cNvPr id="54289" name="Rounded Rectangle 6"/>
            <p:cNvSpPr>
              <a:spLocks noChangeArrowheads="1"/>
            </p:cNvSpPr>
            <p:nvPr/>
          </p:nvSpPr>
          <p:spPr bwMode="auto">
            <a:xfrm>
              <a:off x="1553940" y="5486400"/>
              <a:ext cx="839059" cy="675263"/>
            </a:xfrm>
            <a:prstGeom prst="roundRect">
              <a:avLst>
                <a:gd name="adj" fmla="val 23463"/>
              </a:avLst>
            </a:prstGeom>
            <a:solidFill>
              <a:srgbClr val="0070C0"/>
            </a:solidFill>
            <a:ln w="9525" algn="ctr">
              <a:noFill/>
              <a:round/>
              <a:headEnd/>
              <a:tailEnd/>
            </a:ln>
          </p:spPr>
          <p:txBody>
            <a:bodyPr wrap="none" lIns="0" tIns="0" rIns="0" bIns="91440" anchor="ctr">
              <a:spAutoFit/>
            </a:bodyPr>
            <a:lstStyle/>
            <a:p>
              <a:r>
                <a:rPr lang="en-US" b="0">
                  <a:solidFill>
                    <a:schemeClr val="bg1"/>
                  </a:solidFill>
                </a:rPr>
                <a:t>drug</a:t>
              </a:r>
            </a:p>
          </p:txBody>
        </p:sp>
        <p:sp>
          <p:nvSpPr>
            <p:cNvPr id="54290" name="Rounded Rectangle 11"/>
            <p:cNvSpPr>
              <a:spLocks noChangeArrowheads="1"/>
            </p:cNvSpPr>
            <p:nvPr/>
          </p:nvSpPr>
          <p:spPr bwMode="auto">
            <a:xfrm>
              <a:off x="2286000" y="2743200"/>
              <a:ext cx="1276273" cy="675263"/>
            </a:xfrm>
            <a:prstGeom prst="roundRect">
              <a:avLst>
                <a:gd name="adj" fmla="val 23463"/>
              </a:avLst>
            </a:prstGeom>
            <a:solidFill>
              <a:srgbClr val="FF5050"/>
            </a:solidFill>
            <a:ln w="9525" algn="ctr">
              <a:noFill/>
              <a:round/>
              <a:headEnd/>
              <a:tailEnd/>
            </a:ln>
          </p:spPr>
          <p:txBody>
            <a:bodyPr wrap="none" lIns="0" tIns="0" rIns="0" bIns="91440" anchor="ctr">
              <a:spAutoFit/>
            </a:bodyPr>
            <a:lstStyle/>
            <a:p>
              <a:r>
                <a:rPr lang="en-US" b="0">
                  <a:solidFill>
                    <a:schemeClr val="bg1"/>
                  </a:solidFill>
                </a:rPr>
                <a:t>finding</a:t>
              </a:r>
            </a:p>
          </p:txBody>
        </p:sp>
        <p:cxnSp>
          <p:nvCxnSpPr>
            <p:cNvPr id="54291" name="Elbow Connector 14"/>
            <p:cNvCxnSpPr>
              <a:cxnSpLocks noChangeShapeType="1"/>
              <a:stCxn id="54287" idx="1"/>
              <a:endCxn id="54288" idx="2"/>
            </p:cNvCxnSpPr>
            <p:nvPr/>
          </p:nvCxnSpPr>
          <p:spPr bwMode="auto">
            <a:xfrm rot="10800000">
              <a:off x="1125674" y="3418464"/>
              <a:ext cx="245926" cy="1033969"/>
            </a:xfrm>
            <a:prstGeom prst="bentConnector2">
              <a:avLst/>
            </a:prstGeom>
            <a:noFill/>
            <a:ln w="38100" algn="ctr">
              <a:solidFill>
                <a:schemeClr val="bg1"/>
              </a:solidFill>
              <a:round/>
              <a:headEnd/>
              <a:tailEnd type="arrow" w="med" len="med"/>
            </a:ln>
          </p:spPr>
        </p:cxnSp>
        <p:cxnSp>
          <p:nvCxnSpPr>
            <p:cNvPr id="54292" name="Elbow Connector 16"/>
            <p:cNvCxnSpPr>
              <a:cxnSpLocks noChangeShapeType="1"/>
              <a:stCxn id="54287" idx="3"/>
              <a:endCxn id="54290" idx="2"/>
            </p:cNvCxnSpPr>
            <p:nvPr/>
          </p:nvCxnSpPr>
          <p:spPr bwMode="auto">
            <a:xfrm flipV="1">
              <a:off x="2575338" y="3418463"/>
              <a:ext cx="348799" cy="1033969"/>
            </a:xfrm>
            <a:prstGeom prst="bentConnector2">
              <a:avLst/>
            </a:prstGeom>
            <a:noFill/>
            <a:ln w="38100" algn="ctr">
              <a:solidFill>
                <a:schemeClr val="bg1"/>
              </a:solidFill>
              <a:round/>
              <a:headEnd/>
              <a:tailEnd type="arrow" w="med" len="med"/>
            </a:ln>
          </p:spPr>
        </p:cxnSp>
        <p:cxnSp>
          <p:nvCxnSpPr>
            <p:cNvPr id="54293" name="Elbow Connector 20"/>
            <p:cNvCxnSpPr>
              <a:cxnSpLocks noChangeShapeType="1"/>
            </p:cNvCxnSpPr>
            <p:nvPr/>
          </p:nvCxnSpPr>
          <p:spPr bwMode="auto">
            <a:xfrm rot="16200000" flipH="1">
              <a:off x="1625301" y="5138230"/>
              <a:ext cx="696337" cy="1"/>
            </a:xfrm>
            <a:prstGeom prst="bentConnector3">
              <a:avLst>
                <a:gd name="adj1" fmla="val 50000"/>
              </a:avLst>
            </a:prstGeom>
            <a:noFill/>
            <a:ln w="38100" algn="ctr">
              <a:solidFill>
                <a:schemeClr val="bg1"/>
              </a:solidFill>
              <a:round/>
              <a:headEnd/>
              <a:tailEnd type="arrow" w="med" len="med"/>
            </a:ln>
          </p:spPr>
        </p:cxnSp>
      </p:grpSp>
      <p:grpSp>
        <p:nvGrpSpPr>
          <p:cNvPr id="3" name="Group 40"/>
          <p:cNvGrpSpPr>
            <a:grpSpLocks/>
          </p:cNvGrpSpPr>
          <p:nvPr/>
        </p:nvGrpSpPr>
        <p:grpSpPr bwMode="auto">
          <a:xfrm>
            <a:off x="4038600" y="2209800"/>
            <a:ext cx="4724400" cy="4343400"/>
            <a:chOff x="4038600" y="2209800"/>
            <a:chExt cx="4724400" cy="4343400"/>
          </a:xfrm>
        </p:grpSpPr>
        <p:sp>
          <p:nvSpPr>
            <p:cNvPr id="54277" name="Rounded Rectangle 7"/>
            <p:cNvSpPr>
              <a:spLocks noChangeArrowheads="1"/>
            </p:cNvSpPr>
            <p:nvPr/>
          </p:nvSpPr>
          <p:spPr bwMode="auto">
            <a:xfrm>
              <a:off x="5846477" y="4114800"/>
              <a:ext cx="1697323" cy="675263"/>
            </a:xfrm>
            <a:prstGeom prst="roundRect">
              <a:avLst>
                <a:gd name="adj" fmla="val 23463"/>
              </a:avLst>
            </a:prstGeom>
            <a:solidFill>
              <a:srgbClr val="FF00FF"/>
            </a:solidFill>
            <a:ln w="9525" algn="ctr">
              <a:noFill/>
              <a:round/>
              <a:headEnd/>
              <a:tailEnd/>
            </a:ln>
          </p:spPr>
          <p:txBody>
            <a:bodyPr wrap="none" lIns="0" tIns="0" rIns="0" bIns="91440" anchor="ctr">
              <a:spAutoFit/>
            </a:bodyPr>
            <a:lstStyle/>
            <a:p>
              <a:r>
                <a:rPr lang="en-US" b="0">
                  <a:solidFill>
                    <a:schemeClr val="bg1"/>
                  </a:solidFill>
                </a:rPr>
                <a:t>encounter</a:t>
              </a:r>
            </a:p>
          </p:txBody>
        </p:sp>
        <p:sp>
          <p:nvSpPr>
            <p:cNvPr id="54278" name="Rounded Rectangle 8"/>
            <p:cNvSpPr>
              <a:spLocks noChangeArrowheads="1"/>
            </p:cNvSpPr>
            <p:nvPr/>
          </p:nvSpPr>
          <p:spPr bwMode="auto">
            <a:xfrm>
              <a:off x="4282662" y="4114800"/>
              <a:ext cx="1203738" cy="675263"/>
            </a:xfrm>
            <a:prstGeom prst="roundRect">
              <a:avLst>
                <a:gd name="adj" fmla="val 23463"/>
              </a:avLst>
            </a:prstGeom>
            <a:solidFill>
              <a:srgbClr val="FF0000"/>
            </a:solidFill>
            <a:ln w="9525" algn="ctr">
              <a:noFill/>
              <a:round/>
              <a:headEnd/>
              <a:tailEnd/>
            </a:ln>
          </p:spPr>
          <p:txBody>
            <a:bodyPr wrap="none" lIns="0" tIns="0" rIns="0" bIns="91440" anchor="ctr">
              <a:spAutoFit/>
            </a:bodyPr>
            <a:lstStyle/>
            <a:p>
              <a:r>
                <a:rPr lang="en-US" b="0">
                  <a:solidFill>
                    <a:schemeClr val="bg1"/>
                  </a:solidFill>
                </a:rPr>
                <a:t>patient</a:t>
              </a:r>
            </a:p>
          </p:txBody>
        </p:sp>
        <p:sp>
          <p:nvSpPr>
            <p:cNvPr id="54279" name="Rounded Rectangle 9"/>
            <p:cNvSpPr>
              <a:spLocks noChangeArrowheads="1"/>
            </p:cNvSpPr>
            <p:nvPr/>
          </p:nvSpPr>
          <p:spPr bwMode="auto">
            <a:xfrm>
              <a:off x="5874264" y="5486400"/>
              <a:ext cx="1641748" cy="675263"/>
            </a:xfrm>
            <a:prstGeom prst="roundRect">
              <a:avLst>
                <a:gd name="adj" fmla="val 23463"/>
              </a:avLst>
            </a:prstGeom>
            <a:solidFill>
              <a:srgbClr val="00B050"/>
            </a:solidFill>
            <a:ln w="9525" algn="ctr">
              <a:noFill/>
              <a:round/>
              <a:headEnd/>
              <a:tailEnd/>
            </a:ln>
          </p:spPr>
          <p:txBody>
            <a:bodyPr wrap="none" lIns="0" tIns="0" rIns="0" bIns="91440" anchor="ctr">
              <a:spAutoFit/>
            </a:bodyPr>
            <a:lstStyle/>
            <a:p>
              <a:r>
                <a:rPr lang="en-US" b="0">
                  <a:solidFill>
                    <a:schemeClr val="bg1"/>
                  </a:solidFill>
                </a:rPr>
                <a:t>diagnosis</a:t>
              </a:r>
            </a:p>
          </p:txBody>
        </p:sp>
        <p:sp>
          <p:nvSpPr>
            <p:cNvPr id="54280" name="Rounded Rectangle 10"/>
            <p:cNvSpPr>
              <a:spLocks noChangeArrowheads="1"/>
            </p:cNvSpPr>
            <p:nvPr/>
          </p:nvSpPr>
          <p:spPr bwMode="auto">
            <a:xfrm>
              <a:off x="7923941" y="4114800"/>
              <a:ext cx="839059" cy="675263"/>
            </a:xfrm>
            <a:prstGeom prst="roundRect">
              <a:avLst>
                <a:gd name="adj" fmla="val 23463"/>
              </a:avLst>
            </a:prstGeom>
            <a:solidFill>
              <a:srgbClr val="0070C0"/>
            </a:solidFill>
            <a:ln w="9525" algn="ctr">
              <a:noFill/>
              <a:round/>
              <a:headEnd/>
              <a:tailEnd/>
            </a:ln>
          </p:spPr>
          <p:txBody>
            <a:bodyPr wrap="none" lIns="0" tIns="0" rIns="0" bIns="91440" anchor="ctr">
              <a:spAutoFit/>
            </a:bodyPr>
            <a:lstStyle/>
            <a:p>
              <a:r>
                <a:rPr lang="en-US" b="0">
                  <a:solidFill>
                    <a:schemeClr val="bg1"/>
                  </a:solidFill>
                </a:rPr>
                <a:t>drug</a:t>
              </a:r>
            </a:p>
          </p:txBody>
        </p:sp>
        <p:sp>
          <p:nvSpPr>
            <p:cNvPr id="54281" name="Rounded Rectangle 12"/>
            <p:cNvSpPr>
              <a:spLocks noChangeArrowheads="1"/>
            </p:cNvSpPr>
            <p:nvPr/>
          </p:nvSpPr>
          <p:spPr bwMode="auto">
            <a:xfrm>
              <a:off x="6057002" y="2743200"/>
              <a:ext cx="1276273" cy="675263"/>
            </a:xfrm>
            <a:prstGeom prst="roundRect">
              <a:avLst>
                <a:gd name="adj" fmla="val 23463"/>
              </a:avLst>
            </a:prstGeom>
            <a:solidFill>
              <a:srgbClr val="FF5050"/>
            </a:solidFill>
            <a:ln w="9525" algn="ctr">
              <a:noFill/>
              <a:round/>
              <a:headEnd/>
              <a:tailEnd/>
            </a:ln>
          </p:spPr>
          <p:txBody>
            <a:bodyPr wrap="none" lIns="0" tIns="0" rIns="0" bIns="91440" anchor="ctr">
              <a:spAutoFit/>
            </a:bodyPr>
            <a:lstStyle/>
            <a:p>
              <a:r>
                <a:rPr lang="en-US" b="0" dirty="0">
                  <a:solidFill>
                    <a:schemeClr val="bg1"/>
                  </a:solidFill>
                </a:rPr>
                <a:t>finding</a:t>
              </a:r>
            </a:p>
          </p:txBody>
        </p:sp>
        <p:cxnSp>
          <p:nvCxnSpPr>
            <p:cNvPr id="54282" name="Elbow Connector 25"/>
            <p:cNvCxnSpPr>
              <a:cxnSpLocks noChangeShapeType="1"/>
              <a:stCxn id="54277" idx="2"/>
              <a:endCxn id="54279" idx="0"/>
            </p:cNvCxnSpPr>
            <p:nvPr/>
          </p:nvCxnSpPr>
          <p:spPr bwMode="auto">
            <a:xfrm rot="5400000">
              <a:off x="6346971" y="5138231"/>
              <a:ext cx="696337" cy="1"/>
            </a:xfrm>
            <a:prstGeom prst="bentConnector3">
              <a:avLst>
                <a:gd name="adj1" fmla="val 50000"/>
              </a:avLst>
            </a:prstGeom>
            <a:noFill/>
            <a:ln w="38100" algn="ctr">
              <a:solidFill>
                <a:schemeClr val="bg1"/>
              </a:solidFill>
              <a:round/>
              <a:headEnd/>
              <a:tailEnd type="arrow" w="med" len="med"/>
            </a:ln>
          </p:spPr>
        </p:cxnSp>
        <p:cxnSp>
          <p:nvCxnSpPr>
            <p:cNvPr id="54283" name="Elbow Connector 28"/>
            <p:cNvCxnSpPr>
              <a:cxnSpLocks noChangeShapeType="1"/>
              <a:stCxn id="54277" idx="1"/>
              <a:endCxn id="54278" idx="3"/>
            </p:cNvCxnSpPr>
            <p:nvPr/>
          </p:nvCxnSpPr>
          <p:spPr bwMode="auto">
            <a:xfrm rot="10800000">
              <a:off x="5486401" y="4452432"/>
              <a:ext cx="360077" cy="1588"/>
            </a:xfrm>
            <a:prstGeom prst="bentConnector3">
              <a:avLst>
                <a:gd name="adj1" fmla="val 50000"/>
              </a:avLst>
            </a:prstGeom>
            <a:noFill/>
            <a:ln w="38100" algn="ctr">
              <a:solidFill>
                <a:schemeClr val="bg1"/>
              </a:solidFill>
              <a:round/>
              <a:headEnd/>
              <a:tailEnd type="arrow" w="med" len="med"/>
            </a:ln>
          </p:spPr>
        </p:cxnSp>
        <p:cxnSp>
          <p:nvCxnSpPr>
            <p:cNvPr id="54284" name="Elbow Connector 31"/>
            <p:cNvCxnSpPr>
              <a:cxnSpLocks noChangeShapeType="1"/>
              <a:stCxn id="54277" idx="0"/>
              <a:endCxn id="54281" idx="2"/>
            </p:cNvCxnSpPr>
            <p:nvPr/>
          </p:nvCxnSpPr>
          <p:spPr bwMode="auto">
            <a:xfrm rot="5400000" flipH="1" flipV="1">
              <a:off x="6346971" y="3766632"/>
              <a:ext cx="696337" cy="1588"/>
            </a:xfrm>
            <a:prstGeom prst="bentConnector3">
              <a:avLst>
                <a:gd name="adj1" fmla="val 50000"/>
              </a:avLst>
            </a:prstGeom>
            <a:noFill/>
            <a:ln w="38100" algn="ctr">
              <a:solidFill>
                <a:schemeClr val="bg1"/>
              </a:solidFill>
              <a:round/>
              <a:headEnd/>
              <a:tailEnd type="arrow" w="med" len="med"/>
            </a:ln>
          </p:spPr>
        </p:cxnSp>
        <p:cxnSp>
          <p:nvCxnSpPr>
            <p:cNvPr id="54285" name="Elbow Connector 34"/>
            <p:cNvCxnSpPr>
              <a:cxnSpLocks noChangeShapeType="1"/>
              <a:stCxn id="54277" idx="3"/>
              <a:endCxn id="54280" idx="1"/>
            </p:cNvCxnSpPr>
            <p:nvPr/>
          </p:nvCxnSpPr>
          <p:spPr bwMode="auto">
            <a:xfrm>
              <a:off x="7543800" y="4452432"/>
              <a:ext cx="380141" cy="1588"/>
            </a:xfrm>
            <a:prstGeom prst="bentConnector3">
              <a:avLst>
                <a:gd name="adj1" fmla="val 50000"/>
              </a:avLst>
            </a:prstGeom>
            <a:noFill/>
            <a:ln w="38100" algn="ctr">
              <a:solidFill>
                <a:schemeClr val="bg1"/>
              </a:solidFill>
              <a:round/>
              <a:headEnd/>
              <a:tailEnd type="arrow" w="med" len="med"/>
            </a:ln>
          </p:spPr>
        </p:cxnSp>
        <p:cxnSp>
          <p:nvCxnSpPr>
            <p:cNvPr id="54286" name="Straight Connector 38"/>
            <p:cNvCxnSpPr>
              <a:cxnSpLocks noChangeShapeType="1"/>
            </p:cNvCxnSpPr>
            <p:nvPr/>
          </p:nvCxnSpPr>
          <p:spPr bwMode="auto">
            <a:xfrm rot="5400000">
              <a:off x="1866900" y="4381500"/>
              <a:ext cx="4343400" cy="0"/>
            </a:xfrm>
            <a:prstGeom prst="line">
              <a:avLst/>
            </a:prstGeom>
            <a:noFill/>
            <a:ln w="9525" algn="ctr">
              <a:solidFill>
                <a:schemeClr val="bg1"/>
              </a:solidFill>
              <a:round/>
              <a:headEnd/>
              <a:tailEnd/>
            </a:ln>
          </p:spPr>
        </p:cxnSp>
      </p:grpSp>
    </p:spTree>
    <p:extLst>
      <p:ext uri="{BB962C8B-B14F-4D97-AF65-F5344CB8AC3E}">
        <p14:creationId xmlns:p14="http://schemas.microsoft.com/office/powerpoint/2010/main" val="396729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bwMode="auto">
          <a:xfrm>
            <a:off x="1828800" y="2590800"/>
            <a:ext cx="5486400" cy="3962400"/>
          </a:xfrm>
          <a:prstGeom prst="roundRect">
            <a:avLst>
              <a:gd name="adj" fmla="val 38205"/>
            </a:avLst>
          </a:prstGeom>
          <a:solidFill>
            <a:schemeClr val="accent1">
              <a:lumMod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r>
              <a:rPr lang="en-US" dirty="0"/>
              <a:t>EHR Information Models (simplified)</a:t>
            </a:r>
          </a:p>
        </p:txBody>
      </p:sp>
      <p:grpSp>
        <p:nvGrpSpPr>
          <p:cNvPr id="5" name="Group 40"/>
          <p:cNvGrpSpPr>
            <a:grpSpLocks/>
          </p:cNvGrpSpPr>
          <p:nvPr/>
        </p:nvGrpSpPr>
        <p:grpSpPr bwMode="auto">
          <a:xfrm>
            <a:off x="2209800" y="2895600"/>
            <a:ext cx="4480338" cy="3418463"/>
            <a:chOff x="4282662" y="2743200"/>
            <a:chExt cx="4480338" cy="3418463"/>
          </a:xfrm>
        </p:grpSpPr>
        <p:sp>
          <p:nvSpPr>
            <p:cNvPr id="6" name="Rounded Rectangle 7"/>
            <p:cNvSpPr>
              <a:spLocks noChangeArrowheads="1"/>
            </p:cNvSpPr>
            <p:nvPr/>
          </p:nvSpPr>
          <p:spPr bwMode="auto">
            <a:xfrm>
              <a:off x="5846477" y="4114800"/>
              <a:ext cx="1697323" cy="675263"/>
            </a:xfrm>
            <a:prstGeom prst="roundRect">
              <a:avLst>
                <a:gd name="adj" fmla="val 23463"/>
              </a:avLst>
            </a:prstGeom>
            <a:solidFill>
              <a:srgbClr val="FF00FF"/>
            </a:solidFill>
            <a:ln w="9525" algn="ctr">
              <a:noFill/>
              <a:round/>
              <a:headEnd/>
              <a:tailEnd/>
            </a:ln>
          </p:spPr>
          <p:txBody>
            <a:bodyPr wrap="none" lIns="0" tIns="0" rIns="0" bIns="91440" anchor="ctr">
              <a:spAutoFit/>
            </a:bodyPr>
            <a:lstStyle/>
            <a:p>
              <a:r>
                <a:rPr lang="en-US" b="0">
                  <a:solidFill>
                    <a:schemeClr val="bg1"/>
                  </a:solidFill>
                </a:rPr>
                <a:t>encounter</a:t>
              </a:r>
            </a:p>
          </p:txBody>
        </p:sp>
        <p:sp>
          <p:nvSpPr>
            <p:cNvPr id="7" name="Rounded Rectangle 8"/>
            <p:cNvSpPr>
              <a:spLocks noChangeArrowheads="1"/>
            </p:cNvSpPr>
            <p:nvPr/>
          </p:nvSpPr>
          <p:spPr bwMode="auto">
            <a:xfrm>
              <a:off x="4282662" y="4114800"/>
              <a:ext cx="1203738" cy="675263"/>
            </a:xfrm>
            <a:prstGeom prst="roundRect">
              <a:avLst>
                <a:gd name="adj" fmla="val 23463"/>
              </a:avLst>
            </a:prstGeom>
            <a:solidFill>
              <a:srgbClr val="FF0000"/>
            </a:solidFill>
            <a:ln w="9525" algn="ctr">
              <a:noFill/>
              <a:round/>
              <a:headEnd/>
              <a:tailEnd/>
            </a:ln>
          </p:spPr>
          <p:txBody>
            <a:bodyPr wrap="none" lIns="0" tIns="0" rIns="0" bIns="91440" anchor="ctr">
              <a:spAutoFit/>
            </a:bodyPr>
            <a:lstStyle/>
            <a:p>
              <a:r>
                <a:rPr lang="en-US" b="0">
                  <a:solidFill>
                    <a:schemeClr val="bg1"/>
                  </a:solidFill>
                </a:rPr>
                <a:t>patient</a:t>
              </a:r>
            </a:p>
          </p:txBody>
        </p:sp>
        <p:sp>
          <p:nvSpPr>
            <p:cNvPr id="8" name="Rounded Rectangle 9"/>
            <p:cNvSpPr>
              <a:spLocks noChangeArrowheads="1"/>
            </p:cNvSpPr>
            <p:nvPr/>
          </p:nvSpPr>
          <p:spPr bwMode="auto">
            <a:xfrm>
              <a:off x="5874264" y="5486400"/>
              <a:ext cx="1641748" cy="675263"/>
            </a:xfrm>
            <a:prstGeom prst="roundRect">
              <a:avLst>
                <a:gd name="adj" fmla="val 23463"/>
              </a:avLst>
            </a:prstGeom>
            <a:solidFill>
              <a:srgbClr val="00B050"/>
            </a:solidFill>
            <a:ln w="9525" algn="ctr">
              <a:noFill/>
              <a:round/>
              <a:headEnd/>
              <a:tailEnd/>
            </a:ln>
          </p:spPr>
          <p:txBody>
            <a:bodyPr wrap="none" lIns="0" tIns="0" rIns="0" bIns="91440" anchor="ctr">
              <a:spAutoFit/>
            </a:bodyPr>
            <a:lstStyle/>
            <a:p>
              <a:r>
                <a:rPr lang="en-US" b="0">
                  <a:solidFill>
                    <a:schemeClr val="bg1"/>
                  </a:solidFill>
                </a:rPr>
                <a:t>diagnosis</a:t>
              </a:r>
            </a:p>
          </p:txBody>
        </p:sp>
        <p:sp>
          <p:nvSpPr>
            <p:cNvPr id="9" name="Rounded Rectangle 10"/>
            <p:cNvSpPr>
              <a:spLocks noChangeArrowheads="1"/>
            </p:cNvSpPr>
            <p:nvPr/>
          </p:nvSpPr>
          <p:spPr bwMode="auto">
            <a:xfrm>
              <a:off x="7923941" y="4114800"/>
              <a:ext cx="839059" cy="675263"/>
            </a:xfrm>
            <a:prstGeom prst="roundRect">
              <a:avLst>
                <a:gd name="adj" fmla="val 23463"/>
              </a:avLst>
            </a:prstGeom>
            <a:solidFill>
              <a:srgbClr val="0070C0"/>
            </a:solidFill>
            <a:ln w="9525" algn="ctr">
              <a:noFill/>
              <a:round/>
              <a:headEnd/>
              <a:tailEnd/>
            </a:ln>
          </p:spPr>
          <p:txBody>
            <a:bodyPr wrap="none" lIns="0" tIns="0" rIns="0" bIns="91440" anchor="ctr">
              <a:spAutoFit/>
            </a:bodyPr>
            <a:lstStyle/>
            <a:p>
              <a:r>
                <a:rPr lang="en-US" b="0">
                  <a:solidFill>
                    <a:schemeClr val="bg1"/>
                  </a:solidFill>
                </a:rPr>
                <a:t>drug</a:t>
              </a:r>
            </a:p>
          </p:txBody>
        </p:sp>
        <p:sp>
          <p:nvSpPr>
            <p:cNvPr id="10" name="Rounded Rectangle 12"/>
            <p:cNvSpPr>
              <a:spLocks noChangeArrowheads="1"/>
            </p:cNvSpPr>
            <p:nvPr/>
          </p:nvSpPr>
          <p:spPr bwMode="auto">
            <a:xfrm>
              <a:off x="6057002" y="2743200"/>
              <a:ext cx="1276273" cy="675263"/>
            </a:xfrm>
            <a:prstGeom prst="roundRect">
              <a:avLst>
                <a:gd name="adj" fmla="val 23463"/>
              </a:avLst>
            </a:prstGeom>
            <a:solidFill>
              <a:srgbClr val="FF5050"/>
            </a:solidFill>
            <a:ln w="9525" algn="ctr">
              <a:noFill/>
              <a:round/>
              <a:headEnd/>
              <a:tailEnd/>
            </a:ln>
          </p:spPr>
          <p:txBody>
            <a:bodyPr wrap="none" lIns="0" tIns="0" rIns="0" bIns="91440" anchor="ctr">
              <a:spAutoFit/>
            </a:bodyPr>
            <a:lstStyle/>
            <a:p>
              <a:r>
                <a:rPr lang="en-US" b="0" dirty="0">
                  <a:solidFill>
                    <a:schemeClr val="bg1"/>
                  </a:solidFill>
                </a:rPr>
                <a:t>finding</a:t>
              </a:r>
            </a:p>
          </p:txBody>
        </p:sp>
        <p:cxnSp>
          <p:nvCxnSpPr>
            <p:cNvPr id="11" name="Elbow Connector 25"/>
            <p:cNvCxnSpPr>
              <a:cxnSpLocks noChangeShapeType="1"/>
              <a:stCxn id="6" idx="2"/>
              <a:endCxn id="8" idx="0"/>
            </p:cNvCxnSpPr>
            <p:nvPr/>
          </p:nvCxnSpPr>
          <p:spPr bwMode="auto">
            <a:xfrm rot="5400000">
              <a:off x="6346971" y="5138231"/>
              <a:ext cx="696337" cy="1"/>
            </a:xfrm>
            <a:prstGeom prst="bentConnector3">
              <a:avLst>
                <a:gd name="adj1" fmla="val 50000"/>
              </a:avLst>
            </a:prstGeom>
            <a:noFill/>
            <a:ln w="38100" algn="ctr">
              <a:solidFill>
                <a:schemeClr val="bg1"/>
              </a:solidFill>
              <a:round/>
              <a:headEnd/>
              <a:tailEnd type="arrow" w="med" len="med"/>
            </a:ln>
          </p:spPr>
        </p:cxnSp>
        <p:cxnSp>
          <p:nvCxnSpPr>
            <p:cNvPr id="12" name="Elbow Connector 28"/>
            <p:cNvCxnSpPr>
              <a:cxnSpLocks noChangeShapeType="1"/>
              <a:stCxn id="6" idx="1"/>
              <a:endCxn id="7" idx="3"/>
            </p:cNvCxnSpPr>
            <p:nvPr/>
          </p:nvCxnSpPr>
          <p:spPr bwMode="auto">
            <a:xfrm rot="10800000">
              <a:off x="5486401" y="4452432"/>
              <a:ext cx="360077" cy="1588"/>
            </a:xfrm>
            <a:prstGeom prst="bentConnector3">
              <a:avLst>
                <a:gd name="adj1" fmla="val 50000"/>
              </a:avLst>
            </a:prstGeom>
            <a:noFill/>
            <a:ln w="38100" algn="ctr">
              <a:solidFill>
                <a:schemeClr val="bg1"/>
              </a:solidFill>
              <a:round/>
              <a:headEnd/>
              <a:tailEnd type="arrow" w="med" len="med"/>
            </a:ln>
          </p:spPr>
        </p:cxnSp>
        <p:cxnSp>
          <p:nvCxnSpPr>
            <p:cNvPr id="13" name="Elbow Connector 31"/>
            <p:cNvCxnSpPr>
              <a:cxnSpLocks noChangeShapeType="1"/>
              <a:stCxn id="6" idx="0"/>
              <a:endCxn id="10" idx="2"/>
            </p:cNvCxnSpPr>
            <p:nvPr/>
          </p:nvCxnSpPr>
          <p:spPr bwMode="auto">
            <a:xfrm rot="5400000" flipH="1" flipV="1">
              <a:off x="6346971" y="3766632"/>
              <a:ext cx="696337" cy="1588"/>
            </a:xfrm>
            <a:prstGeom prst="bentConnector3">
              <a:avLst>
                <a:gd name="adj1" fmla="val 50000"/>
              </a:avLst>
            </a:prstGeom>
            <a:noFill/>
            <a:ln w="38100" algn="ctr">
              <a:solidFill>
                <a:schemeClr val="bg1"/>
              </a:solidFill>
              <a:round/>
              <a:headEnd/>
              <a:tailEnd type="arrow" w="med" len="med"/>
            </a:ln>
          </p:spPr>
        </p:cxnSp>
        <p:cxnSp>
          <p:nvCxnSpPr>
            <p:cNvPr id="14" name="Elbow Connector 34"/>
            <p:cNvCxnSpPr>
              <a:cxnSpLocks noChangeShapeType="1"/>
              <a:stCxn id="6" idx="3"/>
              <a:endCxn id="9" idx="1"/>
            </p:cNvCxnSpPr>
            <p:nvPr/>
          </p:nvCxnSpPr>
          <p:spPr bwMode="auto">
            <a:xfrm>
              <a:off x="7543800" y="4452432"/>
              <a:ext cx="380141" cy="1588"/>
            </a:xfrm>
            <a:prstGeom prst="bentConnector3">
              <a:avLst>
                <a:gd name="adj1" fmla="val 50000"/>
              </a:avLst>
            </a:prstGeom>
            <a:noFill/>
            <a:ln w="38100" algn="ctr">
              <a:solidFill>
                <a:schemeClr val="bg1"/>
              </a:solidFill>
              <a:round/>
              <a:headEnd/>
              <a:tailEnd type="arrow" w="med" len="med"/>
            </a:ln>
          </p:spPr>
        </p:cxnSp>
      </p:grpSp>
      <p:sp>
        <p:nvSpPr>
          <p:cNvPr id="16" name="Rounded Rectangle 8"/>
          <p:cNvSpPr>
            <a:spLocks noChangeArrowheads="1"/>
          </p:cNvSpPr>
          <p:nvPr/>
        </p:nvSpPr>
        <p:spPr bwMode="auto">
          <a:xfrm>
            <a:off x="786306" y="2051522"/>
            <a:ext cx="1459930" cy="675263"/>
          </a:xfrm>
          <a:prstGeom prst="roundRect">
            <a:avLst>
              <a:gd name="adj" fmla="val 23463"/>
            </a:avLst>
          </a:prstGeom>
          <a:solidFill>
            <a:srgbClr val="FFFF00"/>
          </a:solidFill>
          <a:ln w="9525" algn="ctr">
            <a:noFill/>
            <a:round/>
            <a:headEnd/>
            <a:tailEnd/>
          </a:ln>
        </p:spPr>
        <p:txBody>
          <a:bodyPr wrap="none" lIns="0" tIns="0" rIns="0" bIns="91440" anchor="ctr">
            <a:spAutoFit/>
          </a:bodyPr>
          <a:lstStyle/>
          <a:p>
            <a:r>
              <a:rPr lang="en-US" b="0" dirty="0" smtClean="0">
                <a:solidFill>
                  <a:schemeClr val="tx1"/>
                </a:solidFill>
              </a:rPr>
              <a:t>problem</a:t>
            </a:r>
            <a:endParaRPr lang="en-US" b="0" dirty="0">
              <a:solidFill>
                <a:schemeClr val="tx1"/>
              </a:solidFill>
            </a:endParaRPr>
          </a:p>
        </p:txBody>
      </p:sp>
      <p:sp>
        <p:nvSpPr>
          <p:cNvPr id="17" name="Rounded Rectangle 8"/>
          <p:cNvSpPr>
            <a:spLocks noChangeArrowheads="1"/>
          </p:cNvSpPr>
          <p:nvPr/>
        </p:nvSpPr>
        <p:spPr bwMode="auto">
          <a:xfrm>
            <a:off x="3751974" y="1460291"/>
            <a:ext cx="1640052" cy="675263"/>
          </a:xfrm>
          <a:prstGeom prst="roundRect">
            <a:avLst>
              <a:gd name="adj" fmla="val 23463"/>
            </a:avLst>
          </a:prstGeom>
          <a:solidFill>
            <a:srgbClr val="92D050"/>
          </a:solidFill>
          <a:ln w="9525" algn="ctr">
            <a:noFill/>
            <a:round/>
            <a:headEnd/>
            <a:tailEnd/>
          </a:ln>
        </p:spPr>
        <p:txBody>
          <a:bodyPr wrap="none" lIns="0" tIns="0" rIns="0" bIns="91440" anchor="ctr">
            <a:spAutoFit/>
          </a:bodyPr>
          <a:lstStyle/>
          <a:p>
            <a:r>
              <a:rPr lang="en-US" b="0" dirty="0" smtClean="0">
                <a:solidFill>
                  <a:schemeClr val="tx1"/>
                </a:solidFill>
              </a:rPr>
              <a:t>condition</a:t>
            </a:r>
            <a:endParaRPr lang="en-US" b="0" dirty="0">
              <a:solidFill>
                <a:schemeClr val="tx1"/>
              </a:solidFill>
            </a:endParaRPr>
          </a:p>
        </p:txBody>
      </p:sp>
      <p:sp>
        <p:nvSpPr>
          <p:cNvPr id="18" name="Rounded Rectangle 8"/>
          <p:cNvSpPr>
            <a:spLocks noChangeArrowheads="1"/>
          </p:cNvSpPr>
          <p:nvPr/>
        </p:nvSpPr>
        <p:spPr bwMode="auto">
          <a:xfrm>
            <a:off x="7086600" y="2045667"/>
            <a:ext cx="1352262" cy="675263"/>
          </a:xfrm>
          <a:prstGeom prst="roundRect">
            <a:avLst>
              <a:gd name="adj" fmla="val 23463"/>
            </a:avLst>
          </a:prstGeom>
          <a:solidFill>
            <a:srgbClr val="A2CCE8"/>
          </a:solidFill>
          <a:ln w="9525" algn="ctr">
            <a:noFill/>
            <a:round/>
            <a:headEnd/>
            <a:tailEnd/>
          </a:ln>
        </p:spPr>
        <p:txBody>
          <a:bodyPr wrap="none" lIns="0" tIns="0" rIns="0" bIns="91440" anchor="ctr">
            <a:spAutoFit/>
          </a:bodyPr>
          <a:lstStyle/>
          <a:p>
            <a:r>
              <a:rPr lang="en-US" b="0" dirty="0" smtClean="0">
                <a:solidFill>
                  <a:schemeClr val="tx1"/>
                </a:solidFill>
              </a:rPr>
              <a:t>episode</a:t>
            </a:r>
            <a:endParaRPr lang="en-US" b="0" dirty="0">
              <a:solidFill>
                <a:schemeClr val="tx1"/>
              </a:solidFill>
            </a:endParaRPr>
          </a:p>
        </p:txBody>
      </p:sp>
      <p:cxnSp>
        <p:nvCxnSpPr>
          <p:cNvPr id="20" name="Elbow Connector 31"/>
          <p:cNvCxnSpPr>
            <a:cxnSpLocks noChangeShapeType="1"/>
            <a:stCxn id="16" idx="2"/>
          </p:cNvCxnSpPr>
          <p:nvPr/>
        </p:nvCxnSpPr>
        <p:spPr bwMode="auto">
          <a:xfrm rot="16200000" flipH="1">
            <a:off x="1795044" y="2448011"/>
            <a:ext cx="974185" cy="1531731"/>
          </a:xfrm>
          <a:prstGeom prst="bentConnector2">
            <a:avLst/>
          </a:prstGeom>
          <a:noFill/>
          <a:ln w="38100" algn="ctr">
            <a:solidFill>
              <a:schemeClr val="bg1"/>
            </a:solidFill>
            <a:round/>
            <a:headEnd/>
            <a:tailEnd type="arrow" w="med" len="med"/>
          </a:ln>
        </p:spPr>
      </p:cxnSp>
      <p:cxnSp>
        <p:nvCxnSpPr>
          <p:cNvPr id="22" name="Elbow Connector 31"/>
          <p:cNvCxnSpPr>
            <a:cxnSpLocks noChangeShapeType="1"/>
            <a:stCxn id="18" idx="2"/>
          </p:cNvCxnSpPr>
          <p:nvPr/>
        </p:nvCxnSpPr>
        <p:spPr bwMode="auto">
          <a:xfrm rot="5400000">
            <a:off x="6526651" y="2464888"/>
            <a:ext cx="980039" cy="1492123"/>
          </a:xfrm>
          <a:prstGeom prst="bentConnector2">
            <a:avLst/>
          </a:prstGeom>
          <a:noFill/>
          <a:ln w="38100" algn="ctr">
            <a:solidFill>
              <a:schemeClr val="bg1"/>
            </a:solidFill>
            <a:round/>
            <a:headEnd/>
            <a:tailEnd type="arrow" w="med" len="med"/>
          </a:ln>
        </p:spPr>
      </p:cxnSp>
      <p:cxnSp>
        <p:nvCxnSpPr>
          <p:cNvPr id="35" name="Straight Arrow Connector 34"/>
          <p:cNvCxnSpPr>
            <a:stCxn id="17" idx="2"/>
          </p:cNvCxnSpPr>
          <p:nvPr/>
        </p:nvCxnSpPr>
        <p:spPr bwMode="auto">
          <a:xfrm>
            <a:off x="4572000" y="2135554"/>
            <a:ext cx="0" cy="585376"/>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36" name="TextBox 35"/>
          <p:cNvSpPr txBox="1"/>
          <p:nvPr/>
        </p:nvSpPr>
        <p:spPr>
          <a:xfrm>
            <a:off x="1516271" y="2921489"/>
            <a:ext cx="389851" cy="584775"/>
          </a:xfrm>
          <a:prstGeom prst="rect">
            <a:avLst/>
          </a:prstGeom>
          <a:noFill/>
        </p:spPr>
        <p:txBody>
          <a:bodyPr wrap="none" rtlCol="0">
            <a:spAutoFit/>
          </a:bodyPr>
          <a:lstStyle/>
          <a:p>
            <a:r>
              <a:rPr lang="en-US" dirty="0" smtClean="0">
                <a:solidFill>
                  <a:schemeClr val="bg1"/>
                </a:solidFill>
              </a:rPr>
              <a:t>?</a:t>
            </a:r>
            <a:endParaRPr lang="en-US" dirty="0">
              <a:solidFill>
                <a:schemeClr val="bg1"/>
              </a:solidFill>
            </a:endParaRPr>
          </a:p>
        </p:txBody>
      </p:sp>
      <p:sp>
        <p:nvSpPr>
          <p:cNvPr id="37" name="TextBox 36"/>
          <p:cNvSpPr txBox="1"/>
          <p:nvPr/>
        </p:nvSpPr>
        <p:spPr>
          <a:xfrm>
            <a:off x="4558781" y="2017110"/>
            <a:ext cx="389851" cy="584775"/>
          </a:xfrm>
          <a:prstGeom prst="rect">
            <a:avLst/>
          </a:prstGeom>
          <a:noFill/>
        </p:spPr>
        <p:txBody>
          <a:bodyPr wrap="none" rtlCol="0">
            <a:spAutoFit/>
          </a:bodyPr>
          <a:lstStyle/>
          <a:p>
            <a:r>
              <a:rPr lang="en-US" dirty="0" smtClean="0">
                <a:solidFill>
                  <a:schemeClr val="bg1"/>
                </a:solidFill>
              </a:rPr>
              <a:t>?</a:t>
            </a:r>
            <a:endParaRPr lang="en-US" dirty="0">
              <a:solidFill>
                <a:schemeClr val="bg1"/>
              </a:solidFill>
            </a:endParaRPr>
          </a:p>
        </p:txBody>
      </p:sp>
      <p:sp>
        <p:nvSpPr>
          <p:cNvPr id="38" name="TextBox 37"/>
          <p:cNvSpPr txBox="1"/>
          <p:nvPr/>
        </p:nvSpPr>
        <p:spPr>
          <a:xfrm>
            <a:off x="7339341" y="2854167"/>
            <a:ext cx="389851" cy="584775"/>
          </a:xfrm>
          <a:prstGeom prst="rect">
            <a:avLst/>
          </a:prstGeom>
          <a:noFill/>
        </p:spPr>
        <p:txBody>
          <a:bodyPr wrap="none" rtlCol="0">
            <a:spAutoFit/>
          </a:bodyPr>
          <a:lstStyle/>
          <a:p>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22673983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referents ?</a:t>
            </a:r>
            <a:endParaRPr lang="en-US" dirty="0"/>
          </a:p>
        </p:txBody>
      </p:sp>
      <p:sp>
        <p:nvSpPr>
          <p:cNvPr id="5" name="Rectangle 4"/>
          <p:cNvSpPr/>
          <p:nvPr/>
        </p:nvSpPr>
        <p:spPr>
          <a:xfrm>
            <a:off x="2403764" y="6477000"/>
            <a:ext cx="6705600" cy="276999"/>
          </a:xfrm>
          <a:prstGeom prst="rect">
            <a:avLst/>
          </a:prstGeom>
        </p:spPr>
        <p:txBody>
          <a:bodyPr wrap="square">
            <a:spAutoFit/>
          </a:bodyPr>
          <a:lstStyle/>
          <a:p>
            <a:pPr algn="r"/>
            <a:r>
              <a:rPr lang="en-US" sz="1200" dirty="0">
                <a:solidFill>
                  <a:schemeClr val="bg1"/>
                </a:solidFill>
              </a:rPr>
              <a:t>http://incerio.com/planning-nextgen-version-5-8-upgrade-things-know-diagnosis-module/</a:t>
            </a:r>
          </a:p>
        </p:txBody>
      </p:sp>
      <p:pic>
        <p:nvPicPr>
          <p:cNvPr id="6" name="Content Placeholder 5"/>
          <p:cNvPicPr>
            <a:picLocks noGrp="1" noChangeAspect="1"/>
          </p:cNvPicPr>
          <p:nvPr>
            <p:ph idx="1"/>
          </p:nvPr>
        </p:nvPicPr>
        <p:blipFill>
          <a:blip r:embed="rId2"/>
          <a:stretch>
            <a:fillRect/>
          </a:stretch>
        </p:blipFill>
        <p:spPr>
          <a:xfrm>
            <a:off x="533400" y="1676400"/>
            <a:ext cx="8095708" cy="4678112"/>
          </a:xfrm>
          <a:prstGeom prst="rect">
            <a:avLst/>
          </a:prstGeom>
        </p:spPr>
      </p:pic>
      <p:sp>
        <p:nvSpPr>
          <p:cNvPr id="7" name="Oval 6"/>
          <p:cNvSpPr/>
          <p:nvPr/>
        </p:nvSpPr>
        <p:spPr bwMode="auto">
          <a:xfrm>
            <a:off x="381000" y="4571999"/>
            <a:ext cx="5410200" cy="2181999"/>
          </a:xfrm>
          <a:prstGeom prst="ellipse">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ular Callout 7"/>
          <p:cNvSpPr/>
          <p:nvPr/>
        </p:nvSpPr>
        <p:spPr bwMode="auto">
          <a:xfrm>
            <a:off x="2895600" y="3038474"/>
            <a:ext cx="3733800" cy="1371600"/>
          </a:xfrm>
          <a:prstGeom prst="wedgeRect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Are there really ‘</a:t>
            </a:r>
            <a:r>
              <a:rPr kumimoji="0" lang="en-US" sz="2400" b="1" i="0" u="none" strike="noStrike" cap="none" normalizeH="0" baseline="0" dirty="0" smtClean="0">
                <a:ln>
                  <a:noFill/>
                </a:ln>
                <a:solidFill>
                  <a:schemeClr val="tx1"/>
                </a:solidFill>
                <a:effectLst/>
                <a:latin typeface="Times" pitchFamily="122" charset="0"/>
              </a:rPr>
              <a:t>chronic</a:t>
            </a:r>
            <a:r>
              <a:rPr kumimoji="0" lang="en-US" sz="2400" b="0" i="0" u="none" strike="noStrike" cap="none" normalizeH="0" baseline="0" dirty="0" smtClean="0">
                <a:ln>
                  <a:noFill/>
                </a:ln>
                <a:solidFill>
                  <a:schemeClr val="tx1"/>
                </a:solidFill>
                <a:effectLst/>
                <a:latin typeface="Times" pitchFamily="122" charset="0"/>
              </a:rPr>
              <a:t> </a:t>
            </a:r>
            <a:r>
              <a:rPr kumimoji="0" lang="en-US" sz="2400" b="0" i="1" u="none" strike="noStrike" cap="none" normalizeH="0" baseline="0" dirty="0" smtClean="0">
                <a:ln>
                  <a:noFill/>
                </a:ln>
                <a:solidFill>
                  <a:schemeClr val="tx1"/>
                </a:solidFill>
                <a:effectLst/>
                <a:latin typeface="Times" pitchFamily="122" charset="0"/>
              </a:rPr>
              <a:t>diagnoses</a:t>
            </a:r>
            <a:r>
              <a:rPr kumimoji="0" lang="en-US" sz="2400" b="0" i="0" u="none" strike="noStrike" cap="none" normalizeH="0" baseline="0" dirty="0" smtClean="0">
                <a:ln>
                  <a:noFill/>
                </a:ln>
                <a:solidFill>
                  <a:schemeClr val="tx1"/>
                </a:solidFill>
                <a:effectLst/>
                <a:latin typeface="Times" pitchFamily="122" charset="0"/>
              </a:rPr>
              <a:t>’, or is it </a:t>
            </a:r>
            <a:r>
              <a:rPr kumimoji="0" lang="en-US" sz="2400" b="0" i="1" u="none" strike="noStrike" cap="none" normalizeH="0" baseline="0" dirty="0" smtClean="0">
                <a:ln>
                  <a:noFill/>
                </a:ln>
                <a:solidFill>
                  <a:schemeClr val="tx1"/>
                </a:solidFill>
                <a:effectLst/>
                <a:latin typeface="Times" pitchFamily="122" charset="0"/>
              </a:rPr>
              <a:t>diseases</a:t>
            </a:r>
            <a:r>
              <a:rPr kumimoji="0" lang="en-US" sz="2400" b="0" i="0" u="none" strike="noStrike" cap="none" normalizeH="0" baseline="0" dirty="0" smtClean="0">
                <a:ln>
                  <a:noFill/>
                </a:ln>
                <a:solidFill>
                  <a:schemeClr val="tx1"/>
                </a:solidFill>
                <a:effectLst/>
                <a:latin typeface="Times" pitchFamily="122" charset="0"/>
              </a:rPr>
              <a:t> that</a:t>
            </a:r>
            <a:r>
              <a:rPr kumimoji="0" lang="en-US" sz="2400" b="0" i="0" u="none" strike="noStrike" cap="none" normalizeH="0" dirty="0" smtClean="0">
                <a:ln>
                  <a:noFill/>
                </a:ln>
                <a:solidFill>
                  <a:schemeClr val="tx1"/>
                </a:solidFill>
                <a:effectLst/>
                <a:latin typeface="Times" pitchFamily="122" charset="0"/>
              </a:rPr>
              <a:t> are chronic </a:t>
            </a:r>
            <a:r>
              <a:rPr kumimoji="0" lang="en-US" sz="2400" b="0" i="0" u="none" strike="noStrike" cap="none" normalizeH="0" baseline="0" dirty="0" smtClean="0">
                <a:ln>
                  <a:noFill/>
                </a:ln>
                <a:solidFill>
                  <a:schemeClr val="tx1"/>
                </a:solidFill>
                <a:effectLst/>
                <a:latin typeface="Times" pitchFamily="122" charset="0"/>
              </a:rPr>
              <a:t>?</a:t>
            </a:r>
            <a:endParaRPr kumimoji="0" lang="en-US" sz="2400" b="0" i="0" u="none" strike="noStrike" cap="none" normalizeH="0" baseline="0" dirty="0">
              <a:ln>
                <a:noFill/>
              </a:ln>
              <a:solidFill>
                <a:schemeClr val="tx1"/>
              </a:solidFill>
              <a:effectLst/>
              <a:latin typeface="Times" pitchFamily="122" charset="0"/>
            </a:endParaRPr>
          </a:p>
        </p:txBody>
      </p:sp>
    </p:spTree>
    <p:extLst>
      <p:ext uri="{BB962C8B-B14F-4D97-AF65-F5344CB8AC3E}">
        <p14:creationId xmlns:p14="http://schemas.microsoft.com/office/powerpoint/2010/main" val="116277892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referents ?</a:t>
            </a:r>
            <a:endParaRPr lang="en-US" dirty="0"/>
          </a:p>
        </p:txBody>
      </p:sp>
      <p:sp>
        <p:nvSpPr>
          <p:cNvPr id="5" name="Rectangle 4"/>
          <p:cNvSpPr/>
          <p:nvPr/>
        </p:nvSpPr>
        <p:spPr>
          <a:xfrm>
            <a:off x="2403764" y="6477000"/>
            <a:ext cx="6705600" cy="276999"/>
          </a:xfrm>
          <a:prstGeom prst="rect">
            <a:avLst/>
          </a:prstGeom>
        </p:spPr>
        <p:txBody>
          <a:bodyPr wrap="square">
            <a:spAutoFit/>
          </a:bodyPr>
          <a:lstStyle/>
          <a:p>
            <a:pPr algn="r"/>
            <a:r>
              <a:rPr lang="en-US" sz="1200" dirty="0">
                <a:solidFill>
                  <a:schemeClr val="bg1"/>
                </a:solidFill>
              </a:rPr>
              <a:t>http://incerio.com/planning-nextgen-version-5-8-upgrade-things-know-diagnosis-module/</a:t>
            </a:r>
          </a:p>
        </p:txBody>
      </p:sp>
      <p:pic>
        <p:nvPicPr>
          <p:cNvPr id="6" name="Content Placeholder 5"/>
          <p:cNvPicPr>
            <a:picLocks noGrp="1" noChangeAspect="1"/>
          </p:cNvPicPr>
          <p:nvPr>
            <p:ph idx="1"/>
          </p:nvPr>
        </p:nvPicPr>
        <p:blipFill>
          <a:blip r:embed="rId2"/>
          <a:stretch>
            <a:fillRect/>
          </a:stretch>
        </p:blipFill>
        <p:spPr>
          <a:xfrm>
            <a:off x="533400" y="1676400"/>
            <a:ext cx="8095708" cy="4678112"/>
          </a:xfrm>
          <a:prstGeom prst="rect">
            <a:avLst/>
          </a:prstGeom>
        </p:spPr>
      </p:pic>
      <p:sp>
        <p:nvSpPr>
          <p:cNvPr id="7" name="Oval 6"/>
          <p:cNvSpPr/>
          <p:nvPr/>
        </p:nvSpPr>
        <p:spPr bwMode="auto">
          <a:xfrm>
            <a:off x="2209800" y="5562600"/>
            <a:ext cx="6248400" cy="1066800"/>
          </a:xfrm>
          <a:prstGeom prst="ellipse">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ular Callout 7"/>
          <p:cNvSpPr/>
          <p:nvPr/>
        </p:nvSpPr>
        <p:spPr bwMode="auto">
          <a:xfrm>
            <a:off x="3733800" y="3935161"/>
            <a:ext cx="4724400" cy="1371600"/>
          </a:xfrm>
          <a:prstGeom prst="wedgeRectCallout">
            <a:avLst>
              <a:gd name="adj1" fmla="val -7823"/>
              <a:gd name="adj2" fmla="val 65972"/>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Whose </a:t>
            </a:r>
            <a:r>
              <a:rPr kumimoji="0" lang="en-US" sz="2400" b="0" i="1" u="none" strike="noStrike" cap="none" normalizeH="0" baseline="0" dirty="0" smtClean="0">
                <a:ln>
                  <a:noFill/>
                </a:ln>
                <a:solidFill>
                  <a:schemeClr val="tx1"/>
                </a:solidFill>
                <a:effectLst/>
                <a:latin typeface="Times" pitchFamily="122" charset="0"/>
              </a:rPr>
              <a:t>problems</a:t>
            </a:r>
            <a:r>
              <a:rPr kumimoji="0" lang="en-US" sz="2400" b="0" i="0" u="none" strike="noStrike" cap="none" normalizeH="0" baseline="0" dirty="0" smtClean="0">
                <a:ln>
                  <a:noFill/>
                </a:ln>
                <a:solidFill>
                  <a:schemeClr val="tx1"/>
                </a:solidFill>
                <a:effectLst/>
                <a:latin typeface="Times" pitchFamily="122" charset="0"/>
              </a:rPr>
              <a:t> and </a:t>
            </a:r>
            <a:r>
              <a:rPr kumimoji="0" lang="en-US" sz="2400" b="0" i="1" u="none" strike="noStrike" cap="none" normalizeH="0" baseline="0" dirty="0" smtClean="0">
                <a:ln>
                  <a:noFill/>
                </a:ln>
                <a:solidFill>
                  <a:schemeClr val="tx1"/>
                </a:solidFill>
                <a:effectLst/>
                <a:latin typeface="Times" pitchFamily="122" charset="0"/>
              </a:rPr>
              <a:t>favorites</a:t>
            </a:r>
            <a:r>
              <a:rPr kumimoji="0" lang="en-US" sz="2400" b="0" i="0" u="none" strike="noStrike" cap="none" normalizeH="0" baseline="0" dirty="0" smtClean="0">
                <a:ln>
                  <a:noFill/>
                </a:ln>
                <a:solidFill>
                  <a:schemeClr val="tx1"/>
                </a:solidFill>
                <a:effectLst/>
                <a:latin typeface="Times" pitchFamily="122" charset="0"/>
              </a:rPr>
              <a:t> are intended here: the </a:t>
            </a:r>
            <a:r>
              <a:rPr kumimoji="0" lang="en-US" sz="2400" b="0" i="1" u="none" strike="noStrike" cap="none" normalizeH="0" baseline="0" dirty="0" smtClean="0">
                <a:ln>
                  <a:noFill/>
                </a:ln>
                <a:solidFill>
                  <a:schemeClr val="tx1"/>
                </a:solidFill>
                <a:effectLst/>
                <a:latin typeface="Times" pitchFamily="122" charset="0"/>
              </a:rPr>
              <a:t>patient’s</a:t>
            </a:r>
            <a:r>
              <a:rPr kumimoji="0" lang="en-US" sz="2400" b="0" i="0" u="none" strike="noStrike" cap="none" normalizeH="0" baseline="0" dirty="0" smtClean="0">
                <a:ln>
                  <a:noFill/>
                </a:ln>
                <a:solidFill>
                  <a:schemeClr val="tx1"/>
                </a:solidFill>
                <a:effectLst/>
                <a:latin typeface="Times" pitchFamily="122" charset="0"/>
              </a:rPr>
              <a:t> or the </a:t>
            </a:r>
            <a:r>
              <a:rPr kumimoji="0" lang="en-US" sz="2400" b="0" i="1" u="none" strike="noStrike" cap="none" normalizeH="0" baseline="0" dirty="0" smtClean="0">
                <a:ln>
                  <a:noFill/>
                </a:ln>
                <a:solidFill>
                  <a:schemeClr val="tx1"/>
                </a:solidFill>
                <a:effectLst/>
                <a:latin typeface="Times" pitchFamily="122" charset="0"/>
              </a:rPr>
              <a:t>clinician’s</a:t>
            </a:r>
            <a:r>
              <a:rPr kumimoji="0" lang="en-US" sz="2400" b="0" i="0" u="none" strike="noStrike" cap="none" normalizeH="0" baseline="0" dirty="0" smtClean="0">
                <a:ln>
                  <a:noFill/>
                </a:ln>
                <a:solidFill>
                  <a:schemeClr val="tx1"/>
                </a:solidFill>
                <a:effectLst/>
                <a:latin typeface="Times" pitchFamily="122" charset="0"/>
              </a:rPr>
              <a:t>? </a:t>
            </a:r>
            <a:endParaRPr kumimoji="0" lang="en-US" sz="2400" b="0" i="0" u="none" strike="noStrike" cap="none" normalizeH="0" baseline="0" dirty="0">
              <a:ln>
                <a:noFill/>
              </a:ln>
              <a:solidFill>
                <a:schemeClr val="tx1"/>
              </a:solidFill>
              <a:effectLst/>
              <a:latin typeface="Times" pitchFamily="122" charset="0"/>
            </a:endParaRPr>
          </a:p>
        </p:txBody>
      </p:sp>
    </p:spTree>
    <p:extLst>
      <p:ext uri="{BB962C8B-B14F-4D97-AF65-F5344CB8AC3E}">
        <p14:creationId xmlns:p14="http://schemas.microsoft.com/office/powerpoint/2010/main" val="27606203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Idiosyncrasies in relation to diagnoses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Diagnostic uncertainty</a:t>
            </a:r>
            <a:endParaRPr lang="en-US" dirty="0"/>
          </a:p>
          <a:p>
            <a:pPr lvl="1">
              <a:buFont typeface="Arial" panose="020B0604020202020204" pitchFamily="34" charset="0"/>
              <a:buChar char="•"/>
            </a:pPr>
            <a:r>
              <a:rPr lang="en-US" sz="2000" dirty="0"/>
              <a:t>Diagnosis may be recorded when there is only </a:t>
            </a:r>
            <a:r>
              <a:rPr lang="en-US" sz="2000" dirty="0" smtClean="0"/>
              <a:t>a suspicion </a:t>
            </a:r>
            <a:r>
              <a:rPr lang="en-US" sz="2000" dirty="0"/>
              <a:t>of disease</a:t>
            </a:r>
          </a:p>
          <a:p>
            <a:pPr lvl="1">
              <a:buFont typeface="Arial" panose="020B0604020202020204" pitchFamily="34" charset="0"/>
              <a:buChar char="•"/>
            </a:pPr>
            <a:r>
              <a:rPr lang="en-US" sz="2000" dirty="0" smtClean="0"/>
              <a:t>Some </a:t>
            </a:r>
            <a:r>
              <a:rPr lang="en-US" sz="2000" dirty="0"/>
              <a:t>overlapping clinical conditions are difficult </a:t>
            </a:r>
            <a:r>
              <a:rPr lang="en-US" sz="2000" dirty="0" smtClean="0"/>
              <a:t>to distinguish </a:t>
            </a:r>
            <a:r>
              <a:rPr lang="en-US" sz="2000" dirty="0"/>
              <a:t>reliably</a:t>
            </a:r>
          </a:p>
          <a:p>
            <a:pPr lvl="1">
              <a:buFont typeface="Arial" panose="020B0604020202020204" pitchFamily="34" charset="0"/>
              <a:buChar char="•"/>
            </a:pPr>
            <a:r>
              <a:rPr lang="en-US" sz="2000" dirty="0" smtClean="0"/>
              <a:t>Patients </a:t>
            </a:r>
            <a:r>
              <a:rPr lang="en-US" sz="2000" dirty="0"/>
              <a:t>may only partially fit diagnostic </a:t>
            </a:r>
            <a:r>
              <a:rPr lang="en-US" sz="2000" dirty="0" smtClean="0"/>
              <a:t>criteria</a:t>
            </a:r>
          </a:p>
          <a:p>
            <a:pPr lvl="1">
              <a:buFont typeface="Arial" panose="020B0604020202020204" pitchFamily="34" charset="0"/>
              <a:buChar char="•"/>
            </a:pPr>
            <a:r>
              <a:rPr lang="en-US" sz="2000" dirty="0" smtClean="0"/>
              <a:t>Patients </a:t>
            </a:r>
            <a:r>
              <a:rPr lang="en-US" sz="2000" dirty="0"/>
              <a:t>in whom diagnostic testing is done but </a:t>
            </a:r>
            <a:r>
              <a:rPr lang="en-US" sz="2000" dirty="0" smtClean="0"/>
              <a:t>is negative </a:t>
            </a:r>
            <a:r>
              <a:rPr lang="en-US" sz="2000" dirty="0"/>
              <a:t>are still more likely to have disease</a:t>
            </a:r>
          </a:p>
          <a:p>
            <a:pPr>
              <a:buFont typeface="Arial" panose="020B0604020202020204" pitchFamily="34" charset="0"/>
              <a:buChar char="•"/>
            </a:pPr>
            <a:r>
              <a:rPr lang="en-US" dirty="0" smtClean="0"/>
              <a:t>Diagnostic timing</a:t>
            </a:r>
            <a:endParaRPr lang="en-US" dirty="0"/>
          </a:p>
          <a:p>
            <a:pPr lvl="1">
              <a:buFont typeface="Arial" panose="020B0604020202020204" pitchFamily="34" charset="0"/>
              <a:buChar char="•"/>
            </a:pPr>
            <a:r>
              <a:rPr lang="en-US" sz="2000" dirty="0"/>
              <a:t>Repeated diagnosis codes over time may </a:t>
            </a:r>
            <a:r>
              <a:rPr lang="en-US" sz="2000" dirty="0" smtClean="0"/>
              <a:t>represent a </a:t>
            </a:r>
            <a:r>
              <a:rPr lang="en-US" sz="2000" dirty="0"/>
              <a:t>new event or a follow-up to an earlier event</a:t>
            </a:r>
          </a:p>
          <a:p>
            <a:pPr lvl="1">
              <a:buFont typeface="Arial" panose="020B0604020202020204" pitchFamily="34" charset="0"/>
              <a:buChar char="•"/>
            </a:pPr>
            <a:r>
              <a:rPr lang="en-US" sz="2000" dirty="0" smtClean="0"/>
              <a:t>First </a:t>
            </a:r>
            <a:r>
              <a:rPr lang="en-US" sz="2000" dirty="0"/>
              <a:t>diagnosis in a database is not necessarily </a:t>
            </a:r>
            <a:r>
              <a:rPr lang="en-US" sz="2000" dirty="0" smtClean="0"/>
              <a:t>an incident </a:t>
            </a:r>
            <a:r>
              <a:rPr lang="en-US" sz="2000" dirty="0"/>
              <a:t>case of </a:t>
            </a:r>
            <a:r>
              <a:rPr lang="en-US" sz="2000" dirty="0" smtClean="0"/>
              <a:t>disease</a:t>
            </a:r>
            <a:endParaRPr lang="en-US" sz="2000" dirty="0"/>
          </a:p>
        </p:txBody>
      </p:sp>
      <p:sp>
        <p:nvSpPr>
          <p:cNvPr id="4" name="Rectangle 3"/>
          <p:cNvSpPr/>
          <p:nvPr/>
        </p:nvSpPr>
        <p:spPr>
          <a:xfrm>
            <a:off x="1600200" y="6135469"/>
            <a:ext cx="7467600" cy="646331"/>
          </a:xfrm>
          <a:prstGeom prst="rect">
            <a:avLst/>
          </a:prstGeom>
        </p:spPr>
        <p:txBody>
          <a:bodyPr wrap="square">
            <a:spAutoFit/>
          </a:bodyPr>
          <a:lstStyle/>
          <a:p>
            <a:pPr algn="r"/>
            <a:r>
              <a:rPr lang="en-US" sz="1200" dirty="0" err="1">
                <a:solidFill>
                  <a:schemeClr val="bg1"/>
                </a:solidFill>
                <a:latin typeface="Georgia" panose="02040502050405020303" pitchFamily="18" charset="0"/>
              </a:rPr>
              <a:t>Hersh</a:t>
            </a:r>
            <a:r>
              <a:rPr lang="en-US" sz="1200" dirty="0">
                <a:solidFill>
                  <a:schemeClr val="bg1"/>
                </a:solidFill>
                <a:latin typeface="Georgia" panose="02040502050405020303" pitchFamily="18" charset="0"/>
              </a:rPr>
              <a:t>, WR, Weiner, MG, et al. (2013). </a:t>
            </a:r>
            <a:endParaRPr lang="en-US" sz="1200" dirty="0" smtClean="0">
              <a:solidFill>
                <a:schemeClr val="bg1"/>
              </a:solidFill>
              <a:latin typeface="Georgia" panose="02040502050405020303" pitchFamily="18" charset="0"/>
            </a:endParaRPr>
          </a:p>
          <a:p>
            <a:pPr algn="r"/>
            <a:r>
              <a:rPr lang="en-US" sz="1200" dirty="0" smtClean="0">
                <a:solidFill>
                  <a:schemeClr val="bg1"/>
                </a:solidFill>
                <a:latin typeface="Georgia" panose="02040502050405020303" pitchFamily="18" charset="0"/>
              </a:rPr>
              <a:t>Caveats </a:t>
            </a:r>
            <a:r>
              <a:rPr lang="en-US" sz="1200" dirty="0">
                <a:solidFill>
                  <a:schemeClr val="bg1"/>
                </a:solidFill>
                <a:latin typeface="Georgia" panose="02040502050405020303" pitchFamily="18" charset="0"/>
              </a:rPr>
              <a:t>for the use of operational electronic health record data in comparative effectiveness research. </a:t>
            </a:r>
            <a:r>
              <a:rPr lang="en-US" sz="1200" i="1" dirty="0">
                <a:solidFill>
                  <a:schemeClr val="bg1"/>
                </a:solidFill>
                <a:latin typeface="Georgia" panose="02040502050405020303" pitchFamily="18" charset="0"/>
              </a:rPr>
              <a:t>Medical Care</a:t>
            </a:r>
            <a:r>
              <a:rPr lang="en-US" sz="1200" dirty="0">
                <a:solidFill>
                  <a:schemeClr val="bg1"/>
                </a:solidFill>
                <a:latin typeface="Georgia" panose="02040502050405020303" pitchFamily="18" charset="0"/>
              </a:rPr>
              <a:t>. 51(</a:t>
            </a:r>
            <a:r>
              <a:rPr lang="en-US" sz="1200" dirty="0" err="1">
                <a:solidFill>
                  <a:schemeClr val="bg1"/>
                </a:solidFill>
                <a:latin typeface="Georgia" panose="02040502050405020303" pitchFamily="18" charset="0"/>
              </a:rPr>
              <a:t>Suppl</a:t>
            </a:r>
            <a:r>
              <a:rPr lang="en-US" sz="1200" dirty="0">
                <a:solidFill>
                  <a:schemeClr val="bg1"/>
                </a:solidFill>
                <a:latin typeface="Georgia" panose="02040502050405020303" pitchFamily="18" charset="0"/>
              </a:rPr>
              <a:t> 3): S30-S37.</a:t>
            </a:r>
            <a:endParaRPr lang="en-US" sz="1200" dirty="0">
              <a:solidFill>
                <a:schemeClr val="bg1"/>
              </a:solidFill>
            </a:endParaRPr>
          </a:p>
        </p:txBody>
      </p:sp>
    </p:spTree>
    <p:extLst>
      <p:ext uri="{BB962C8B-B14F-4D97-AF65-F5344CB8AC3E}">
        <p14:creationId xmlns:p14="http://schemas.microsoft.com/office/powerpoint/2010/main" val="414660077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533400"/>
          </a:xfrm>
        </p:spPr>
        <p:txBody>
          <a:bodyPr/>
          <a:lstStyle/>
          <a:p>
            <a:r>
              <a:rPr lang="en-US" sz="2800" dirty="0"/>
              <a:t>Caveats </a:t>
            </a:r>
            <a:r>
              <a:rPr lang="en-US" sz="2800" dirty="0" smtClean="0"/>
              <a:t>from a traditional informatics perspective</a:t>
            </a:r>
            <a:endParaRPr lang="en-US" sz="2800" dirty="0"/>
          </a:p>
        </p:txBody>
      </p:sp>
      <p:pic>
        <p:nvPicPr>
          <p:cNvPr id="11" name="Picture 10"/>
          <p:cNvPicPr>
            <a:picLocks noChangeAspect="1"/>
          </p:cNvPicPr>
          <p:nvPr/>
        </p:nvPicPr>
        <p:blipFill>
          <a:blip r:embed="rId2"/>
          <a:stretch>
            <a:fillRect/>
          </a:stretch>
        </p:blipFill>
        <p:spPr>
          <a:xfrm>
            <a:off x="457200" y="1295400"/>
            <a:ext cx="8305800" cy="5410200"/>
          </a:xfrm>
          <a:prstGeom prst="rect">
            <a:avLst/>
          </a:prstGeom>
        </p:spPr>
      </p:pic>
      <p:sp>
        <p:nvSpPr>
          <p:cNvPr id="4" name="Rectangle 3"/>
          <p:cNvSpPr/>
          <p:nvPr/>
        </p:nvSpPr>
        <p:spPr>
          <a:xfrm>
            <a:off x="5562600" y="5715000"/>
            <a:ext cx="3200400" cy="1015663"/>
          </a:xfrm>
          <a:prstGeom prst="rect">
            <a:avLst/>
          </a:prstGeom>
        </p:spPr>
        <p:txBody>
          <a:bodyPr wrap="square">
            <a:spAutoFit/>
          </a:bodyPr>
          <a:lstStyle/>
          <a:p>
            <a:pPr algn="r"/>
            <a:r>
              <a:rPr lang="en-US" sz="1200" dirty="0" err="1">
                <a:latin typeface="Georgia" panose="02040502050405020303" pitchFamily="18" charset="0"/>
              </a:rPr>
              <a:t>Hersh</a:t>
            </a:r>
            <a:r>
              <a:rPr lang="en-US" sz="1200" dirty="0">
                <a:latin typeface="Georgia" panose="02040502050405020303" pitchFamily="18" charset="0"/>
              </a:rPr>
              <a:t>, WR, Weiner, MG, et al. (2013). Caveats for the use of operational electronic health record data in comparative effectiveness research. </a:t>
            </a:r>
            <a:r>
              <a:rPr lang="en-US" sz="1200" i="1" dirty="0">
                <a:latin typeface="Georgia" panose="02040502050405020303" pitchFamily="18" charset="0"/>
              </a:rPr>
              <a:t>Medical Care</a:t>
            </a:r>
            <a:r>
              <a:rPr lang="en-US" sz="1200" dirty="0">
                <a:latin typeface="Georgia" panose="02040502050405020303" pitchFamily="18" charset="0"/>
              </a:rPr>
              <a:t>. 51(</a:t>
            </a:r>
            <a:r>
              <a:rPr lang="en-US" sz="1200" dirty="0" err="1">
                <a:latin typeface="Georgia" panose="02040502050405020303" pitchFamily="18" charset="0"/>
              </a:rPr>
              <a:t>Suppl</a:t>
            </a:r>
            <a:r>
              <a:rPr lang="en-US" sz="1200" dirty="0">
                <a:latin typeface="Georgia" panose="02040502050405020303" pitchFamily="18" charset="0"/>
              </a:rPr>
              <a:t> 3): S30-S37.</a:t>
            </a:r>
            <a:endParaRPr lang="en-US" sz="1200" dirty="0"/>
          </a:p>
        </p:txBody>
      </p:sp>
    </p:spTree>
    <p:extLst>
      <p:ext uri="{BB962C8B-B14F-4D97-AF65-F5344CB8AC3E}">
        <p14:creationId xmlns:p14="http://schemas.microsoft.com/office/powerpoint/2010/main" val="379341270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dirty="0" smtClean="0"/>
              <a:t>Remember</a:t>
            </a:r>
            <a:endParaRPr lang="en-US" dirty="0"/>
          </a:p>
        </p:txBody>
      </p:sp>
      <p:sp>
        <p:nvSpPr>
          <p:cNvPr id="3" name="Content Placeholder 2"/>
          <p:cNvSpPr>
            <a:spLocks noGrp="1"/>
          </p:cNvSpPr>
          <p:nvPr>
            <p:ph idx="1"/>
          </p:nvPr>
        </p:nvSpPr>
        <p:spPr>
          <a:xfrm>
            <a:off x="228600" y="5638800"/>
            <a:ext cx="8686800" cy="990600"/>
          </a:xfrm>
        </p:spPr>
        <p:txBody>
          <a:bodyPr/>
          <a:lstStyle/>
          <a:p>
            <a:pPr algn="ctr"/>
            <a:r>
              <a:rPr lang="en-US" dirty="0" smtClean="0">
                <a:solidFill>
                  <a:srgbClr val="FFFF00"/>
                </a:solidFill>
              </a:rPr>
              <a:t>Most of them are due to failures in acknowledging the L1-L2-L3/generic-specific distinctions !!!</a:t>
            </a:r>
            <a:endParaRPr lang="en-US" dirty="0">
              <a:solidFill>
                <a:srgbClr val="FFFF00"/>
              </a:solidFill>
            </a:endParaRPr>
          </a:p>
        </p:txBody>
      </p:sp>
      <p:pic>
        <p:nvPicPr>
          <p:cNvPr id="4" name="Picture 3"/>
          <p:cNvPicPr>
            <a:picLocks noChangeAspect="1"/>
          </p:cNvPicPr>
          <p:nvPr/>
        </p:nvPicPr>
        <p:blipFill>
          <a:blip r:embed="rId2"/>
          <a:stretch>
            <a:fillRect/>
          </a:stretch>
        </p:blipFill>
        <p:spPr>
          <a:xfrm>
            <a:off x="1066800" y="1363808"/>
            <a:ext cx="7239000" cy="3970191"/>
          </a:xfrm>
          <a:prstGeom prst="rect">
            <a:avLst/>
          </a:prstGeom>
          <a:ln w="28575">
            <a:solidFill>
              <a:schemeClr val="bg1"/>
            </a:solidFill>
          </a:ln>
        </p:spPr>
      </p:pic>
    </p:spTree>
    <p:extLst>
      <p:ext uri="{BB962C8B-B14F-4D97-AF65-F5344CB8AC3E}">
        <p14:creationId xmlns:p14="http://schemas.microsoft.com/office/powerpoint/2010/main" val="115216663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not just in EHRs, but also in ‘standards’ for information exchange and data aggregation, </a:t>
            </a:r>
            <a:r>
              <a:rPr lang="en-US" dirty="0" err="1" smtClean="0"/>
              <a:t>eg</a:t>
            </a:r>
            <a:r>
              <a:rPr lang="en-US" dirty="0" smtClean="0"/>
              <a:t>. OMOP</a:t>
            </a:r>
            <a:endParaRPr lang="en-US" dirty="0"/>
          </a:p>
        </p:txBody>
      </p:sp>
      <p:pic>
        <p:nvPicPr>
          <p:cNvPr id="4" name="Picture 3"/>
          <p:cNvPicPr>
            <a:picLocks noChangeAspect="1"/>
          </p:cNvPicPr>
          <p:nvPr/>
        </p:nvPicPr>
        <p:blipFill>
          <a:blip r:embed="rId2"/>
          <a:stretch>
            <a:fillRect/>
          </a:stretch>
        </p:blipFill>
        <p:spPr>
          <a:xfrm>
            <a:off x="228600" y="2590800"/>
            <a:ext cx="5057395" cy="3886200"/>
          </a:xfrm>
          <a:prstGeom prst="rect">
            <a:avLst/>
          </a:prstGeom>
        </p:spPr>
      </p:pic>
      <p:sp>
        <p:nvSpPr>
          <p:cNvPr id="6" name="Rectangle 5"/>
          <p:cNvSpPr/>
          <p:nvPr/>
        </p:nvSpPr>
        <p:spPr>
          <a:xfrm>
            <a:off x="5562600" y="2590800"/>
            <a:ext cx="3429000" cy="3170099"/>
          </a:xfrm>
          <a:prstGeom prst="rect">
            <a:avLst/>
          </a:prstGeom>
        </p:spPr>
        <p:txBody>
          <a:bodyPr wrap="square">
            <a:spAutoFit/>
          </a:bodyPr>
          <a:lstStyle/>
          <a:p>
            <a:r>
              <a:rPr lang="en-US" sz="2000" dirty="0">
                <a:solidFill>
                  <a:srgbClr val="FF0000"/>
                </a:solidFill>
                <a:latin typeface="Arial" panose="020B0604020202020204" pitchFamily="34" charset="0"/>
              </a:rPr>
              <a:t>Condition </a:t>
            </a:r>
            <a:r>
              <a:rPr lang="en-US" sz="2000" dirty="0" smtClean="0">
                <a:solidFill>
                  <a:srgbClr val="FF0000"/>
                </a:solidFill>
                <a:latin typeface="Arial" panose="020B0604020202020204" pitchFamily="34" charset="0"/>
              </a:rPr>
              <a:t>Occurrence</a:t>
            </a:r>
            <a:r>
              <a:rPr lang="en-US" sz="2000" dirty="0" smtClean="0">
                <a:solidFill>
                  <a:schemeClr val="bg1"/>
                </a:solidFill>
                <a:latin typeface="Arial" panose="020B0604020202020204" pitchFamily="34" charset="0"/>
              </a:rPr>
              <a:t>: </a:t>
            </a:r>
            <a:r>
              <a:rPr lang="en-US" sz="2000" i="1" dirty="0">
                <a:solidFill>
                  <a:schemeClr val="bg1"/>
                </a:solidFill>
                <a:latin typeface="Arial" panose="020B0604020202020204" pitchFamily="34" charset="0"/>
              </a:rPr>
              <a:t>a</a:t>
            </a:r>
            <a:r>
              <a:rPr lang="en-US" sz="2000" i="1" dirty="0" smtClean="0">
                <a:solidFill>
                  <a:schemeClr val="bg1"/>
                </a:solidFill>
                <a:latin typeface="Arial" panose="020B0604020202020204" pitchFamily="34" charset="0"/>
              </a:rPr>
              <a:t> </a:t>
            </a:r>
            <a:r>
              <a:rPr lang="en-US" sz="2000" i="1" dirty="0">
                <a:solidFill>
                  <a:schemeClr val="bg1"/>
                </a:solidFill>
                <a:latin typeface="Arial" panose="020B0604020202020204" pitchFamily="34" charset="0"/>
              </a:rPr>
              <a:t>diagnosis or condition that has been recorded about a person at a certain </a:t>
            </a:r>
            <a:r>
              <a:rPr lang="en-US" sz="2000" i="1" dirty="0" smtClean="0">
                <a:solidFill>
                  <a:schemeClr val="bg1"/>
                </a:solidFill>
                <a:latin typeface="Arial" panose="020B0604020202020204" pitchFamily="34" charset="0"/>
              </a:rPr>
              <a:t>time:</a:t>
            </a:r>
          </a:p>
          <a:p>
            <a:endParaRPr lang="en-US" sz="2000" i="1" dirty="0" smtClean="0">
              <a:solidFill>
                <a:schemeClr val="bg1"/>
              </a:solidFill>
              <a:latin typeface="Arial" panose="020B0604020202020204" pitchFamily="34" charset="0"/>
            </a:endParaRPr>
          </a:p>
          <a:p>
            <a:r>
              <a:rPr lang="en-US" sz="2000" dirty="0" smtClean="0">
                <a:solidFill>
                  <a:srgbClr val="FFFF00"/>
                </a:solidFill>
                <a:latin typeface="Arial" panose="020B0604020202020204" pitchFamily="34" charset="0"/>
                <a:sym typeface="Wingdings" panose="05000000000000000000" pitchFamily="2" charset="2"/>
              </a:rPr>
              <a:t> confuses two types: the diagnosis, and the condition about which a diagnosis is made.</a:t>
            </a:r>
            <a:r>
              <a:rPr lang="en-US" sz="2000" dirty="0">
                <a:solidFill>
                  <a:srgbClr val="FFFF00"/>
                </a:solidFill>
                <a:latin typeface="Arial" panose="020B0604020202020204" pitchFamily="34" charset="0"/>
              </a:rPr>
              <a:t>	</a:t>
            </a:r>
          </a:p>
        </p:txBody>
      </p:sp>
      <p:sp>
        <p:nvSpPr>
          <p:cNvPr id="7" name="Rectangle 6"/>
          <p:cNvSpPr/>
          <p:nvPr/>
        </p:nvSpPr>
        <p:spPr bwMode="auto">
          <a:xfrm>
            <a:off x="2362200" y="4419600"/>
            <a:ext cx="1219200" cy="228600"/>
          </a:xfrm>
          <a:prstGeom prst="rect">
            <a:avLst/>
          </a:prstGeom>
          <a:solidFill>
            <a:srgbClr val="F91901">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a:xfrm>
            <a:off x="609600" y="6442364"/>
            <a:ext cx="8534400" cy="369332"/>
          </a:xfrm>
          <a:prstGeom prst="rect">
            <a:avLst/>
          </a:prstGeom>
        </p:spPr>
        <p:txBody>
          <a:bodyPr wrap="square">
            <a:spAutoFit/>
          </a:bodyPr>
          <a:lstStyle/>
          <a:p>
            <a:pPr algn="r"/>
            <a:r>
              <a:rPr lang="en-US" sz="1500" dirty="0" smtClean="0">
                <a:solidFill>
                  <a:schemeClr val="bg1"/>
                </a:solidFill>
                <a:latin typeface="Calibri" panose="020F0502020204030204" pitchFamily="34" charset="0"/>
              </a:rPr>
              <a:t>Observational </a:t>
            </a:r>
            <a:r>
              <a:rPr lang="en-US" sz="1500" dirty="0">
                <a:solidFill>
                  <a:schemeClr val="bg1"/>
                </a:solidFill>
                <a:latin typeface="Calibri" panose="020F0502020204030204" pitchFamily="34" charset="0"/>
              </a:rPr>
              <a:t>Medical Outcomes Partnership </a:t>
            </a:r>
            <a:r>
              <a:rPr lang="en-US" sz="1800" dirty="0">
                <a:solidFill>
                  <a:schemeClr val="bg1"/>
                </a:solidFill>
                <a:latin typeface="Calibri" panose="020F0502020204030204" pitchFamily="34" charset="0"/>
              </a:rPr>
              <a:t>Common Data Model </a:t>
            </a:r>
            <a:r>
              <a:rPr lang="en-US" sz="1800" dirty="0" smtClean="0">
                <a:solidFill>
                  <a:schemeClr val="bg1"/>
                </a:solidFill>
                <a:latin typeface="Calibri" panose="020F0502020204030204" pitchFamily="34" charset="0"/>
              </a:rPr>
              <a:t>Specifications </a:t>
            </a:r>
            <a:r>
              <a:rPr lang="en-US" sz="1500" dirty="0" smtClean="0">
                <a:solidFill>
                  <a:schemeClr val="bg1"/>
                </a:solidFill>
                <a:latin typeface="Calibri" panose="020F0502020204030204" pitchFamily="34" charset="0"/>
              </a:rPr>
              <a:t>Version </a:t>
            </a:r>
            <a:r>
              <a:rPr lang="en-US" sz="1500" dirty="0">
                <a:solidFill>
                  <a:schemeClr val="bg1"/>
                </a:solidFill>
                <a:latin typeface="Calibri" panose="020F0502020204030204" pitchFamily="34" charset="0"/>
              </a:rPr>
              <a:t>4.0 </a:t>
            </a:r>
            <a:endParaRPr lang="en-US" sz="1500" dirty="0">
              <a:solidFill>
                <a:schemeClr val="bg1"/>
              </a:solidFill>
            </a:endParaRPr>
          </a:p>
        </p:txBody>
      </p:sp>
    </p:spTree>
    <p:extLst>
      <p:ext uri="{BB962C8B-B14F-4D97-AF65-F5344CB8AC3E}">
        <p14:creationId xmlns:p14="http://schemas.microsoft.com/office/powerpoint/2010/main" val="3580243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Definition of ‘research’</a:t>
            </a:r>
            <a:endParaRPr lang="en-US" dirty="0"/>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smtClean="0"/>
              <a:t>careful </a:t>
            </a:r>
            <a:r>
              <a:rPr lang="en-US" dirty="0"/>
              <a:t>or diligent search</a:t>
            </a:r>
          </a:p>
          <a:p>
            <a:pPr marL="457200" indent="-457200">
              <a:buFont typeface="+mj-lt"/>
              <a:buAutoNum type="arabicPeriod"/>
            </a:pPr>
            <a:r>
              <a:rPr lang="en-US" dirty="0" smtClean="0"/>
              <a:t>studious </a:t>
            </a:r>
            <a:r>
              <a:rPr lang="en-US" dirty="0"/>
              <a:t>inquiry or examination; </a:t>
            </a:r>
            <a:r>
              <a:rPr lang="en-US" i="1" dirty="0"/>
              <a:t>especially</a:t>
            </a:r>
            <a:r>
              <a:rPr lang="en-US" dirty="0"/>
              <a:t> : </a:t>
            </a:r>
            <a:endParaRPr lang="en-US" dirty="0" smtClean="0"/>
          </a:p>
          <a:p>
            <a:pPr marL="0" indent="0"/>
            <a:r>
              <a:rPr lang="en-US" dirty="0"/>
              <a:t>	</a:t>
            </a:r>
            <a:r>
              <a:rPr lang="en-US" dirty="0" smtClean="0"/>
              <a:t>investigation </a:t>
            </a:r>
            <a:r>
              <a:rPr lang="en-US" dirty="0"/>
              <a:t>or experimentation </a:t>
            </a:r>
            <a:endParaRPr lang="en-US" dirty="0" smtClean="0"/>
          </a:p>
          <a:p>
            <a:pPr marL="0" indent="0"/>
            <a:r>
              <a:rPr lang="en-US" dirty="0"/>
              <a:t>	</a:t>
            </a:r>
            <a:r>
              <a:rPr lang="en-US" dirty="0" smtClean="0"/>
              <a:t>aimed </a:t>
            </a:r>
            <a:r>
              <a:rPr lang="en-US" dirty="0"/>
              <a:t>at </a:t>
            </a:r>
            <a:endParaRPr lang="en-US" dirty="0" smtClean="0"/>
          </a:p>
          <a:p>
            <a:pPr marL="0" indent="0"/>
            <a:r>
              <a:rPr lang="en-US" dirty="0"/>
              <a:t>	</a:t>
            </a:r>
            <a:r>
              <a:rPr lang="en-US" dirty="0" smtClean="0"/>
              <a:t>	- the </a:t>
            </a:r>
            <a:r>
              <a:rPr lang="en-US" dirty="0"/>
              <a:t>discovery and interpretation of facts, </a:t>
            </a:r>
            <a:endParaRPr lang="en-US" dirty="0" smtClean="0"/>
          </a:p>
          <a:p>
            <a:pPr marL="0" indent="0"/>
            <a:r>
              <a:rPr lang="en-US" dirty="0"/>
              <a:t>	</a:t>
            </a:r>
            <a:r>
              <a:rPr lang="en-US" dirty="0" smtClean="0"/>
              <a:t>	- revision </a:t>
            </a:r>
            <a:r>
              <a:rPr lang="en-US" dirty="0"/>
              <a:t>of accepted theories or laws in the </a:t>
            </a:r>
            <a:r>
              <a:rPr lang="en-US" dirty="0" smtClean="0"/>
              <a:t>			  light </a:t>
            </a:r>
            <a:r>
              <a:rPr lang="en-US" dirty="0"/>
              <a:t>of new facts, </a:t>
            </a:r>
            <a:endParaRPr lang="en-US" dirty="0" smtClean="0"/>
          </a:p>
          <a:p>
            <a:pPr marL="0" indent="0"/>
            <a:r>
              <a:rPr lang="en-US" dirty="0"/>
              <a:t>	</a:t>
            </a:r>
            <a:r>
              <a:rPr lang="en-US" dirty="0" smtClean="0"/>
              <a:t>	- or </a:t>
            </a:r>
            <a:r>
              <a:rPr lang="en-US" dirty="0"/>
              <a:t>practical application of such new or revised </a:t>
            </a:r>
            <a:r>
              <a:rPr lang="en-US" dirty="0" smtClean="0"/>
              <a:t>		  theories </a:t>
            </a:r>
            <a:r>
              <a:rPr lang="en-US" dirty="0"/>
              <a:t>or laws</a:t>
            </a:r>
          </a:p>
          <a:p>
            <a:pPr marL="457200" indent="-457200">
              <a:buFont typeface="+mj-lt"/>
              <a:buAutoNum type="arabicPeriod" startAt="3"/>
            </a:pPr>
            <a:r>
              <a:rPr lang="en-US" dirty="0" smtClean="0"/>
              <a:t>the </a:t>
            </a:r>
            <a:r>
              <a:rPr lang="en-US" dirty="0"/>
              <a:t>collecting of information about a particular subject</a:t>
            </a:r>
          </a:p>
          <a:p>
            <a:endParaRPr lang="en-US" dirty="0"/>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6709723" y="1282124"/>
            <a:ext cx="2169184" cy="584775"/>
          </a:xfrm>
          <a:prstGeom prst="rect">
            <a:avLst/>
          </a:prstGeom>
          <a:noFill/>
        </p:spPr>
        <p:txBody>
          <a:bodyPr wrap="none" rtlCol="0">
            <a:spAutoFit/>
          </a:bodyPr>
          <a:lstStyle/>
          <a:p>
            <a:r>
              <a:rPr lang="en-US" dirty="0" smtClean="0">
                <a:solidFill>
                  <a:srgbClr val="1FE115"/>
                </a:solidFill>
              </a:rPr>
              <a:t>Keywords?</a:t>
            </a:r>
            <a:endParaRPr lang="en-US" dirty="0">
              <a:solidFill>
                <a:srgbClr val="1FE115"/>
              </a:solidFill>
            </a:endParaRPr>
          </a:p>
        </p:txBody>
      </p:sp>
    </p:spTree>
    <p:extLst>
      <p:ext uri="{BB962C8B-B14F-4D97-AF65-F5344CB8AC3E}">
        <p14:creationId xmlns:p14="http://schemas.microsoft.com/office/powerpoint/2010/main" val="356464900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not just in EHRs, but also in ‘standards’ for information exchange and data aggregation, </a:t>
            </a:r>
            <a:r>
              <a:rPr lang="en-US" dirty="0" err="1" smtClean="0"/>
              <a:t>eg</a:t>
            </a:r>
            <a:r>
              <a:rPr lang="en-US" dirty="0" smtClean="0"/>
              <a:t>. OMOP</a:t>
            </a:r>
            <a:endParaRPr lang="en-US" dirty="0"/>
          </a:p>
        </p:txBody>
      </p:sp>
      <p:pic>
        <p:nvPicPr>
          <p:cNvPr id="4" name="Picture 3"/>
          <p:cNvPicPr>
            <a:picLocks noChangeAspect="1"/>
          </p:cNvPicPr>
          <p:nvPr/>
        </p:nvPicPr>
        <p:blipFill>
          <a:blip r:embed="rId2"/>
          <a:stretch>
            <a:fillRect/>
          </a:stretch>
        </p:blipFill>
        <p:spPr>
          <a:xfrm>
            <a:off x="228600" y="2590800"/>
            <a:ext cx="5057395" cy="3886200"/>
          </a:xfrm>
          <a:prstGeom prst="rect">
            <a:avLst/>
          </a:prstGeom>
        </p:spPr>
      </p:pic>
      <p:sp>
        <p:nvSpPr>
          <p:cNvPr id="5" name="Rectangle 4"/>
          <p:cNvSpPr/>
          <p:nvPr/>
        </p:nvSpPr>
        <p:spPr>
          <a:xfrm>
            <a:off x="609600" y="6442364"/>
            <a:ext cx="8534400" cy="369332"/>
          </a:xfrm>
          <a:prstGeom prst="rect">
            <a:avLst/>
          </a:prstGeom>
        </p:spPr>
        <p:txBody>
          <a:bodyPr wrap="square">
            <a:spAutoFit/>
          </a:bodyPr>
          <a:lstStyle/>
          <a:p>
            <a:pPr algn="r"/>
            <a:r>
              <a:rPr lang="en-US" sz="1500" dirty="0" smtClean="0">
                <a:solidFill>
                  <a:schemeClr val="bg1"/>
                </a:solidFill>
                <a:latin typeface="Calibri" panose="020F0502020204030204" pitchFamily="34" charset="0"/>
              </a:rPr>
              <a:t>Observational </a:t>
            </a:r>
            <a:r>
              <a:rPr lang="en-US" sz="1500" dirty="0">
                <a:solidFill>
                  <a:schemeClr val="bg1"/>
                </a:solidFill>
                <a:latin typeface="Calibri" panose="020F0502020204030204" pitchFamily="34" charset="0"/>
              </a:rPr>
              <a:t>Medical Outcomes Partnership </a:t>
            </a:r>
            <a:r>
              <a:rPr lang="en-US" sz="1800" dirty="0">
                <a:solidFill>
                  <a:schemeClr val="bg1"/>
                </a:solidFill>
                <a:latin typeface="Calibri" panose="020F0502020204030204" pitchFamily="34" charset="0"/>
              </a:rPr>
              <a:t>Common Data Model </a:t>
            </a:r>
            <a:r>
              <a:rPr lang="en-US" sz="1800" dirty="0" smtClean="0">
                <a:solidFill>
                  <a:schemeClr val="bg1"/>
                </a:solidFill>
                <a:latin typeface="Calibri" panose="020F0502020204030204" pitchFamily="34" charset="0"/>
              </a:rPr>
              <a:t>Specifications </a:t>
            </a:r>
            <a:r>
              <a:rPr lang="en-US" sz="1500" dirty="0" smtClean="0">
                <a:solidFill>
                  <a:schemeClr val="bg1"/>
                </a:solidFill>
                <a:latin typeface="Calibri" panose="020F0502020204030204" pitchFamily="34" charset="0"/>
              </a:rPr>
              <a:t>Version </a:t>
            </a:r>
            <a:r>
              <a:rPr lang="en-US" sz="1500" dirty="0">
                <a:solidFill>
                  <a:schemeClr val="bg1"/>
                </a:solidFill>
                <a:latin typeface="Calibri" panose="020F0502020204030204" pitchFamily="34" charset="0"/>
              </a:rPr>
              <a:t>4.0 </a:t>
            </a:r>
            <a:endParaRPr lang="en-US" sz="1500" dirty="0">
              <a:solidFill>
                <a:schemeClr val="bg1"/>
              </a:solidFill>
            </a:endParaRPr>
          </a:p>
        </p:txBody>
      </p:sp>
      <p:sp>
        <p:nvSpPr>
          <p:cNvPr id="6" name="Rectangle 5"/>
          <p:cNvSpPr/>
          <p:nvPr/>
        </p:nvSpPr>
        <p:spPr>
          <a:xfrm>
            <a:off x="5562600" y="2590800"/>
            <a:ext cx="3429000" cy="3046988"/>
          </a:xfrm>
          <a:prstGeom prst="rect">
            <a:avLst/>
          </a:prstGeom>
        </p:spPr>
        <p:txBody>
          <a:bodyPr wrap="square">
            <a:spAutoFit/>
          </a:bodyPr>
          <a:lstStyle/>
          <a:p>
            <a:r>
              <a:rPr lang="en-US" sz="2400" dirty="0">
                <a:solidFill>
                  <a:srgbClr val="FF0000"/>
                </a:solidFill>
              </a:rPr>
              <a:t>Drug </a:t>
            </a:r>
            <a:r>
              <a:rPr lang="en-US" sz="2400" dirty="0" smtClean="0">
                <a:solidFill>
                  <a:srgbClr val="FF0000"/>
                </a:solidFill>
              </a:rPr>
              <a:t>Exposure: </a:t>
            </a:r>
            <a:r>
              <a:rPr lang="en-US" sz="2400" i="1" dirty="0" smtClean="0">
                <a:solidFill>
                  <a:schemeClr val="bg1"/>
                </a:solidFill>
              </a:rPr>
              <a:t>Association </a:t>
            </a:r>
            <a:r>
              <a:rPr lang="en-US" sz="2400" i="1" dirty="0">
                <a:solidFill>
                  <a:schemeClr val="bg1"/>
                </a:solidFill>
              </a:rPr>
              <a:t>between a Person and a Drug at a specific time </a:t>
            </a:r>
            <a:r>
              <a:rPr lang="en-US" sz="2400" dirty="0"/>
              <a:t>	</a:t>
            </a:r>
          </a:p>
          <a:p>
            <a:endParaRPr lang="en-US" sz="2400" i="1" dirty="0" smtClean="0">
              <a:solidFill>
                <a:schemeClr val="bg1"/>
              </a:solidFill>
              <a:latin typeface="Arial" panose="020B0604020202020204" pitchFamily="34" charset="0"/>
            </a:endParaRPr>
          </a:p>
          <a:p>
            <a:r>
              <a:rPr lang="en-US" sz="2400" dirty="0" smtClean="0">
                <a:solidFill>
                  <a:srgbClr val="FFFF00"/>
                </a:solidFill>
                <a:latin typeface="Arial" panose="020B0604020202020204" pitchFamily="34" charset="0"/>
                <a:sym typeface="Wingdings" panose="05000000000000000000" pitchFamily="2" charset="2"/>
              </a:rPr>
              <a:t> confuses two particulars: the drug and the exposure</a:t>
            </a:r>
            <a:r>
              <a:rPr lang="en-US" sz="2400" dirty="0">
                <a:solidFill>
                  <a:srgbClr val="FFFF00"/>
                </a:solidFill>
                <a:latin typeface="Arial" panose="020B0604020202020204" pitchFamily="34" charset="0"/>
              </a:rPr>
              <a:t>	</a:t>
            </a:r>
          </a:p>
        </p:txBody>
      </p:sp>
      <p:sp>
        <p:nvSpPr>
          <p:cNvPr id="7" name="Rectangle 6"/>
          <p:cNvSpPr/>
          <p:nvPr/>
        </p:nvSpPr>
        <p:spPr bwMode="auto">
          <a:xfrm>
            <a:off x="2362200" y="3581400"/>
            <a:ext cx="1219200" cy="228600"/>
          </a:xfrm>
          <a:prstGeom prst="rect">
            <a:avLst/>
          </a:prstGeom>
          <a:solidFill>
            <a:srgbClr val="F91901">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06745262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OMOP’s tables: an </a:t>
            </a:r>
            <a:r>
              <a:rPr lang="en-US" dirty="0" err="1" smtClean="0"/>
              <a:t>ontologist’s</a:t>
            </a:r>
            <a:r>
              <a:rPr lang="en-US" dirty="0" smtClean="0"/>
              <a:t> nightmare</a:t>
            </a:r>
            <a:endParaRPr lang="en-US" dirty="0"/>
          </a:p>
        </p:txBody>
      </p:sp>
      <p:pic>
        <p:nvPicPr>
          <p:cNvPr id="4" name="Picture 3"/>
          <p:cNvPicPr>
            <a:picLocks noChangeAspect="1"/>
          </p:cNvPicPr>
          <p:nvPr/>
        </p:nvPicPr>
        <p:blipFill>
          <a:blip r:embed="rId2"/>
          <a:stretch>
            <a:fillRect/>
          </a:stretch>
        </p:blipFill>
        <p:spPr>
          <a:xfrm>
            <a:off x="685800" y="1752600"/>
            <a:ext cx="3609975" cy="4295775"/>
          </a:xfrm>
          <a:prstGeom prst="rect">
            <a:avLst/>
          </a:prstGeom>
        </p:spPr>
      </p:pic>
      <p:pic>
        <p:nvPicPr>
          <p:cNvPr id="5" name="Picture 4"/>
          <p:cNvPicPr>
            <a:picLocks noChangeAspect="1"/>
          </p:cNvPicPr>
          <p:nvPr/>
        </p:nvPicPr>
        <p:blipFill>
          <a:blip r:embed="rId3"/>
          <a:stretch>
            <a:fillRect/>
          </a:stretch>
        </p:blipFill>
        <p:spPr>
          <a:xfrm>
            <a:off x="5029200" y="1752600"/>
            <a:ext cx="3267075" cy="4705350"/>
          </a:xfrm>
          <a:prstGeom prst="rect">
            <a:avLst/>
          </a:prstGeom>
        </p:spPr>
      </p:pic>
      <p:sp>
        <p:nvSpPr>
          <p:cNvPr id="7" name="Rectangle 6"/>
          <p:cNvSpPr/>
          <p:nvPr/>
        </p:nvSpPr>
        <p:spPr>
          <a:xfrm>
            <a:off x="609600" y="6442364"/>
            <a:ext cx="8534400" cy="369332"/>
          </a:xfrm>
          <a:prstGeom prst="rect">
            <a:avLst/>
          </a:prstGeom>
        </p:spPr>
        <p:txBody>
          <a:bodyPr wrap="square">
            <a:spAutoFit/>
          </a:bodyPr>
          <a:lstStyle/>
          <a:p>
            <a:pPr algn="r"/>
            <a:r>
              <a:rPr lang="en-US" sz="1500" dirty="0" smtClean="0">
                <a:solidFill>
                  <a:schemeClr val="bg1"/>
                </a:solidFill>
                <a:latin typeface="Calibri" panose="020F0502020204030204" pitchFamily="34" charset="0"/>
              </a:rPr>
              <a:t>Observational </a:t>
            </a:r>
            <a:r>
              <a:rPr lang="en-US" sz="1500" dirty="0">
                <a:solidFill>
                  <a:schemeClr val="bg1"/>
                </a:solidFill>
                <a:latin typeface="Calibri" panose="020F0502020204030204" pitchFamily="34" charset="0"/>
              </a:rPr>
              <a:t>Medical Outcomes Partnership </a:t>
            </a:r>
            <a:r>
              <a:rPr lang="en-US" sz="1800" dirty="0">
                <a:solidFill>
                  <a:schemeClr val="bg1"/>
                </a:solidFill>
                <a:latin typeface="Calibri" panose="020F0502020204030204" pitchFamily="34" charset="0"/>
              </a:rPr>
              <a:t>Common Data Model </a:t>
            </a:r>
            <a:r>
              <a:rPr lang="en-US" sz="1800" dirty="0" smtClean="0">
                <a:solidFill>
                  <a:schemeClr val="bg1"/>
                </a:solidFill>
                <a:latin typeface="Calibri" panose="020F0502020204030204" pitchFamily="34" charset="0"/>
              </a:rPr>
              <a:t>Specifications </a:t>
            </a:r>
            <a:r>
              <a:rPr lang="en-US" sz="1500" dirty="0" smtClean="0">
                <a:solidFill>
                  <a:schemeClr val="bg1"/>
                </a:solidFill>
                <a:latin typeface="Calibri" panose="020F0502020204030204" pitchFamily="34" charset="0"/>
              </a:rPr>
              <a:t>Version </a:t>
            </a:r>
            <a:r>
              <a:rPr lang="en-US" sz="1500" dirty="0">
                <a:solidFill>
                  <a:schemeClr val="bg1"/>
                </a:solidFill>
                <a:latin typeface="Calibri" panose="020F0502020204030204" pitchFamily="34" charset="0"/>
              </a:rPr>
              <a:t>4.0 </a:t>
            </a:r>
            <a:endParaRPr lang="en-US" sz="1500" dirty="0">
              <a:solidFill>
                <a:schemeClr val="bg1"/>
              </a:solidFill>
            </a:endParaRPr>
          </a:p>
        </p:txBody>
      </p:sp>
    </p:spTree>
    <p:extLst>
      <p:ext uri="{BB962C8B-B14F-4D97-AF65-F5344CB8AC3E}">
        <p14:creationId xmlns:p14="http://schemas.microsoft.com/office/powerpoint/2010/main" val="48645857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Data management</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8326188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A colleague shares his research data set</a:t>
            </a:r>
          </a:p>
        </p:txBody>
      </p:sp>
      <p:sp>
        <p:nvSpPr>
          <p:cNvPr id="2" name="Content Placeholder 1"/>
          <p:cNvSpPr>
            <a:spLocks noGrp="1"/>
          </p:cNvSpPr>
          <p:nvPr>
            <p:ph idx="1"/>
          </p:nvPr>
        </p:nvSpPr>
        <p:spPr/>
        <p:txBody>
          <a:bodyPr/>
          <a:lstStyle/>
          <a:p>
            <a:endParaRPr lang="en-US"/>
          </a:p>
        </p:txBody>
      </p:sp>
      <p:sp>
        <p:nvSpPr>
          <p:cNvPr id="11267" name="Slide Number Placeholder 3"/>
          <p:cNvSpPr>
            <a:spLocks noGrp="1"/>
          </p:cNvSpPr>
          <p:nvPr>
            <p:ph type="sldNum" sz="quarter" idx="4294967295"/>
          </p:nvPr>
        </p:nvSpPr>
        <p:spPr>
          <a:xfrm>
            <a:off x="7239000" y="65532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3BCE3469-00C6-4DA1-B8D8-0E6C32742A43}" type="slidenum">
              <a:rPr lang="en-US" sz="1400" b="0">
                <a:solidFill>
                  <a:schemeClr val="bg1"/>
                </a:solidFill>
              </a:rPr>
              <a:pPr eaLnBrk="1" hangingPunct="1"/>
              <a:t>83</a:t>
            </a:fld>
            <a:endParaRPr lang="en-US" sz="1400" b="0">
              <a:solidFill>
                <a:schemeClr val="bg1"/>
              </a:solidFill>
            </a:endParaRPr>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88" y="2006600"/>
            <a:ext cx="8126412" cy="458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68903046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A closer look</a:t>
            </a:r>
          </a:p>
        </p:txBody>
      </p:sp>
      <p:sp>
        <p:nvSpPr>
          <p:cNvPr id="3" name="Content Placeholder 2"/>
          <p:cNvSpPr>
            <a:spLocks noGrp="1"/>
          </p:cNvSpPr>
          <p:nvPr>
            <p:ph idx="1"/>
          </p:nvPr>
        </p:nvSpPr>
        <p:spPr>
          <a:xfrm>
            <a:off x="3741738" y="2667000"/>
            <a:ext cx="5173662" cy="3962400"/>
          </a:xfrm>
        </p:spPr>
        <p:txBody>
          <a:bodyPr/>
          <a:lstStyle/>
          <a:p>
            <a:r>
              <a:rPr lang="en-US" dirty="0" smtClean="0"/>
              <a:t>What are you going to ask him right away?</a:t>
            </a:r>
          </a:p>
          <a:p>
            <a:r>
              <a:rPr lang="en-US" b="1" i="1" dirty="0" smtClean="0"/>
              <a:t>What do these various values stand for and how do they relate to each other?</a:t>
            </a:r>
          </a:p>
          <a:p>
            <a:pPr lvl="1"/>
            <a:r>
              <a:rPr lang="en-US" sz="2400" b="1" dirty="0" smtClean="0"/>
              <a:t>Might this mean that patient #5057 had only once sex at the age of 39?</a:t>
            </a:r>
          </a:p>
        </p:txBody>
      </p:sp>
      <p:sp>
        <p:nvSpPr>
          <p:cNvPr id="12292" name="Slide Number Placeholder 3"/>
          <p:cNvSpPr>
            <a:spLocks noGrp="1"/>
          </p:cNvSpPr>
          <p:nvPr>
            <p:ph type="sldNum" sz="quarter" idx="4294967295"/>
          </p:nvPr>
        </p:nvSpPr>
        <p:spPr>
          <a:xfrm>
            <a:off x="7239000" y="65532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4F9F36ED-EC72-4606-A153-F2554FE90E65}" type="slidenum">
              <a:rPr lang="en-US" sz="1400" b="0">
                <a:solidFill>
                  <a:schemeClr val="bg1"/>
                </a:solidFill>
              </a:rPr>
              <a:pPr eaLnBrk="1" hangingPunct="1"/>
              <a:t>84</a:t>
            </a:fld>
            <a:endParaRPr lang="en-US" sz="1400" b="0">
              <a:solidFill>
                <a:schemeClr val="bg1"/>
              </a:solidFill>
            </a:endParaRPr>
          </a:p>
        </p:txBody>
      </p:sp>
      <p:pic>
        <p:nvPicPr>
          <p:cNvPr id="122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1507400"/>
            <a:ext cx="3171825" cy="510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 name="Group 9"/>
          <p:cNvGrpSpPr>
            <a:grpSpLocks/>
          </p:cNvGrpSpPr>
          <p:nvPr/>
        </p:nvGrpSpPr>
        <p:grpSpPr bwMode="auto">
          <a:xfrm>
            <a:off x="655637" y="4948238"/>
            <a:ext cx="3382963" cy="233362"/>
            <a:chOff x="251927" y="5085184"/>
            <a:chExt cx="3489649" cy="233265"/>
          </a:xfrm>
        </p:grpSpPr>
        <p:sp>
          <p:nvSpPr>
            <p:cNvPr id="12295" name="Rectangle 6"/>
            <p:cNvSpPr>
              <a:spLocks noChangeArrowheads="1"/>
            </p:cNvSpPr>
            <p:nvPr/>
          </p:nvSpPr>
          <p:spPr bwMode="auto">
            <a:xfrm>
              <a:off x="251927" y="5085184"/>
              <a:ext cx="1311199" cy="233265"/>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cxnSp>
          <p:nvCxnSpPr>
            <p:cNvPr id="12296" name="Straight Arrow Connector 8"/>
            <p:cNvCxnSpPr>
              <a:cxnSpLocks noChangeShapeType="1"/>
              <a:stCxn id="12295" idx="3"/>
            </p:cNvCxnSpPr>
            <p:nvPr/>
          </p:nvCxnSpPr>
          <p:spPr bwMode="auto">
            <a:xfrm flipV="1">
              <a:off x="1563126" y="5187821"/>
              <a:ext cx="2178450" cy="13996"/>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9772304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88" descr="glo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8" y="315595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AutoShape 6"/>
          <p:cNvSpPr>
            <a:spLocks noChangeArrowheads="1"/>
          </p:cNvSpPr>
          <p:nvPr/>
        </p:nvSpPr>
        <p:spPr bwMode="auto">
          <a:xfrm>
            <a:off x="3352800" y="3562350"/>
            <a:ext cx="2133600" cy="609600"/>
          </a:xfrm>
          <a:prstGeom prst="rightArrow">
            <a:avLst>
              <a:gd name="adj1" fmla="val 50000"/>
              <a:gd name="adj2" fmla="val 6275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grpSp>
        <p:nvGrpSpPr>
          <p:cNvPr id="13316" name="Group 26"/>
          <p:cNvGrpSpPr>
            <a:grpSpLocks/>
          </p:cNvGrpSpPr>
          <p:nvPr/>
        </p:nvGrpSpPr>
        <p:grpSpPr bwMode="auto">
          <a:xfrm>
            <a:off x="3810000" y="2190750"/>
            <a:ext cx="914400" cy="3429000"/>
            <a:chOff x="2256" y="1488"/>
            <a:chExt cx="576" cy="2160"/>
          </a:xfrm>
        </p:grpSpPr>
        <p:sp>
          <p:nvSpPr>
            <p:cNvPr id="13385" name="AutoShape 15"/>
            <p:cNvSpPr>
              <a:spLocks noChangeArrowheads="1"/>
            </p:cNvSpPr>
            <p:nvPr/>
          </p:nvSpPr>
          <p:spPr bwMode="auto">
            <a:xfrm rot="5400000">
              <a:off x="1464" y="2280"/>
              <a:ext cx="2160"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alpha val="50195"/>
              </a:srgbClr>
            </a:solidFill>
            <a:ln w="9525">
              <a:solidFill>
                <a:schemeClr val="bg1"/>
              </a:solidFill>
              <a:miter lim="800000"/>
              <a:headEnd/>
              <a:tailEnd/>
            </a:ln>
          </p:spPr>
          <p:txBody>
            <a:bodyPr wrap="none" anchor="ctr"/>
            <a:lstStyle/>
            <a:p>
              <a:endParaRPr lang="en-US"/>
            </a:p>
          </p:txBody>
        </p:sp>
        <p:sp>
          <p:nvSpPr>
            <p:cNvPr id="13386" name="Line 16"/>
            <p:cNvSpPr>
              <a:spLocks noChangeShapeType="1"/>
            </p:cNvSpPr>
            <p:nvPr/>
          </p:nvSpPr>
          <p:spPr bwMode="auto">
            <a:xfrm rot="5400000">
              <a:off x="2353" y="1645"/>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3387" name="Line 17"/>
            <p:cNvSpPr>
              <a:spLocks noChangeShapeType="1"/>
            </p:cNvSpPr>
            <p:nvPr/>
          </p:nvSpPr>
          <p:spPr bwMode="auto">
            <a:xfrm rot="5400000">
              <a:off x="2449" y="1867"/>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3388" name="Line 18"/>
            <p:cNvSpPr>
              <a:spLocks noChangeShapeType="1"/>
            </p:cNvSpPr>
            <p:nvPr/>
          </p:nvSpPr>
          <p:spPr bwMode="auto">
            <a:xfrm rot="5400000">
              <a:off x="2512" y="2058"/>
              <a:ext cx="63"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3389" name="Line 19"/>
            <p:cNvSpPr>
              <a:spLocks noChangeShapeType="1"/>
            </p:cNvSpPr>
            <p:nvPr/>
          </p:nvSpPr>
          <p:spPr bwMode="auto">
            <a:xfrm rot="5400000">
              <a:off x="2544" y="2216"/>
              <a:ext cx="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3390" name="Line 20"/>
            <p:cNvSpPr>
              <a:spLocks noChangeShapeType="1"/>
            </p:cNvSpPr>
            <p:nvPr/>
          </p:nvSpPr>
          <p:spPr bwMode="auto">
            <a:xfrm rot="5400000" flipV="1">
              <a:off x="2449" y="2439"/>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3391" name="Line 21"/>
            <p:cNvSpPr>
              <a:spLocks noChangeShapeType="1"/>
            </p:cNvSpPr>
            <p:nvPr/>
          </p:nvSpPr>
          <p:spPr bwMode="auto">
            <a:xfrm rot="5400000" flipV="1">
              <a:off x="2417" y="2598"/>
              <a:ext cx="254"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3392" name="Line 22"/>
            <p:cNvSpPr>
              <a:spLocks noChangeShapeType="1"/>
            </p:cNvSpPr>
            <p:nvPr/>
          </p:nvSpPr>
          <p:spPr bwMode="auto">
            <a:xfrm rot="5400000" flipV="1">
              <a:off x="2353" y="2852"/>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3393" name="Line 23"/>
            <p:cNvSpPr>
              <a:spLocks noChangeShapeType="1"/>
            </p:cNvSpPr>
            <p:nvPr/>
          </p:nvSpPr>
          <p:spPr bwMode="auto">
            <a:xfrm rot="5400000">
              <a:off x="1739" y="2572"/>
              <a:ext cx="189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3394" name="Line 24"/>
            <p:cNvSpPr>
              <a:spLocks noChangeShapeType="1"/>
            </p:cNvSpPr>
            <p:nvPr/>
          </p:nvSpPr>
          <p:spPr bwMode="auto">
            <a:xfrm rot="5400000">
              <a:off x="1726" y="2576"/>
              <a:ext cx="16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3395" name="Line 25"/>
            <p:cNvSpPr>
              <a:spLocks noChangeShapeType="1"/>
            </p:cNvSpPr>
            <p:nvPr/>
          </p:nvSpPr>
          <p:spPr bwMode="auto">
            <a:xfrm rot="5400000">
              <a:off x="1721" y="2569"/>
              <a:ext cx="135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13317" name="AutoShape 27"/>
          <p:cNvSpPr>
            <a:spLocks noChangeArrowheads="1"/>
          </p:cNvSpPr>
          <p:nvPr/>
        </p:nvSpPr>
        <p:spPr bwMode="auto">
          <a:xfrm>
            <a:off x="3124200" y="3562350"/>
            <a:ext cx="914400" cy="609600"/>
          </a:xfrm>
          <a:prstGeom prst="leftArrow">
            <a:avLst>
              <a:gd name="adj1" fmla="val 50000"/>
              <a:gd name="adj2" fmla="val 61979"/>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grpSp>
        <p:nvGrpSpPr>
          <p:cNvPr id="13318" name="Group 9"/>
          <p:cNvGrpSpPr>
            <a:grpSpLocks/>
          </p:cNvGrpSpPr>
          <p:nvPr/>
        </p:nvGrpSpPr>
        <p:grpSpPr bwMode="auto">
          <a:xfrm>
            <a:off x="5715000" y="1676400"/>
            <a:ext cx="2743200" cy="3771900"/>
            <a:chOff x="3120" y="816"/>
            <a:chExt cx="2334" cy="3048"/>
          </a:xfrm>
        </p:grpSpPr>
        <p:pic>
          <p:nvPicPr>
            <p:cNvPr id="1338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864"/>
              <a:ext cx="2328" cy="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8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816"/>
              <a:ext cx="2334"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19" name="Freeform 35"/>
          <p:cNvSpPr>
            <a:spLocks/>
          </p:cNvSpPr>
          <p:nvPr/>
        </p:nvSpPr>
        <p:spPr bwMode="auto">
          <a:xfrm>
            <a:off x="2590800" y="2165350"/>
            <a:ext cx="3962400" cy="17018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rgbClr val="FF505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3320" name="Freeform 37"/>
          <p:cNvSpPr>
            <a:spLocks/>
          </p:cNvSpPr>
          <p:nvPr/>
        </p:nvSpPr>
        <p:spPr bwMode="auto">
          <a:xfrm rot="20395306" flipV="1">
            <a:off x="2362200" y="4171950"/>
            <a:ext cx="4343400" cy="14732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chemeClr val="accent1"/>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3321" name="Rectangle 36"/>
          <p:cNvSpPr>
            <a:spLocks noChangeArrowheads="1"/>
          </p:cNvSpPr>
          <p:nvPr/>
        </p:nvSpPr>
        <p:spPr bwMode="auto">
          <a:xfrm>
            <a:off x="6484938" y="2867025"/>
            <a:ext cx="1524000" cy="152400"/>
          </a:xfrm>
          <a:prstGeom prst="rect">
            <a:avLst/>
          </a:prstGeom>
          <a:solidFill>
            <a:srgbClr val="FF5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13322" name="Rectangle 38"/>
          <p:cNvSpPr>
            <a:spLocks noChangeArrowheads="1"/>
          </p:cNvSpPr>
          <p:nvPr/>
        </p:nvSpPr>
        <p:spPr bwMode="auto">
          <a:xfrm>
            <a:off x="6510338" y="3509963"/>
            <a:ext cx="1524000" cy="152400"/>
          </a:xfrm>
          <a:prstGeom prst="rect">
            <a:avLst/>
          </a:prstGeom>
          <a:solidFill>
            <a:srgbClr val="00CC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13323" name="Rectangle 27"/>
          <p:cNvSpPr>
            <a:spLocks noChangeArrowheads="1"/>
          </p:cNvSpPr>
          <p:nvPr/>
        </p:nvSpPr>
        <p:spPr bwMode="auto">
          <a:xfrm>
            <a:off x="0" y="609600"/>
            <a:ext cx="9144000" cy="6248400"/>
          </a:xfrm>
          <a:prstGeom prst="rect">
            <a:avLst/>
          </a:prstGeom>
          <a:solidFill>
            <a:srgbClr val="000042">
              <a:alpha val="89803"/>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13324" name="AutoShape 2"/>
          <p:cNvSpPr>
            <a:spLocks noGrp="1" noChangeArrowheads="1"/>
          </p:cNvSpPr>
          <p:nvPr>
            <p:ph type="title"/>
          </p:nvPr>
        </p:nvSpPr>
        <p:spPr/>
        <p:txBody>
          <a:bodyPr/>
          <a:lstStyle/>
          <a:p>
            <a:pPr eaLnBrk="1" hangingPunct="1"/>
            <a:r>
              <a:rPr lang="en-US" sz="3100" smtClean="0"/>
              <a:t>Documenting datasets</a:t>
            </a:r>
          </a:p>
        </p:txBody>
      </p:sp>
      <p:graphicFrame>
        <p:nvGraphicFramePr>
          <p:cNvPr id="31" name="Table 30"/>
          <p:cNvGraphicFramePr>
            <a:graphicFrameLocks noGrp="1"/>
          </p:cNvGraphicFramePr>
          <p:nvPr>
            <p:extLst/>
          </p:nvPr>
        </p:nvGraphicFramePr>
        <p:xfrm>
          <a:off x="858838" y="1524000"/>
          <a:ext cx="7361237" cy="4572000"/>
        </p:xfrm>
        <a:graphic>
          <a:graphicData uri="http://schemas.openxmlformats.org/drawingml/2006/table">
            <a:tbl>
              <a:tblPr firstRow="1" bandRow="1">
                <a:tableStyleId>{5C22544A-7EE6-4342-B048-85BDC9FD1C3A}</a:tableStyleId>
              </a:tblPr>
              <a:tblGrid>
                <a:gridCol w="3078845"/>
                <a:gridCol w="2043233"/>
                <a:gridCol w="2239159"/>
              </a:tblGrid>
              <a:tr h="370840">
                <a:tc>
                  <a:txBody>
                    <a:bodyPr/>
                    <a:lstStyle/>
                    <a:p>
                      <a:pPr algn="ctr"/>
                      <a:r>
                        <a:rPr lang="en-US" sz="2000" dirty="0" smtClean="0">
                          <a:solidFill>
                            <a:schemeClr val="bg1"/>
                          </a:solidFill>
                        </a:rPr>
                        <a:t>Sources</a:t>
                      </a:r>
                      <a:endParaRPr lang="en-US" sz="2000" dirty="0">
                        <a:solidFill>
                          <a:schemeClr val="bg1"/>
                        </a:solidFill>
                      </a:endParaRPr>
                    </a:p>
                  </a:txBody>
                  <a:tcPr marL="91432" marR="91432">
                    <a:noFill/>
                  </a:tcPr>
                </a:tc>
                <a:tc>
                  <a:txBody>
                    <a:bodyPr/>
                    <a:lstStyle/>
                    <a:p>
                      <a:pPr algn="ctr"/>
                      <a:r>
                        <a:rPr lang="en-US" sz="2000" dirty="0" smtClean="0">
                          <a:solidFill>
                            <a:schemeClr val="bg1"/>
                          </a:solidFill>
                        </a:rPr>
                        <a:t>Data generation</a:t>
                      </a:r>
                      <a:endParaRPr lang="en-US" sz="2000" dirty="0">
                        <a:solidFill>
                          <a:schemeClr val="bg1"/>
                        </a:solidFill>
                      </a:endParaRPr>
                    </a:p>
                  </a:txBody>
                  <a:tcPr marL="91432" marR="91432">
                    <a:noFill/>
                  </a:tcPr>
                </a:tc>
                <a:tc>
                  <a:txBody>
                    <a:bodyPr/>
                    <a:lstStyle/>
                    <a:p>
                      <a:pPr algn="ctr"/>
                      <a:r>
                        <a:rPr lang="en-US" sz="2000" dirty="0" smtClean="0">
                          <a:solidFill>
                            <a:schemeClr val="bg1"/>
                          </a:solidFill>
                        </a:rPr>
                        <a:t>Data organization</a:t>
                      </a:r>
                      <a:endParaRPr lang="en-US" sz="2000" dirty="0">
                        <a:solidFill>
                          <a:schemeClr val="bg1"/>
                        </a:solidFill>
                      </a:endParaRPr>
                    </a:p>
                  </a:txBody>
                  <a:tcPr marL="91432" marR="91432">
                    <a:noFill/>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Data collection sheets</a:t>
                      </a:r>
                    </a:p>
                  </a:txBody>
                  <a:tcPr marL="91432" marR="91432">
                    <a:noFill/>
                  </a:tcPr>
                </a:tc>
                <a:tc>
                  <a:txBody>
                    <a:bodyPr/>
                    <a:lstStyle/>
                    <a:p>
                      <a:endParaRPr lang="en-US" sz="2000" dirty="0">
                        <a:solidFill>
                          <a:schemeClr val="bg1"/>
                        </a:solidFill>
                      </a:endParaRPr>
                    </a:p>
                  </a:txBody>
                  <a:tcPr marL="91432" marR="91432">
                    <a:noFill/>
                  </a:tcPr>
                </a:tc>
                <a:tc>
                  <a:txBody>
                    <a:bodyPr/>
                    <a:lstStyle/>
                    <a:p>
                      <a:endParaRPr lang="en-US" sz="2000" dirty="0">
                        <a:solidFill>
                          <a:schemeClr val="bg1"/>
                        </a:solidFill>
                      </a:endParaRPr>
                    </a:p>
                  </a:txBody>
                  <a:tcPr marL="91432" marR="91432">
                    <a:noFill/>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Instruction manuals</a:t>
                      </a:r>
                    </a:p>
                  </a:txBody>
                  <a:tcPr marL="91432" marR="91432">
                    <a:noFill/>
                  </a:tcPr>
                </a:tc>
                <a:tc>
                  <a:txBody>
                    <a:bodyPr/>
                    <a:lstStyle/>
                    <a:p>
                      <a:endParaRPr lang="en-US" sz="2000">
                        <a:solidFill>
                          <a:schemeClr val="bg1"/>
                        </a:solidFill>
                      </a:endParaRPr>
                    </a:p>
                  </a:txBody>
                  <a:tcPr marL="91432" marR="91432">
                    <a:noFill/>
                  </a:tcPr>
                </a:tc>
                <a:tc>
                  <a:txBody>
                    <a:bodyPr/>
                    <a:lstStyle/>
                    <a:p>
                      <a:endParaRPr lang="en-US" sz="2000" dirty="0">
                        <a:solidFill>
                          <a:schemeClr val="bg1"/>
                        </a:solidFill>
                      </a:endParaRPr>
                    </a:p>
                  </a:txBody>
                  <a:tcPr marL="91432" marR="91432">
                    <a:noFill/>
                  </a:tcPr>
                </a:tc>
              </a:tr>
              <a:tr h="370840">
                <a:tc>
                  <a:txBody>
                    <a:bodyPr/>
                    <a:lstStyle/>
                    <a:p>
                      <a:pPr marL="457200" lvl="1" indent="-457200"/>
                      <a:r>
                        <a:rPr lang="en-US" sz="2000" dirty="0" smtClean="0">
                          <a:solidFill>
                            <a:schemeClr val="bg1"/>
                          </a:solidFill>
                        </a:rPr>
                        <a:t>Interpretation criteria</a:t>
                      </a:r>
                    </a:p>
                  </a:txBody>
                  <a:tcPr marL="91432" marR="91432">
                    <a:noFill/>
                  </a:tcPr>
                </a:tc>
                <a:tc>
                  <a:txBody>
                    <a:bodyPr/>
                    <a:lstStyle/>
                    <a:p>
                      <a:endParaRPr lang="en-US" sz="2000">
                        <a:solidFill>
                          <a:schemeClr val="bg1"/>
                        </a:solidFill>
                      </a:endParaRPr>
                    </a:p>
                  </a:txBody>
                  <a:tcPr marL="91432" marR="91432">
                    <a:noFill/>
                  </a:tcPr>
                </a:tc>
                <a:tc>
                  <a:txBody>
                    <a:bodyPr/>
                    <a:lstStyle/>
                    <a:p>
                      <a:endParaRPr lang="en-US" sz="2000" dirty="0">
                        <a:solidFill>
                          <a:schemeClr val="bg1"/>
                        </a:solidFill>
                      </a:endParaRPr>
                    </a:p>
                  </a:txBody>
                  <a:tcPr marL="91432" marR="91432">
                    <a:noFill/>
                  </a:tcPr>
                </a:tc>
              </a:tr>
              <a:tr h="370840">
                <a:tc>
                  <a:txBody>
                    <a:bodyPr/>
                    <a:lstStyle/>
                    <a:p>
                      <a:pPr marL="0" marR="0" lvl="2" indent="401638"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Diagnostic criteria</a:t>
                      </a:r>
                    </a:p>
                  </a:txBody>
                  <a:tcPr marL="91432" marR="91432">
                    <a:noFill/>
                  </a:tcPr>
                </a:tc>
                <a:tc>
                  <a:txBody>
                    <a:bodyPr/>
                    <a:lstStyle/>
                    <a:p>
                      <a:endParaRPr lang="en-US" sz="2000">
                        <a:solidFill>
                          <a:schemeClr val="bg1"/>
                        </a:solidFill>
                      </a:endParaRPr>
                    </a:p>
                  </a:txBody>
                  <a:tcPr marL="91432" marR="91432">
                    <a:noFill/>
                  </a:tcPr>
                </a:tc>
                <a:tc>
                  <a:txBody>
                    <a:bodyPr/>
                    <a:lstStyle/>
                    <a:p>
                      <a:endParaRPr lang="en-US" sz="2000" dirty="0">
                        <a:solidFill>
                          <a:schemeClr val="bg1"/>
                        </a:solidFill>
                      </a:endParaRPr>
                    </a:p>
                  </a:txBody>
                  <a:tcPr marL="91432" marR="91432">
                    <a:noFill/>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Assessment instruments</a:t>
                      </a:r>
                    </a:p>
                  </a:txBody>
                  <a:tcPr marL="91432" marR="91432">
                    <a:noFill/>
                  </a:tcPr>
                </a:tc>
                <a:tc>
                  <a:txBody>
                    <a:bodyPr/>
                    <a:lstStyle/>
                    <a:p>
                      <a:endParaRPr lang="en-US" sz="2000">
                        <a:solidFill>
                          <a:schemeClr val="bg1"/>
                        </a:solidFill>
                      </a:endParaRPr>
                    </a:p>
                  </a:txBody>
                  <a:tcPr marL="91432" marR="91432">
                    <a:noFill/>
                  </a:tcPr>
                </a:tc>
                <a:tc>
                  <a:txBody>
                    <a:bodyPr/>
                    <a:lstStyle/>
                    <a:p>
                      <a:endParaRPr lang="en-US" sz="2000" dirty="0">
                        <a:solidFill>
                          <a:schemeClr val="bg1"/>
                        </a:solidFill>
                      </a:endParaRPr>
                    </a:p>
                  </a:txBody>
                  <a:tcPr marL="91432" marR="91432">
                    <a:noFill/>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Terminologies</a:t>
                      </a:r>
                    </a:p>
                  </a:txBody>
                  <a:tcPr marL="91432" marR="91432">
                    <a:noFill/>
                  </a:tcPr>
                </a:tc>
                <a:tc>
                  <a:txBody>
                    <a:bodyPr/>
                    <a:lstStyle/>
                    <a:p>
                      <a:endParaRPr lang="en-US" sz="2000">
                        <a:solidFill>
                          <a:schemeClr val="bg1"/>
                        </a:solidFill>
                      </a:endParaRPr>
                    </a:p>
                  </a:txBody>
                  <a:tcPr marL="91432" marR="91432">
                    <a:noFill/>
                  </a:tcPr>
                </a:tc>
                <a:tc>
                  <a:txBody>
                    <a:bodyPr/>
                    <a:lstStyle/>
                    <a:p>
                      <a:endParaRPr lang="en-US" sz="2000" dirty="0">
                        <a:solidFill>
                          <a:schemeClr val="bg1"/>
                        </a:solidFill>
                      </a:endParaRPr>
                    </a:p>
                  </a:txBody>
                  <a:tcPr marL="91432" marR="91432">
                    <a:noFill/>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Data validation procedures</a:t>
                      </a:r>
                    </a:p>
                  </a:txBody>
                  <a:tcPr marL="91432" marR="91432">
                    <a:noFill/>
                  </a:tcPr>
                </a:tc>
                <a:tc>
                  <a:txBody>
                    <a:bodyPr/>
                    <a:lstStyle/>
                    <a:p>
                      <a:endParaRPr lang="en-US" sz="2000">
                        <a:solidFill>
                          <a:schemeClr val="bg1"/>
                        </a:solidFill>
                      </a:endParaRPr>
                    </a:p>
                  </a:txBody>
                  <a:tcPr marL="91432" marR="91432">
                    <a:noFill/>
                  </a:tcPr>
                </a:tc>
                <a:tc>
                  <a:txBody>
                    <a:bodyPr/>
                    <a:lstStyle/>
                    <a:p>
                      <a:endParaRPr lang="en-US" sz="2000" dirty="0">
                        <a:solidFill>
                          <a:schemeClr val="bg1"/>
                        </a:solidFill>
                      </a:endParaRPr>
                    </a:p>
                  </a:txBody>
                  <a:tcPr marL="91432" marR="91432">
                    <a:noFill/>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Data dictionaries</a:t>
                      </a:r>
                    </a:p>
                  </a:txBody>
                  <a:tcPr marL="91432" marR="91432">
                    <a:noFill/>
                  </a:tcPr>
                </a:tc>
                <a:tc>
                  <a:txBody>
                    <a:bodyPr/>
                    <a:lstStyle/>
                    <a:p>
                      <a:endParaRPr lang="en-US" sz="2000">
                        <a:solidFill>
                          <a:schemeClr val="bg1"/>
                        </a:solidFill>
                      </a:endParaRPr>
                    </a:p>
                  </a:txBody>
                  <a:tcPr marL="91432" marR="91432">
                    <a:noFill/>
                  </a:tcPr>
                </a:tc>
                <a:tc>
                  <a:txBody>
                    <a:bodyPr/>
                    <a:lstStyle/>
                    <a:p>
                      <a:endParaRPr lang="en-US" sz="2000" dirty="0" smtClean="0">
                        <a:solidFill>
                          <a:schemeClr val="bg1"/>
                        </a:solidFill>
                      </a:endParaRPr>
                    </a:p>
                  </a:txBody>
                  <a:tcPr marL="91432" marR="91432">
                    <a:noFill/>
                  </a:tcPr>
                </a:tc>
              </a:tr>
              <a:tr h="370840">
                <a:tc>
                  <a:txBody>
                    <a:bodyPr/>
                    <a:lstStyle/>
                    <a:p>
                      <a:r>
                        <a:rPr lang="en-US" sz="2000" dirty="0" err="1" smtClean="0">
                          <a:solidFill>
                            <a:schemeClr val="bg1"/>
                          </a:solidFill>
                        </a:rPr>
                        <a:t>Ontologies</a:t>
                      </a:r>
                      <a:endParaRPr lang="en-US" sz="2000" dirty="0">
                        <a:solidFill>
                          <a:schemeClr val="bg1"/>
                        </a:solidFill>
                      </a:endParaRPr>
                    </a:p>
                  </a:txBody>
                  <a:tcPr marL="91432" marR="91432">
                    <a:noFill/>
                  </a:tcPr>
                </a:tc>
                <a:tc>
                  <a:txBody>
                    <a:bodyPr/>
                    <a:lstStyle/>
                    <a:p>
                      <a:endParaRPr lang="en-US" sz="2000">
                        <a:solidFill>
                          <a:schemeClr val="bg1"/>
                        </a:solidFill>
                      </a:endParaRPr>
                    </a:p>
                  </a:txBody>
                  <a:tcPr marL="91432" marR="91432">
                    <a:noFill/>
                  </a:tcPr>
                </a:tc>
                <a:tc>
                  <a:txBody>
                    <a:bodyPr/>
                    <a:lstStyle/>
                    <a:p>
                      <a:endParaRPr lang="en-US" sz="2000" dirty="0" smtClean="0">
                        <a:solidFill>
                          <a:schemeClr val="bg1"/>
                        </a:solidFill>
                      </a:endParaRPr>
                    </a:p>
                  </a:txBody>
                  <a:tcPr marL="91432" marR="91432">
                    <a:noFill/>
                  </a:tcPr>
                </a:tc>
              </a:tr>
            </a:tbl>
          </a:graphicData>
        </a:graphic>
      </p:graphicFrame>
      <p:pic>
        <p:nvPicPr>
          <p:cNvPr id="13371" name="Picture 2" descr="C:\Users\seannos\AppData\Local\Microsoft\Windows\Temporary Internet Files\Content.IE5\KPRH4GS5\MC90043253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9950" y="2243138"/>
            <a:ext cx="4603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2" name="Picture 2" descr="C:\Users\seannos\AppData\Local\Microsoft\Windows\Temporary Internet Files\Content.IE5\KPRH4GS5\MC90043253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9950" y="2641600"/>
            <a:ext cx="4603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3" name="Picture 2" descr="C:\Users\seannos\AppData\Local\Microsoft\Windows\Temporary Internet Files\Content.IE5\KPRH4GS5\MC90043253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9950" y="3009900"/>
            <a:ext cx="4603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4" name="Picture 2" descr="C:\Users\seannos\AppData\Local\Microsoft\Windows\Temporary Internet Files\Content.IE5\KPRH4GS5\MC90043253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9950" y="3398838"/>
            <a:ext cx="4603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5" name="Picture 2" descr="C:\Users\seannos\AppData\Local\Microsoft\Windows\Temporary Internet Files\Content.IE5\KPRH4GS5\MC90043253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9950" y="3816350"/>
            <a:ext cx="4603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6" name="Picture 2" descr="C:\Users\seannos\AppData\Local\Microsoft\Windows\Temporary Internet Files\Content.IE5\KPRH4GS5\MC90043253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9950" y="4186238"/>
            <a:ext cx="4603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7" name="Picture 2" descr="C:\Users\seannos\AppData\Local\Microsoft\Windows\Temporary Internet Files\Content.IE5\KPRH4GS5\MC90043253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9950" y="5751512"/>
            <a:ext cx="4603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8" name="Picture 2" descr="C:\Users\seannos\AppData\Local\Microsoft\Windows\Temporary Internet Files\Content.IE5\KPRH4GS5\MC90043253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3713" y="4800600"/>
            <a:ext cx="4603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9" name="Picture 2" descr="C:\Users\seannos\AppData\Local\Microsoft\Windows\Temporary Internet Files\Content.IE5\KPRH4GS5\MC90043253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3713" y="5322888"/>
            <a:ext cx="4603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80" name="Picture 2" descr="C:\Users\seannos\AppData\Local\Microsoft\Windows\Temporary Internet Files\Content.IE5\KPRH4GS5\MC90043253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3713" y="5780087"/>
            <a:ext cx="4603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81" name="Picture 2" descr="C:\Users\seannos\AppData\Local\Microsoft\Windows\Temporary Internet Files\Content.IE5\KPRH4GS5\MC90043253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3713" y="4195763"/>
            <a:ext cx="4603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82" name="TextBox 42"/>
          <p:cNvSpPr txBox="1">
            <a:spLocks noChangeArrowheads="1"/>
          </p:cNvSpPr>
          <p:nvPr/>
        </p:nvSpPr>
        <p:spPr bwMode="auto">
          <a:xfrm>
            <a:off x="112713" y="6162675"/>
            <a:ext cx="8918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sz="1600" b="0" dirty="0">
                <a:solidFill>
                  <a:schemeClr val="bg1"/>
                </a:solidFill>
              </a:rPr>
              <a:t>If not used for data collection and organization, these sources can be used post hoc to document, and perhaps increase, the level of data clarity and faithfulness in and comparability of existing data collections.</a:t>
            </a:r>
          </a:p>
        </p:txBody>
      </p:sp>
    </p:spTree>
    <p:extLst>
      <p:ext uri="{BB962C8B-B14F-4D97-AF65-F5344CB8AC3E}">
        <p14:creationId xmlns:p14="http://schemas.microsoft.com/office/powerpoint/2010/main" val="162710514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‘meaning’ of values in data collections</a:t>
            </a:r>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775" y="4090988"/>
            <a:ext cx="72771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355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250" y="1995488"/>
            <a:ext cx="30988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 name="Group 21"/>
          <p:cNvGrpSpPr>
            <a:grpSpLocks/>
          </p:cNvGrpSpPr>
          <p:nvPr/>
        </p:nvGrpSpPr>
        <p:grpSpPr bwMode="auto">
          <a:xfrm>
            <a:off x="295275" y="2012950"/>
            <a:ext cx="8743950" cy="3959225"/>
            <a:chOff x="295275" y="2012496"/>
            <a:chExt cx="8743950" cy="3959679"/>
          </a:xfrm>
        </p:grpSpPr>
        <p:sp>
          <p:nvSpPr>
            <p:cNvPr id="23560" name="TextBox 12"/>
            <p:cNvSpPr txBox="1">
              <a:spLocks noChangeArrowheads="1"/>
            </p:cNvSpPr>
            <p:nvPr/>
          </p:nvSpPr>
          <p:spPr bwMode="auto">
            <a:xfrm>
              <a:off x="3571875" y="2012496"/>
              <a:ext cx="5467350" cy="200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sz="2200" b="0">
                  <a:solidFill>
                    <a:schemeClr val="bg1"/>
                  </a:solidFill>
                </a:rPr>
                <a:t>‘</a:t>
              </a:r>
              <a:r>
                <a:rPr lang="en-US" sz="2200" b="0" i="1">
                  <a:solidFill>
                    <a:schemeClr val="bg1"/>
                  </a:solidFill>
                </a:rPr>
                <a:t>The patient with patient identifier ‘PtID4’ is stated to have had a panoramic X-ray of the mouth which is interpreted to show subcortical sclerosis of that patient’s condylar head of the right temporomandibular joint</a:t>
              </a:r>
              <a:r>
                <a:rPr lang="en-US" sz="2200" b="0">
                  <a:solidFill>
                    <a:schemeClr val="bg1"/>
                  </a:solidFill>
                </a:rPr>
                <a:t>’</a:t>
              </a:r>
            </a:p>
          </p:txBody>
        </p:sp>
        <p:grpSp>
          <p:nvGrpSpPr>
            <p:cNvPr id="23561" name="Group 20"/>
            <p:cNvGrpSpPr>
              <a:grpSpLocks/>
            </p:cNvGrpSpPr>
            <p:nvPr/>
          </p:nvGrpSpPr>
          <p:grpSpPr bwMode="auto">
            <a:xfrm>
              <a:off x="295275" y="2047875"/>
              <a:ext cx="8696325" cy="3924300"/>
              <a:chOff x="295275" y="2047875"/>
              <a:chExt cx="8696325" cy="3924300"/>
            </a:xfrm>
          </p:grpSpPr>
          <p:sp>
            <p:nvSpPr>
              <p:cNvPr id="23562" name="Rectangle 13"/>
              <p:cNvSpPr>
                <a:spLocks noChangeArrowheads="1"/>
              </p:cNvSpPr>
              <p:nvPr/>
            </p:nvSpPr>
            <p:spPr bwMode="auto">
              <a:xfrm>
                <a:off x="4933950" y="5810250"/>
                <a:ext cx="152400" cy="161925"/>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sz="1100">
                    <a:solidFill>
                      <a:schemeClr val="bg1"/>
                    </a:solidFill>
                  </a:rPr>
                  <a:t>1</a:t>
                </a:r>
              </a:p>
            </p:txBody>
          </p:sp>
          <p:sp>
            <p:nvSpPr>
              <p:cNvPr id="23563" name="Rectangle 14"/>
              <p:cNvSpPr>
                <a:spLocks noChangeArrowheads="1"/>
              </p:cNvSpPr>
              <p:nvPr/>
            </p:nvSpPr>
            <p:spPr bwMode="auto">
              <a:xfrm>
                <a:off x="4467225" y="5048250"/>
                <a:ext cx="619125" cy="14287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23564" name="Rectangle 15"/>
              <p:cNvSpPr>
                <a:spLocks noChangeArrowheads="1"/>
              </p:cNvSpPr>
              <p:nvPr/>
            </p:nvSpPr>
            <p:spPr bwMode="auto">
              <a:xfrm>
                <a:off x="2028825" y="5810250"/>
                <a:ext cx="619125" cy="14287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23565" name="Rectangle 16"/>
              <p:cNvSpPr>
                <a:spLocks noChangeArrowheads="1"/>
              </p:cNvSpPr>
              <p:nvPr/>
            </p:nvSpPr>
            <p:spPr bwMode="auto">
              <a:xfrm>
                <a:off x="295275" y="2886075"/>
                <a:ext cx="3028950" cy="16192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23566" name="Rectangle 17"/>
              <p:cNvSpPr>
                <a:spLocks noChangeArrowheads="1"/>
              </p:cNvSpPr>
              <p:nvPr/>
            </p:nvSpPr>
            <p:spPr bwMode="auto">
              <a:xfrm>
                <a:off x="2419350" y="2124075"/>
                <a:ext cx="619125" cy="14287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23567" name="Rectangle 18"/>
              <p:cNvSpPr>
                <a:spLocks noChangeArrowheads="1"/>
              </p:cNvSpPr>
              <p:nvPr/>
            </p:nvSpPr>
            <p:spPr bwMode="auto">
              <a:xfrm>
                <a:off x="3571875" y="2047875"/>
                <a:ext cx="5419725" cy="190500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23568" name="Rectangle 19"/>
              <p:cNvSpPr>
                <a:spLocks noChangeArrowheads="1"/>
              </p:cNvSpPr>
              <p:nvPr/>
            </p:nvSpPr>
            <p:spPr bwMode="auto">
              <a:xfrm>
                <a:off x="895350" y="2276475"/>
                <a:ext cx="619125" cy="152400"/>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grpSp>
      </p:grpSp>
      <p:sp>
        <p:nvSpPr>
          <p:cNvPr id="16" name="Arc 15"/>
          <p:cNvSpPr/>
          <p:nvPr/>
        </p:nvSpPr>
        <p:spPr bwMode="auto">
          <a:xfrm rot="1339683">
            <a:off x="5029200" y="3914775"/>
            <a:ext cx="1079500" cy="2093913"/>
          </a:xfrm>
          <a:prstGeom prst="arc">
            <a:avLst>
              <a:gd name="adj1" fmla="val 16200000"/>
              <a:gd name="adj2" fmla="val 5532768"/>
            </a:avLst>
          </a:prstGeom>
          <a:noFill/>
          <a:ln w="38100" cap="flat" cmpd="sng" algn="ctr">
            <a:solidFill>
              <a:srgbClr val="FF0000"/>
            </a:solidFill>
            <a:prstDash val="solid"/>
            <a:round/>
            <a:headEnd type="triangle" w="med" len="med"/>
            <a:tailEnd type="none" w="med" len="med"/>
          </a:ln>
          <a:effectLst/>
        </p:spPr>
        <p:txBody>
          <a:bodyPr wrap="none" anchor="ctr"/>
          <a:lstStyle/>
          <a:p>
            <a:pPr>
              <a:defRPr/>
            </a:pPr>
            <a:endParaRPr lang="en-US"/>
          </a:p>
        </p:txBody>
      </p:sp>
      <p:sp>
        <p:nvSpPr>
          <p:cNvPr id="17" name="TextBox 16"/>
          <p:cNvSpPr txBox="1">
            <a:spLocks noChangeArrowheads="1"/>
          </p:cNvSpPr>
          <p:nvPr/>
        </p:nvSpPr>
        <p:spPr bwMode="auto">
          <a:xfrm>
            <a:off x="6210300" y="3956050"/>
            <a:ext cx="1312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solidFill>
                  <a:srgbClr val="FF0000"/>
                </a:solidFill>
              </a:rPr>
              <a:t>meaning</a:t>
            </a:r>
          </a:p>
        </p:txBody>
      </p:sp>
    </p:spTree>
    <p:extLst>
      <p:ext uri="{BB962C8B-B14F-4D97-AF65-F5344CB8AC3E}">
        <p14:creationId xmlns:p14="http://schemas.microsoft.com/office/powerpoint/2010/main" val="3349009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p:nvPr>
        </p:nvSpPr>
        <p:spPr>
          <a:xfrm>
            <a:off x="228600" y="838200"/>
            <a:ext cx="8686800" cy="647700"/>
          </a:xfrm>
        </p:spPr>
        <p:txBody>
          <a:bodyPr/>
          <a:lstStyle/>
          <a:p>
            <a:r>
              <a:rPr lang="en-US" dirty="0" smtClean="0"/>
              <a:t>Preemptive study design</a:t>
            </a:r>
          </a:p>
        </p:txBody>
      </p:sp>
      <p:sp>
        <p:nvSpPr>
          <p:cNvPr id="167939" name="Content Placeholder 2"/>
          <p:cNvSpPr>
            <a:spLocks noGrp="1"/>
          </p:cNvSpPr>
          <p:nvPr>
            <p:ph idx="1"/>
          </p:nvPr>
        </p:nvSpPr>
        <p:spPr/>
        <p:txBody>
          <a:bodyPr/>
          <a:lstStyle/>
          <a:p>
            <a:r>
              <a:rPr lang="en-US" dirty="0" smtClean="0"/>
              <a:t>Goal: register data at a more fine-grained level</a:t>
            </a:r>
          </a:p>
          <a:p>
            <a:r>
              <a:rPr lang="en-US" dirty="0" smtClean="0"/>
              <a:t>Method:</a:t>
            </a:r>
            <a:endParaRPr lang="en-US" dirty="0"/>
          </a:p>
          <a:p>
            <a:pPr>
              <a:buFont typeface="Arial" panose="020B0604020202020204" pitchFamily="34" charset="0"/>
              <a:buChar char="•"/>
            </a:pPr>
            <a:r>
              <a:rPr lang="en-US" sz="2000" dirty="0" smtClean="0"/>
              <a:t>Start with a detailed description of the constructs to study as well as of hypothesized relationships amongst them</a:t>
            </a:r>
          </a:p>
          <a:p>
            <a:pPr>
              <a:buFont typeface="Arial" panose="020B0604020202020204" pitchFamily="34" charset="0"/>
              <a:buChar char="•"/>
            </a:pPr>
            <a:r>
              <a:rPr lang="en-US" sz="2000" dirty="0" smtClean="0"/>
              <a:t>Translate constructs in (perhaps overlapping) sets of variables</a:t>
            </a:r>
          </a:p>
          <a:p>
            <a:pPr>
              <a:buFont typeface="Arial" panose="020B0604020202020204" pitchFamily="34" charset="0"/>
              <a:buChar char="•"/>
            </a:pPr>
            <a:r>
              <a:rPr lang="en-US" sz="2000" dirty="0" smtClean="0"/>
              <a:t>Determine for each possible value V of each variable all possible configurations of entities (according to our best scientific understanding) for which the following can be true:</a:t>
            </a:r>
          </a:p>
          <a:p>
            <a:pPr lvl="1"/>
            <a:r>
              <a:rPr lang="en-US" sz="2000" dirty="0" smtClean="0"/>
              <a:t> V</a:t>
            </a:r>
          </a:p>
          <a:p>
            <a:pPr lvl="1"/>
            <a:r>
              <a:rPr lang="en-US" sz="2000" dirty="0" smtClean="0"/>
              <a:t>‘it is stated that V’</a:t>
            </a:r>
          </a:p>
          <a:p>
            <a:pPr>
              <a:buFont typeface="Arial" panose="020B0604020202020204" pitchFamily="34" charset="0"/>
              <a:buChar char="•"/>
            </a:pPr>
            <a:r>
              <a:rPr lang="en-US" sz="2000" dirty="0" smtClean="0"/>
              <a:t>Describe these possible configurations by means of sentences from a formal language that mimic the structure of reality. </a:t>
            </a:r>
          </a:p>
          <a:p>
            <a:pPr lvl="1"/>
            <a:endParaRPr lang="en-US" dirty="0" smtClean="0"/>
          </a:p>
        </p:txBody>
      </p:sp>
    </p:spTree>
    <p:extLst>
      <p:ext uri="{BB962C8B-B14F-4D97-AF65-F5344CB8AC3E}">
        <p14:creationId xmlns:p14="http://schemas.microsoft.com/office/powerpoint/2010/main" val="342595697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1"/>
          </p:nvPr>
        </p:nvSpPr>
        <p:spPr/>
        <p:txBody>
          <a:bodyPr>
            <a:normAutofit/>
          </a:bodyPr>
          <a:lstStyle/>
          <a:p>
            <a:pPr>
              <a:buFont typeface="Arial" panose="020B0604020202020204" pitchFamily="34" charset="0"/>
              <a:buChar char="•"/>
              <a:defRPr/>
            </a:pPr>
            <a:r>
              <a:rPr lang="en-US" dirty="0" smtClean="0"/>
              <a:t>For value V for patient P stating that </a:t>
            </a:r>
            <a:r>
              <a:rPr lang="en-US" dirty="0" smtClean="0">
                <a:solidFill>
                  <a:schemeClr val="bg1"/>
                </a:solidFill>
              </a:rPr>
              <a:t>‘</a:t>
            </a:r>
            <a:r>
              <a:rPr lang="en-US" i="1" dirty="0" smtClean="0">
                <a:solidFill>
                  <a:schemeClr val="bg1"/>
                </a:solidFill>
              </a:rPr>
              <a:t>P has had a panoramic X-ray of the mouth which is interpreted to show subcortical sclerosis of that patient’s condylar head of the right </a:t>
            </a:r>
            <a:r>
              <a:rPr lang="en-US" i="1" dirty="0" err="1" smtClean="0">
                <a:solidFill>
                  <a:schemeClr val="bg1"/>
                </a:solidFill>
              </a:rPr>
              <a:t>temporomandibular</a:t>
            </a:r>
            <a:r>
              <a:rPr lang="en-US" i="1" dirty="0" smtClean="0">
                <a:solidFill>
                  <a:schemeClr val="bg1"/>
                </a:solidFill>
              </a:rPr>
              <a:t> joint</a:t>
            </a:r>
            <a:r>
              <a:rPr lang="en-US" dirty="0" smtClean="0">
                <a:solidFill>
                  <a:schemeClr val="bg1"/>
                </a:solidFill>
              </a:rPr>
              <a:t>’ to be true,</a:t>
            </a:r>
          </a:p>
          <a:p>
            <a:pPr lvl="1">
              <a:buFont typeface="Arial" panose="020B0604020202020204" pitchFamily="34" charset="0"/>
              <a:buChar char="•"/>
              <a:defRPr/>
            </a:pPr>
            <a:r>
              <a:rPr lang="en-US" dirty="0" smtClean="0">
                <a:solidFill>
                  <a:schemeClr val="bg1"/>
                </a:solidFill>
              </a:rPr>
              <a:t>this statement must have been made,</a:t>
            </a:r>
          </a:p>
          <a:p>
            <a:pPr>
              <a:buFont typeface="Arial" panose="020B0604020202020204" pitchFamily="34" charset="0"/>
              <a:buChar char="•"/>
              <a:defRPr/>
            </a:pPr>
            <a:r>
              <a:rPr lang="en-US" dirty="0" smtClean="0">
                <a:solidFill>
                  <a:schemeClr val="bg1"/>
                </a:solidFill>
              </a:rPr>
              <a:t>for the statement to be true, there must have been that patient, an X-ray, etc, …</a:t>
            </a:r>
          </a:p>
          <a:p>
            <a:pPr>
              <a:buFont typeface="Arial" panose="020B0604020202020204" pitchFamily="34" charset="0"/>
              <a:buChar char="•"/>
              <a:defRPr/>
            </a:pPr>
            <a:r>
              <a:rPr lang="en-US" dirty="0" smtClean="0">
                <a:solidFill>
                  <a:schemeClr val="bg1"/>
                </a:solidFill>
              </a:rPr>
              <a:t>BUT! It is not necessarily true that that patient has indeed the sclerosis as diagnosed.</a:t>
            </a:r>
          </a:p>
          <a:p>
            <a:pPr>
              <a:defRPr/>
            </a:pPr>
            <a:endParaRPr lang="en-US" dirty="0" smtClean="0"/>
          </a:p>
          <a:p>
            <a:pPr lvl="1">
              <a:defRPr/>
            </a:pPr>
            <a:endParaRPr lang="en-US" dirty="0" smtClean="0"/>
          </a:p>
        </p:txBody>
      </p:sp>
      <p:sp>
        <p:nvSpPr>
          <p:cNvPr id="2" name="Title 1"/>
          <p:cNvSpPr>
            <a:spLocks noGrp="1"/>
          </p:cNvSpPr>
          <p:nvPr>
            <p:ph type="title"/>
          </p:nvPr>
        </p:nvSpPr>
        <p:spPr/>
        <p:txBody>
          <a:bodyPr/>
          <a:lstStyle/>
          <a:p>
            <a:r>
              <a:rPr lang="en-US" dirty="0"/>
              <a:t>For example</a:t>
            </a:r>
          </a:p>
        </p:txBody>
      </p:sp>
    </p:spTree>
    <p:extLst>
      <p:ext uri="{BB962C8B-B14F-4D97-AF65-F5344CB8AC3E}">
        <p14:creationId xmlns:p14="http://schemas.microsoft.com/office/powerpoint/2010/main" val="203674166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839200" cy="4876800"/>
          </a:xfrm>
        </p:spPr>
        <p:txBody>
          <a:bodyPr>
            <a:normAutofit lnSpcReduction="10000"/>
          </a:bodyPr>
          <a:lstStyle/>
          <a:p>
            <a:pPr marL="514350" indent="-514350">
              <a:buFont typeface="+mj-lt"/>
              <a:buAutoNum type="arabicPeriod"/>
              <a:defRPr/>
            </a:pPr>
            <a:r>
              <a:rPr lang="en-US" dirty="0" smtClean="0"/>
              <a:t>Formulate for each variable a sentence explaining as accurately as possible what the variable stands for,</a:t>
            </a:r>
          </a:p>
          <a:p>
            <a:pPr marL="514350" indent="-514350">
              <a:buFont typeface="+mj-lt"/>
              <a:buAutoNum type="arabicPeriod"/>
              <a:defRPr/>
            </a:pPr>
            <a:r>
              <a:rPr lang="en-US" dirty="0" smtClean="0"/>
              <a:t>list the entities in reality that the terms in the sentence denote,</a:t>
            </a:r>
          </a:p>
          <a:p>
            <a:pPr marL="514350" indent="-514350">
              <a:buFont typeface="+mj-lt"/>
              <a:buAutoNum type="arabicPeriod"/>
              <a:defRPr/>
            </a:pPr>
            <a:r>
              <a:rPr lang="en-US" dirty="0" smtClean="0"/>
              <a:t>list recursively for all entities listed further entities that ontologically must exist for the entity under scrutiny to exist,</a:t>
            </a:r>
          </a:p>
          <a:p>
            <a:pPr marL="514350" indent="-514350">
              <a:buFont typeface="+mj-lt"/>
              <a:buAutoNum type="arabicPeriod"/>
              <a:defRPr/>
            </a:pPr>
            <a:r>
              <a:rPr lang="en-US" dirty="0" smtClean="0"/>
              <a:t>classify all entities in terms of realism-based </a:t>
            </a:r>
            <a:r>
              <a:rPr lang="en-US" dirty="0" err="1" smtClean="0"/>
              <a:t>ontologies</a:t>
            </a:r>
            <a:r>
              <a:rPr lang="en-US" dirty="0" smtClean="0"/>
              <a:t> (RBO),</a:t>
            </a:r>
          </a:p>
          <a:p>
            <a:pPr marL="514350" indent="-514350">
              <a:buFont typeface="+mj-lt"/>
              <a:buAutoNum type="arabicPeriod"/>
              <a:defRPr/>
            </a:pPr>
            <a:r>
              <a:rPr lang="en-US" dirty="0" smtClean="0"/>
              <a:t>specify all obtaining relationships between these entities,</a:t>
            </a:r>
          </a:p>
          <a:p>
            <a:pPr marL="514350" indent="-514350">
              <a:buFont typeface="+mj-lt"/>
              <a:buAutoNum type="arabicPeriod"/>
              <a:defRPr/>
            </a:pPr>
            <a:r>
              <a:rPr lang="en-US" dirty="0" smtClean="0"/>
              <a:t>outline all possible configurations of such entities for the sentence to be true,</a:t>
            </a:r>
          </a:p>
          <a:p>
            <a:pPr marL="514350" indent="-514350">
              <a:buFont typeface="+mj-lt"/>
              <a:buAutoNum type="arabicPeriod"/>
              <a:defRPr/>
            </a:pPr>
            <a:r>
              <a:rPr lang="en-US" dirty="0" smtClean="0"/>
              <a:t>translate this configurations in appropriate (coded) values.</a:t>
            </a:r>
            <a:endParaRPr lang="en-US" dirty="0"/>
          </a:p>
        </p:txBody>
      </p:sp>
      <p:sp>
        <p:nvSpPr>
          <p:cNvPr id="2" name="Title 1"/>
          <p:cNvSpPr>
            <a:spLocks noGrp="1"/>
          </p:cNvSpPr>
          <p:nvPr>
            <p:ph type="title"/>
          </p:nvPr>
        </p:nvSpPr>
        <p:spPr/>
        <p:txBody>
          <a:bodyPr/>
          <a:lstStyle/>
          <a:p>
            <a:r>
              <a:rPr lang="en-US" dirty="0" smtClean="0"/>
              <a:t>Coded variable </a:t>
            </a:r>
            <a:r>
              <a:rPr lang="en-US" dirty="0"/>
              <a:t>expansion</a:t>
            </a:r>
          </a:p>
        </p:txBody>
      </p:sp>
    </p:spTree>
    <p:extLst>
      <p:ext uri="{BB962C8B-B14F-4D97-AF65-F5344CB8AC3E}">
        <p14:creationId xmlns:p14="http://schemas.microsoft.com/office/powerpoint/2010/main" val="2499450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Definition of ‘research’</a:t>
            </a:r>
            <a:endParaRPr lang="en-US" dirty="0"/>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smtClean="0"/>
              <a:t>careful </a:t>
            </a:r>
            <a:r>
              <a:rPr lang="en-US" dirty="0"/>
              <a:t>or diligent search</a:t>
            </a:r>
          </a:p>
          <a:p>
            <a:pPr marL="457200" indent="-457200">
              <a:buFont typeface="+mj-lt"/>
              <a:buAutoNum type="arabicPeriod"/>
            </a:pPr>
            <a:r>
              <a:rPr lang="en-US" dirty="0" smtClean="0"/>
              <a:t>studious </a:t>
            </a:r>
            <a:r>
              <a:rPr lang="en-US" dirty="0"/>
              <a:t>inquiry or examination; </a:t>
            </a:r>
            <a:r>
              <a:rPr lang="en-US" i="1" dirty="0"/>
              <a:t>especially</a:t>
            </a:r>
            <a:r>
              <a:rPr lang="en-US" dirty="0"/>
              <a:t> : </a:t>
            </a:r>
            <a:endParaRPr lang="en-US" dirty="0" smtClean="0"/>
          </a:p>
          <a:p>
            <a:pPr marL="0" indent="0"/>
            <a:r>
              <a:rPr lang="en-US" dirty="0"/>
              <a:t>	</a:t>
            </a:r>
            <a:r>
              <a:rPr lang="en-US" dirty="0" smtClean="0"/>
              <a:t>investigation </a:t>
            </a:r>
            <a:r>
              <a:rPr lang="en-US" dirty="0"/>
              <a:t>or experimentation </a:t>
            </a:r>
            <a:endParaRPr lang="en-US" dirty="0" smtClean="0"/>
          </a:p>
          <a:p>
            <a:pPr marL="0" indent="0"/>
            <a:r>
              <a:rPr lang="en-US" dirty="0"/>
              <a:t>	</a:t>
            </a:r>
            <a:r>
              <a:rPr lang="en-US" dirty="0" smtClean="0"/>
              <a:t>aimed </a:t>
            </a:r>
            <a:r>
              <a:rPr lang="en-US" dirty="0"/>
              <a:t>at </a:t>
            </a:r>
            <a:endParaRPr lang="en-US" dirty="0" smtClean="0"/>
          </a:p>
          <a:p>
            <a:pPr marL="0" indent="0"/>
            <a:r>
              <a:rPr lang="en-US" dirty="0"/>
              <a:t>	</a:t>
            </a:r>
            <a:r>
              <a:rPr lang="en-US" dirty="0" smtClean="0"/>
              <a:t>	- the </a:t>
            </a:r>
            <a:r>
              <a:rPr lang="en-US" dirty="0">
                <a:solidFill>
                  <a:srgbClr val="1FE115"/>
                </a:solidFill>
              </a:rPr>
              <a:t>discovery</a:t>
            </a:r>
            <a:r>
              <a:rPr lang="en-US" dirty="0"/>
              <a:t> and </a:t>
            </a:r>
            <a:r>
              <a:rPr lang="en-US" dirty="0">
                <a:solidFill>
                  <a:srgbClr val="1FE115"/>
                </a:solidFill>
              </a:rPr>
              <a:t>interpretation</a:t>
            </a:r>
            <a:r>
              <a:rPr lang="en-US" dirty="0"/>
              <a:t> of </a:t>
            </a:r>
            <a:r>
              <a:rPr lang="en-US" dirty="0">
                <a:solidFill>
                  <a:srgbClr val="1FE115"/>
                </a:solidFill>
              </a:rPr>
              <a:t>facts</a:t>
            </a:r>
            <a:r>
              <a:rPr lang="en-US" dirty="0"/>
              <a:t>, </a:t>
            </a:r>
            <a:endParaRPr lang="en-US" dirty="0" smtClean="0"/>
          </a:p>
          <a:p>
            <a:pPr marL="0" indent="0"/>
            <a:r>
              <a:rPr lang="en-US" dirty="0"/>
              <a:t>	</a:t>
            </a:r>
            <a:r>
              <a:rPr lang="en-US" dirty="0" smtClean="0"/>
              <a:t>	- revision </a:t>
            </a:r>
            <a:r>
              <a:rPr lang="en-US" dirty="0"/>
              <a:t>of accepted </a:t>
            </a:r>
            <a:r>
              <a:rPr lang="en-US" dirty="0">
                <a:solidFill>
                  <a:srgbClr val="1FE115"/>
                </a:solidFill>
              </a:rPr>
              <a:t>theories</a:t>
            </a:r>
            <a:r>
              <a:rPr lang="en-US" dirty="0"/>
              <a:t> or </a:t>
            </a:r>
            <a:r>
              <a:rPr lang="en-US" dirty="0">
                <a:solidFill>
                  <a:srgbClr val="1FE115"/>
                </a:solidFill>
              </a:rPr>
              <a:t>laws</a:t>
            </a:r>
            <a:r>
              <a:rPr lang="en-US" dirty="0"/>
              <a:t> in the </a:t>
            </a:r>
            <a:r>
              <a:rPr lang="en-US" dirty="0" smtClean="0"/>
              <a:t>			  light </a:t>
            </a:r>
            <a:r>
              <a:rPr lang="en-US" dirty="0"/>
              <a:t>of </a:t>
            </a:r>
            <a:r>
              <a:rPr lang="en-US" dirty="0">
                <a:solidFill>
                  <a:srgbClr val="1FE115"/>
                </a:solidFill>
              </a:rPr>
              <a:t>new facts</a:t>
            </a:r>
            <a:r>
              <a:rPr lang="en-US" dirty="0"/>
              <a:t>, </a:t>
            </a:r>
            <a:endParaRPr lang="en-US" dirty="0" smtClean="0"/>
          </a:p>
          <a:p>
            <a:pPr marL="0" indent="0"/>
            <a:r>
              <a:rPr lang="en-US" dirty="0"/>
              <a:t>	</a:t>
            </a:r>
            <a:r>
              <a:rPr lang="en-US" dirty="0" smtClean="0"/>
              <a:t>	- or </a:t>
            </a:r>
            <a:r>
              <a:rPr lang="en-US" dirty="0"/>
              <a:t>practical </a:t>
            </a:r>
            <a:r>
              <a:rPr lang="en-US" dirty="0">
                <a:solidFill>
                  <a:srgbClr val="1FE115"/>
                </a:solidFill>
              </a:rPr>
              <a:t>application</a:t>
            </a:r>
            <a:r>
              <a:rPr lang="en-US" dirty="0"/>
              <a:t> of such new or revised </a:t>
            </a:r>
            <a:r>
              <a:rPr lang="en-US" dirty="0" smtClean="0"/>
              <a:t>		  theories </a:t>
            </a:r>
            <a:r>
              <a:rPr lang="en-US" dirty="0"/>
              <a:t>or laws</a:t>
            </a:r>
          </a:p>
          <a:p>
            <a:pPr marL="457200" indent="-457200">
              <a:buFont typeface="+mj-lt"/>
              <a:buAutoNum type="arabicPeriod" startAt="3"/>
            </a:pPr>
            <a:r>
              <a:rPr lang="en-US" dirty="0" smtClean="0"/>
              <a:t>the </a:t>
            </a:r>
            <a:r>
              <a:rPr lang="en-US" dirty="0"/>
              <a:t>collecting of information about a particular subject</a:t>
            </a:r>
          </a:p>
          <a:p>
            <a:endParaRPr lang="en-US" dirty="0"/>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extBox 1"/>
          <p:cNvSpPr txBox="1"/>
          <p:nvPr/>
        </p:nvSpPr>
        <p:spPr>
          <a:xfrm>
            <a:off x="6858000" y="1282124"/>
            <a:ext cx="1872629" cy="584775"/>
          </a:xfrm>
          <a:prstGeom prst="rect">
            <a:avLst/>
          </a:prstGeom>
          <a:noFill/>
        </p:spPr>
        <p:txBody>
          <a:bodyPr wrap="none" rtlCol="0">
            <a:spAutoFit/>
          </a:bodyPr>
          <a:lstStyle/>
          <a:p>
            <a:r>
              <a:rPr lang="en-US" dirty="0" smtClean="0">
                <a:solidFill>
                  <a:srgbClr val="1FE115"/>
                </a:solidFill>
              </a:rPr>
              <a:t>keywords</a:t>
            </a:r>
            <a:endParaRPr lang="en-US" dirty="0">
              <a:solidFill>
                <a:srgbClr val="1FE115"/>
              </a:solidFill>
            </a:endParaRPr>
          </a:p>
        </p:txBody>
      </p:sp>
    </p:spTree>
    <p:extLst>
      <p:ext uri="{BB962C8B-B14F-4D97-AF65-F5344CB8AC3E}">
        <p14:creationId xmlns:p14="http://schemas.microsoft.com/office/powerpoint/2010/main" val="108977968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a:xfrm>
            <a:off x="228600" y="914400"/>
            <a:ext cx="8686800" cy="612775"/>
          </a:xfrm>
        </p:spPr>
        <p:txBody>
          <a:bodyPr/>
          <a:lstStyle/>
          <a:p>
            <a:r>
              <a:rPr lang="en-US" sz="3000" dirty="0" smtClean="0"/>
              <a:t>Use of </a:t>
            </a:r>
            <a:r>
              <a:rPr lang="en-US" sz="3000" i="1" dirty="0" smtClean="0"/>
              <a:t>explicit references</a:t>
            </a:r>
            <a:endParaRPr lang="en-US" sz="3000" dirty="0" smtClean="0"/>
          </a:p>
        </p:txBody>
      </p:sp>
      <p:graphicFrame>
        <p:nvGraphicFramePr>
          <p:cNvPr id="8" name="Table 7"/>
          <p:cNvGraphicFramePr>
            <a:graphicFrameLocks noGrp="1"/>
          </p:cNvGraphicFramePr>
          <p:nvPr/>
        </p:nvGraphicFramePr>
        <p:xfrm>
          <a:off x="301625" y="2003425"/>
          <a:ext cx="8609013" cy="4547308"/>
        </p:xfrm>
        <a:graphic>
          <a:graphicData uri="http://schemas.openxmlformats.org/drawingml/2006/table">
            <a:tbl>
              <a:tblPr/>
              <a:tblGrid>
                <a:gridCol w="2786734"/>
                <a:gridCol w="1343603"/>
                <a:gridCol w="4478676"/>
              </a:tblGrid>
              <a:tr h="555633">
                <a:tc>
                  <a:txBody>
                    <a:bodyPr/>
                    <a:lstStyle/>
                    <a:p>
                      <a:pPr algn="ctr" fontAlgn="b"/>
                      <a:r>
                        <a:rPr lang="en-US" sz="1800" b="0" i="0" u="none" strike="noStrike" dirty="0">
                          <a:solidFill>
                            <a:schemeClr val="bg1"/>
                          </a:solidFill>
                          <a:latin typeface="Calibri"/>
                        </a:rPr>
                        <a:t>CLASS</a:t>
                      </a: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a:solidFill>
                            <a:schemeClr val="bg1"/>
                          </a:solidFill>
                          <a:latin typeface="Calibri"/>
                        </a:rPr>
                        <a:t>INSTANCE IDENTIFIER</a:t>
                      </a: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chemeClr val="bg1"/>
                          </a:solidFill>
                          <a:latin typeface="Calibri"/>
                        </a:rPr>
                        <a:t>DIRECTLY</a:t>
                      </a:r>
                      <a:r>
                        <a:rPr lang="en-US" sz="1800" b="0" i="0" u="none" strike="noStrike" baseline="0" dirty="0" smtClean="0">
                          <a:solidFill>
                            <a:schemeClr val="bg1"/>
                          </a:solidFill>
                          <a:latin typeface="Calibri"/>
                        </a:rPr>
                        <a:t> REFERENTIAL DESCRIPTIONS</a:t>
                      </a:r>
                      <a:endParaRPr lang="en-US" sz="1800" b="0" i="0" u="none" strike="noStrike" dirty="0">
                        <a:solidFill>
                          <a:schemeClr val="bg1"/>
                        </a:solidFill>
                        <a:latin typeface="Calibri"/>
                      </a:endParaRP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1360">
                <a:tc>
                  <a:txBody>
                    <a:bodyPr/>
                    <a:lstStyle/>
                    <a:p>
                      <a:pPr algn="l" fontAlgn="t"/>
                      <a:r>
                        <a:rPr lang="en-US" sz="1800" b="0" i="0" u="none" strike="noStrike" dirty="0">
                          <a:solidFill>
                            <a:schemeClr val="bg1"/>
                          </a:solidFill>
                          <a:latin typeface="Calibri"/>
                        </a:rPr>
                        <a:t>person</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IUI-1</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b"/>
                      <a:r>
                        <a:rPr lang="en-US" sz="1800" b="0" i="0" u="none" strike="noStrike">
                          <a:solidFill>
                            <a:schemeClr val="bg1"/>
                          </a:solidFill>
                          <a:latin typeface="Calibri"/>
                        </a:rPr>
                        <a:t>the person to whom IUI-2 is assigned</a:t>
                      </a: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dirty="0">
                          <a:solidFill>
                            <a:schemeClr val="bg1"/>
                          </a:solidFill>
                          <a:latin typeface="Calibri"/>
                        </a:rPr>
                        <a:t>patient identifier</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IUI-2</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b"/>
                      <a:r>
                        <a:rPr lang="en-US" sz="1800" b="0" i="0" u="none" strike="noStrike">
                          <a:solidFill>
                            <a:schemeClr val="bg1"/>
                          </a:solidFill>
                          <a:latin typeface="Calibri"/>
                        </a:rPr>
                        <a:t>the patient identifier of IUI-1</a:t>
                      </a: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1104179">
                <a:tc>
                  <a:txBody>
                    <a:bodyPr/>
                    <a:lstStyle/>
                    <a:p>
                      <a:pPr algn="l" fontAlgn="t"/>
                      <a:r>
                        <a:rPr lang="en-US" sz="1800" b="0" i="0" u="none" strike="noStrike" dirty="0">
                          <a:solidFill>
                            <a:schemeClr val="bg1"/>
                          </a:solidFill>
                          <a:latin typeface="Calibri"/>
                        </a:rPr>
                        <a:t>assertion</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IUI-3</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b"/>
                      <a:r>
                        <a:rPr lang="en-US" sz="1800" b="0" i="0" u="none" strike="noStrike" dirty="0">
                          <a:solidFill>
                            <a:schemeClr val="bg1"/>
                          </a:solidFill>
                          <a:latin typeface="Calibri"/>
                        </a:rPr>
                        <a:t> 'the patient with patient identifier PtID4 has had a panoramic X-ray of the mouth which is interpreted to show </a:t>
                      </a:r>
                      <a:r>
                        <a:rPr lang="en-US" sz="1800" b="0" i="0" u="none" strike="noStrike" dirty="0" err="1">
                          <a:solidFill>
                            <a:schemeClr val="bg1"/>
                          </a:solidFill>
                          <a:latin typeface="Calibri"/>
                        </a:rPr>
                        <a:t>subcortical</a:t>
                      </a:r>
                      <a:r>
                        <a:rPr lang="en-US" sz="1800" b="0" i="0" u="none" strike="noStrike" dirty="0">
                          <a:solidFill>
                            <a:schemeClr val="bg1"/>
                          </a:solidFill>
                          <a:latin typeface="Calibri"/>
                        </a:rPr>
                        <a:t> sclerosis of that patient’s right </a:t>
                      </a:r>
                      <a:r>
                        <a:rPr lang="en-US" sz="1800" b="0" i="0" u="none" strike="noStrike" dirty="0" err="1">
                          <a:solidFill>
                            <a:schemeClr val="bg1"/>
                          </a:solidFill>
                          <a:latin typeface="Calibri"/>
                        </a:rPr>
                        <a:t>temporomandibular</a:t>
                      </a:r>
                      <a:r>
                        <a:rPr lang="en-US" sz="1800" b="0" i="0" u="none" strike="noStrike" dirty="0">
                          <a:solidFill>
                            <a:schemeClr val="bg1"/>
                          </a:solidFill>
                          <a:latin typeface="Calibri"/>
                        </a:rPr>
                        <a:t> joint'</a:t>
                      </a: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354551">
                <a:tc>
                  <a:txBody>
                    <a:bodyPr/>
                    <a:lstStyle/>
                    <a:p>
                      <a:pPr algn="l" fontAlgn="t"/>
                      <a:r>
                        <a:rPr lang="en-US" sz="1800" b="0" i="0" u="none" strike="noStrike">
                          <a:solidFill>
                            <a:schemeClr val="bg1"/>
                          </a:solidFill>
                          <a:latin typeface="Calibri"/>
                        </a:rPr>
                        <a:t>technically investigating</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IUI-4</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technically investigating of IUI-6</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panoramic X-ray</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IUI-5</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panoramic X-ray that resulted from IUI-4</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mouth</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IUI-6</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mouth of IUI-1</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interpreting</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IUI-7</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interpreting of the signs exhibited by IUI-5</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seeing</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IUI-8</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seeing of IUI-5 which led to IUI-7</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diagnosis</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IUI-9</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diagnosis expressed by means of IUI-3</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condylar head of right TMJ</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IUI-10</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a:t>
                      </a:r>
                      <a:r>
                        <a:rPr lang="en-US" sz="1800" b="0" i="0" u="none" strike="noStrike" dirty="0" err="1">
                          <a:solidFill>
                            <a:schemeClr val="bg1"/>
                          </a:solidFill>
                          <a:latin typeface="Calibri"/>
                        </a:rPr>
                        <a:t>condylar</a:t>
                      </a:r>
                      <a:r>
                        <a:rPr lang="en-US" sz="1800" b="0" i="0" u="none" strike="noStrike" dirty="0">
                          <a:solidFill>
                            <a:schemeClr val="bg1"/>
                          </a:solidFill>
                          <a:latin typeface="Calibri"/>
                        </a:rPr>
                        <a:t> head of the right TMJ of IUI-1</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right TMJ</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IUI-11</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right TMJ of IUI-1</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val="188135611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Content Placeholder 5"/>
          <p:cNvSpPr>
            <a:spLocks noGrp="1"/>
          </p:cNvSpPr>
          <p:nvPr>
            <p:ph idx="1"/>
          </p:nvPr>
        </p:nvSpPr>
        <p:spPr>
          <a:xfrm>
            <a:off x="6102350" y="1962150"/>
            <a:ext cx="3041650" cy="4724400"/>
          </a:xfrm>
        </p:spPr>
        <p:txBody>
          <a:bodyPr/>
          <a:lstStyle/>
          <a:p>
            <a:r>
              <a:rPr lang="en-US" sz="2800" smtClean="0"/>
              <a:t>requires more ontological and philosophical skills than domain expertise or expertise with Protégé,</a:t>
            </a:r>
          </a:p>
          <a:p>
            <a:r>
              <a:rPr lang="en-US" sz="2800" smtClean="0"/>
              <a:t>not just term matching</a:t>
            </a:r>
          </a:p>
        </p:txBody>
      </p:sp>
      <p:graphicFrame>
        <p:nvGraphicFramePr>
          <p:cNvPr id="5" name="Table 4"/>
          <p:cNvGraphicFramePr>
            <a:graphicFrameLocks noGrp="1"/>
          </p:cNvGraphicFramePr>
          <p:nvPr/>
        </p:nvGraphicFramePr>
        <p:xfrm>
          <a:off x="214313" y="1873250"/>
          <a:ext cx="5756275" cy="4819653"/>
        </p:xfrm>
        <a:graphic>
          <a:graphicData uri="http://schemas.openxmlformats.org/drawingml/2006/table">
            <a:tbl>
              <a:tblPr/>
              <a:tblGrid>
                <a:gridCol w="1758168"/>
                <a:gridCol w="3998107"/>
              </a:tblGrid>
              <a:tr h="282259">
                <a:tc>
                  <a:txBody>
                    <a:bodyPr/>
                    <a:lstStyle/>
                    <a:p>
                      <a:pPr algn="ctr" fontAlgn="b"/>
                      <a:r>
                        <a:rPr lang="en-US" sz="1800" b="0" i="0" u="none" strike="noStrike" dirty="0">
                          <a:solidFill>
                            <a:schemeClr val="bg1"/>
                          </a:solidFill>
                          <a:latin typeface="Calibri"/>
                        </a:rPr>
                        <a:t>CLASS</a:t>
                      </a:r>
                    </a:p>
                  </a:txBody>
                  <a:tcPr marL="7930" marR="7930" marT="7931" marB="0" anchor="b">
                    <a:lnL>
                      <a:noFill/>
                    </a:lnL>
                    <a:lnR>
                      <a:noFill/>
                    </a:lnR>
                    <a:lnT>
                      <a:noFill/>
                    </a:lnT>
                    <a:lnB>
                      <a:noFill/>
                    </a:lnB>
                  </a:tcPr>
                </a:tc>
                <a:tc>
                  <a:txBody>
                    <a:bodyPr/>
                    <a:lstStyle/>
                    <a:p>
                      <a:pPr algn="ctr" fontAlgn="b"/>
                      <a:r>
                        <a:rPr lang="en-US" sz="1800" b="0" i="0" u="none" strike="noStrike" dirty="0">
                          <a:solidFill>
                            <a:schemeClr val="bg1"/>
                          </a:solidFill>
                          <a:latin typeface="Calibri"/>
                        </a:rPr>
                        <a:t>HIGHER CLASS</a:t>
                      </a:r>
                    </a:p>
                  </a:txBody>
                  <a:tcPr marL="7930" marR="7930" marT="7931" marB="0" anchor="b">
                    <a:lnL>
                      <a:noFill/>
                    </a:lnL>
                    <a:lnR>
                      <a:noFill/>
                    </a:lnR>
                    <a:lnT>
                      <a:noFill/>
                    </a:lnT>
                    <a:lnB>
                      <a:noFill/>
                    </a:lnB>
                  </a:tcPr>
                </a:tc>
              </a:tr>
              <a:tr h="282259">
                <a:tc>
                  <a:txBody>
                    <a:bodyPr/>
                    <a:lstStyle/>
                    <a:p>
                      <a:pPr algn="l" fontAlgn="t"/>
                      <a:r>
                        <a:rPr lang="en-US" sz="1800" b="0" i="0" u="none" strike="noStrike">
                          <a:solidFill>
                            <a:srgbClr val="006100"/>
                          </a:solidFill>
                          <a:latin typeface="Calibri"/>
                        </a:rPr>
                        <a:t>person</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BFO</a:t>
                      </a:r>
                      <a:r>
                        <a:rPr lang="en-US" sz="1800" b="0" i="0" u="none" strike="noStrike" dirty="0" smtClean="0">
                          <a:solidFill>
                            <a:srgbClr val="006100"/>
                          </a:solidFill>
                          <a:latin typeface="Calibri"/>
                        </a:rPr>
                        <a:t>:  Object</a:t>
                      </a:r>
                      <a:endParaRPr lang="en-US" sz="18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1800" b="0" i="0" u="none" strike="noStrike">
                          <a:solidFill>
                            <a:srgbClr val="006100"/>
                          </a:solidFill>
                          <a:latin typeface="Calibri"/>
                        </a:rPr>
                        <a:t>patient identifier</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IAO</a:t>
                      </a:r>
                      <a:r>
                        <a:rPr lang="en-US" sz="1800" b="0" i="0" u="none" strike="noStrike" dirty="0" smtClean="0">
                          <a:solidFill>
                            <a:srgbClr val="006100"/>
                          </a:solidFill>
                          <a:latin typeface="Calibri"/>
                        </a:rPr>
                        <a:t>:  Information </a:t>
                      </a:r>
                      <a:r>
                        <a:rPr lang="en-US" sz="1800" b="0" i="0" u="none" strike="noStrike" dirty="0">
                          <a:solidFill>
                            <a:srgbClr val="006100"/>
                          </a:solidFill>
                          <a:latin typeface="Calibri"/>
                        </a:rPr>
                        <a:t>Content Entity</a:t>
                      </a:r>
                    </a:p>
                  </a:txBody>
                  <a:tcPr marL="7930" marR="7930" marT="7931" marB="0">
                    <a:lnL>
                      <a:noFill/>
                    </a:lnL>
                    <a:lnR>
                      <a:noFill/>
                    </a:lnR>
                    <a:lnT>
                      <a:noFill/>
                    </a:lnT>
                    <a:lnB>
                      <a:noFill/>
                    </a:lnB>
                    <a:solidFill>
                      <a:srgbClr val="C6EFCE"/>
                    </a:solidFill>
                  </a:tcPr>
                </a:tc>
              </a:tr>
              <a:tr h="303511">
                <a:tc>
                  <a:txBody>
                    <a:bodyPr/>
                    <a:lstStyle/>
                    <a:p>
                      <a:pPr algn="l" fontAlgn="t"/>
                      <a:r>
                        <a:rPr lang="en-US" sz="1800" b="0" i="0" u="none" strike="noStrike">
                          <a:solidFill>
                            <a:srgbClr val="006100"/>
                          </a:solidFill>
                          <a:latin typeface="Calibri"/>
                        </a:rPr>
                        <a:t>assertion</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IAO</a:t>
                      </a:r>
                      <a:r>
                        <a:rPr lang="en-US" sz="1800" b="0" i="0" u="none" strike="noStrike" dirty="0" smtClean="0">
                          <a:solidFill>
                            <a:srgbClr val="006100"/>
                          </a:solidFill>
                          <a:latin typeface="Calibri"/>
                        </a:rPr>
                        <a:t>:  Information </a:t>
                      </a:r>
                      <a:r>
                        <a:rPr lang="en-US" sz="1800" b="0" i="0" u="none" strike="noStrike" dirty="0">
                          <a:solidFill>
                            <a:srgbClr val="006100"/>
                          </a:solidFill>
                          <a:latin typeface="Calibri"/>
                        </a:rPr>
                        <a:t>Content Entity</a:t>
                      </a:r>
                    </a:p>
                  </a:txBody>
                  <a:tcPr marL="7930" marR="7930" marT="7931" marB="0">
                    <a:lnL>
                      <a:noFill/>
                    </a:lnL>
                    <a:lnR>
                      <a:noFill/>
                    </a:lnR>
                    <a:lnT>
                      <a:noFill/>
                    </a:lnT>
                    <a:lnB>
                      <a:noFill/>
                    </a:lnB>
                    <a:solidFill>
                      <a:srgbClr val="C6EFCE"/>
                    </a:solidFill>
                  </a:tcPr>
                </a:tc>
              </a:tr>
              <a:tr h="556586">
                <a:tc>
                  <a:txBody>
                    <a:bodyPr/>
                    <a:lstStyle/>
                    <a:p>
                      <a:pPr algn="l" fontAlgn="t"/>
                      <a:r>
                        <a:rPr lang="en-US" sz="1800" b="0" i="0" u="none" strike="noStrike">
                          <a:solidFill>
                            <a:srgbClr val="006100"/>
                          </a:solidFill>
                          <a:latin typeface="Calibri"/>
                        </a:rPr>
                        <a:t>technically investigating</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OBI</a:t>
                      </a:r>
                      <a:r>
                        <a:rPr lang="en-US" sz="1800" b="0" i="0" u="none" strike="noStrike" dirty="0" smtClean="0">
                          <a:solidFill>
                            <a:srgbClr val="006100"/>
                          </a:solidFill>
                          <a:latin typeface="Calibri"/>
                        </a:rPr>
                        <a:t>:  Assay</a:t>
                      </a:r>
                      <a:endParaRPr lang="en-US" sz="18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1800" b="0" i="0" u="none" strike="noStrike">
                          <a:solidFill>
                            <a:srgbClr val="006100"/>
                          </a:solidFill>
                          <a:latin typeface="Calibri"/>
                        </a:rPr>
                        <a:t>panoramic X-ray</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IAO</a:t>
                      </a:r>
                      <a:r>
                        <a:rPr lang="en-US" sz="1800" b="0" i="0" u="none" strike="noStrike" dirty="0" smtClean="0">
                          <a:solidFill>
                            <a:srgbClr val="006100"/>
                          </a:solidFill>
                          <a:latin typeface="Calibri"/>
                        </a:rPr>
                        <a:t>:  Image</a:t>
                      </a:r>
                      <a:endParaRPr lang="en-US" sz="18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1800" b="0" i="0" u="none" strike="noStrike">
                          <a:solidFill>
                            <a:srgbClr val="006100"/>
                          </a:solidFill>
                          <a:latin typeface="Calibri"/>
                        </a:rPr>
                        <a:t>mouth</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FMA</a:t>
                      </a:r>
                      <a:r>
                        <a:rPr lang="en-US" sz="1800" b="0" i="0" u="none" strike="noStrike" dirty="0" smtClean="0">
                          <a:solidFill>
                            <a:srgbClr val="006100"/>
                          </a:solidFill>
                          <a:latin typeface="Calibri"/>
                        </a:rPr>
                        <a:t>: Mouth</a:t>
                      </a:r>
                      <a:endParaRPr lang="en-US" sz="18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1800" b="0" i="0" u="none" strike="noStrike">
                          <a:solidFill>
                            <a:srgbClr val="006100"/>
                          </a:solidFill>
                          <a:latin typeface="Calibri"/>
                        </a:rPr>
                        <a:t>interpreting</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MFO</a:t>
                      </a:r>
                      <a:r>
                        <a:rPr lang="en-US" sz="1800" b="0" i="0" u="none" strike="noStrike" dirty="0" smtClean="0">
                          <a:solidFill>
                            <a:srgbClr val="006100"/>
                          </a:solidFill>
                          <a:latin typeface="Calibri"/>
                        </a:rPr>
                        <a:t>: Assessing</a:t>
                      </a:r>
                      <a:endParaRPr lang="en-US" sz="18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1800" b="0" i="0" u="none" strike="noStrike">
                          <a:solidFill>
                            <a:srgbClr val="006100"/>
                          </a:solidFill>
                          <a:latin typeface="Calibri"/>
                        </a:rPr>
                        <a:t>seeing</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BFO</a:t>
                      </a:r>
                      <a:r>
                        <a:rPr lang="en-US" sz="1800" b="0" i="0" u="none" strike="noStrike" dirty="0" smtClean="0">
                          <a:solidFill>
                            <a:srgbClr val="006100"/>
                          </a:solidFill>
                          <a:latin typeface="Calibri"/>
                        </a:rPr>
                        <a:t>:  Process</a:t>
                      </a:r>
                      <a:endParaRPr lang="en-US" sz="18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1800" b="0" i="0" u="none" strike="noStrike">
                          <a:solidFill>
                            <a:srgbClr val="006100"/>
                          </a:solidFill>
                          <a:latin typeface="Calibri"/>
                        </a:rPr>
                        <a:t>diagnosis</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IAO</a:t>
                      </a:r>
                      <a:r>
                        <a:rPr lang="en-US" sz="1800" b="0" i="0" u="none" strike="noStrike" dirty="0" smtClean="0">
                          <a:solidFill>
                            <a:srgbClr val="006100"/>
                          </a:solidFill>
                          <a:latin typeface="Calibri"/>
                        </a:rPr>
                        <a:t>:   Information </a:t>
                      </a:r>
                      <a:r>
                        <a:rPr lang="en-US" sz="1800" b="0" i="0" u="none" strike="noStrike" dirty="0">
                          <a:solidFill>
                            <a:srgbClr val="006100"/>
                          </a:solidFill>
                          <a:latin typeface="Calibri"/>
                        </a:rPr>
                        <a:t>Content Entity</a:t>
                      </a:r>
                    </a:p>
                  </a:txBody>
                  <a:tcPr marL="7930" marR="7930" marT="7931" marB="0">
                    <a:lnL>
                      <a:noFill/>
                    </a:lnL>
                    <a:lnR>
                      <a:noFill/>
                    </a:lnR>
                    <a:lnT>
                      <a:noFill/>
                    </a:lnT>
                    <a:lnB>
                      <a:noFill/>
                    </a:lnB>
                    <a:solidFill>
                      <a:srgbClr val="C6EFCE"/>
                    </a:solidFill>
                  </a:tcPr>
                </a:tc>
              </a:tr>
              <a:tr h="556586">
                <a:tc>
                  <a:txBody>
                    <a:bodyPr/>
                    <a:lstStyle/>
                    <a:p>
                      <a:pPr algn="l" fontAlgn="t"/>
                      <a:r>
                        <a:rPr lang="en-US" sz="1800" b="0" i="0" u="none" strike="noStrike">
                          <a:solidFill>
                            <a:srgbClr val="006100"/>
                          </a:solidFill>
                          <a:latin typeface="Calibri"/>
                        </a:rPr>
                        <a:t>condylar head of right TMJ</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FMA</a:t>
                      </a:r>
                      <a:r>
                        <a:rPr lang="en-US" sz="1800" b="0" i="0" u="none" strike="noStrike" dirty="0" smtClean="0">
                          <a:solidFill>
                            <a:srgbClr val="006100"/>
                          </a:solidFill>
                          <a:latin typeface="Calibri"/>
                        </a:rPr>
                        <a:t>: Right </a:t>
                      </a:r>
                      <a:r>
                        <a:rPr lang="en-US" sz="1800" b="0" i="0" u="none" strike="noStrike" dirty="0" err="1">
                          <a:solidFill>
                            <a:srgbClr val="006100"/>
                          </a:solidFill>
                          <a:latin typeface="Calibri"/>
                        </a:rPr>
                        <a:t>condylar</a:t>
                      </a:r>
                      <a:r>
                        <a:rPr lang="en-US" sz="1800" b="0" i="0" u="none" strike="noStrike" dirty="0">
                          <a:solidFill>
                            <a:srgbClr val="006100"/>
                          </a:solidFill>
                          <a:latin typeface="Calibri"/>
                        </a:rPr>
                        <a:t> process of mandible</a:t>
                      </a:r>
                    </a:p>
                  </a:txBody>
                  <a:tcPr marL="7930" marR="7930" marT="7931" marB="0">
                    <a:lnL>
                      <a:noFill/>
                    </a:lnL>
                    <a:lnR>
                      <a:noFill/>
                    </a:lnR>
                    <a:lnT>
                      <a:noFill/>
                    </a:lnT>
                    <a:lnB>
                      <a:noFill/>
                    </a:lnB>
                    <a:solidFill>
                      <a:srgbClr val="C6EFCE"/>
                    </a:solidFill>
                  </a:tcPr>
                </a:tc>
              </a:tr>
              <a:tr h="287121">
                <a:tc>
                  <a:txBody>
                    <a:bodyPr/>
                    <a:lstStyle/>
                    <a:p>
                      <a:pPr algn="l" fontAlgn="t"/>
                      <a:r>
                        <a:rPr lang="en-US" sz="1800" b="0" i="0" u="none" strike="noStrike">
                          <a:solidFill>
                            <a:srgbClr val="006100"/>
                          </a:solidFill>
                          <a:latin typeface="Calibri"/>
                        </a:rPr>
                        <a:t>right TMJ</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FMA</a:t>
                      </a:r>
                      <a:r>
                        <a:rPr lang="en-US" sz="1800" b="0" i="0" u="none" strike="noStrike" dirty="0" smtClean="0">
                          <a:solidFill>
                            <a:srgbClr val="006100"/>
                          </a:solidFill>
                          <a:latin typeface="Calibri"/>
                        </a:rPr>
                        <a:t>: Right </a:t>
                      </a:r>
                      <a:r>
                        <a:rPr lang="en-US" sz="1800" b="0" i="0" u="none" strike="noStrike" dirty="0" err="1">
                          <a:solidFill>
                            <a:srgbClr val="006100"/>
                          </a:solidFill>
                          <a:latin typeface="Calibri"/>
                        </a:rPr>
                        <a:t>temporomandibular</a:t>
                      </a:r>
                      <a:r>
                        <a:rPr lang="en-US" sz="1800" b="0" i="0" u="none" strike="noStrike" dirty="0">
                          <a:solidFill>
                            <a:srgbClr val="006100"/>
                          </a:solidFill>
                          <a:latin typeface="Calibri"/>
                        </a:rPr>
                        <a:t> joint</a:t>
                      </a:r>
                    </a:p>
                  </a:txBody>
                  <a:tcPr marL="7930" marR="7930" marT="7931" marB="0">
                    <a:lnL>
                      <a:noFill/>
                    </a:lnL>
                    <a:lnR>
                      <a:noFill/>
                    </a:lnR>
                    <a:lnT>
                      <a:noFill/>
                    </a:lnT>
                    <a:lnB>
                      <a:noFill/>
                    </a:lnB>
                    <a:solidFill>
                      <a:srgbClr val="C6EFCE"/>
                    </a:solidFill>
                  </a:tcPr>
                </a:tc>
              </a:tr>
              <a:tr h="282259">
                <a:tc>
                  <a:txBody>
                    <a:bodyPr/>
                    <a:lstStyle/>
                    <a:p>
                      <a:pPr algn="l" fontAlgn="t"/>
                      <a:r>
                        <a:rPr lang="en-US" sz="1800" b="0" i="0" u="none" strike="noStrike">
                          <a:solidFill>
                            <a:srgbClr val="9C0006"/>
                          </a:solidFill>
                          <a:latin typeface="Calibri"/>
                        </a:rPr>
                        <a:t>assigner role</a:t>
                      </a:r>
                    </a:p>
                  </a:txBody>
                  <a:tcPr marL="7930" marR="7930" marT="7931"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BFO</a:t>
                      </a:r>
                      <a:r>
                        <a:rPr lang="en-US" sz="1800" b="0" i="0" u="none" strike="noStrike" dirty="0" smtClean="0">
                          <a:solidFill>
                            <a:srgbClr val="9C0006"/>
                          </a:solidFill>
                          <a:latin typeface="Calibri"/>
                        </a:rPr>
                        <a:t>:  Role</a:t>
                      </a:r>
                      <a:endParaRPr lang="en-US" sz="1800" b="0" i="0" u="none" strike="noStrike" dirty="0">
                        <a:solidFill>
                          <a:srgbClr val="9C0006"/>
                        </a:solidFill>
                        <a:latin typeface="Calibri"/>
                      </a:endParaRPr>
                    </a:p>
                  </a:txBody>
                  <a:tcPr marL="7930" marR="7930" marT="7931" marB="0">
                    <a:lnL>
                      <a:noFill/>
                    </a:lnL>
                    <a:lnR>
                      <a:noFill/>
                    </a:lnR>
                    <a:lnT>
                      <a:noFill/>
                    </a:lnT>
                    <a:lnB>
                      <a:noFill/>
                    </a:lnB>
                    <a:solidFill>
                      <a:srgbClr val="FFC7CE"/>
                    </a:solidFill>
                  </a:tcPr>
                </a:tc>
              </a:tr>
              <a:tr h="293259">
                <a:tc>
                  <a:txBody>
                    <a:bodyPr/>
                    <a:lstStyle/>
                    <a:p>
                      <a:pPr algn="l" fontAlgn="t"/>
                      <a:r>
                        <a:rPr lang="en-US" sz="1800" b="0" i="0" u="none" strike="noStrike" dirty="0">
                          <a:solidFill>
                            <a:srgbClr val="9C0006"/>
                          </a:solidFill>
                          <a:latin typeface="Calibri"/>
                        </a:rPr>
                        <a:t>assigning</a:t>
                      </a:r>
                    </a:p>
                  </a:txBody>
                  <a:tcPr marL="7930" marR="7930" marT="7931"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BFO</a:t>
                      </a:r>
                      <a:r>
                        <a:rPr lang="en-US" sz="1800" b="0" i="0" u="none" strike="noStrike" dirty="0" smtClean="0">
                          <a:solidFill>
                            <a:srgbClr val="9C0006"/>
                          </a:solidFill>
                          <a:latin typeface="Calibri"/>
                        </a:rPr>
                        <a:t>:  Process</a:t>
                      </a:r>
                      <a:endParaRPr lang="en-US" sz="1800" b="0" i="0" u="none" strike="noStrike" dirty="0">
                        <a:solidFill>
                          <a:srgbClr val="9C0006"/>
                        </a:solidFill>
                        <a:latin typeface="Calibri"/>
                      </a:endParaRPr>
                    </a:p>
                  </a:txBody>
                  <a:tcPr marL="7930" marR="7930" marT="7931" marB="0">
                    <a:lnL>
                      <a:noFill/>
                    </a:lnL>
                    <a:lnR>
                      <a:noFill/>
                    </a:lnR>
                    <a:lnT>
                      <a:noFill/>
                    </a:lnT>
                    <a:lnB>
                      <a:noFill/>
                    </a:lnB>
                    <a:solidFill>
                      <a:srgbClr val="FFC7CE"/>
                    </a:solidFill>
                  </a:tcPr>
                </a:tc>
              </a:tr>
              <a:tr h="282259">
                <a:tc>
                  <a:txBody>
                    <a:bodyPr/>
                    <a:lstStyle/>
                    <a:p>
                      <a:pPr algn="l" fontAlgn="t"/>
                      <a:r>
                        <a:rPr lang="en-US" sz="1800" b="0" i="0" u="none" strike="noStrike" dirty="0" smtClean="0">
                          <a:solidFill>
                            <a:srgbClr val="9C0006"/>
                          </a:solidFill>
                          <a:latin typeface="Calibri"/>
                        </a:rPr>
                        <a:t>study</a:t>
                      </a:r>
                      <a:r>
                        <a:rPr lang="en-US" sz="1800" b="0" i="0" u="none" strike="noStrike" baseline="0" dirty="0" smtClean="0">
                          <a:solidFill>
                            <a:srgbClr val="9C0006"/>
                          </a:solidFill>
                          <a:latin typeface="Calibri"/>
                        </a:rPr>
                        <a:t> subject role</a:t>
                      </a:r>
                      <a:endParaRPr lang="en-US" sz="1800" b="0" i="0" u="none" strike="noStrike" dirty="0">
                        <a:solidFill>
                          <a:srgbClr val="9C0006"/>
                        </a:solidFill>
                        <a:latin typeface="Calibri"/>
                      </a:endParaRPr>
                    </a:p>
                  </a:txBody>
                  <a:tcPr marL="7930" marR="7930" marT="7931" marB="0">
                    <a:lnL>
                      <a:noFill/>
                    </a:lnL>
                    <a:lnR>
                      <a:noFill/>
                    </a:lnR>
                    <a:lnT>
                      <a:noFill/>
                    </a:lnT>
                    <a:lnB>
                      <a:noFill/>
                    </a:lnB>
                    <a:solidFill>
                      <a:srgbClr val="FFC7CE"/>
                    </a:solidFill>
                  </a:tcPr>
                </a:tc>
                <a:tc>
                  <a:txBody>
                    <a:bodyPr/>
                    <a:lstStyle/>
                    <a:p>
                      <a:pPr algn="l" fontAlgn="t"/>
                      <a:r>
                        <a:rPr lang="en-US" sz="1800" b="0" i="0" u="none" strike="noStrike" dirty="0" smtClean="0">
                          <a:solidFill>
                            <a:srgbClr val="9C0006"/>
                          </a:solidFill>
                          <a:latin typeface="Calibri"/>
                        </a:rPr>
                        <a:t>OBI:  Study subject role</a:t>
                      </a:r>
                      <a:endParaRPr lang="en-US" sz="1800" b="0" i="0" u="none" strike="noStrike" dirty="0">
                        <a:solidFill>
                          <a:srgbClr val="9C0006"/>
                        </a:solidFill>
                        <a:latin typeface="Calibri"/>
                      </a:endParaRPr>
                    </a:p>
                  </a:txBody>
                  <a:tcPr marL="7930" marR="7930" marT="7931" marB="0">
                    <a:lnL>
                      <a:noFill/>
                    </a:lnL>
                    <a:lnR>
                      <a:noFill/>
                    </a:lnR>
                    <a:lnT>
                      <a:noFill/>
                    </a:lnT>
                    <a:lnB>
                      <a:noFill/>
                    </a:lnB>
                    <a:solidFill>
                      <a:srgbClr val="FFC7CE"/>
                    </a:solidFill>
                  </a:tcPr>
                </a:tc>
              </a:tr>
            </a:tbl>
          </a:graphicData>
        </a:graphic>
      </p:graphicFrame>
      <p:sp>
        <p:nvSpPr>
          <p:cNvPr id="2" name="Title 1"/>
          <p:cNvSpPr>
            <a:spLocks noGrp="1"/>
          </p:cNvSpPr>
          <p:nvPr>
            <p:ph type="title"/>
          </p:nvPr>
        </p:nvSpPr>
        <p:spPr>
          <a:xfrm>
            <a:off x="0" y="762000"/>
            <a:ext cx="9144000" cy="762000"/>
          </a:xfrm>
        </p:spPr>
        <p:txBody>
          <a:bodyPr/>
          <a:lstStyle/>
          <a:p>
            <a:r>
              <a:rPr lang="en-US" sz="2800" dirty="0" smtClean="0"/>
              <a:t>Classifying entities </a:t>
            </a:r>
            <a:r>
              <a:rPr lang="en-US" sz="2800" dirty="0"/>
              <a:t>in terms of realism-based ontologies</a:t>
            </a:r>
          </a:p>
        </p:txBody>
      </p:sp>
    </p:spTree>
    <p:extLst>
      <p:ext uri="{BB962C8B-B14F-4D97-AF65-F5344CB8AC3E}">
        <p14:creationId xmlns:p14="http://schemas.microsoft.com/office/powerpoint/2010/main" val="1612714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Specifying relationships between these entities</a:t>
            </a:r>
          </a:p>
        </p:txBody>
      </p:sp>
      <p:sp>
        <p:nvSpPr>
          <p:cNvPr id="177155" name="Content Placeholder 2"/>
          <p:cNvSpPr>
            <a:spLocks noGrp="1"/>
          </p:cNvSpPr>
          <p:nvPr>
            <p:ph idx="1"/>
          </p:nvPr>
        </p:nvSpPr>
        <p:spPr/>
        <p:txBody>
          <a:bodyPr/>
          <a:lstStyle/>
          <a:p>
            <a:r>
              <a:rPr lang="en-US" dirty="0" smtClean="0"/>
              <a:t>For instance: </a:t>
            </a:r>
          </a:p>
          <a:p>
            <a:pPr lvl="1"/>
            <a:r>
              <a:rPr lang="en-US" dirty="0" smtClean="0"/>
              <a:t>at least during the taking of the X-ray the study subject role inheres in the patient being investigated:</a:t>
            </a:r>
          </a:p>
          <a:p>
            <a:pPr lvl="2"/>
            <a:r>
              <a:rPr lang="en-US" dirty="0" smtClean="0"/>
              <a:t>IUI-23 </a:t>
            </a:r>
            <a:r>
              <a:rPr lang="en-US" b="1" i="1" dirty="0" smtClean="0"/>
              <a:t>inheres-in</a:t>
            </a:r>
            <a:r>
              <a:rPr lang="en-US" dirty="0" smtClean="0"/>
              <a:t> IUI-1 </a:t>
            </a:r>
            <a:r>
              <a:rPr lang="en-US" b="1" i="1" dirty="0" smtClean="0"/>
              <a:t>during</a:t>
            </a:r>
            <a:r>
              <a:rPr lang="en-US" dirty="0" smtClean="0"/>
              <a:t> t1</a:t>
            </a:r>
          </a:p>
          <a:p>
            <a:pPr lvl="1"/>
            <a:r>
              <a:rPr lang="en-US" dirty="0" smtClean="0"/>
              <a:t>the patient participates at that time in the investigation</a:t>
            </a:r>
          </a:p>
          <a:p>
            <a:pPr lvl="2"/>
            <a:r>
              <a:rPr lang="en-US" dirty="0" smtClean="0"/>
              <a:t>IUI-4 </a:t>
            </a:r>
            <a:r>
              <a:rPr lang="en-US" b="1" i="1" dirty="0" smtClean="0"/>
              <a:t>has-participant</a:t>
            </a:r>
            <a:r>
              <a:rPr lang="en-US" dirty="0" smtClean="0"/>
              <a:t> IUI-1 </a:t>
            </a:r>
            <a:r>
              <a:rPr lang="en-US" b="1" i="1" dirty="0" smtClean="0"/>
              <a:t>during</a:t>
            </a:r>
            <a:r>
              <a:rPr lang="en-US" dirty="0" smtClean="0"/>
              <a:t> t1</a:t>
            </a:r>
          </a:p>
          <a:p>
            <a:endParaRPr lang="en-US" dirty="0" smtClean="0"/>
          </a:p>
          <a:p>
            <a:r>
              <a:rPr lang="en-US" dirty="0" smtClean="0"/>
              <a:t>These relations need to follow the principles of the Relation Ontology / BFO 2.0.</a:t>
            </a:r>
          </a:p>
        </p:txBody>
      </p:sp>
      <p:sp>
        <p:nvSpPr>
          <p:cNvPr id="177156" name="Rectangle 4"/>
          <p:cNvSpPr>
            <a:spLocks noChangeArrowheads="1"/>
          </p:cNvSpPr>
          <p:nvPr/>
        </p:nvSpPr>
        <p:spPr bwMode="auto">
          <a:xfrm>
            <a:off x="447675" y="6211888"/>
            <a:ext cx="86963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sz="1400">
                <a:solidFill>
                  <a:schemeClr val="bg1"/>
                </a:solidFill>
              </a:rPr>
              <a:t>Smith B, Ceusters W, Klagges B, Koehler J, Kumar A, Lomax J, Mungall C, Neuhaus F, Rector A, Rosse C. </a:t>
            </a:r>
            <a:r>
              <a:rPr lang="en-US" sz="1400">
                <a:solidFill>
                  <a:schemeClr val="bg1"/>
                </a:solidFill>
                <a:hlinkClick r:id="rId2"/>
              </a:rPr>
              <a:t>Relations in biomedical ontologies</a:t>
            </a:r>
            <a:r>
              <a:rPr lang="en-US" sz="1400">
                <a:solidFill>
                  <a:schemeClr val="bg1"/>
                </a:solidFill>
              </a:rPr>
              <a:t>, Genome Biology 2005, 6:R46.</a:t>
            </a:r>
          </a:p>
        </p:txBody>
      </p:sp>
    </p:spTree>
    <p:extLst>
      <p:ext uri="{BB962C8B-B14F-4D97-AF65-F5344CB8AC3E}">
        <p14:creationId xmlns:p14="http://schemas.microsoft.com/office/powerpoint/2010/main" val="59082999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p:nvPr>
        </p:nvSpPr>
        <p:spPr>
          <a:xfrm>
            <a:off x="219075" y="838200"/>
            <a:ext cx="8686800" cy="919162"/>
          </a:xfrm>
        </p:spPr>
        <p:txBody>
          <a:bodyPr/>
          <a:lstStyle/>
          <a:p>
            <a:r>
              <a:rPr lang="en-US" sz="2400" dirty="0" smtClean="0"/>
              <a:t>Outlining all possible configurations of such entities for the sentence to be true </a:t>
            </a:r>
            <a:r>
              <a:rPr lang="en-US" sz="1400" dirty="0" smtClean="0"/>
              <a:t>(a one semester course on its own)</a:t>
            </a:r>
          </a:p>
        </p:txBody>
      </p:sp>
      <p:sp>
        <p:nvSpPr>
          <p:cNvPr id="3" name="Content Placeholder 2"/>
          <p:cNvSpPr>
            <a:spLocks noGrp="1"/>
          </p:cNvSpPr>
          <p:nvPr>
            <p:ph idx="1"/>
          </p:nvPr>
        </p:nvSpPr>
        <p:spPr>
          <a:xfrm>
            <a:off x="152400" y="2341563"/>
            <a:ext cx="8839200" cy="4364037"/>
          </a:xfrm>
        </p:spPr>
        <p:txBody>
          <a:bodyPr>
            <a:normAutofit/>
          </a:bodyPr>
          <a:lstStyle/>
          <a:p>
            <a:pPr>
              <a:defRPr/>
            </a:pPr>
            <a:r>
              <a:rPr lang="en-US" dirty="0" smtClean="0"/>
              <a:t>Such outlines are collections of relational expressions of the sort just described,</a:t>
            </a:r>
          </a:p>
          <a:p>
            <a:pPr>
              <a:defRPr/>
            </a:pPr>
            <a:r>
              <a:rPr lang="en-US" dirty="0" smtClean="0"/>
              <a:t>Variant configurations for the example:</a:t>
            </a:r>
          </a:p>
          <a:p>
            <a:pPr lvl="1">
              <a:defRPr/>
            </a:pPr>
            <a:r>
              <a:rPr lang="en-US" dirty="0" err="1" smtClean="0"/>
              <a:t>perceptor</a:t>
            </a:r>
            <a:r>
              <a:rPr lang="en-US" dirty="0" smtClean="0"/>
              <a:t> and interpreter are the same or distinct human beings,</a:t>
            </a:r>
          </a:p>
          <a:p>
            <a:pPr lvl="1">
              <a:defRPr/>
            </a:pPr>
            <a:r>
              <a:rPr lang="en-US" dirty="0" smtClean="0"/>
              <a:t>the X-ray machine is unreliable and produced artifacts which the interpreter thought to be signs motivating his diagnosis, while the patient has indeed the disorder specified by the diagnosis (the clinician was lucky)</a:t>
            </a:r>
          </a:p>
          <a:p>
            <a:pPr lvl="1">
              <a:defRPr/>
            </a:pPr>
            <a:r>
              <a:rPr lang="en-US" dirty="0" smtClean="0"/>
              <a:t>…</a:t>
            </a:r>
            <a:endParaRPr lang="en-US" dirty="0"/>
          </a:p>
        </p:txBody>
      </p:sp>
    </p:spTree>
    <p:extLst>
      <p:ext uri="{BB962C8B-B14F-4D97-AF65-F5344CB8AC3E}">
        <p14:creationId xmlns:p14="http://schemas.microsoft.com/office/powerpoint/2010/main" val="391059173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Take home messages</a:t>
            </a:r>
          </a:p>
        </p:txBody>
      </p:sp>
      <p:sp>
        <p:nvSpPr>
          <p:cNvPr id="51203" name="Content Placeholder 2"/>
          <p:cNvSpPr>
            <a:spLocks noGrp="1"/>
          </p:cNvSpPr>
          <p:nvPr>
            <p:ph idx="1"/>
          </p:nvPr>
        </p:nvSpPr>
        <p:spPr>
          <a:xfrm>
            <a:off x="228600" y="1447800"/>
            <a:ext cx="8686800" cy="4953000"/>
          </a:xfrm>
        </p:spPr>
        <p:txBody>
          <a:bodyPr/>
          <a:lstStyle/>
          <a:p>
            <a:pPr marL="457200" indent="-457200">
              <a:buFont typeface="Arial" panose="020B0604020202020204" pitchFamily="34" charset="0"/>
              <a:buChar char="•"/>
            </a:pPr>
            <a:r>
              <a:rPr lang="en-US" sz="2600" dirty="0" smtClean="0"/>
              <a:t>Statements, even scientific jargon, as well as data collections can make sense and be about something, without each part thereof making sense or being about something.</a:t>
            </a:r>
          </a:p>
          <a:p>
            <a:pPr>
              <a:buFont typeface="Arial" panose="020B0604020202020204" pitchFamily="34" charset="0"/>
              <a:buChar char="•"/>
            </a:pPr>
            <a:endParaRPr lang="en-US" sz="800" dirty="0" smtClean="0">
              <a:solidFill>
                <a:schemeClr val="bg1"/>
              </a:solidFill>
            </a:endParaRPr>
          </a:p>
          <a:p>
            <a:pPr lvl="1"/>
            <a:r>
              <a:rPr lang="en-US" sz="2400" dirty="0" smtClean="0">
                <a:solidFill>
                  <a:schemeClr val="bg1"/>
                </a:solidFill>
              </a:rPr>
              <a:t> </a:t>
            </a:r>
            <a:r>
              <a:rPr lang="en-US" sz="2400" dirty="0" smtClean="0">
                <a:solidFill>
                  <a:srgbClr val="FF0000"/>
                </a:solidFill>
              </a:rPr>
              <a:t>(a + b)</a:t>
            </a:r>
            <a:r>
              <a:rPr lang="en-US" sz="2400" baseline="30000" dirty="0" smtClean="0">
                <a:solidFill>
                  <a:srgbClr val="FF0000"/>
                </a:solidFill>
              </a:rPr>
              <a:t>2</a:t>
            </a:r>
            <a:r>
              <a:rPr lang="en-US" sz="2400" dirty="0" smtClean="0">
                <a:solidFill>
                  <a:srgbClr val="FF0000"/>
                </a:solidFill>
              </a:rPr>
              <a:t> = a</a:t>
            </a:r>
            <a:r>
              <a:rPr lang="en-US" sz="2400" baseline="30000" dirty="0" smtClean="0">
                <a:solidFill>
                  <a:srgbClr val="FF0000"/>
                </a:solidFill>
              </a:rPr>
              <a:t>2</a:t>
            </a:r>
            <a:r>
              <a:rPr lang="en-US" sz="2400" dirty="0" smtClean="0">
                <a:solidFill>
                  <a:srgbClr val="FF0000"/>
                </a:solidFill>
              </a:rPr>
              <a:t> + 2ab + b</a:t>
            </a:r>
            <a:r>
              <a:rPr lang="en-US" sz="2400" baseline="30000" dirty="0" smtClean="0">
                <a:solidFill>
                  <a:srgbClr val="FF0000"/>
                </a:solidFill>
              </a:rPr>
              <a:t>2</a:t>
            </a:r>
            <a:r>
              <a:rPr lang="en-US" sz="2400" dirty="0" smtClean="0"/>
              <a:t> is true whatever a and </a:t>
            </a:r>
            <a:r>
              <a:rPr lang="en-US" sz="2400" dirty="0" err="1" smtClean="0"/>
              <a:t>b are</a:t>
            </a:r>
            <a:r>
              <a:rPr lang="en-US" sz="2400" dirty="0" smtClean="0"/>
              <a:t>,</a:t>
            </a:r>
          </a:p>
          <a:p>
            <a:pPr lvl="1"/>
            <a:r>
              <a:rPr lang="en-US" sz="2400" dirty="0" smtClean="0"/>
              <a:t> </a:t>
            </a:r>
            <a:r>
              <a:rPr lang="en-US" sz="2400" dirty="0" smtClean="0">
                <a:solidFill>
                  <a:srgbClr val="FF0000"/>
                </a:solidFill>
              </a:rPr>
              <a:t>c</a:t>
            </a:r>
            <a:r>
              <a:rPr lang="en-US" sz="2400" baseline="30000" dirty="0" smtClean="0">
                <a:solidFill>
                  <a:srgbClr val="FF0000"/>
                </a:solidFill>
              </a:rPr>
              <a:t>2</a:t>
            </a:r>
            <a:r>
              <a:rPr lang="en-US" sz="2400" dirty="0" smtClean="0">
                <a:solidFill>
                  <a:srgbClr val="FF0000"/>
                </a:solidFill>
              </a:rPr>
              <a:t> = a</a:t>
            </a:r>
            <a:r>
              <a:rPr lang="en-US" sz="2400" baseline="30000" dirty="0" smtClean="0">
                <a:solidFill>
                  <a:srgbClr val="FF0000"/>
                </a:solidFill>
              </a:rPr>
              <a:t>2</a:t>
            </a:r>
            <a:r>
              <a:rPr lang="en-US" sz="2400" dirty="0" smtClean="0">
                <a:solidFill>
                  <a:srgbClr val="FF0000"/>
                </a:solidFill>
              </a:rPr>
              <a:t> + b</a:t>
            </a:r>
            <a:r>
              <a:rPr lang="en-US" sz="2400" baseline="30000" dirty="0" smtClean="0">
                <a:solidFill>
                  <a:srgbClr val="FF0000"/>
                </a:solidFill>
              </a:rPr>
              <a:t>2</a:t>
            </a:r>
            <a:r>
              <a:rPr lang="en-US" sz="2400" dirty="0" smtClean="0">
                <a:solidFill>
                  <a:srgbClr val="FF0000"/>
                </a:solidFill>
              </a:rPr>
              <a:t> </a:t>
            </a:r>
            <a:r>
              <a:rPr lang="en-US" sz="2400" dirty="0" smtClean="0"/>
              <a:t>is sometimes true, for instance if a, b, and c are the lengths of certain sides of a rectangular triangle.</a:t>
            </a:r>
          </a:p>
          <a:p>
            <a:pPr lvl="1"/>
            <a:endParaRPr lang="en-US" sz="800" dirty="0" smtClean="0"/>
          </a:p>
          <a:p>
            <a:pPr marL="457200" indent="-457200">
              <a:buFont typeface="Arial" panose="020B0604020202020204" pitchFamily="34" charset="0"/>
              <a:buChar char="•"/>
            </a:pPr>
            <a:r>
              <a:rPr lang="en-US" sz="2600" dirty="0" smtClean="0"/>
              <a:t>For data collections to be interpretable and comparable, each part of it needs to be documented as to what it intends to denote.</a:t>
            </a:r>
          </a:p>
          <a:p>
            <a:pPr marL="457200" indent="-457200">
              <a:buFont typeface="Arial" panose="020B0604020202020204" pitchFamily="34" charset="0"/>
              <a:buChar char="•"/>
            </a:pPr>
            <a:r>
              <a:rPr lang="en-US" sz="2600" dirty="0" smtClean="0"/>
              <a:t>Ontological Realism is a method to achieve this.</a:t>
            </a:r>
          </a:p>
        </p:txBody>
      </p:sp>
      <p:sp>
        <p:nvSpPr>
          <p:cNvPr id="51204" name="Slide Number Placeholder 3"/>
          <p:cNvSpPr>
            <a:spLocks noGrp="1"/>
          </p:cNvSpPr>
          <p:nvPr>
            <p:ph type="sldNum" sz="quarter" idx="4294967295"/>
          </p:nvPr>
        </p:nvSpPr>
        <p:spPr>
          <a:xfrm>
            <a:off x="7239000" y="65532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02D7ED52-DA20-4ABC-9574-2F4873ED9152}" type="slidenum">
              <a:rPr lang="en-US" sz="1400" b="0">
                <a:solidFill>
                  <a:schemeClr val="bg1"/>
                </a:solidFill>
              </a:rPr>
              <a:pPr eaLnBrk="1" hangingPunct="1"/>
              <a:t>94</a:t>
            </a:fld>
            <a:endParaRPr lang="en-US" sz="1400" b="0">
              <a:solidFill>
                <a:schemeClr val="bg1"/>
              </a:solidFill>
            </a:endParaRPr>
          </a:p>
        </p:txBody>
      </p:sp>
    </p:spTree>
    <p:extLst>
      <p:ext uri="{BB962C8B-B14F-4D97-AF65-F5344CB8AC3E}">
        <p14:creationId xmlns:p14="http://schemas.microsoft.com/office/powerpoint/2010/main" val="83505779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notion of ‘</a:t>
            </a:r>
            <a:r>
              <a:rPr lang="en-US" i="1" dirty="0" smtClean="0"/>
              <a:t>biomarkers</a:t>
            </a:r>
            <a:r>
              <a:rPr lang="en-US" dirty="0" smtClean="0"/>
              <a:t>’</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1795700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IOM’s definition for ‘biomarker’</a:t>
            </a:r>
            <a:endParaRPr lang="en-US" dirty="0"/>
          </a:p>
        </p:txBody>
      </p:sp>
      <p:sp>
        <p:nvSpPr>
          <p:cNvPr id="5" name="Content Placeholder 4"/>
          <p:cNvSpPr>
            <a:spLocks noGrp="1"/>
          </p:cNvSpPr>
          <p:nvPr>
            <p:ph idx="1"/>
          </p:nvPr>
        </p:nvSpPr>
        <p:spPr>
          <a:xfrm>
            <a:off x="4114800" y="1524000"/>
            <a:ext cx="4648200" cy="4953000"/>
          </a:xfrm>
        </p:spPr>
        <p:txBody>
          <a:bodyPr/>
          <a:lstStyle/>
          <a:p>
            <a:pPr marL="285750" indent="-285750">
              <a:buFont typeface="Arial" panose="020B0604020202020204" pitchFamily="34" charset="0"/>
              <a:buChar char="•"/>
            </a:pPr>
            <a:r>
              <a:rPr lang="en-US" sz="1800" i="1" dirty="0" smtClean="0"/>
              <a:t>Biomarkers are characteristics </a:t>
            </a:r>
            <a:r>
              <a:rPr lang="en-US" sz="1800" i="1" dirty="0"/>
              <a:t>that </a:t>
            </a:r>
            <a:r>
              <a:rPr lang="en-US" sz="1800" i="1" dirty="0" smtClean="0"/>
              <a:t>are </a:t>
            </a:r>
            <a:r>
              <a:rPr lang="en-US" sz="1800" i="1" dirty="0"/>
              <a:t>objectively </a:t>
            </a:r>
            <a:r>
              <a:rPr lang="en-US" sz="1800" i="1" dirty="0" smtClean="0"/>
              <a:t>[</a:t>
            </a:r>
            <a:r>
              <a:rPr lang="en-US" sz="1200" dirty="0"/>
              <a:t>The committee defines “objectively” to mean “reliably and accurately.”</a:t>
            </a:r>
            <a:r>
              <a:rPr lang="en-US" sz="1800" i="1" dirty="0" smtClean="0"/>
              <a:t>] measured </a:t>
            </a:r>
            <a:r>
              <a:rPr lang="en-US" sz="1800" i="1" dirty="0"/>
              <a:t>and evaluated as an indicator of normal biological processes, pathogenic processes, or pharmacologic responses to therapeutic </a:t>
            </a:r>
            <a:r>
              <a:rPr lang="en-US" sz="1800" i="1" dirty="0" smtClean="0"/>
              <a:t>intervention</a:t>
            </a:r>
            <a:r>
              <a:rPr lang="en-US" sz="1800" i="1" dirty="0"/>
              <a:t>.</a:t>
            </a:r>
            <a:endParaRPr lang="en-US" sz="1800" i="1" dirty="0" smtClean="0"/>
          </a:p>
          <a:p>
            <a:pPr marL="285750" indent="-285750">
              <a:buFont typeface="Arial" panose="020B0604020202020204" pitchFamily="34" charset="0"/>
              <a:buChar char="•"/>
            </a:pPr>
            <a:r>
              <a:rPr lang="en-US" sz="1800" i="1" dirty="0"/>
              <a:t>Cholesterol and blood sugar levels </a:t>
            </a:r>
            <a:r>
              <a:rPr lang="en-US" sz="1800" i="1" dirty="0" smtClean="0"/>
              <a:t>are biomarkers</a:t>
            </a:r>
            <a:r>
              <a:rPr lang="en-US" sz="1800" i="1" dirty="0"/>
              <a:t>, as are blood </a:t>
            </a:r>
            <a:r>
              <a:rPr lang="en-US" sz="1800" i="1" dirty="0" smtClean="0"/>
              <a:t>pressure, enzyme </a:t>
            </a:r>
            <a:r>
              <a:rPr lang="en-US" sz="1800" i="1" dirty="0"/>
              <a:t>levels, measurements of tumor </a:t>
            </a:r>
            <a:r>
              <a:rPr lang="en-US" sz="1800" i="1" dirty="0" smtClean="0"/>
              <a:t>size from </a:t>
            </a:r>
            <a:r>
              <a:rPr lang="en-US" sz="1800" i="1" dirty="0"/>
              <a:t>magnetic resonance imaging (MRI) or computed tomography (CT), </a:t>
            </a:r>
            <a:r>
              <a:rPr lang="en-US" sz="1800" i="1" dirty="0" smtClean="0"/>
              <a:t>and the </a:t>
            </a:r>
            <a:r>
              <a:rPr lang="en-US" sz="1800" i="1" dirty="0"/>
              <a:t>biochemical and genetic variations observed in age-related macular degeneration.</a:t>
            </a:r>
          </a:p>
        </p:txBody>
      </p:sp>
      <p:sp>
        <p:nvSpPr>
          <p:cNvPr id="6" name="Rectangle 5"/>
          <p:cNvSpPr/>
          <p:nvPr/>
        </p:nvSpPr>
        <p:spPr>
          <a:xfrm>
            <a:off x="4419600" y="5599093"/>
            <a:ext cx="4572000" cy="954107"/>
          </a:xfrm>
          <a:prstGeom prst="rect">
            <a:avLst/>
          </a:prstGeom>
        </p:spPr>
        <p:txBody>
          <a:bodyPr>
            <a:spAutoFit/>
          </a:bodyPr>
          <a:lstStyle/>
          <a:p>
            <a:endParaRPr lang="en-US" sz="1400" dirty="0">
              <a:solidFill>
                <a:schemeClr val="bg1"/>
              </a:solidFill>
              <a:latin typeface="Times New Roman" panose="02020603050405020304" pitchFamily="18" charset="0"/>
            </a:endParaRPr>
          </a:p>
          <a:p>
            <a:r>
              <a:rPr lang="en-US" sz="1400" i="1" dirty="0">
                <a:solidFill>
                  <a:schemeClr val="bg1"/>
                </a:solidFill>
                <a:latin typeface="Times New Roman" panose="02020603050405020304" pitchFamily="18" charset="0"/>
              </a:rPr>
              <a:t>Evaluation of Biomarkers and Surrogate Endpoints in Chronic Disease</a:t>
            </a:r>
            <a:r>
              <a:rPr lang="en-US" sz="1400" dirty="0">
                <a:solidFill>
                  <a:schemeClr val="bg1"/>
                </a:solidFill>
                <a:latin typeface="Times New Roman" panose="02020603050405020304" pitchFamily="18" charset="0"/>
              </a:rPr>
              <a:t>, ed. C.M. </a:t>
            </a:r>
            <a:r>
              <a:rPr lang="en-US" sz="1400" dirty="0" err="1">
                <a:solidFill>
                  <a:schemeClr val="bg1"/>
                </a:solidFill>
                <a:latin typeface="Times New Roman" panose="02020603050405020304" pitchFamily="18" charset="0"/>
              </a:rPr>
              <a:t>Micheel</a:t>
            </a:r>
            <a:r>
              <a:rPr lang="en-US" sz="1400" dirty="0">
                <a:solidFill>
                  <a:schemeClr val="bg1"/>
                </a:solidFill>
                <a:latin typeface="Times New Roman" panose="02020603050405020304" pitchFamily="18" charset="0"/>
              </a:rPr>
              <a:t> and J.R. Ball. 2010, Washington, D.C.: The National Academies Press. 314</a:t>
            </a:r>
            <a:r>
              <a:rPr lang="en-US" sz="1400" dirty="0" smtClean="0">
                <a:solidFill>
                  <a:schemeClr val="bg1"/>
                </a:solidFill>
                <a:latin typeface="Times New Roman" panose="02020603050405020304" pitchFamily="18" charset="0"/>
              </a:rPr>
              <a:t>. [p1] </a:t>
            </a:r>
            <a:endParaRPr lang="en-US" sz="1400" dirty="0">
              <a:solidFill>
                <a:schemeClr val="bg1"/>
              </a:solidFill>
              <a:latin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524000"/>
            <a:ext cx="3448291" cy="4953000"/>
          </a:xfrm>
          <a:prstGeom prst="rect">
            <a:avLst/>
          </a:prstGeom>
        </p:spPr>
      </p:pic>
    </p:spTree>
    <p:extLst>
      <p:ext uri="{BB962C8B-B14F-4D97-AF65-F5344CB8AC3E}">
        <p14:creationId xmlns:p14="http://schemas.microsoft.com/office/powerpoint/2010/main" val="213732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get there?</a:t>
            </a:r>
            <a:endParaRPr lang="en-US" dirty="0"/>
          </a:p>
        </p:txBody>
      </p:sp>
      <p:sp>
        <p:nvSpPr>
          <p:cNvPr id="3" name="Content Placeholder 2"/>
          <p:cNvSpPr>
            <a:spLocks noGrp="1"/>
          </p:cNvSpPr>
          <p:nvPr>
            <p:ph idx="1"/>
          </p:nvPr>
        </p:nvSpPr>
        <p:spPr>
          <a:xfrm>
            <a:off x="4648200" y="1676400"/>
            <a:ext cx="4267200" cy="3886200"/>
          </a:xfrm>
        </p:spPr>
        <p:txBody>
          <a:bodyPr/>
          <a:lstStyle/>
          <a:p>
            <a:pPr marL="0" indent="0"/>
            <a:r>
              <a:rPr lang="en-US" dirty="0"/>
              <a:t>the need is </a:t>
            </a:r>
            <a:r>
              <a:rPr lang="en-US" dirty="0" smtClean="0"/>
              <a:t>expressed:</a:t>
            </a:r>
          </a:p>
          <a:p>
            <a:pPr marL="0" indent="0"/>
            <a:endParaRPr lang="en-US" sz="2000" i="1" dirty="0" smtClean="0"/>
          </a:p>
          <a:p>
            <a:pPr marL="0" indent="0"/>
            <a:r>
              <a:rPr lang="en-US" sz="2000" i="1" dirty="0" smtClean="0"/>
              <a:t>to </a:t>
            </a:r>
            <a:r>
              <a:rPr lang="en-US" sz="2000" i="1" dirty="0"/>
              <a:t>develop a transparent process for creating well-defined consensus standards and guidelines for biomarker development, validation, qualification, and use to reduce the uncertainty in the process of development and </a:t>
            </a:r>
            <a:r>
              <a:rPr lang="en-US" sz="2000" i="1" dirty="0" smtClean="0"/>
              <a:t>adoption.</a:t>
            </a:r>
            <a:endParaRPr lang="en-US" sz="2000" i="1" dirty="0"/>
          </a:p>
        </p:txBody>
      </p:sp>
      <p:pic>
        <p:nvPicPr>
          <p:cNvPr id="4" name="Picture 3"/>
          <p:cNvPicPr>
            <a:picLocks noChangeAspect="1"/>
          </p:cNvPicPr>
          <p:nvPr/>
        </p:nvPicPr>
        <p:blipFill>
          <a:blip r:embed="rId2"/>
          <a:stretch>
            <a:fillRect/>
          </a:stretch>
        </p:blipFill>
        <p:spPr>
          <a:xfrm>
            <a:off x="228600" y="1821006"/>
            <a:ext cx="4267200" cy="4485452"/>
          </a:xfrm>
          <a:prstGeom prst="rect">
            <a:avLst/>
          </a:prstGeom>
        </p:spPr>
      </p:pic>
      <p:sp>
        <p:nvSpPr>
          <p:cNvPr id="5" name="Rectangle 4"/>
          <p:cNvSpPr/>
          <p:nvPr/>
        </p:nvSpPr>
        <p:spPr>
          <a:xfrm>
            <a:off x="4648200" y="5181600"/>
            <a:ext cx="4495800" cy="1169551"/>
          </a:xfrm>
          <a:prstGeom prst="rect">
            <a:avLst/>
          </a:prstGeom>
        </p:spPr>
        <p:txBody>
          <a:bodyPr wrap="square">
            <a:spAutoFit/>
          </a:bodyPr>
          <a:lstStyle/>
          <a:p>
            <a:endParaRPr lang="en-US" sz="1400" dirty="0">
              <a:solidFill>
                <a:schemeClr val="bg1"/>
              </a:solidFill>
              <a:latin typeface="Times New Roman" panose="02020603050405020304" pitchFamily="18" charset="0"/>
            </a:endParaRPr>
          </a:p>
          <a:p>
            <a:r>
              <a:rPr lang="en-US" sz="1400" i="1" dirty="0">
                <a:solidFill>
                  <a:schemeClr val="bg1"/>
                </a:solidFill>
                <a:latin typeface="Times New Roman" panose="02020603050405020304" pitchFamily="18" charset="0"/>
              </a:rPr>
              <a:t>Evaluation of Biomarkers and Surrogate Endpoints in Chronic Disease</a:t>
            </a:r>
            <a:r>
              <a:rPr lang="en-US" sz="1400" dirty="0">
                <a:solidFill>
                  <a:schemeClr val="bg1"/>
                </a:solidFill>
                <a:latin typeface="Times New Roman" panose="02020603050405020304" pitchFamily="18" charset="0"/>
              </a:rPr>
              <a:t>, ed. C.M. </a:t>
            </a:r>
            <a:r>
              <a:rPr lang="en-US" sz="1400" dirty="0" err="1">
                <a:solidFill>
                  <a:schemeClr val="bg1"/>
                </a:solidFill>
                <a:latin typeface="Times New Roman" panose="02020603050405020304" pitchFamily="18" charset="0"/>
              </a:rPr>
              <a:t>Micheel</a:t>
            </a:r>
            <a:r>
              <a:rPr lang="en-US" sz="1400" dirty="0">
                <a:solidFill>
                  <a:schemeClr val="bg1"/>
                </a:solidFill>
                <a:latin typeface="Times New Roman" panose="02020603050405020304" pitchFamily="18" charset="0"/>
              </a:rPr>
              <a:t> and J.R. Ball. 2010, Washington, D.C.: The National Academies Press. 314</a:t>
            </a:r>
            <a:r>
              <a:rPr lang="en-US" sz="1400" dirty="0" smtClean="0">
                <a:solidFill>
                  <a:schemeClr val="bg1"/>
                </a:solidFill>
                <a:latin typeface="Times New Roman" panose="02020603050405020304" pitchFamily="18" charset="0"/>
              </a:rPr>
              <a:t>. </a:t>
            </a:r>
          </a:p>
          <a:p>
            <a:r>
              <a:rPr lang="en-US" sz="1400" dirty="0" smtClean="0">
                <a:solidFill>
                  <a:schemeClr val="bg1"/>
                </a:solidFill>
                <a:latin typeface="Times New Roman" panose="02020603050405020304" pitchFamily="18" charset="0"/>
              </a:rPr>
              <a:t>[p7 and p18]</a:t>
            </a:r>
            <a:endParaRPr lang="en-US" sz="1400"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2135114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Utility of biomarkers</a:t>
            </a:r>
            <a:endParaRPr lang="en-US" dirty="0"/>
          </a:p>
        </p:txBody>
      </p:sp>
      <p:sp>
        <p:nvSpPr>
          <p:cNvPr id="3" name="Content Placeholder 2"/>
          <p:cNvSpPr>
            <a:spLocks noGrp="1"/>
          </p:cNvSpPr>
          <p:nvPr>
            <p:ph idx="1"/>
          </p:nvPr>
        </p:nvSpPr>
        <p:spPr>
          <a:xfrm>
            <a:off x="228600" y="1447800"/>
            <a:ext cx="8763000" cy="4953000"/>
          </a:xfrm>
        </p:spPr>
        <p:txBody>
          <a:bodyPr/>
          <a:lstStyle/>
          <a:p>
            <a:pPr>
              <a:buFont typeface="Arial" panose="020B0604020202020204" pitchFamily="34" charset="0"/>
              <a:buChar char="•"/>
            </a:pPr>
            <a:r>
              <a:rPr lang="en-US" sz="1800" b="1" u="sng" dirty="0"/>
              <a:t>Disease risk </a:t>
            </a:r>
            <a:r>
              <a:rPr lang="en-US" sz="1800" b="1" u="sng" dirty="0" smtClean="0"/>
              <a:t>stratification</a:t>
            </a:r>
            <a:r>
              <a:rPr lang="en-US" sz="1800" dirty="0" smtClean="0"/>
              <a:t>: </a:t>
            </a:r>
            <a:r>
              <a:rPr lang="en-US" sz="1800" dirty="0"/>
              <a:t>a</a:t>
            </a:r>
            <a:r>
              <a:rPr lang="en-US" sz="1800" dirty="0" smtClean="0"/>
              <a:t>ssess </a:t>
            </a:r>
            <a:r>
              <a:rPr lang="en-US" sz="1800" dirty="0"/>
              <a:t>the likelihood </a:t>
            </a:r>
            <a:r>
              <a:rPr lang="en-US" sz="1800" dirty="0" smtClean="0"/>
              <a:t>for disease to develop or recur</a:t>
            </a:r>
            <a:endParaRPr lang="en-US" sz="1800" dirty="0"/>
          </a:p>
          <a:p>
            <a:pPr>
              <a:buFont typeface="Arial" panose="020B0604020202020204" pitchFamily="34" charset="0"/>
              <a:buChar char="•"/>
            </a:pPr>
            <a:r>
              <a:rPr lang="en-US" sz="1800" b="1" u="sng" dirty="0" smtClean="0"/>
              <a:t>Prevention</a:t>
            </a:r>
            <a:r>
              <a:rPr lang="en-US" sz="1800" dirty="0" smtClean="0"/>
              <a:t>: </a:t>
            </a:r>
            <a:r>
              <a:rPr lang="en-US" sz="1800" dirty="0"/>
              <a:t>i</a:t>
            </a:r>
            <a:r>
              <a:rPr lang="en-US" sz="1800" dirty="0" smtClean="0"/>
              <a:t>dentify </a:t>
            </a:r>
            <a:r>
              <a:rPr lang="en-US" sz="1800" dirty="0"/>
              <a:t>and track risk factors</a:t>
            </a:r>
          </a:p>
          <a:p>
            <a:pPr>
              <a:buFont typeface="Arial" panose="020B0604020202020204" pitchFamily="34" charset="0"/>
              <a:buChar char="•"/>
            </a:pPr>
            <a:r>
              <a:rPr lang="en-US" sz="1800" b="1" u="sng" dirty="0" smtClean="0"/>
              <a:t>Screening</a:t>
            </a:r>
            <a:r>
              <a:rPr lang="en-US" sz="1800" dirty="0" smtClean="0"/>
              <a:t>:</a:t>
            </a:r>
            <a:r>
              <a:rPr lang="en-US" sz="1800" i="1" dirty="0" smtClean="0"/>
              <a:t> </a:t>
            </a:r>
            <a:r>
              <a:rPr lang="en-US" sz="1800" dirty="0" smtClean="0"/>
              <a:t>detect </a:t>
            </a:r>
            <a:r>
              <a:rPr lang="en-US" sz="1800" dirty="0"/>
              <a:t>and treat early-stage disease in </a:t>
            </a:r>
            <a:r>
              <a:rPr lang="en-US" sz="1800" dirty="0" smtClean="0"/>
              <a:t>asymptomatic </a:t>
            </a:r>
            <a:r>
              <a:rPr lang="en-US" sz="1800" dirty="0"/>
              <a:t>population</a:t>
            </a:r>
          </a:p>
          <a:p>
            <a:pPr>
              <a:buFont typeface="Arial" panose="020B0604020202020204" pitchFamily="34" charset="0"/>
              <a:buChar char="•"/>
            </a:pPr>
            <a:r>
              <a:rPr lang="en-US" sz="1800" b="1" u="sng" dirty="0" smtClean="0"/>
              <a:t>Diagnosis</a:t>
            </a:r>
            <a:r>
              <a:rPr lang="en-US" sz="1800" dirty="0" smtClean="0"/>
              <a:t>: </a:t>
            </a:r>
            <a:r>
              <a:rPr lang="en-US" sz="1800" dirty="0"/>
              <a:t>d</a:t>
            </a:r>
            <a:r>
              <a:rPr lang="en-US" sz="1800" dirty="0" smtClean="0"/>
              <a:t>efinitively </a:t>
            </a:r>
            <a:r>
              <a:rPr lang="en-US" sz="1800" dirty="0"/>
              <a:t>establish the presence of disease</a:t>
            </a:r>
          </a:p>
          <a:p>
            <a:pPr>
              <a:buFont typeface="Arial" panose="020B0604020202020204" pitchFamily="34" charset="0"/>
              <a:buChar char="•"/>
            </a:pPr>
            <a:r>
              <a:rPr lang="en-US" sz="1800" b="1" u="sng" dirty="0" smtClean="0"/>
              <a:t>Classification</a:t>
            </a:r>
            <a:r>
              <a:rPr lang="en-US" sz="1800" i="1" dirty="0"/>
              <a:t>:</a:t>
            </a:r>
            <a:r>
              <a:rPr lang="en-US" sz="1800" i="1" dirty="0" smtClean="0"/>
              <a:t> </a:t>
            </a:r>
            <a:r>
              <a:rPr lang="en-US" sz="1800" dirty="0"/>
              <a:t>c</a:t>
            </a:r>
            <a:r>
              <a:rPr lang="en-US" sz="1800" dirty="0" smtClean="0"/>
              <a:t>lassify </a:t>
            </a:r>
            <a:r>
              <a:rPr lang="en-US" sz="1800" dirty="0"/>
              <a:t>patients by disease subset</a:t>
            </a:r>
          </a:p>
          <a:p>
            <a:pPr>
              <a:buFont typeface="Arial" panose="020B0604020202020204" pitchFamily="34" charset="0"/>
              <a:buChar char="•"/>
            </a:pPr>
            <a:r>
              <a:rPr lang="en-US" sz="1800" b="1" u="sng" dirty="0" smtClean="0"/>
              <a:t>Prognosis</a:t>
            </a:r>
            <a:r>
              <a:rPr lang="en-US" sz="1800" dirty="0" smtClean="0"/>
              <a:t>: </a:t>
            </a:r>
            <a:r>
              <a:rPr lang="en-US" sz="1800" dirty="0"/>
              <a:t>p</a:t>
            </a:r>
            <a:r>
              <a:rPr lang="en-US" sz="1800" dirty="0" smtClean="0"/>
              <a:t>redict </a:t>
            </a:r>
            <a:r>
              <a:rPr lang="en-US" sz="1800" dirty="0"/>
              <a:t>the probable outcome of disease </a:t>
            </a:r>
            <a:r>
              <a:rPr lang="en-US" sz="1800" dirty="0" smtClean="0"/>
              <a:t>to determine </a:t>
            </a:r>
            <a:r>
              <a:rPr lang="en-US" sz="1800" dirty="0"/>
              <a:t>the aggressiveness of treatment</a:t>
            </a:r>
          </a:p>
          <a:p>
            <a:pPr>
              <a:buFont typeface="Arial" panose="020B0604020202020204" pitchFamily="34" charset="0"/>
              <a:buChar char="•"/>
            </a:pPr>
            <a:r>
              <a:rPr lang="en-US" sz="1800" b="1" u="sng" dirty="0" smtClean="0"/>
              <a:t>Treatment stratification</a:t>
            </a:r>
            <a:r>
              <a:rPr lang="en-US" sz="1800" i="1" dirty="0" smtClean="0"/>
              <a:t>: </a:t>
            </a:r>
            <a:r>
              <a:rPr lang="en-US" sz="1800" dirty="0"/>
              <a:t>p</a:t>
            </a:r>
            <a:r>
              <a:rPr lang="en-US" sz="1800" dirty="0" smtClean="0"/>
              <a:t>redict </a:t>
            </a:r>
            <a:r>
              <a:rPr lang="en-US" sz="1800" dirty="0"/>
              <a:t>response to particular therapies </a:t>
            </a:r>
            <a:r>
              <a:rPr lang="en-US" sz="1800" dirty="0" smtClean="0"/>
              <a:t>and choose </a:t>
            </a:r>
            <a:r>
              <a:rPr lang="en-US" sz="1800" dirty="0"/>
              <a:t>the drug that is mostly likely to </a:t>
            </a:r>
            <a:r>
              <a:rPr lang="en-US" sz="1800" dirty="0" smtClean="0"/>
              <a:t>yield a </a:t>
            </a:r>
            <a:r>
              <a:rPr lang="en-US" sz="1800" dirty="0"/>
              <a:t>favorable response in a given patient</a:t>
            </a:r>
          </a:p>
          <a:p>
            <a:pPr>
              <a:buFont typeface="Arial" panose="020B0604020202020204" pitchFamily="34" charset="0"/>
              <a:buChar char="•"/>
            </a:pPr>
            <a:r>
              <a:rPr lang="en-US" sz="1800" b="1" u="sng" dirty="0"/>
              <a:t>Therapy-related risk </a:t>
            </a:r>
            <a:r>
              <a:rPr lang="en-US" sz="1800" b="1" u="sng" dirty="0" smtClean="0"/>
              <a:t>management</a:t>
            </a:r>
            <a:r>
              <a:rPr lang="en-US" sz="1800" i="1" dirty="0"/>
              <a:t>:</a:t>
            </a:r>
            <a:r>
              <a:rPr lang="en-US" sz="1800" i="1" dirty="0" smtClean="0"/>
              <a:t> </a:t>
            </a:r>
            <a:r>
              <a:rPr lang="en-US" sz="1800" dirty="0"/>
              <a:t>i</a:t>
            </a:r>
            <a:r>
              <a:rPr lang="en-US" sz="1800" dirty="0" smtClean="0"/>
              <a:t>dentify </a:t>
            </a:r>
            <a:r>
              <a:rPr lang="en-US" sz="1800" dirty="0"/>
              <a:t>patients with a high probability </a:t>
            </a:r>
            <a:r>
              <a:rPr lang="en-US" sz="1800" dirty="0" smtClean="0"/>
              <a:t>of adverse </a:t>
            </a:r>
            <a:r>
              <a:rPr lang="en-US" sz="1800" dirty="0"/>
              <a:t>effects of a treatment</a:t>
            </a:r>
          </a:p>
          <a:p>
            <a:pPr>
              <a:buFont typeface="Arial" panose="020B0604020202020204" pitchFamily="34" charset="0"/>
              <a:buChar char="•"/>
            </a:pPr>
            <a:r>
              <a:rPr lang="en-US" sz="1800" b="1" u="sng" dirty="0"/>
              <a:t>Therapy </a:t>
            </a:r>
            <a:r>
              <a:rPr lang="en-US" sz="1800" b="1" u="sng" dirty="0" smtClean="0"/>
              <a:t>monitoring</a:t>
            </a:r>
            <a:r>
              <a:rPr lang="en-US" sz="1800" i="1" dirty="0"/>
              <a:t>:</a:t>
            </a:r>
            <a:r>
              <a:rPr lang="en-US" sz="1800" i="1" dirty="0" smtClean="0"/>
              <a:t> </a:t>
            </a:r>
            <a:r>
              <a:rPr lang="en-US" sz="1800" dirty="0"/>
              <a:t>d</a:t>
            </a:r>
            <a:r>
              <a:rPr lang="en-US" sz="1800" dirty="0" smtClean="0"/>
              <a:t>etermine </a:t>
            </a:r>
            <a:r>
              <a:rPr lang="en-US" sz="1800" dirty="0"/>
              <a:t>whether a therapy is having </a:t>
            </a:r>
            <a:r>
              <a:rPr lang="en-US" sz="1800" dirty="0" smtClean="0"/>
              <a:t>the intended </a:t>
            </a:r>
            <a:r>
              <a:rPr lang="en-US" sz="1800" dirty="0"/>
              <a:t>effect on a disease and </a:t>
            </a:r>
            <a:r>
              <a:rPr lang="en-US" sz="1800" dirty="0" smtClean="0"/>
              <a:t>whether adverse </a:t>
            </a:r>
            <a:r>
              <a:rPr lang="en-US" sz="1800" dirty="0"/>
              <a:t>effects arise</a:t>
            </a:r>
          </a:p>
          <a:p>
            <a:pPr>
              <a:buFont typeface="Arial" panose="020B0604020202020204" pitchFamily="34" charset="0"/>
              <a:buChar char="•"/>
            </a:pPr>
            <a:r>
              <a:rPr lang="en-US" sz="1800" b="1" u="sng" dirty="0" smtClean="0"/>
              <a:t>Surveillance</a:t>
            </a:r>
            <a:r>
              <a:rPr lang="en-US" sz="1800" dirty="0" smtClean="0"/>
              <a:t>: </a:t>
            </a:r>
            <a:r>
              <a:rPr lang="en-US" sz="1800" dirty="0"/>
              <a:t>e</a:t>
            </a:r>
            <a:r>
              <a:rPr lang="en-US" sz="1800" dirty="0" smtClean="0"/>
              <a:t>arly </a:t>
            </a:r>
            <a:r>
              <a:rPr lang="en-US" sz="1800" dirty="0"/>
              <a:t>detection and treatment of advancing disease or complications</a:t>
            </a:r>
          </a:p>
        </p:txBody>
      </p:sp>
      <p:sp>
        <p:nvSpPr>
          <p:cNvPr id="4" name="Rectangle 3"/>
          <p:cNvSpPr/>
          <p:nvPr/>
        </p:nvSpPr>
        <p:spPr>
          <a:xfrm>
            <a:off x="4419600" y="5791200"/>
            <a:ext cx="4572000" cy="954107"/>
          </a:xfrm>
          <a:prstGeom prst="rect">
            <a:avLst/>
          </a:prstGeom>
        </p:spPr>
        <p:txBody>
          <a:bodyPr>
            <a:spAutoFit/>
          </a:bodyPr>
          <a:lstStyle/>
          <a:p>
            <a:endParaRPr lang="en-US" sz="1400" dirty="0">
              <a:solidFill>
                <a:schemeClr val="bg1"/>
              </a:solidFill>
              <a:latin typeface="Times New Roman" panose="02020603050405020304" pitchFamily="18" charset="0"/>
            </a:endParaRPr>
          </a:p>
          <a:p>
            <a:r>
              <a:rPr lang="en-US" sz="1400" i="1" dirty="0">
                <a:solidFill>
                  <a:schemeClr val="bg1"/>
                </a:solidFill>
                <a:latin typeface="Times New Roman" panose="02020603050405020304" pitchFamily="18" charset="0"/>
              </a:rPr>
              <a:t>Evaluation of Biomarkers and Surrogate Endpoints in Chronic Disease</a:t>
            </a:r>
            <a:r>
              <a:rPr lang="en-US" sz="1400" dirty="0">
                <a:solidFill>
                  <a:schemeClr val="bg1"/>
                </a:solidFill>
                <a:latin typeface="Times New Roman" panose="02020603050405020304" pitchFamily="18" charset="0"/>
              </a:rPr>
              <a:t>, ed. C.M. </a:t>
            </a:r>
            <a:r>
              <a:rPr lang="en-US" sz="1400" dirty="0" err="1">
                <a:solidFill>
                  <a:schemeClr val="bg1"/>
                </a:solidFill>
                <a:latin typeface="Times New Roman" panose="02020603050405020304" pitchFamily="18" charset="0"/>
              </a:rPr>
              <a:t>Micheel</a:t>
            </a:r>
            <a:r>
              <a:rPr lang="en-US" sz="1400" dirty="0">
                <a:solidFill>
                  <a:schemeClr val="bg1"/>
                </a:solidFill>
                <a:latin typeface="Times New Roman" panose="02020603050405020304" pitchFamily="18" charset="0"/>
              </a:rPr>
              <a:t> and J.R. Ball. 2010, Washington, D.C.: The National Academies Press. 314</a:t>
            </a:r>
            <a:r>
              <a:rPr lang="en-US" sz="1400" dirty="0" smtClean="0">
                <a:solidFill>
                  <a:schemeClr val="bg1"/>
                </a:solidFill>
                <a:latin typeface="Times New Roman" panose="02020603050405020304" pitchFamily="18" charset="0"/>
              </a:rPr>
              <a:t>. [p24] </a:t>
            </a:r>
            <a:endParaRPr lang="en-US" sz="1400"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776660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Biomarker terminology is confusing</a:t>
            </a:r>
            <a:endParaRPr lang="en-US" dirty="0"/>
          </a:p>
        </p:txBody>
      </p:sp>
      <p:sp>
        <p:nvSpPr>
          <p:cNvPr id="3" name="Content Placeholder 2"/>
          <p:cNvSpPr>
            <a:spLocks noGrp="1"/>
          </p:cNvSpPr>
          <p:nvPr>
            <p:ph idx="1"/>
          </p:nvPr>
        </p:nvSpPr>
        <p:spPr>
          <a:xfrm>
            <a:off x="228600" y="1676400"/>
            <a:ext cx="8686800" cy="3276600"/>
          </a:xfrm>
        </p:spPr>
        <p:txBody>
          <a:bodyPr/>
          <a:lstStyle/>
          <a:p>
            <a:pPr>
              <a:spcAft>
                <a:spcPts val="1800"/>
              </a:spcAft>
              <a:buFont typeface="Arial" panose="020B0604020202020204" pitchFamily="34" charset="0"/>
              <a:buChar char="•"/>
            </a:pPr>
            <a:r>
              <a:rPr lang="en-US" i="1" dirty="0"/>
              <a:t>The committee observed a great deal of inconsistent and </a:t>
            </a:r>
            <a:r>
              <a:rPr lang="en-US" i="1" dirty="0" smtClean="0"/>
              <a:t>imprecise definition </a:t>
            </a:r>
            <a:r>
              <a:rPr lang="en-US" i="1" dirty="0"/>
              <a:t>and use of terms relevant to biomarkers and biomarker evaluation.</a:t>
            </a:r>
          </a:p>
          <a:p>
            <a:pPr>
              <a:spcAft>
                <a:spcPts val="1800"/>
              </a:spcAft>
              <a:buFont typeface="Arial" panose="020B0604020202020204" pitchFamily="34" charset="0"/>
              <a:buChar char="•"/>
            </a:pPr>
            <a:r>
              <a:rPr lang="en-US" i="1" dirty="0"/>
              <a:t>Consistent, precise definition and use of terms is critical for </a:t>
            </a:r>
            <a:r>
              <a:rPr lang="en-US" i="1" dirty="0" smtClean="0"/>
              <a:t>biomarker evaluation </a:t>
            </a:r>
            <a:r>
              <a:rPr lang="en-US" i="1" dirty="0"/>
              <a:t>because it is a topic important across many </a:t>
            </a:r>
            <a:r>
              <a:rPr lang="en-US" i="1" dirty="0" smtClean="0"/>
              <a:t>disciplines and </a:t>
            </a:r>
            <a:r>
              <a:rPr lang="en-US" i="1" dirty="0"/>
              <a:t>has been for several decades</a:t>
            </a:r>
            <a:r>
              <a:rPr lang="en-US" i="1" dirty="0" smtClean="0"/>
              <a:t>.</a:t>
            </a:r>
          </a:p>
          <a:p>
            <a:pPr>
              <a:spcAft>
                <a:spcPts val="1800"/>
              </a:spcAft>
              <a:buFont typeface="Arial" panose="020B0604020202020204" pitchFamily="34" charset="0"/>
              <a:buChar char="•"/>
            </a:pPr>
            <a:r>
              <a:rPr lang="en-US" i="1" dirty="0"/>
              <a:t>The definition of the term “biomarker” itself is not controversial.</a:t>
            </a:r>
          </a:p>
        </p:txBody>
      </p:sp>
      <p:sp>
        <p:nvSpPr>
          <p:cNvPr id="4" name="Rectangle 3"/>
          <p:cNvSpPr/>
          <p:nvPr/>
        </p:nvSpPr>
        <p:spPr>
          <a:xfrm>
            <a:off x="4419600" y="5791200"/>
            <a:ext cx="4572000" cy="954107"/>
          </a:xfrm>
          <a:prstGeom prst="rect">
            <a:avLst/>
          </a:prstGeom>
        </p:spPr>
        <p:txBody>
          <a:bodyPr>
            <a:spAutoFit/>
          </a:bodyPr>
          <a:lstStyle/>
          <a:p>
            <a:endParaRPr lang="en-US" sz="1400" dirty="0">
              <a:solidFill>
                <a:schemeClr val="bg1"/>
              </a:solidFill>
              <a:latin typeface="Times New Roman" panose="02020603050405020304" pitchFamily="18" charset="0"/>
            </a:endParaRPr>
          </a:p>
          <a:p>
            <a:r>
              <a:rPr lang="en-US" sz="1400" i="1" dirty="0">
                <a:solidFill>
                  <a:schemeClr val="bg1"/>
                </a:solidFill>
                <a:latin typeface="Times New Roman" panose="02020603050405020304" pitchFamily="18" charset="0"/>
              </a:rPr>
              <a:t>Evaluation of Biomarkers and Surrogate Endpoints in Chronic Disease</a:t>
            </a:r>
            <a:r>
              <a:rPr lang="en-US" sz="1400" dirty="0">
                <a:solidFill>
                  <a:schemeClr val="bg1"/>
                </a:solidFill>
                <a:latin typeface="Times New Roman" panose="02020603050405020304" pitchFamily="18" charset="0"/>
              </a:rPr>
              <a:t>, ed. C.M. </a:t>
            </a:r>
            <a:r>
              <a:rPr lang="en-US" sz="1400" dirty="0" err="1">
                <a:solidFill>
                  <a:schemeClr val="bg1"/>
                </a:solidFill>
                <a:latin typeface="Times New Roman" panose="02020603050405020304" pitchFamily="18" charset="0"/>
              </a:rPr>
              <a:t>Micheel</a:t>
            </a:r>
            <a:r>
              <a:rPr lang="en-US" sz="1400" dirty="0">
                <a:solidFill>
                  <a:schemeClr val="bg1"/>
                </a:solidFill>
                <a:latin typeface="Times New Roman" panose="02020603050405020304" pitchFamily="18" charset="0"/>
              </a:rPr>
              <a:t> and J.R. Ball. 2010, Washington, D.C.: The National Academies Press. 314</a:t>
            </a:r>
            <a:r>
              <a:rPr lang="en-US" sz="1400" dirty="0" smtClean="0">
                <a:solidFill>
                  <a:schemeClr val="bg1"/>
                </a:solidFill>
                <a:latin typeface="Times New Roman" panose="02020603050405020304" pitchFamily="18" charset="0"/>
              </a:rPr>
              <a:t>. [p22] </a:t>
            </a:r>
            <a:endParaRPr lang="en-US" sz="1400"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239641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22312</TotalTime>
  <Words>9422</Words>
  <Application>Microsoft Office PowerPoint</Application>
  <PresentationFormat>On-screen Show (4:3)</PresentationFormat>
  <Paragraphs>1500</Paragraphs>
  <Slides>151</Slides>
  <Notes>39</Notes>
  <HiddenSlides>2</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151</vt:i4>
      </vt:variant>
    </vt:vector>
  </HeadingPairs>
  <TitlesOfParts>
    <vt:vector size="164" baseType="lpstr">
      <vt:lpstr>Batang</vt:lpstr>
      <vt:lpstr>ＭＳ 明朝</vt:lpstr>
      <vt:lpstr>ＭＳ Ｐゴシック</vt:lpstr>
      <vt:lpstr>Arial</vt:lpstr>
      <vt:lpstr>Calibri</vt:lpstr>
      <vt:lpstr>Georgia</vt:lpstr>
      <vt:lpstr>Times</vt:lpstr>
      <vt:lpstr>Times New Roman</vt:lpstr>
      <vt:lpstr>Trebuchet MS</vt:lpstr>
      <vt:lpstr>Verdana</vt:lpstr>
      <vt:lpstr>Wingdings</vt:lpstr>
      <vt:lpstr>2014-Indianapolis</vt:lpstr>
      <vt:lpstr>Photo Editor-foto</vt:lpstr>
      <vt:lpstr> Ontological Realism in Research: Principles and Application.    Lecture for BMI504: Data Analysis, and Research Methods in Biomedical Informatics  April 6, 2016 University at Buffalo, Medical Campus</vt:lpstr>
      <vt:lpstr>Lecture overview</vt:lpstr>
      <vt:lpstr>Philosophical basis</vt:lpstr>
      <vt:lpstr>Four notions of ‘ontology’ as a study</vt:lpstr>
      <vt:lpstr>The basis of Ontological Realism (O.R.)</vt:lpstr>
      <vt:lpstr>PowerPoint Presentation</vt:lpstr>
      <vt:lpstr>Definition of ‘research’</vt:lpstr>
      <vt:lpstr>Definition of ‘research’</vt:lpstr>
      <vt:lpstr>Definition of ‘research’</vt:lpstr>
      <vt:lpstr>Keywords in research</vt:lpstr>
      <vt:lpstr>Keywords in research</vt:lpstr>
      <vt:lpstr>Keywords in research</vt:lpstr>
      <vt:lpstr>Keywords in research</vt:lpstr>
      <vt:lpstr>Four notions of Logic</vt:lpstr>
      <vt:lpstr>Definition of ‘science’</vt:lpstr>
      <vt:lpstr>Definition of ‘science’</vt:lpstr>
      <vt:lpstr>The Scientific Method</vt:lpstr>
      <vt:lpstr>The Scientific Method</vt:lpstr>
      <vt:lpstr>PowerPoint Presentation</vt:lpstr>
      <vt:lpstr>Quantitative research</vt:lpstr>
      <vt:lpstr>Qualitative vs. quantitative research</vt:lpstr>
      <vt:lpstr>Characteristics of qualitative research</vt:lpstr>
      <vt:lpstr>Realism</vt:lpstr>
      <vt:lpstr>Scientific Realism</vt:lpstr>
      <vt:lpstr>Relevant disciplines and theories</vt:lpstr>
      <vt:lpstr>Relevant disciplines and theories</vt:lpstr>
      <vt:lpstr>Distinct questions. What type are they of?</vt:lpstr>
      <vt:lpstr>Scientific Realism</vt:lpstr>
      <vt:lpstr>Scientific Realism</vt:lpstr>
      <vt:lpstr>Scientific Objectivity (1)</vt:lpstr>
      <vt:lpstr>Scientific Objectivity (2)</vt:lpstr>
      <vt:lpstr>The view from nowhere</vt:lpstr>
      <vt:lpstr>The view from nowhere</vt:lpstr>
      <vt:lpstr>Impact of value(s) on science</vt:lpstr>
      <vt:lpstr>Value types</vt:lpstr>
      <vt:lpstr>Three theses</vt:lpstr>
      <vt:lpstr>Inductive and Statistical Inference</vt:lpstr>
      <vt:lpstr>Evidence-based medicine</vt:lpstr>
      <vt:lpstr>Statistical data analysis</vt:lpstr>
      <vt:lpstr>Clinical data registration and use</vt:lpstr>
      <vt:lpstr>An EHR data collection</vt:lpstr>
      <vt:lpstr>Standard approach in data analysis</vt:lpstr>
      <vt:lpstr>Standard approach in data analysis (1)</vt:lpstr>
      <vt:lpstr>Standard approach in data analysis (2)</vt:lpstr>
      <vt:lpstr>Standard approach in data analysis (3)</vt:lpstr>
      <vt:lpstr>Is it that easy?</vt:lpstr>
      <vt:lpstr>Correlation vs. Causality</vt:lpstr>
      <vt:lpstr>Question</vt:lpstr>
      <vt:lpstr>Question</vt:lpstr>
      <vt:lpstr>Base rate fallacy</vt:lpstr>
      <vt:lpstr>Pitfalls in statistics </vt:lpstr>
      <vt:lpstr>Example: confounding in epidemiology</vt:lpstr>
      <vt:lpstr>Some strategies to reduce confounding</vt:lpstr>
      <vt:lpstr>However !</vt:lpstr>
      <vt:lpstr>Maintaining a distinction between data and what data are about</vt:lpstr>
      <vt:lpstr>Correlation with reality</vt:lpstr>
      <vt:lpstr>A non-trivial relation</vt:lpstr>
      <vt:lpstr>For instance: source and impact of changes</vt:lpstr>
      <vt:lpstr>What makes it non-trivial?</vt:lpstr>
      <vt:lpstr>Satellite view</vt:lpstr>
      <vt:lpstr>Map</vt:lpstr>
      <vt:lpstr>Map overlay</vt:lpstr>
      <vt:lpstr>Main data  reality views</vt:lpstr>
      <vt:lpstr>Main data  reality views</vt:lpstr>
      <vt:lpstr>Conceptualism versus Ontological Realism</vt:lpstr>
      <vt:lpstr>What is out there … (… we want/need to deal with)?</vt:lpstr>
      <vt:lpstr>The essential pieces</vt:lpstr>
      <vt:lpstr>Ambiguities: are assertions about particulars or types?</vt:lpstr>
      <vt:lpstr>Ambiguities: are assertions about particulars or types?</vt:lpstr>
      <vt:lpstr>Information models</vt:lpstr>
      <vt:lpstr>Major problem with EHRs for data analysis</vt:lpstr>
      <vt:lpstr>EHR Information Models (simplified)</vt:lpstr>
      <vt:lpstr>EHR Information Models (simplified)</vt:lpstr>
      <vt:lpstr>What are the referents ?</vt:lpstr>
      <vt:lpstr>What are the referents ?</vt:lpstr>
      <vt:lpstr>Idiosyncrasies in relation to diagnoses</vt:lpstr>
      <vt:lpstr>Caveats from a traditional informatics perspective</vt:lpstr>
      <vt:lpstr>Remember</vt:lpstr>
      <vt:lpstr>This is not just in EHRs, but also in ‘standards’ for information exchange and data aggregation, eg. OMOP</vt:lpstr>
      <vt:lpstr>This is not just in EHRs, but also in ‘standards’ for information exchange and data aggregation, eg. OMOP</vt:lpstr>
      <vt:lpstr>OMOP’s tables: an ontologist’s nightmare</vt:lpstr>
      <vt:lpstr>Data management</vt:lpstr>
      <vt:lpstr>A colleague shares his research data set</vt:lpstr>
      <vt:lpstr>A closer look</vt:lpstr>
      <vt:lpstr>Documenting datasets</vt:lpstr>
      <vt:lpstr>‘meaning’ of values in data collections</vt:lpstr>
      <vt:lpstr>Preemptive study design</vt:lpstr>
      <vt:lpstr>For example</vt:lpstr>
      <vt:lpstr>Coded variable expansion</vt:lpstr>
      <vt:lpstr>Use of explicit references</vt:lpstr>
      <vt:lpstr>Classifying entities in terms of realism-based ontologies</vt:lpstr>
      <vt:lpstr>Specifying relationships between these entities</vt:lpstr>
      <vt:lpstr>Outlining all possible configurations of such entities for the sentence to be true (a one semester course on its own)</vt:lpstr>
      <vt:lpstr>Take home messages</vt:lpstr>
      <vt:lpstr>The notion of ‘biomarkers’</vt:lpstr>
      <vt:lpstr>IOM’s definition for ‘biomarker’</vt:lpstr>
      <vt:lpstr>How to get there?</vt:lpstr>
      <vt:lpstr>Utility of biomarkers</vt:lpstr>
      <vt:lpstr>Biomarker terminology is confusing</vt:lpstr>
      <vt:lpstr>Uncontroversial, yet cumbersome</vt:lpstr>
      <vt:lpstr>Uncontroversial, yet cumbersome</vt:lpstr>
      <vt:lpstr>Uncontroversial, yet cumbersome</vt:lpstr>
      <vt:lpstr>Uncontroversial, yet cumbersome</vt:lpstr>
      <vt:lpstr>Uncontroversial, yet cumbersome</vt:lpstr>
      <vt:lpstr>Uncontroversial, yet cumbersome</vt:lpstr>
      <vt:lpstr>Uncontroversial, yet cumbersome</vt:lpstr>
      <vt:lpstr>Basic Formal Ontology (BFO) and Ontology of General Medical Science (OGMS)</vt:lpstr>
      <vt:lpstr>Basic Formal Ontology (BFO) and Ontology of General Medical Science (OGMS)</vt:lpstr>
      <vt:lpstr>Assumptions about IOM’s intention</vt:lpstr>
      <vt:lpstr>Entities on the side of the patient qualifying for biomarker</vt:lpstr>
      <vt:lpstr>The problem of observability</vt:lpstr>
      <vt:lpstr>Material Biomarker</vt:lpstr>
      <vt:lpstr>Quality Biomarker</vt:lpstr>
      <vt:lpstr>Process Biomarker</vt:lpstr>
      <vt:lpstr>The final picture</vt:lpstr>
      <vt:lpstr>‘Mental disease’</vt:lpstr>
      <vt:lpstr>Does mental illness exist?</vt:lpstr>
      <vt:lpstr>Their argument is based on the (narrow ?) definitions for disease.</vt:lpstr>
      <vt:lpstr>Latest WHO definition</vt:lpstr>
      <vt:lpstr>WHO constitution</vt:lpstr>
      <vt:lpstr>What is a mental disorder ?</vt:lpstr>
      <vt:lpstr>A terminological and ontological problem (1)</vt:lpstr>
      <vt:lpstr>The old debate on the “body-mind problem”…</vt:lpstr>
      <vt:lpstr>… and its impact on Psychiatry</vt:lpstr>
      <vt:lpstr>A terminological and ontological problem (2)</vt:lpstr>
      <vt:lpstr>The “Myth of Mental Illness”</vt:lpstr>
      <vt:lpstr>Our interpretation of Szasz (1)</vt:lpstr>
      <vt:lpstr>Our interpretation of Szasz (2)</vt:lpstr>
      <vt:lpstr>Our interpretation of Szasz (3)</vt:lpstr>
      <vt:lpstr>A terminological and ontological problem (3)</vt:lpstr>
      <vt:lpstr>Jablensky’s arguments (1)</vt:lpstr>
      <vt:lpstr>Jablensky’s arguments (2)</vt:lpstr>
      <vt:lpstr>Missing the nail</vt:lpstr>
      <vt:lpstr>ICD-10 Mental disease guidelines</vt:lpstr>
      <vt:lpstr>The ‘categorical – dimensional’ debate on the classification of mental disorders</vt:lpstr>
      <vt:lpstr>The categorical view</vt:lpstr>
      <vt:lpstr>Evolution of the DSM (1)</vt:lpstr>
      <vt:lpstr>Evolution of the DSM (2)</vt:lpstr>
      <vt:lpstr>DSM under fire (1)</vt:lpstr>
      <vt:lpstr>DSM under fire (2)</vt:lpstr>
      <vt:lpstr>The Dimensional Approach (1)</vt:lpstr>
      <vt:lpstr>The Dimensional Approach (2)</vt:lpstr>
      <vt:lpstr>Is there empirical evidence for this boundary ?</vt:lpstr>
      <vt:lpstr>Then also these guys would be from the same species</vt:lpstr>
      <vt:lpstr>Attempts to resolve the problem (1)</vt:lpstr>
      <vt:lpstr>Basis: ‘epistemic value commitments’</vt:lpstr>
      <vt:lpstr>Extraterrestrial research</vt:lpstr>
      <vt:lpstr>A hint: Visual reality  versus  visual fiction</vt:lpstr>
      <vt:lpstr>A planet with tribal humanoids is discovered</vt:lpstr>
      <vt:lpstr>A planet with tribal humanoids is discovered</vt:lpstr>
      <vt:lpstr>A planet with tribal humanoids is discovered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1012</cp:revision>
  <dcterms:created xsi:type="dcterms:W3CDTF">1601-01-01T00:00:00Z</dcterms:created>
  <dcterms:modified xsi:type="dcterms:W3CDTF">2016-04-07T17:49:28Z</dcterms:modified>
</cp:coreProperties>
</file>