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84"/>
  </p:notesMasterIdLst>
  <p:sldIdLst>
    <p:sldId id="1721" r:id="rId2"/>
    <p:sldId id="1429" r:id="rId3"/>
    <p:sldId id="1661" r:id="rId4"/>
    <p:sldId id="1596" r:id="rId5"/>
    <p:sldId id="1597" r:id="rId6"/>
    <p:sldId id="1638" r:id="rId7"/>
    <p:sldId id="1660" r:id="rId8"/>
    <p:sldId id="1659" r:id="rId9"/>
    <p:sldId id="1698" r:id="rId10"/>
    <p:sldId id="1607" r:id="rId11"/>
    <p:sldId id="1609" r:id="rId12"/>
    <p:sldId id="1731" r:id="rId13"/>
    <p:sldId id="1699" r:id="rId14"/>
    <p:sldId id="1701" r:id="rId15"/>
    <p:sldId id="1723" r:id="rId16"/>
    <p:sldId id="1724" r:id="rId17"/>
    <p:sldId id="1725" r:id="rId18"/>
    <p:sldId id="1727" r:id="rId19"/>
    <p:sldId id="1598" r:id="rId20"/>
    <p:sldId id="1655" r:id="rId21"/>
    <p:sldId id="1712" r:id="rId22"/>
    <p:sldId id="1741" r:id="rId23"/>
    <p:sldId id="1742" r:id="rId24"/>
    <p:sldId id="1743" r:id="rId25"/>
    <p:sldId id="1744" r:id="rId26"/>
    <p:sldId id="1740" r:id="rId27"/>
    <p:sldId id="1714" r:id="rId28"/>
    <p:sldId id="1745" r:id="rId29"/>
    <p:sldId id="1746" r:id="rId30"/>
    <p:sldId id="1747" r:id="rId31"/>
    <p:sldId id="1748" r:id="rId32"/>
    <p:sldId id="1613" r:id="rId33"/>
    <p:sldId id="1611" r:id="rId34"/>
    <p:sldId id="1719" r:id="rId35"/>
    <p:sldId id="1720" r:id="rId36"/>
    <p:sldId id="1728" r:id="rId37"/>
    <p:sldId id="1702" r:id="rId38"/>
    <p:sldId id="1614" r:id="rId39"/>
    <p:sldId id="1703" r:id="rId40"/>
    <p:sldId id="1641" r:id="rId41"/>
    <p:sldId id="1642" r:id="rId42"/>
    <p:sldId id="1647" r:id="rId43"/>
    <p:sldId id="1646" r:id="rId44"/>
    <p:sldId id="1686" r:id="rId45"/>
    <p:sldId id="1684" r:id="rId46"/>
    <p:sldId id="1688" r:id="rId47"/>
    <p:sldId id="1687" r:id="rId48"/>
    <p:sldId id="1708" r:id="rId49"/>
    <p:sldId id="1634" r:id="rId50"/>
    <p:sldId id="1706" r:id="rId51"/>
    <p:sldId id="1705" r:id="rId52"/>
    <p:sldId id="1615" r:id="rId53"/>
    <p:sldId id="1749" r:id="rId54"/>
    <p:sldId id="1750" r:id="rId55"/>
    <p:sldId id="1751" r:id="rId56"/>
    <p:sldId id="1631" r:id="rId57"/>
    <p:sldId id="1633" r:id="rId58"/>
    <p:sldId id="1649" r:id="rId59"/>
    <p:sldId id="1690" r:id="rId60"/>
    <p:sldId id="1752" r:id="rId61"/>
    <p:sldId id="1753" r:id="rId62"/>
    <p:sldId id="1650" r:id="rId63"/>
    <p:sldId id="1651" r:id="rId64"/>
    <p:sldId id="1632" r:id="rId65"/>
    <p:sldId id="1755" r:id="rId66"/>
    <p:sldId id="1685" r:id="rId67"/>
    <p:sldId id="1689" r:id="rId68"/>
    <p:sldId id="1754" r:id="rId69"/>
    <p:sldId id="1640" r:id="rId70"/>
    <p:sldId id="1707" r:id="rId71"/>
    <p:sldId id="1608" r:id="rId72"/>
    <p:sldId id="1619" r:id="rId73"/>
    <p:sldId id="1618" r:id="rId74"/>
    <p:sldId id="1620" r:id="rId75"/>
    <p:sldId id="1704" r:id="rId76"/>
    <p:sldId id="1648" r:id="rId77"/>
    <p:sldId id="1645" r:id="rId78"/>
    <p:sldId id="1639" r:id="rId79"/>
    <p:sldId id="1643" r:id="rId80"/>
    <p:sldId id="1612" r:id="rId81"/>
    <p:sldId id="1644" r:id="rId82"/>
    <p:sldId id="1693" r:id="rId8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1FE115"/>
    <a:srgbClr val="000000"/>
    <a:srgbClr val="00B0F0"/>
    <a:srgbClr val="16165D"/>
    <a:srgbClr val="FF6600"/>
    <a:srgbClr val="A2CCE8"/>
    <a:srgbClr val="AAE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a14:m>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6449" autoAdjust="0"/>
  </p:normalViewPr>
  <p:slideViewPr>
    <p:cSldViewPr>
      <p:cViewPr varScale="1">
        <p:scale>
          <a:sx n="63" d="100"/>
          <a:sy n="63" d="100"/>
        </p:scale>
        <p:origin x="525"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5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6</a:t>
            </a:fld>
            <a:endParaRPr lang="en-US"/>
          </a:p>
        </p:txBody>
      </p:sp>
    </p:spTree>
    <p:extLst>
      <p:ext uri="{BB962C8B-B14F-4D97-AF65-F5344CB8AC3E}">
        <p14:creationId xmlns:p14="http://schemas.microsoft.com/office/powerpoint/2010/main" val="116717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20</a:t>
            </a:fld>
            <a:endParaRPr lang="en-US"/>
          </a:p>
        </p:txBody>
      </p:sp>
    </p:spTree>
    <p:extLst>
      <p:ext uri="{BB962C8B-B14F-4D97-AF65-F5344CB8AC3E}">
        <p14:creationId xmlns:p14="http://schemas.microsoft.com/office/powerpoint/2010/main" val="244556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t">
              <a:spcBef>
                <a:spcPts val="0"/>
              </a:spcBef>
              <a:spcAft>
                <a:spcPts val="0"/>
              </a:spcAft>
            </a:pPr>
            <a:r>
              <a:rPr lang="en-US" b="0" dirty="0">
                <a:solidFill>
                  <a:schemeClr val="tx1"/>
                </a:solidFill>
              </a:rPr>
              <a:t>Selecting the appropriate study design: Case–control and cohort study designs</a:t>
            </a:r>
          </a:p>
          <a:p>
            <a:pPr marL="0" marR="0" fontAlgn="t">
              <a:spcBef>
                <a:spcPts val="0"/>
              </a:spcBef>
              <a:spcAft>
                <a:spcPts val="0"/>
              </a:spcAft>
            </a:pPr>
            <a:r>
              <a:rPr lang="en-US" dirty="0">
                <a:solidFill>
                  <a:schemeClr val="tx1"/>
                </a:solidFill>
              </a:rPr>
              <a:t>A </a:t>
            </a:r>
            <a:r>
              <a:rPr lang="en-US" dirty="0" err="1">
                <a:solidFill>
                  <a:schemeClr val="tx1"/>
                </a:solidFill>
              </a:rPr>
              <a:t>Omair</a:t>
            </a:r>
            <a:r>
              <a:rPr lang="en-US" dirty="0">
                <a:solidFill>
                  <a:schemeClr val="tx1"/>
                </a:solidFill>
              </a:rPr>
              <a:t> - Journal of Health Specialties, 2016</a:t>
            </a:r>
            <a:endParaRPr lang="en-US" dirty="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78</a:t>
            </a:fld>
            <a:endParaRPr lang="en-US"/>
          </a:p>
        </p:txBody>
      </p:sp>
    </p:spTree>
    <p:extLst>
      <p:ext uri="{BB962C8B-B14F-4D97-AF65-F5344CB8AC3E}">
        <p14:creationId xmlns:p14="http://schemas.microsoft.com/office/powerpoint/2010/main" val="1592380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ClrTx/>
              <a:buFont typeface="Arial" panose="020B0604020202020204" pitchFamily="34" charset="0"/>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29539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7"/>
          <p:cNvSpPr>
            <a:spLocks noGrp="1"/>
          </p:cNvSpPr>
          <p:nvPr>
            <p:ph type="sldNum" sz="quarter" idx="4"/>
          </p:nvPr>
        </p:nvSpPr>
        <p:spPr>
          <a:xfrm>
            <a:off x="76200" y="6400800"/>
            <a:ext cx="2057400" cy="365125"/>
          </a:xfrm>
          <a:prstGeom prst="rect">
            <a:avLst/>
          </a:prstGeom>
        </p:spPr>
        <p:txBody>
          <a:bodyPr vert="horz" lIns="91440" tIns="45720" rIns="91440" bIns="45720" rtlCol="0" anchor="ctr"/>
          <a:lstStyle>
            <a:lvl1pPr algn="l">
              <a:defRPr sz="1200">
                <a:solidFill>
                  <a:schemeClr val="bg1"/>
                </a:solidFill>
              </a:defRPr>
            </a:lvl1pPr>
          </a:lstStyle>
          <a:p>
            <a:fld id="{B7A43C5A-ACB8-4C0A-8D74-C2E9796A15BB}"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6"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ncbi.nlm.nih.gov/books/NBK242394/"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policy/clinical-trials/definition.ht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ncbi.nlm.nih.gov/pmc/articles/PMC3118090/"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guides.himmelfarb.gwu.edu/ebm"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s://www.quora.com/What-is-the-difference-between-the-risk-ratio-RR-and-the-odds-ratio-OR"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s://www.quora.com/What-is-the-difference-between-the-risk-ratio-RR-and-the-odds-ratio-OR"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s://www.ncbi.nlm.nih.gov/books/NBK431098/" TargetMode="External"/><Relationship Id="rId2" Type="http://schemas.openxmlformats.org/officeDocument/2006/relationships/hyperlink" Target="https://sph.unc.edu/wp-content/uploads/sites/112/2015/07/nciph_ERIC5.pdf" TargetMode="External"/><Relationship Id="rId1" Type="http://schemas.openxmlformats.org/officeDocument/2006/relationships/slideLayout" Target="../slideLayouts/slideLayout4.xml"/><Relationship Id="rId5" Type="http://schemas.openxmlformats.org/officeDocument/2006/relationships/hyperlink" Target="https://www.semanticscholar.org/paper/What-does-the-odds-ratio-estimate-in-a-case-control-Pearce-Pearce/e8e7ae49af151c79d175965ad177ac8b89f19403" TargetMode="External"/><Relationship Id="rId4" Type="http://schemas.openxmlformats.org/officeDocument/2006/relationships/hyperlink" Target="https://www.researchgate.net/post/How_does_one_correctly_interpret_odds_ratio_from_case-control_studies"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15735 – Spring 2026</a:t>
            </a: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1371600" y="4267200"/>
            <a:ext cx="6400800" cy="1752600"/>
          </a:xfrm>
        </p:spPr>
        <p:txBody>
          <a:bodyPr/>
          <a:lstStyle/>
          <a:p>
            <a:r>
              <a:rPr lang="en-US" dirty="0"/>
              <a:t>Class 7 – March 5, 2026</a:t>
            </a:r>
          </a:p>
          <a:p>
            <a:r>
              <a:rPr lang="en-US" dirty="0"/>
              <a:t>Clinical Trial Design</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Slide Number Placeholder 6"/>
          <p:cNvSpPr>
            <a:spLocks noGrp="1"/>
          </p:cNvSpPr>
          <p:nvPr>
            <p:ph type="sldNum" sz="quarter" idx="10"/>
          </p:nvPr>
        </p:nvSpPr>
        <p:spPr/>
        <p:txBody>
          <a:bodyPr/>
          <a:lstStyle/>
          <a:p>
            <a:fld id="{B7A43C5A-ACB8-4C0A-8D74-C2E9796A15BB}" type="slidenum">
              <a:rPr lang="en-US" smtClean="0"/>
              <a:pPr/>
              <a:t>1</a:t>
            </a:fld>
            <a:endParaRPr lang="en-US"/>
          </a:p>
        </p:txBody>
      </p:sp>
    </p:spTree>
    <p:extLst>
      <p:ext uri="{BB962C8B-B14F-4D97-AF65-F5344CB8AC3E}">
        <p14:creationId xmlns:p14="http://schemas.microsoft.com/office/powerpoint/2010/main" val="1564111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600"/>
            <a:ext cx="9144000" cy="6293846"/>
          </a:xfrm>
        </p:spPr>
      </p:pic>
      <p:sp>
        <p:nvSpPr>
          <p:cNvPr id="5" name="Rectangle 4"/>
          <p:cNvSpPr/>
          <p:nvPr/>
        </p:nvSpPr>
        <p:spPr>
          <a:xfrm>
            <a:off x="6451040" y="6346376"/>
            <a:ext cx="2590800" cy="461665"/>
          </a:xfrm>
          <a:prstGeom prst="rect">
            <a:avLst/>
          </a:prstGeom>
        </p:spPr>
        <p:txBody>
          <a:bodyPr wrap="square">
            <a:spAutoFit/>
          </a:bodyPr>
          <a:lstStyle/>
          <a:p>
            <a:r>
              <a:rPr lang="en-US" sz="1200" b="0" dirty="0"/>
              <a:t>http://guides.dml.georgetown.edu/ebm/ebmclinicalquestions</a:t>
            </a:r>
          </a:p>
        </p:txBody>
      </p:sp>
      <p:sp>
        <p:nvSpPr>
          <p:cNvPr id="3" name="Slide Number Placeholder 2"/>
          <p:cNvSpPr>
            <a:spLocks noGrp="1"/>
          </p:cNvSpPr>
          <p:nvPr>
            <p:ph type="sldNum" sz="quarter" idx="10"/>
          </p:nvPr>
        </p:nvSpPr>
        <p:spPr/>
        <p:txBody>
          <a:bodyPr/>
          <a:lstStyle/>
          <a:p>
            <a:fld id="{B7A43C5A-ACB8-4C0A-8D74-C2E9796A15BB}" type="slidenum">
              <a:rPr lang="en-US" smtClean="0"/>
              <a:pPr/>
              <a:t>10</a:t>
            </a:fld>
            <a:endParaRPr lang="en-US"/>
          </a:p>
        </p:txBody>
      </p:sp>
    </p:spTree>
    <p:extLst>
      <p:ext uri="{BB962C8B-B14F-4D97-AF65-F5344CB8AC3E}">
        <p14:creationId xmlns:p14="http://schemas.microsoft.com/office/powerpoint/2010/main" val="3425819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Studies of studies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Meta-analysis:</a:t>
            </a:r>
          </a:p>
          <a:p>
            <a:pPr lvl="1">
              <a:buFont typeface="Arial" panose="020B0604020202020204" pitchFamily="34" charset="0"/>
              <a:buChar char="•"/>
            </a:pPr>
            <a:r>
              <a:rPr lang="en-US" dirty="0"/>
              <a:t>A study using statistical techniques to summarize the results of several studies in a single weighted estimate, in which more weight is given to results of studies with more events and sometimes to studies of higher quality.</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11</a:t>
            </a:fld>
            <a:endParaRPr lang="en-US"/>
          </a:p>
        </p:txBody>
      </p:sp>
    </p:spTree>
    <p:extLst>
      <p:ext uri="{BB962C8B-B14F-4D97-AF65-F5344CB8AC3E}">
        <p14:creationId xmlns:p14="http://schemas.microsoft.com/office/powerpoint/2010/main" val="428184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Studies of studies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Meta-analysis:</a:t>
            </a:r>
          </a:p>
          <a:p>
            <a:pPr lvl="1">
              <a:buFont typeface="Arial" panose="020B0604020202020204" pitchFamily="34" charset="0"/>
              <a:buChar char="•"/>
            </a:pPr>
            <a:r>
              <a:rPr lang="en-US" dirty="0"/>
              <a:t>A study using statistical techniques to summarize the results of several studies in a single weighted estimate, in which more weight is given to results of studies with more events and sometimes to studies of higher quality.</a:t>
            </a:r>
          </a:p>
          <a:p>
            <a:pPr>
              <a:buFont typeface="Arial" panose="020B0604020202020204" pitchFamily="34" charset="0"/>
              <a:buChar char="•"/>
            </a:pPr>
            <a:r>
              <a:rPr lang="en-US" dirty="0"/>
              <a:t>Systematic review:</a:t>
            </a:r>
          </a:p>
          <a:p>
            <a:pPr lvl="1">
              <a:buFont typeface="Arial" panose="020B0604020202020204" pitchFamily="34" charset="0"/>
              <a:buChar char="•"/>
            </a:pPr>
            <a:r>
              <a:rPr lang="en-US" dirty="0"/>
              <a:t>a review in which specified and appropriate methods have been used to identify, appraise, and summarize studies addressing a defined question. </a:t>
            </a:r>
          </a:p>
          <a:p>
            <a:pPr lvl="1">
              <a:buFont typeface="Arial" panose="020B0604020202020204" pitchFamily="34" charset="0"/>
              <a:buChar char="•"/>
            </a:pPr>
            <a:r>
              <a:rPr lang="en-US" dirty="0"/>
              <a:t>It can, but need not, involve meta-analysis.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12</a:t>
            </a:fld>
            <a:endParaRPr lang="en-US"/>
          </a:p>
        </p:txBody>
      </p:sp>
    </p:spTree>
    <p:extLst>
      <p:ext uri="{BB962C8B-B14F-4D97-AF65-F5344CB8AC3E}">
        <p14:creationId xmlns:p14="http://schemas.microsoft.com/office/powerpoint/2010/main" val="3927452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Appraising systematic reviews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13</a:t>
            </a:fld>
            <a:endParaRPr lang="en-US"/>
          </a:p>
        </p:txBody>
      </p:sp>
      <p:sp>
        <p:nvSpPr>
          <p:cNvPr id="7" name="Content Placeholder 6">
            <a:extLst>
              <a:ext uri="{FF2B5EF4-FFF2-40B4-BE49-F238E27FC236}">
                <a16:creationId xmlns:a16="http://schemas.microsoft.com/office/drawing/2014/main" id="{257356BA-3283-4566-89D9-8B8B63E904DA}"/>
              </a:ext>
            </a:extLst>
          </p:cNvPr>
          <p:cNvSpPr>
            <a:spLocks noGrp="1"/>
          </p:cNvSpPr>
          <p:nvPr>
            <p:ph idx="1"/>
          </p:nvPr>
        </p:nvSpPr>
        <p:spPr/>
        <p:txBody>
          <a:bodyPr/>
          <a:lstStyle/>
          <a:p>
            <a:pPr algn="l">
              <a:buFont typeface="+mj-lt"/>
              <a:buAutoNum type="arabicPeriod"/>
            </a:pPr>
            <a:r>
              <a:rPr lang="en-US" sz="1800" i="0" dirty="0">
                <a:effectLst/>
                <a:latin typeface="+mn-lt"/>
              </a:rPr>
              <a:t>Is a focused clinical question clearly stated?</a:t>
            </a:r>
          </a:p>
          <a:p>
            <a:pPr algn="l">
              <a:buFont typeface="+mj-lt"/>
              <a:buAutoNum type="arabicPeriod"/>
            </a:pPr>
            <a:r>
              <a:rPr lang="en-US" sz="1800" i="0" dirty="0">
                <a:effectLst/>
                <a:latin typeface="+mn-lt"/>
              </a:rPr>
              <a:t>Are the search methods used to identify relevant studies clearly described?</a:t>
            </a:r>
          </a:p>
          <a:p>
            <a:pPr algn="l">
              <a:buFont typeface="+mj-lt"/>
              <a:buAutoNum type="arabicPeriod"/>
            </a:pPr>
            <a:r>
              <a:rPr lang="en-US" sz="1800" i="0" dirty="0">
                <a:effectLst/>
                <a:latin typeface="+mn-lt"/>
              </a:rPr>
              <a:t>Was a comprehensive literature search performed?</a:t>
            </a:r>
          </a:p>
          <a:p>
            <a:pPr algn="l">
              <a:buFont typeface="+mj-lt"/>
              <a:buAutoNum type="arabicPeriod"/>
            </a:pPr>
            <a:r>
              <a:rPr lang="en-US" sz="1800" i="0" dirty="0">
                <a:effectLst/>
                <a:latin typeface="+mn-lt"/>
              </a:rPr>
              <a:t>Was selection bias avoided?</a:t>
            </a:r>
          </a:p>
          <a:p>
            <a:pPr algn="l">
              <a:buFont typeface="+mj-lt"/>
              <a:buAutoNum type="arabicPeriod"/>
            </a:pPr>
            <a:r>
              <a:rPr lang="en-US" sz="1800" i="0" dirty="0">
                <a:effectLst/>
                <a:latin typeface="+mn-lt"/>
              </a:rPr>
              <a:t>Was there duplicate study selection and data extraction?</a:t>
            </a:r>
          </a:p>
          <a:p>
            <a:pPr algn="l">
              <a:buFont typeface="+mj-lt"/>
              <a:buAutoNum type="arabicPeriod"/>
            </a:pPr>
            <a:r>
              <a:rPr lang="en-US" sz="1800" i="0" dirty="0">
                <a:effectLst/>
                <a:latin typeface="+mn-lt"/>
              </a:rPr>
              <a:t>Were the characteristics of the included studies provided?</a:t>
            </a:r>
          </a:p>
          <a:p>
            <a:pPr algn="l">
              <a:buFont typeface="+mj-lt"/>
              <a:buAutoNum type="arabicPeriod"/>
            </a:pPr>
            <a:r>
              <a:rPr lang="en-US" sz="1800" i="0" dirty="0">
                <a:effectLst/>
                <a:latin typeface="+mn-lt"/>
              </a:rPr>
              <a:t>Was the scientific quality of the included studies assessed and documented?</a:t>
            </a:r>
          </a:p>
          <a:p>
            <a:pPr algn="l">
              <a:buFont typeface="+mj-lt"/>
              <a:buAutoNum type="arabicPeriod"/>
            </a:pPr>
            <a:r>
              <a:rPr lang="en-US" sz="1800" i="0" dirty="0">
                <a:effectLst/>
                <a:latin typeface="+mn-lt"/>
              </a:rPr>
              <a:t>Were the methods used to combine the findings of studies appropriate?</a:t>
            </a:r>
          </a:p>
          <a:p>
            <a:pPr algn="l">
              <a:buFont typeface="+mj-lt"/>
              <a:buAutoNum type="arabicPeriod"/>
            </a:pPr>
            <a:r>
              <a:rPr lang="en-US" sz="1800" i="0" dirty="0">
                <a:effectLst/>
                <a:latin typeface="+mn-lt"/>
              </a:rPr>
              <a:t>Was the scientific quality of the included studies used appropriately in formulating conclusions?</a:t>
            </a:r>
          </a:p>
          <a:p>
            <a:pPr algn="l">
              <a:buFont typeface="+mj-lt"/>
              <a:buAutoNum type="arabicPeriod"/>
            </a:pPr>
            <a:r>
              <a:rPr lang="en-US" sz="1800" i="0" dirty="0">
                <a:effectLst/>
                <a:latin typeface="+mn-lt"/>
              </a:rPr>
              <a:t>Was publication bias assessed?</a:t>
            </a:r>
          </a:p>
          <a:p>
            <a:pPr algn="l">
              <a:buFont typeface="+mj-lt"/>
              <a:buAutoNum type="arabicPeriod"/>
            </a:pPr>
            <a:r>
              <a:rPr lang="en-US" sz="1800" i="0" dirty="0">
                <a:effectLst/>
                <a:latin typeface="+mn-lt"/>
              </a:rPr>
              <a:t>Was the conflict of interest stated?</a:t>
            </a:r>
          </a:p>
          <a:p>
            <a:pPr algn="l">
              <a:buFont typeface="+mj-lt"/>
              <a:buAutoNum type="arabicPeriod"/>
            </a:pPr>
            <a:r>
              <a:rPr lang="en-US" sz="1800" i="0" dirty="0">
                <a:effectLst/>
                <a:latin typeface="+mn-lt"/>
              </a:rPr>
              <a:t>Are the stated conclusions supported by the data presented?</a:t>
            </a:r>
          </a:p>
          <a:p>
            <a:endParaRPr lang="en-US" sz="1800" dirty="0">
              <a:latin typeface="+mn-lt"/>
            </a:endParaRPr>
          </a:p>
          <a:p>
            <a:r>
              <a:rPr lang="en-US" sz="1800" dirty="0">
                <a:latin typeface="+mn-lt"/>
              </a:rPr>
              <a:t>                                                                     Criteria to answer these questions:  </a:t>
            </a:r>
            <a:r>
              <a:rPr lang="en-US" sz="1800" dirty="0">
                <a:latin typeface="+mn-lt"/>
                <a:hlinkClick r:id="rId2"/>
              </a:rPr>
              <a:t>here</a:t>
            </a:r>
            <a:endParaRPr lang="en-US" sz="1800" dirty="0">
              <a:latin typeface="+mn-lt"/>
            </a:endParaRPr>
          </a:p>
        </p:txBody>
      </p:sp>
    </p:spTree>
    <p:extLst>
      <p:ext uri="{BB962C8B-B14F-4D97-AF65-F5344CB8AC3E}">
        <p14:creationId xmlns:p14="http://schemas.microsoft.com/office/powerpoint/2010/main" val="1490184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Clinical Trials</a:t>
            </a:r>
          </a:p>
          <a:p>
            <a:r>
              <a:rPr lang="en-US" dirty="0"/>
              <a:t>(</a:t>
            </a:r>
            <a:r>
              <a:rPr lang="en-US" dirty="0" err="1"/>
              <a:t>strictu</a:t>
            </a:r>
            <a:r>
              <a:rPr lang="en-US" dirty="0"/>
              <a:t> </a:t>
            </a:r>
            <a:r>
              <a:rPr lang="en-US" dirty="0" err="1"/>
              <a:t>sensu</a:t>
            </a:r>
            <a:r>
              <a:rPr lang="en-US" dirty="0"/>
              <a: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14</a:t>
            </a:fld>
            <a:endParaRPr lang="en-US"/>
          </a:p>
        </p:txBody>
      </p:sp>
    </p:spTree>
    <p:extLst>
      <p:ext uri="{BB962C8B-B14F-4D97-AF65-F5344CB8AC3E}">
        <p14:creationId xmlns:p14="http://schemas.microsoft.com/office/powerpoint/2010/main" val="3786466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55496"/>
              </p:ext>
            </p:extLst>
          </p:nvPr>
        </p:nvGraphicFramePr>
        <p:xfrm>
          <a:off x="152399" y="1863256"/>
          <a:ext cx="8991599" cy="3733800"/>
        </p:xfrm>
        <a:graphic>
          <a:graphicData uri="http://schemas.openxmlformats.org/drawingml/2006/table">
            <a:tbl>
              <a:tblPr/>
              <a:tblGrid>
                <a:gridCol w="5486401">
                  <a:extLst>
                    <a:ext uri="{9D8B030D-6E8A-4147-A177-3AD203B41FA5}">
                      <a16:colId xmlns:a16="http://schemas.microsoft.com/office/drawing/2014/main" val="20000"/>
                    </a:ext>
                  </a:extLst>
                </a:gridCol>
                <a:gridCol w="3505198">
                  <a:extLst>
                    <a:ext uri="{9D8B030D-6E8A-4147-A177-3AD203B41FA5}">
                      <a16:colId xmlns:a16="http://schemas.microsoft.com/office/drawing/2014/main" val="20001"/>
                    </a:ext>
                  </a:extLst>
                </a:gridCol>
              </a:tblGrid>
              <a:tr h="37338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a:t>
                      </a:r>
                      <a:r>
                        <a:rPr lang="en-US" sz="2000" dirty="0">
                          <a:solidFill>
                            <a:srgbClr val="FFFF00"/>
                          </a:solidFill>
                        </a:rPr>
                        <a:t>used to </a:t>
                      </a:r>
                      <a:r>
                        <a:rPr lang="en-US" sz="2000" b="0" dirty="0">
                          <a:solidFill>
                            <a:srgbClr val="FFFF00"/>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4"/>
          <p:cNvSpPr/>
          <p:nvPr/>
        </p:nvSpPr>
        <p:spPr>
          <a:xfrm>
            <a:off x="5410203" y="5052536"/>
            <a:ext cx="3581398" cy="738664"/>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15</a:t>
            </a:fld>
            <a:endParaRPr lang="en-US"/>
          </a:p>
        </p:txBody>
      </p:sp>
      <p:pic>
        <p:nvPicPr>
          <p:cNvPr id="6" name="Picture 5">
            <a:extLst>
              <a:ext uri="{FF2B5EF4-FFF2-40B4-BE49-F238E27FC236}">
                <a16:creationId xmlns:a16="http://schemas.microsoft.com/office/drawing/2014/main" id="{2668A18E-61C7-4CD3-9BAB-7DA3367BF3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8600" y="2299862"/>
            <a:ext cx="5000731" cy="2554722"/>
          </a:xfrm>
          <a:prstGeom prst="rect">
            <a:avLst/>
          </a:prstGeom>
        </p:spPr>
      </p:pic>
    </p:spTree>
    <p:extLst>
      <p:ext uri="{BB962C8B-B14F-4D97-AF65-F5344CB8AC3E}">
        <p14:creationId xmlns:p14="http://schemas.microsoft.com/office/powerpoint/2010/main" val="2630689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3805297"/>
              </p:ext>
            </p:extLst>
          </p:nvPr>
        </p:nvGraphicFramePr>
        <p:xfrm>
          <a:off x="152399" y="1447800"/>
          <a:ext cx="8991599" cy="2346402"/>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dirty="0">
                          <a:solidFill>
                            <a:schemeClr val="bg1"/>
                          </a:solidFill>
                        </a:rPr>
                        <a:t>Trials typically conducted to </a:t>
                      </a:r>
                      <a:r>
                        <a:rPr lang="en-US" sz="2000" dirty="0">
                          <a:solidFill>
                            <a:srgbClr val="FFFF00"/>
                          </a:solidFill>
                        </a:rPr>
                        <a:t>investigate a dose response relationship, identify an optimal dose, and to investigate safety issues.</a:t>
                      </a: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Rectangle 4"/>
          <p:cNvSpPr/>
          <p:nvPr/>
        </p:nvSpPr>
        <p:spPr>
          <a:xfrm>
            <a:off x="5105400" y="6324600"/>
            <a:ext cx="3909646" cy="430887"/>
          </a:xfrm>
          <a:prstGeom prst="rect">
            <a:avLst/>
          </a:prstGeom>
        </p:spPr>
        <p:txBody>
          <a:bodyPr wrap="square">
            <a:spAutoFit/>
          </a:bodyPr>
          <a:lstStyle/>
          <a:p>
            <a:pPr algn="r"/>
            <a:r>
              <a:rPr lang="en-US" sz="1100" b="0" dirty="0">
                <a:solidFill>
                  <a:schemeClr val="bg1"/>
                </a:solidFill>
              </a:rPr>
              <a:t>Evans SR. Fundamentals of clinical trial design. </a:t>
            </a:r>
            <a:r>
              <a:rPr lang="en-US" sz="1100" b="0" i="1" dirty="0">
                <a:solidFill>
                  <a:schemeClr val="bg1"/>
                </a:solidFill>
              </a:rPr>
              <a:t>Journal of experimental stroke &amp; translational medicine</a:t>
            </a:r>
            <a:r>
              <a:rPr lang="en-US" sz="1100" b="0" dirty="0">
                <a:solidFill>
                  <a:schemeClr val="bg1"/>
                </a:solidFill>
              </a:rPr>
              <a:t>. 2010;3(1):19-27.</a:t>
            </a:r>
            <a:endParaRPr lang="en-US" sz="11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16</a:t>
            </a:fld>
            <a:endParaRPr lang="en-US"/>
          </a:p>
        </p:txBody>
      </p:sp>
      <p:pic>
        <p:nvPicPr>
          <p:cNvPr id="6" name="Picture 5">
            <a:extLst>
              <a:ext uri="{FF2B5EF4-FFF2-40B4-BE49-F238E27FC236}">
                <a16:creationId xmlns:a16="http://schemas.microsoft.com/office/drawing/2014/main" id="{F52958BC-7817-43D7-AE83-619391F356F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200" y="3756505"/>
            <a:ext cx="5105400" cy="3011932"/>
          </a:xfrm>
          <a:prstGeom prst="rect">
            <a:avLst/>
          </a:prstGeom>
        </p:spPr>
      </p:pic>
    </p:spTree>
    <p:extLst>
      <p:ext uri="{BB962C8B-B14F-4D97-AF65-F5344CB8AC3E}">
        <p14:creationId xmlns:p14="http://schemas.microsoft.com/office/powerpoint/2010/main" val="2264545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8187254"/>
              </p:ext>
            </p:extLst>
          </p:nvPr>
        </p:nvGraphicFramePr>
        <p:xfrm>
          <a:off x="152399" y="1447800"/>
          <a:ext cx="8991599" cy="3675256"/>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a:solidFill>
                            <a:schemeClr val="bg1"/>
                          </a:solidFill>
                        </a:rPr>
                        <a:t>Trials typically conducted to investigate a dose response relationship, identify an optimal dose, and to investigate safety issues.</a:t>
                      </a:r>
                      <a:endParaRPr lang="en-US" sz="2000" dirty="0">
                        <a:solidFill>
                          <a:schemeClr val="bg1"/>
                        </a:solidFill>
                      </a:endParaRP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r h="1328854">
                <a:tc>
                  <a:txBody>
                    <a:bodyPr/>
                    <a:lstStyle/>
                    <a:p>
                      <a:pPr marL="171450" indent="-171450" algn="l">
                        <a:buFont typeface="Arial" panose="020B0604020202020204" pitchFamily="34" charset="0"/>
                        <a:buChar char="•"/>
                      </a:pPr>
                      <a:r>
                        <a:rPr lang="en-US" sz="2000" b="1">
                          <a:solidFill>
                            <a:schemeClr val="bg1"/>
                          </a:solidFill>
                        </a:rPr>
                        <a:t>Phase III</a:t>
                      </a:r>
                      <a:endParaRPr lang="en-US" sz="2000" b="1" dirty="0">
                        <a:solidFill>
                          <a:schemeClr val="bg1"/>
                        </a:solidFill>
                      </a:endParaRPr>
                    </a:p>
                  </a:txBody>
                  <a:tcPr marL="60402" marR="60402" marT="30201" marB="30201">
                    <a:lnL>
                      <a:noFill/>
                    </a:lnL>
                    <a:lnR>
                      <a:noFill/>
                    </a:lnR>
                    <a:lnT>
                      <a:noFill/>
                    </a:lnT>
                    <a:lnB>
                      <a:noFill/>
                    </a:lnB>
                  </a:tcPr>
                </a:tc>
                <a:tc>
                  <a:txBody>
                    <a:bodyPr/>
                    <a:lstStyle/>
                    <a:p>
                      <a:pPr algn="l"/>
                      <a:r>
                        <a:rPr lang="en-US" sz="2000" dirty="0">
                          <a:solidFill>
                            <a:schemeClr val="bg1"/>
                          </a:solidFill>
                        </a:rPr>
                        <a:t>Generally large trials (i.e., many study participants) designed to </a:t>
                      </a:r>
                      <a:r>
                        <a:rPr lang="en-US" sz="2000" dirty="0">
                          <a:solidFill>
                            <a:srgbClr val="FFFF00"/>
                          </a:solidFill>
                        </a:rPr>
                        <a:t>“confirm” efficacy of an intervention</a:t>
                      </a:r>
                      <a:r>
                        <a:rPr lang="en-US" sz="2000" dirty="0">
                          <a:solidFill>
                            <a:schemeClr val="bg1"/>
                          </a:solidFill>
                        </a:rPr>
                        <a:t>. They are sometimes called “confirmatory trials” or “registration trials” in the context of pharmaceutical development.</a:t>
                      </a:r>
                    </a:p>
                  </a:txBody>
                  <a:tcPr marL="60402" marR="60402" marT="30201" marB="30201">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17</a:t>
            </a:fld>
            <a:endParaRPr lang="en-US"/>
          </a:p>
        </p:txBody>
      </p:sp>
    </p:spTree>
    <p:extLst>
      <p:ext uri="{BB962C8B-B14F-4D97-AF65-F5344CB8AC3E}">
        <p14:creationId xmlns:p14="http://schemas.microsoft.com/office/powerpoint/2010/main" val="4169512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AAC7-66FB-4858-B0F0-39FB1E8C6F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9F44B9-0803-49B5-8A98-00F856202F0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596D6D4-A769-4228-9880-CD367DEEC2D2}"/>
              </a:ext>
            </a:extLst>
          </p:cNvPr>
          <p:cNvSpPr>
            <a:spLocks noGrp="1"/>
          </p:cNvSpPr>
          <p:nvPr>
            <p:ph type="sldNum" sz="quarter" idx="10"/>
          </p:nvPr>
        </p:nvSpPr>
        <p:spPr/>
        <p:txBody>
          <a:bodyPr/>
          <a:lstStyle/>
          <a:p>
            <a:fld id="{B7A43C5A-ACB8-4C0A-8D74-C2E9796A15BB}" type="slidenum">
              <a:rPr lang="en-US" smtClean="0"/>
              <a:pPr/>
              <a:t>18</a:t>
            </a:fld>
            <a:endParaRPr lang="en-US"/>
          </a:p>
        </p:txBody>
      </p:sp>
      <p:pic>
        <p:nvPicPr>
          <p:cNvPr id="5" name="Picture 4">
            <a:extLst>
              <a:ext uri="{FF2B5EF4-FFF2-40B4-BE49-F238E27FC236}">
                <a16:creationId xmlns:a16="http://schemas.microsoft.com/office/drawing/2014/main" id="{4D8BE7D1-A892-4F5F-A39B-B789D1C9C0FF}"/>
              </a:ext>
            </a:extLst>
          </p:cNvPr>
          <p:cNvPicPr>
            <a:picLocks noChangeAspect="1"/>
          </p:cNvPicPr>
          <p:nvPr/>
        </p:nvPicPr>
        <p:blipFill>
          <a:blip r:embed="rId2"/>
          <a:stretch>
            <a:fillRect/>
          </a:stretch>
        </p:blipFill>
        <p:spPr>
          <a:xfrm>
            <a:off x="819150" y="762000"/>
            <a:ext cx="7181850" cy="5953125"/>
          </a:xfrm>
          <a:prstGeom prst="rect">
            <a:avLst/>
          </a:prstGeom>
        </p:spPr>
      </p:pic>
    </p:spTree>
    <p:extLst>
      <p:ext uri="{BB962C8B-B14F-4D97-AF65-F5344CB8AC3E}">
        <p14:creationId xmlns:p14="http://schemas.microsoft.com/office/powerpoint/2010/main" val="3051600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8083922"/>
              </p:ext>
            </p:extLst>
          </p:nvPr>
        </p:nvGraphicFramePr>
        <p:xfrm>
          <a:off x="152399" y="1447800"/>
          <a:ext cx="8991599" cy="5004110"/>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dirty="0">
                          <a:solidFill>
                            <a:schemeClr val="bg1"/>
                          </a:solidFill>
                        </a:rPr>
                        <a:t>Trials typically conducted to investigate a dose response relationship, identify an optimal dose, and to investigate safety issues.</a:t>
                      </a: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r h="1328854">
                <a:tc>
                  <a:txBody>
                    <a:bodyPr/>
                    <a:lstStyle/>
                    <a:p>
                      <a:pPr marL="171450" indent="-171450" algn="l">
                        <a:buFont typeface="Arial" panose="020B0604020202020204" pitchFamily="34" charset="0"/>
                        <a:buChar char="•"/>
                      </a:pPr>
                      <a:r>
                        <a:rPr lang="en-US" sz="2000" b="1" dirty="0">
                          <a:solidFill>
                            <a:schemeClr val="bg1"/>
                          </a:solidFill>
                        </a:rPr>
                        <a:t>Phase III</a:t>
                      </a:r>
                    </a:p>
                  </a:txBody>
                  <a:tcPr marL="60402" marR="60402" marT="30201" marB="30201">
                    <a:lnL>
                      <a:noFill/>
                    </a:lnL>
                    <a:lnR>
                      <a:noFill/>
                    </a:lnR>
                    <a:lnT>
                      <a:noFill/>
                    </a:lnT>
                    <a:lnB>
                      <a:noFill/>
                    </a:lnB>
                  </a:tcPr>
                </a:tc>
                <a:tc>
                  <a:txBody>
                    <a:bodyPr/>
                    <a:lstStyle/>
                    <a:p>
                      <a:pPr algn="l"/>
                      <a:r>
                        <a:rPr lang="en-US" sz="2000">
                          <a:solidFill>
                            <a:schemeClr val="bg1"/>
                          </a:solidFill>
                        </a:rPr>
                        <a:t>Generally large trials (i.e., many study participants) designed to “confirm” efficacy of an intervention. They are sometimes called “confirmatory trials” or “registration trials” in the context of pharmaceutical development.</a:t>
                      </a:r>
                    </a:p>
                  </a:txBody>
                  <a:tcPr marL="60402" marR="60402" marT="30201" marB="30201">
                    <a:lnL>
                      <a:noFill/>
                    </a:lnL>
                    <a:lnR>
                      <a:noFill/>
                    </a:lnR>
                    <a:lnT>
                      <a:noFill/>
                    </a:lnT>
                    <a:lnB>
                      <a:noFill/>
                    </a:lnB>
                  </a:tcPr>
                </a:tc>
                <a:extLst>
                  <a:ext uri="{0D108BD9-81ED-4DB2-BD59-A6C34878D82A}">
                    <a16:rowId xmlns:a16="http://schemas.microsoft.com/office/drawing/2014/main" val="10002"/>
                  </a:ext>
                </a:extLst>
              </a:tr>
              <a:tr h="1328854">
                <a:tc>
                  <a:txBody>
                    <a:bodyPr/>
                    <a:lstStyle/>
                    <a:p>
                      <a:pPr marL="171450" indent="-171450" algn="l">
                        <a:buFont typeface="Arial" panose="020B0604020202020204" pitchFamily="34" charset="0"/>
                        <a:buChar char="•"/>
                      </a:pPr>
                      <a:r>
                        <a:rPr lang="en-US" sz="2000" b="1" dirty="0">
                          <a:solidFill>
                            <a:schemeClr val="bg1"/>
                          </a:solidFill>
                        </a:rPr>
                        <a:t>Phase IV</a:t>
                      </a:r>
                    </a:p>
                  </a:txBody>
                  <a:tcPr marL="60402" marR="60402" marT="30201" marB="30201">
                    <a:lnL>
                      <a:noFill/>
                    </a:lnL>
                    <a:lnR>
                      <a:noFill/>
                    </a:lnR>
                    <a:lnT>
                      <a:noFill/>
                    </a:lnT>
                    <a:lnB>
                      <a:noFill/>
                    </a:lnB>
                  </a:tcPr>
                </a:tc>
                <a:tc>
                  <a:txBody>
                    <a:bodyPr/>
                    <a:lstStyle/>
                    <a:p>
                      <a:pPr algn="l"/>
                      <a:r>
                        <a:rPr lang="en-US" sz="2000" dirty="0">
                          <a:solidFill>
                            <a:schemeClr val="bg1"/>
                          </a:solidFill>
                        </a:rPr>
                        <a:t>Trials carried out after registration of an intervention. They are generally very large and are typically conducted by pharmaceutical companies for </a:t>
                      </a:r>
                      <a:r>
                        <a:rPr lang="en-US" sz="2000" dirty="0">
                          <a:solidFill>
                            <a:srgbClr val="FFFF00"/>
                          </a:solidFill>
                        </a:rPr>
                        <a:t>marketing purposes and to gain broader experience with the intervention</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19</a:t>
            </a:fld>
            <a:endParaRPr lang="en-US"/>
          </a:p>
        </p:txBody>
      </p:sp>
    </p:spTree>
    <p:extLst>
      <p:ext uri="{BB962C8B-B14F-4D97-AF65-F5344CB8AC3E}">
        <p14:creationId xmlns:p14="http://schemas.microsoft.com/office/powerpoint/2010/main" val="289360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1D18-FFC8-4AD7-BE36-63F29A7A78F4}"/>
              </a:ext>
            </a:extLst>
          </p:cNvPr>
          <p:cNvSpPr>
            <a:spLocks noGrp="1"/>
          </p:cNvSpPr>
          <p:nvPr>
            <p:ph type="ctrTitle"/>
          </p:nvPr>
        </p:nvSpPr>
        <p:spPr/>
        <p:txBody>
          <a:bodyPr/>
          <a:lstStyle/>
          <a:p>
            <a:r>
              <a:rPr lang="en-US" dirty="0">
                <a:solidFill>
                  <a:srgbClr val="FFFF00"/>
                </a:solidFill>
              </a:rPr>
              <a:t>The slides in this set may not to be distributed, shared with, or shown to anybody else than the students registered for this course, i.e. BMI504-2026.</a:t>
            </a:r>
            <a:br>
              <a:rPr lang="en-US" dirty="0">
                <a:solidFill>
                  <a:srgbClr val="FFFF00"/>
                </a:solidFill>
              </a:rPr>
            </a:br>
            <a:endParaRPr lang="en-US" dirty="0"/>
          </a:p>
        </p:txBody>
      </p:sp>
      <p:sp>
        <p:nvSpPr>
          <p:cNvPr id="4" name="Slide Number Placeholder 3">
            <a:extLst>
              <a:ext uri="{FF2B5EF4-FFF2-40B4-BE49-F238E27FC236}">
                <a16:creationId xmlns:a16="http://schemas.microsoft.com/office/drawing/2014/main" id="{47B4EB33-BB9E-4998-BBC3-07CDF0B9A1A8}"/>
              </a:ext>
            </a:extLst>
          </p:cNvPr>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185869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NIH's Definition of a Clinical Trial</a:t>
            </a:r>
          </a:p>
        </p:txBody>
      </p:sp>
      <p:sp>
        <p:nvSpPr>
          <p:cNvPr id="3" name="Content Placeholder 2"/>
          <p:cNvSpPr>
            <a:spLocks noGrp="1"/>
          </p:cNvSpPr>
          <p:nvPr>
            <p:ph idx="1"/>
          </p:nvPr>
        </p:nvSpPr>
        <p:spPr>
          <a:xfrm>
            <a:off x="76200" y="1676400"/>
            <a:ext cx="8915400" cy="4953000"/>
          </a:xfrm>
        </p:spPr>
        <p:txBody>
          <a:bodyPr/>
          <a:lstStyle/>
          <a:p>
            <a:pPr marL="0" indent="0"/>
            <a:r>
              <a:rPr lang="en-US" sz="2200" dirty="0"/>
              <a:t>‘</a:t>
            </a:r>
            <a:r>
              <a:rPr lang="en-US" sz="2200" i="1" dirty="0"/>
              <a:t>A research study in which one or more human subjects are  pro-</a:t>
            </a:r>
            <a:r>
              <a:rPr lang="en-US" sz="2200" i="1" dirty="0" err="1"/>
              <a:t>spectively</a:t>
            </a:r>
            <a:r>
              <a:rPr lang="en-US" sz="2200" i="1" dirty="0"/>
              <a:t> assigned to one or more interventions (which may in-</a:t>
            </a:r>
            <a:r>
              <a:rPr lang="en-US" sz="2200" i="1" dirty="0" err="1"/>
              <a:t>clude</a:t>
            </a:r>
            <a:r>
              <a:rPr lang="en-US" sz="2200" i="1" dirty="0"/>
              <a:t> placebo or other control) to evaluate the effects of those interventions on health-related biomedical or behavioral outcomes</a:t>
            </a:r>
            <a:r>
              <a:rPr lang="en-US" sz="2200" dirty="0"/>
              <a:t>’. </a:t>
            </a:r>
            <a:r>
              <a:rPr lang="en-US" dirty="0"/>
              <a:t>	</a:t>
            </a:r>
          </a:p>
          <a:p>
            <a:pPr marL="0" indent="0"/>
            <a:r>
              <a:rPr lang="en-US" dirty="0"/>
              <a:t>If the answer to all following questions is “yes,” then the clinical study is a clinical trial according to the NIH definition.</a:t>
            </a:r>
          </a:p>
          <a:p>
            <a:pPr marL="857250" lvl="1" indent="-457200">
              <a:buFont typeface="+mj-lt"/>
              <a:buAutoNum type="arabicPeriod"/>
            </a:pPr>
            <a:r>
              <a:rPr lang="en-US" sz="2000" dirty="0"/>
              <a:t>Does the study involve human participants?</a:t>
            </a:r>
          </a:p>
          <a:p>
            <a:pPr marL="857250" lvl="1" indent="-457200">
              <a:buFont typeface="+mj-lt"/>
              <a:buAutoNum type="arabicPeriod"/>
            </a:pPr>
            <a:r>
              <a:rPr lang="en-US" sz="2000" dirty="0"/>
              <a:t>Are the participants prospectively assigned to an intervention?</a:t>
            </a:r>
          </a:p>
          <a:p>
            <a:pPr marL="857250" lvl="1" indent="-457200">
              <a:buFont typeface="+mj-lt"/>
              <a:buAutoNum type="arabicPeriod"/>
            </a:pPr>
            <a:r>
              <a:rPr lang="en-US" sz="2000" dirty="0"/>
              <a:t>Is the study designed to evaluate the effect of the intervention on the participants?</a:t>
            </a:r>
          </a:p>
          <a:p>
            <a:pPr marL="857250" lvl="1" indent="-457200">
              <a:buFont typeface="+mj-lt"/>
              <a:buAutoNum type="arabicPeriod"/>
            </a:pPr>
            <a:r>
              <a:rPr lang="en-US" sz="2000" dirty="0"/>
              <a:t>Is the effect being evaluated a health-related biomedical or behavioral outcome?</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20</a:t>
            </a:fld>
            <a:endParaRPr lang="en-US"/>
          </a:p>
        </p:txBody>
      </p:sp>
      <p:sp>
        <p:nvSpPr>
          <p:cNvPr id="5" name="Rectangle 4"/>
          <p:cNvSpPr/>
          <p:nvPr/>
        </p:nvSpPr>
        <p:spPr>
          <a:xfrm>
            <a:off x="4495800" y="6438889"/>
            <a:ext cx="4572000" cy="307777"/>
          </a:xfrm>
          <a:prstGeom prst="rect">
            <a:avLst/>
          </a:prstGeom>
        </p:spPr>
        <p:txBody>
          <a:bodyPr>
            <a:spAutoFit/>
          </a:bodyPr>
          <a:lstStyle/>
          <a:p>
            <a:pPr marL="0" indent="0" algn="r"/>
            <a:r>
              <a:rPr lang="en-US" sz="1400" dirty="0">
                <a:solidFill>
                  <a:schemeClr val="bg1"/>
                </a:solidFill>
              </a:rPr>
              <a:t> </a:t>
            </a:r>
            <a:r>
              <a:rPr lang="en-US" sz="1400" dirty="0">
                <a:solidFill>
                  <a:schemeClr val="bg1"/>
                </a:solidFill>
                <a:hlinkClick r:id="rId3"/>
              </a:rPr>
              <a:t>https://grants.nih.gov/policy/clinical-trials/definition.htm</a:t>
            </a:r>
            <a:r>
              <a:rPr lang="en-US" sz="1400" dirty="0">
                <a:solidFill>
                  <a:schemeClr val="bg1"/>
                </a:solidFill>
              </a:rPr>
              <a:t> </a:t>
            </a:r>
          </a:p>
        </p:txBody>
      </p:sp>
    </p:spTree>
    <p:extLst>
      <p:ext uri="{BB962C8B-B14F-4D97-AF65-F5344CB8AC3E}">
        <p14:creationId xmlns:p14="http://schemas.microsoft.com/office/powerpoint/2010/main" val="336945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 clinical trial?</a:t>
            </a:r>
          </a:p>
        </p:txBody>
      </p:sp>
      <p:sp>
        <p:nvSpPr>
          <p:cNvPr id="3" name="Content Placeholder 2"/>
          <p:cNvSpPr>
            <a:spLocks noGrp="1"/>
          </p:cNvSpPr>
          <p:nvPr>
            <p:ph idx="1"/>
          </p:nvPr>
        </p:nvSpPr>
        <p:spPr/>
        <p:txBody>
          <a:bodyPr/>
          <a:lstStyle/>
          <a:p>
            <a:pPr marL="60325" indent="-60325"/>
            <a:r>
              <a:rPr lang="en-US" dirty="0"/>
              <a:t>The study involves the recruitment of research participants with disease X to receive either an investigational drug or a placebo. It is designed to evaluate the efficacy of the investigational drug to relieve disease symptoms.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21</a:t>
            </a:fld>
            <a:endParaRPr lang="en-US"/>
          </a:p>
        </p:txBody>
      </p:sp>
    </p:spTree>
    <p:extLst>
      <p:ext uri="{BB962C8B-B14F-4D97-AF65-F5344CB8AC3E}">
        <p14:creationId xmlns:p14="http://schemas.microsoft.com/office/powerpoint/2010/main" val="2463170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b="1" dirty="0"/>
              <a:t>Does the study involve human participants? </a:t>
            </a:r>
          </a:p>
          <a:p>
            <a:pPr lvl="1">
              <a:buFont typeface="Arial" panose="020B0604020202020204" pitchFamily="34" charset="0"/>
              <a:buChar char="•"/>
            </a:pPr>
            <a:r>
              <a:rPr lang="en-US" sz="2000" dirty="0"/>
              <a:t>Yes, the study involves human participants. </a:t>
            </a:r>
          </a:p>
          <a:p>
            <a:pPr>
              <a:buFont typeface="Arial" panose="020B0604020202020204" pitchFamily="34" charset="0"/>
              <a:buChar char="•"/>
            </a:pPr>
            <a:r>
              <a:rPr lang="en-US" sz="2000" b="1" dirty="0"/>
              <a:t>Are the participants prospectively assigned to an intervention? </a:t>
            </a:r>
          </a:p>
          <a:p>
            <a:pPr lvl="1">
              <a:buFont typeface="Arial" panose="020B0604020202020204" pitchFamily="34" charset="0"/>
              <a:buChar char="•"/>
            </a:pPr>
            <a:r>
              <a:rPr lang="en-US" sz="2000" dirty="0"/>
              <a:t>Yes, the participants are prospectively assigned to receive an intervention, the investigational drug or placebo. </a:t>
            </a:r>
          </a:p>
          <a:p>
            <a:pPr>
              <a:buFont typeface="Arial" panose="020B0604020202020204" pitchFamily="34" charset="0"/>
              <a:buChar char="•"/>
            </a:pPr>
            <a:r>
              <a:rPr lang="en-US" sz="2000" b="1"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effect of the investigational drug on the participants’ symptoms. </a:t>
            </a:r>
          </a:p>
          <a:p>
            <a:pPr>
              <a:buFont typeface="Arial" panose="020B0604020202020204" pitchFamily="34" charset="0"/>
              <a:buChar char="•"/>
            </a:pPr>
            <a:r>
              <a:rPr lang="en-US" sz="2000" b="1" dirty="0"/>
              <a:t>Is the effect being evaluated a health-related biomedical or behavioral outcome? </a:t>
            </a:r>
          </a:p>
          <a:p>
            <a:pPr lvl="1">
              <a:buFont typeface="Arial" panose="020B0604020202020204" pitchFamily="34" charset="0"/>
              <a:buChar char="•"/>
            </a:pPr>
            <a:r>
              <a:rPr lang="en-US" sz="2000" dirty="0"/>
              <a:t>Yes, the effect being evaluated, relief of symptoms, is a health-related outcome.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22</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The study involves the recruitment of research participants with disease X to receive either an investigational drug or a placebo. It is designed to evaluate the efficacy of the investigational drug to relieve disease symptoms. </a:t>
            </a:r>
          </a:p>
        </p:txBody>
      </p:sp>
      <p:sp>
        <p:nvSpPr>
          <p:cNvPr id="2" name="Rectangle 1" descr="Rectangle to hide the answer.">
            <a:extLst>
              <a:ext uri="{FF2B5EF4-FFF2-40B4-BE49-F238E27FC236}">
                <a16:creationId xmlns:a16="http://schemas.microsoft.com/office/drawing/2014/main" id="{34251F4F-CF73-4FBC-AEE9-1B4E552200CF}"/>
              </a:ext>
            </a:extLst>
          </p:cNvPr>
          <p:cNvSpPr/>
          <p:nvPr/>
        </p:nvSpPr>
        <p:spPr bwMode="auto">
          <a:xfrm>
            <a:off x="685800" y="2514600"/>
            <a:ext cx="7772400" cy="3651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107AD62A-6F73-4C16-96F4-2DBC49CA5C8A}"/>
              </a:ext>
            </a:extLst>
          </p:cNvPr>
          <p:cNvSpPr/>
          <p:nvPr/>
        </p:nvSpPr>
        <p:spPr bwMode="auto">
          <a:xfrm>
            <a:off x="685800" y="3269615"/>
            <a:ext cx="7772400" cy="64770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942B4AF3-2D01-4168-B591-C29A8482BC1D}"/>
              </a:ext>
            </a:extLst>
          </p:cNvPr>
          <p:cNvSpPr/>
          <p:nvPr/>
        </p:nvSpPr>
        <p:spPr bwMode="auto">
          <a:xfrm>
            <a:off x="685800" y="4625656"/>
            <a:ext cx="7772400" cy="64770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22F8063F-27F4-4B52-ABE0-BCAEFA7CC83F}"/>
              </a:ext>
            </a:extLst>
          </p:cNvPr>
          <p:cNvSpPr/>
          <p:nvPr/>
        </p:nvSpPr>
        <p:spPr bwMode="auto">
          <a:xfrm>
            <a:off x="685800" y="5981697"/>
            <a:ext cx="7772400" cy="64770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616086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b="1" dirty="0"/>
              <a:t>Does the study involve human participants? </a:t>
            </a:r>
          </a:p>
          <a:p>
            <a:pPr lvl="1">
              <a:buFont typeface="Arial" panose="020B0604020202020204" pitchFamily="34" charset="0"/>
              <a:buChar char="•"/>
            </a:pPr>
            <a:r>
              <a:rPr lang="en-US" sz="2000" dirty="0"/>
              <a:t>Yes, the study involves human participants. </a:t>
            </a:r>
          </a:p>
          <a:p>
            <a:pPr>
              <a:buFont typeface="Arial" panose="020B0604020202020204" pitchFamily="34" charset="0"/>
              <a:buChar char="•"/>
            </a:pPr>
            <a:r>
              <a:rPr lang="en-US" sz="2000" b="1" dirty="0"/>
              <a:t>Are the participants prospectively assigned to an intervention? </a:t>
            </a:r>
          </a:p>
          <a:p>
            <a:pPr lvl="1">
              <a:buFont typeface="Arial" panose="020B0604020202020204" pitchFamily="34" charset="0"/>
              <a:buChar char="•"/>
            </a:pPr>
            <a:r>
              <a:rPr lang="en-US" sz="2000" dirty="0"/>
              <a:t>Yes, the participants are prospectively assigned to receive an intervention, the investigational drug or placebo. </a:t>
            </a:r>
          </a:p>
          <a:p>
            <a:pPr>
              <a:buFont typeface="Arial" panose="020B0604020202020204" pitchFamily="34" charset="0"/>
              <a:buChar char="•"/>
            </a:pPr>
            <a:r>
              <a:rPr lang="en-US" sz="2000" b="1"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effect of the investigational drug on the participants’ symptoms. </a:t>
            </a:r>
          </a:p>
          <a:p>
            <a:pPr>
              <a:buFont typeface="Arial" panose="020B0604020202020204" pitchFamily="34" charset="0"/>
              <a:buChar char="•"/>
            </a:pPr>
            <a:r>
              <a:rPr lang="en-US" sz="2000" b="1" dirty="0"/>
              <a:t>Is the effect being evaluated a health-related biomedical or behavioral outcome? </a:t>
            </a:r>
          </a:p>
          <a:p>
            <a:pPr lvl="1">
              <a:buFont typeface="Arial" panose="020B0604020202020204" pitchFamily="34" charset="0"/>
              <a:buChar char="•"/>
            </a:pPr>
            <a:r>
              <a:rPr lang="en-US" sz="2000" dirty="0"/>
              <a:t>Yes, the effect being evaluated, relief of symptoms, is a health-related outcome.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23</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The study involves the recruitment of research participants with disease X to receive either an investigational drug or a placebo. It is designed to evaluate the efficacy of the investigational drug to relieve disease symptoms. </a:t>
            </a:r>
          </a:p>
        </p:txBody>
      </p:sp>
      <p:sp>
        <p:nvSpPr>
          <p:cNvPr id="6" name="Rectangle 5">
            <a:extLst>
              <a:ext uri="{FF2B5EF4-FFF2-40B4-BE49-F238E27FC236}">
                <a16:creationId xmlns:a16="http://schemas.microsoft.com/office/drawing/2014/main" id="{107AD62A-6F73-4C16-96F4-2DBC49CA5C8A}"/>
              </a:ext>
            </a:extLst>
          </p:cNvPr>
          <p:cNvSpPr/>
          <p:nvPr/>
        </p:nvSpPr>
        <p:spPr bwMode="auto">
          <a:xfrm>
            <a:off x="685800" y="3269615"/>
            <a:ext cx="7772400" cy="64770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942B4AF3-2D01-4168-B591-C29A8482BC1D}"/>
              </a:ext>
            </a:extLst>
          </p:cNvPr>
          <p:cNvSpPr/>
          <p:nvPr/>
        </p:nvSpPr>
        <p:spPr bwMode="auto">
          <a:xfrm>
            <a:off x="685800" y="4625656"/>
            <a:ext cx="7772400" cy="64770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22F8063F-27F4-4B52-ABE0-BCAEFA7CC83F}"/>
              </a:ext>
            </a:extLst>
          </p:cNvPr>
          <p:cNvSpPr/>
          <p:nvPr/>
        </p:nvSpPr>
        <p:spPr bwMode="auto">
          <a:xfrm>
            <a:off x="685800" y="5981697"/>
            <a:ext cx="7772400" cy="64770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35790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b="1" dirty="0"/>
              <a:t>Does the study involve human participants? </a:t>
            </a:r>
          </a:p>
          <a:p>
            <a:pPr lvl="1">
              <a:buFont typeface="Arial" panose="020B0604020202020204" pitchFamily="34" charset="0"/>
              <a:buChar char="•"/>
            </a:pPr>
            <a:r>
              <a:rPr lang="en-US" sz="2000" dirty="0"/>
              <a:t>Yes, the study involves human participants. </a:t>
            </a:r>
          </a:p>
          <a:p>
            <a:pPr>
              <a:buFont typeface="Arial" panose="020B0604020202020204" pitchFamily="34" charset="0"/>
              <a:buChar char="•"/>
            </a:pPr>
            <a:r>
              <a:rPr lang="en-US" sz="2000" b="1" dirty="0"/>
              <a:t>Are the participants prospectively assigned to an intervention? </a:t>
            </a:r>
          </a:p>
          <a:p>
            <a:pPr lvl="1">
              <a:buFont typeface="Arial" panose="020B0604020202020204" pitchFamily="34" charset="0"/>
              <a:buChar char="•"/>
            </a:pPr>
            <a:r>
              <a:rPr lang="en-US" sz="2000" dirty="0"/>
              <a:t>Yes, the participants are prospectively assigned to receive an intervention, the investigational drug or placebo. </a:t>
            </a:r>
          </a:p>
          <a:p>
            <a:pPr>
              <a:buFont typeface="Arial" panose="020B0604020202020204" pitchFamily="34" charset="0"/>
              <a:buChar char="•"/>
            </a:pPr>
            <a:r>
              <a:rPr lang="en-US" sz="2000" b="1"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effect of the investigational drug on the participants’ symptoms. </a:t>
            </a:r>
          </a:p>
          <a:p>
            <a:pPr>
              <a:buFont typeface="Arial" panose="020B0604020202020204" pitchFamily="34" charset="0"/>
              <a:buChar char="•"/>
            </a:pPr>
            <a:r>
              <a:rPr lang="en-US" sz="2000" b="1" dirty="0"/>
              <a:t>Is the effect being evaluated a health-related biomedical or behavioral outcome? </a:t>
            </a:r>
          </a:p>
          <a:p>
            <a:pPr lvl="1">
              <a:buFont typeface="Arial" panose="020B0604020202020204" pitchFamily="34" charset="0"/>
              <a:buChar char="•"/>
            </a:pPr>
            <a:r>
              <a:rPr lang="en-US" sz="2000" dirty="0"/>
              <a:t>Yes, the effect being evaluated, relief of symptoms, is a health-related outcome.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24</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The study involves the recruitment of research participants with disease X to receive either an investigational drug or a placebo. It is designed to evaluate the efficacy of the investigational drug to relieve disease symptoms. </a:t>
            </a:r>
          </a:p>
        </p:txBody>
      </p:sp>
      <p:sp>
        <p:nvSpPr>
          <p:cNvPr id="7" name="Rectangle 6">
            <a:extLst>
              <a:ext uri="{FF2B5EF4-FFF2-40B4-BE49-F238E27FC236}">
                <a16:creationId xmlns:a16="http://schemas.microsoft.com/office/drawing/2014/main" id="{942B4AF3-2D01-4168-B591-C29A8482BC1D}"/>
              </a:ext>
            </a:extLst>
          </p:cNvPr>
          <p:cNvSpPr/>
          <p:nvPr/>
        </p:nvSpPr>
        <p:spPr bwMode="auto">
          <a:xfrm>
            <a:off x="685800" y="4625656"/>
            <a:ext cx="7772400" cy="64770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22F8063F-27F4-4B52-ABE0-BCAEFA7CC83F}"/>
              </a:ext>
            </a:extLst>
          </p:cNvPr>
          <p:cNvSpPr/>
          <p:nvPr/>
        </p:nvSpPr>
        <p:spPr bwMode="auto">
          <a:xfrm>
            <a:off x="685800" y="5981697"/>
            <a:ext cx="7772400" cy="64770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488454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b="1" dirty="0"/>
              <a:t>Does the study involve human participants? </a:t>
            </a:r>
          </a:p>
          <a:p>
            <a:pPr lvl="1">
              <a:buFont typeface="Arial" panose="020B0604020202020204" pitchFamily="34" charset="0"/>
              <a:buChar char="•"/>
            </a:pPr>
            <a:r>
              <a:rPr lang="en-US" sz="2000" dirty="0"/>
              <a:t>Yes, the study involves human participants. </a:t>
            </a:r>
          </a:p>
          <a:p>
            <a:pPr>
              <a:buFont typeface="Arial" panose="020B0604020202020204" pitchFamily="34" charset="0"/>
              <a:buChar char="•"/>
            </a:pPr>
            <a:r>
              <a:rPr lang="en-US" sz="2000" b="1" dirty="0"/>
              <a:t>Are the participants prospectively assigned to an intervention? </a:t>
            </a:r>
          </a:p>
          <a:p>
            <a:pPr lvl="1">
              <a:buFont typeface="Arial" panose="020B0604020202020204" pitchFamily="34" charset="0"/>
              <a:buChar char="•"/>
            </a:pPr>
            <a:r>
              <a:rPr lang="en-US" sz="2000" dirty="0"/>
              <a:t>Yes, the participants are prospectively assigned to receive an intervention, the investigational drug or placebo. </a:t>
            </a:r>
          </a:p>
          <a:p>
            <a:pPr>
              <a:buFont typeface="Arial" panose="020B0604020202020204" pitchFamily="34" charset="0"/>
              <a:buChar char="•"/>
            </a:pPr>
            <a:r>
              <a:rPr lang="en-US" sz="2000" b="1"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effect of the investigational drug on the participants’ symptoms. </a:t>
            </a:r>
          </a:p>
          <a:p>
            <a:pPr>
              <a:buFont typeface="Arial" panose="020B0604020202020204" pitchFamily="34" charset="0"/>
              <a:buChar char="•"/>
            </a:pPr>
            <a:r>
              <a:rPr lang="en-US" sz="2000" b="1" dirty="0"/>
              <a:t>Is the effect being evaluated a health-related biomedical or behavioral outcome? </a:t>
            </a:r>
          </a:p>
          <a:p>
            <a:pPr lvl="1">
              <a:buFont typeface="Arial" panose="020B0604020202020204" pitchFamily="34" charset="0"/>
              <a:buChar char="•"/>
            </a:pPr>
            <a:r>
              <a:rPr lang="en-US" sz="2000" dirty="0"/>
              <a:t>Yes, the effect being evaluated, relief of symptoms, is a health-related outcome.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25</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The study involves the recruitment of research participants with disease X to receive either an investigational drug or a placebo. It is designed to evaluate the efficacy of the investigational drug to relieve disease symptoms. </a:t>
            </a:r>
          </a:p>
        </p:txBody>
      </p:sp>
      <p:sp>
        <p:nvSpPr>
          <p:cNvPr id="8" name="Rectangle 7">
            <a:extLst>
              <a:ext uri="{FF2B5EF4-FFF2-40B4-BE49-F238E27FC236}">
                <a16:creationId xmlns:a16="http://schemas.microsoft.com/office/drawing/2014/main" id="{22F8063F-27F4-4B52-ABE0-BCAEFA7CC83F}"/>
              </a:ext>
            </a:extLst>
          </p:cNvPr>
          <p:cNvSpPr/>
          <p:nvPr/>
        </p:nvSpPr>
        <p:spPr bwMode="auto">
          <a:xfrm>
            <a:off x="685800" y="5981697"/>
            <a:ext cx="7772400" cy="64770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71236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b="1" dirty="0"/>
              <a:t>Does the study involve human participants? </a:t>
            </a:r>
          </a:p>
          <a:p>
            <a:pPr lvl="1">
              <a:buFont typeface="Arial" panose="020B0604020202020204" pitchFamily="34" charset="0"/>
              <a:buChar char="•"/>
            </a:pPr>
            <a:r>
              <a:rPr lang="en-US" sz="2000" dirty="0"/>
              <a:t>Yes, the study involves human participants. </a:t>
            </a:r>
          </a:p>
          <a:p>
            <a:pPr>
              <a:buFont typeface="Arial" panose="020B0604020202020204" pitchFamily="34" charset="0"/>
              <a:buChar char="•"/>
            </a:pPr>
            <a:r>
              <a:rPr lang="en-US" sz="2000" b="1" dirty="0"/>
              <a:t>Are the participants prospectively assigned to an intervention? </a:t>
            </a:r>
          </a:p>
          <a:p>
            <a:pPr lvl="1">
              <a:buFont typeface="Arial" panose="020B0604020202020204" pitchFamily="34" charset="0"/>
              <a:buChar char="•"/>
            </a:pPr>
            <a:r>
              <a:rPr lang="en-US" sz="2000" dirty="0"/>
              <a:t>Yes, the participants are prospectively assigned to receive an intervention, the investigational drug or placebo. </a:t>
            </a:r>
          </a:p>
          <a:p>
            <a:pPr>
              <a:buFont typeface="Arial" panose="020B0604020202020204" pitchFamily="34" charset="0"/>
              <a:buChar char="•"/>
            </a:pPr>
            <a:r>
              <a:rPr lang="en-US" sz="2000" b="1"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effect of the investigational drug on the participants’ symptoms. </a:t>
            </a:r>
          </a:p>
          <a:p>
            <a:pPr>
              <a:buFont typeface="Arial" panose="020B0604020202020204" pitchFamily="34" charset="0"/>
              <a:buChar char="•"/>
            </a:pPr>
            <a:r>
              <a:rPr lang="en-US" sz="2000" b="1" dirty="0"/>
              <a:t>Is the effect being evaluated a health-related biomedical or behavioral outcome? </a:t>
            </a:r>
          </a:p>
          <a:p>
            <a:pPr lvl="1">
              <a:buFont typeface="Arial" panose="020B0604020202020204" pitchFamily="34" charset="0"/>
              <a:buChar char="•"/>
            </a:pPr>
            <a:r>
              <a:rPr lang="en-US" sz="2000" dirty="0"/>
              <a:t>Yes, the effect being evaluated, relief of symptoms, is a health-related outcome.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26</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The study involves the recruitment of research participants with disease X to receive either an investigational drug or a placebo. It is designed to evaluate the efficacy of the investigational drug to relieve disease symptoms. </a:t>
            </a:r>
          </a:p>
        </p:txBody>
      </p:sp>
    </p:spTree>
    <p:extLst>
      <p:ext uri="{BB962C8B-B14F-4D97-AF65-F5344CB8AC3E}">
        <p14:creationId xmlns:p14="http://schemas.microsoft.com/office/powerpoint/2010/main" val="42126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dirty="0"/>
              <a:t>Does the study involve human participants? </a:t>
            </a:r>
          </a:p>
          <a:p>
            <a:pPr lvl="1">
              <a:buFont typeface="Arial" panose="020B0604020202020204" pitchFamily="34" charset="0"/>
              <a:buChar char="•"/>
            </a:pPr>
            <a:r>
              <a:rPr lang="en-US" sz="2000" dirty="0"/>
              <a:t>Yes, children are human participants.</a:t>
            </a:r>
          </a:p>
          <a:p>
            <a:pPr>
              <a:buFont typeface="Arial" panose="020B0604020202020204" pitchFamily="34" charset="0"/>
              <a:buChar char="•"/>
            </a:pPr>
            <a:r>
              <a:rPr lang="en-US" sz="2000" dirty="0"/>
              <a:t>Are the participants prospectively assigned to an intervention? </a:t>
            </a:r>
          </a:p>
          <a:p>
            <a:pPr lvl="1">
              <a:buFont typeface="Arial" panose="020B0604020202020204" pitchFamily="34" charset="0"/>
              <a:buChar char="•"/>
            </a:pPr>
            <a:r>
              <a:rPr lang="en-US" sz="2000" dirty="0"/>
              <a:t>Yes, the participants are prospectively assigned to see different advertisements.</a:t>
            </a:r>
          </a:p>
          <a:p>
            <a:pPr>
              <a:buFont typeface="Arial" panose="020B0604020202020204" pitchFamily="34" charset="0"/>
              <a:buChar char="•"/>
            </a:pPr>
            <a:r>
              <a:rPr lang="en-US" sz="2000"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advertisements.</a:t>
            </a:r>
          </a:p>
          <a:p>
            <a:pPr>
              <a:buFont typeface="Arial" panose="020B0604020202020204" pitchFamily="34" charset="0"/>
              <a:buChar char="•"/>
            </a:pPr>
            <a:r>
              <a:rPr lang="en-US" sz="2000" dirty="0"/>
              <a:t>Is the effect being evaluated a health-related biomedical or behavioral outcome? </a:t>
            </a:r>
          </a:p>
          <a:p>
            <a:pPr lvl="1">
              <a:buFont typeface="Arial" panose="020B0604020202020204" pitchFamily="34" charset="0"/>
              <a:buChar char="•"/>
            </a:pPr>
            <a:r>
              <a:rPr lang="en-US" sz="2000" dirty="0"/>
              <a:t>No, preferences are not health-related biomedical or behavioral outcomes.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27</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A study involves the recruitment of children at two schools to evaluate their preferences for graphics and colors used in healthy food advertisements. Children will be presented by multiple health advertisement and their preferences for graphics and colors will be assessed.</a:t>
            </a:r>
          </a:p>
        </p:txBody>
      </p:sp>
      <p:sp>
        <p:nvSpPr>
          <p:cNvPr id="6" name="Rectangle 5" descr="Rectangle to hide the answer.">
            <a:extLst>
              <a:ext uri="{FF2B5EF4-FFF2-40B4-BE49-F238E27FC236}">
                <a16:creationId xmlns:a16="http://schemas.microsoft.com/office/drawing/2014/main" id="{863257D1-9271-4429-9A4C-462E48E35FCC}"/>
              </a:ext>
            </a:extLst>
          </p:cNvPr>
          <p:cNvSpPr/>
          <p:nvPr/>
        </p:nvSpPr>
        <p:spPr bwMode="auto">
          <a:xfrm>
            <a:off x="685800" y="2514600"/>
            <a:ext cx="7772400" cy="3651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descr="Rectangle to hide the answer.">
            <a:extLst>
              <a:ext uri="{FF2B5EF4-FFF2-40B4-BE49-F238E27FC236}">
                <a16:creationId xmlns:a16="http://schemas.microsoft.com/office/drawing/2014/main" id="{4ECFBAA1-2A75-4025-AB19-E315322CD1F2}"/>
              </a:ext>
            </a:extLst>
          </p:cNvPr>
          <p:cNvSpPr/>
          <p:nvPr/>
        </p:nvSpPr>
        <p:spPr bwMode="auto">
          <a:xfrm>
            <a:off x="685800" y="3260725"/>
            <a:ext cx="7772400" cy="71755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descr="Rectangle to hide the answer.">
            <a:extLst>
              <a:ext uri="{FF2B5EF4-FFF2-40B4-BE49-F238E27FC236}">
                <a16:creationId xmlns:a16="http://schemas.microsoft.com/office/drawing/2014/main" id="{91EAE41F-EE95-48C0-8700-355AF97C0FB6}"/>
              </a:ext>
            </a:extLst>
          </p:cNvPr>
          <p:cNvSpPr/>
          <p:nvPr/>
        </p:nvSpPr>
        <p:spPr bwMode="auto">
          <a:xfrm>
            <a:off x="685800" y="5661024"/>
            <a:ext cx="7772400" cy="71755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descr="Rectangle to hide the answer.">
            <a:extLst>
              <a:ext uri="{FF2B5EF4-FFF2-40B4-BE49-F238E27FC236}">
                <a16:creationId xmlns:a16="http://schemas.microsoft.com/office/drawing/2014/main" id="{D3D74666-C566-44E3-876D-E73541C7EE64}"/>
              </a:ext>
            </a:extLst>
          </p:cNvPr>
          <p:cNvSpPr/>
          <p:nvPr/>
        </p:nvSpPr>
        <p:spPr bwMode="auto">
          <a:xfrm>
            <a:off x="685800" y="4637087"/>
            <a:ext cx="7772400" cy="3651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714685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dirty="0"/>
              <a:t>Does the study involve human participants? </a:t>
            </a:r>
          </a:p>
          <a:p>
            <a:pPr lvl="1">
              <a:buFont typeface="Arial" panose="020B0604020202020204" pitchFamily="34" charset="0"/>
              <a:buChar char="•"/>
            </a:pPr>
            <a:r>
              <a:rPr lang="en-US" sz="2000" dirty="0"/>
              <a:t>Yes, children are human participants.</a:t>
            </a:r>
          </a:p>
          <a:p>
            <a:pPr>
              <a:buFont typeface="Arial" panose="020B0604020202020204" pitchFamily="34" charset="0"/>
              <a:buChar char="•"/>
            </a:pPr>
            <a:r>
              <a:rPr lang="en-US" sz="2000" dirty="0"/>
              <a:t>Are the participants prospectively assigned to an intervention? </a:t>
            </a:r>
          </a:p>
          <a:p>
            <a:pPr lvl="1">
              <a:buFont typeface="Arial" panose="020B0604020202020204" pitchFamily="34" charset="0"/>
              <a:buChar char="•"/>
            </a:pPr>
            <a:r>
              <a:rPr lang="en-US" sz="2000" dirty="0"/>
              <a:t>Yes, the participants are prospectively assigned to see different advertisements.</a:t>
            </a:r>
          </a:p>
          <a:p>
            <a:pPr>
              <a:buFont typeface="Arial" panose="020B0604020202020204" pitchFamily="34" charset="0"/>
              <a:buChar char="•"/>
            </a:pPr>
            <a:r>
              <a:rPr lang="en-US" sz="2000"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advertisements.</a:t>
            </a:r>
          </a:p>
          <a:p>
            <a:pPr>
              <a:buFont typeface="Arial" panose="020B0604020202020204" pitchFamily="34" charset="0"/>
              <a:buChar char="•"/>
            </a:pPr>
            <a:r>
              <a:rPr lang="en-US" sz="2000" dirty="0"/>
              <a:t>Is the effect being evaluated a health-related biomedical or behavioral outcome? </a:t>
            </a:r>
          </a:p>
          <a:p>
            <a:pPr lvl="1">
              <a:buFont typeface="Arial" panose="020B0604020202020204" pitchFamily="34" charset="0"/>
              <a:buChar char="•"/>
            </a:pPr>
            <a:r>
              <a:rPr lang="en-US" sz="2000" dirty="0"/>
              <a:t>No, preferences are not health-related biomedical or behavioral outcomes.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28</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A study involves the recruitment of children at two schools to evaluate their preferences for graphics and colors used in healthy food advertisements. Children will be presented by multiple health advertisement and their preferences for graphics and colors will be assessed.</a:t>
            </a:r>
          </a:p>
        </p:txBody>
      </p:sp>
      <p:sp>
        <p:nvSpPr>
          <p:cNvPr id="7" name="Rectangle 6" descr="Rectangle to hide the answer.">
            <a:extLst>
              <a:ext uri="{FF2B5EF4-FFF2-40B4-BE49-F238E27FC236}">
                <a16:creationId xmlns:a16="http://schemas.microsoft.com/office/drawing/2014/main" id="{4ECFBAA1-2A75-4025-AB19-E315322CD1F2}"/>
              </a:ext>
            </a:extLst>
          </p:cNvPr>
          <p:cNvSpPr/>
          <p:nvPr/>
        </p:nvSpPr>
        <p:spPr bwMode="auto">
          <a:xfrm>
            <a:off x="685800" y="3260725"/>
            <a:ext cx="7772400" cy="71755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descr="Rectangle to hide the answer.">
            <a:extLst>
              <a:ext uri="{FF2B5EF4-FFF2-40B4-BE49-F238E27FC236}">
                <a16:creationId xmlns:a16="http://schemas.microsoft.com/office/drawing/2014/main" id="{91EAE41F-EE95-48C0-8700-355AF97C0FB6}"/>
              </a:ext>
            </a:extLst>
          </p:cNvPr>
          <p:cNvSpPr/>
          <p:nvPr/>
        </p:nvSpPr>
        <p:spPr bwMode="auto">
          <a:xfrm>
            <a:off x="685800" y="5661024"/>
            <a:ext cx="7772400" cy="71755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descr="Rectangle to hide the answer.">
            <a:extLst>
              <a:ext uri="{FF2B5EF4-FFF2-40B4-BE49-F238E27FC236}">
                <a16:creationId xmlns:a16="http://schemas.microsoft.com/office/drawing/2014/main" id="{D3D74666-C566-44E3-876D-E73541C7EE64}"/>
              </a:ext>
            </a:extLst>
          </p:cNvPr>
          <p:cNvSpPr/>
          <p:nvPr/>
        </p:nvSpPr>
        <p:spPr bwMode="auto">
          <a:xfrm>
            <a:off x="685800" y="4637087"/>
            <a:ext cx="7772400" cy="3651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91308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dirty="0"/>
              <a:t>Does the study involve human participants? </a:t>
            </a:r>
          </a:p>
          <a:p>
            <a:pPr lvl="1">
              <a:buFont typeface="Arial" panose="020B0604020202020204" pitchFamily="34" charset="0"/>
              <a:buChar char="•"/>
            </a:pPr>
            <a:r>
              <a:rPr lang="en-US" sz="2000" dirty="0"/>
              <a:t>Yes, children are human participants.</a:t>
            </a:r>
          </a:p>
          <a:p>
            <a:pPr>
              <a:buFont typeface="Arial" panose="020B0604020202020204" pitchFamily="34" charset="0"/>
              <a:buChar char="•"/>
            </a:pPr>
            <a:r>
              <a:rPr lang="en-US" sz="2000" dirty="0"/>
              <a:t>Are the participants prospectively assigned to an intervention? </a:t>
            </a:r>
          </a:p>
          <a:p>
            <a:pPr lvl="1">
              <a:buFont typeface="Arial" panose="020B0604020202020204" pitchFamily="34" charset="0"/>
              <a:buChar char="•"/>
            </a:pPr>
            <a:r>
              <a:rPr lang="en-US" sz="2000" dirty="0"/>
              <a:t>Yes, the participants are prospectively assigned to see different advertisements.</a:t>
            </a:r>
          </a:p>
          <a:p>
            <a:pPr>
              <a:buFont typeface="Arial" panose="020B0604020202020204" pitchFamily="34" charset="0"/>
              <a:buChar char="•"/>
            </a:pPr>
            <a:r>
              <a:rPr lang="en-US" sz="2000"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advertisements.</a:t>
            </a:r>
          </a:p>
          <a:p>
            <a:pPr>
              <a:buFont typeface="Arial" panose="020B0604020202020204" pitchFamily="34" charset="0"/>
              <a:buChar char="•"/>
            </a:pPr>
            <a:r>
              <a:rPr lang="en-US" sz="2000" dirty="0"/>
              <a:t>Is the effect being evaluated a health-related biomedical or behavioral outcome? </a:t>
            </a:r>
          </a:p>
          <a:p>
            <a:pPr lvl="1">
              <a:buFont typeface="Arial" panose="020B0604020202020204" pitchFamily="34" charset="0"/>
              <a:buChar char="•"/>
            </a:pPr>
            <a:r>
              <a:rPr lang="en-US" sz="2000" dirty="0"/>
              <a:t>No, preferences are not health-related biomedical or behavioral outcomes.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29</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A study involves the recruitment of children at two schools to evaluate their preferences for graphics and colors used in healthy food advertisements. Children will be presented by multiple health advertisement and their preferences for graphics and colors will be assessed.</a:t>
            </a:r>
          </a:p>
        </p:txBody>
      </p:sp>
      <p:sp>
        <p:nvSpPr>
          <p:cNvPr id="8" name="Rectangle 7" descr="Rectangle to hide the answer.">
            <a:extLst>
              <a:ext uri="{FF2B5EF4-FFF2-40B4-BE49-F238E27FC236}">
                <a16:creationId xmlns:a16="http://schemas.microsoft.com/office/drawing/2014/main" id="{91EAE41F-EE95-48C0-8700-355AF97C0FB6}"/>
              </a:ext>
            </a:extLst>
          </p:cNvPr>
          <p:cNvSpPr/>
          <p:nvPr/>
        </p:nvSpPr>
        <p:spPr bwMode="auto">
          <a:xfrm>
            <a:off x="685800" y="5661024"/>
            <a:ext cx="7772400" cy="71755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descr="Rectangle to hide the answer.">
            <a:extLst>
              <a:ext uri="{FF2B5EF4-FFF2-40B4-BE49-F238E27FC236}">
                <a16:creationId xmlns:a16="http://schemas.microsoft.com/office/drawing/2014/main" id="{D3D74666-C566-44E3-876D-E73541C7EE64}"/>
              </a:ext>
            </a:extLst>
          </p:cNvPr>
          <p:cNvSpPr/>
          <p:nvPr/>
        </p:nvSpPr>
        <p:spPr bwMode="auto">
          <a:xfrm>
            <a:off x="685800" y="4637087"/>
            <a:ext cx="7772400" cy="3651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9095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Background</a:t>
            </a:r>
          </a:p>
        </p:txBody>
      </p:sp>
      <p:sp>
        <p:nvSpPr>
          <p:cNvPr id="6" name="Subtitle 5"/>
          <p:cNvSpPr>
            <a:spLocks noGrp="1"/>
          </p:cNvSpPr>
          <p:nvPr>
            <p:ph type="subTitle" idx="1"/>
          </p:nvPr>
        </p:nvSpPr>
        <p:spPr/>
        <p:txBody>
          <a:bodyPr/>
          <a:lstStyle/>
          <a:p>
            <a:r>
              <a:rPr lang="en-US" dirty="0"/>
              <a:t>Evidence Based Medicine</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a:t>
            </a:fld>
            <a:endParaRPr lang="en-US"/>
          </a:p>
        </p:txBody>
      </p:sp>
    </p:spTree>
    <p:extLst>
      <p:ext uri="{BB962C8B-B14F-4D97-AF65-F5344CB8AC3E}">
        <p14:creationId xmlns:p14="http://schemas.microsoft.com/office/powerpoint/2010/main" val="507164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dirty="0"/>
              <a:t>Does the study involve human participants? </a:t>
            </a:r>
          </a:p>
          <a:p>
            <a:pPr lvl="1">
              <a:buFont typeface="Arial" panose="020B0604020202020204" pitchFamily="34" charset="0"/>
              <a:buChar char="•"/>
            </a:pPr>
            <a:r>
              <a:rPr lang="en-US" sz="2000" dirty="0"/>
              <a:t>Yes, children are human participants.</a:t>
            </a:r>
          </a:p>
          <a:p>
            <a:pPr>
              <a:buFont typeface="Arial" panose="020B0604020202020204" pitchFamily="34" charset="0"/>
              <a:buChar char="•"/>
            </a:pPr>
            <a:r>
              <a:rPr lang="en-US" sz="2000" dirty="0"/>
              <a:t>Are the participants prospectively assigned to an intervention? </a:t>
            </a:r>
          </a:p>
          <a:p>
            <a:pPr lvl="1">
              <a:buFont typeface="Arial" panose="020B0604020202020204" pitchFamily="34" charset="0"/>
              <a:buChar char="•"/>
            </a:pPr>
            <a:r>
              <a:rPr lang="en-US" sz="2000" dirty="0"/>
              <a:t>Yes, the participants are prospectively assigned to see different advertisements.</a:t>
            </a:r>
          </a:p>
          <a:p>
            <a:pPr>
              <a:buFont typeface="Arial" panose="020B0604020202020204" pitchFamily="34" charset="0"/>
              <a:buChar char="•"/>
            </a:pPr>
            <a:r>
              <a:rPr lang="en-US" sz="2000"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advertisements.</a:t>
            </a:r>
          </a:p>
          <a:p>
            <a:pPr>
              <a:buFont typeface="Arial" panose="020B0604020202020204" pitchFamily="34" charset="0"/>
              <a:buChar char="•"/>
            </a:pPr>
            <a:r>
              <a:rPr lang="en-US" sz="2000" dirty="0"/>
              <a:t>Is the effect being evaluated a health-related biomedical or behavioral outcome? </a:t>
            </a:r>
          </a:p>
          <a:p>
            <a:pPr lvl="1">
              <a:buFont typeface="Arial" panose="020B0604020202020204" pitchFamily="34" charset="0"/>
              <a:buChar char="•"/>
            </a:pPr>
            <a:r>
              <a:rPr lang="en-US" sz="2000" dirty="0"/>
              <a:t>No, preferences are not health-related biomedical or behavioral outcomes.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30</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A study involves the recruitment of children at two schools to evaluate their preferences for graphics and colors used in healthy food advertisements. Children will be presented by multiple health advertisement and their preferences for graphics and colors will be assessed.</a:t>
            </a:r>
          </a:p>
        </p:txBody>
      </p:sp>
      <p:sp>
        <p:nvSpPr>
          <p:cNvPr id="8" name="Rectangle 7" descr="Rectangle to hide the answer.">
            <a:extLst>
              <a:ext uri="{FF2B5EF4-FFF2-40B4-BE49-F238E27FC236}">
                <a16:creationId xmlns:a16="http://schemas.microsoft.com/office/drawing/2014/main" id="{91EAE41F-EE95-48C0-8700-355AF97C0FB6}"/>
              </a:ext>
            </a:extLst>
          </p:cNvPr>
          <p:cNvSpPr/>
          <p:nvPr/>
        </p:nvSpPr>
        <p:spPr bwMode="auto">
          <a:xfrm>
            <a:off x="685800" y="5661024"/>
            <a:ext cx="7772400" cy="71755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149942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dirty="0"/>
              <a:t>Does the study involve human participants? </a:t>
            </a:r>
          </a:p>
          <a:p>
            <a:pPr lvl="1">
              <a:buFont typeface="Arial" panose="020B0604020202020204" pitchFamily="34" charset="0"/>
              <a:buChar char="•"/>
            </a:pPr>
            <a:r>
              <a:rPr lang="en-US" sz="2000" dirty="0"/>
              <a:t>Yes, children are human participants.</a:t>
            </a:r>
          </a:p>
          <a:p>
            <a:pPr>
              <a:buFont typeface="Arial" panose="020B0604020202020204" pitchFamily="34" charset="0"/>
              <a:buChar char="•"/>
            </a:pPr>
            <a:r>
              <a:rPr lang="en-US" sz="2000" dirty="0"/>
              <a:t>Are the participants prospectively assigned to an intervention? </a:t>
            </a:r>
          </a:p>
          <a:p>
            <a:pPr lvl="1">
              <a:buFont typeface="Arial" panose="020B0604020202020204" pitchFamily="34" charset="0"/>
              <a:buChar char="•"/>
            </a:pPr>
            <a:r>
              <a:rPr lang="en-US" sz="2000" dirty="0"/>
              <a:t>Yes, the participants are prospectively assigned to see different advertisements.</a:t>
            </a:r>
          </a:p>
          <a:p>
            <a:pPr>
              <a:buFont typeface="Arial" panose="020B0604020202020204" pitchFamily="34" charset="0"/>
              <a:buChar char="•"/>
            </a:pPr>
            <a:r>
              <a:rPr lang="en-US" sz="2000"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advertisements.</a:t>
            </a:r>
          </a:p>
          <a:p>
            <a:pPr>
              <a:buFont typeface="Arial" panose="020B0604020202020204" pitchFamily="34" charset="0"/>
              <a:buChar char="•"/>
            </a:pPr>
            <a:r>
              <a:rPr lang="en-US" sz="2000" dirty="0"/>
              <a:t>Is the effect being evaluated a health-related biomedical or behavioral outcome? </a:t>
            </a:r>
          </a:p>
          <a:p>
            <a:pPr lvl="1">
              <a:buFont typeface="Arial" panose="020B0604020202020204" pitchFamily="34" charset="0"/>
              <a:buChar char="•"/>
            </a:pPr>
            <a:r>
              <a:rPr lang="en-US" sz="2000" dirty="0"/>
              <a:t>No, preferences are not health-related biomedical or behavioral outcomes.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31</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A study involves the recruitment of children at two schools to evaluate their preferences for graphics and colors used in healthy food advertisements. Children will be presented by multiple health advertisement and their preferences for graphics and colors will be assessed.</a:t>
            </a:r>
          </a:p>
        </p:txBody>
      </p:sp>
    </p:spTree>
    <p:extLst>
      <p:ext uri="{BB962C8B-B14F-4D97-AF65-F5344CB8AC3E}">
        <p14:creationId xmlns:p14="http://schemas.microsoft.com/office/powerpoint/2010/main" val="386017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Controlled</a:t>
            </a:r>
            <a:r>
              <a:rPr lang="en-US" dirty="0"/>
              <a:t> Clinical Trial</a:t>
            </a:r>
          </a:p>
        </p:txBody>
      </p:sp>
      <p:sp>
        <p:nvSpPr>
          <p:cNvPr id="3" name="Content Placeholder 2"/>
          <p:cNvSpPr>
            <a:spLocks noGrp="1"/>
          </p:cNvSpPr>
          <p:nvPr>
            <p:ph idx="1"/>
          </p:nvPr>
        </p:nvSpPr>
        <p:spPr/>
        <p:txBody>
          <a:bodyPr/>
          <a:lstStyle/>
          <a:p>
            <a:pPr marL="0" indent="0"/>
            <a:r>
              <a:rPr lang="en-US" dirty="0"/>
              <a:t>Clinical trial in which </a:t>
            </a:r>
            <a:r>
              <a:rPr lang="en-US" dirty="0">
                <a:solidFill>
                  <a:srgbClr val="FFFF00"/>
                </a:solidFill>
              </a:rPr>
              <a:t>participants are assigned to two or more different treatment groups</a:t>
            </a:r>
            <a:r>
              <a:rPr lang="en-US" i="1" u="sng" dirty="0">
                <a:solidFill>
                  <a:srgbClr val="FFFF00"/>
                </a:solidFill>
              </a:rPr>
              <a:t> by a method other than random allocation</a:t>
            </a:r>
            <a:r>
              <a:rPr lang="en-US" dirty="0"/>
              <a:t>. </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32</a:t>
            </a:fld>
            <a:endParaRPr lang="en-US"/>
          </a:p>
        </p:txBody>
      </p:sp>
    </p:spTree>
    <p:extLst>
      <p:ext uri="{BB962C8B-B14F-4D97-AF65-F5344CB8AC3E}">
        <p14:creationId xmlns:p14="http://schemas.microsoft.com/office/powerpoint/2010/main" val="3411296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Randomized</a:t>
            </a:r>
            <a:r>
              <a:rPr lang="en-US" dirty="0"/>
              <a:t> Clinical Trial</a:t>
            </a:r>
          </a:p>
        </p:txBody>
      </p:sp>
      <p:sp>
        <p:nvSpPr>
          <p:cNvPr id="3" name="Content Placeholder 2"/>
          <p:cNvSpPr>
            <a:spLocks noGrp="1"/>
          </p:cNvSpPr>
          <p:nvPr>
            <p:ph idx="1"/>
          </p:nvPr>
        </p:nvSpPr>
        <p:spPr/>
        <p:txBody>
          <a:bodyPr/>
          <a:lstStyle/>
          <a:p>
            <a:pPr marL="0" indent="0"/>
            <a:r>
              <a:rPr lang="en-US" dirty="0"/>
              <a:t>A clinical trial in which </a:t>
            </a:r>
            <a:r>
              <a:rPr lang="en-US" dirty="0">
                <a:solidFill>
                  <a:srgbClr val="FFFF00"/>
                </a:solidFill>
              </a:rPr>
              <a:t>participants are randomly assigned to two or more groups</a:t>
            </a:r>
            <a:r>
              <a:rPr lang="en-US" dirty="0"/>
              <a:t>: </a:t>
            </a:r>
          </a:p>
          <a:p>
            <a:pPr>
              <a:buFont typeface="Arial" panose="020B0604020202020204" pitchFamily="34" charset="0"/>
              <a:buChar char="•"/>
            </a:pPr>
            <a:r>
              <a:rPr lang="en-US" dirty="0"/>
              <a:t>the experimental group: receiving an intervention that is being tested and</a:t>
            </a:r>
          </a:p>
          <a:p>
            <a:pPr>
              <a:buFont typeface="Arial" panose="020B0604020202020204" pitchFamily="34" charset="0"/>
              <a:buChar char="•"/>
            </a:pPr>
            <a:r>
              <a:rPr lang="en-US" dirty="0"/>
              <a:t>the comparison (aka control group) receiving an alternative treatment or placebo.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33</a:t>
            </a:fld>
            <a:endParaRPr lang="en-US"/>
          </a:p>
        </p:txBody>
      </p:sp>
    </p:spTree>
    <p:extLst>
      <p:ext uri="{BB962C8B-B14F-4D97-AF65-F5344CB8AC3E}">
        <p14:creationId xmlns:p14="http://schemas.microsoft.com/office/powerpoint/2010/main" val="2723228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Factorial Designs</a:t>
            </a:r>
          </a:p>
        </p:txBody>
      </p:sp>
      <p:sp>
        <p:nvSpPr>
          <p:cNvPr id="2" name="Content Placeholder 1"/>
          <p:cNvSpPr>
            <a:spLocks noGrp="1"/>
          </p:cNvSpPr>
          <p:nvPr>
            <p:ph idx="1"/>
          </p:nvPr>
        </p:nvSpPr>
        <p:spPr>
          <a:xfrm>
            <a:off x="228600" y="1524000"/>
            <a:ext cx="4648200" cy="5105400"/>
          </a:xfrm>
        </p:spPr>
        <p:txBody>
          <a:bodyPr>
            <a:normAutofit fontScale="92500" lnSpcReduction="10000"/>
          </a:bodyPr>
          <a:lstStyle/>
          <a:p>
            <a:r>
              <a:rPr lang="en-US" dirty="0"/>
              <a:t>Perhaps two different </a:t>
            </a:r>
            <a:r>
              <a:rPr lang="en-US" dirty="0" err="1"/>
              <a:t>dosings</a:t>
            </a:r>
            <a:r>
              <a:rPr lang="en-US" dirty="0"/>
              <a:t> of the same drug can be tested for efficacy</a:t>
            </a:r>
          </a:p>
          <a:p>
            <a:pPr lvl="1"/>
            <a:r>
              <a:rPr lang="en-US" dirty="0" err="1"/>
              <a:t>Clopidogrel</a:t>
            </a:r>
            <a:r>
              <a:rPr lang="en-US" dirty="0"/>
              <a:t> standard vs double dose</a:t>
            </a:r>
          </a:p>
          <a:p>
            <a:pPr lvl="1"/>
            <a:r>
              <a:rPr lang="en-US" dirty="0" err="1"/>
              <a:t>Clopidogrel</a:t>
            </a:r>
            <a:r>
              <a:rPr lang="en-US" dirty="0"/>
              <a:t> plus ASA vs </a:t>
            </a:r>
            <a:r>
              <a:rPr lang="en-US" dirty="0" err="1"/>
              <a:t>Clopidogrel</a:t>
            </a:r>
            <a:r>
              <a:rPr lang="en-US" dirty="0"/>
              <a:t> alone vs ASA alone</a:t>
            </a:r>
          </a:p>
          <a:p>
            <a:pPr lvl="1"/>
            <a:r>
              <a:rPr lang="en-US" dirty="0" err="1"/>
              <a:t>Clopidogrel</a:t>
            </a:r>
            <a:r>
              <a:rPr lang="en-US" dirty="0"/>
              <a:t> with high dose ASA vs </a:t>
            </a:r>
            <a:r>
              <a:rPr lang="en-US" dirty="0" err="1"/>
              <a:t>Clopidogrel</a:t>
            </a:r>
            <a:r>
              <a:rPr lang="en-US" dirty="0"/>
              <a:t> with low dose ASA</a:t>
            </a:r>
          </a:p>
          <a:p>
            <a:pPr lvl="2"/>
            <a:r>
              <a:rPr lang="en-US" dirty="0"/>
              <a:t>Should be no direct interaction of ASA and </a:t>
            </a:r>
            <a:r>
              <a:rPr lang="en-US" dirty="0" err="1"/>
              <a:t>Clopidogrel</a:t>
            </a:r>
            <a:r>
              <a:rPr lang="en-US" dirty="0"/>
              <a:t> other than the main outcomes (e.g. Metabolism)</a:t>
            </a:r>
          </a:p>
          <a:p>
            <a:pPr lvl="1"/>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471" y="1752600"/>
            <a:ext cx="3943929" cy="3132667"/>
          </a:xfrm>
          <a:prstGeom prst="rect">
            <a:avLst/>
          </a:prstGeom>
        </p:spPr>
      </p:pic>
      <p:sp>
        <p:nvSpPr>
          <p:cNvPr id="5" name="Slide Number Placeholder 4"/>
          <p:cNvSpPr>
            <a:spLocks noGrp="1"/>
          </p:cNvSpPr>
          <p:nvPr>
            <p:ph type="sldNum" sz="quarter" idx="10"/>
          </p:nvPr>
        </p:nvSpPr>
        <p:spPr/>
        <p:txBody>
          <a:bodyPr/>
          <a:lstStyle/>
          <a:p>
            <a:fld id="{B7A43C5A-ACB8-4C0A-8D74-C2E9796A15BB}" type="slidenum">
              <a:rPr lang="en-US" smtClean="0"/>
              <a:pPr/>
              <a:t>34</a:t>
            </a:fld>
            <a:endParaRPr lang="en-US"/>
          </a:p>
        </p:txBody>
      </p:sp>
    </p:spTree>
    <p:extLst>
      <p:ext uri="{BB962C8B-B14F-4D97-AF65-F5344CB8AC3E}">
        <p14:creationId xmlns:p14="http://schemas.microsoft.com/office/powerpoint/2010/main" val="3684000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N-of-1 studies</a:t>
            </a:r>
          </a:p>
        </p:txBody>
      </p:sp>
      <p:sp>
        <p:nvSpPr>
          <p:cNvPr id="3" name="Content Placeholder 2"/>
          <p:cNvSpPr>
            <a:spLocks noGrp="1"/>
          </p:cNvSpPr>
          <p:nvPr>
            <p:ph idx="1"/>
          </p:nvPr>
        </p:nvSpPr>
        <p:spPr/>
        <p:txBody>
          <a:bodyPr/>
          <a:lstStyle/>
          <a:p>
            <a:pPr marL="624078" indent="-514350">
              <a:buFont typeface="+mj-lt"/>
              <a:buAutoNum type="arabicPeriod"/>
            </a:pPr>
            <a:r>
              <a:rPr lang="en-US" dirty="0"/>
              <a:t>Select a patient for whom you want to know whether some treatment is the correct treatment for him.</a:t>
            </a:r>
          </a:p>
          <a:p>
            <a:pPr marL="624078" indent="-514350">
              <a:buFont typeface="+mj-lt"/>
              <a:buAutoNum type="arabicPeriod"/>
            </a:pPr>
            <a:r>
              <a:rPr lang="en-US" dirty="0"/>
              <a:t>You measure the baseline state (e.g. BP).</a:t>
            </a:r>
          </a:p>
          <a:p>
            <a:pPr marL="624078" indent="-514350">
              <a:buFont typeface="+mj-lt"/>
              <a:buAutoNum type="arabicPeriod"/>
            </a:pPr>
            <a:r>
              <a:rPr lang="en-US" dirty="0"/>
              <a:t>You give the treatment and then measure the outcome (e.g. BP).</a:t>
            </a:r>
          </a:p>
          <a:p>
            <a:pPr marL="624078" indent="-514350">
              <a:buFont typeface="+mj-lt"/>
              <a:buAutoNum type="arabicPeriod"/>
            </a:pPr>
            <a:r>
              <a:rPr lang="en-US" dirty="0"/>
              <a:t>Then you take him off the treatment and measure the outcome (e.g. BP).</a:t>
            </a:r>
          </a:p>
          <a:p>
            <a:pPr marL="624078" indent="-514350">
              <a:buFont typeface="+mj-lt"/>
              <a:buAutoNum type="arabicPeriod"/>
            </a:pPr>
            <a:r>
              <a:rPr lang="en-US" dirty="0"/>
              <a:t>Then you repeat steps 3 and 4 three times or more and analyze the differences.</a:t>
            </a:r>
          </a:p>
          <a:p>
            <a:pPr marL="624078" indent="-514350">
              <a:buFont typeface="+mj-lt"/>
              <a:buAutoNum type="arabicPeriod"/>
            </a:pPr>
            <a:r>
              <a:rPr lang="en-US" dirty="0"/>
              <a:t>An effective therapy should produce consistent effects.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35</a:t>
            </a:fld>
            <a:endParaRPr lang="en-US"/>
          </a:p>
        </p:txBody>
      </p:sp>
    </p:spTree>
    <p:extLst>
      <p:ext uri="{BB962C8B-B14F-4D97-AF65-F5344CB8AC3E}">
        <p14:creationId xmlns:p14="http://schemas.microsoft.com/office/powerpoint/2010/main" val="1779093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A1BD-80F3-4CC0-85A8-DF5826A92B0D}"/>
              </a:ext>
            </a:extLst>
          </p:cNvPr>
          <p:cNvSpPr>
            <a:spLocks noGrp="1"/>
          </p:cNvSpPr>
          <p:nvPr>
            <p:ph type="title"/>
          </p:nvPr>
        </p:nvSpPr>
        <p:spPr/>
        <p:txBody>
          <a:bodyPr/>
          <a:lstStyle/>
          <a:p>
            <a:r>
              <a:rPr lang="en-US" dirty="0"/>
              <a:t>N-of-1 for treatment selection</a:t>
            </a:r>
          </a:p>
        </p:txBody>
      </p:sp>
      <p:sp>
        <p:nvSpPr>
          <p:cNvPr id="4" name="Slide Number Placeholder 3">
            <a:extLst>
              <a:ext uri="{FF2B5EF4-FFF2-40B4-BE49-F238E27FC236}">
                <a16:creationId xmlns:a16="http://schemas.microsoft.com/office/drawing/2014/main" id="{570C20AB-1B37-4333-887E-A47F60CA8A39}"/>
              </a:ext>
            </a:extLst>
          </p:cNvPr>
          <p:cNvSpPr>
            <a:spLocks noGrp="1"/>
          </p:cNvSpPr>
          <p:nvPr>
            <p:ph type="sldNum" sz="quarter" idx="10"/>
          </p:nvPr>
        </p:nvSpPr>
        <p:spPr/>
        <p:txBody>
          <a:bodyPr/>
          <a:lstStyle/>
          <a:p>
            <a:fld id="{B7A43C5A-ACB8-4C0A-8D74-C2E9796A15BB}" type="slidenum">
              <a:rPr lang="en-US" smtClean="0"/>
              <a:pPr/>
              <a:t>36</a:t>
            </a:fld>
            <a:endParaRPr lang="en-US"/>
          </a:p>
        </p:txBody>
      </p:sp>
      <p:pic>
        <p:nvPicPr>
          <p:cNvPr id="5" name="Picture 4">
            <a:extLst>
              <a:ext uri="{FF2B5EF4-FFF2-40B4-BE49-F238E27FC236}">
                <a16:creationId xmlns:a16="http://schemas.microsoft.com/office/drawing/2014/main" id="{99F4CB5F-133A-4D70-A6BD-20AD6E32471A}"/>
              </a:ext>
            </a:extLst>
          </p:cNvPr>
          <p:cNvPicPr>
            <a:picLocks noChangeAspect="1"/>
          </p:cNvPicPr>
          <p:nvPr/>
        </p:nvPicPr>
        <p:blipFill>
          <a:blip r:embed="rId2"/>
          <a:stretch>
            <a:fillRect/>
          </a:stretch>
        </p:blipFill>
        <p:spPr>
          <a:xfrm>
            <a:off x="133350" y="1490663"/>
            <a:ext cx="8877300" cy="4943475"/>
          </a:xfrm>
          <a:prstGeom prst="rect">
            <a:avLst/>
          </a:prstGeom>
        </p:spPr>
      </p:pic>
      <p:sp>
        <p:nvSpPr>
          <p:cNvPr id="6" name="Rectangle 5">
            <a:extLst>
              <a:ext uri="{FF2B5EF4-FFF2-40B4-BE49-F238E27FC236}">
                <a16:creationId xmlns:a16="http://schemas.microsoft.com/office/drawing/2014/main" id="{B07F1E9C-9B58-4B37-9F11-D2434FE0D8BA}"/>
              </a:ext>
            </a:extLst>
          </p:cNvPr>
          <p:cNvSpPr/>
          <p:nvPr/>
        </p:nvSpPr>
        <p:spPr>
          <a:xfrm>
            <a:off x="4114800" y="6451375"/>
            <a:ext cx="4953000" cy="338554"/>
          </a:xfrm>
          <a:prstGeom prst="rect">
            <a:avLst/>
          </a:prstGeom>
        </p:spPr>
        <p:txBody>
          <a:bodyPr wrap="square">
            <a:spAutoFit/>
          </a:bodyPr>
          <a:lstStyle/>
          <a:p>
            <a:r>
              <a:rPr lang="en-US" sz="1600" b="0" dirty="0">
                <a:solidFill>
                  <a:schemeClr val="bg1"/>
                </a:solidFill>
                <a:hlinkClick r:id="rId3"/>
              </a:rPr>
              <a:t>https://www.ncbi.nlm.nih.gov/pmc/articles/PMC3118090/</a:t>
            </a:r>
            <a:r>
              <a:rPr lang="en-US" sz="1600" b="0" dirty="0">
                <a:solidFill>
                  <a:schemeClr val="bg1"/>
                </a:solidFill>
              </a:rPr>
              <a:t> </a:t>
            </a:r>
          </a:p>
        </p:txBody>
      </p:sp>
    </p:spTree>
    <p:extLst>
      <p:ext uri="{BB962C8B-B14F-4D97-AF65-F5344CB8AC3E}">
        <p14:creationId xmlns:p14="http://schemas.microsoft.com/office/powerpoint/2010/main" val="264173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Cohort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37</a:t>
            </a:fld>
            <a:endParaRPr lang="en-US"/>
          </a:p>
        </p:txBody>
      </p:sp>
    </p:spTree>
    <p:extLst>
      <p:ext uri="{BB962C8B-B14F-4D97-AF65-F5344CB8AC3E}">
        <p14:creationId xmlns:p14="http://schemas.microsoft.com/office/powerpoint/2010/main" val="3504681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Study</a:t>
            </a:r>
          </a:p>
        </p:txBody>
      </p:sp>
      <p:sp>
        <p:nvSpPr>
          <p:cNvPr id="3" name="Content Placeholder 2"/>
          <p:cNvSpPr>
            <a:spLocks noGrp="1"/>
          </p:cNvSpPr>
          <p:nvPr>
            <p:ph idx="1"/>
          </p:nvPr>
        </p:nvSpPr>
        <p:spPr>
          <a:xfrm>
            <a:off x="228600" y="1676400"/>
            <a:ext cx="8839200" cy="4953000"/>
          </a:xfrm>
        </p:spPr>
        <p:txBody>
          <a:bodyPr/>
          <a:lstStyle/>
          <a:p>
            <a:pPr>
              <a:buFont typeface="Arial" panose="020B0604020202020204" pitchFamily="34" charset="0"/>
              <a:buChar char="•"/>
            </a:pPr>
            <a:r>
              <a:rPr lang="en-US" dirty="0"/>
              <a:t>A study design that follows one or more cohorts.</a:t>
            </a:r>
          </a:p>
          <a:p>
            <a:pPr>
              <a:buFont typeface="Arial" panose="020B0604020202020204" pitchFamily="34" charset="0"/>
              <a:buChar char="•"/>
            </a:pPr>
            <a:r>
              <a:rPr lang="en-US" dirty="0"/>
              <a:t>A cohort = a group of individuals, usually 100 or more in size, who share a common characteristic, </a:t>
            </a:r>
          </a:p>
          <a:p>
            <a:pPr lvl="2">
              <a:buFont typeface="Arial" panose="020B0604020202020204" pitchFamily="34" charset="0"/>
              <a:buChar char="•"/>
            </a:pPr>
            <a:r>
              <a:rPr lang="en-US" dirty="0"/>
              <a:t>e.g. smokers, workers in a lead smelter, people born in the same year, or all enrollees of a specific health insurance plan</a:t>
            </a:r>
          </a:p>
          <a:p>
            <a:pPr>
              <a:buFont typeface="Arial" panose="020B0604020202020204" pitchFamily="34" charset="0"/>
              <a:buChar char="•"/>
            </a:pPr>
            <a:r>
              <a:rPr lang="en-US" dirty="0"/>
              <a:t>Looks at how events differ among people </a:t>
            </a:r>
            <a:r>
              <a:rPr lang="en-US" dirty="0">
                <a:solidFill>
                  <a:srgbClr val="FFFF00"/>
                </a:solidFill>
              </a:rPr>
              <a:t>within the group</a:t>
            </a:r>
            <a:r>
              <a:rPr lang="en-US" dirty="0"/>
              <a:t>.</a:t>
            </a:r>
          </a:p>
          <a:p>
            <a:pPr>
              <a:buFont typeface="Arial" panose="020B0604020202020204" pitchFamily="34" charset="0"/>
              <a:buChar char="•"/>
            </a:pPr>
            <a:r>
              <a:rPr lang="en-US" dirty="0"/>
              <a:t>A study that examines a cohort, which differs in respect to exposure to some suspected risk factor (e.g. smoking), is useful for trying to ascertain whether exposure is likely to cause specified events (e.g. lung cancer). </a:t>
            </a:r>
          </a:p>
          <a:p>
            <a:pPr>
              <a:buFont typeface="Arial" panose="020B0604020202020204" pitchFamily="34" charset="0"/>
              <a:buChar char="•"/>
            </a:pPr>
            <a:r>
              <a:rPr lang="en-US" dirty="0"/>
              <a:t>Acceptable for your proposal if there are at least two cohorts which qua ‘exposure’ differ in being subjected to an intervention.</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38</a:t>
            </a:fld>
            <a:endParaRPr lang="en-US" dirty="0"/>
          </a:p>
        </p:txBody>
      </p:sp>
    </p:spTree>
    <p:extLst>
      <p:ext uri="{BB962C8B-B14F-4D97-AF65-F5344CB8AC3E}">
        <p14:creationId xmlns:p14="http://schemas.microsoft.com/office/powerpoint/2010/main" val="2446391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39</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
        <p:nvSpPr>
          <p:cNvPr id="3" name="Rectangle 2"/>
          <p:cNvSpPr/>
          <p:nvPr/>
        </p:nvSpPr>
        <p:spPr bwMode="auto">
          <a:xfrm>
            <a:off x="1905000" y="2037304"/>
            <a:ext cx="5334000" cy="1143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1854760" y="4648200"/>
            <a:ext cx="5334000" cy="838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0038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medicine (EBM) steps</a:t>
            </a:r>
          </a:p>
        </p:txBody>
      </p:sp>
      <p:sp>
        <p:nvSpPr>
          <p:cNvPr id="3" name="Content Placeholder 2"/>
          <p:cNvSpPr>
            <a:spLocks noGrp="1"/>
          </p:cNvSpPr>
          <p:nvPr>
            <p:ph idx="1"/>
          </p:nvPr>
        </p:nvSpPr>
        <p:spPr/>
        <p:txBody>
          <a:bodyPr/>
          <a:lstStyle/>
          <a:p>
            <a:pPr marL="512763" indent="-512763">
              <a:buAutoNum type="arabicPeriod"/>
              <a:tabLst>
                <a:tab pos="2170113" algn="l"/>
              </a:tabLst>
            </a:pPr>
            <a:r>
              <a:rPr lang="en-US" b="1" dirty="0"/>
              <a:t>ASK</a:t>
            </a:r>
            <a:r>
              <a:rPr lang="en-US" dirty="0"/>
              <a:t> 	Convert the need for information into a 	focused clinical question. </a:t>
            </a:r>
          </a:p>
          <a:p>
            <a:pPr marL="512763" indent="-512763">
              <a:buAutoNum type="arabicPeriod"/>
              <a:tabLst>
                <a:tab pos="2170113" algn="l"/>
              </a:tabLst>
            </a:pPr>
            <a:r>
              <a:rPr lang="en-US" b="1" dirty="0"/>
              <a:t>ACQUIRE 	</a:t>
            </a:r>
            <a:r>
              <a:rPr lang="en-US" dirty="0"/>
              <a:t>Track down the best evidence with which to	answer that question.</a:t>
            </a:r>
          </a:p>
          <a:p>
            <a:pPr marL="512763" indent="-512763">
              <a:buFont typeface="+mj-lt"/>
              <a:buAutoNum type="arabicPeriod"/>
              <a:tabLst>
                <a:tab pos="2170113" algn="l"/>
              </a:tabLst>
            </a:pPr>
            <a:r>
              <a:rPr lang="en-US" b="1" dirty="0"/>
              <a:t>APPRAISE</a:t>
            </a:r>
            <a:r>
              <a:rPr lang="en-US" dirty="0"/>
              <a:t>	Critically appraise the evidence for its 	validity, impact, and applicability.</a:t>
            </a:r>
          </a:p>
          <a:p>
            <a:pPr marL="512763" indent="-512763">
              <a:buFont typeface="+mj-lt"/>
              <a:buAutoNum type="arabicPeriod"/>
              <a:tabLst>
                <a:tab pos="2170113" algn="l"/>
              </a:tabLst>
            </a:pPr>
            <a:r>
              <a:rPr lang="en-US" b="1" dirty="0"/>
              <a:t>APPLY	</a:t>
            </a:r>
            <a:r>
              <a:rPr lang="en-US" dirty="0"/>
              <a:t>Integrate the evidence with your clinical 	expertise and your patient's characteristics 	and values. </a:t>
            </a:r>
          </a:p>
          <a:p>
            <a:pPr marL="512763" indent="-512763">
              <a:buFont typeface="+mj-lt"/>
              <a:buAutoNum type="arabicPeriod"/>
              <a:tabLst>
                <a:tab pos="2170113" algn="l"/>
              </a:tabLst>
            </a:pPr>
            <a:r>
              <a:rPr lang="en-US" b="1" dirty="0"/>
              <a:t>ASSESS	</a:t>
            </a:r>
            <a:r>
              <a:rPr lang="en-US" dirty="0"/>
              <a:t>Assess the results of your intervention.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hlinkClick r:id="rId2"/>
              </a:rPr>
              <a:t>https://guides.himmelfarb.gwu.edu/ebm</a:t>
            </a:r>
            <a:r>
              <a:rPr lang="en-US" sz="1400" b="0" dirty="0">
                <a:solidFill>
                  <a:schemeClr val="bg1"/>
                </a:solidFill>
              </a:rPr>
              <a:t> </a:t>
            </a:r>
          </a:p>
        </p:txBody>
      </p:sp>
      <p:sp>
        <p:nvSpPr>
          <p:cNvPr id="5" name="Slide Number Placeholder 4"/>
          <p:cNvSpPr>
            <a:spLocks noGrp="1"/>
          </p:cNvSpPr>
          <p:nvPr>
            <p:ph type="sldNum" sz="quarter" idx="10"/>
          </p:nvPr>
        </p:nvSpPr>
        <p:spPr/>
        <p:txBody>
          <a:bodyPr/>
          <a:lstStyle/>
          <a:p>
            <a:fld id="{B7A43C5A-ACB8-4C0A-8D74-C2E9796A15BB}" type="slidenum">
              <a:rPr lang="en-US" smtClean="0"/>
              <a:pPr/>
              <a:t>4</a:t>
            </a:fld>
            <a:endParaRPr lang="en-US"/>
          </a:p>
        </p:txBody>
      </p:sp>
    </p:spTree>
    <p:extLst>
      <p:ext uri="{BB962C8B-B14F-4D97-AF65-F5344CB8AC3E}">
        <p14:creationId xmlns:p14="http://schemas.microsoft.com/office/powerpoint/2010/main" val="3754615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advantages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Advantages:  </a:t>
            </a:r>
          </a:p>
          <a:p>
            <a:pPr lvl="1">
              <a:buFont typeface="Arial" panose="020B0604020202020204" pitchFamily="34" charset="0"/>
              <a:buChar char="•"/>
            </a:pPr>
            <a:r>
              <a:rPr lang="en-US" dirty="0"/>
              <a:t>Gather data regarding sequence of events; can assess causality </a:t>
            </a:r>
          </a:p>
          <a:p>
            <a:pPr lvl="1">
              <a:buFont typeface="Arial" panose="020B0604020202020204" pitchFamily="34" charset="0"/>
              <a:buChar char="•"/>
            </a:pPr>
            <a:r>
              <a:rPr lang="en-US" dirty="0"/>
              <a:t>Examine multiple outcomes for a given exposure </a:t>
            </a:r>
          </a:p>
          <a:p>
            <a:pPr lvl="1">
              <a:buFont typeface="Arial" panose="020B0604020202020204" pitchFamily="34" charset="0"/>
              <a:buChar char="•"/>
            </a:pPr>
            <a:r>
              <a:rPr lang="en-US" dirty="0"/>
              <a:t>Good for investigating rare exposures </a:t>
            </a:r>
          </a:p>
          <a:p>
            <a:pPr lvl="1">
              <a:buFont typeface="Arial" panose="020B0604020202020204" pitchFamily="34" charset="0"/>
              <a:buChar char="•"/>
            </a:pPr>
            <a:r>
              <a:rPr lang="en-US" dirty="0"/>
              <a:t>Can calculate rates of disease in exposed and unexposed individuals over time (e.g. incidence, relative risk)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40</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69770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disadvantages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General</a:t>
            </a:r>
            <a:r>
              <a:rPr lang="en-US" dirty="0"/>
              <a:t>:  </a:t>
            </a:r>
          </a:p>
          <a:p>
            <a:pPr lvl="1">
              <a:buFont typeface="Arial" panose="020B0604020202020204" pitchFamily="34" charset="0"/>
              <a:buChar char="•"/>
            </a:pPr>
            <a:r>
              <a:rPr lang="en-US" sz="2000" dirty="0"/>
              <a:t>Large numbers of subjects are required to study rare exposures; </a:t>
            </a:r>
          </a:p>
          <a:p>
            <a:pPr lvl="1">
              <a:buFont typeface="Arial" panose="020B0604020202020204" pitchFamily="34" charset="0"/>
              <a:buChar char="•"/>
            </a:pPr>
            <a:r>
              <a:rPr lang="en-US" sz="2000" dirty="0"/>
              <a:t>Susceptible to selection bias. </a:t>
            </a:r>
          </a:p>
          <a:p>
            <a:pPr>
              <a:buFont typeface="Arial" panose="020B0604020202020204" pitchFamily="34" charset="0"/>
              <a:buChar char="•"/>
            </a:pPr>
            <a:r>
              <a:rPr lang="en-US" b="1" u="sng" dirty="0"/>
              <a:t>Prospective Cohort Study</a:t>
            </a:r>
            <a:r>
              <a:rPr lang="en-US" b="1" dirty="0"/>
              <a:t>:  </a:t>
            </a:r>
          </a:p>
          <a:p>
            <a:pPr lvl="1">
              <a:buFont typeface="Arial" panose="020B0604020202020204" pitchFamily="34" charset="0"/>
              <a:buChar char="•"/>
            </a:pPr>
            <a:r>
              <a:rPr lang="en-US" dirty="0"/>
              <a:t>May be expensive to conduct; </a:t>
            </a:r>
          </a:p>
          <a:p>
            <a:pPr lvl="1">
              <a:buFont typeface="Arial" panose="020B0604020202020204" pitchFamily="34" charset="0"/>
              <a:buChar char="•"/>
            </a:pPr>
            <a:r>
              <a:rPr lang="en-US" dirty="0"/>
              <a:t>May require long durations for follow-up; </a:t>
            </a:r>
          </a:p>
          <a:p>
            <a:pPr lvl="1">
              <a:buFont typeface="Arial" panose="020B0604020202020204" pitchFamily="34" charset="0"/>
              <a:buChar char="•"/>
            </a:pPr>
            <a:r>
              <a:rPr lang="en-US" dirty="0"/>
              <a:t>Maintaining follow-up may be difficult; </a:t>
            </a:r>
          </a:p>
          <a:p>
            <a:pPr lvl="1">
              <a:buFont typeface="Arial" panose="020B0604020202020204" pitchFamily="34" charset="0"/>
              <a:buChar char="•"/>
            </a:pPr>
            <a:r>
              <a:rPr lang="en-US" dirty="0"/>
              <a:t>Susceptible to loss to follow-up or withdrawals. </a:t>
            </a:r>
          </a:p>
          <a:p>
            <a:pPr>
              <a:buFont typeface="Arial" panose="020B0604020202020204" pitchFamily="34" charset="0"/>
              <a:buChar char="•"/>
            </a:pPr>
            <a:r>
              <a:rPr lang="en-US" b="1" u="sng" dirty="0"/>
              <a:t>Retrospective Cohort Study</a:t>
            </a:r>
            <a:r>
              <a:rPr lang="en-US" b="1" dirty="0"/>
              <a:t>:  </a:t>
            </a:r>
          </a:p>
          <a:p>
            <a:pPr lvl="1">
              <a:buFont typeface="Arial" panose="020B0604020202020204" pitchFamily="34" charset="0"/>
              <a:buChar char="•"/>
            </a:pPr>
            <a:r>
              <a:rPr lang="en-US" dirty="0"/>
              <a:t>Susceptible to recall bias or information bias; </a:t>
            </a:r>
          </a:p>
          <a:p>
            <a:pPr lvl="1">
              <a:buFont typeface="Arial" panose="020B0604020202020204" pitchFamily="34" charset="0"/>
              <a:buChar char="•"/>
            </a:pPr>
            <a:r>
              <a:rPr lang="en-US" dirty="0"/>
              <a:t>Less control over variables.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41</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09759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cohort study participants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Define the selected group of subjects by exposure status at the start of the investigation. </a:t>
            </a:r>
          </a:p>
          <a:p>
            <a:pPr>
              <a:buFont typeface="Arial" panose="020B0604020202020204" pitchFamily="34" charset="0"/>
              <a:buChar char="•"/>
            </a:pPr>
            <a:endParaRPr lang="en-US" dirty="0"/>
          </a:p>
          <a:p>
            <a:pPr>
              <a:buFont typeface="Arial" panose="020B0604020202020204" pitchFamily="34" charset="0"/>
              <a:buChar char="•"/>
            </a:pPr>
            <a:r>
              <a:rPr lang="en-US" dirty="0"/>
              <a:t>Have both the exposed and unexposed groups be selected from the same source population.</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42</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390110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Selection of participants in cohort studies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43</a:t>
            </a:fld>
            <a:endParaRPr lang="en-US"/>
          </a:p>
        </p:txBody>
      </p:sp>
      <p:pic>
        <p:nvPicPr>
          <p:cNvPr id="6" name="Picture 5"/>
          <p:cNvPicPr>
            <a:picLocks noChangeAspect="1"/>
          </p:cNvPicPr>
          <p:nvPr/>
        </p:nvPicPr>
        <p:blipFill>
          <a:blip r:embed="rId2"/>
          <a:stretch>
            <a:fillRect/>
          </a:stretch>
        </p:blipFill>
        <p:spPr>
          <a:xfrm>
            <a:off x="0" y="1295400"/>
            <a:ext cx="9144000" cy="5562600"/>
          </a:xfrm>
          <a:prstGeom prst="rect">
            <a:avLst/>
          </a:prstGeom>
        </p:spPr>
      </p:pic>
    </p:spTree>
    <p:extLst>
      <p:ext uri="{BB962C8B-B14F-4D97-AF65-F5344CB8AC3E}">
        <p14:creationId xmlns:p14="http://schemas.microsoft.com/office/powerpoint/2010/main" val="122925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44</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
        <p:nvSpPr>
          <p:cNvPr id="7" name="TextBox 6"/>
          <p:cNvSpPr txBox="1"/>
          <p:nvPr/>
        </p:nvSpPr>
        <p:spPr>
          <a:xfrm>
            <a:off x="0" y="609600"/>
            <a:ext cx="2098652" cy="584775"/>
          </a:xfrm>
          <a:prstGeom prst="rect">
            <a:avLst/>
          </a:prstGeom>
          <a:solidFill>
            <a:schemeClr val="bg1"/>
          </a:solidFill>
        </p:spPr>
        <p:txBody>
          <a:bodyPr wrap="none" rtlCol="0">
            <a:spAutoFit/>
          </a:bodyPr>
          <a:lstStyle/>
          <a:p>
            <a:r>
              <a:rPr lang="en-US" dirty="0"/>
              <a:t>Evaluation</a:t>
            </a:r>
          </a:p>
        </p:txBody>
      </p:sp>
    </p:spTree>
    <p:extLst>
      <p:ext uri="{BB962C8B-B14F-4D97-AF65-F5344CB8AC3E}">
        <p14:creationId xmlns:p14="http://schemas.microsoft.com/office/powerpoint/2010/main" val="79981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45</a:t>
            </a:fld>
            <a:endParaRPr lang="en-US"/>
          </a:p>
        </p:txBody>
      </p:sp>
      <p:pic>
        <p:nvPicPr>
          <p:cNvPr id="5" name="Picture 4"/>
          <p:cNvPicPr>
            <a:picLocks noChangeAspect="1"/>
          </p:cNvPicPr>
          <p:nvPr/>
        </p:nvPicPr>
        <p:blipFill>
          <a:blip r:embed="rId2"/>
          <a:stretch>
            <a:fillRect/>
          </a:stretch>
        </p:blipFill>
        <p:spPr>
          <a:xfrm>
            <a:off x="-5862" y="609600"/>
            <a:ext cx="9149862" cy="6248400"/>
          </a:xfrm>
          <a:prstGeom prst="rect">
            <a:avLst/>
          </a:prstGeom>
        </p:spPr>
      </p:pic>
      <p:sp>
        <p:nvSpPr>
          <p:cNvPr id="6" name="TextBox 5"/>
          <p:cNvSpPr txBox="1"/>
          <p:nvPr/>
        </p:nvSpPr>
        <p:spPr>
          <a:xfrm>
            <a:off x="0" y="609600"/>
            <a:ext cx="2098652" cy="584775"/>
          </a:xfrm>
          <a:prstGeom prst="rect">
            <a:avLst/>
          </a:prstGeom>
          <a:solidFill>
            <a:schemeClr val="bg1"/>
          </a:solidFill>
        </p:spPr>
        <p:txBody>
          <a:bodyPr wrap="none" rtlCol="0">
            <a:spAutoFit/>
          </a:bodyPr>
          <a:lstStyle/>
          <a:p>
            <a:r>
              <a:rPr lang="en-US" dirty="0"/>
              <a:t>Evaluation</a:t>
            </a:r>
          </a:p>
        </p:txBody>
      </p:sp>
    </p:spTree>
    <p:extLst>
      <p:ext uri="{BB962C8B-B14F-4D97-AF65-F5344CB8AC3E}">
        <p14:creationId xmlns:p14="http://schemas.microsoft.com/office/powerpoint/2010/main" val="327831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000" dirty="0"/>
              <a:t>What Odds Ratio (OR) and Risk Ratio (RR)  tell you</a:t>
            </a:r>
          </a:p>
        </p:txBody>
      </p:sp>
      <p:sp>
        <p:nvSpPr>
          <p:cNvPr id="3" name="Content Placeholder 2"/>
          <p:cNvSpPr>
            <a:spLocks noGrp="1"/>
          </p:cNvSpPr>
          <p:nvPr>
            <p:ph idx="1"/>
          </p:nvPr>
        </p:nvSpPr>
        <p:spPr/>
        <p:txBody>
          <a:bodyPr/>
          <a:lstStyle/>
          <a:p>
            <a:pPr marL="457200" indent="-457200">
              <a:buFont typeface="+mj-lt"/>
              <a:buAutoNum type="arabicPeriod"/>
            </a:pPr>
            <a:r>
              <a:rPr lang="en-US" dirty="0"/>
              <a:t>That there IS a relationship between exposure and outcome when the OR </a:t>
            </a:r>
            <a:r>
              <a:rPr lang="en-US" dirty="0" err="1"/>
              <a:t>or</a:t>
            </a:r>
            <a:r>
              <a:rPr lang="en-US" dirty="0"/>
              <a:t> RR </a:t>
            </a:r>
            <a:r>
              <a:rPr lang="en-US" i="1" dirty="0"/>
              <a:t>is clearly more than 1.0 or less than 1.0</a:t>
            </a:r>
            <a:r>
              <a:rPr lang="en-US" dirty="0"/>
              <a:t>, </a:t>
            </a:r>
          </a:p>
          <a:p>
            <a:pPr marL="457200" indent="-457200">
              <a:buFont typeface="+mj-lt"/>
              <a:buAutoNum type="arabicPeriod"/>
            </a:pPr>
            <a:r>
              <a:rPr lang="en-US" dirty="0"/>
              <a:t>The DIRECTION of the effect: </a:t>
            </a:r>
          </a:p>
          <a:p>
            <a:pPr lvl="1"/>
            <a:r>
              <a:rPr lang="en-US" dirty="0"/>
              <a:t>if AD greater than BC (OR &gt; 1.0) then the exposure is more likely to lead to illness, </a:t>
            </a:r>
          </a:p>
          <a:p>
            <a:pPr lvl="1"/>
            <a:r>
              <a:rPr lang="en-US" dirty="0"/>
              <a:t>if BC is greater than AD (OR&lt; 1.0) the exposure is ‘protective’ against illness. </a:t>
            </a:r>
          </a:p>
          <a:p>
            <a:pPr marL="457200" indent="-457200">
              <a:buFont typeface="+mj-lt"/>
              <a:buAutoNum type="arabicPeriod"/>
            </a:pPr>
            <a:r>
              <a:rPr lang="en-US" dirty="0"/>
              <a:t>The SIZE or STRENGTH of the effect: the actual OR </a:t>
            </a:r>
            <a:r>
              <a:rPr lang="en-US" dirty="0" err="1"/>
              <a:t>or</a:t>
            </a:r>
            <a:r>
              <a:rPr lang="en-US" dirty="0"/>
              <a:t> RR value itself, read as the number of times one group is more likely to be ill than the other group.</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46</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hlinkClick r:id="rId2"/>
              </a:rPr>
              <a:t>https://www.quora.com/What-is-the-difference-between-the-risk-ratio-RR-and-the-odds-ratio-OR</a:t>
            </a:r>
            <a:r>
              <a:rPr lang="en-US" sz="1200" b="0" dirty="0">
                <a:solidFill>
                  <a:schemeClr val="bg1"/>
                </a:solidFill>
                <a:latin typeface="+mj-lt"/>
              </a:rPr>
              <a:t> </a:t>
            </a:r>
            <a:endParaRPr lang="en-US" sz="1200" dirty="0">
              <a:solidFill>
                <a:schemeClr val="bg1"/>
              </a:solidFill>
              <a:latin typeface="+mj-lt"/>
            </a:endParaRPr>
          </a:p>
        </p:txBody>
      </p:sp>
    </p:spTree>
    <p:extLst>
      <p:ext uri="{BB962C8B-B14F-4D97-AF65-F5344CB8AC3E}">
        <p14:creationId xmlns:p14="http://schemas.microsoft.com/office/powerpoint/2010/main" val="2041360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Ratio (OR) or Risk Ratio (RR) ?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It’s never wrong to use OR, but RR is preferred when you have the </a:t>
            </a:r>
            <a:r>
              <a:rPr lang="en-US" i="1" dirty="0"/>
              <a:t>true incidence rate</a:t>
            </a:r>
            <a:r>
              <a:rPr lang="en-US" dirty="0"/>
              <a:t> for both exposure groups.</a:t>
            </a:r>
          </a:p>
          <a:p>
            <a:pPr lvl="1">
              <a:buFont typeface="Arial" panose="020B0604020202020204" pitchFamily="34" charset="0"/>
              <a:buChar char="•"/>
            </a:pPr>
            <a:r>
              <a:rPr lang="en-US" dirty="0"/>
              <a:t>This is ONLY possible where you start with healthy exposed groups and follow them through time. </a:t>
            </a:r>
          </a:p>
          <a:p>
            <a:pPr lvl="1">
              <a:buFont typeface="Arial" panose="020B0604020202020204" pitchFamily="34" charset="0"/>
              <a:buChar char="•"/>
            </a:pPr>
            <a:r>
              <a:rPr lang="en-US" dirty="0"/>
              <a:t>You do NOT have this when you begin with some ill people (cases) and quickly assemble some non-ill people for comparison (as in a case control study).</a:t>
            </a:r>
          </a:p>
          <a:p>
            <a:pPr>
              <a:buFont typeface="Arial" panose="020B0604020202020204" pitchFamily="34" charset="0"/>
              <a:buChar char="•"/>
            </a:pPr>
            <a:r>
              <a:rPr lang="en-US" dirty="0"/>
              <a:t>OR is used for rare or uncommon diseases because you cannot realistically assemble ‘exposed’ and ‘non-exposed’ groups (as for RR).</a:t>
            </a:r>
          </a:p>
          <a:p>
            <a:pPr>
              <a:buFont typeface="Arial" panose="020B0604020202020204" pitchFamily="34" charset="0"/>
              <a:buChar char="•"/>
            </a:pPr>
            <a:r>
              <a:rPr lang="en-US" dirty="0"/>
              <a:t>Neither OR </a:t>
            </a:r>
            <a:r>
              <a:rPr lang="en-US" dirty="0" err="1"/>
              <a:t>or</a:t>
            </a:r>
            <a:r>
              <a:rPr lang="en-US" dirty="0"/>
              <a:t> RR are particularly reliable where the cell sizes are small.</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47</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hlinkClick r:id="rId2"/>
              </a:rPr>
              <a:t>https://www.quora.com/What-is-the-difference-between-the-risk-ratio-RR-and-the-odds-ratio-OR</a:t>
            </a:r>
            <a:r>
              <a:rPr lang="en-US" sz="1200" b="0" dirty="0">
                <a:solidFill>
                  <a:schemeClr val="bg1"/>
                </a:solidFill>
                <a:latin typeface="+mj-lt"/>
              </a:rPr>
              <a:t> </a:t>
            </a:r>
            <a:endParaRPr lang="en-US" sz="1200" dirty="0">
              <a:solidFill>
                <a:schemeClr val="bg1"/>
              </a:solidFill>
              <a:latin typeface="+mj-lt"/>
            </a:endParaRPr>
          </a:p>
        </p:txBody>
      </p:sp>
    </p:spTree>
    <p:extLst>
      <p:ext uri="{BB962C8B-B14F-4D97-AF65-F5344CB8AC3E}">
        <p14:creationId xmlns:p14="http://schemas.microsoft.com/office/powerpoint/2010/main" val="583656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Cross-sectional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48</a:t>
            </a:fld>
            <a:endParaRPr lang="en-US"/>
          </a:p>
        </p:txBody>
      </p:sp>
    </p:spTree>
    <p:extLst>
      <p:ext uri="{BB962C8B-B14F-4D97-AF65-F5344CB8AC3E}">
        <p14:creationId xmlns:p14="http://schemas.microsoft.com/office/powerpoint/2010/main" val="2425168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bwMode="auto">
          <a:xfrm>
            <a:off x="304800" y="2895600"/>
            <a:ext cx="8458200"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Cross-sectional study</a:t>
            </a:r>
          </a:p>
        </p:txBody>
      </p:sp>
      <p:sp>
        <p:nvSpPr>
          <p:cNvPr id="3" name="Content Placeholder 2"/>
          <p:cNvSpPr>
            <a:spLocks noGrp="1"/>
          </p:cNvSpPr>
          <p:nvPr>
            <p:ph idx="1"/>
          </p:nvPr>
        </p:nvSpPr>
        <p:spPr>
          <a:xfrm>
            <a:off x="228600" y="1676400"/>
            <a:ext cx="8686800" cy="1524000"/>
          </a:xfrm>
        </p:spPr>
        <p:txBody>
          <a:bodyPr/>
          <a:lstStyle/>
          <a:p>
            <a:pPr marL="0" indent="0"/>
            <a:r>
              <a:rPr lang="en-US" dirty="0"/>
              <a:t>An observational study in which subjects are sampled at one point in time, and then the associations between the concurrent risk factors and health outcomes are investigated. </a:t>
            </a:r>
          </a:p>
        </p:txBody>
      </p:sp>
      <p:sp>
        <p:nvSpPr>
          <p:cNvPr id="4" name="Slide Number Placeholder 3"/>
          <p:cNvSpPr>
            <a:spLocks noGrp="1"/>
          </p:cNvSpPr>
          <p:nvPr>
            <p:ph type="sldNum" sz="quarter" idx="10"/>
          </p:nvPr>
        </p:nvSpPr>
        <p:spPr>
          <a:xfrm>
            <a:off x="0" y="6400800"/>
            <a:ext cx="2057400" cy="365125"/>
          </a:xfrm>
        </p:spPr>
        <p:txBody>
          <a:bodyPr/>
          <a:lstStyle/>
          <a:p>
            <a:fld id="{B7A43C5A-ACB8-4C0A-8D74-C2E9796A15BB}" type="slidenum">
              <a:rPr lang="en-US" smtClean="0"/>
              <a:pPr/>
              <a:t>49</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7199" y="4898379"/>
            <a:ext cx="8229600" cy="165735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1012" y="3048000"/>
            <a:ext cx="8181975" cy="2257425"/>
          </a:xfrm>
          <a:prstGeom prst="rect">
            <a:avLst/>
          </a:prstGeom>
        </p:spPr>
      </p:pic>
      <p:sp>
        <p:nvSpPr>
          <p:cNvPr id="11" name="Rectangle 10"/>
          <p:cNvSpPr/>
          <p:nvPr/>
        </p:nvSpPr>
        <p:spPr bwMode="auto">
          <a:xfrm>
            <a:off x="342899" y="2895600"/>
            <a:ext cx="138113"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81866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Cardinal Rules of EBM</a:t>
            </a:r>
            <a:br>
              <a:rPr lang="en-US" dirty="0"/>
            </a:b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b="1" dirty="0"/>
              <a:t>Not all evidence is created equal:</a:t>
            </a:r>
          </a:p>
          <a:p>
            <a:pPr lvl="1" indent="-342900"/>
            <a:r>
              <a:rPr lang="en-US" dirty="0"/>
              <a:t>A hierarchy of evidence guides clinical decision-making.</a:t>
            </a:r>
          </a:p>
          <a:p>
            <a:pPr lvl="1" indent="-342900"/>
            <a:endParaRPr lang="en-US" dirty="0"/>
          </a:p>
          <a:p>
            <a:pPr marL="457200" indent="-457200">
              <a:buFont typeface="+mj-lt"/>
              <a:buAutoNum type="arabicPeriod"/>
            </a:pPr>
            <a:r>
              <a:rPr lang="en-US" b="1" dirty="0"/>
              <a:t>Evidence alone is never enough:</a:t>
            </a:r>
          </a:p>
          <a:p>
            <a:pPr lvl="1" indent="-342900"/>
            <a:r>
              <a:rPr lang="en-US" dirty="0"/>
              <a:t>Competent physicians balance risks and benefits of management strategies in the context of patient values and preferences. </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http://libguides.gwumc.edu/ebm/ebmintro</a:t>
            </a:r>
          </a:p>
        </p:txBody>
      </p:sp>
      <p:sp>
        <p:nvSpPr>
          <p:cNvPr id="5" name="Slide Number Placeholder 4"/>
          <p:cNvSpPr>
            <a:spLocks noGrp="1"/>
          </p:cNvSpPr>
          <p:nvPr>
            <p:ph type="sldNum" sz="quarter" idx="10"/>
          </p:nvPr>
        </p:nvSpPr>
        <p:spPr/>
        <p:txBody>
          <a:bodyPr/>
          <a:lstStyle/>
          <a:p>
            <a:fld id="{B7A43C5A-ACB8-4C0A-8D74-C2E9796A15BB}" type="slidenum">
              <a:rPr lang="en-US" smtClean="0"/>
              <a:pPr/>
              <a:t>5</a:t>
            </a:fld>
            <a:endParaRPr lang="en-US"/>
          </a:p>
        </p:txBody>
      </p:sp>
    </p:spTree>
    <p:extLst>
      <p:ext uri="{BB962C8B-B14F-4D97-AF65-F5344CB8AC3E}">
        <p14:creationId xmlns:p14="http://schemas.microsoft.com/office/powerpoint/2010/main" val="3149474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Cross-sectional design</a:t>
            </a:r>
          </a:p>
        </p:txBody>
      </p:sp>
      <p:pic>
        <p:nvPicPr>
          <p:cNvPr id="5" name="Content Placeholder 4">
            <a:extLs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237" y="1957387"/>
            <a:ext cx="7629525" cy="4391025"/>
          </a:xfrm>
        </p:spPr>
      </p:pic>
      <p:sp>
        <p:nvSpPr>
          <p:cNvPr id="4" name="Slide Number Placeholder 3"/>
          <p:cNvSpPr>
            <a:spLocks noGrp="1"/>
          </p:cNvSpPr>
          <p:nvPr>
            <p:ph type="sldNum" sz="quarter" idx="10"/>
          </p:nvPr>
        </p:nvSpPr>
        <p:spPr/>
        <p:txBody>
          <a:bodyPr/>
          <a:lstStyle/>
          <a:p>
            <a:fld id="{B7A43C5A-ACB8-4C0A-8D74-C2E9796A15BB}" type="slidenum">
              <a:rPr lang="en-US" smtClean="0"/>
              <a:pPr/>
              <a:t>50</a:t>
            </a:fld>
            <a:endParaRPr lang="en-US"/>
          </a:p>
        </p:txBody>
      </p:sp>
    </p:spTree>
    <p:extLst>
      <p:ext uri="{BB962C8B-B14F-4D97-AF65-F5344CB8AC3E}">
        <p14:creationId xmlns:p14="http://schemas.microsoft.com/office/powerpoint/2010/main" val="2798641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Case-control studies</a:t>
            </a:r>
          </a:p>
          <a:p>
            <a:r>
              <a:rPr lang="en-US" dirty="0"/>
              <a:t>(allowed for proposal)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51</a:t>
            </a:fld>
            <a:endParaRPr lang="en-US"/>
          </a:p>
        </p:txBody>
      </p:sp>
    </p:spTree>
    <p:extLst>
      <p:ext uri="{BB962C8B-B14F-4D97-AF65-F5344CB8AC3E}">
        <p14:creationId xmlns:p14="http://schemas.microsoft.com/office/powerpoint/2010/main" val="1209813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Examine two groups: </a:t>
            </a:r>
          </a:p>
          <a:p>
            <a:pPr lvl="1">
              <a:buFont typeface="Arial" panose="020B0604020202020204" pitchFamily="34" charset="0"/>
              <a:buChar char="•"/>
            </a:pPr>
            <a:r>
              <a:rPr lang="en-US" dirty="0"/>
              <a:t>One group of people who have experienced an event (= some outcome, usually an adverse event) and,</a:t>
            </a:r>
          </a:p>
          <a:p>
            <a:pPr lvl="1">
              <a:buFont typeface="Arial" panose="020B0604020202020204" pitchFamily="34" charset="0"/>
              <a:buChar char="•"/>
            </a:pPr>
            <a:r>
              <a:rPr lang="en-US" dirty="0"/>
              <a:t>Another group of people who have not experienced the same outcome.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52</a:t>
            </a:fld>
            <a:endParaRPr lang="en-US"/>
          </a:p>
        </p:txBody>
      </p:sp>
    </p:spTree>
    <p:extLst>
      <p:ext uri="{BB962C8B-B14F-4D97-AF65-F5344CB8AC3E}">
        <p14:creationId xmlns:p14="http://schemas.microsoft.com/office/powerpoint/2010/main" val="1389458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Examine two groups: </a:t>
            </a:r>
          </a:p>
          <a:p>
            <a:pPr lvl="1">
              <a:buFont typeface="Arial" panose="020B0604020202020204" pitchFamily="34" charset="0"/>
              <a:buChar char="•"/>
            </a:pPr>
            <a:r>
              <a:rPr lang="en-US" dirty="0"/>
              <a:t>One group of people who have experienced an event (= some outcome, usually an adverse event) and,</a:t>
            </a:r>
          </a:p>
          <a:p>
            <a:pPr lvl="1">
              <a:buFont typeface="Arial" panose="020B0604020202020204" pitchFamily="34" charset="0"/>
              <a:buChar char="•"/>
            </a:pPr>
            <a:r>
              <a:rPr lang="en-US" dirty="0"/>
              <a:t>Another group of people who have not experienced the same outcome. </a:t>
            </a:r>
          </a:p>
          <a:p>
            <a:pPr>
              <a:buFont typeface="Arial" panose="020B0604020202020204" pitchFamily="34" charset="0"/>
              <a:buChar char="•"/>
            </a:pPr>
            <a:r>
              <a:rPr lang="en-US" dirty="0"/>
              <a:t>Look at how exposure to suspect (usually noxious) agents differed between the two groups.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53</a:t>
            </a:fld>
            <a:endParaRPr lang="en-US"/>
          </a:p>
        </p:txBody>
      </p:sp>
    </p:spTree>
    <p:extLst>
      <p:ext uri="{BB962C8B-B14F-4D97-AF65-F5344CB8AC3E}">
        <p14:creationId xmlns:p14="http://schemas.microsoft.com/office/powerpoint/2010/main" val="2813677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Examine two groups: </a:t>
            </a:r>
          </a:p>
          <a:p>
            <a:pPr lvl="1">
              <a:buFont typeface="Arial" panose="020B0604020202020204" pitchFamily="34" charset="0"/>
              <a:buChar char="•"/>
            </a:pPr>
            <a:r>
              <a:rPr lang="en-US" dirty="0"/>
              <a:t>One group of people who have experienced an event (= some outcome, usually an adverse event) and,</a:t>
            </a:r>
          </a:p>
          <a:p>
            <a:pPr lvl="1">
              <a:buFont typeface="Arial" panose="020B0604020202020204" pitchFamily="34" charset="0"/>
              <a:buChar char="•"/>
            </a:pPr>
            <a:r>
              <a:rPr lang="en-US" dirty="0"/>
              <a:t>Another group of people who have not experienced the same outcome. </a:t>
            </a:r>
          </a:p>
          <a:p>
            <a:pPr>
              <a:buFont typeface="Arial" panose="020B0604020202020204" pitchFamily="34" charset="0"/>
              <a:buChar char="•"/>
            </a:pPr>
            <a:r>
              <a:rPr lang="en-US" dirty="0"/>
              <a:t>Look at how exposure to suspect (usually noxious) agents differed between the two groups. </a:t>
            </a:r>
          </a:p>
          <a:p>
            <a:pPr>
              <a:buFont typeface="Arial" panose="020B0604020202020204" pitchFamily="34" charset="0"/>
              <a:buChar char="•"/>
            </a:pPr>
            <a:r>
              <a:rPr lang="en-US" dirty="0"/>
              <a:t>This type of study design is most useful for trying to ascertain the cause of rare events, such as rare cancers.</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54</a:t>
            </a:fld>
            <a:endParaRPr lang="en-US"/>
          </a:p>
        </p:txBody>
      </p:sp>
    </p:spTree>
    <p:extLst>
      <p:ext uri="{BB962C8B-B14F-4D97-AF65-F5344CB8AC3E}">
        <p14:creationId xmlns:p14="http://schemas.microsoft.com/office/powerpoint/2010/main" val="40240146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Examine two groups: </a:t>
            </a:r>
          </a:p>
          <a:p>
            <a:pPr lvl="1">
              <a:buFont typeface="Arial" panose="020B0604020202020204" pitchFamily="34" charset="0"/>
              <a:buChar char="•"/>
            </a:pPr>
            <a:r>
              <a:rPr lang="en-US" dirty="0"/>
              <a:t>One group of people who have experienced an event (= some outcome, usually an adverse event) and,</a:t>
            </a:r>
          </a:p>
          <a:p>
            <a:pPr lvl="1">
              <a:buFont typeface="Arial" panose="020B0604020202020204" pitchFamily="34" charset="0"/>
              <a:buChar char="•"/>
            </a:pPr>
            <a:r>
              <a:rPr lang="en-US" dirty="0"/>
              <a:t>Another group of people who have not experienced the same outcome. </a:t>
            </a:r>
          </a:p>
          <a:p>
            <a:pPr>
              <a:buFont typeface="Arial" panose="020B0604020202020204" pitchFamily="34" charset="0"/>
              <a:buChar char="•"/>
            </a:pPr>
            <a:r>
              <a:rPr lang="en-US" dirty="0"/>
              <a:t>Look at how exposure to suspect (usually noxious) agents differed between the two groups. </a:t>
            </a:r>
          </a:p>
          <a:p>
            <a:pPr>
              <a:buFont typeface="Arial" panose="020B0604020202020204" pitchFamily="34" charset="0"/>
              <a:buChar char="•"/>
            </a:pPr>
            <a:r>
              <a:rPr lang="en-US" dirty="0"/>
              <a:t>This type of study design is most useful for trying to ascertain the cause of rare events, such as rare cancers.</a:t>
            </a:r>
          </a:p>
          <a:p>
            <a:pPr>
              <a:buFont typeface="Arial" panose="020B0604020202020204" pitchFamily="34" charset="0"/>
              <a:buChar char="•"/>
            </a:pPr>
            <a:r>
              <a:rPr lang="en-US" dirty="0"/>
              <a:t>Aims to achieve the same goals (comparison of exposed and unexposed) as a cohort study but does so more efficiently, by the use of sampling.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55</a:t>
            </a:fld>
            <a:endParaRPr lang="en-US"/>
          </a:p>
        </p:txBody>
      </p:sp>
    </p:spTree>
    <p:extLst>
      <p:ext uri="{BB962C8B-B14F-4D97-AF65-F5344CB8AC3E}">
        <p14:creationId xmlns:p14="http://schemas.microsoft.com/office/powerpoint/2010/main" val="1340374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Synonyms:</a:t>
            </a:r>
          </a:p>
          <a:p>
            <a:pPr lvl="1">
              <a:buFont typeface="Arial" panose="020B0604020202020204" pitchFamily="34" charset="0"/>
              <a:buChar char="•"/>
            </a:pPr>
            <a:r>
              <a:rPr lang="en-US" sz="2000" dirty="0"/>
              <a:t>"retrospective studies“,</a:t>
            </a:r>
          </a:p>
          <a:p>
            <a:pPr lvl="1">
              <a:buFont typeface="Arial" panose="020B0604020202020204" pitchFamily="34" charset="0"/>
              <a:buChar char="•"/>
            </a:pPr>
            <a:r>
              <a:rPr lang="en-US" sz="2000" dirty="0"/>
              <a:t>"case-referent studies“. </a:t>
            </a:r>
          </a:p>
          <a:p>
            <a:pPr>
              <a:buFont typeface="Arial" panose="020B0604020202020204" pitchFamily="34" charset="0"/>
              <a:buChar char="•"/>
            </a:pPr>
            <a:r>
              <a:rPr lang="en-US" sz="2000" dirty="0"/>
              <a:t>Compares patients who have a disease or outcome of interest (cases) with patients who do not have the disease or outcome (controls), </a:t>
            </a:r>
          </a:p>
          <a:p>
            <a:pPr>
              <a:buFont typeface="Arial" panose="020B0604020202020204" pitchFamily="34" charset="0"/>
              <a:buChar char="•"/>
            </a:pPr>
            <a:r>
              <a:rPr lang="en-US" sz="2000" dirty="0"/>
              <a:t>Retrospective comparison of how frequently the exposure to a risk factor is present in each group to determine the relationship between the risk factor and the disease. </a:t>
            </a:r>
          </a:p>
          <a:p>
            <a:pPr>
              <a:buFont typeface="Arial" panose="020B0604020202020204" pitchFamily="34" charset="0"/>
              <a:buChar char="•"/>
            </a:pPr>
            <a:r>
              <a:rPr lang="en-US" sz="2000" dirty="0"/>
              <a:t>Are observational:</a:t>
            </a:r>
          </a:p>
          <a:p>
            <a:pPr lvl="1">
              <a:buFont typeface="Arial" panose="020B0604020202020204" pitchFamily="34" charset="0"/>
              <a:buChar char="•"/>
            </a:pPr>
            <a:r>
              <a:rPr lang="en-US" sz="2000" dirty="0"/>
              <a:t>no intervention is attempted,</a:t>
            </a:r>
          </a:p>
          <a:p>
            <a:pPr lvl="1">
              <a:buFont typeface="Arial" panose="020B0604020202020204" pitchFamily="34" charset="0"/>
              <a:buChar char="•"/>
            </a:pPr>
            <a:r>
              <a:rPr lang="en-US" sz="2000" dirty="0"/>
              <a:t>no attempt is made to alter the course of the disease. </a:t>
            </a:r>
          </a:p>
          <a:p>
            <a:pPr>
              <a:buFont typeface="Arial" panose="020B0604020202020204" pitchFamily="34" charset="0"/>
              <a:buChar char="•"/>
            </a:pPr>
            <a:r>
              <a:rPr lang="en-US" sz="2000" dirty="0"/>
              <a:t>The proportion of cases in the entire population-at-risk is unknown:</a:t>
            </a:r>
          </a:p>
          <a:p>
            <a:pPr marL="457200" lvl="1" indent="0">
              <a:buNone/>
            </a:pPr>
            <a:r>
              <a:rPr lang="en-US" sz="2000" dirty="0">
                <a:sym typeface="Wingdings" panose="05000000000000000000" pitchFamily="2" charset="2"/>
              </a:rPr>
              <a:t> </a:t>
            </a:r>
            <a:r>
              <a:rPr lang="en-US" sz="2000" dirty="0"/>
              <a:t>Designed to estimate odds.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a:prstGeom prst="rect">
            <a:avLst/>
          </a:prstGeom>
        </p:spPr>
        <p:txBody>
          <a:bodyPr/>
          <a:lstStyle/>
          <a:p>
            <a:fld id="{BFD31CDF-57B6-47B5-A6A0-80974445C95D}" type="slidenum">
              <a:rPr lang="en-US" smtClean="0"/>
              <a:t>56</a:t>
            </a:fld>
            <a:endParaRPr lang="en-US"/>
          </a:p>
        </p:txBody>
      </p:sp>
    </p:spTree>
    <p:extLst>
      <p:ext uri="{BB962C8B-B14F-4D97-AF65-F5344CB8AC3E}">
        <p14:creationId xmlns:p14="http://schemas.microsoft.com/office/powerpoint/2010/main" val="2470583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57</a:t>
            </a:fld>
            <a:endParaRPr lang="en-US"/>
          </a:p>
        </p:txBody>
      </p:sp>
      <p:pic>
        <p:nvPicPr>
          <p:cNvPr id="5" name="Picture 4" descr="Anatomy of a basic case control study design"/>
          <p:cNvPicPr>
            <a:picLocks noChangeAspect="1"/>
          </p:cNvPicPr>
          <p:nvPr/>
        </p:nvPicPr>
        <p:blipFill>
          <a:blip r:embed="rId2"/>
          <a:stretch>
            <a:fillRect/>
          </a:stretch>
        </p:blipFill>
        <p:spPr>
          <a:xfrm>
            <a:off x="0" y="449343"/>
            <a:ext cx="9144000" cy="6440477"/>
          </a:xfrm>
          <a:prstGeom prst="rect">
            <a:avLst/>
          </a:prstGeom>
        </p:spPr>
      </p:pic>
      <p:sp>
        <p:nvSpPr>
          <p:cNvPr id="6" name="Rectangle 5"/>
          <p:cNvSpPr/>
          <p:nvPr/>
        </p:nvSpPr>
        <p:spPr>
          <a:xfrm>
            <a:off x="5867400" y="6400800"/>
            <a:ext cx="3200400" cy="461665"/>
          </a:xfrm>
          <a:prstGeom prst="rect">
            <a:avLst/>
          </a:prstGeom>
        </p:spPr>
        <p:txBody>
          <a:bodyPr wrap="square">
            <a:spAutoFit/>
          </a:bodyPr>
          <a:lstStyle/>
          <a:p>
            <a:r>
              <a:rPr lang="en-US" sz="1200" dirty="0"/>
              <a:t>ERIC Notebook. Case Control Studies (Second Edition No. 5)</a:t>
            </a:r>
          </a:p>
        </p:txBody>
      </p:sp>
    </p:spTree>
    <p:extLst>
      <p:ext uri="{BB962C8B-B14F-4D97-AF65-F5344CB8AC3E}">
        <p14:creationId xmlns:p14="http://schemas.microsoft.com/office/powerpoint/2010/main" val="39712713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Case selection in case control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58</a:t>
            </a:fld>
            <a:endParaRPr lang="en-US"/>
          </a:p>
        </p:txBody>
      </p:sp>
      <p:pic>
        <p:nvPicPr>
          <p:cNvPr id="5" name="Picture 4" descr="Example of case selection in case control studies."/>
          <p:cNvPicPr>
            <a:picLocks noChangeAspect="1"/>
          </p:cNvPicPr>
          <p:nvPr/>
        </p:nvPicPr>
        <p:blipFill>
          <a:blip r:embed="rId2"/>
          <a:stretch>
            <a:fillRect/>
          </a:stretch>
        </p:blipFill>
        <p:spPr>
          <a:xfrm>
            <a:off x="823912" y="1265238"/>
            <a:ext cx="7496175" cy="5241925"/>
          </a:xfrm>
          <a:prstGeom prst="rect">
            <a:avLst/>
          </a:prstGeom>
        </p:spPr>
      </p:pic>
      <p:sp>
        <p:nvSpPr>
          <p:cNvPr id="6" name="Rectangle 5"/>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287342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selection alternatives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Prevalent cases: </a:t>
            </a:r>
          </a:p>
          <a:p>
            <a:pPr lvl="1">
              <a:buFont typeface="Arial" panose="020B0604020202020204" pitchFamily="34" charset="0"/>
              <a:buChar char="•"/>
            </a:pPr>
            <a:r>
              <a:rPr lang="en-US" dirty="0"/>
              <a:t>persons who were existing cases of the health outcome or disease during the observation period.</a:t>
            </a:r>
          </a:p>
          <a:p>
            <a:pPr lvl="2">
              <a:buFont typeface="Arial" panose="020B0604020202020204" pitchFamily="34" charset="0"/>
              <a:buChar char="•"/>
            </a:pPr>
            <a:r>
              <a:rPr lang="en-US" dirty="0">
                <a:sym typeface="Wingdings" panose="05000000000000000000" pitchFamily="2" charset="2"/>
              </a:rPr>
              <a:t> </a:t>
            </a:r>
            <a:r>
              <a:rPr lang="en-US" dirty="0"/>
              <a:t>prevalence odds ratio, which will be influenced by the incidence rate and survival or migration out of the prevalence pool of cases, and thus does not estimate the rate ratio.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59</a:t>
            </a:fld>
            <a:endParaRPr lang="en-US"/>
          </a:p>
        </p:txBody>
      </p:sp>
    </p:spTree>
    <p:extLst>
      <p:ext uri="{BB962C8B-B14F-4D97-AF65-F5344CB8AC3E}">
        <p14:creationId xmlns:p14="http://schemas.microsoft.com/office/powerpoint/2010/main" val="191654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descr="Showing that the number of available studies decreases when studies are ordered from providing low evidence to high evidence">
            <a:extLst>
              <a:ext uri="{FF2B5EF4-FFF2-40B4-BE49-F238E27FC236}">
                <a16:creationId xmlns:a16="http://schemas.microsoft.com/office/drawing/2014/main" id="{62F8D03A-BC9D-45A3-A0CE-E5C0BC4545E6}"/>
              </a:ext>
            </a:extLst>
          </p:cNvPr>
          <p:cNvSpPr/>
          <p:nvPr/>
        </p:nvSpPr>
        <p:spPr bwMode="auto">
          <a:xfrm>
            <a:off x="457200" y="2514600"/>
            <a:ext cx="1066800" cy="33528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Level of evidence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9743397"/>
              </p:ext>
            </p:extLst>
          </p:nvPr>
        </p:nvGraphicFramePr>
        <p:xfrm>
          <a:off x="228600" y="1676400"/>
          <a:ext cx="8686799" cy="4343400"/>
        </p:xfrm>
        <a:graphic>
          <a:graphicData uri="http://schemas.openxmlformats.org/drawingml/2006/table">
            <a:tbl>
              <a:tblPr/>
              <a:tblGrid>
                <a:gridCol w="1371600">
                  <a:extLst>
                    <a:ext uri="{9D8B030D-6E8A-4147-A177-3AD203B41FA5}">
                      <a16:colId xmlns:a16="http://schemas.microsoft.com/office/drawing/2014/main" val="20000"/>
                    </a:ext>
                  </a:extLst>
                </a:gridCol>
                <a:gridCol w="7315199">
                  <a:extLst>
                    <a:ext uri="{9D8B030D-6E8A-4147-A177-3AD203B41FA5}">
                      <a16:colId xmlns:a16="http://schemas.microsoft.com/office/drawing/2014/main" val="20001"/>
                    </a:ext>
                  </a:extLst>
                </a:gridCol>
              </a:tblGrid>
              <a:tr h="658646">
                <a:tc>
                  <a:txBody>
                    <a:bodyPr/>
                    <a:lstStyle/>
                    <a:p>
                      <a:pPr algn="l"/>
                      <a:r>
                        <a:rPr lang="en-US" sz="2000" b="1" dirty="0">
                          <a:solidFill>
                            <a:schemeClr val="bg1"/>
                          </a:solidFill>
                        </a:rPr>
                        <a:t>Level of</a:t>
                      </a:r>
                      <a:br>
                        <a:rPr lang="en-US" sz="2000" b="1" dirty="0">
                          <a:solidFill>
                            <a:schemeClr val="bg1"/>
                          </a:solidFill>
                        </a:rPr>
                      </a:br>
                      <a:r>
                        <a:rPr lang="en-US" sz="2000" b="1" dirty="0">
                          <a:solidFill>
                            <a:schemeClr val="bg1"/>
                          </a:solidFill>
                        </a:rPr>
                        <a:t>Evidence</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b="1" dirty="0">
                          <a:solidFill>
                            <a:schemeClr val="bg1"/>
                          </a:solidFill>
                        </a:rPr>
                        <a:t>Qualifying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956365">
                <a:tc>
                  <a:txBody>
                    <a:bodyPr/>
                    <a:lstStyle/>
                    <a:p>
                      <a:pPr algn="l"/>
                      <a:r>
                        <a:rPr lang="en-US" sz="2000" dirty="0">
                          <a:solidFill>
                            <a:schemeClr val="bg1"/>
                          </a:solidFill>
                        </a:rPr>
                        <a:t>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High-quality, multicenter or single-center, randomized controlled trial with adequate power;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67758">
                <a:tc>
                  <a:txBody>
                    <a:bodyPr/>
                    <a:lstStyle/>
                    <a:p>
                      <a:pPr algn="l"/>
                      <a:r>
                        <a:rPr lang="en-US" sz="2000" dirty="0">
                          <a:solidFill>
                            <a:schemeClr val="bg1"/>
                          </a:solidFill>
                        </a:rPr>
                        <a:t>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Lesser quality, randomized controlled trial; prospective cohort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35666">
                <a:tc>
                  <a:txBody>
                    <a:bodyPr/>
                    <a:lstStyle/>
                    <a:p>
                      <a:pPr algn="l"/>
                      <a:r>
                        <a:rPr lang="en-US" sz="2000">
                          <a:solidFill>
                            <a:schemeClr val="bg1"/>
                          </a:solidFill>
                        </a:rPr>
                        <a:t>III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dirty="0">
                          <a:solidFill>
                            <a:schemeClr val="bg1"/>
                          </a:solidFill>
                        </a:rPr>
                        <a:t>Retrospective comparative study; case-control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68600">
                <a:tc>
                  <a:txBody>
                    <a:bodyPr/>
                    <a:lstStyle/>
                    <a:p>
                      <a:pPr algn="l"/>
                      <a:r>
                        <a:rPr lang="en-US" sz="2000">
                          <a:solidFill>
                            <a:schemeClr val="bg1"/>
                          </a:solidFill>
                        </a:rPr>
                        <a:t>IV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dirty="0">
                          <a:solidFill>
                            <a:schemeClr val="bg1"/>
                          </a:solidFill>
                        </a:rPr>
                        <a:t>Case-series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39134">
                <a:tc>
                  <a:txBody>
                    <a:bodyPr/>
                    <a:lstStyle/>
                    <a:p>
                      <a:pPr algn="l"/>
                      <a:r>
                        <a:rPr lang="en-US" sz="2000">
                          <a:solidFill>
                            <a:schemeClr val="bg1"/>
                          </a:solidFill>
                        </a:rPr>
                        <a:t>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dirty="0">
                          <a:solidFill>
                            <a:schemeClr val="bg1"/>
                          </a:solidFill>
                        </a:rPr>
                        <a:t>Expert opinion; case report or clinical example; or evidence based on physiology, bench research, or “first principles”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0"/>
          </p:nvPr>
        </p:nvSpPr>
        <p:spPr/>
        <p:txBody>
          <a:bodyPr/>
          <a:lstStyle/>
          <a:p>
            <a:fld id="{B7A43C5A-ACB8-4C0A-8D74-C2E9796A15BB}" type="slidenum">
              <a:rPr lang="en-US" smtClean="0"/>
              <a:pPr/>
              <a:t>6</a:t>
            </a:fld>
            <a:endParaRPr lang="en-US"/>
          </a:p>
        </p:txBody>
      </p:sp>
      <p:sp>
        <p:nvSpPr>
          <p:cNvPr id="6" name="Rectangle 5"/>
          <p:cNvSpPr/>
          <p:nvPr/>
        </p:nvSpPr>
        <p:spPr>
          <a:xfrm>
            <a:off x="1219199" y="6193971"/>
            <a:ext cx="7696200" cy="523220"/>
          </a:xfrm>
          <a:prstGeom prst="rect">
            <a:avLst/>
          </a:prstGeom>
        </p:spPr>
        <p:txBody>
          <a:bodyPr wrap="square">
            <a:spAutoFit/>
          </a:bodyPr>
          <a:lstStyle/>
          <a:p>
            <a:pPr algn="r"/>
            <a:r>
              <a:rPr lang="en-US" sz="1400" b="0" dirty="0">
                <a:solidFill>
                  <a:schemeClr val="bg1"/>
                </a:solidFill>
              </a:rPr>
              <a:t>Chung KC, Swanson JA, Schmitz D, et al. Introducing evidence-based medicine to plastic and reconstructive surgery.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Surg. 2009;123:1385–1389.</a:t>
            </a:r>
          </a:p>
        </p:txBody>
      </p:sp>
    </p:spTree>
    <p:extLst>
      <p:ext uri="{BB962C8B-B14F-4D97-AF65-F5344CB8AC3E}">
        <p14:creationId xmlns:p14="http://schemas.microsoft.com/office/powerpoint/2010/main" val="39198223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selection alternatives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Prevalent cases: </a:t>
            </a:r>
          </a:p>
          <a:p>
            <a:pPr lvl="1">
              <a:buFont typeface="Arial" panose="020B0604020202020204" pitchFamily="34" charset="0"/>
              <a:buChar char="•"/>
            </a:pPr>
            <a:r>
              <a:rPr lang="en-US" dirty="0"/>
              <a:t>persons who were existing cases of the health outcome or disease during the observation period.</a:t>
            </a:r>
          </a:p>
          <a:p>
            <a:pPr lvl="2">
              <a:buFont typeface="Arial" panose="020B0604020202020204" pitchFamily="34" charset="0"/>
              <a:buChar char="•"/>
            </a:pPr>
            <a:r>
              <a:rPr lang="en-US" dirty="0">
                <a:sym typeface="Wingdings" panose="05000000000000000000" pitchFamily="2" charset="2"/>
              </a:rPr>
              <a:t> </a:t>
            </a:r>
            <a:r>
              <a:rPr lang="en-US" dirty="0"/>
              <a:t>prevalence odds ratio, which will be influenced by the incidence rate and survival or migration out of the prevalence pool of cases, and thus does not estimate the rate ratio. </a:t>
            </a:r>
          </a:p>
          <a:p>
            <a:pPr>
              <a:buFont typeface="Arial" panose="020B0604020202020204" pitchFamily="34" charset="0"/>
              <a:buChar char="•"/>
            </a:pPr>
            <a:r>
              <a:rPr lang="en-US" dirty="0"/>
              <a:t>Incident cases:</a:t>
            </a:r>
          </a:p>
          <a:p>
            <a:pPr lvl="1">
              <a:buFont typeface="Arial" panose="020B0604020202020204" pitchFamily="34" charset="0"/>
              <a:buChar char="•"/>
            </a:pPr>
            <a:r>
              <a:rPr lang="en-US" dirty="0"/>
              <a:t>persons who newly develop the health outcome or disease during the observation period. </a:t>
            </a:r>
          </a:p>
          <a:p>
            <a:pPr lvl="2">
              <a:buFont typeface="Arial" panose="020B0604020202020204" pitchFamily="34" charset="0"/>
              <a:buChar char="•"/>
            </a:pPr>
            <a:r>
              <a:rPr lang="en-US" dirty="0"/>
              <a:t>prevalence is influenced by both incidence and duration.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60</a:t>
            </a:fld>
            <a:endParaRPr lang="en-US"/>
          </a:p>
        </p:txBody>
      </p:sp>
    </p:spTree>
    <p:extLst>
      <p:ext uri="{BB962C8B-B14F-4D97-AF65-F5344CB8AC3E}">
        <p14:creationId xmlns:p14="http://schemas.microsoft.com/office/powerpoint/2010/main" val="27907325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selection alternatives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Prevalent cases: </a:t>
            </a:r>
          </a:p>
          <a:p>
            <a:pPr lvl="1">
              <a:buFont typeface="Arial" panose="020B0604020202020204" pitchFamily="34" charset="0"/>
              <a:buChar char="•"/>
            </a:pPr>
            <a:r>
              <a:rPr lang="en-US" dirty="0"/>
              <a:t>persons who were existing cases of the health outcome or disease during the observation period.</a:t>
            </a:r>
          </a:p>
          <a:p>
            <a:pPr lvl="2">
              <a:buFont typeface="Arial" panose="020B0604020202020204" pitchFamily="34" charset="0"/>
              <a:buChar char="•"/>
            </a:pPr>
            <a:r>
              <a:rPr lang="en-US" dirty="0">
                <a:sym typeface="Wingdings" panose="05000000000000000000" pitchFamily="2" charset="2"/>
              </a:rPr>
              <a:t> </a:t>
            </a:r>
            <a:r>
              <a:rPr lang="en-US" dirty="0"/>
              <a:t>prevalence odds ratio, which will be influenced by the incidence rate and survival or migration out of the prevalence pool of cases, and thus does not estimate the rate ratio. </a:t>
            </a:r>
          </a:p>
          <a:p>
            <a:pPr>
              <a:buFont typeface="Arial" panose="020B0604020202020204" pitchFamily="34" charset="0"/>
              <a:buChar char="•"/>
            </a:pPr>
            <a:r>
              <a:rPr lang="en-US" dirty="0"/>
              <a:t>Incident cases:</a:t>
            </a:r>
          </a:p>
          <a:p>
            <a:pPr lvl="1">
              <a:buFont typeface="Arial" panose="020B0604020202020204" pitchFamily="34" charset="0"/>
              <a:buChar char="•"/>
            </a:pPr>
            <a:r>
              <a:rPr lang="en-US" dirty="0"/>
              <a:t>persons who newly develop the health outcome or disease during the observation period. </a:t>
            </a:r>
          </a:p>
          <a:p>
            <a:pPr lvl="2">
              <a:buFont typeface="Arial" panose="020B0604020202020204" pitchFamily="34" charset="0"/>
              <a:buChar char="•"/>
            </a:pPr>
            <a:r>
              <a:rPr lang="en-US" dirty="0"/>
              <a:t>prevalence is influenced by both incidence and duration. </a:t>
            </a:r>
          </a:p>
          <a:p>
            <a:pPr>
              <a:buFont typeface="Arial" panose="020B0604020202020204" pitchFamily="34" charset="0"/>
              <a:buChar char="•"/>
            </a:pPr>
            <a:r>
              <a:rPr lang="en-US" sz="2000" dirty="0"/>
              <a:t>For cause of disease studies incident cases are preferred as they are more informative about factors that lead up to the development of disease rather than factors that affect duration.</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61</a:t>
            </a:fld>
            <a:endParaRPr lang="en-US"/>
          </a:p>
        </p:txBody>
      </p:sp>
    </p:spTree>
    <p:extLst>
      <p:ext uri="{BB962C8B-B14F-4D97-AF65-F5344CB8AC3E}">
        <p14:creationId xmlns:p14="http://schemas.microsoft.com/office/powerpoint/2010/main" val="3811127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selection in case-control studies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Most demanding aspects of a case-control study. </a:t>
            </a:r>
          </a:p>
          <a:p>
            <a:pPr>
              <a:buFont typeface="Arial" panose="020B0604020202020204" pitchFamily="34" charset="0"/>
              <a:buChar char="•"/>
            </a:pPr>
            <a:r>
              <a:rPr lang="en-US" dirty="0"/>
              <a:t>The distribution of exposure should be the same among cases and controls; </a:t>
            </a:r>
          </a:p>
          <a:p>
            <a:pPr lvl="1">
              <a:buFont typeface="Arial" panose="020B0604020202020204" pitchFamily="34" charset="0"/>
              <a:buChar char="•"/>
            </a:pPr>
            <a:r>
              <a:rPr lang="en-US" dirty="0">
                <a:sym typeface="Wingdings" panose="05000000000000000000" pitchFamily="2" charset="2"/>
              </a:rPr>
              <a:t></a:t>
            </a:r>
            <a:r>
              <a:rPr lang="en-US" dirty="0"/>
              <a:t> both cases and controls should stem from the same source population. </a:t>
            </a:r>
          </a:p>
          <a:p>
            <a:pPr>
              <a:buFont typeface="Arial" panose="020B0604020202020204" pitchFamily="34" charset="0"/>
              <a:buChar char="•"/>
            </a:pPr>
            <a:r>
              <a:rPr lang="en-US" dirty="0"/>
              <a:t>The control group may also be an at-risk population, with the potential to develop the outcome. </a:t>
            </a:r>
          </a:p>
          <a:p>
            <a:pPr>
              <a:buFont typeface="Arial" panose="020B0604020202020204" pitchFamily="34" charset="0"/>
              <a:buChar char="•"/>
            </a:pPr>
            <a:r>
              <a:rPr lang="en-US" dirty="0"/>
              <a:t>Because the validity of the study depends on the comparability of these two groups, cases and controls should otherwise meet the same inclusion criteria in the study.</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62</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5621177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Matched case-control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Matching attempts to ensure comparability between cases and controls.</a:t>
            </a:r>
          </a:p>
          <a:p>
            <a:pPr>
              <a:buFont typeface="Arial" panose="020B0604020202020204" pitchFamily="34" charset="0"/>
              <a:buChar char="•"/>
            </a:pPr>
            <a:r>
              <a:rPr lang="en-US" dirty="0"/>
              <a:t>Goal: reduce variability and systematic differences attributable to background variables and confounders:</a:t>
            </a:r>
          </a:p>
          <a:p>
            <a:pPr lvl="2">
              <a:buFont typeface="Arial" panose="020B0604020202020204" pitchFamily="34" charset="0"/>
              <a:buChar char="•"/>
            </a:pPr>
            <a:r>
              <a:rPr lang="en-US" dirty="0"/>
              <a:t>Background variables: variables that are not of interest to the investigator.</a:t>
            </a:r>
          </a:p>
          <a:p>
            <a:pPr lvl="2">
              <a:buFont typeface="Arial" panose="020B0604020202020204" pitchFamily="34" charset="0"/>
              <a:buChar char="•"/>
            </a:pPr>
            <a:r>
              <a:rPr lang="en-US" dirty="0"/>
              <a:t>Confounders: variables associated with the risk factor which may potentially be a cause of the outcome. </a:t>
            </a:r>
          </a:p>
          <a:p>
            <a:pPr>
              <a:buFont typeface="Arial" panose="020B0604020202020204" pitchFamily="34" charset="0"/>
              <a:buChar char="•"/>
            </a:pPr>
            <a:r>
              <a:rPr lang="en-US" dirty="0"/>
              <a:t>Each case is typically paired individually with a control subject with respect to the background variables and confounders </a:t>
            </a:r>
            <a:r>
              <a:rPr lang="en-US" dirty="0">
                <a:sym typeface="Wingdings" panose="05000000000000000000" pitchFamily="2" charset="2"/>
              </a:rPr>
              <a:t> ‘individual matching’.</a:t>
            </a:r>
          </a:p>
          <a:p>
            <a:pPr lvl="1">
              <a:buFont typeface="Arial" panose="020B0604020202020204" pitchFamily="34" charset="0"/>
              <a:buChar char="•"/>
            </a:pPr>
            <a:r>
              <a:rPr lang="en-US" dirty="0">
                <a:sym typeface="Wingdings" panose="05000000000000000000" pitchFamily="2" charset="2"/>
              </a:rPr>
              <a:t>Alternative: multiple controls (when cases are rare).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63</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33008961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6" name="Content Placeholder 5"/>
          <p:cNvSpPr>
            <a:spLocks noGrp="1"/>
          </p:cNvSpPr>
          <p:nvPr>
            <p:ph idx="1"/>
          </p:nvPr>
        </p:nvSpPr>
        <p:spPr/>
        <p:txBody>
          <a:bodyPr/>
          <a:lstStyle/>
          <a:p>
            <a:r>
              <a:rPr lang="en-US" b="1" u="sng" dirty="0"/>
              <a:t>Advantages</a:t>
            </a:r>
          </a:p>
          <a:p>
            <a:pPr marL="512763" indent="-280988">
              <a:buFont typeface="Arial" panose="020B0604020202020204" pitchFamily="34" charset="0"/>
              <a:buChar char="•"/>
            </a:pPr>
            <a:r>
              <a:rPr lang="en-US" sz="2000" dirty="0"/>
              <a:t>can obtain findings quickly</a:t>
            </a:r>
          </a:p>
          <a:p>
            <a:pPr marL="512763" indent="-280988">
              <a:buFont typeface="Arial" panose="020B0604020202020204" pitchFamily="34" charset="0"/>
              <a:buChar char="•"/>
            </a:pPr>
            <a:r>
              <a:rPr lang="en-US" sz="2000" dirty="0"/>
              <a:t>can often be undertaken with minimal funding</a:t>
            </a:r>
          </a:p>
          <a:p>
            <a:pPr marL="512763" indent="-280988">
              <a:buFont typeface="Arial" panose="020B0604020202020204" pitchFamily="34" charset="0"/>
              <a:buChar char="•"/>
            </a:pPr>
            <a:r>
              <a:rPr lang="en-US" sz="2000" dirty="0"/>
              <a:t>efficient for rare diseases</a:t>
            </a:r>
          </a:p>
          <a:p>
            <a:pPr marL="512763" indent="-280988">
              <a:buFont typeface="Arial" panose="020B0604020202020204" pitchFamily="34" charset="0"/>
              <a:buChar char="•"/>
            </a:pPr>
            <a:r>
              <a:rPr lang="en-US" sz="2000" dirty="0"/>
              <a:t>can study multiple exposures</a:t>
            </a:r>
          </a:p>
          <a:p>
            <a:pPr marL="512763" indent="-280988">
              <a:buFont typeface="Arial" panose="020B0604020202020204" pitchFamily="34" charset="0"/>
              <a:buChar char="•"/>
            </a:pPr>
            <a:r>
              <a:rPr lang="en-US" sz="2000" dirty="0"/>
              <a:t>generally requires few study subjects</a:t>
            </a:r>
          </a:p>
          <a:p>
            <a:pPr marL="512763" indent="-280988">
              <a:buFont typeface="Arial" panose="020B0604020202020204" pitchFamily="34" charset="0"/>
              <a:buChar char="•"/>
            </a:pPr>
            <a:endParaRPr lang="en-US" sz="2000" dirty="0"/>
          </a:p>
          <a:p>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64</a:t>
            </a:fld>
            <a:endParaRPr lang="en-US"/>
          </a:p>
        </p:txBody>
      </p:sp>
    </p:spTree>
    <p:extLst>
      <p:ext uri="{BB962C8B-B14F-4D97-AF65-F5344CB8AC3E}">
        <p14:creationId xmlns:p14="http://schemas.microsoft.com/office/powerpoint/2010/main" val="28322003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6" name="Content Placeholder 5"/>
          <p:cNvSpPr>
            <a:spLocks noGrp="1"/>
          </p:cNvSpPr>
          <p:nvPr>
            <p:ph idx="1"/>
          </p:nvPr>
        </p:nvSpPr>
        <p:spPr/>
        <p:txBody>
          <a:bodyPr/>
          <a:lstStyle/>
          <a:p>
            <a:r>
              <a:rPr lang="en-US" b="1" u="sng" dirty="0"/>
              <a:t>Advantages</a:t>
            </a:r>
          </a:p>
          <a:p>
            <a:pPr marL="512763" indent="-280988">
              <a:buFont typeface="Arial" panose="020B0604020202020204" pitchFamily="34" charset="0"/>
              <a:buChar char="•"/>
            </a:pPr>
            <a:r>
              <a:rPr lang="en-US" sz="2000" dirty="0"/>
              <a:t>can obtain findings quickly</a:t>
            </a:r>
          </a:p>
          <a:p>
            <a:pPr marL="512763" indent="-280988">
              <a:buFont typeface="Arial" panose="020B0604020202020204" pitchFamily="34" charset="0"/>
              <a:buChar char="•"/>
            </a:pPr>
            <a:r>
              <a:rPr lang="en-US" sz="2000" dirty="0"/>
              <a:t>can often be undertaken with minimal funding</a:t>
            </a:r>
          </a:p>
          <a:p>
            <a:pPr marL="512763" indent="-280988">
              <a:buFont typeface="Arial" panose="020B0604020202020204" pitchFamily="34" charset="0"/>
              <a:buChar char="•"/>
            </a:pPr>
            <a:r>
              <a:rPr lang="en-US" sz="2000" dirty="0"/>
              <a:t>efficient for rare diseases</a:t>
            </a:r>
          </a:p>
          <a:p>
            <a:pPr marL="512763" indent="-280988">
              <a:buFont typeface="Arial" panose="020B0604020202020204" pitchFamily="34" charset="0"/>
              <a:buChar char="•"/>
            </a:pPr>
            <a:r>
              <a:rPr lang="en-US" sz="2000" dirty="0"/>
              <a:t>can study multiple exposures</a:t>
            </a:r>
          </a:p>
          <a:p>
            <a:pPr marL="512763" indent="-280988">
              <a:buFont typeface="Arial" panose="020B0604020202020204" pitchFamily="34" charset="0"/>
              <a:buChar char="•"/>
            </a:pPr>
            <a:r>
              <a:rPr lang="en-US" sz="2000" dirty="0"/>
              <a:t>generally requires few study subjects</a:t>
            </a:r>
          </a:p>
          <a:p>
            <a:r>
              <a:rPr lang="en-US" b="1" u="sng" dirty="0"/>
              <a:t>Disadvantages</a:t>
            </a:r>
          </a:p>
          <a:p>
            <a:pPr marL="512763" indent="-280988">
              <a:buFont typeface="Arial" panose="020B0604020202020204" pitchFamily="34" charset="0"/>
              <a:buChar char="•"/>
            </a:pPr>
            <a:r>
              <a:rPr lang="en-US" sz="2000" dirty="0"/>
              <a:t>cannot generate incidence data</a:t>
            </a:r>
          </a:p>
          <a:p>
            <a:pPr marL="512763" indent="-280988">
              <a:buFont typeface="Arial" panose="020B0604020202020204" pitchFamily="34" charset="0"/>
              <a:buChar char="•"/>
            </a:pPr>
            <a:r>
              <a:rPr lang="en-US" sz="2000" dirty="0"/>
              <a:t>subject to bias</a:t>
            </a:r>
          </a:p>
          <a:p>
            <a:pPr marL="512763" indent="-280988">
              <a:buFont typeface="Arial" panose="020B0604020202020204" pitchFamily="34" charset="0"/>
              <a:buChar char="•"/>
            </a:pPr>
            <a:r>
              <a:rPr lang="en-US" sz="2000" dirty="0"/>
              <a:t>difficult if record keeping is either inadequate or unreliable</a:t>
            </a:r>
          </a:p>
          <a:p>
            <a:pPr marL="512763" indent="-280988">
              <a:buFont typeface="Arial" panose="020B0604020202020204" pitchFamily="34" charset="0"/>
              <a:buChar char="•"/>
            </a:pPr>
            <a:r>
              <a:rPr lang="en-US" sz="2000" dirty="0"/>
              <a:t>selection of controls can be difficult</a:t>
            </a:r>
          </a:p>
          <a:p>
            <a:pPr marL="512763" indent="-280988">
              <a:buFont typeface="Arial" panose="020B0604020202020204" pitchFamily="34" charset="0"/>
              <a:buChar char="•"/>
            </a:pPr>
            <a:r>
              <a:rPr lang="en-US" sz="2000" dirty="0"/>
              <a:t>cannot determine prevalence nor incidence of disease nor the risk factors as the subjects are generally collected by purposive sampling.</a:t>
            </a:r>
          </a:p>
          <a:p>
            <a:pPr marL="512763" indent="-280988">
              <a:buFont typeface="Arial" panose="020B0604020202020204" pitchFamily="34" charset="0"/>
              <a:buChar char="•"/>
            </a:pPr>
            <a:endParaRPr lang="en-US" sz="2000" dirty="0"/>
          </a:p>
          <a:p>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65</a:t>
            </a:fld>
            <a:endParaRPr lang="en-US"/>
          </a:p>
        </p:txBody>
      </p:sp>
    </p:spTree>
    <p:extLst>
      <p:ext uri="{BB962C8B-B14F-4D97-AF65-F5344CB8AC3E}">
        <p14:creationId xmlns:p14="http://schemas.microsoft.com/office/powerpoint/2010/main" val="7951153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66</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Tree>
    <p:extLst>
      <p:ext uri="{BB962C8B-B14F-4D97-AF65-F5344CB8AC3E}">
        <p14:creationId xmlns:p14="http://schemas.microsoft.com/office/powerpoint/2010/main" val="34581949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of Odds Ratio</a:t>
            </a:r>
          </a:p>
        </p:txBody>
      </p:sp>
      <p:sp>
        <p:nvSpPr>
          <p:cNvPr id="3" name="Content Placeholder 2"/>
          <p:cNvSpPr>
            <a:spLocks noGrp="1"/>
          </p:cNvSpPr>
          <p:nvPr>
            <p:ph idx="1"/>
          </p:nvPr>
        </p:nvSpPr>
        <p:spPr/>
        <p:txBody>
          <a:bodyPr/>
          <a:lstStyle/>
          <a:p>
            <a:endParaRPr lang="en-US" dirty="0"/>
          </a:p>
          <a:p>
            <a:r>
              <a:rPr lang="en-US" dirty="0"/>
              <a:t>OR = 1 	Odds of disease is the same for exposed and 			unexposed </a:t>
            </a:r>
          </a:p>
          <a:p>
            <a:r>
              <a:rPr lang="en-US" dirty="0"/>
              <a:t>OR &gt; 1 	Exposure increases odds of disease </a:t>
            </a:r>
          </a:p>
          <a:p>
            <a:r>
              <a:rPr lang="en-US" dirty="0"/>
              <a:t>OR &lt; 1 	Exposure reduces odds of disease</a:t>
            </a:r>
          </a:p>
          <a:p>
            <a:endParaRPr lang="en-US" dirty="0"/>
          </a:p>
          <a:p>
            <a:r>
              <a:rPr lang="en-US" dirty="0"/>
              <a:t>References for odds ratio interpretation in case-control:</a:t>
            </a:r>
          </a:p>
          <a:p>
            <a:r>
              <a:rPr lang="en-US" sz="1800" dirty="0">
                <a:hlinkClick r:id="rId2"/>
              </a:rPr>
              <a:t>https://sph.unc.edu/wp-content/uploads/sites/112/2015/07/nciph_ERIC5.pdf</a:t>
            </a:r>
            <a:endParaRPr lang="en-US" sz="1800" dirty="0"/>
          </a:p>
          <a:p>
            <a:r>
              <a:rPr lang="en-US" sz="1800" dirty="0">
                <a:hlinkClick r:id="rId3"/>
              </a:rPr>
              <a:t>https://www.ncbi.nlm.nih.gov/books/NBK431098/</a:t>
            </a:r>
            <a:r>
              <a:rPr lang="en-US" sz="1800" dirty="0"/>
              <a:t> </a:t>
            </a:r>
          </a:p>
          <a:p>
            <a:r>
              <a:rPr lang="en-US" dirty="0"/>
              <a:t>But some discussion on differing views:</a:t>
            </a:r>
          </a:p>
          <a:p>
            <a:r>
              <a:rPr lang="en-US" sz="1400" dirty="0">
                <a:hlinkClick r:id="rId4"/>
              </a:rPr>
              <a:t>https://www.researchgate.net/post/How_does_one_correctly_interpret_odds_ratio_from_case-control_studies</a:t>
            </a:r>
            <a:endParaRPr lang="en-US" sz="1400" dirty="0"/>
          </a:p>
          <a:p>
            <a:r>
              <a:rPr lang="en-US" sz="1400" dirty="0">
                <a:hlinkClick r:id="rId5"/>
              </a:rPr>
              <a:t>https://www.semanticscholar.org/paper/What-does-the-odds-ratio-estimate-in-a-case-control-Pearce-Pearce/e8e7ae49af151c79d175965ad177ac8b89f19403</a:t>
            </a:r>
            <a:r>
              <a:rPr lang="en-US" sz="1400" dirty="0"/>
              <a:t> </a:t>
            </a:r>
          </a:p>
          <a:p>
            <a:r>
              <a:rPr lang="en-US" sz="1400" dirty="0"/>
              <a:t>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67</a:t>
            </a:fld>
            <a:endParaRPr lang="en-US"/>
          </a:p>
        </p:txBody>
      </p:sp>
    </p:spTree>
    <p:extLst>
      <p:ext uri="{BB962C8B-B14F-4D97-AF65-F5344CB8AC3E}">
        <p14:creationId xmlns:p14="http://schemas.microsoft.com/office/powerpoint/2010/main" val="35345829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case control studies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Sampling bias:</a:t>
            </a:r>
          </a:p>
          <a:p>
            <a:pPr lvl="1">
              <a:buFont typeface="Arial" panose="020B0604020202020204" pitchFamily="34" charset="0"/>
              <a:buChar char="•"/>
            </a:pPr>
            <a:r>
              <a:rPr lang="en-US" sz="2000" dirty="0"/>
              <a:t>may occur if the cases and controls are taken from different subgroups of the population. </a:t>
            </a:r>
          </a:p>
          <a:p>
            <a:pPr lvl="1">
              <a:buFont typeface="Arial" panose="020B0604020202020204" pitchFamily="34" charset="0"/>
              <a:buChar char="•"/>
            </a:pPr>
            <a:r>
              <a:rPr lang="en-US" sz="2000" dirty="0"/>
              <a:t>the difference in the exposure may be due to some other inherent differences between the groups rather than the risk factor being studied.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68</a:t>
            </a:fld>
            <a:endParaRPr lang="en-US"/>
          </a:p>
        </p:txBody>
      </p:sp>
    </p:spTree>
    <p:extLst>
      <p:ext uri="{BB962C8B-B14F-4D97-AF65-F5344CB8AC3E}">
        <p14:creationId xmlns:p14="http://schemas.microsoft.com/office/powerpoint/2010/main" val="37535215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case control studies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Sampling bias:</a:t>
            </a:r>
          </a:p>
          <a:p>
            <a:pPr lvl="1">
              <a:buFont typeface="Arial" panose="020B0604020202020204" pitchFamily="34" charset="0"/>
              <a:buChar char="•"/>
            </a:pPr>
            <a:r>
              <a:rPr lang="en-US" sz="2000" dirty="0"/>
              <a:t>may occur if the cases and controls are taken from different subgroups of the population. </a:t>
            </a:r>
          </a:p>
          <a:p>
            <a:pPr lvl="1">
              <a:buFont typeface="Arial" panose="020B0604020202020204" pitchFamily="34" charset="0"/>
              <a:buChar char="•"/>
            </a:pPr>
            <a:r>
              <a:rPr lang="en-US" sz="2000" dirty="0"/>
              <a:t>the difference in the exposure may be due to some other inherent differences between the groups rather than the risk factor being studied. </a:t>
            </a:r>
          </a:p>
          <a:p>
            <a:pPr>
              <a:buFont typeface="Arial" panose="020B0604020202020204" pitchFamily="34" charset="0"/>
              <a:buChar char="•"/>
            </a:pPr>
            <a:r>
              <a:rPr lang="en-US" dirty="0"/>
              <a:t>Recall bias:</a:t>
            </a:r>
          </a:p>
          <a:p>
            <a:pPr lvl="1">
              <a:buFont typeface="Arial" panose="020B0604020202020204" pitchFamily="34" charset="0"/>
              <a:buChar char="•"/>
            </a:pPr>
            <a:r>
              <a:rPr lang="en-US" sz="2000" dirty="0"/>
              <a:t>May happen when subjects are asked to answer questions about exposure to risk factors in the past. </a:t>
            </a:r>
          </a:p>
          <a:p>
            <a:pPr lvl="1">
              <a:buFont typeface="Arial" panose="020B0604020202020204" pitchFamily="34" charset="0"/>
              <a:buChar char="•"/>
            </a:pPr>
            <a:r>
              <a:rPr lang="en-US" sz="2000" dirty="0"/>
              <a:t>It is likely that people who are diseased (cases) remember their exposure to the risk factor more accurately as compared to the controls. This may result in the OR value being higher than the actual value. It is important to note that case–control study designs cannot determine neither the prevalence or incidence of the disease nor the risk factors as the subjects are generally collected by purposive sampling.</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69</a:t>
            </a:fld>
            <a:endParaRPr lang="en-US"/>
          </a:p>
        </p:txBody>
      </p:sp>
    </p:spTree>
    <p:extLst>
      <p:ext uri="{BB962C8B-B14F-4D97-AF65-F5344CB8AC3E}">
        <p14:creationId xmlns:p14="http://schemas.microsoft.com/office/powerpoint/2010/main" val="1708173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Clinical research </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Is medical research that involves human subjects.</a:t>
            </a:r>
          </a:p>
          <a:p>
            <a:pPr>
              <a:buFont typeface="Arial" panose="020B0604020202020204" pitchFamily="34" charset="0"/>
              <a:buChar char="•"/>
            </a:pPr>
            <a:r>
              <a:rPr lang="en-US" dirty="0"/>
              <a:t>Types of clinical research include:</a:t>
            </a:r>
          </a:p>
          <a:p>
            <a:pPr lvl="1">
              <a:buFont typeface="Arial" panose="020B0604020202020204" pitchFamily="34" charset="0"/>
              <a:buChar char="•"/>
            </a:pPr>
            <a:r>
              <a:rPr lang="en-US" sz="2200" dirty="0"/>
              <a:t>Epidemiological: </a:t>
            </a:r>
          </a:p>
          <a:p>
            <a:pPr lvl="2">
              <a:spcBef>
                <a:spcPts val="0"/>
              </a:spcBef>
              <a:buFont typeface="Arial" panose="020B0604020202020204" pitchFamily="34" charset="0"/>
              <a:buChar char="•"/>
            </a:pPr>
            <a:r>
              <a:rPr lang="en-US" dirty="0"/>
              <a:t>improves the understanding of a disease by studying patterns, causes, and effects of health and disease in specific groups.</a:t>
            </a:r>
          </a:p>
          <a:p>
            <a:pPr lvl="1">
              <a:buFont typeface="Arial" panose="020B0604020202020204" pitchFamily="34" charset="0"/>
              <a:buChar char="•"/>
            </a:pPr>
            <a:r>
              <a:rPr lang="en-US" sz="2200" dirty="0"/>
              <a:t>Behavioral: </a:t>
            </a:r>
          </a:p>
          <a:p>
            <a:pPr lvl="2">
              <a:spcBef>
                <a:spcPts val="0"/>
              </a:spcBef>
              <a:buFont typeface="Arial" panose="020B0604020202020204" pitchFamily="34" charset="0"/>
              <a:buChar char="•"/>
            </a:pPr>
            <a:r>
              <a:rPr lang="en-US" dirty="0"/>
              <a:t>improves the understanding of human behavior and how it relates to health and disease.</a:t>
            </a:r>
          </a:p>
          <a:p>
            <a:pPr lvl="1">
              <a:buFont typeface="Arial" panose="020B0604020202020204" pitchFamily="34" charset="0"/>
              <a:buChar char="•"/>
            </a:pPr>
            <a:r>
              <a:rPr lang="en-US" sz="2200" dirty="0"/>
              <a:t>Health services: </a:t>
            </a:r>
          </a:p>
          <a:p>
            <a:pPr lvl="2">
              <a:spcBef>
                <a:spcPts val="0"/>
              </a:spcBef>
              <a:buFont typeface="Arial" panose="020B0604020202020204" pitchFamily="34" charset="0"/>
              <a:buChar char="•"/>
            </a:pPr>
            <a:r>
              <a:rPr lang="en-US" dirty="0"/>
              <a:t>looks at how people access health care providers and health care services, how much care costs, and what happens to patients as a result of this care.</a:t>
            </a:r>
          </a:p>
          <a:p>
            <a:pPr lvl="1">
              <a:buFont typeface="Arial" panose="020B0604020202020204" pitchFamily="34" charset="0"/>
              <a:buChar char="•"/>
            </a:pPr>
            <a:r>
              <a:rPr lang="en-US" sz="2200" dirty="0"/>
              <a:t>Clinical trials: </a:t>
            </a:r>
          </a:p>
          <a:p>
            <a:pPr lvl="2">
              <a:spcBef>
                <a:spcPts val="0"/>
              </a:spcBef>
              <a:buFont typeface="Arial" panose="020B0604020202020204" pitchFamily="34" charset="0"/>
              <a:buChar char="•"/>
            </a:pPr>
            <a:r>
              <a:rPr lang="en-US" dirty="0"/>
              <a:t>evaluate the effects of an intervention on health outcomes.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7</a:t>
            </a:fld>
            <a:endParaRPr lang="en-US"/>
          </a:p>
        </p:txBody>
      </p:sp>
      <p:sp>
        <p:nvSpPr>
          <p:cNvPr id="5" name="Rectangle 4"/>
          <p:cNvSpPr/>
          <p:nvPr/>
        </p:nvSpPr>
        <p:spPr>
          <a:xfrm>
            <a:off x="1066800" y="6474023"/>
            <a:ext cx="8077200" cy="307777"/>
          </a:xfrm>
          <a:prstGeom prst="rect">
            <a:avLst/>
          </a:prstGeom>
        </p:spPr>
        <p:txBody>
          <a:bodyPr wrap="square">
            <a:spAutoFit/>
          </a:bodyPr>
          <a:lstStyle/>
          <a:p>
            <a:pPr algn="r"/>
            <a:r>
              <a:rPr lang="en-US" sz="1400" b="0" dirty="0">
                <a:solidFill>
                  <a:schemeClr val="bg1"/>
                </a:solidFill>
              </a:rPr>
              <a:t>https://www.nih.gov/health-information/nih-clinical-research-trials-you/basics</a:t>
            </a:r>
          </a:p>
        </p:txBody>
      </p:sp>
    </p:spTree>
    <p:extLst>
      <p:ext uri="{BB962C8B-B14F-4D97-AF65-F5344CB8AC3E}">
        <p14:creationId xmlns:p14="http://schemas.microsoft.com/office/powerpoint/2010/main" val="22921775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Case series</a:t>
            </a:r>
          </a:p>
          <a:p>
            <a:r>
              <a:rPr lang="en-US" dirty="0"/>
              <a:t>(not allowed for the proposal)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70</a:t>
            </a:fld>
            <a:endParaRPr lang="en-US"/>
          </a:p>
        </p:txBody>
      </p:sp>
    </p:spTree>
    <p:extLst>
      <p:ext uri="{BB962C8B-B14F-4D97-AF65-F5344CB8AC3E}">
        <p14:creationId xmlns:p14="http://schemas.microsoft.com/office/powerpoint/2010/main" val="4270566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Analysis of series of people with some characteristic.</a:t>
            </a:r>
          </a:p>
          <a:p>
            <a:pPr>
              <a:buFont typeface="Arial" panose="020B0604020202020204" pitchFamily="34" charset="0"/>
              <a:buChar char="•"/>
            </a:pPr>
            <a:r>
              <a:rPr lang="en-US" dirty="0"/>
              <a:t>There is no comparison group.</a:t>
            </a:r>
          </a:p>
          <a:p>
            <a:pPr>
              <a:buFont typeface="Arial" panose="020B0604020202020204" pitchFamily="34" charset="0"/>
              <a:buChar char="•"/>
            </a:pPr>
            <a:r>
              <a:rPr lang="en-US" dirty="0"/>
              <a:t>Settings (1):</a:t>
            </a:r>
          </a:p>
          <a:p>
            <a:pPr lvl="1">
              <a:buFont typeface="Arial" panose="020B0604020202020204" pitchFamily="34" charset="0"/>
              <a:buChar char="•"/>
            </a:pPr>
            <a:r>
              <a:rPr lang="en-US" dirty="0"/>
              <a:t>Initial reports of a new diagnosis or innovative treatment. </a:t>
            </a:r>
          </a:p>
          <a:p>
            <a:pPr lvl="2">
              <a:buFont typeface="Arial" panose="020B0604020202020204" pitchFamily="34" charset="0"/>
              <a:buChar char="•"/>
            </a:pPr>
            <a:r>
              <a:rPr lang="en-US" dirty="0"/>
              <a:t>e.g.: the recovery and complication rates after a treatment or procedure.</a:t>
            </a:r>
          </a:p>
          <a:p>
            <a:pPr lvl="2">
              <a:buFont typeface="Arial" panose="020B0604020202020204" pitchFamily="34" charset="0"/>
              <a:buChar char="•"/>
            </a:pPr>
            <a:r>
              <a:rPr lang="en-US" dirty="0"/>
              <a:t>Not to be used for treatment efficacy!</a:t>
            </a:r>
          </a:p>
          <a:p>
            <a:pPr lvl="1">
              <a:buFont typeface="Arial" panose="020B0604020202020204" pitchFamily="34" charset="0"/>
              <a:buChar char="•"/>
            </a:pPr>
            <a:r>
              <a:rPr lang="en-US" dirty="0"/>
              <a:t>Describing the natural history of a condition.</a:t>
            </a:r>
          </a:p>
          <a:p>
            <a:pPr lvl="1">
              <a:buFont typeface="Arial" panose="020B0604020202020204" pitchFamily="34" charset="0"/>
              <a:buChar char="•"/>
            </a:pPr>
            <a:r>
              <a:rPr lang="en-US" dirty="0"/>
              <a:t>Single physician or hospital reports of outcomes.</a:t>
            </a:r>
          </a:p>
          <a:p>
            <a:pPr lvl="1">
              <a:buFont typeface="Arial" panose="020B0604020202020204" pitchFamily="34" charset="0"/>
              <a:buChar char="•"/>
            </a:pPr>
            <a:r>
              <a:rPr lang="en-US" dirty="0"/>
              <a:t>Multi-institutional registry.</a:t>
            </a:r>
          </a:p>
          <a:p>
            <a:pPr>
              <a:buFont typeface="Arial" panose="020B0604020202020204" pitchFamily="34" charset="0"/>
              <a:buChar char="•"/>
            </a:pPr>
            <a:endParaRPr lang="en-US" dirty="0"/>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a:solidFill>
                  <a:schemeClr val="bg1"/>
                </a:solidFill>
              </a:rPr>
              <a:t>Carey TS, Boden SD.  A critical guide to case series reports. Spine (</a:t>
            </a:r>
            <a:r>
              <a:rPr lang="en-US" sz="1400" b="0" dirty="0" err="1">
                <a:solidFill>
                  <a:schemeClr val="bg1"/>
                </a:solidFill>
              </a:rPr>
              <a:t>Phila</a:t>
            </a:r>
            <a:r>
              <a:rPr lang="en-US" sz="1400" b="0" dirty="0">
                <a:solidFill>
                  <a:schemeClr val="bg1"/>
                </a:solidFill>
              </a:rPr>
              <a:t> Pa 1976). 2003 Aug 1;28(15):1631-4. https://www.ncbi.nlm.nih.gov/pubmed/12897483</a:t>
            </a:r>
          </a:p>
        </p:txBody>
      </p:sp>
      <p:sp>
        <p:nvSpPr>
          <p:cNvPr id="5" name="Slide Number Placeholder 4"/>
          <p:cNvSpPr>
            <a:spLocks noGrp="1"/>
          </p:cNvSpPr>
          <p:nvPr>
            <p:ph type="sldNum" sz="quarter" idx="10"/>
          </p:nvPr>
        </p:nvSpPr>
        <p:spPr/>
        <p:txBody>
          <a:bodyPr/>
          <a:lstStyle/>
          <a:p>
            <a:fld id="{B7A43C5A-ACB8-4C0A-8D74-C2E9796A15BB}" type="slidenum">
              <a:rPr lang="en-US" smtClean="0"/>
              <a:pPr/>
              <a:t>71</a:t>
            </a:fld>
            <a:endParaRPr lang="en-US"/>
          </a:p>
        </p:txBody>
      </p:sp>
    </p:spTree>
    <p:extLst>
      <p:ext uri="{BB962C8B-B14F-4D97-AF65-F5344CB8AC3E}">
        <p14:creationId xmlns:p14="http://schemas.microsoft.com/office/powerpoint/2010/main" val="928076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series settings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Proof (or Disproof) of Concept for a New Hypothesis </a:t>
            </a:r>
          </a:p>
          <a:p>
            <a:pPr>
              <a:buFont typeface="Arial" panose="020B0604020202020204" pitchFamily="34" charset="0"/>
              <a:buChar char="•"/>
            </a:pPr>
            <a:r>
              <a:rPr lang="en-US" dirty="0"/>
              <a:t>Reporting of Sentinel Events </a:t>
            </a:r>
          </a:p>
          <a:p>
            <a:pPr lvl="1">
              <a:buFont typeface="Arial" panose="020B0604020202020204" pitchFamily="34" charset="0"/>
              <a:buChar char="•"/>
            </a:pPr>
            <a:r>
              <a:rPr lang="en-US" dirty="0"/>
              <a:t>Toxicities of Therapies</a:t>
            </a:r>
          </a:p>
          <a:p>
            <a:pPr lvl="1">
              <a:buFont typeface="Arial" panose="020B0604020202020204" pitchFamily="34" charset="0"/>
              <a:buChar char="•"/>
            </a:pPr>
            <a:r>
              <a:rPr lang="en-US" dirty="0"/>
              <a:t>Recognition of Epidemics</a:t>
            </a:r>
          </a:p>
          <a:p>
            <a:pPr lvl="1">
              <a:buFont typeface="Arial" panose="020B0604020202020204" pitchFamily="34" charset="0"/>
              <a:buChar char="•"/>
            </a:pPr>
            <a:r>
              <a:rPr lang="en-US" dirty="0"/>
              <a:t>Initial Identification of Previously Unrecognized Syndromes</a:t>
            </a:r>
          </a:p>
          <a:p>
            <a:pPr>
              <a:buFont typeface="Arial" panose="020B0604020202020204" pitchFamily="34" charset="0"/>
              <a:buChar char="•"/>
            </a:pPr>
            <a:r>
              <a:rPr lang="en-US" dirty="0"/>
              <a:t>Studying Outcomes of Rare Diseases or New Treatments (Limited Usefulness) </a:t>
            </a:r>
          </a:p>
          <a:p>
            <a:pPr>
              <a:buFont typeface="Arial" panose="020B0604020202020204" pitchFamily="34" charset="0"/>
              <a:buChar char="•"/>
            </a:pPr>
            <a:endParaRPr lang="en-US"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literature.</a:t>
            </a:r>
          </a:p>
          <a:p>
            <a:pPr algn="r"/>
            <a:r>
              <a:rPr lang="en-US" sz="1400" b="0" dirty="0">
                <a:solidFill>
                  <a:schemeClr val="bg1"/>
                </a:solidFill>
              </a:rPr>
              <a:t>Am J </a:t>
            </a:r>
            <a:r>
              <a:rPr lang="en-US" sz="1400" b="0" dirty="0" err="1">
                <a:solidFill>
                  <a:schemeClr val="bg1"/>
                </a:solidFill>
              </a:rPr>
              <a:t>Ophthalmol</a:t>
            </a:r>
            <a:r>
              <a:rPr lang="en-US" sz="1400" b="0" dirty="0">
                <a:solidFill>
                  <a:schemeClr val="bg1"/>
                </a:solidFill>
              </a:rPr>
              <a:t>. 2011;151(1):7-10.e1.</a:t>
            </a:r>
          </a:p>
        </p:txBody>
      </p:sp>
      <p:sp>
        <p:nvSpPr>
          <p:cNvPr id="5" name="Slide Number Placeholder 4"/>
          <p:cNvSpPr>
            <a:spLocks noGrp="1"/>
          </p:cNvSpPr>
          <p:nvPr>
            <p:ph type="sldNum" sz="quarter" idx="10"/>
          </p:nvPr>
        </p:nvSpPr>
        <p:spPr/>
        <p:txBody>
          <a:bodyPr/>
          <a:lstStyle/>
          <a:p>
            <a:fld id="{B7A43C5A-ACB8-4C0A-8D74-C2E9796A15BB}" type="slidenum">
              <a:rPr lang="en-US" smtClean="0"/>
              <a:pPr/>
              <a:t>72</a:t>
            </a:fld>
            <a:endParaRPr lang="en-US"/>
          </a:p>
        </p:txBody>
      </p:sp>
    </p:spTree>
    <p:extLst>
      <p:ext uri="{BB962C8B-B14F-4D97-AF65-F5344CB8AC3E}">
        <p14:creationId xmlns:p14="http://schemas.microsoft.com/office/powerpoint/2010/main" val="20652043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good 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Clearly defined question.</a:t>
            </a:r>
          </a:p>
          <a:p>
            <a:pPr>
              <a:buFont typeface="Arial" panose="020B0604020202020204" pitchFamily="34" charset="0"/>
              <a:buChar char="•"/>
            </a:pPr>
            <a:r>
              <a:rPr lang="en-US" dirty="0"/>
              <a:t>Well-described study population.</a:t>
            </a:r>
          </a:p>
          <a:p>
            <a:pPr>
              <a:buFont typeface="Arial" panose="020B0604020202020204" pitchFamily="34" charset="0"/>
              <a:buChar char="•"/>
            </a:pPr>
            <a:r>
              <a:rPr lang="en-US" dirty="0"/>
              <a:t>Well-described intervention.</a:t>
            </a:r>
          </a:p>
          <a:p>
            <a:pPr>
              <a:buFont typeface="Arial" panose="020B0604020202020204" pitchFamily="34" charset="0"/>
              <a:buChar char="•"/>
            </a:pPr>
            <a:r>
              <a:rPr lang="en-US" dirty="0"/>
              <a:t>Use of validated outcome measures.</a:t>
            </a:r>
          </a:p>
          <a:p>
            <a:pPr>
              <a:buFont typeface="Arial" panose="020B0604020202020204" pitchFamily="34" charset="0"/>
              <a:buChar char="•"/>
            </a:pPr>
            <a:r>
              <a:rPr lang="en-US" dirty="0"/>
              <a:t>Appropriate statistical analyses.</a:t>
            </a:r>
          </a:p>
          <a:p>
            <a:pPr>
              <a:buFont typeface="Arial" panose="020B0604020202020204" pitchFamily="34" charset="0"/>
              <a:buChar char="•"/>
            </a:pPr>
            <a:r>
              <a:rPr lang="en-US" dirty="0"/>
              <a:t>Well-described results.</a:t>
            </a:r>
          </a:p>
          <a:p>
            <a:pPr>
              <a:buFont typeface="Arial" panose="020B0604020202020204" pitchFamily="34" charset="0"/>
              <a:buChar char="•"/>
            </a:pPr>
            <a:r>
              <a:rPr lang="en-US" dirty="0"/>
              <a:t>Discussion/conclusions supported by data.</a:t>
            </a:r>
          </a:p>
          <a:p>
            <a:pPr>
              <a:buFont typeface="Arial" panose="020B0604020202020204" pitchFamily="34" charset="0"/>
              <a:buChar char="•"/>
            </a:pPr>
            <a:r>
              <a:rPr lang="en-US" dirty="0"/>
              <a:t>Funding source acknowledged.</a:t>
            </a:r>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a:solidFill>
                  <a:schemeClr val="bg1"/>
                </a:solidFill>
              </a:rPr>
              <a:t>Carey TS, Boden SD.  A critical guide to case series reports. Spine (</a:t>
            </a:r>
            <a:r>
              <a:rPr lang="en-US" sz="1400" b="0" dirty="0" err="1">
                <a:solidFill>
                  <a:schemeClr val="bg1"/>
                </a:solidFill>
              </a:rPr>
              <a:t>Phila</a:t>
            </a:r>
            <a:r>
              <a:rPr lang="en-US" sz="1400" b="0" dirty="0">
                <a:solidFill>
                  <a:schemeClr val="bg1"/>
                </a:solidFill>
              </a:rPr>
              <a:t> Pa 1976). 2003 Aug 1;28(15):1631-4. https://www.ncbi.nlm.nih.gov/pubmed/12897483</a:t>
            </a:r>
          </a:p>
        </p:txBody>
      </p:sp>
      <p:sp>
        <p:nvSpPr>
          <p:cNvPr id="5" name="Slide Number Placeholder 4"/>
          <p:cNvSpPr>
            <a:spLocks noGrp="1"/>
          </p:cNvSpPr>
          <p:nvPr>
            <p:ph type="sldNum" sz="quarter" idx="10"/>
          </p:nvPr>
        </p:nvSpPr>
        <p:spPr/>
        <p:txBody>
          <a:bodyPr/>
          <a:lstStyle/>
          <a:p>
            <a:fld id="{B7A43C5A-ACB8-4C0A-8D74-C2E9796A15BB}" type="slidenum">
              <a:rPr lang="en-US" smtClean="0"/>
              <a:pPr/>
              <a:t>73</a:t>
            </a:fld>
            <a:endParaRPr lang="en-US"/>
          </a:p>
        </p:txBody>
      </p:sp>
    </p:spTree>
    <p:extLst>
      <p:ext uri="{BB962C8B-B14F-4D97-AF65-F5344CB8AC3E}">
        <p14:creationId xmlns:p14="http://schemas.microsoft.com/office/powerpoint/2010/main" val="30831975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for Reporting 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Explicitly describe:</a:t>
            </a:r>
          </a:p>
          <a:p>
            <a:pPr lvl="1">
              <a:buFont typeface="Arial" panose="020B0604020202020204" pitchFamily="34" charset="0"/>
              <a:buChar char="•"/>
            </a:pPr>
            <a:r>
              <a:rPr lang="en-US" sz="2000" dirty="0"/>
              <a:t>The hypothesis/hypotheses under consideration</a:t>
            </a:r>
          </a:p>
          <a:p>
            <a:pPr lvl="1">
              <a:buFont typeface="Arial" panose="020B0604020202020204" pitchFamily="34" charset="0"/>
              <a:buChar char="•"/>
            </a:pPr>
            <a:r>
              <a:rPr lang="en-US" sz="2000" dirty="0"/>
              <a:t>Eligibility criteria for subjects in the report</a:t>
            </a:r>
          </a:p>
          <a:p>
            <a:pPr lvl="1">
              <a:buFont typeface="Arial" panose="020B0604020202020204" pitchFamily="34" charset="0"/>
              <a:buChar char="•"/>
            </a:pPr>
            <a:r>
              <a:rPr lang="en-US" sz="2000" dirty="0"/>
              <a:t>How treatments were administered or potential risk factors defined</a:t>
            </a:r>
          </a:p>
          <a:p>
            <a:pPr>
              <a:buFont typeface="Arial" panose="020B0604020202020204" pitchFamily="34" charset="0"/>
              <a:buChar char="•"/>
            </a:pPr>
            <a:r>
              <a:rPr lang="en-US" sz="2000" dirty="0"/>
              <a:t>Compare observed results to those in an appropriate external comparison group; discuss potential biases arising from such comparison</a:t>
            </a:r>
          </a:p>
          <a:p>
            <a:pPr>
              <a:buFont typeface="Arial" panose="020B0604020202020204" pitchFamily="34" charset="0"/>
              <a:buChar char="•"/>
            </a:pPr>
            <a:r>
              <a:rPr lang="en-US" sz="2000" dirty="0"/>
              <a:t>Perform appropriate statistics, ensuring that assumptions of the statistical methods are reasonable in this setting</a:t>
            </a:r>
          </a:p>
          <a:p>
            <a:pPr>
              <a:buFont typeface="Arial" panose="020B0604020202020204" pitchFamily="34" charset="0"/>
              <a:buChar char="•"/>
            </a:pPr>
            <a:r>
              <a:rPr lang="en-US" sz="2000" dirty="0"/>
              <a:t>Discuss the biological plausibility of the hypothesis in light of the report's observations</a:t>
            </a:r>
          </a:p>
          <a:p>
            <a:pPr>
              <a:buFont typeface="Arial" panose="020B0604020202020204" pitchFamily="34" charset="0"/>
              <a:buChar char="•"/>
            </a:pPr>
            <a:r>
              <a:rPr lang="en-US" sz="2000" dirty="0"/>
              <a:t>Explicitly discuss the report's limitations, and how these limitations could be overcome in future studies</a:t>
            </a:r>
          </a:p>
          <a:p>
            <a:pPr>
              <a:buFont typeface="Arial" panose="020B0604020202020204" pitchFamily="34" charset="0"/>
              <a:buChar char="•"/>
            </a:pPr>
            <a:endParaRPr lang="en-US" sz="2000"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literature.</a:t>
            </a:r>
          </a:p>
          <a:p>
            <a:pPr algn="r"/>
            <a:r>
              <a:rPr lang="en-US" sz="1400" b="0" dirty="0">
                <a:solidFill>
                  <a:schemeClr val="bg1"/>
                </a:solidFill>
              </a:rPr>
              <a:t>Am J </a:t>
            </a:r>
            <a:r>
              <a:rPr lang="en-US" sz="1400" b="0" dirty="0" err="1">
                <a:solidFill>
                  <a:schemeClr val="bg1"/>
                </a:solidFill>
              </a:rPr>
              <a:t>Ophthalmol</a:t>
            </a:r>
            <a:r>
              <a:rPr lang="en-US" sz="1400" b="0" dirty="0">
                <a:solidFill>
                  <a:schemeClr val="bg1"/>
                </a:solidFill>
              </a:rPr>
              <a:t>. 2011;151(1):7-10.e1.</a:t>
            </a:r>
          </a:p>
        </p:txBody>
      </p:sp>
      <p:sp>
        <p:nvSpPr>
          <p:cNvPr id="5" name="Slide Number Placeholder 4"/>
          <p:cNvSpPr>
            <a:spLocks noGrp="1"/>
          </p:cNvSpPr>
          <p:nvPr>
            <p:ph type="sldNum" sz="quarter" idx="10"/>
          </p:nvPr>
        </p:nvSpPr>
        <p:spPr/>
        <p:txBody>
          <a:bodyPr/>
          <a:lstStyle/>
          <a:p>
            <a:fld id="{B7A43C5A-ACB8-4C0A-8D74-C2E9796A15BB}" type="slidenum">
              <a:rPr lang="en-US" smtClean="0"/>
              <a:pPr/>
              <a:t>74</a:t>
            </a:fld>
            <a:endParaRPr lang="en-US"/>
          </a:p>
        </p:txBody>
      </p:sp>
    </p:spTree>
    <p:extLst>
      <p:ext uri="{BB962C8B-B14F-4D97-AF65-F5344CB8AC3E}">
        <p14:creationId xmlns:p14="http://schemas.microsoft.com/office/powerpoint/2010/main" val="2231399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Comparisons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75</a:t>
            </a:fld>
            <a:endParaRPr lang="en-US"/>
          </a:p>
        </p:txBody>
      </p:sp>
    </p:spTree>
    <p:extLst>
      <p:ext uri="{BB962C8B-B14F-4D97-AF65-F5344CB8AC3E}">
        <p14:creationId xmlns:p14="http://schemas.microsoft.com/office/powerpoint/2010/main" val="26798686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823050"/>
            <a:ext cx="4267200" cy="4114800"/>
          </a:xfrm>
        </p:spPr>
        <p:txBody>
          <a:bodyPr/>
          <a:lstStyle/>
          <a:p>
            <a:pPr>
              <a:buFont typeface="Arial" panose="020B0604020202020204" pitchFamily="34" charset="0"/>
              <a:buChar char="•"/>
            </a:pPr>
            <a:r>
              <a:rPr lang="en-US" sz="2000" dirty="0"/>
              <a:t>identify subjects by </a:t>
            </a:r>
            <a:r>
              <a:rPr lang="en-US" sz="2000" dirty="0">
                <a:solidFill>
                  <a:srgbClr val="FFFF00"/>
                </a:solidFill>
              </a:rPr>
              <a:t>outcome status</a:t>
            </a:r>
            <a:r>
              <a:rPr lang="en-US" sz="2000" dirty="0"/>
              <a:t> at the start of the investigation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Once outcome status is identified and subjects are categorized as cases, controls (subjects without the outcome) are selected.</a:t>
            </a:r>
          </a:p>
          <a:p>
            <a:pPr>
              <a:buFont typeface="Arial" panose="020B0604020202020204" pitchFamily="34" charset="0"/>
              <a:buChar char="•"/>
            </a:pPr>
            <a:endParaRPr lang="en-US" sz="2000" dirty="0"/>
          </a:p>
          <a:p>
            <a:pPr>
              <a:buFont typeface="Arial" panose="020B0604020202020204" pitchFamily="34" charset="0"/>
              <a:buChar char="•"/>
            </a:pPr>
            <a:r>
              <a:rPr lang="en-US" sz="2000" dirty="0"/>
              <a:t>Both groups from the same source population.</a:t>
            </a:r>
          </a:p>
        </p:txBody>
      </p:sp>
      <p:sp>
        <p:nvSpPr>
          <p:cNvPr id="6" name="Content Placeholder 5"/>
          <p:cNvSpPr>
            <a:spLocks noGrp="1"/>
          </p:cNvSpPr>
          <p:nvPr>
            <p:ph sz="half" idx="2"/>
          </p:nvPr>
        </p:nvSpPr>
        <p:spPr>
          <a:xfrm>
            <a:off x="4648200" y="1828800"/>
            <a:ext cx="4267200" cy="4109049"/>
          </a:xfrm>
        </p:spPr>
        <p:txBody>
          <a:bodyPr/>
          <a:lstStyle/>
          <a:p>
            <a:pPr>
              <a:buFont typeface="Arial" panose="020B0604020202020204" pitchFamily="34" charset="0"/>
              <a:buChar char="•"/>
            </a:pPr>
            <a:r>
              <a:rPr lang="en-US" sz="2000" dirty="0"/>
              <a:t>define the selected group of subjects by </a:t>
            </a:r>
            <a:r>
              <a:rPr lang="en-US" sz="2000" dirty="0">
                <a:solidFill>
                  <a:srgbClr val="FFFF00"/>
                </a:solidFill>
              </a:rPr>
              <a:t>exposure status </a:t>
            </a:r>
            <a:r>
              <a:rPr lang="en-US" sz="2000" dirty="0"/>
              <a:t>at the start of the investigation.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Subjects who are not at risk for developing the outcome should be excluded from the study</a:t>
            </a:r>
          </a:p>
          <a:p>
            <a:pPr>
              <a:buFont typeface="Arial" panose="020B0604020202020204" pitchFamily="34" charset="0"/>
              <a:buChar char="•"/>
            </a:pPr>
            <a:endParaRPr lang="en-US" sz="2000" dirty="0"/>
          </a:p>
          <a:p>
            <a:pPr>
              <a:buFont typeface="Arial" panose="020B0604020202020204" pitchFamily="34" charset="0"/>
              <a:buChar char="•"/>
            </a:pPr>
            <a:endParaRPr lang="en-US" sz="1100" dirty="0"/>
          </a:p>
          <a:p>
            <a:pPr>
              <a:buFont typeface="Arial" panose="020B0604020202020204" pitchFamily="34" charset="0"/>
              <a:buChar char="•"/>
            </a:pPr>
            <a:endParaRPr lang="en-US" sz="2000" dirty="0"/>
          </a:p>
          <a:p>
            <a:pPr>
              <a:buFont typeface="Arial" panose="020B0604020202020204" pitchFamily="34" charset="0"/>
              <a:buChar char="•"/>
            </a:pPr>
            <a:r>
              <a:rPr lang="en-US" sz="2000" dirty="0"/>
              <a:t>Both groups from the same source population.</a:t>
            </a:r>
          </a:p>
          <a:p>
            <a:pPr>
              <a:buFont typeface="Arial" panose="020B0604020202020204" pitchFamily="34" charset="0"/>
              <a:buChar char="•"/>
            </a:pPr>
            <a:endParaRPr lang="en-US" sz="2000" dirty="0"/>
          </a:p>
        </p:txBody>
      </p:sp>
      <p:sp>
        <p:nvSpPr>
          <p:cNvPr id="2" name="Title 1"/>
          <p:cNvSpPr>
            <a:spLocks noGrp="1"/>
          </p:cNvSpPr>
          <p:nvPr>
            <p:ph type="title"/>
          </p:nvPr>
        </p:nvSpPr>
        <p:spPr/>
        <p:txBody>
          <a:bodyPr/>
          <a:lstStyle/>
          <a:p>
            <a:r>
              <a:rPr lang="en-US" dirty="0"/>
              <a:t>Case Control			Cohort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76</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489558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77</a:t>
            </a:fld>
            <a:endParaRPr lang="en-US"/>
          </a:p>
        </p:txBody>
      </p:sp>
      <p:pic>
        <p:nvPicPr>
          <p:cNvPr id="5" name="Picture 4"/>
          <p:cNvPicPr>
            <a:picLocks noChangeAspect="1"/>
          </p:cNvPicPr>
          <p:nvPr/>
        </p:nvPicPr>
        <p:blipFill>
          <a:blip r:embed="rId2"/>
          <a:stretch>
            <a:fillRect/>
          </a:stretch>
        </p:blipFill>
        <p:spPr>
          <a:xfrm>
            <a:off x="0" y="609600"/>
            <a:ext cx="9144000" cy="3200400"/>
          </a:xfrm>
          <a:prstGeom prst="rect">
            <a:avLst/>
          </a:prstGeom>
        </p:spPr>
      </p:pic>
      <p:pic>
        <p:nvPicPr>
          <p:cNvPr id="6" name="Picture 5"/>
          <p:cNvPicPr>
            <a:picLocks noChangeAspect="1"/>
          </p:cNvPicPr>
          <p:nvPr/>
        </p:nvPicPr>
        <p:blipFill>
          <a:blip r:embed="rId3"/>
          <a:stretch>
            <a:fillRect/>
          </a:stretch>
        </p:blipFill>
        <p:spPr>
          <a:xfrm>
            <a:off x="-1" y="3801625"/>
            <a:ext cx="9186239" cy="3056375"/>
          </a:xfrm>
          <a:prstGeom prst="rect">
            <a:avLst/>
          </a:prstGeom>
        </p:spPr>
      </p:pic>
      <p:sp>
        <p:nvSpPr>
          <p:cNvPr id="7" name="Rectangle 6"/>
          <p:cNvSpPr/>
          <p:nvPr/>
        </p:nvSpPr>
        <p:spPr bwMode="auto">
          <a:xfrm>
            <a:off x="0" y="3784040"/>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1676400" y="3149025"/>
            <a:ext cx="2497800" cy="584775"/>
          </a:xfrm>
          <a:prstGeom prst="rect">
            <a:avLst/>
          </a:prstGeom>
          <a:noFill/>
        </p:spPr>
        <p:txBody>
          <a:bodyPr wrap="none" rtlCol="0">
            <a:spAutoFit/>
          </a:bodyPr>
          <a:lstStyle/>
          <a:p>
            <a:r>
              <a:rPr lang="en-US" dirty="0"/>
              <a:t>Cohort study</a:t>
            </a:r>
          </a:p>
        </p:txBody>
      </p:sp>
      <p:sp>
        <p:nvSpPr>
          <p:cNvPr id="9" name="TextBox 8"/>
          <p:cNvSpPr txBox="1"/>
          <p:nvPr/>
        </p:nvSpPr>
        <p:spPr>
          <a:xfrm>
            <a:off x="1288490" y="6035414"/>
            <a:ext cx="3471400" cy="584775"/>
          </a:xfrm>
          <a:prstGeom prst="rect">
            <a:avLst/>
          </a:prstGeom>
          <a:noFill/>
        </p:spPr>
        <p:txBody>
          <a:bodyPr wrap="none" rtlCol="0">
            <a:spAutoFit/>
          </a:bodyPr>
          <a:lstStyle/>
          <a:p>
            <a:r>
              <a:rPr lang="en-US" dirty="0"/>
              <a:t>Case-control study</a:t>
            </a:r>
          </a:p>
        </p:txBody>
      </p:sp>
      <p:sp>
        <p:nvSpPr>
          <p:cNvPr id="10" name="Rectangle 9"/>
          <p:cNvSpPr/>
          <p:nvPr/>
        </p:nvSpPr>
        <p:spPr>
          <a:xfrm>
            <a:off x="0" y="6553200"/>
            <a:ext cx="6248400" cy="246221"/>
          </a:xfrm>
          <a:prstGeom prst="rect">
            <a:avLst/>
          </a:prstGeom>
        </p:spPr>
        <p:txBody>
          <a:bodyPr wrap="square">
            <a:spAutoFit/>
          </a:bodyPr>
          <a:lstStyle/>
          <a:p>
            <a:pPr algn="r"/>
            <a:r>
              <a:rPr lang="en-US" sz="1000" b="0" dirty="0">
                <a:solidFill>
                  <a:schemeClr val="tx1"/>
                </a:solidFill>
              </a:rPr>
              <a:t>Song JW, Chung KC. Observational studies: Cohort and case-control studies. </a:t>
            </a:r>
            <a:r>
              <a:rPr lang="en-US" sz="1000" b="0" dirty="0" err="1">
                <a:solidFill>
                  <a:schemeClr val="tx1"/>
                </a:solidFill>
              </a:rPr>
              <a:t>Plast</a:t>
            </a:r>
            <a:r>
              <a:rPr lang="en-US" sz="1000" b="0" dirty="0">
                <a:solidFill>
                  <a:schemeClr val="tx1"/>
                </a:solidFill>
              </a:rPr>
              <a:t> </a:t>
            </a:r>
            <a:r>
              <a:rPr lang="en-US" sz="1000" b="0" dirty="0" err="1">
                <a:solidFill>
                  <a:schemeClr val="tx1"/>
                </a:solidFill>
              </a:rPr>
              <a:t>Reconstr</a:t>
            </a:r>
            <a:r>
              <a:rPr lang="en-US" sz="1000" b="0" dirty="0">
                <a:solidFill>
                  <a:schemeClr val="tx1"/>
                </a:solidFill>
              </a:rPr>
              <a:t> </a:t>
            </a:r>
            <a:r>
              <a:rPr lang="en-US" sz="1000" b="0" dirty="0" err="1">
                <a:solidFill>
                  <a:schemeClr val="tx1"/>
                </a:solidFill>
              </a:rPr>
              <a:t>Surg</a:t>
            </a:r>
            <a:r>
              <a:rPr lang="en-US" sz="1000" b="0" dirty="0">
                <a:solidFill>
                  <a:schemeClr val="tx1"/>
                </a:solidFill>
              </a:rPr>
              <a:t> 2010;126:2234-42</a:t>
            </a:r>
          </a:p>
        </p:txBody>
      </p:sp>
    </p:spTree>
    <p:extLst>
      <p:ext uri="{BB962C8B-B14F-4D97-AF65-F5344CB8AC3E}">
        <p14:creationId xmlns:p14="http://schemas.microsoft.com/office/powerpoint/2010/main" val="33786937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Case-control versus cohort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78</a:t>
            </a:fld>
            <a:endParaRPr lang="en-US"/>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1" y="-6350"/>
            <a:ext cx="9201861" cy="3483554"/>
          </a:xfrm>
          <a:prstGeom prst="rect">
            <a:avLst/>
          </a:prstGeom>
        </p:spPr>
      </p:pic>
      <p:pic>
        <p:nvPicPr>
          <p:cNvPr id="8" name="Picture 7"/>
          <p:cNvPicPr>
            <a:picLocks noChangeAspect="1"/>
          </p:cNvPicPr>
          <p:nvPr/>
        </p:nvPicPr>
        <p:blipFill>
          <a:blip r:embed="rId4"/>
          <a:stretch>
            <a:fillRect/>
          </a:stretch>
        </p:blipFill>
        <p:spPr>
          <a:xfrm>
            <a:off x="-10886" y="3477204"/>
            <a:ext cx="9154886" cy="3416218"/>
          </a:xfrm>
          <a:prstGeom prst="rect">
            <a:avLst/>
          </a:prstGeom>
        </p:spPr>
      </p:pic>
      <p:pic>
        <p:nvPicPr>
          <p:cNvPr id="9" name="Picture 8"/>
          <p:cNvPicPr>
            <a:picLocks noChangeAspect="1"/>
          </p:cNvPicPr>
          <p:nvPr/>
        </p:nvPicPr>
        <p:blipFill>
          <a:blip r:embed="rId5"/>
          <a:stretch>
            <a:fillRect/>
          </a:stretch>
        </p:blipFill>
        <p:spPr>
          <a:xfrm>
            <a:off x="5791200" y="6151811"/>
            <a:ext cx="1495425" cy="609600"/>
          </a:xfrm>
          <a:prstGeom prst="rect">
            <a:avLst/>
          </a:prstGeom>
        </p:spPr>
      </p:pic>
      <p:pic>
        <p:nvPicPr>
          <p:cNvPr id="10" name="Picture 9"/>
          <p:cNvPicPr>
            <a:picLocks noChangeAspect="1"/>
          </p:cNvPicPr>
          <p:nvPr/>
        </p:nvPicPr>
        <p:blipFill>
          <a:blip r:embed="rId6"/>
          <a:stretch>
            <a:fillRect/>
          </a:stretch>
        </p:blipFill>
        <p:spPr>
          <a:xfrm>
            <a:off x="7286625" y="6151811"/>
            <a:ext cx="1562100" cy="656421"/>
          </a:xfrm>
          <a:prstGeom prst="rect">
            <a:avLst/>
          </a:prstGeom>
        </p:spPr>
      </p:pic>
      <p:sp>
        <p:nvSpPr>
          <p:cNvPr id="11" name="Rectangle 10"/>
          <p:cNvSpPr/>
          <p:nvPr/>
        </p:nvSpPr>
        <p:spPr bwMode="auto">
          <a:xfrm>
            <a:off x="5791200" y="6151811"/>
            <a:ext cx="335280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2" name="Picture 11"/>
          <p:cNvPicPr>
            <a:picLocks noChangeAspect="1"/>
          </p:cNvPicPr>
          <p:nvPr/>
        </p:nvPicPr>
        <p:blipFill>
          <a:blip r:embed="rId7"/>
          <a:stretch>
            <a:fillRect/>
          </a:stretch>
        </p:blipFill>
        <p:spPr>
          <a:xfrm>
            <a:off x="7734300" y="2639004"/>
            <a:ext cx="1295400" cy="762000"/>
          </a:xfrm>
          <a:prstGeom prst="rect">
            <a:avLst/>
          </a:prstGeom>
        </p:spPr>
      </p:pic>
      <p:sp>
        <p:nvSpPr>
          <p:cNvPr id="13" name="Rectangle 12"/>
          <p:cNvSpPr/>
          <p:nvPr/>
        </p:nvSpPr>
        <p:spPr bwMode="auto">
          <a:xfrm>
            <a:off x="7674012" y="2735593"/>
            <a:ext cx="146756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0" y="3401004"/>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a:xfrm>
            <a:off x="2286000" y="1905506"/>
            <a:ext cx="4572000" cy="584775"/>
          </a:xfrm>
          <a:prstGeom prst="rect">
            <a:avLst/>
          </a:prstGeom>
        </p:spPr>
        <p:txBody>
          <a:bodyPr>
            <a:spAutoFit/>
          </a:bodyPr>
          <a:lstStyle/>
          <a:p>
            <a:pPr marL="0" marR="0" fontAlgn="t">
              <a:spcBef>
                <a:spcPts val="0"/>
              </a:spcBef>
              <a:spcAft>
                <a:spcPts val="0"/>
              </a:spcAft>
            </a:pPr>
            <a:endParaRPr lang="en-US" dirty="0">
              <a:solidFill>
                <a:schemeClr val="tx1"/>
              </a:solidFill>
              <a:effectLst/>
            </a:endParaRPr>
          </a:p>
        </p:txBody>
      </p:sp>
      <p:sp>
        <p:nvSpPr>
          <p:cNvPr id="3" name="Rectangle 2">
            <a:extLst>
              <a:ext uri="{FF2B5EF4-FFF2-40B4-BE49-F238E27FC236}">
                <a16:creationId xmlns:a16="http://schemas.microsoft.com/office/drawing/2014/main" id="{BF7D125D-4694-4BE4-B1CF-ED3B8AC4075A}"/>
              </a:ext>
            </a:extLst>
          </p:cNvPr>
          <p:cNvSpPr/>
          <p:nvPr/>
        </p:nvSpPr>
        <p:spPr bwMode="auto">
          <a:xfrm>
            <a:off x="5715000" y="-6350"/>
            <a:ext cx="3133725" cy="255158"/>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a:extLst>
              <a:ext uri="{FF2B5EF4-FFF2-40B4-BE49-F238E27FC236}">
                <a16:creationId xmlns:a16="http://schemas.microsoft.com/office/drawing/2014/main" id="{65D64F29-2C64-44AB-BF63-DA82187F2984}"/>
              </a:ext>
            </a:extLst>
          </p:cNvPr>
          <p:cNvSpPr/>
          <p:nvPr/>
        </p:nvSpPr>
        <p:spPr bwMode="auto">
          <a:xfrm>
            <a:off x="5791199" y="3478642"/>
            <a:ext cx="2438401" cy="227668"/>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094463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Case-control / Cross-sectional / Cohort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79</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46355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EBM terminology is not standardized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a:t>
            </a:fld>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58" y="1676400"/>
            <a:ext cx="3727174" cy="3429000"/>
          </a:xfrm>
          <a:prstGeom prst="rect">
            <a:avLst/>
          </a:prstGeo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265" y="1676401"/>
            <a:ext cx="4864519" cy="3429000"/>
          </a:xfrm>
          <a:prstGeom prst="rect">
            <a:avLst/>
          </a:prstGeom>
        </p:spPr>
      </p:pic>
      <p:sp>
        <p:nvSpPr>
          <p:cNvPr id="7" name="Oval 6"/>
          <p:cNvSpPr/>
          <p:nvPr/>
        </p:nvSpPr>
        <p:spPr bwMode="auto">
          <a:xfrm>
            <a:off x="1387512" y="1493856"/>
            <a:ext cx="1524000"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4044532" y="4267200"/>
            <a:ext cx="1137068"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a:xfrm>
            <a:off x="4191000" y="5257800"/>
            <a:ext cx="4788042" cy="276999"/>
          </a:xfrm>
          <a:prstGeom prst="rect">
            <a:avLst/>
          </a:prstGeom>
        </p:spPr>
        <p:txBody>
          <a:bodyPr wrap="square">
            <a:spAutoFit/>
          </a:bodyPr>
          <a:lstStyle/>
          <a:p>
            <a:pPr algn="r"/>
            <a:r>
              <a:rPr lang="en-US" sz="1200" dirty="0">
                <a:solidFill>
                  <a:schemeClr val="bg1"/>
                </a:solidFill>
              </a:rPr>
              <a:t>https://www.slideshare.net/ritubudania/clinical-trial-design-28898802</a:t>
            </a:r>
          </a:p>
        </p:txBody>
      </p:sp>
      <p:sp>
        <p:nvSpPr>
          <p:cNvPr id="10" name="Rectangle 9"/>
          <p:cNvSpPr/>
          <p:nvPr/>
        </p:nvSpPr>
        <p:spPr>
          <a:xfrm>
            <a:off x="1024987" y="5168324"/>
            <a:ext cx="2217226" cy="1169551"/>
          </a:xfrm>
          <a:prstGeom prst="rect">
            <a:avLst/>
          </a:prstGeom>
        </p:spPr>
        <p:txBody>
          <a:bodyPr wrap="square">
            <a:spAutoFit/>
          </a:bodyPr>
          <a:lstStyle/>
          <a:p>
            <a:r>
              <a:rPr lang="en-US" sz="1400" b="0" dirty="0">
                <a:solidFill>
                  <a:schemeClr val="bg1"/>
                </a:solidFill>
              </a:rPr>
              <a:t>Song JW, Chung KC. Observational studies: Cohort and case-control studies.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a:t>
            </a:r>
            <a:r>
              <a:rPr lang="en-US" sz="1400" b="0" dirty="0" err="1">
                <a:solidFill>
                  <a:schemeClr val="bg1"/>
                </a:solidFill>
              </a:rPr>
              <a:t>Surg</a:t>
            </a:r>
            <a:r>
              <a:rPr lang="en-US" sz="1400" b="0" dirty="0">
                <a:solidFill>
                  <a:schemeClr val="bg1"/>
                </a:solidFill>
              </a:rPr>
              <a:t> 2010;126:2234-42</a:t>
            </a:r>
          </a:p>
        </p:txBody>
      </p:sp>
    </p:spTree>
    <p:extLst>
      <p:ext uri="{BB962C8B-B14F-4D97-AF65-F5344CB8AC3E}">
        <p14:creationId xmlns:p14="http://schemas.microsoft.com/office/powerpoint/2010/main" val="10203066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Question/ Type of Study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32800300"/>
              </p:ext>
            </p:extLst>
          </p:nvPr>
        </p:nvGraphicFramePr>
        <p:xfrm>
          <a:off x="228600" y="1524000"/>
          <a:ext cx="8686800" cy="4973320"/>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r>
                        <a:rPr lang="en-US" sz="1600" b="1" i="0" u="sng" strike="noStrike" kern="1200" baseline="0" dirty="0">
                          <a:solidFill>
                            <a:schemeClr val="bg1"/>
                          </a:solidFill>
                          <a:latin typeface="+mn-lt"/>
                          <a:ea typeface="+mn-ea"/>
                          <a:cs typeface="+mn-cs"/>
                        </a:rPr>
                        <a:t>Therapy/ Treatment </a:t>
                      </a:r>
                    </a:p>
                    <a:p>
                      <a:r>
                        <a:rPr lang="en-US" sz="1600" b="0" i="0" u="none" strike="noStrike" kern="1200" baseline="0" dirty="0">
                          <a:solidFill>
                            <a:schemeClr val="bg1"/>
                          </a:solidFill>
                          <a:latin typeface="+mn-lt"/>
                          <a:ea typeface="+mn-ea"/>
                          <a:cs typeface="+mn-cs"/>
                        </a:rPr>
                        <a:t>Selection of treatments of interventions that do more good than harm and that are worth the effort and cost.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Double-Blind </a:t>
                      </a:r>
                    </a:p>
                    <a:p>
                      <a:r>
                        <a:rPr lang="en-US" sz="1600" b="0" i="0" u="none" strike="noStrike" kern="1200" baseline="0" dirty="0">
                          <a:solidFill>
                            <a:schemeClr val="bg1"/>
                          </a:solidFill>
                          <a:latin typeface="+mn-lt"/>
                          <a:ea typeface="+mn-ea"/>
                          <a:cs typeface="+mn-cs"/>
                        </a:rPr>
                        <a:t>       Randomized Controlled Trial </a:t>
                      </a:r>
                    </a:p>
                    <a:p>
                      <a:r>
                        <a:rPr lang="en-US" sz="1600" b="0" i="0" u="none" strike="noStrike" kern="1200" baseline="0" dirty="0">
                          <a:solidFill>
                            <a:schemeClr val="bg1"/>
                          </a:solidFill>
                          <a:latin typeface="+mn-lt"/>
                          <a:ea typeface="+mn-ea"/>
                          <a:cs typeface="+mn-cs"/>
                        </a:rPr>
                        <a:t>Systematic Review</a:t>
                      </a:r>
                    </a:p>
                    <a:p>
                      <a:r>
                        <a:rPr lang="en-US" sz="1600" b="0" i="0" u="none" strike="noStrike" kern="1200" baseline="0" dirty="0" err="1">
                          <a:solidFill>
                            <a:schemeClr val="bg1"/>
                          </a:solidFill>
                          <a:latin typeface="+mn-lt"/>
                          <a:ea typeface="+mn-ea"/>
                          <a:cs typeface="+mn-cs"/>
                        </a:rPr>
                        <a:t>Meta Analysis</a:t>
                      </a:r>
                      <a:r>
                        <a:rPr lang="en-US" sz="1600" b="0" i="0" u="none" strike="noStrike" kern="1200" baseline="0" dirty="0">
                          <a:solidFill>
                            <a:schemeClr val="bg1"/>
                          </a:solidFill>
                          <a:latin typeface="+mn-lt"/>
                          <a:ea typeface="+mn-ea"/>
                          <a:cs typeface="+mn-cs"/>
                        </a:rPr>
                        <a:t> of RCT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1600" b="1" i="0" u="sng" strike="noStrike" kern="1200" baseline="0" dirty="0">
                          <a:solidFill>
                            <a:schemeClr val="bg1"/>
                          </a:solidFill>
                          <a:latin typeface="+mn-lt"/>
                          <a:ea typeface="+mn-ea"/>
                          <a:cs typeface="+mn-cs"/>
                        </a:rPr>
                        <a:t>Diagnosis</a:t>
                      </a:r>
                      <a:r>
                        <a:rPr lang="en-US" sz="1600" b="0" i="0" u="none" strike="noStrike" kern="1200" baseline="0" dirty="0">
                          <a:solidFill>
                            <a:schemeClr val="bg1"/>
                          </a:solidFill>
                          <a:latin typeface="+mn-lt"/>
                          <a:ea typeface="+mn-ea"/>
                          <a:cs typeface="+mn-cs"/>
                        </a:rPr>
                        <a:t> </a:t>
                      </a:r>
                    </a:p>
                    <a:p>
                      <a:r>
                        <a:rPr lang="en-US" sz="1600" b="0" i="0" u="none" strike="noStrike" kern="1200" baseline="0" dirty="0">
                          <a:solidFill>
                            <a:schemeClr val="bg1"/>
                          </a:solidFill>
                          <a:latin typeface="+mn-lt"/>
                          <a:ea typeface="+mn-ea"/>
                          <a:cs typeface="+mn-cs"/>
                        </a:rPr>
                        <a:t>Selection and interpretation of diagnostic tests, in order to confirm or exclude a diagnosis, based on considering their precision, accuracy, acceptability, expense, safety, etc.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Controlled Trial </a:t>
                      </a:r>
                    </a:p>
                    <a:p>
                      <a:r>
                        <a:rPr lang="en-US" sz="1600" b="0" i="0" u="none" strike="noStrike" kern="1200" baseline="0" dirty="0">
                          <a:solidFill>
                            <a:schemeClr val="bg1"/>
                          </a:solidFill>
                          <a:latin typeface="+mn-lt"/>
                          <a:ea typeface="+mn-ea"/>
                          <a:cs typeface="+mn-cs"/>
                        </a:rPr>
                        <a:t>Systematic Review</a:t>
                      </a:r>
                    </a:p>
                    <a:p>
                      <a:r>
                        <a:rPr lang="en-US" sz="1600" b="0" i="0" u="none" strike="noStrike" kern="1200" baseline="0" dirty="0" err="1">
                          <a:solidFill>
                            <a:schemeClr val="bg1"/>
                          </a:solidFill>
                          <a:latin typeface="+mn-lt"/>
                          <a:ea typeface="+mn-ea"/>
                          <a:cs typeface="+mn-cs"/>
                        </a:rPr>
                        <a:t>Meta Analysis</a:t>
                      </a:r>
                      <a:r>
                        <a:rPr lang="en-US" sz="1600" b="0" i="0" u="none" strike="noStrike" kern="1200" baseline="0" dirty="0">
                          <a:solidFill>
                            <a:schemeClr val="bg1"/>
                          </a:solidFill>
                          <a:latin typeface="+mn-lt"/>
                          <a:ea typeface="+mn-ea"/>
                          <a:cs typeface="+mn-cs"/>
                        </a:rPr>
                        <a:t> of Controlled Trial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600" b="1" i="0" u="sng" strike="noStrike" kern="1200" baseline="0" dirty="0">
                          <a:solidFill>
                            <a:schemeClr val="bg1"/>
                          </a:solidFill>
                          <a:latin typeface="+mn-lt"/>
                          <a:ea typeface="+mn-ea"/>
                          <a:cs typeface="+mn-cs"/>
                        </a:rPr>
                        <a:t>Prognosis </a:t>
                      </a:r>
                    </a:p>
                    <a:p>
                      <a:r>
                        <a:rPr lang="en-US" sz="1600" b="0" i="0" u="none" strike="noStrike" kern="1200" baseline="0" dirty="0">
                          <a:solidFill>
                            <a:schemeClr val="bg1"/>
                          </a:solidFill>
                          <a:latin typeface="+mn-lt"/>
                          <a:ea typeface="+mn-ea"/>
                          <a:cs typeface="+mn-cs"/>
                        </a:rPr>
                        <a:t>Estimation of a patient’s likely clinical course over time and anticipation of likely complications of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Cohort Studies, </a:t>
                      </a:r>
                    </a:p>
                    <a:p>
                      <a:r>
                        <a:rPr lang="en-US" sz="1600" b="0" i="0" u="none" strike="noStrike" kern="1200" baseline="0" dirty="0">
                          <a:solidFill>
                            <a:schemeClr val="bg1"/>
                          </a:solidFill>
                          <a:latin typeface="+mn-lt"/>
                          <a:ea typeface="+mn-ea"/>
                          <a:cs typeface="+mn-cs"/>
                        </a:rPr>
                        <a:t>Case Control, </a:t>
                      </a:r>
                    </a:p>
                    <a:p>
                      <a:r>
                        <a:rPr lang="en-US" sz="1600" b="0" i="0" u="none" strike="noStrike" kern="1200" baseline="0" dirty="0">
                          <a:solidFill>
                            <a:schemeClr val="bg1"/>
                          </a:solidFill>
                          <a:latin typeface="+mn-lt"/>
                          <a:ea typeface="+mn-ea"/>
                          <a:cs typeface="+mn-cs"/>
                        </a:rPr>
                        <a:t>Case Series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600" b="1" i="0" u="sng" strike="noStrike" kern="1200" baseline="0" dirty="0">
                          <a:solidFill>
                            <a:schemeClr val="bg1"/>
                          </a:solidFill>
                          <a:latin typeface="+mn-lt"/>
                          <a:ea typeface="+mn-ea"/>
                          <a:cs typeface="+mn-cs"/>
                        </a:rPr>
                        <a:t>Harm/ Etiology </a:t>
                      </a:r>
                    </a:p>
                    <a:p>
                      <a:r>
                        <a:rPr lang="en-US" sz="1600" b="0" i="0" u="none" strike="noStrike" kern="1200" baseline="0" dirty="0">
                          <a:solidFill>
                            <a:schemeClr val="bg1"/>
                          </a:solidFill>
                          <a:latin typeface="+mn-lt"/>
                          <a:ea typeface="+mn-ea"/>
                          <a:cs typeface="+mn-cs"/>
                        </a:rPr>
                        <a:t>Identification of causes or risk factors for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Cohort Studies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600" b="1" i="0" u="sng" strike="noStrike" kern="1200" baseline="0" dirty="0">
                          <a:solidFill>
                            <a:schemeClr val="bg1"/>
                          </a:solidFill>
                          <a:latin typeface="+mn-lt"/>
                          <a:ea typeface="+mn-ea"/>
                          <a:cs typeface="+mn-cs"/>
                        </a:rPr>
                        <a:t>Prevention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Randomized Controlled Trial, </a:t>
                      </a:r>
                    </a:p>
                    <a:p>
                      <a:r>
                        <a:rPr lang="en-US" sz="1600" b="0" i="0" u="none" strike="noStrike" kern="1200" baseline="0" dirty="0">
                          <a:solidFill>
                            <a:schemeClr val="bg1"/>
                          </a:solidFill>
                          <a:latin typeface="+mn-lt"/>
                          <a:ea typeface="+mn-ea"/>
                          <a:cs typeface="+mn-cs"/>
                        </a:rPr>
                        <a:t>Cohort Studies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600" b="1" i="0" u="sng" strike="noStrike" kern="1200" baseline="0" dirty="0">
                          <a:solidFill>
                            <a:schemeClr val="bg1"/>
                          </a:solidFill>
                          <a:latin typeface="+mn-lt"/>
                          <a:ea typeface="+mn-ea"/>
                          <a:cs typeface="+mn-cs"/>
                        </a:rPr>
                        <a:t>Quality Improvement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Randomized Controlled Trials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Rectangle 7"/>
          <p:cNvSpPr/>
          <p:nvPr/>
        </p:nvSpPr>
        <p:spPr>
          <a:xfrm>
            <a:off x="2895600" y="6553200"/>
            <a:ext cx="6248400" cy="276999"/>
          </a:xfrm>
          <a:prstGeom prst="rect">
            <a:avLst/>
          </a:prstGeom>
        </p:spPr>
        <p:txBody>
          <a:bodyPr wrap="square">
            <a:spAutoFit/>
          </a:bodyPr>
          <a:lstStyle/>
          <a:p>
            <a:pPr marR="38530" algn="r"/>
            <a:r>
              <a:rPr lang="en-US" sz="1200" b="0" dirty="0">
                <a:solidFill>
                  <a:schemeClr val="bg1"/>
                </a:solidFill>
              </a:rPr>
              <a:t>Adapted from: Sackett et al. Evidence-Based Medicine: How to Practice and Teach EBM, 2000</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80</a:t>
            </a:fld>
            <a:endParaRPr lang="en-US"/>
          </a:p>
        </p:txBody>
      </p:sp>
    </p:spTree>
    <p:extLst>
      <p:ext uri="{BB962C8B-B14F-4D97-AF65-F5344CB8AC3E}">
        <p14:creationId xmlns:p14="http://schemas.microsoft.com/office/powerpoint/2010/main" val="24745720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designs in function of objective</a:t>
            </a:r>
          </a:p>
        </p:txBody>
      </p:sp>
      <p:sp>
        <p:nvSpPr>
          <p:cNvPr id="3" name="Content Placeholder 2"/>
          <p:cNvSpPr>
            <a:spLocks noGrp="1"/>
          </p:cNvSpPr>
          <p:nvPr>
            <p:ph idx="1"/>
          </p:nvPr>
        </p:nvSpPr>
        <p:spPr>
          <a:xfrm>
            <a:off x="685800" y="1905000"/>
            <a:ext cx="8458200" cy="4038600"/>
          </a:xfrm>
        </p:spPr>
        <p:txBody>
          <a:bodyPr/>
          <a:lstStyle/>
          <a:p>
            <a:r>
              <a:rPr lang="en-US" b="1" dirty="0"/>
              <a:t>Objective 		  Common design</a:t>
            </a:r>
          </a:p>
          <a:p>
            <a:endParaRPr lang="en-US" b="1" dirty="0"/>
          </a:p>
          <a:p>
            <a:r>
              <a:rPr lang="en-US" dirty="0"/>
              <a:t>Prevalence 		  Cross sectional</a:t>
            </a:r>
          </a:p>
          <a:p>
            <a:r>
              <a:rPr lang="en-US" dirty="0"/>
              <a:t>Incidence 		  Cohort</a:t>
            </a:r>
          </a:p>
          <a:p>
            <a:r>
              <a:rPr lang="en-US" dirty="0"/>
              <a:t>Cause			  in order of reliability:</a:t>
            </a:r>
          </a:p>
          <a:p>
            <a:r>
              <a:rPr lang="en-US" dirty="0"/>
              <a:t>				    cohort, case-control, cross sectional</a:t>
            </a:r>
          </a:p>
          <a:p>
            <a:r>
              <a:rPr lang="en-US" dirty="0"/>
              <a:t>Prognosis 		  Cohort</a:t>
            </a:r>
          </a:p>
          <a:p>
            <a:r>
              <a:rPr lang="en-US" dirty="0"/>
              <a:t>Treatment effect 	  Controlled trial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81</a:t>
            </a:fld>
            <a:endParaRPr lang="en-US"/>
          </a:p>
        </p:txBody>
      </p:sp>
      <p:cxnSp>
        <p:nvCxnSpPr>
          <p:cNvPr id="8" name="Straight Arrow Connector 7"/>
          <p:cNvCxnSpPr/>
          <p:nvPr/>
        </p:nvCxnSpPr>
        <p:spPr bwMode="auto">
          <a:xfrm>
            <a:off x="2438400" y="30019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9" name="Straight Arrow Connector 8"/>
          <p:cNvCxnSpPr/>
          <p:nvPr/>
        </p:nvCxnSpPr>
        <p:spPr bwMode="auto">
          <a:xfrm>
            <a:off x="2438400" y="34591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0" name="Straight Arrow Connector 9"/>
          <p:cNvCxnSpPr/>
          <p:nvPr/>
        </p:nvCxnSpPr>
        <p:spPr bwMode="auto">
          <a:xfrm>
            <a:off x="2438400" y="39163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a:off x="2438400" y="47545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2" name="Straight Arrow Connector 11"/>
          <p:cNvCxnSpPr/>
          <p:nvPr/>
        </p:nvCxnSpPr>
        <p:spPr bwMode="auto">
          <a:xfrm>
            <a:off x="3276600" y="5211744"/>
            <a:ext cx="3048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4" name="Rectangle 13"/>
          <p:cNvSpPr/>
          <p:nvPr/>
        </p:nvSpPr>
        <p:spPr>
          <a:xfrm>
            <a:off x="877556" y="6043135"/>
            <a:ext cx="8229600" cy="738664"/>
          </a:xfrm>
          <a:prstGeom prst="rect">
            <a:avLst/>
          </a:prstGeom>
        </p:spPr>
        <p:txBody>
          <a:bodyPr wrap="square">
            <a:spAutoFit/>
          </a:bodyPr>
          <a:lstStyle/>
          <a:p>
            <a:pPr algn="r"/>
            <a:r>
              <a:rPr lang="en-US" sz="1400" b="0" dirty="0">
                <a:solidFill>
                  <a:schemeClr val="bg1"/>
                </a:solidFill>
              </a:rPr>
              <a:t>Mann, C.J. (2003) Observational research methods. </a:t>
            </a:r>
          </a:p>
          <a:p>
            <a:pPr algn="r"/>
            <a:r>
              <a:rPr lang="en-US" sz="1400" b="0" dirty="0">
                <a:solidFill>
                  <a:schemeClr val="bg1"/>
                </a:solidFill>
              </a:rPr>
              <a:t>Research design II: Cohort, cross sectional, and case-control studies. </a:t>
            </a:r>
          </a:p>
          <a:p>
            <a:pPr algn="r"/>
            <a:r>
              <a:rPr lang="en-US" sz="1400" b="0" dirty="0">
                <a:solidFill>
                  <a:schemeClr val="bg1"/>
                </a:solidFill>
              </a:rPr>
              <a:t>Emergency Medicine Journal 20 (1): 54–60.</a:t>
            </a:r>
          </a:p>
        </p:txBody>
      </p:sp>
    </p:spTree>
    <p:extLst>
      <p:ext uri="{BB962C8B-B14F-4D97-AF65-F5344CB8AC3E}">
        <p14:creationId xmlns:p14="http://schemas.microsoft.com/office/powerpoint/2010/main" val="14777815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designs in function of objective</a:t>
            </a:r>
          </a:p>
        </p:txBody>
      </p:sp>
      <p:pic>
        <p:nvPicPr>
          <p:cNvPr id="5" name="Content Placeholder 4"/>
          <p:cNvPicPr>
            <a:picLocks noGrp="1" noChangeAspect="1"/>
          </p:cNvPicPr>
          <p:nvPr>
            <p:ph idx="1"/>
          </p:nvPr>
        </p:nvPicPr>
        <p:blipFill>
          <a:blip r:embed="rId2"/>
          <a:stretch>
            <a:fillRect/>
          </a:stretch>
        </p:blipFill>
        <p:spPr>
          <a:xfrm>
            <a:off x="819150" y="1533525"/>
            <a:ext cx="7810500" cy="4857750"/>
          </a:xfrm>
          <a:prstGeom prst="rect">
            <a:avLst/>
          </a:prstGeom>
          <a:ln w="28575">
            <a:solidFill>
              <a:schemeClr val="tx1"/>
            </a:solidFill>
          </a:ln>
        </p:spPr>
      </p:pic>
      <p:sp>
        <p:nvSpPr>
          <p:cNvPr id="4" name="Slide Number Placeholder 3"/>
          <p:cNvSpPr>
            <a:spLocks noGrp="1"/>
          </p:cNvSpPr>
          <p:nvPr>
            <p:ph type="sldNum" sz="quarter" idx="10"/>
          </p:nvPr>
        </p:nvSpPr>
        <p:spPr/>
        <p:txBody>
          <a:bodyPr/>
          <a:lstStyle/>
          <a:p>
            <a:fld id="{B7A43C5A-ACB8-4C0A-8D74-C2E9796A15BB}" type="slidenum">
              <a:rPr lang="en-US" smtClean="0"/>
              <a:pPr/>
              <a:t>82</a:t>
            </a:fld>
            <a:endParaRPr lang="en-US"/>
          </a:p>
        </p:txBody>
      </p:sp>
      <p:sp>
        <p:nvSpPr>
          <p:cNvPr id="6" name="Rectangle 5"/>
          <p:cNvSpPr/>
          <p:nvPr/>
        </p:nvSpPr>
        <p:spPr>
          <a:xfrm>
            <a:off x="3454121" y="6458148"/>
            <a:ext cx="5715000" cy="307777"/>
          </a:xfrm>
          <a:prstGeom prst="rect">
            <a:avLst/>
          </a:prstGeom>
        </p:spPr>
        <p:txBody>
          <a:bodyPr wrap="square">
            <a:spAutoFit/>
          </a:bodyPr>
          <a:lstStyle/>
          <a:p>
            <a:pPr algn="l"/>
            <a:r>
              <a:rPr lang="en-US" sz="1400" b="0" dirty="0">
                <a:solidFill>
                  <a:schemeClr val="bg1"/>
                </a:solidFill>
                <a:latin typeface="+mj-lt"/>
              </a:rPr>
              <a:t>Edgar R Miller III. An Introduction to Clinical Trials: Design Issues.</a:t>
            </a:r>
          </a:p>
        </p:txBody>
      </p:sp>
      <p:cxnSp>
        <p:nvCxnSpPr>
          <p:cNvPr id="8" name="Straight Connector 7"/>
          <p:cNvCxnSpPr/>
          <p:nvPr/>
        </p:nvCxnSpPr>
        <p:spPr bwMode="auto">
          <a:xfrm>
            <a:off x="819150" y="2895600"/>
            <a:ext cx="78105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838200" y="3657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838200" y="4419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838200" y="5181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838200" y="57150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276600" y="2199752"/>
            <a:ext cx="52959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84943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9</a:t>
            </a:fld>
            <a:endParaRPr lang="en-US"/>
          </a:p>
        </p:txBody>
      </p:sp>
    </p:spTree>
    <p:extLst>
      <p:ext uri="{BB962C8B-B14F-4D97-AF65-F5344CB8AC3E}">
        <p14:creationId xmlns:p14="http://schemas.microsoft.com/office/powerpoint/2010/main" val="1508195924"/>
      </p:ext>
    </p:extLst>
  </p:cSld>
  <p:clrMapOvr>
    <a:masterClrMapping/>
  </p:clrMapOvr>
</p:sld>
</file>

<file path=ppt/theme/theme1.xml><?xml version="1.0" encoding="utf-8"?>
<a:theme xmlns:a="http://schemas.openxmlformats.org/drawingml/2006/main" name="2014-Indianapolis">
  <a:themeElements>
    <a:clrScheme name="Custom 7">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38800</TotalTime>
  <Words>5936</Words>
  <Application>Microsoft Office PowerPoint</Application>
  <PresentationFormat>On-screen Show (4:3)</PresentationFormat>
  <Paragraphs>599</Paragraphs>
  <Slides>82</Slides>
  <Notes>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Arial Unicode MS</vt:lpstr>
      <vt:lpstr>Georgia</vt:lpstr>
      <vt:lpstr>Times</vt:lpstr>
      <vt:lpstr>Times New Roman</vt:lpstr>
      <vt:lpstr>Trebuchet MS</vt:lpstr>
      <vt:lpstr>2014-Indianapolis</vt:lpstr>
      <vt:lpstr>Statistical data analysis and research methods BMI504  Course 15735 – Spring 2026  </vt:lpstr>
      <vt:lpstr>The slides in this set may not to be distributed, shared with, or shown to anybody else than the students registered for this course, i.e. BMI504-2026. </vt:lpstr>
      <vt:lpstr>Background</vt:lpstr>
      <vt:lpstr>Evidence-based medicine (EBM) steps</vt:lpstr>
      <vt:lpstr>Two Cardinal Rules of EBM </vt:lpstr>
      <vt:lpstr>Level of evidence</vt:lpstr>
      <vt:lpstr>Clinical research </vt:lpstr>
      <vt:lpstr>EBM terminology is not standardized !</vt:lpstr>
      <vt:lpstr>Study designs</vt:lpstr>
      <vt:lpstr>PowerPoint Presentation</vt:lpstr>
      <vt:lpstr>Studies of studies</vt:lpstr>
      <vt:lpstr>Studies of studies</vt:lpstr>
      <vt:lpstr>Appraising systematic reviews</vt:lpstr>
      <vt:lpstr>Study designs</vt:lpstr>
      <vt:lpstr>Clinical trials: from discovery to application</vt:lpstr>
      <vt:lpstr>Clinical trials: from discovery to application</vt:lpstr>
      <vt:lpstr>Clinical trials: from discovery to application</vt:lpstr>
      <vt:lpstr>PowerPoint Presentation</vt:lpstr>
      <vt:lpstr>Clinical trials: from discovery to application</vt:lpstr>
      <vt:lpstr>NIH's Definition of a Clinical Trial</vt:lpstr>
      <vt:lpstr>Is this a clinical trial?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Controlled Clinical Trial</vt:lpstr>
      <vt:lpstr>Randomized Clinical Trial</vt:lpstr>
      <vt:lpstr>Factorial Designs</vt:lpstr>
      <vt:lpstr>N-of-1 studies</vt:lpstr>
      <vt:lpstr>N-of-1 for treatment selection</vt:lpstr>
      <vt:lpstr>Study designs</vt:lpstr>
      <vt:lpstr>Cohort Study</vt:lpstr>
      <vt:lpstr>Cohort studies</vt:lpstr>
      <vt:lpstr>Cohort studies: advantages</vt:lpstr>
      <vt:lpstr>Cohort studies: disadvantages</vt:lpstr>
      <vt:lpstr>Selection of cohort study participants</vt:lpstr>
      <vt:lpstr>Selection of participants in cohort studies</vt:lpstr>
      <vt:lpstr>PowerPoint Presentation</vt:lpstr>
      <vt:lpstr>PowerPoint Presentation</vt:lpstr>
      <vt:lpstr>What Odds Ratio (OR) and Risk Ratio (RR)  tell you</vt:lpstr>
      <vt:lpstr>Odds Ratio (OR) or Risk Ratio (RR) ? </vt:lpstr>
      <vt:lpstr>Study designs</vt:lpstr>
      <vt:lpstr>Cross-sectional study</vt:lpstr>
      <vt:lpstr>Cross-sectional design</vt:lpstr>
      <vt:lpstr>Study designs</vt:lpstr>
      <vt:lpstr>Case control study</vt:lpstr>
      <vt:lpstr>Case control study</vt:lpstr>
      <vt:lpstr>Case control study</vt:lpstr>
      <vt:lpstr>Case control study</vt:lpstr>
      <vt:lpstr>Case control study</vt:lpstr>
      <vt:lpstr>PowerPoint Presentation</vt:lpstr>
      <vt:lpstr>Case selection in case control studies</vt:lpstr>
      <vt:lpstr>Case selection alternatives</vt:lpstr>
      <vt:lpstr>Case selection alternatives</vt:lpstr>
      <vt:lpstr>Case selection alternatives</vt:lpstr>
      <vt:lpstr>Control selection in case-control studies</vt:lpstr>
      <vt:lpstr>Matched case-control study</vt:lpstr>
      <vt:lpstr>Case control study</vt:lpstr>
      <vt:lpstr>Case control study</vt:lpstr>
      <vt:lpstr>PowerPoint Presentation</vt:lpstr>
      <vt:lpstr>Interpretation of Odds Ratio</vt:lpstr>
      <vt:lpstr>Bias in case control studies</vt:lpstr>
      <vt:lpstr>Bias in case control studies</vt:lpstr>
      <vt:lpstr>Study designs</vt:lpstr>
      <vt:lpstr>Case Series</vt:lpstr>
      <vt:lpstr>Case series settings (2)</vt:lpstr>
      <vt:lpstr>Characteristics of good case series</vt:lpstr>
      <vt:lpstr>Checklist for Reporting Case Series</vt:lpstr>
      <vt:lpstr>Study designs</vt:lpstr>
      <vt:lpstr>Case Control   Cohort</vt:lpstr>
      <vt:lpstr>PowerPoint Presentation</vt:lpstr>
      <vt:lpstr>Case-control versus cohort</vt:lpstr>
      <vt:lpstr>Case-control / Cross-sectional / Cohort</vt:lpstr>
      <vt:lpstr>Type of Question/ Type of Study </vt:lpstr>
      <vt:lpstr>Study designs in function of objective</vt:lpstr>
      <vt:lpstr>Study designs in function of objective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1619</cp:revision>
  <dcterms:created xsi:type="dcterms:W3CDTF">1601-01-01T00:00:00Z</dcterms:created>
  <dcterms:modified xsi:type="dcterms:W3CDTF">2026-03-02T19:04:49Z</dcterms:modified>
</cp:coreProperties>
</file>