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6" r:id="rId1"/>
  </p:sldMasterIdLst>
  <p:notesMasterIdLst>
    <p:notesMasterId r:id="rId72"/>
  </p:notesMasterIdLst>
  <p:sldIdLst>
    <p:sldId id="1245" r:id="rId2"/>
    <p:sldId id="1429" r:id="rId3"/>
    <p:sldId id="1508" r:id="rId4"/>
    <p:sldId id="1465" r:id="rId5"/>
    <p:sldId id="1467" r:id="rId6"/>
    <p:sldId id="1470" r:id="rId7"/>
    <p:sldId id="1466" r:id="rId8"/>
    <p:sldId id="1468" r:id="rId9"/>
    <p:sldId id="1473" r:id="rId10"/>
    <p:sldId id="1474" r:id="rId11"/>
    <p:sldId id="1472" r:id="rId12"/>
    <p:sldId id="1475" r:id="rId13"/>
    <p:sldId id="1476" r:id="rId14"/>
    <p:sldId id="1481" r:id="rId15"/>
    <p:sldId id="1482" r:id="rId16"/>
    <p:sldId id="1613" r:id="rId17"/>
    <p:sldId id="1480" r:id="rId18"/>
    <p:sldId id="1439" r:id="rId19"/>
    <p:sldId id="1428" r:id="rId20"/>
    <p:sldId id="1484" r:id="rId21"/>
    <p:sldId id="1485" r:id="rId22"/>
    <p:sldId id="1486" r:id="rId23"/>
    <p:sldId id="1487" r:id="rId24"/>
    <p:sldId id="1488" r:id="rId25"/>
    <p:sldId id="1504" r:id="rId26"/>
    <p:sldId id="1555" r:id="rId27"/>
    <p:sldId id="1505" r:id="rId28"/>
    <p:sldId id="1506" r:id="rId29"/>
    <p:sldId id="1507" r:id="rId30"/>
    <p:sldId id="1489" r:id="rId31"/>
    <p:sldId id="1430" r:id="rId32"/>
    <p:sldId id="1431" r:id="rId33"/>
    <p:sldId id="1433" r:id="rId34"/>
    <p:sldId id="1559" r:id="rId35"/>
    <p:sldId id="1432" r:id="rId36"/>
    <p:sldId id="1435" r:id="rId37"/>
    <p:sldId id="1436" r:id="rId38"/>
    <p:sldId id="1437" r:id="rId39"/>
    <p:sldId id="1490" r:id="rId40"/>
    <p:sldId id="1491" r:id="rId41"/>
    <p:sldId id="1496" r:id="rId42"/>
    <p:sldId id="1497" r:id="rId43"/>
    <p:sldId id="1509" r:id="rId44"/>
    <p:sldId id="1510" r:id="rId45"/>
    <p:sldId id="1511" r:id="rId46"/>
    <p:sldId id="1512" r:id="rId47"/>
    <p:sldId id="1513" r:id="rId48"/>
    <p:sldId id="1514" r:id="rId49"/>
    <p:sldId id="1515" r:id="rId50"/>
    <p:sldId id="1516" r:id="rId51"/>
    <p:sldId id="1518" r:id="rId52"/>
    <p:sldId id="1519" r:id="rId53"/>
    <p:sldId id="1520" r:id="rId54"/>
    <p:sldId id="1521" r:id="rId55"/>
    <p:sldId id="1523" r:id="rId56"/>
    <p:sldId id="1524" r:id="rId57"/>
    <p:sldId id="1525" r:id="rId58"/>
    <p:sldId id="1526" r:id="rId59"/>
    <p:sldId id="1527" r:id="rId60"/>
    <p:sldId id="1528" r:id="rId61"/>
    <p:sldId id="1552" r:id="rId62"/>
    <p:sldId id="1529" r:id="rId63"/>
    <p:sldId id="1530" r:id="rId64"/>
    <p:sldId id="1560" r:id="rId65"/>
    <p:sldId id="1612" r:id="rId66"/>
    <p:sldId id="1531" r:id="rId67"/>
    <p:sldId id="1554" r:id="rId68"/>
    <p:sldId id="1553" r:id="rId69"/>
    <p:sldId id="1532" r:id="rId70"/>
    <p:sldId id="1533" r:id="rId71"/>
  </p:sldIdLst>
  <p:sldSz cx="9144000" cy="6858000" type="screen4x3"/>
  <p:notesSz cx="6858000" cy="9144000"/>
  <p:defaultTextStyle>
    <a:defPPr>
      <a:defRPr lang="en-US"/>
    </a:defPPr>
    <a:lvl1pPr algn="ctr" rtl="0" fontAlgn="base">
      <a:spcBef>
        <a:spcPct val="0"/>
      </a:spcBef>
      <a:spcAft>
        <a:spcPct val="0"/>
      </a:spcAft>
      <a:defRPr sz="3200" b="1" kern="1200">
        <a:solidFill>
          <a:srgbClr val="000066"/>
        </a:solidFill>
        <a:latin typeface="Times New Roman" pitchFamily="18" charset="0"/>
        <a:ea typeface="+mn-ea"/>
        <a:cs typeface="+mn-cs"/>
      </a:defRPr>
    </a:lvl1pPr>
    <a:lvl2pPr marL="457200" algn="ctr" rtl="0" fontAlgn="base">
      <a:spcBef>
        <a:spcPct val="0"/>
      </a:spcBef>
      <a:spcAft>
        <a:spcPct val="0"/>
      </a:spcAft>
      <a:defRPr sz="3200" b="1" kern="1200">
        <a:solidFill>
          <a:srgbClr val="000066"/>
        </a:solidFill>
        <a:latin typeface="Times New Roman" pitchFamily="18" charset="0"/>
        <a:ea typeface="+mn-ea"/>
        <a:cs typeface="+mn-cs"/>
      </a:defRPr>
    </a:lvl2pPr>
    <a:lvl3pPr marL="914400" algn="ctr" rtl="0" fontAlgn="base">
      <a:spcBef>
        <a:spcPct val="0"/>
      </a:spcBef>
      <a:spcAft>
        <a:spcPct val="0"/>
      </a:spcAft>
      <a:defRPr sz="3200" b="1" kern="1200">
        <a:solidFill>
          <a:srgbClr val="000066"/>
        </a:solidFill>
        <a:latin typeface="Times New Roman" pitchFamily="18" charset="0"/>
        <a:ea typeface="+mn-ea"/>
        <a:cs typeface="+mn-cs"/>
      </a:defRPr>
    </a:lvl3pPr>
    <a:lvl4pPr marL="1371600" algn="ctr" rtl="0" fontAlgn="base">
      <a:spcBef>
        <a:spcPct val="0"/>
      </a:spcBef>
      <a:spcAft>
        <a:spcPct val="0"/>
      </a:spcAft>
      <a:defRPr sz="3200" b="1" kern="1200">
        <a:solidFill>
          <a:srgbClr val="000066"/>
        </a:solidFill>
        <a:latin typeface="Times New Roman" pitchFamily="18" charset="0"/>
        <a:ea typeface="+mn-ea"/>
        <a:cs typeface="+mn-cs"/>
      </a:defRPr>
    </a:lvl4pPr>
    <a:lvl5pPr marL="1828800" algn="ctr" rtl="0" fontAlgn="base">
      <a:spcBef>
        <a:spcPct val="0"/>
      </a:spcBef>
      <a:spcAft>
        <a:spcPct val="0"/>
      </a:spcAft>
      <a:defRPr sz="3200" b="1" kern="1200">
        <a:solidFill>
          <a:srgbClr val="000066"/>
        </a:solidFill>
        <a:latin typeface="Times New Roman" pitchFamily="18" charset="0"/>
        <a:ea typeface="+mn-ea"/>
        <a:cs typeface="+mn-cs"/>
      </a:defRPr>
    </a:lvl5pPr>
    <a:lvl6pPr marL="2286000" algn="l" defTabSz="914400" rtl="0" eaLnBrk="1" latinLnBrk="0" hangingPunct="1">
      <a:defRPr sz="3200" b="1" kern="1200">
        <a:solidFill>
          <a:srgbClr val="000066"/>
        </a:solidFill>
        <a:latin typeface="Times New Roman" pitchFamily="18" charset="0"/>
        <a:ea typeface="+mn-ea"/>
        <a:cs typeface="+mn-cs"/>
      </a:defRPr>
    </a:lvl6pPr>
    <a:lvl7pPr marL="2743200" algn="l" defTabSz="914400" rtl="0" eaLnBrk="1" latinLnBrk="0" hangingPunct="1">
      <a:defRPr sz="3200" b="1" kern="1200">
        <a:solidFill>
          <a:srgbClr val="000066"/>
        </a:solidFill>
        <a:latin typeface="Times New Roman" pitchFamily="18" charset="0"/>
        <a:ea typeface="+mn-ea"/>
        <a:cs typeface="+mn-cs"/>
      </a:defRPr>
    </a:lvl7pPr>
    <a:lvl8pPr marL="3200400" algn="l" defTabSz="914400" rtl="0" eaLnBrk="1" latinLnBrk="0" hangingPunct="1">
      <a:defRPr sz="3200" b="1" kern="1200">
        <a:solidFill>
          <a:srgbClr val="000066"/>
        </a:solidFill>
        <a:latin typeface="Times New Roman" pitchFamily="18" charset="0"/>
        <a:ea typeface="+mn-ea"/>
        <a:cs typeface="+mn-cs"/>
      </a:defRPr>
    </a:lvl8pPr>
    <a:lvl9pPr marL="3657600" algn="l" defTabSz="914400" rtl="0" eaLnBrk="1" latinLnBrk="0" hangingPunct="1">
      <a:defRPr sz="3200" b="1" kern="1200">
        <a:solidFill>
          <a:srgbClr val="000066"/>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E115"/>
    <a:srgbClr val="FF6600"/>
    <a:srgbClr val="000000"/>
    <a:srgbClr val="00B0F0"/>
    <a:srgbClr val="FF0000"/>
    <a:srgbClr val="16165D"/>
    <a:srgbClr val="A2CCE8"/>
    <a:srgbClr val="AAE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2" autoAdjust="0"/>
    <p:restoredTop sz="86455" autoAdjust="0"/>
  </p:normalViewPr>
  <p:slideViewPr>
    <p:cSldViewPr>
      <p:cViewPr varScale="1">
        <p:scale>
          <a:sx n="63" d="100"/>
          <a:sy n="63" d="100"/>
        </p:scale>
        <p:origin x="525"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120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a:solidFill>
                  <a:schemeClr val="tx1"/>
                </a:solidFill>
              </a:defRPr>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a:solidFill>
                  <a:schemeClr val="tx1"/>
                </a:solidFill>
              </a:defRPr>
            </a:lvl1pPr>
          </a:lstStyle>
          <a:p>
            <a:pPr>
              <a:defRPr/>
            </a:pPr>
            <a:endParaRPr lang="en-US"/>
          </a:p>
        </p:txBody>
      </p:sp>
      <p:sp>
        <p:nvSpPr>
          <p:cNvPr id="17613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a:t>Klik om de opmaakprofielen van de modeltekst te bewerken</a:t>
            </a:r>
          </a:p>
          <a:p>
            <a:pPr lvl="1"/>
            <a:r>
              <a:rPr lang="nl-NL" noProof="0"/>
              <a:t>Tweede niveau</a:t>
            </a:r>
          </a:p>
          <a:p>
            <a:pPr lvl="2"/>
            <a:r>
              <a:rPr lang="nl-NL" noProof="0"/>
              <a:t>Derde niveau</a:t>
            </a:r>
          </a:p>
          <a:p>
            <a:pPr lvl="3"/>
            <a:r>
              <a:rPr lang="nl-NL" noProof="0"/>
              <a:t>Vierde niveau</a:t>
            </a:r>
          </a:p>
          <a:p>
            <a:pPr lvl="4"/>
            <a:r>
              <a:rPr lang="nl-NL" noProof="0"/>
              <a:t>Vijfde niveau</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a:solidFill>
                  <a:schemeClr val="tx1"/>
                </a:solidFill>
              </a:defRPr>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defRPr>
            </a:lvl1pPr>
          </a:lstStyle>
          <a:p>
            <a:pPr>
              <a:defRPr/>
            </a:pPr>
            <a:fld id="{1305ACA9-A27D-4159-B806-94BE96EB69B2}" type="slidenum">
              <a:rPr lang="en-US"/>
              <a:pPr>
                <a:defRPr/>
              </a:pPr>
              <a:t>‹#›</a:t>
            </a:fld>
            <a:endParaRPr lang="en-US"/>
          </a:p>
        </p:txBody>
      </p:sp>
    </p:spTree>
    <p:extLst>
      <p:ext uri="{BB962C8B-B14F-4D97-AF65-F5344CB8AC3E}">
        <p14:creationId xmlns:p14="http://schemas.microsoft.com/office/powerpoint/2010/main" val="8275982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15</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35901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16</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07436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35</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11293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chemeClr val="tx1"/>
                </a:solidFill>
                <a:latin typeface="Times New Roman" panose="02020603050405020304" pitchFamily="18" charset="0"/>
              </a:defRPr>
            </a:lvl1pPr>
            <a:lvl2pPr marL="742950" indent="-285750" eaLnBrk="0" hangingPunct="0">
              <a:defRPr sz="2400" b="1">
                <a:solidFill>
                  <a:schemeClr val="tx1"/>
                </a:solidFill>
                <a:latin typeface="Times New Roman" panose="02020603050405020304" pitchFamily="18" charset="0"/>
              </a:defRPr>
            </a:lvl2pPr>
            <a:lvl3pPr marL="1143000" indent="-228600" eaLnBrk="0" hangingPunct="0">
              <a:defRPr sz="2400" b="1">
                <a:solidFill>
                  <a:schemeClr val="tx1"/>
                </a:solidFill>
                <a:latin typeface="Times New Roman" panose="02020603050405020304" pitchFamily="18" charset="0"/>
              </a:defRPr>
            </a:lvl3pPr>
            <a:lvl4pPr marL="1600200" indent="-228600" eaLnBrk="0" hangingPunct="0">
              <a:defRPr sz="2400" b="1">
                <a:solidFill>
                  <a:schemeClr val="tx1"/>
                </a:solidFill>
                <a:latin typeface="Times New Roman" panose="02020603050405020304" pitchFamily="18" charset="0"/>
              </a:defRPr>
            </a:lvl4pPr>
            <a:lvl5pPr marL="2057400" indent="-228600" eaLnBrk="0" hangingPunct="0">
              <a:defRPr sz="2400" b="1">
                <a:solidFill>
                  <a:schemeClr val="tx1"/>
                </a:solidFill>
                <a:latin typeface="Times New Roman" panose="02020603050405020304" pitchFamily="18" charset="0"/>
              </a:defRPr>
            </a:lvl5pPr>
            <a:lvl6pPr marL="2514600" indent="-228600" algn="ctr"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algn="ctr"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algn="ctr"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algn="ctr" eaLnBrk="0" fontAlgn="base" hangingPunct="0">
              <a:spcBef>
                <a:spcPct val="0"/>
              </a:spcBef>
              <a:spcAft>
                <a:spcPct val="0"/>
              </a:spcAft>
              <a:defRPr sz="2400" b="1">
                <a:solidFill>
                  <a:schemeClr val="tx1"/>
                </a:solidFill>
                <a:latin typeface="Times New Roman" panose="02020603050405020304" pitchFamily="18" charset="0"/>
              </a:defRPr>
            </a:lvl9pPr>
          </a:lstStyle>
          <a:p>
            <a:pPr eaLnBrk="1" hangingPunct="1"/>
            <a:fld id="{BB09DCEE-7D5C-4F86-A46D-32518BF406A0}" type="slidenum">
              <a:rPr lang="en-US" altLang="en-US" sz="1200" b="0"/>
              <a:pPr eaLnBrk="1" hangingPunct="1"/>
              <a:t>48</a:t>
            </a:fld>
            <a:endParaRPr lang="en-US" altLang="en-US" sz="1200" b="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92136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E275BFA4-CA6D-4892-8C0A-6B14E134BD5D}" type="slidenum">
              <a:rPr lang="en-US" smtClean="0"/>
              <a:pPr/>
              <a:t>‹#›</a:t>
            </a:fld>
            <a:endParaRPr lang="en-US"/>
          </a:p>
        </p:txBody>
      </p:sp>
    </p:spTree>
    <p:extLst>
      <p:ext uri="{BB962C8B-B14F-4D97-AF65-F5344CB8AC3E}">
        <p14:creationId xmlns:p14="http://schemas.microsoft.com/office/powerpoint/2010/main" val="15495042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Rectangle 5"/>
          <p:cNvSpPr>
            <a:spLocks noGrp="1" noChangeArrowheads="1"/>
          </p:cNvSpPr>
          <p:nvPr>
            <p:ph type="sldNum" sz="quarter" idx="10"/>
          </p:nvPr>
        </p:nvSpPr>
        <p:spPr>
          <a:xfrm>
            <a:off x="7239000" y="6553200"/>
            <a:ext cx="1905000" cy="304800"/>
          </a:xfrm>
          <a:prstGeom prst="rect">
            <a:avLst/>
          </a:prstGeom>
          <a:ln/>
        </p:spPr>
        <p:txBody>
          <a:bodyPr/>
          <a:lstStyle>
            <a:lvl1pPr>
              <a:defRPr/>
            </a:lvl1pPr>
          </a:lstStyle>
          <a:p>
            <a:fld id="{F41BC1FE-425B-4D41-9768-47500E60C2C6}" type="slidenum">
              <a:rPr lang="en-US" altLang="en-US"/>
              <a:pPr/>
              <a:t>‹#›</a:t>
            </a:fld>
            <a:endParaRPr lang="en-US" altLang="en-US"/>
          </a:p>
        </p:txBody>
      </p:sp>
    </p:spTree>
    <p:extLst>
      <p:ext uri="{BB962C8B-B14F-4D97-AF65-F5344CB8AC3E}">
        <p14:creationId xmlns:p14="http://schemas.microsoft.com/office/powerpoint/2010/main" val="32953970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lgn="ctr">
              <a:defRPr>
                <a:latin typeface="Georgia"/>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b="0" i="0">
                <a:latin typeface="Trebuchet MS"/>
                <a:cs typeface="Trebuchet MS"/>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US" dirty="0"/>
          </a:p>
        </p:txBody>
      </p:sp>
      <p:sp>
        <p:nvSpPr>
          <p:cNvPr id="4" name="Slide Number Placeholder 3"/>
          <p:cNvSpPr>
            <a:spLocks noGrp="1"/>
          </p:cNvSpPr>
          <p:nvPr>
            <p:ph type="sldNum" sz="quarter" idx="10"/>
          </p:nvPr>
        </p:nvSpPr>
        <p:spPr/>
        <p:txBody>
          <a:bodyPr/>
          <a:lstStyle/>
          <a:p>
            <a:fld id="{E275BFA4-CA6D-4892-8C0A-6B14E134BD5D}" type="slidenum">
              <a:rPr lang="en-US" smtClean="0"/>
              <a:pPr/>
              <a:t>‹#›</a:t>
            </a:fld>
            <a:endParaRPr lang="en-US"/>
          </a:p>
        </p:txBody>
      </p:sp>
    </p:spTree>
    <p:extLst>
      <p:ext uri="{BB962C8B-B14F-4D97-AF65-F5344CB8AC3E}">
        <p14:creationId xmlns:p14="http://schemas.microsoft.com/office/powerpoint/2010/main" val="3094482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10"/>
          <p:cNvCxnSpPr>
            <a:cxnSpLocks noChangeShapeType="1"/>
          </p:cNvCxnSpPr>
          <p:nvPr/>
        </p:nvCxnSpPr>
        <p:spPr bwMode="auto">
          <a:xfrm>
            <a:off x="762000" y="3733800"/>
            <a:ext cx="7772400" cy="1588"/>
          </a:xfrm>
          <a:prstGeom prst="line">
            <a:avLst/>
          </a:prstGeom>
          <a:noFill/>
          <a:ln w="9525">
            <a:solidFill>
              <a:schemeClr val="bg1"/>
            </a:solidFill>
            <a:prstDash val="dot"/>
            <a:round/>
            <a:headEnd/>
            <a:tailEnd/>
          </a:ln>
        </p:spPr>
      </p:cxnSp>
      <p:sp>
        <p:nvSpPr>
          <p:cNvPr id="2" name="Title 1"/>
          <p:cNvSpPr>
            <a:spLocks noGrp="1"/>
          </p:cNvSpPr>
          <p:nvPr>
            <p:ph type="title"/>
          </p:nvPr>
        </p:nvSpPr>
        <p:spPr>
          <a:xfrm>
            <a:off x="722313" y="3743325"/>
            <a:ext cx="7772400" cy="1362075"/>
          </a:xfrm>
          <a:prstGeom prst="rect">
            <a:avLst/>
          </a:prstGeom>
        </p:spPr>
        <p:txBody>
          <a:bodyPr anchor="t"/>
          <a:lstStyle>
            <a:lvl1pPr algn="l">
              <a:defRPr sz="4000" b="0" i="0" cap="all">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722313" y="2243138"/>
            <a:ext cx="7772400" cy="1500187"/>
          </a:xfrm>
          <a:prstGeom prst="rect">
            <a:avLst/>
          </a:prstGeom>
        </p:spPr>
        <p:txBody>
          <a:bodyPr anchor="b"/>
          <a:lstStyle>
            <a:lvl1pPr marL="0" indent="0">
              <a:buNone/>
              <a:defRPr sz="2000" b="0" i="0">
                <a:latin typeface="Trebuchet MS"/>
                <a:cs typeface="Trebuchet MS"/>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E275BFA4-CA6D-4892-8C0A-6B14E134BD5D}" type="slidenum">
              <a:rPr lang="en-US" smtClean="0"/>
              <a:pPr/>
              <a:t>‹#›</a:t>
            </a:fld>
            <a:endParaRPr lang="en-US"/>
          </a:p>
        </p:txBody>
      </p:sp>
    </p:spTree>
    <p:extLst>
      <p:ext uri="{BB962C8B-B14F-4D97-AF65-F5344CB8AC3E}">
        <p14:creationId xmlns:p14="http://schemas.microsoft.com/office/powerpoint/2010/main" val="2339341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3" name="Content Placeholder 2"/>
          <p:cNvSpPr>
            <a:spLocks noGrp="1"/>
          </p:cNvSpPr>
          <p:nvPr>
            <p:ph idx="1"/>
          </p:nvPr>
        </p:nvSpPr>
        <p:spPr>
          <a:xfrm>
            <a:off x="228600" y="1676400"/>
            <a:ext cx="8686800" cy="4953000"/>
          </a:xfrm>
          <a:prstGeom prst="rect">
            <a:avLst/>
          </a:prstGeom>
        </p:spPr>
        <p:txBody>
          <a:bodyPr/>
          <a:lstStyle>
            <a:lvl1pPr>
              <a:buClr>
                <a:schemeClr val="bg1"/>
              </a:buClr>
              <a:defRPr b="0" i="0">
                <a:solidFill>
                  <a:schemeClr val="bg1"/>
                </a:solidFill>
                <a:latin typeface="Trebuchet MS"/>
                <a:cs typeface="Trebuchet MS"/>
              </a:defRPr>
            </a:lvl1pPr>
            <a:lvl2pPr>
              <a:buClr>
                <a:schemeClr val="bg1"/>
              </a:buClr>
              <a:defRPr lang="en-US" sz="2400" b="0" i="0" dirty="0" smtClean="0">
                <a:solidFill>
                  <a:schemeClr val="bg1"/>
                </a:solidFill>
                <a:latin typeface="Trebuchet MS"/>
                <a:ea typeface="ＭＳ Ｐゴシック" pitchFamily="122" charset="-128"/>
                <a:cs typeface="Trebuchet MS"/>
              </a:defRPr>
            </a:lvl2pPr>
            <a:lvl3pPr>
              <a:buClr>
                <a:schemeClr val="bg1"/>
              </a:buClr>
              <a:defRPr b="0" i="0">
                <a:solidFill>
                  <a:schemeClr val="bg1"/>
                </a:solidFill>
                <a:latin typeface="Trebuchet MS"/>
                <a:cs typeface="Trebuchet MS"/>
              </a:defRPr>
            </a:lvl3pPr>
            <a:lvl4pPr>
              <a:buClr>
                <a:schemeClr val="bg1"/>
              </a:buClr>
              <a:defRPr b="0" i="0">
                <a:solidFill>
                  <a:schemeClr val="bg1"/>
                </a:solidFill>
                <a:latin typeface="Trebuchet MS"/>
                <a:cs typeface="Trebuchet MS"/>
              </a:defRPr>
            </a:lvl4pPr>
            <a:lvl5pPr>
              <a:buClr>
                <a:schemeClr val="bg1"/>
              </a:buClr>
              <a:defRPr b="0" i="1">
                <a:solidFill>
                  <a:schemeClr val="bg1"/>
                </a:solidFill>
                <a:latin typeface="Trebuchet MS"/>
                <a:cs typeface="Trebuchet MS"/>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10"/>
          </p:nvPr>
        </p:nvSpPr>
        <p:spPr/>
        <p:txBody>
          <a:bodyPr/>
          <a:lstStyle/>
          <a:p>
            <a:fld id="{E275BFA4-CA6D-4892-8C0A-6B14E134BD5D}" type="slidenum">
              <a:rPr lang="en-US" smtClean="0"/>
              <a:pPr/>
              <a:t>‹#›</a:t>
            </a:fld>
            <a:endParaRPr lang="en-US"/>
          </a:p>
        </p:txBody>
      </p:sp>
    </p:spTree>
    <p:extLst>
      <p:ext uri="{BB962C8B-B14F-4D97-AF65-F5344CB8AC3E}">
        <p14:creationId xmlns:p14="http://schemas.microsoft.com/office/powerpoint/2010/main" val="11134665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28600" y="1828800"/>
            <a:ext cx="4267200" cy="4114800"/>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834550"/>
            <a:ext cx="4267200" cy="4109049"/>
          </a:xfrm>
          <a:prstGeom prst="rect">
            <a:avLst/>
          </a:prstGeom>
        </p:spPr>
        <p:txBody>
          <a:bodyPr/>
          <a:lstStyle>
            <a:lvl1pPr>
              <a:defRPr sz="2800" b="0" i="0">
                <a:latin typeface="Trebuchet MS"/>
                <a:cs typeface="Trebuchet MS"/>
              </a:defRPr>
            </a:lvl1pPr>
            <a:lvl2pPr>
              <a:buClrTx/>
              <a:buFont typeface="Arial"/>
              <a:buChar char="•"/>
              <a:defRPr sz="2400" b="0" i="0">
                <a:latin typeface="Trebuchet MS"/>
                <a:cs typeface="Trebuchet MS"/>
              </a:defRPr>
            </a:lvl2pPr>
            <a:lvl3pPr>
              <a:buClrTx/>
              <a:buFont typeface="Arial"/>
              <a:buChar char="•"/>
              <a:defRPr sz="2000" b="0" i="0">
                <a:latin typeface="Trebuchet MS"/>
                <a:cs typeface="Trebuchet MS"/>
              </a:defRPr>
            </a:lvl3pPr>
            <a:lvl4pPr>
              <a:buClrTx/>
              <a:buFont typeface="Arial"/>
              <a:buChar char="•"/>
              <a:defRPr sz="1800" b="0" i="0">
                <a:latin typeface="Trebuchet MS"/>
                <a:cs typeface="Trebuchet MS"/>
              </a:defRPr>
            </a:lvl4pPr>
            <a:lvl5pPr>
              <a:buClr>
                <a:srgbClr val="ECD63F"/>
              </a:buClr>
              <a:buFontTx/>
              <a:buNone/>
              <a:defRPr sz="1800" b="0" i="1">
                <a:latin typeface="Trebuchet MS"/>
                <a:cs typeface="Trebuchet MS"/>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itle 1"/>
          <p:cNvSpPr>
            <a:spLocks noGrp="1"/>
          </p:cNvSpPr>
          <p:nvPr>
            <p:ph type="title"/>
          </p:nvPr>
        </p:nvSpPr>
        <p:spPr>
          <a:xfrm>
            <a:off x="228600" y="762000"/>
            <a:ext cx="8686800" cy="762000"/>
          </a:xfrm>
          <a:prstGeom prst="rect">
            <a:avLst/>
          </a:prstGeom>
        </p:spPr>
        <p:txBody>
          <a:bodyPr/>
          <a:lstStyle>
            <a:lvl1pPr algn="ctr">
              <a:defRPr b="0" i="0">
                <a:latin typeface="Georgia"/>
                <a:cs typeface="Georgia"/>
              </a:defRPr>
            </a:lvl1pPr>
          </a:lstStyle>
          <a:p>
            <a:r>
              <a:rPr lang="en-US" dirty="0"/>
              <a:t>Click to edit Master title style</a:t>
            </a:r>
          </a:p>
        </p:txBody>
      </p:sp>
      <p:sp>
        <p:nvSpPr>
          <p:cNvPr id="2" name="Slide Number Placeholder 1"/>
          <p:cNvSpPr>
            <a:spLocks noGrp="1"/>
          </p:cNvSpPr>
          <p:nvPr>
            <p:ph type="sldNum" sz="quarter" idx="10"/>
          </p:nvPr>
        </p:nvSpPr>
        <p:spPr/>
        <p:txBody>
          <a:bodyPr/>
          <a:lstStyle/>
          <a:p>
            <a:fld id="{E275BFA4-CA6D-4892-8C0A-6B14E134BD5D}" type="slidenum">
              <a:rPr lang="en-US" smtClean="0"/>
              <a:pPr/>
              <a:t>‹#›</a:t>
            </a:fld>
            <a:endParaRPr lang="en-US"/>
          </a:p>
        </p:txBody>
      </p:sp>
    </p:spTree>
    <p:extLst>
      <p:ext uri="{BB962C8B-B14F-4D97-AF65-F5344CB8AC3E}">
        <p14:creationId xmlns:p14="http://schemas.microsoft.com/office/powerpoint/2010/main" val="1411243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1006475"/>
          </a:xfrm>
          <a:prstGeom prst="rect">
            <a:avLst/>
          </a:prstGeom>
        </p:spPr>
        <p:txBody>
          <a:bodyPr/>
          <a:lstStyle>
            <a:lvl1pPr>
              <a:defRPr b="0" i="0">
                <a:latin typeface="Georgia"/>
                <a:cs typeface="Georgia"/>
              </a:defRPr>
            </a:lvl1pPr>
          </a:lstStyle>
          <a:p>
            <a:r>
              <a:rPr lang="en-US"/>
              <a:t>Click to edit Master title style</a:t>
            </a:r>
            <a:endParaRPr lang="en-US" dirty="0"/>
          </a:p>
        </p:txBody>
      </p:sp>
      <p:sp>
        <p:nvSpPr>
          <p:cNvPr id="3" name="Text Placeholder 2"/>
          <p:cNvSpPr>
            <a:spLocks noGrp="1"/>
          </p:cNvSpPr>
          <p:nvPr>
            <p:ph type="body" idx="1"/>
          </p:nvPr>
        </p:nvSpPr>
        <p:spPr>
          <a:xfrm>
            <a:off x="457200" y="2315376"/>
            <a:ext cx="4040188"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895601"/>
            <a:ext cx="4040188" cy="3124200"/>
          </a:xfrm>
          <a:prstGeom prst="rect">
            <a:avLst/>
          </a:prstGeom>
        </p:spPr>
        <p:txBody>
          <a:bodyPr/>
          <a:lstStyle>
            <a:lvl1pPr>
              <a:buClr>
                <a:schemeClr val="bg1"/>
              </a:buClr>
              <a:defRPr sz="2400" b="0" i="0">
                <a:solidFill>
                  <a:schemeClr val="bg1"/>
                </a:solidFill>
                <a:latin typeface="Trebuchet MS"/>
                <a:cs typeface="Trebuchet MS"/>
              </a:defRPr>
            </a:lvl1pPr>
            <a:lvl2pPr>
              <a:buClr>
                <a:schemeClr val="bg1"/>
              </a:buClr>
              <a:buFont typeface="Arial"/>
              <a:buChar char="•"/>
              <a:defRPr sz="2000" b="0" i="0">
                <a:solidFill>
                  <a:schemeClr val="bg1"/>
                </a:solidFill>
                <a:latin typeface="Trebuchet MS"/>
                <a:cs typeface="Trebuchet MS"/>
              </a:defRPr>
            </a:lvl2pPr>
            <a:lvl3pPr>
              <a:buClr>
                <a:schemeClr val="bg1"/>
              </a:buClr>
              <a:buFont typeface="Arial"/>
              <a:buChar char="•"/>
              <a:defRPr sz="1800" b="0" i="0">
                <a:solidFill>
                  <a:schemeClr val="bg1"/>
                </a:solidFill>
                <a:latin typeface="Trebuchet MS"/>
                <a:cs typeface="Trebuchet MS"/>
              </a:defRPr>
            </a:lvl3pPr>
            <a:lvl4pPr>
              <a:buClr>
                <a:schemeClr val="bg1"/>
              </a:buClr>
              <a:buFont typeface="Arial"/>
              <a:buChar char="•"/>
              <a:defRPr sz="1600" b="0" i="0">
                <a:solidFill>
                  <a:schemeClr val="bg1"/>
                </a:solidFill>
                <a:latin typeface="Trebuchet MS"/>
                <a:cs typeface="Trebuchet MS"/>
              </a:defRPr>
            </a:lvl4pPr>
            <a:lvl5pPr>
              <a:buClr>
                <a:schemeClr val="bg1"/>
              </a:buClr>
              <a:buFontTx/>
              <a:buNone/>
              <a:defRPr sz="1600" b="0" i="1">
                <a:solidFill>
                  <a:schemeClr val="bg1"/>
                </a:solidFill>
                <a:latin typeface="Trebuchet MS"/>
                <a:cs typeface="Trebuchet MS"/>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2315376"/>
            <a:ext cx="4041775" cy="438935"/>
          </a:xfrm>
          <a:prstGeom prst="rect">
            <a:avLst/>
          </a:prstGeom>
        </p:spPr>
        <p:txBody>
          <a:bodyPr anchor="b"/>
          <a:lstStyle>
            <a:lvl1pPr marL="0" indent="0">
              <a:buNone/>
              <a:defRPr sz="2400" b="1" i="0">
                <a:latin typeface="Trebuchet MS"/>
                <a:cs typeface="Trebuchet M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895601"/>
            <a:ext cx="4041775" cy="3124200"/>
          </a:xfrm>
          <a:prstGeom prst="rect">
            <a:avLst/>
          </a:prstGeom>
        </p:spPr>
        <p:txBody>
          <a:bodyPr/>
          <a:lstStyle>
            <a:lvl1pPr>
              <a:buClr>
                <a:schemeClr val="bg1"/>
              </a:buClr>
              <a:defRPr sz="2400">
                <a:solidFill>
                  <a:schemeClr val="bg1"/>
                </a:solidFill>
              </a:defRPr>
            </a:lvl1pPr>
            <a:lvl2pPr>
              <a:buClr>
                <a:schemeClr val="bg1"/>
              </a:buClr>
              <a:buFont typeface="Arial"/>
              <a:buChar char="•"/>
              <a:defRPr sz="2000">
                <a:solidFill>
                  <a:schemeClr val="bg1"/>
                </a:solidFill>
              </a:defRPr>
            </a:lvl2pPr>
            <a:lvl3pPr>
              <a:buClr>
                <a:schemeClr val="bg1"/>
              </a:buClr>
              <a:buFont typeface="Arial"/>
              <a:buChar char="•"/>
              <a:defRPr sz="1800">
                <a:solidFill>
                  <a:schemeClr val="bg1"/>
                </a:solidFill>
              </a:defRPr>
            </a:lvl3pPr>
            <a:lvl4pPr>
              <a:buClr>
                <a:schemeClr val="bg1"/>
              </a:buClr>
              <a:buFont typeface="Arial"/>
              <a:buChar char="•"/>
              <a:defRPr sz="1600">
                <a:solidFill>
                  <a:schemeClr val="bg1"/>
                </a:solidFill>
              </a:defRPr>
            </a:lvl4pPr>
            <a:lvl5pPr>
              <a:buClr>
                <a:schemeClr val="bg1"/>
              </a:buClr>
              <a:buFontTx/>
              <a:buNone/>
              <a:defRPr sz="1600" i="1">
                <a:solidFill>
                  <a:schemeClr val="bg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0"/>
          </p:nvPr>
        </p:nvSpPr>
        <p:spPr/>
        <p:txBody>
          <a:bodyPr/>
          <a:lstStyle/>
          <a:p>
            <a:fld id="{E275BFA4-CA6D-4892-8C0A-6B14E134BD5D}" type="slidenum">
              <a:rPr lang="en-US" smtClean="0"/>
              <a:pPr/>
              <a:t>‹#›</a:t>
            </a:fld>
            <a:endParaRPr lang="en-US"/>
          </a:p>
        </p:txBody>
      </p:sp>
    </p:spTree>
    <p:extLst>
      <p:ext uri="{BB962C8B-B14F-4D97-AF65-F5344CB8AC3E}">
        <p14:creationId xmlns:p14="http://schemas.microsoft.com/office/powerpoint/2010/main" val="519277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066800"/>
            <a:ext cx="3008313" cy="1295400"/>
          </a:xfrm>
          <a:prstGeom prst="rect">
            <a:avLst/>
          </a:prstGeom>
          <a:solidFill>
            <a:srgbClr val="E59C00"/>
          </a:solidFill>
        </p:spPr>
        <p:txBody>
          <a:bodyPr anchor="b"/>
          <a:lstStyle>
            <a:lvl1pPr algn="l">
              <a:defRPr sz="2000" b="1" i="0">
                <a:latin typeface="Trebuchet MS"/>
                <a:cs typeface="Trebuchet MS"/>
              </a:defRPr>
            </a:lvl1pPr>
          </a:lstStyle>
          <a:p>
            <a:r>
              <a:rPr lang="en-US"/>
              <a:t>Click to edit Master title style</a:t>
            </a:r>
            <a:endParaRPr lang="en-US" dirty="0"/>
          </a:p>
        </p:txBody>
      </p:sp>
      <p:sp>
        <p:nvSpPr>
          <p:cNvPr id="3" name="Content Placeholder 2"/>
          <p:cNvSpPr>
            <a:spLocks noGrp="1"/>
          </p:cNvSpPr>
          <p:nvPr>
            <p:ph idx="1"/>
          </p:nvPr>
        </p:nvSpPr>
        <p:spPr>
          <a:xfrm>
            <a:off x="3575050" y="1066801"/>
            <a:ext cx="5111750" cy="4953000"/>
          </a:xfrm>
          <a:prstGeom prst="rect">
            <a:avLst/>
          </a:prstGeom>
        </p:spPr>
        <p:txBody>
          <a:bodyPr/>
          <a:lstStyle>
            <a:lvl1pPr>
              <a:defRPr sz="3200">
                <a:latin typeface="Georgia"/>
                <a:cs typeface="Georgia"/>
              </a:defRPr>
            </a:lvl1pPr>
            <a:lvl2pPr>
              <a:buClrTx/>
              <a:buFont typeface="Arial"/>
              <a:buChar char="•"/>
              <a:defRPr sz="2800" b="0" i="0">
                <a:latin typeface="Trebuchet MS"/>
                <a:cs typeface="Trebuchet MS"/>
              </a:defRPr>
            </a:lvl2pPr>
            <a:lvl3pPr>
              <a:buClrTx/>
              <a:buFont typeface="Arial"/>
              <a:buChar char="•"/>
              <a:defRPr sz="2400" b="0" i="0">
                <a:latin typeface="Trebuchet MS"/>
                <a:cs typeface="Trebuchet MS"/>
              </a:defRPr>
            </a:lvl3pPr>
            <a:lvl4pPr>
              <a:buClrTx/>
              <a:buFont typeface="Arial"/>
              <a:buChar char="•"/>
              <a:defRPr sz="2000" b="0" i="0">
                <a:latin typeface="Trebuchet MS"/>
                <a:cs typeface="Trebuchet MS"/>
              </a:defRPr>
            </a:lvl4pPr>
            <a:lvl5pPr>
              <a:buClr>
                <a:srgbClr val="ECD63F"/>
              </a:buClr>
              <a:buFontTx/>
              <a:buNone/>
              <a:defRPr sz="2000" b="0" i="1">
                <a:latin typeface="Trebuchet MS"/>
                <a:cs typeface="Trebuchet MS"/>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514600"/>
            <a:ext cx="3008313" cy="3505200"/>
          </a:xfrm>
          <a:prstGeom prst="rect">
            <a:avLst/>
          </a:prstGeom>
        </p:spPr>
        <p:txBody>
          <a:bodyPr/>
          <a:lstStyle>
            <a:lvl1pPr marL="0" indent="0">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4"/>
          <p:cNvSpPr>
            <a:spLocks noGrp="1"/>
          </p:cNvSpPr>
          <p:nvPr>
            <p:ph type="sldNum" sz="quarter" idx="10"/>
          </p:nvPr>
        </p:nvSpPr>
        <p:spPr/>
        <p:txBody>
          <a:bodyPr/>
          <a:lstStyle/>
          <a:p>
            <a:fld id="{E275BFA4-CA6D-4892-8C0A-6B14E134BD5D}" type="slidenum">
              <a:rPr lang="en-US" smtClean="0"/>
              <a:pPr/>
              <a:t>‹#›</a:t>
            </a:fld>
            <a:endParaRPr lang="en-US"/>
          </a:p>
        </p:txBody>
      </p:sp>
    </p:spTree>
    <p:extLst>
      <p:ext uri="{BB962C8B-B14F-4D97-AF65-F5344CB8AC3E}">
        <p14:creationId xmlns:p14="http://schemas.microsoft.com/office/powerpoint/2010/main" val="937853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572000"/>
            <a:ext cx="5334000" cy="566738"/>
          </a:xfrm>
          <a:prstGeom prst="rect">
            <a:avLst/>
          </a:prstGeom>
        </p:spPr>
        <p:txBody>
          <a:bodyPr anchor="b"/>
          <a:lstStyle>
            <a:lvl1pPr algn="ctr">
              <a:defRPr sz="2000" b="0" i="0">
                <a:latin typeface="Georgia"/>
                <a:cs typeface="Georgia"/>
              </a:defRPr>
            </a:lvl1pPr>
          </a:lstStyle>
          <a:p>
            <a:r>
              <a:rPr lang="en-US"/>
              <a:t>Click to edit Master title style</a:t>
            </a:r>
            <a:endParaRPr lang="en-US" dirty="0"/>
          </a:p>
        </p:txBody>
      </p:sp>
      <p:sp>
        <p:nvSpPr>
          <p:cNvPr id="3" name="Picture Placeholder 2"/>
          <p:cNvSpPr>
            <a:spLocks noGrp="1"/>
          </p:cNvSpPr>
          <p:nvPr>
            <p:ph type="pic" idx="1"/>
          </p:nvPr>
        </p:nvSpPr>
        <p:spPr>
          <a:xfrm>
            <a:off x="1828800" y="1143000"/>
            <a:ext cx="5334000" cy="3429000"/>
          </a:xfrm>
          <a:prstGeom prst="rect">
            <a:avLst/>
          </a:prstGeom>
          <a:solidFill>
            <a:schemeClr val="bg2"/>
          </a:solidFill>
          <a:ln w="50800" cap="flat" cmpd="sng" algn="ctr">
            <a:solidFill>
              <a:schemeClr val="bg1"/>
            </a:solidFill>
            <a:prstDash val="solid"/>
            <a:miter lim="800000"/>
            <a:headEnd type="none" w="med" len="med"/>
            <a:tailEnd type="none" w="med" len="med"/>
          </a:ln>
          <a:effectLst>
            <a:outerShdw blurRad="152400" dist="101600" dir="2700000">
              <a:schemeClr val="tx1">
                <a:alpha val="31000"/>
              </a:schemeClr>
            </a:outerShdw>
          </a:effectLst>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1828800" y="5138738"/>
            <a:ext cx="5334000" cy="804862"/>
          </a:xfrm>
          <a:prstGeom prst="rect">
            <a:avLst/>
          </a:prstGeom>
        </p:spPr>
        <p:txBody>
          <a:bodyPr/>
          <a:lstStyle>
            <a:lvl1pPr marL="0" indent="0" algn="ctr">
              <a:buNone/>
              <a:defRPr sz="1400" b="0" i="0">
                <a:latin typeface="Trebuchet MS"/>
                <a:cs typeface="Trebuchet M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42477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4" name="Rectangle 18"/>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5" name="Rectangle 19"/>
          <p:cNvSpPr>
            <a:spLocks noChangeArrowheads="1"/>
          </p:cNvSpPr>
          <p:nvPr/>
        </p:nvSpPr>
        <p:spPr bwMode="auto">
          <a:xfrm>
            <a:off x="0" y="1066800"/>
            <a:ext cx="9144000" cy="5791200"/>
          </a:xfrm>
          <a:prstGeom prst="rect">
            <a:avLst/>
          </a:prstGeom>
          <a:solidFill>
            <a:srgbClr val="000042"/>
          </a:solidFill>
          <a:ln w="9525">
            <a:noFill/>
            <a:miter lim="800000"/>
            <a:headEnd/>
            <a:tailEnd/>
          </a:ln>
          <a:effectLst/>
        </p:spPr>
        <p:txBody>
          <a:bodyPr wrap="none" anchor="ctr"/>
          <a:lstStyle/>
          <a:p>
            <a:pPr>
              <a:defRPr/>
            </a:pPr>
            <a:endParaRPr lang="en-US"/>
          </a:p>
        </p:txBody>
      </p:sp>
      <p:sp>
        <p:nvSpPr>
          <p:cNvPr id="6" name="Rectangle 2"/>
          <p:cNvSpPr>
            <a:spLocks noChangeArrowheads="1"/>
          </p:cNvSpPr>
          <p:nvPr/>
        </p:nvSpPr>
        <p:spPr bwMode="auto">
          <a:xfrm>
            <a:off x="0" y="1066800"/>
            <a:ext cx="9144000" cy="5791200"/>
          </a:xfrm>
          <a:prstGeom prst="rect">
            <a:avLst/>
          </a:prstGeom>
          <a:gradFill rotWithShape="0">
            <a:gsLst>
              <a:gs pos="0">
                <a:srgbClr val="000042"/>
              </a:gs>
              <a:gs pos="100000">
                <a:srgbClr val="151555"/>
              </a:gs>
            </a:gsLst>
            <a:lin ang="2700000" scaled="1"/>
          </a:gradFill>
          <a:ln w="9525">
            <a:noFill/>
            <a:miter lim="800000"/>
            <a:headEnd/>
            <a:tailEnd/>
          </a:ln>
          <a:effectLst/>
        </p:spPr>
        <p:txBody>
          <a:bodyPr wrap="none" anchor="ctr"/>
          <a:lstStyle/>
          <a:p>
            <a:pPr>
              <a:defRPr/>
            </a:pPr>
            <a:endParaRPr lang="en-US"/>
          </a:p>
        </p:txBody>
      </p:sp>
      <p:sp>
        <p:nvSpPr>
          <p:cNvPr id="7" name="Rectangle 3"/>
          <p:cNvSpPr>
            <a:spLocks noChangeArrowheads="1"/>
          </p:cNvSpPr>
          <p:nvPr/>
        </p:nvSpPr>
        <p:spPr bwMode="auto">
          <a:xfrm>
            <a:off x="0" y="1066800"/>
            <a:ext cx="9144000" cy="5791200"/>
          </a:xfrm>
          <a:prstGeom prst="rect">
            <a:avLst/>
          </a:prstGeom>
          <a:noFill/>
          <a:ln w="9525">
            <a:noFill/>
            <a:miter lim="800000"/>
            <a:headEnd/>
            <a:tailEnd/>
          </a:ln>
          <a:effectLst/>
        </p:spPr>
        <p:txBody>
          <a:bodyPr wrap="none" anchor="ctr"/>
          <a:lstStyle/>
          <a:p>
            <a:pPr>
              <a:defRPr/>
            </a:pPr>
            <a:endParaRPr lang="en-US"/>
          </a:p>
        </p:txBody>
      </p:sp>
      <p:graphicFrame>
        <p:nvGraphicFramePr>
          <p:cNvPr id="8" name="Object 6"/>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86" name="Photo Editor-foto" r:id="rId3" imgW="7621064" imgH="1009791" progId="MSPhotoEd.3">
                  <p:embed/>
                </p:oleObj>
              </mc:Choice>
              <mc:Fallback>
                <p:oleObj name="Photo Editor-foto" r:id="rId3"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 name="Text Box 7"/>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10" name="Group 8"/>
          <p:cNvGrpSpPr>
            <a:grpSpLocks/>
          </p:cNvGrpSpPr>
          <p:nvPr/>
        </p:nvGrpSpPr>
        <p:grpSpPr bwMode="auto">
          <a:xfrm>
            <a:off x="152400" y="152400"/>
            <a:ext cx="1752600" cy="838200"/>
            <a:chOff x="720" y="1440"/>
            <a:chExt cx="1104" cy="576"/>
          </a:xfrm>
        </p:grpSpPr>
        <p:sp>
          <p:nvSpPr>
            <p:cNvPr id="11" name="AutoShape 9"/>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2" name="AutoShape 10"/>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3" name="AutoShape 11"/>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4" name="AutoShape 12"/>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15" name="AutoShape 13"/>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16" name="AutoShape 14"/>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17" name="Rectangle 15"/>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18" name="Line 16"/>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graphicFrame>
        <p:nvGraphicFramePr>
          <p:cNvPr id="19" name="Object 20"/>
          <p:cNvGraphicFramePr>
            <a:graphicFrameLocks noChangeAspect="1"/>
          </p:cNvGraphicFramePr>
          <p:nvPr/>
        </p:nvGraphicFramePr>
        <p:xfrm>
          <a:off x="0" y="0"/>
          <a:ext cx="9144000" cy="1130300"/>
        </p:xfrm>
        <a:graphic>
          <a:graphicData uri="http://schemas.openxmlformats.org/presentationml/2006/ole">
            <mc:AlternateContent xmlns:mc="http://schemas.openxmlformats.org/markup-compatibility/2006">
              <mc:Choice xmlns:v="urn:schemas-microsoft-com:vml" Requires="v">
                <p:oleObj spid="_x0000_s358287" name="Photo Editor-foto" r:id="rId5" imgW="7621064" imgH="1009791" progId="MSPhotoEd.3">
                  <p:embed/>
                </p:oleObj>
              </mc:Choice>
              <mc:Fallback>
                <p:oleObj name="Photo Editor-foto" r:id="rId5" imgW="7621064" imgH="1009791"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0" name="Text Box 21"/>
          <p:cNvSpPr txBox="1">
            <a:spLocks noChangeArrowheads="1"/>
          </p:cNvSpPr>
          <p:nvPr/>
        </p:nvSpPr>
        <p:spPr bwMode="auto">
          <a:xfrm>
            <a:off x="1828800" y="71438"/>
            <a:ext cx="4191000" cy="1128712"/>
          </a:xfrm>
          <a:prstGeom prst="rect">
            <a:avLst/>
          </a:prstGeom>
          <a:noFill/>
          <a:ln w="9525">
            <a:noFill/>
            <a:miter lim="800000"/>
            <a:headEnd/>
            <a:tailEnd/>
          </a:ln>
          <a:effectLst/>
        </p:spPr>
        <p:txBody>
          <a:bodyPr>
            <a:spAutoFit/>
          </a:bodyPr>
          <a:lstStyle/>
          <a:p>
            <a:pPr algn="l">
              <a:defRPr/>
            </a:pPr>
            <a:r>
              <a:rPr lang="nl-BE" sz="2000">
                <a:solidFill>
                  <a:schemeClr val="bg1"/>
                </a:solidFill>
                <a:latin typeface="Batang" pitchFamily="18" charset="-127"/>
              </a:rPr>
              <a:t>New York State </a:t>
            </a:r>
          </a:p>
          <a:p>
            <a:pPr algn="l">
              <a:defRPr/>
            </a:pPr>
            <a:r>
              <a:rPr lang="nl-BE" sz="2000">
                <a:solidFill>
                  <a:schemeClr val="bg1"/>
                </a:solidFill>
                <a:latin typeface="Batang" pitchFamily="18" charset="-127"/>
              </a:rPr>
              <a:t>Center of Excellence in Bioinformatics &amp; Life Sciences</a:t>
            </a:r>
          </a:p>
          <a:p>
            <a:pPr algn="l">
              <a:defRPr/>
            </a:pPr>
            <a:endParaRPr lang="nl-BE" sz="800">
              <a:solidFill>
                <a:schemeClr val="bg1"/>
              </a:solidFill>
              <a:latin typeface="Batang" pitchFamily="18" charset="-127"/>
            </a:endParaRPr>
          </a:p>
        </p:txBody>
      </p:sp>
      <p:grpSp>
        <p:nvGrpSpPr>
          <p:cNvPr id="21" name="Group 22"/>
          <p:cNvGrpSpPr>
            <a:grpSpLocks/>
          </p:cNvGrpSpPr>
          <p:nvPr/>
        </p:nvGrpSpPr>
        <p:grpSpPr bwMode="auto">
          <a:xfrm>
            <a:off x="152400" y="152400"/>
            <a:ext cx="1752600" cy="838200"/>
            <a:chOff x="720" y="1440"/>
            <a:chExt cx="1104" cy="576"/>
          </a:xfrm>
        </p:grpSpPr>
        <p:sp>
          <p:nvSpPr>
            <p:cNvPr id="22" name="AutoShape 23"/>
            <p:cNvSpPr>
              <a:spLocks noChangeArrowheads="1"/>
            </p:cNvSpPr>
            <p:nvPr/>
          </p:nvSpPr>
          <p:spPr bwMode="auto">
            <a:xfrm>
              <a:off x="820"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3" name="AutoShape 24"/>
            <p:cNvSpPr>
              <a:spLocks noChangeArrowheads="1"/>
            </p:cNvSpPr>
            <p:nvPr/>
          </p:nvSpPr>
          <p:spPr bwMode="auto">
            <a:xfrm>
              <a:off x="1123" y="1449"/>
              <a:ext cx="352" cy="269"/>
            </a:xfrm>
            <a:prstGeom prst="parallelogram">
              <a:avLst>
                <a:gd name="adj" fmla="val 32714"/>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4" name="AutoShape 25"/>
            <p:cNvSpPr>
              <a:spLocks noChangeArrowheads="1"/>
            </p:cNvSpPr>
            <p:nvPr/>
          </p:nvSpPr>
          <p:spPr bwMode="auto">
            <a:xfrm>
              <a:off x="1424" y="1449"/>
              <a:ext cx="352" cy="269"/>
            </a:xfrm>
            <a:prstGeom prst="parallelogram">
              <a:avLst>
                <a:gd name="adj" fmla="val 32714"/>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5" name="AutoShape 26"/>
            <p:cNvSpPr>
              <a:spLocks noChangeArrowheads="1"/>
            </p:cNvSpPr>
            <p:nvPr/>
          </p:nvSpPr>
          <p:spPr bwMode="auto">
            <a:xfrm>
              <a:off x="720" y="1761"/>
              <a:ext cx="352" cy="255"/>
            </a:xfrm>
            <a:prstGeom prst="parallelogram">
              <a:avLst>
                <a:gd name="adj" fmla="val 34510"/>
              </a:avLst>
            </a:prstGeom>
            <a:solidFill>
              <a:schemeClr val="bg1"/>
            </a:solidFill>
            <a:ln w="28575">
              <a:solidFill>
                <a:srgbClr val="1E2082"/>
              </a:solidFill>
              <a:miter lim="800000"/>
              <a:headEnd/>
              <a:tailEnd/>
            </a:ln>
            <a:effectLst/>
          </p:spPr>
          <p:txBody>
            <a:bodyPr wrap="none" anchor="ctr"/>
            <a:lstStyle/>
            <a:p>
              <a:pPr>
                <a:defRPr/>
              </a:pPr>
              <a:endParaRPr lang="en-US"/>
            </a:p>
          </p:txBody>
        </p:sp>
        <p:sp>
          <p:nvSpPr>
            <p:cNvPr id="26" name="AutoShape 27"/>
            <p:cNvSpPr>
              <a:spLocks noChangeArrowheads="1"/>
            </p:cNvSpPr>
            <p:nvPr/>
          </p:nvSpPr>
          <p:spPr bwMode="auto">
            <a:xfrm>
              <a:off x="1021" y="1761"/>
              <a:ext cx="352" cy="255"/>
            </a:xfrm>
            <a:prstGeom prst="parallelogram">
              <a:avLst>
                <a:gd name="adj" fmla="val 34510"/>
              </a:avLst>
            </a:prstGeom>
            <a:solidFill>
              <a:schemeClr val="bg1"/>
            </a:solidFill>
            <a:ln w="28575">
              <a:solidFill>
                <a:schemeClr val="bg2"/>
              </a:solidFill>
              <a:miter lim="800000"/>
              <a:headEnd/>
              <a:tailEnd/>
            </a:ln>
            <a:effectLst/>
          </p:spPr>
          <p:txBody>
            <a:bodyPr wrap="none" anchor="ctr"/>
            <a:lstStyle/>
            <a:p>
              <a:pPr>
                <a:defRPr/>
              </a:pPr>
              <a:endParaRPr lang="en-US"/>
            </a:p>
          </p:txBody>
        </p:sp>
        <p:sp>
          <p:nvSpPr>
            <p:cNvPr id="27" name="AutoShape 28"/>
            <p:cNvSpPr>
              <a:spLocks noChangeArrowheads="1"/>
            </p:cNvSpPr>
            <p:nvPr/>
          </p:nvSpPr>
          <p:spPr bwMode="auto">
            <a:xfrm>
              <a:off x="1324" y="1761"/>
              <a:ext cx="352" cy="255"/>
            </a:xfrm>
            <a:prstGeom prst="parallelogram">
              <a:avLst>
                <a:gd name="adj" fmla="val 34510"/>
              </a:avLst>
            </a:prstGeom>
            <a:solidFill>
              <a:schemeClr val="bg2"/>
            </a:solidFill>
            <a:ln w="28575">
              <a:solidFill>
                <a:srgbClr val="1E2082"/>
              </a:solidFill>
              <a:miter lim="800000"/>
              <a:headEnd/>
              <a:tailEnd/>
            </a:ln>
            <a:effectLst/>
          </p:spPr>
          <p:txBody>
            <a:bodyPr wrap="none" anchor="ctr"/>
            <a:lstStyle/>
            <a:p>
              <a:pPr>
                <a:defRPr/>
              </a:pPr>
              <a:endParaRPr lang="en-US"/>
            </a:p>
          </p:txBody>
        </p:sp>
        <p:sp>
          <p:nvSpPr>
            <p:cNvPr id="28" name="Rectangle 29"/>
            <p:cNvSpPr>
              <a:spLocks noChangeArrowheads="1"/>
            </p:cNvSpPr>
            <p:nvPr/>
          </p:nvSpPr>
          <p:spPr bwMode="auto">
            <a:xfrm>
              <a:off x="864" y="1440"/>
              <a:ext cx="960" cy="314"/>
            </a:xfrm>
            <a:prstGeom prst="rect">
              <a:avLst/>
            </a:prstGeom>
            <a:noFill/>
            <a:ln w="9525">
              <a:noFill/>
              <a:miter lim="800000"/>
              <a:headEnd/>
              <a:tailEnd/>
            </a:ln>
            <a:effectLst/>
          </p:spPr>
          <p:txBody>
            <a:bodyPr>
              <a:spAutoFit/>
            </a:bodyPr>
            <a:lstStyle/>
            <a:p>
              <a:pPr algn="l">
                <a:defRPr/>
              </a:pPr>
              <a:r>
                <a:rPr lang="nl-BE">
                  <a:solidFill>
                    <a:srgbClr val="153C8B"/>
                  </a:solidFill>
                  <a:latin typeface="Verdana" pitchFamily="34" charset="0"/>
                </a:rPr>
                <a:t>R  </a:t>
              </a:r>
              <a:r>
                <a:rPr lang="nl-BE" sz="1600">
                  <a:solidFill>
                    <a:srgbClr val="153C8B"/>
                  </a:solidFill>
                  <a:latin typeface="Verdana" pitchFamily="34" charset="0"/>
                </a:rPr>
                <a:t> </a:t>
              </a:r>
              <a:r>
                <a:rPr lang="nl-BE">
                  <a:solidFill>
                    <a:srgbClr val="153C8B"/>
                  </a:solidFill>
                  <a:latin typeface="Verdana" pitchFamily="34" charset="0"/>
                </a:rPr>
                <a:t>T  U</a:t>
              </a:r>
              <a:endParaRPr lang="en-US">
                <a:solidFill>
                  <a:srgbClr val="153C8B"/>
                </a:solidFill>
                <a:latin typeface="Verdana" pitchFamily="34" charset="0"/>
              </a:endParaRPr>
            </a:p>
          </p:txBody>
        </p:sp>
      </p:grpSp>
      <p:sp>
        <p:nvSpPr>
          <p:cNvPr id="29" name="Line 30"/>
          <p:cNvSpPr>
            <a:spLocks noChangeShapeType="1"/>
          </p:cNvSpPr>
          <p:nvPr/>
        </p:nvSpPr>
        <p:spPr bwMode="auto">
          <a:xfrm>
            <a:off x="0" y="1143000"/>
            <a:ext cx="9144000" cy="0"/>
          </a:xfrm>
          <a:prstGeom prst="line">
            <a:avLst/>
          </a:prstGeom>
          <a:noFill/>
          <a:ln w="9525">
            <a:solidFill>
              <a:schemeClr val="bg1"/>
            </a:solidFill>
            <a:round/>
            <a:headEnd/>
            <a:tailEnd/>
          </a:ln>
          <a:effectLst/>
        </p:spPr>
        <p:txBody>
          <a:bodyPr anchor="ctr"/>
          <a:lstStyle/>
          <a:p>
            <a:pPr>
              <a:defRPr/>
            </a:pPr>
            <a:endParaRPr lang="en-US"/>
          </a:p>
        </p:txBody>
      </p:sp>
      <p:sp>
        <p:nvSpPr>
          <p:cNvPr id="2" name="Title 1"/>
          <p:cNvSpPr>
            <a:spLocks noGrp="1"/>
          </p:cNvSpPr>
          <p:nvPr>
            <p:ph type="title"/>
          </p:nvPr>
        </p:nvSpPr>
        <p:spPr>
          <a:xfrm>
            <a:off x="228600" y="1012825"/>
            <a:ext cx="8686800" cy="1174750"/>
          </a:xfrm>
          <a:prstGeom prst="roundRect">
            <a:avLst>
              <a:gd name="adj" fmla="val 16667"/>
            </a:avLst>
          </a:prstGeom>
        </p:spPr>
        <p:txBody>
          <a:bodyPr/>
          <a:lstStyle/>
          <a:p>
            <a:r>
              <a:rPr lang="en-US"/>
              <a:t>Click to edit Master title style</a:t>
            </a:r>
          </a:p>
        </p:txBody>
      </p:sp>
      <p:sp>
        <p:nvSpPr>
          <p:cNvPr id="3" name="Table Placeholder 2"/>
          <p:cNvSpPr>
            <a:spLocks noGrp="1"/>
          </p:cNvSpPr>
          <p:nvPr>
            <p:ph type="tbl" idx="1"/>
          </p:nvPr>
        </p:nvSpPr>
        <p:spPr>
          <a:xfrm>
            <a:off x="152400" y="1981200"/>
            <a:ext cx="8839200" cy="4724400"/>
          </a:xfrm>
          <a:prstGeom prst="rect">
            <a:avLst/>
          </a:prstGeom>
        </p:spPr>
        <p:txBody>
          <a:bodyPr/>
          <a:lstStyle/>
          <a:p>
            <a:pPr lvl="0"/>
            <a:r>
              <a:rPr lang="en-US" noProof="0"/>
              <a:t>Click icon to add table</a:t>
            </a:r>
          </a:p>
        </p:txBody>
      </p:sp>
      <p:sp>
        <p:nvSpPr>
          <p:cNvPr id="30" name="Slide Number Placeholder 3"/>
          <p:cNvSpPr>
            <a:spLocks noGrp="1"/>
          </p:cNvSpPr>
          <p:nvPr>
            <p:ph type="sldNum" sz="quarter" idx="10"/>
          </p:nvPr>
        </p:nvSpPr>
        <p:spPr>
          <a:xfrm>
            <a:off x="7239000" y="6553200"/>
            <a:ext cx="1905000" cy="304800"/>
          </a:xfrm>
          <a:prstGeom prst="rect">
            <a:avLst/>
          </a:prstGeom>
        </p:spPr>
        <p:txBody>
          <a:bodyPr/>
          <a:lstStyle>
            <a:lvl1pPr>
              <a:defRPr/>
            </a:lvl1pPr>
          </a:lstStyle>
          <a:p>
            <a:pPr>
              <a:defRPr/>
            </a:pPr>
            <a:fld id="{2BFB4125-E3D1-4ED8-8187-4993DEAD497C}" type="slidenum">
              <a:rPr lang="en-US" smtClean="0"/>
              <a:pPr>
                <a:defRPr/>
              </a:pPr>
              <a:t>‹#›</a:t>
            </a:fld>
            <a:endParaRPr lang="en-US"/>
          </a:p>
        </p:txBody>
      </p:sp>
    </p:spTree>
    <p:extLst>
      <p:ext uri="{BB962C8B-B14F-4D97-AF65-F5344CB8AC3E}">
        <p14:creationId xmlns:p14="http://schemas.microsoft.com/office/powerpoint/2010/main" val="1991583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downtown.jpg"/>
          <p:cNvPicPr>
            <a:picLocks noChangeAspect="1"/>
          </p:cNvPicPr>
          <p:nvPr/>
        </p:nvPicPr>
        <p:blipFill>
          <a:blip r:embed="rId12"/>
          <a:srcRect/>
          <a:stretch>
            <a:fillRect/>
          </a:stretch>
        </p:blipFill>
        <p:spPr bwMode="auto">
          <a:xfrm>
            <a:off x="0" y="0"/>
            <a:ext cx="9144000" cy="6858000"/>
          </a:xfrm>
          <a:prstGeom prst="rect">
            <a:avLst/>
          </a:prstGeom>
          <a:noFill/>
          <a:ln w="9525">
            <a:noFill/>
            <a:miter lim="800000"/>
            <a:headEnd/>
            <a:tailEnd/>
          </a:ln>
        </p:spPr>
      </p:pic>
      <p:sp>
        <p:nvSpPr>
          <p:cNvPr id="2" name="Rectangle 1"/>
          <p:cNvSpPr/>
          <p:nvPr/>
        </p:nvSpPr>
        <p:spPr bwMode="auto">
          <a:xfrm>
            <a:off x="0" y="609600"/>
            <a:ext cx="9144000" cy="6248400"/>
          </a:xfrm>
          <a:prstGeom prst="rect">
            <a:avLst/>
          </a:prstGeom>
          <a:solidFill>
            <a:srgbClr val="002060">
              <a:alpha val="60000"/>
            </a:srgb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4"/>
          </p:nvPr>
        </p:nvSpPr>
        <p:spPr>
          <a:xfrm>
            <a:off x="22412" y="6459706"/>
            <a:ext cx="434788" cy="365125"/>
          </a:xfrm>
          <a:prstGeom prst="rect">
            <a:avLst/>
          </a:prstGeom>
        </p:spPr>
        <p:txBody>
          <a:bodyPr vert="horz" lIns="91440" tIns="45720" rIns="91440" bIns="45720" rtlCol="0" anchor="ctr"/>
          <a:lstStyle>
            <a:lvl1pPr algn="r">
              <a:defRPr sz="1200">
                <a:solidFill>
                  <a:schemeClr val="bg1"/>
                </a:solidFill>
              </a:defRPr>
            </a:lvl1pPr>
          </a:lstStyle>
          <a:p>
            <a:fld id="{E275BFA4-CA6D-4892-8C0A-6B14E134BD5D}" type="slidenum">
              <a:rPr lang="en-US" smtClean="0"/>
              <a:pPr/>
              <a:t>‹#›</a:t>
            </a:fld>
            <a:endParaRPr lang="en-US"/>
          </a:p>
        </p:txBody>
      </p:sp>
    </p:spTree>
    <p:extLst>
      <p:ext uri="{BB962C8B-B14F-4D97-AF65-F5344CB8AC3E}">
        <p14:creationId xmlns:p14="http://schemas.microsoft.com/office/powerpoint/2010/main" val="1387459220"/>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1" r:id="rId5"/>
    <p:sldLayoutId id="2147484032" r:id="rId6"/>
    <p:sldLayoutId id="2147484033" r:id="rId7"/>
    <p:sldLayoutId id="2147484034" r:id="rId8"/>
    <p:sldLayoutId id="2147484035" r:id="rId9"/>
    <p:sldLayoutId id="2147484036" r:id="rId10"/>
  </p:sldLayoutIdLst>
  <p:hf hdr="0" ftr="0" dt="0"/>
  <p:txStyles>
    <p:titleStyle>
      <a:lvl1pPr algn="l" rtl="0" eaLnBrk="1" fontAlgn="base" hangingPunct="1">
        <a:spcBef>
          <a:spcPct val="0"/>
        </a:spcBef>
        <a:spcAft>
          <a:spcPct val="0"/>
        </a:spcAft>
        <a:defRPr sz="3600">
          <a:solidFill>
            <a:schemeClr val="bg1"/>
          </a:solidFill>
          <a:latin typeface="+mj-lt"/>
          <a:ea typeface="ＭＳ Ｐゴシック" pitchFamily="122" charset="-128"/>
          <a:cs typeface="ＭＳ Ｐゴシック" pitchFamily="122" charset="-128"/>
        </a:defRPr>
      </a:lvl1pPr>
      <a:lvl2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2pPr>
      <a:lvl3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3pPr>
      <a:lvl4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4pPr>
      <a:lvl5pPr algn="l" rtl="0" eaLnBrk="1" fontAlgn="base" hangingPunct="1">
        <a:spcBef>
          <a:spcPct val="0"/>
        </a:spcBef>
        <a:spcAft>
          <a:spcPct val="0"/>
        </a:spcAft>
        <a:defRPr sz="3600">
          <a:solidFill>
            <a:schemeClr val="bg1"/>
          </a:solidFill>
          <a:latin typeface="Georgia" pitchFamily="125" charset="0"/>
          <a:ea typeface="ＭＳ Ｐゴシック" pitchFamily="122" charset="-128"/>
          <a:cs typeface="ＭＳ Ｐゴシック" pitchFamily="122" charset="-128"/>
        </a:defRPr>
      </a:lvl5pPr>
      <a:lvl6pPr marL="457200" algn="l" rtl="0" eaLnBrk="1" fontAlgn="base" hangingPunct="1">
        <a:spcBef>
          <a:spcPct val="0"/>
        </a:spcBef>
        <a:spcAft>
          <a:spcPct val="0"/>
        </a:spcAft>
        <a:defRPr sz="3600">
          <a:solidFill>
            <a:schemeClr val="bg1"/>
          </a:solidFill>
          <a:latin typeface="Times" pitchFamily="122" charset="0"/>
        </a:defRPr>
      </a:lvl6pPr>
      <a:lvl7pPr marL="914400" algn="l" rtl="0" eaLnBrk="1" fontAlgn="base" hangingPunct="1">
        <a:spcBef>
          <a:spcPct val="0"/>
        </a:spcBef>
        <a:spcAft>
          <a:spcPct val="0"/>
        </a:spcAft>
        <a:defRPr sz="3600">
          <a:solidFill>
            <a:schemeClr val="bg1"/>
          </a:solidFill>
          <a:latin typeface="Times" pitchFamily="122" charset="0"/>
        </a:defRPr>
      </a:lvl7pPr>
      <a:lvl8pPr marL="1371600" algn="l" rtl="0" eaLnBrk="1" fontAlgn="base" hangingPunct="1">
        <a:spcBef>
          <a:spcPct val="0"/>
        </a:spcBef>
        <a:spcAft>
          <a:spcPct val="0"/>
        </a:spcAft>
        <a:defRPr sz="3600">
          <a:solidFill>
            <a:schemeClr val="bg1"/>
          </a:solidFill>
          <a:latin typeface="Times" pitchFamily="122" charset="0"/>
        </a:defRPr>
      </a:lvl8pPr>
      <a:lvl9pPr marL="1828800" algn="l" rtl="0" eaLnBrk="1" fontAlgn="base" hangingPunct="1">
        <a:spcBef>
          <a:spcPct val="0"/>
        </a:spcBef>
        <a:spcAft>
          <a:spcPct val="0"/>
        </a:spcAft>
        <a:defRPr sz="3600">
          <a:solidFill>
            <a:schemeClr val="bg1"/>
          </a:solidFill>
          <a:latin typeface="Times" pitchFamily="122" charset="0"/>
        </a:defRPr>
      </a:lvl9pPr>
    </p:titleStyle>
    <p:body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www.biostathandbook.com/" TargetMode="Externa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hyperlink" Target="http://www.cios.org/readbook/rmcs/rmcs.htm" TargetMode="Externa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hyperlink" Target="http://www.cios.org/readbook/rmcs/rmcs.htm"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hyperlink" Target="http://www.cios.org/readbook/rmcs/rmcs.htm" TargetMode="Externa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hyperlink" Target="http://www.cios.org/readbook/rmcs/rmcs.htm" TargetMode="Externa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hyperlink" Target="http://www.cios.org/readbook/rmcs/rmcs.htm" TargetMode="External"/><Relationship Id="rId4" Type="http://schemas.openxmlformats.org/officeDocument/2006/relationships/image" Target="../media/image5.emf"/></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hyperlink" Target="https://ndar.nih.gov/data_structure.html?short_name=grit01" TargetMode="Externa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www.surgeryencyclopedia.com/A-Ce/Cardiac-Monitor.html" TargetMode="External"/><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5.emf"/></Relationships>
</file>

<file path=ppt/slides/_rels/slide4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5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14.emf"/><Relationship Id="rId4" Type="http://schemas.openxmlformats.org/officeDocument/2006/relationships/image" Target="../media/image13.png"/></Relationships>
</file>

<file path=ppt/slides/_rels/slide5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hyperlink" Target="http://www.cios.org/readbook/rmcs/rmcs.htm" TargetMode="External"/><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2" Type="http://schemas.openxmlformats.org/officeDocument/2006/relationships/hyperlink" Target="http://www.cios.org/readbook/rmcs/rmcs.htm" TargetMode="External"/><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cios.org/readbook/rmcs/rmcs.htm"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hyperlink" Target="http://www.cios.org/readbook/rmcs/rmcs.htm"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hyperlink" Target="http://www.cios.org/readbook/rmcs/rmcs.htm" TargetMode="Externa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hyperlink" Target="http://www.cios.org/readbook/rmcs/rmcs.htm"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hyperlink" Target="http://stattrek.com/hypothesis-test/hypothesis-testing.aspx" TargetMode="Externa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0"/>
            <a:ext cx="7772400" cy="1470025"/>
          </a:xfrm>
        </p:spPr>
        <p:txBody>
          <a:bodyPr/>
          <a:lstStyle/>
          <a:p>
            <a:r>
              <a:rPr lang="en-US" dirty="0"/>
              <a:t>Statistical data analysis and</a:t>
            </a:r>
            <a:br>
              <a:rPr lang="en-US" dirty="0"/>
            </a:br>
            <a:r>
              <a:rPr lang="en-US" dirty="0"/>
              <a:t>research methods</a:t>
            </a:r>
            <a:br>
              <a:rPr lang="en-US" dirty="0"/>
            </a:br>
            <a: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t>BMI504</a:t>
            </a:r>
            <a:br>
              <a:rPr lang="en-US" sz="2800" dirty="0">
                <a:latin typeface="Arial Unicode MS" panose="020B0604020202020204" pitchFamily="34" charset="-128"/>
                <a:ea typeface="Arial Unicode MS" panose="020B0604020202020204" pitchFamily="34" charset="-128"/>
                <a:cs typeface="Arial Unicode MS" panose="020B0604020202020204" pitchFamily="34" charset="-128"/>
              </a:rPr>
            </a:br>
            <a:r>
              <a:rPr lang="en-US" sz="2800" dirty="0"/>
              <a:t>Course 15735 – Spring 2026</a:t>
            </a:r>
            <a:endParaRPr lang="en-US" sz="28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3" name="Subtitle 2"/>
          <p:cNvSpPr>
            <a:spLocks noGrp="1"/>
          </p:cNvSpPr>
          <p:nvPr>
            <p:ph type="subTitle" idx="1"/>
          </p:nvPr>
        </p:nvSpPr>
        <p:spPr/>
        <p:txBody>
          <a:bodyPr/>
          <a:lstStyle/>
          <a:p>
            <a:r>
              <a:rPr lang="en-US" dirty="0"/>
              <a:t>Class 6 – February 26, 2026</a:t>
            </a:r>
          </a:p>
          <a:p>
            <a:r>
              <a:rPr lang="en-US" dirty="0"/>
              <a:t>Introduction to data analysis of </a:t>
            </a:r>
          </a:p>
          <a:p>
            <a:r>
              <a:rPr lang="en-US" dirty="0"/>
              <a:t>quantitative and qualitative variables</a:t>
            </a:r>
          </a:p>
          <a:p>
            <a:endParaRPr lang="en-US" dirty="0"/>
          </a:p>
          <a:p>
            <a:r>
              <a:rPr lang="en-US" dirty="0"/>
              <a:t>Werner CEUSTERS</a:t>
            </a:r>
          </a:p>
        </p:txBody>
      </p:sp>
      <p:grpSp>
        <p:nvGrpSpPr>
          <p:cNvPr id="4" name="Group 3"/>
          <p:cNvGrpSpPr/>
          <p:nvPr/>
        </p:nvGrpSpPr>
        <p:grpSpPr>
          <a:xfrm>
            <a:off x="-152400" y="609600"/>
            <a:ext cx="9296400" cy="466726"/>
            <a:chOff x="-152400" y="609600"/>
            <a:chExt cx="9296400" cy="466726"/>
          </a:xfrm>
        </p:grpSpPr>
        <p:sp>
          <p:nvSpPr>
            <p:cNvPr id="5" name="Rectangle 4"/>
            <p:cNvSpPr/>
            <p:nvPr/>
          </p:nvSpPr>
          <p:spPr bwMode="auto">
            <a:xfrm>
              <a:off x="5562600" y="609600"/>
              <a:ext cx="3581400" cy="46672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pic>
          <p:nvPicPr>
            <p:cNvPr id="6" name="Picture 6" descr="Jacobs School of Medicine and Biomedical Sciences 1-line locku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09600"/>
              <a:ext cx="6477000" cy="466726"/>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556237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Two types of statistical hypotheses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b="1" dirty="0"/>
              <a:t>Statistical null hypothesis</a:t>
            </a:r>
            <a:r>
              <a:rPr lang="en-US" dirty="0"/>
              <a:t>. </a:t>
            </a:r>
          </a:p>
          <a:p>
            <a:pPr lvl="1">
              <a:buFont typeface="Arial" panose="020B0604020202020204" pitchFamily="34" charset="0"/>
              <a:buChar char="•"/>
            </a:pPr>
            <a:r>
              <a:rPr lang="en-US" dirty="0"/>
              <a:t>the hypothesis that sample observations result purely from chance;</a:t>
            </a:r>
          </a:p>
          <a:p>
            <a:pPr lvl="1">
              <a:buFont typeface="Arial" panose="020B0604020202020204" pitchFamily="34" charset="0"/>
              <a:buChar char="•"/>
            </a:pPr>
            <a:r>
              <a:rPr lang="en-US" dirty="0"/>
              <a:t>notation: H</a:t>
            </a:r>
            <a:r>
              <a:rPr lang="en-US" baseline="-25000" dirty="0"/>
              <a:t>0</a:t>
            </a:r>
            <a:br>
              <a:rPr lang="en-US" dirty="0"/>
            </a:br>
            <a:endParaRPr lang="en-US" dirty="0"/>
          </a:p>
          <a:p>
            <a:pPr>
              <a:buFont typeface="Arial" panose="020B0604020202020204" pitchFamily="34" charset="0"/>
              <a:buChar char="•"/>
            </a:pPr>
            <a:r>
              <a:rPr lang="en-US" b="1" dirty="0"/>
              <a:t>Statistical alternative hypothesis</a:t>
            </a:r>
            <a:r>
              <a:rPr lang="en-US" dirty="0"/>
              <a:t>. </a:t>
            </a:r>
          </a:p>
          <a:p>
            <a:pPr lvl="1">
              <a:buFont typeface="Arial" panose="020B0604020202020204" pitchFamily="34" charset="0"/>
              <a:buChar char="•"/>
            </a:pPr>
            <a:r>
              <a:rPr lang="en-US" dirty="0"/>
              <a:t>the hypothesis that sample observations are influenced by some non-random cause;</a:t>
            </a:r>
          </a:p>
          <a:p>
            <a:pPr lvl="1">
              <a:buFont typeface="Arial" panose="020B0604020202020204" pitchFamily="34" charset="0"/>
              <a:buChar char="•"/>
            </a:pPr>
            <a:r>
              <a:rPr lang="en-US" dirty="0"/>
              <a:t>notation: H</a:t>
            </a:r>
            <a:r>
              <a:rPr lang="en-US" baseline="-25000" dirty="0"/>
              <a:t>1</a:t>
            </a:r>
            <a:r>
              <a:rPr lang="en-US" dirty="0"/>
              <a:t> or H</a:t>
            </a:r>
            <a:r>
              <a:rPr lang="en-US" baseline="-25000" dirty="0"/>
              <a:t>a</a:t>
            </a:r>
            <a:r>
              <a:rPr lang="en-US" dirty="0"/>
              <a:t>.</a:t>
            </a:r>
          </a:p>
          <a:p>
            <a:pPr>
              <a:buFont typeface="Arial" panose="020B0604020202020204" pitchFamily="34" charset="0"/>
              <a:buChar char="•"/>
            </a:pPr>
            <a:endParaRPr lang="en-US" dirty="0"/>
          </a:p>
        </p:txBody>
      </p:sp>
      <p:sp>
        <p:nvSpPr>
          <p:cNvPr id="4" name="Rectangle 3"/>
          <p:cNvSpPr/>
          <p:nvPr/>
        </p:nvSpPr>
        <p:spPr>
          <a:xfrm>
            <a:off x="2819400" y="6443246"/>
            <a:ext cx="6248400" cy="338554"/>
          </a:xfrm>
          <a:prstGeom prst="rect">
            <a:avLst/>
          </a:prstGeom>
        </p:spPr>
        <p:txBody>
          <a:bodyPr wrap="square">
            <a:spAutoFit/>
          </a:bodyPr>
          <a:lstStyle/>
          <a:p>
            <a:pPr algn="r"/>
            <a:r>
              <a:rPr lang="en-US" sz="1600" dirty="0">
                <a:solidFill>
                  <a:schemeClr val="bg1"/>
                </a:solidFill>
              </a:rPr>
              <a:t>http://stattrek.com/hypothesis-test/hypothesis-testing.aspx</a:t>
            </a:r>
          </a:p>
        </p:txBody>
      </p:sp>
      <p:sp>
        <p:nvSpPr>
          <p:cNvPr id="5" name="Slide Number Placeholder 4"/>
          <p:cNvSpPr>
            <a:spLocks noGrp="1"/>
          </p:cNvSpPr>
          <p:nvPr>
            <p:ph type="sldNum" sz="quarter" idx="10"/>
          </p:nvPr>
        </p:nvSpPr>
        <p:spPr/>
        <p:txBody>
          <a:bodyPr/>
          <a:lstStyle/>
          <a:p>
            <a:fld id="{E275BFA4-CA6D-4892-8C0A-6B14E134BD5D}" type="slidenum">
              <a:rPr lang="en-US" smtClean="0"/>
              <a:pPr/>
              <a:t>10</a:t>
            </a:fld>
            <a:endParaRPr lang="en-US"/>
          </a:p>
        </p:txBody>
      </p:sp>
      <p:sp>
        <p:nvSpPr>
          <p:cNvPr id="7" name="TextBox 6">
            <a:extLst>
              <a:ext uri="{FF2B5EF4-FFF2-40B4-BE49-F238E27FC236}">
                <a16:creationId xmlns:a16="http://schemas.microsoft.com/office/drawing/2014/main" id="{67BAB689-F272-4416-945A-43EC7C817464}"/>
              </a:ext>
            </a:extLst>
          </p:cNvPr>
          <p:cNvSpPr txBox="1"/>
          <p:nvPr/>
        </p:nvSpPr>
        <p:spPr>
          <a:xfrm>
            <a:off x="7105403" y="64413"/>
            <a:ext cx="1962397" cy="584775"/>
          </a:xfrm>
          <a:prstGeom prst="rect">
            <a:avLst/>
          </a:prstGeom>
          <a:noFill/>
          <a:ln w="38100">
            <a:solidFill>
              <a:schemeClr val="bg1"/>
            </a:solidFill>
          </a:ln>
        </p:spPr>
        <p:txBody>
          <a:bodyPr wrap="none" rtlCol="0">
            <a:spAutoFit/>
          </a:bodyPr>
          <a:lstStyle/>
          <a:p>
            <a:r>
              <a:rPr lang="en-US" dirty="0">
                <a:solidFill>
                  <a:schemeClr val="bg1"/>
                </a:solidFill>
              </a:rPr>
              <a:t>A3/3.2-3.3</a:t>
            </a:r>
          </a:p>
        </p:txBody>
      </p:sp>
    </p:spTree>
    <p:extLst>
      <p:ext uri="{BB962C8B-B14F-4D97-AF65-F5344CB8AC3E}">
        <p14:creationId xmlns:p14="http://schemas.microsoft.com/office/powerpoint/2010/main" val="38526468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(1.3)</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a:p>
            <a:pPr marL="857250" lvl="1" indent="-457200"/>
            <a:r>
              <a:rPr lang="en-US" sz="2200" u="sng" dirty="0"/>
              <a:t>Statistical null hypothesis</a:t>
            </a:r>
            <a:r>
              <a:rPr lang="en-US" sz="2200" dirty="0"/>
              <a:t>: </a:t>
            </a:r>
          </a:p>
        </p:txBody>
      </p:sp>
      <p:sp>
        <p:nvSpPr>
          <p:cNvPr id="2" name="Slide Number Placeholder 1"/>
          <p:cNvSpPr>
            <a:spLocks noGrp="1"/>
          </p:cNvSpPr>
          <p:nvPr>
            <p:ph type="sldNum" sz="quarter" idx="10"/>
          </p:nvPr>
        </p:nvSpPr>
        <p:spPr/>
        <p:txBody>
          <a:bodyPr/>
          <a:lstStyle/>
          <a:p>
            <a:fld id="{E275BFA4-CA6D-4892-8C0A-6B14E134BD5D}" type="slidenum">
              <a:rPr lang="en-US" smtClean="0"/>
              <a:pPr/>
              <a:t>11</a:t>
            </a:fld>
            <a:endParaRPr lang="en-US"/>
          </a:p>
        </p:txBody>
      </p:sp>
    </p:spTree>
    <p:extLst>
      <p:ext uri="{BB962C8B-B14F-4D97-AF65-F5344CB8AC3E}">
        <p14:creationId xmlns:p14="http://schemas.microsoft.com/office/powerpoint/2010/main" val="41218020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(1.3)</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a:p>
            <a:pPr marL="857250" lvl="1" indent="-457200"/>
            <a:r>
              <a:rPr lang="en-US" sz="2200" u="sng" dirty="0"/>
              <a:t>Statistical null hypothesis</a:t>
            </a:r>
            <a:r>
              <a:rPr lang="en-US" sz="2200" dirty="0"/>
              <a:t>: </a:t>
            </a:r>
            <a:r>
              <a:rPr lang="en-US" sz="2200" i="1" dirty="0">
                <a:solidFill>
                  <a:srgbClr val="FFFF00"/>
                </a:solidFill>
              </a:rPr>
              <a:t>the </a:t>
            </a:r>
            <a:r>
              <a:rPr lang="en-US" sz="2200" i="1" u="sng" dirty="0">
                <a:solidFill>
                  <a:srgbClr val="FFFF00"/>
                </a:solidFill>
              </a:rPr>
              <a:t>average heart rate</a:t>
            </a:r>
            <a:r>
              <a:rPr lang="en-US" sz="2200" i="1" dirty="0">
                <a:solidFill>
                  <a:srgbClr val="FFFF00"/>
                </a:solidFill>
              </a:rPr>
              <a:t> observed in a </a:t>
            </a:r>
            <a:r>
              <a:rPr lang="en-US" sz="2200" i="1" u="sng" dirty="0">
                <a:solidFill>
                  <a:srgbClr val="FFFF00"/>
                </a:solidFill>
              </a:rPr>
              <a:t>sample of individuals working out</a:t>
            </a:r>
            <a:r>
              <a:rPr lang="en-US" sz="2200" i="1" dirty="0">
                <a:solidFill>
                  <a:srgbClr val="FFFF00"/>
                </a:solidFill>
              </a:rPr>
              <a:t> is the same as in a </a:t>
            </a:r>
            <a:r>
              <a:rPr lang="en-US" sz="2200" i="1" u="sng" dirty="0">
                <a:solidFill>
                  <a:srgbClr val="FFFF00"/>
                </a:solidFill>
              </a:rPr>
              <a:t>sample of individuals being at rest</a:t>
            </a:r>
            <a:r>
              <a:rPr lang="en-US" sz="2200" i="1" dirty="0">
                <a:solidFill>
                  <a:srgbClr val="FFFF00"/>
                </a:solidFill>
              </a:rPr>
              <a:t>.</a:t>
            </a:r>
          </a:p>
        </p:txBody>
      </p:sp>
      <p:sp>
        <p:nvSpPr>
          <p:cNvPr id="2" name="Slide Number Placeholder 1"/>
          <p:cNvSpPr>
            <a:spLocks noGrp="1"/>
          </p:cNvSpPr>
          <p:nvPr>
            <p:ph type="sldNum" sz="quarter" idx="10"/>
          </p:nvPr>
        </p:nvSpPr>
        <p:spPr/>
        <p:txBody>
          <a:bodyPr/>
          <a:lstStyle/>
          <a:p>
            <a:fld id="{E275BFA4-CA6D-4892-8C0A-6B14E134BD5D}" type="slidenum">
              <a:rPr lang="en-US" smtClean="0"/>
              <a:pPr/>
              <a:t>12</a:t>
            </a:fld>
            <a:endParaRPr lang="en-US"/>
          </a:p>
        </p:txBody>
      </p:sp>
      <p:sp>
        <p:nvSpPr>
          <p:cNvPr id="3" name="TextBox 2">
            <a:extLst>
              <a:ext uri="{FF2B5EF4-FFF2-40B4-BE49-F238E27FC236}">
                <a16:creationId xmlns:a16="http://schemas.microsoft.com/office/drawing/2014/main" id="{1B0CB871-8AD0-4B05-953C-84A018786CA1}"/>
              </a:ext>
            </a:extLst>
          </p:cNvPr>
          <p:cNvSpPr txBox="1"/>
          <p:nvPr/>
        </p:nvSpPr>
        <p:spPr>
          <a:xfrm>
            <a:off x="1314506" y="6096000"/>
            <a:ext cx="6714530" cy="461665"/>
          </a:xfrm>
          <a:prstGeom prst="rect">
            <a:avLst/>
          </a:prstGeom>
          <a:noFill/>
        </p:spPr>
        <p:txBody>
          <a:bodyPr wrap="none" rtlCol="0">
            <a:spAutoFit/>
          </a:bodyPr>
          <a:lstStyle/>
          <a:p>
            <a:r>
              <a:rPr lang="en-US" sz="2400" dirty="0">
                <a:solidFill>
                  <a:srgbClr val="1FE115"/>
                </a:solidFill>
                <a:sym typeface="Wingdings" panose="05000000000000000000" pitchFamily="2" charset="2"/>
              </a:rPr>
              <a:t> PICOTT  population and comparison facets !!!</a:t>
            </a:r>
            <a:endParaRPr lang="en-US" sz="2400" dirty="0">
              <a:solidFill>
                <a:srgbClr val="1FE115"/>
              </a:solidFill>
            </a:endParaRPr>
          </a:p>
        </p:txBody>
      </p:sp>
    </p:spTree>
    <p:extLst>
      <p:ext uri="{BB962C8B-B14F-4D97-AF65-F5344CB8AC3E}">
        <p14:creationId xmlns:p14="http://schemas.microsoft.com/office/powerpoint/2010/main" val="420805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(1.3)</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a:t>
            </a:r>
            <a:r>
              <a:rPr lang="en-US" sz="2200" i="1" u="sng" dirty="0">
                <a:solidFill>
                  <a:srgbClr val="FFFF00"/>
                </a:solidFill>
              </a:rPr>
              <a:t>influences</a:t>
            </a:r>
            <a:r>
              <a:rPr lang="en-US" sz="2200" i="1" dirty="0">
                <a:solidFill>
                  <a:srgbClr val="FFFF00"/>
                </a:solidFill>
              </a:rPr>
              <a:t> heart rate while doing the exercise?</a:t>
            </a:r>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a:p>
            <a:pPr marL="857250" lvl="1" indent="-457200"/>
            <a:r>
              <a:rPr lang="en-US" sz="2200" u="sng" dirty="0"/>
              <a:t>Statistical null hypothesis</a:t>
            </a:r>
            <a:r>
              <a:rPr lang="en-US" sz="2200" dirty="0"/>
              <a:t>: </a:t>
            </a:r>
            <a:r>
              <a:rPr lang="en-US" sz="2200" i="1" dirty="0">
                <a:solidFill>
                  <a:srgbClr val="1FE115"/>
                </a:solidFill>
              </a:rPr>
              <a:t>the average heart rate observed in … ?</a:t>
            </a:r>
          </a:p>
        </p:txBody>
      </p:sp>
      <p:sp>
        <p:nvSpPr>
          <p:cNvPr id="2" name="TextBox 1"/>
          <p:cNvSpPr txBox="1"/>
          <p:nvPr/>
        </p:nvSpPr>
        <p:spPr>
          <a:xfrm>
            <a:off x="5334000" y="1752600"/>
            <a:ext cx="1274451" cy="430887"/>
          </a:xfrm>
          <a:prstGeom prst="rect">
            <a:avLst/>
          </a:prstGeom>
          <a:noFill/>
        </p:spPr>
        <p:txBody>
          <a:bodyPr wrap="none" rtlCol="0">
            <a:spAutoFit/>
          </a:bodyPr>
          <a:lstStyle/>
          <a:p>
            <a:r>
              <a:rPr lang="en-US" sz="2200" i="1" u="sng" dirty="0">
                <a:solidFill>
                  <a:srgbClr val="1FE115"/>
                </a:solidFill>
              </a:rPr>
              <a:t>increases</a:t>
            </a:r>
          </a:p>
        </p:txBody>
      </p:sp>
      <p:sp>
        <p:nvSpPr>
          <p:cNvPr id="6" name="TextBox 5"/>
          <p:cNvSpPr txBox="1"/>
          <p:nvPr/>
        </p:nvSpPr>
        <p:spPr>
          <a:xfrm>
            <a:off x="6917984" y="3200400"/>
            <a:ext cx="1154482" cy="430887"/>
          </a:xfrm>
          <a:prstGeom prst="rect">
            <a:avLst/>
          </a:prstGeom>
          <a:noFill/>
        </p:spPr>
        <p:txBody>
          <a:bodyPr wrap="none" rtlCol="0">
            <a:spAutoFit/>
          </a:bodyPr>
          <a:lstStyle/>
          <a:p>
            <a:r>
              <a:rPr lang="en-US" sz="2200" i="1" u="sng" dirty="0">
                <a:solidFill>
                  <a:srgbClr val="1FE115"/>
                </a:solidFill>
              </a:rPr>
              <a:t>increase</a:t>
            </a:r>
          </a:p>
        </p:txBody>
      </p:sp>
      <p:cxnSp>
        <p:nvCxnSpPr>
          <p:cNvPr id="7" name="Straight Connector 6"/>
          <p:cNvCxnSpPr/>
          <p:nvPr/>
        </p:nvCxnSpPr>
        <p:spPr bwMode="auto">
          <a:xfrm>
            <a:off x="5029200" y="2183487"/>
            <a:ext cx="838200" cy="33111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8" name="Straight Connector 7"/>
          <p:cNvCxnSpPr/>
          <p:nvPr/>
        </p:nvCxnSpPr>
        <p:spPr bwMode="auto">
          <a:xfrm flipV="1">
            <a:off x="5181600" y="2183487"/>
            <a:ext cx="838200" cy="33111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9" name="Straight Connector 8"/>
          <p:cNvCxnSpPr/>
          <p:nvPr/>
        </p:nvCxnSpPr>
        <p:spPr bwMode="auto">
          <a:xfrm>
            <a:off x="6705600" y="3657600"/>
            <a:ext cx="838200" cy="331113"/>
          </a:xfrm>
          <a:prstGeom prst="line">
            <a:avLst/>
          </a:prstGeom>
          <a:solidFill>
            <a:schemeClr val="accent1"/>
          </a:solidFill>
          <a:ln w="38100" cap="flat" cmpd="sng" algn="ctr">
            <a:solidFill>
              <a:srgbClr val="1FE115"/>
            </a:solidFill>
            <a:prstDash val="solid"/>
            <a:round/>
            <a:headEnd type="none" w="med" len="med"/>
            <a:tailEnd type="none" w="med" len="med"/>
          </a:ln>
          <a:effectLst/>
        </p:spPr>
      </p:cxnSp>
      <p:cxnSp>
        <p:nvCxnSpPr>
          <p:cNvPr id="10" name="Straight Connector 9"/>
          <p:cNvCxnSpPr/>
          <p:nvPr/>
        </p:nvCxnSpPr>
        <p:spPr bwMode="auto">
          <a:xfrm flipV="1">
            <a:off x="6858000" y="3657600"/>
            <a:ext cx="838200" cy="331113"/>
          </a:xfrm>
          <a:prstGeom prst="line">
            <a:avLst/>
          </a:prstGeom>
          <a:solidFill>
            <a:schemeClr val="accent1"/>
          </a:solidFill>
          <a:ln w="38100" cap="flat" cmpd="sng" algn="ctr">
            <a:solidFill>
              <a:srgbClr val="1FE115"/>
            </a:solidFill>
            <a:prstDash val="solid"/>
            <a:round/>
            <a:headEnd type="none" w="med" len="med"/>
            <a:tailEnd type="none" w="med" len="med"/>
          </a:ln>
          <a:effectLst/>
        </p:spPr>
      </p:cxnSp>
      <p:sp>
        <p:nvSpPr>
          <p:cNvPr id="3" name="Slide Number Placeholder 2"/>
          <p:cNvSpPr>
            <a:spLocks noGrp="1"/>
          </p:cNvSpPr>
          <p:nvPr>
            <p:ph type="sldNum" sz="quarter" idx="10"/>
          </p:nvPr>
        </p:nvSpPr>
        <p:spPr/>
        <p:txBody>
          <a:bodyPr/>
          <a:lstStyle/>
          <a:p>
            <a:fld id="{E275BFA4-CA6D-4892-8C0A-6B14E134BD5D}" type="slidenum">
              <a:rPr lang="en-US" smtClean="0"/>
              <a:pPr/>
              <a:t>13</a:t>
            </a:fld>
            <a:endParaRPr lang="en-US"/>
          </a:p>
        </p:txBody>
      </p:sp>
    </p:spTree>
    <p:extLst>
      <p:ext uri="{BB962C8B-B14F-4D97-AF65-F5344CB8AC3E}">
        <p14:creationId xmlns:p14="http://schemas.microsoft.com/office/powerpoint/2010/main" val="38999188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(1.3)</a:t>
            </a:r>
          </a:p>
        </p:txBody>
      </p:sp>
      <p:sp>
        <p:nvSpPr>
          <p:cNvPr id="5" name="Content Placeholder 4"/>
          <p:cNvSpPr>
            <a:spLocks noGrp="1"/>
          </p:cNvSpPr>
          <p:nvPr>
            <p:ph idx="1"/>
          </p:nvPr>
        </p:nvSpPr>
        <p:spPr>
          <a:xfrm>
            <a:off x="228600" y="1676400"/>
            <a:ext cx="8686800" cy="4495800"/>
          </a:xfrm>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a:p>
            <a:pPr marL="857250" lvl="1" indent="-457200"/>
            <a:r>
              <a:rPr lang="en-US" sz="2200" u="sng" dirty="0"/>
              <a:t>Statistical null hypothesis</a:t>
            </a:r>
            <a:r>
              <a:rPr lang="en-US" sz="2200" dirty="0"/>
              <a:t>: </a:t>
            </a:r>
            <a:r>
              <a:rPr lang="en-US" sz="2200" i="1" dirty="0">
                <a:solidFill>
                  <a:srgbClr val="FFFF00"/>
                </a:solidFill>
              </a:rPr>
              <a:t>the average heart rate observed in a sample of individuals working out is the same as in a sample of individuals being at rest.</a:t>
            </a:r>
          </a:p>
        </p:txBody>
      </p:sp>
      <p:sp>
        <p:nvSpPr>
          <p:cNvPr id="2" name="Rectangle 1"/>
          <p:cNvSpPr/>
          <p:nvPr/>
        </p:nvSpPr>
        <p:spPr bwMode="auto">
          <a:xfrm>
            <a:off x="4521760" y="5065208"/>
            <a:ext cx="2971800" cy="381000"/>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TextBox 2"/>
          <p:cNvSpPr txBox="1"/>
          <p:nvPr/>
        </p:nvSpPr>
        <p:spPr>
          <a:xfrm>
            <a:off x="7391400" y="4503003"/>
            <a:ext cx="492444" cy="830997"/>
          </a:xfrm>
          <a:prstGeom prst="rect">
            <a:avLst/>
          </a:prstGeom>
          <a:noFill/>
        </p:spPr>
        <p:txBody>
          <a:bodyPr wrap="none" rtlCol="0">
            <a:spAutoFit/>
          </a:bodyPr>
          <a:lstStyle/>
          <a:p>
            <a:r>
              <a:rPr lang="en-US" sz="4800" dirty="0">
                <a:solidFill>
                  <a:srgbClr val="FF6600"/>
                </a:solidFill>
              </a:rPr>
              <a:t>?</a:t>
            </a:r>
          </a:p>
        </p:txBody>
      </p:sp>
      <p:sp>
        <p:nvSpPr>
          <p:cNvPr id="6" name="Slide Number Placeholder 5"/>
          <p:cNvSpPr>
            <a:spLocks noGrp="1"/>
          </p:cNvSpPr>
          <p:nvPr>
            <p:ph type="sldNum" sz="quarter" idx="10"/>
          </p:nvPr>
        </p:nvSpPr>
        <p:spPr/>
        <p:txBody>
          <a:bodyPr/>
          <a:lstStyle/>
          <a:p>
            <a:fld id="{E275BFA4-CA6D-4892-8C0A-6B14E134BD5D}" type="slidenum">
              <a:rPr lang="en-US" smtClean="0"/>
              <a:pPr/>
              <a:t>14</a:t>
            </a:fld>
            <a:endParaRPr lang="en-US"/>
          </a:p>
        </p:txBody>
      </p:sp>
    </p:spTree>
    <p:extLst>
      <p:ext uri="{BB962C8B-B14F-4D97-AF65-F5344CB8AC3E}">
        <p14:creationId xmlns:p14="http://schemas.microsoft.com/office/powerpoint/2010/main" val="3341645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Data and Reality</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a:solidFill>
                  <a:srgbClr val="FFFF00"/>
                </a:solidFill>
              </a:rPr>
              <a:t>References</a:t>
            </a:r>
          </a:p>
        </p:txBody>
      </p:sp>
      <p:grpSp>
        <p:nvGrpSpPr>
          <p:cNvPr id="11269" name="Group 28">
            <a:extLst>
              <a:ext uri="{C183D7F6-B498-43B3-948B-1728B52AA6E4}">
                <adec:decorative xmlns:adec="http://schemas.microsoft.com/office/drawing/2017/decorative" val="1"/>
              </a:ext>
            </a:extLst>
          </p:cNvPr>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2692899"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a:t>
            </a: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a:solidFill>
                <a:srgbClr val="FFFF00"/>
              </a:solidFill>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a:solidFill>
                <a:srgbClr val="FFFF00"/>
              </a:solidFill>
            </a:endParaRPr>
          </a:p>
        </p:txBody>
      </p:sp>
      <p:sp>
        <p:nvSpPr>
          <p:cNvPr id="15" name="Content Placeholder 23"/>
          <p:cNvSpPr txBox="1">
            <a:spLocks/>
          </p:cNvSpPr>
          <p:nvPr/>
        </p:nvSpPr>
        <p:spPr>
          <a:xfrm>
            <a:off x="1997373" y="4963048"/>
            <a:ext cx="5070800" cy="83978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sz="3600" kern="0" dirty="0">
                <a:latin typeface="+mn-lt"/>
              </a:rPr>
              <a:t>‘</a:t>
            </a:r>
            <a:r>
              <a:rPr lang="en-US" altLang="en-US" sz="3600" i="1" kern="0" dirty="0">
                <a:latin typeface="+mn-lt"/>
              </a:rPr>
              <a:t>Average heart rate</a:t>
            </a:r>
            <a:r>
              <a:rPr lang="en-US" altLang="en-US" sz="3600" kern="0" dirty="0">
                <a:latin typeface="+mn-lt"/>
              </a:rPr>
              <a:t>’</a:t>
            </a:r>
          </a:p>
        </p:txBody>
      </p:sp>
      <p:cxnSp>
        <p:nvCxnSpPr>
          <p:cNvPr id="4" name="Straight Arrow Connector 3"/>
          <p:cNvCxnSpPr>
            <a:stCxn id="15" idx="0"/>
            <a:endCxn id="11267" idx="2"/>
          </p:cNvCxnSpPr>
          <p:nvPr/>
        </p:nvCxnSpPr>
        <p:spPr bwMode="auto">
          <a:xfrm flipH="1" flipV="1">
            <a:off x="1409700" y="3641461"/>
            <a:ext cx="3123073" cy="1321587"/>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9" name="Straight Arrow Connector 28"/>
          <p:cNvCxnSpPr>
            <a:stCxn id="15" idx="0"/>
            <a:endCxn id="26" idx="2"/>
          </p:cNvCxnSpPr>
          <p:nvPr/>
        </p:nvCxnSpPr>
        <p:spPr bwMode="auto">
          <a:xfrm flipV="1">
            <a:off x="4532773" y="3657600"/>
            <a:ext cx="10902" cy="130544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31" name="Straight Arrow Connector 30"/>
          <p:cNvCxnSpPr>
            <a:stCxn id="15" idx="0"/>
            <a:endCxn id="25" idx="2"/>
          </p:cNvCxnSpPr>
          <p:nvPr/>
        </p:nvCxnSpPr>
        <p:spPr bwMode="auto">
          <a:xfrm flipV="1">
            <a:off x="4532773" y="3657600"/>
            <a:ext cx="3231690" cy="130544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1" name="TextBox 20"/>
          <p:cNvSpPr txBox="1"/>
          <p:nvPr/>
        </p:nvSpPr>
        <p:spPr>
          <a:xfrm>
            <a:off x="2052602" y="3962400"/>
            <a:ext cx="466795" cy="769441"/>
          </a:xfrm>
          <a:prstGeom prst="rect">
            <a:avLst/>
          </a:prstGeom>
          <a:noFill/>
        </p:spPr>
        <p:txBody>
          <a:bodyPr wrap="none" rtlCol="0">
            <a:spAutoFit/>
          </a:bodyPr>
          <a:lstStyle/>
          <a:p>
            <a:r>
              <a:rPr lang="en-US" sz="4400" dirty="0">
                <a:solidFill>
                  <a:srgbClr val="FFC000"/>
                </a:solidFill>
              </a:rPr>
              <a:t>?</a:t>
            </a:r>
          </a:p>
        </p:txBody>
      </p:sp>
      <p:sp>
        <p:nvSpPr>
          <p:cNvPr id="35" name="TextBox 34"/>
          <p:cNvSpPr txBox="1"/>
          <p:nvPr/>
        </p:nvSpPr>
        <p:spPr>
          <a:xfrm>
            <a:off x="6848405" y="3962400"/>
            <a:ext cx="466795" cy="769441"/>
          </a:xfrm>
          <a:prstGeom prst="rect">
            <a:avLst/>
          </a:prstGeom>
          <a:noFill/>
        </p:spPr>
        <p:txBody>
          <a:bodyPr wrap="none" rtlCol="0">
            <a:spAutoFit/>
          </a:bodyPr>
          <a:lstStyle/>
          <a:p>
            <a:r>
              <a:rPr lang="en-US" sz="4400" dirty="0">
                <a:solidFill>
                  <a:schemeClr val="bg1"/>
                </a:solidFill>
              </a:rPr>
              <a:t>?</a:t>
            </a:r>
          </a:p>
        </p:txBody>
      </p:sp>
      <p:sp>
        <p:nvSpPr>
          <p:cNvPr id="36" name="TextBox 35"/>
          <p:cNvSpPr txBox="1"/>
          <p:nvPr/>
        </p:nvSpPr>
        <p:spPr>
          <a:xfrm>
            <a:off x="4114800" y="3962400"/>
            <a:ext cx="466795" cy="769441"/>
          </a:xfrm>
          <a:prstGeom prst="rect">
            <a:avLst/>
          </a:prstGeom>
          <a:noFill/>
        </p:spPr>
        <p:txBody>
          <a:bodyPr wrap="none" rtlCol="0">
            <a:spAutoFit/>
          </a:bodyPr>
          <a:lstStyle/>
          <a:p>
            <a:r>
              <a:rPr lang="en-US" sz="4400" dirty="0">
                <a:solidFill>
                  <a:schemeClr val="bg1"/>
                </a:solidFill>
              </a:rPr>
              <a:t>?</a:t>
            </a:r>
          </a:p>
        </p:txBody>
      </p:sp>
      <p:sp>
        <p:nvSpPr>
          <p:cNvPr id="2" name="Slide Number Placeholder 1"/>
          <p:cNvSpPr>
            <a:spLocks noGrp="1"/>
          </p:cNvSpPr>
          <p:nvPr>
            <p:ph type="sldNum" sz="quarter" idx="10"/>
          </p:nvPr>
        </p:nvSpPr>
        <p:spPr/>
        <p:txBody>
          <a:bodyPr/>
          <a:lstStyle/>
          <a:p>
            <a:fld id="{E275BFA4-CA6D-4892-8C0A-6B14E134BD5D}" type="slidenum">
              <a:rPr lang="en-US" smtClean="0"/>
              <a:pPr/>
              <a:t>15</a:t>
            </a:fld>
            <a:endParaRPr lang="en-US"/>
          </a:p>
        </p:txBody>
      </p:sp>
    </p:spTree>
    <p:extLst>
      <p:ext uri="{BB962C8B-B14F-4D97-AF65-F5344CB8AC3E}">
        <p14:creationId xmlns:p14="http://schemas.microsoft.com/office/powerpoint/2010/main" val="27950414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Data and Reality</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a:solidFill>
                  <a:srgbClr val="FFFF00"/>
                </a:solidFill>
              </a:rPr>
              <a:t>References</a:t>
            </a:r>
          </a:p>
        </p:txBody>
      </p:sp>
      <p:grpSp>
        <p:nvGrpSpPr>
          <p:cNvPr id="11269" name="Group 28">
            <a:extLst>
              <a:ext uri="{C183D7F6-B498-43B3-948B-1728B52AA6E4}">
                <adec:decorative xmlns:adec="http://schemas.microsoft.com/office/drawing/2017/decorative" val="1"/>
              </a:ext>
            </a:extLst>
          </p:cNvPr>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2692899"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a:t>
            </a: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a:solidFill>
                <a:srgbClr val="FFFF00"/>
              </a:solidFill>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a:solidFill>
                <a:srgbClr val="FFFF00"/>
              </a:solidFill>
            </a:endParaRPr>
          </a:p>
        </p:txBody>
      </p:sp>
      <p:sp>
        <p:nvSpPr>
          <p:cNvPr id="15" name="Content Placeholder 23"/>
          <p:cNvSpPr txBox="1">
            <a:spLocks/>
          </p:cNvSpPr>
          <p:nvPr/>
        </p:nvSpPr>
        <p:spPr>
          <a:xfrm>
            <a:off x="1997373" y="4963048"/>
            <a:ext cx="5070800" cy="83978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sz="3600" kern="0" dirty="0">
                <a:latin typeface="+mn-lt"/>
              </a:rPr>
              <a:t>‘</a:t>
            </a:r>
            <a:r>
              <a:rPr lang="en-US" altLang="en-US" sz="3600" i="1" kern="0" dirty="0">
                <a:solidFill>
                  <a:srgbClr val="FFC000"/>
                </a:solidFill>
                <a:latin typeface="+mn-lt"/>
              </a:rPr>
              <a:t>Average heart rate</a:t>
            </a:r>
            <a:r>
              <a:rPr lang="en-US" altLang="en-US" sz="3600" kern="0" dirty="0">
                <a:latin typeface="+mn-lt"/>
              </a:rPr>
              <a:t>’</a:t>
            </a:r>
          </a:p>
        </p:txBody>
      </p:sp>
      <p:cxnSp>
        <p:nvCxnSpPr>
          <p:cNvPr id="4" name="Straight Arrow Connector 3"/>
          <p:cNvCxnSpPr>
            <a:stCxn id="15" idx="0"/>
            <a:endCxn id="11267" idx="2"/>
          </p:cNvCxnSpPr>
          <p:nvPr/>
        </p:nvCxnSpPr>
        <p:spPr bwMode="auto">
          <a:xfrm flipH="1" flipV="1">
            <a:off x="1409700" y="3641461"/>
            <a:ext cx="3123073" cy="1321587"/>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29" name="Straight Arrow Connector 28"/>
          <p:cNvCxnSpPr>
            <a:stCxn id="15" idx="0"/>
            <a:endCxn id="26" idx="2"/>
          </p:cNvCxnSpPr>
          <p:nvPr/>
        </p:nvCxnSpPr>
        <p:spPr bwMode="auto">
          <a:xfrm flipV="1">
            <a:off x="4532773" y="3657600"/>
            <a:ext cx="10902" cy="130544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cxnSp>
        <p:nvCxnSpPr>
          <p:cNvPr id="31" name="Straight Arrow Connector 30"/>
          <p:cNvCxnSpPr>
            <a:stCxn id="15" idx="0"/>
            <a:endCxn id="25" idx="2"/>
          </p:cNvCxnSpPr>
          <p:nvPr/>
        </p:nvCxnSpPr>
        <p:spPr bwMode="auto">
          <a:xfrm flipV="1">
            <a:off x="4532773" y="3657600"/>
            <a:ext cx="3231690" cy="1305448"/>
          </a:xfrm>
          <a:prstGeom prst="straightConnector1">
            <a:avLst/>
          </a:prstGeom>
          <a:solidFill>
            <a:schemeClr val="accent1"/>
          </a:solidFill>
          <a:ln w="38100" cap="flat" cmpd="sng" algn="ctr">
            <a:solidFill>
              <a:schemeClr val="bg1"/>
            </a:solidFill>
            <a:prstDash val="solid"/>
            <a:round/>
            <a:headEnd type="none" w="med" len="med"/>
            <a:tailEnd type="triangle"/>
          </a:ln>
          <a:effectLst/>
        </p:spPr>
      </p:cxnSp>
      <p:sp>
        <p:nvSpPr>
          <p:cNvPr id="21" name="TextBox 20"/>
          <p:cNvSpPr txBox="1"/>
          <p:nvPr/>
        </p:nvSpPr>
        <p:spPr>
          <a:xfrm>
            <a:off x="2052602" y="3962400"/>
            <a:ext cx="466795" cy="769441"/>
          </a:xfrm>
          <a:prstGeom prst="rect">
            <a:avLst/>
          </a:prstGeom>
          <a:noFill/>
        </p:spPr>
        <p:txBody>
          <a:bodyPr wrap="none" rtlCol="0">
            <a:spAutoFit/>
          </a:bodyPr>
          <a:lstStyle/>
          <a:p>
            <a:r>
              <a:rPr lang="en-US" sz="4400" dirty="0">
                <a:solidFill>
                  <a:srgbClr val="FFC000"/>
                </a:solidFill>
              </a:rPr>
              <a:t>?</a:t>
            </a:r>
          </a:p>
        </p:txBody>
      </p:sp>
      <p:sp>
        <p:nvSpPr>
          <p:cNvPr id="35" name="TextBox 34"/>
          <p:cNvSpPr txBox="1"/>
          <p:nvPr/>
        </p:nvSpPr>
        <p:spPr>
          <a:xfrm>
            <a:off x="6848405" y="3962400"/>
            <a:ext cx="466795" cy="769441"/>
          </a:xfrm>
          <a:prstGeom prst="rect">
            <a:avLst/>
          </a:prstGeom>
          <a:noFill/>
        </p:spPr>
        <p:txBody>
          <a:bodyPr wrap="none" rtlCol="0">
            <a:spAutoFit/>
          </a:bodyPr>
          <a:lstStyle/>
          <a:p>
            <a:r>
              <a:rPr lang="en-US" sz="4400" dirty="0">
                <a:solidFill>
                  <a:schemeClr val="bg1"/>
                </a:solidFill>
              </a:rPr>
              <a:t>?</a:t>
            </a:r>
          </a:p>
        </p:txBody>
      </p:sp>
      <p:sp>
        <p:nvSpPr>
          <p:cNvPr id="36" name="TextBox 35"/>
          <p:cNvSpPr txBox="1"/>
          <p:nvPr/>
        </p:nvSpPr>
        <p:spPr>
          <a:xfrm>
            <a:off x="4114800" y="3962400"/>
            <a:ext cx="466795" cy="769441"/>
          </a:xfrm>
          <a:prstGeom prst="rect">
            <a:avLst/>
          </a:prstGeom>
          <a:noFill/>
        </p:spPr>
        <p:txBody>
          <a:bodyPr wrap="none" rtlCol="0">
            <a:spAutoFit/>
          </a:bodyPr>
          <a:lstStyle/>
          <a:p>
            <a:r>
              <a:rPr lang="en-US" sz="4400" dirty="0">
                <a:solidFill>
                  <a:schemeClr val="bg1"/>
                </a:solidFill>
              </a:rPr>
              <a:t>?</a:t>
            </a:r>
          </a:p>
        </p:txBody>
      </p:sp>
      <p:sp>
        <p:nvSpPr>
          <p:cNvPr id="2" name="Slide Number Placeholder 1"/>
          <p:cNvSpPr>
            <a:spLocks noGrp="1"/>
          </p:cNvSpPr>
          <p:nvPr>
            <p:ph type="sldNum" sz="quarter" idx="10"/>
          </p:nvPr>
        </p:nvSpPr>
        <p:spPr/>
        <p:txBody>
          <a:bodyPr/>
          <a:lstStyle/>
          <a:p>
            <a:fld id="{E275BFA4-CA6D-4892-8C0A-6B14E134BD5D}" type="slidenum">
              <a:rPr lang="en-US" smtClean="0"/>
              <a:pPr/>
              <a:t>16</a:t>
            </a:fld>
            <a:endParaRPr lang="en-US"/>
          </a:p>
        </p:txBody>
      </p:sp>
      <p:sp>
        <p:nvSpPr>
          <p:cNvPr id="20" name="Content Placeholder 23">
            <a:extLst>
              <a:ext uri="{FF2B5EF4-FFF2-40B4-BE49-F238E27FC236}">
                <a16:creationId xmlns:a16="http://schemas.microsoft.com/office/drawing/2014/main" id="{F0F7F403-FB5C-4FF9-840C-7FFF39DD521C}"/>
              </a:ext>
            </a:extLst>
          </p:cNvPr>
          <p:cNvSpPr txBox="1">
            <a:spLocks/>
          </p:cNvSpPr>
          <p:nvPr/>
        </p:nvSpPr>
        <p:spPr>
          <a:xfrm>
            <a:off x="1954044" y="5658802"/>
            <a:ext cx="5070800" cy="839788"/>
          </a:xfrm>
          <a:prstGeom prst="rect">
            <a:avLst/>
          </a:prstGeom>
          <a:solidFill>
            <a:schemeClr val="bg1">
              <a:lumMod val="95000"/>
            </a:schemeClr>
          </a:solidFill>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sz="3600" kern="0" dirty="0">
                <a:latin typeface="+mn-lt"/>
              </a:rPr>
              <a:t>‘</a:t>
            </a:r>
            <a:r>
              <a:rPr lang="en-US" altLang="en-US" sz="3600" i="1" kern="0" dirty="0">
                <a:solidFill>
                  <a:srgbClr val="FF0000"/>
                </a:solidFill>
                <a:latin typeface="+mn-lt"/>
              </a:rPr>
              <a:t>Average gender ???</a:t>
            </a:r>
            <a:r>
              <a:rPr lang="en-US" altLang="en-US" sz="3600" kern="0" dirty="0">
                <a:latin typeface="+mn-lt"/>
              </a:rPr>
              <a:t>’</a:t>
            </a:r>
          </a:p>
        </p:txBody>
      </p:sp>
    </p:spTree>
    <p:extLst>
      <p:ext uri="{BB962C8B-B14F-4D97-AF65-F5344CB8AC3E}">
        <p14:creationId xmlns:p14="http://schemas.microsoft.com/office/powerpoint/2010/main" val="2952609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(1.4)</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a:p>
            <a:pPr marL="857250" lvl="1" indent="-457200"/>
            <a:r>
              <a:rPr lang="en-US" sz="2200" u="sng" dirty="0"/>
              <a:t>Statistical null hypothesis</a:t>
            </a:r>
            <a:r>
              <a:rPr lang="en-US" sz="2200" dirty="0"/>
              <a:t>: </a:t>
            </a:r>
            <a:r>
              <a:rPr lang="en-US" sz="2200" i="1" dirty="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a:t>Determine which variables are relevant to the question.</a:t>
            </a:r>
          </a:p>
          <a:p>
            <a:pPr marL="457200" indent="-457200"/>
            <a:endParaRPr lang="en-US" sz="2200" i="1" dirty="0">
              <a:solidFill>
                <a:srgbClr val="FFFF00"/>
              </a:solidFill>
            </a:endParaRPr>
          </a:p>
        </p:txBody>
      </p:sp>
      <p:sp>
        <p:nvSpPr>
          <p:cNvPr id="2" name="Rectangle 1"/>
          <p:cNvSpPr/>
          <p:nvPr/>
        </p:nvSpPr>
        <p:spPr bwMode="auto">
          <a:xfrm>
            <a:off x="609600" y="6136192"/>
            <a:ext cx="7239000" cy="381000"/>
          </a:xfrm>
          <a:prstGeom prst="rect">
            <a:avLst/>
          </a:prstGeom>
          <a:noFill/>
          <a:ln w="28575" cap="flat" cmpd="sng" algn="ctr">
            <a:solidFill>
              <a:srgbClr val="FFC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E275BFA4-CA6D-4892-8C0A-6B14E134BD5D}" type="slidenum">
              <a:rPr lang="en-US" smtClean="0"/>
              <a:pPr/>
              <a:t>17</a:t>
            </a:fld>
            <a:endParaRPr lang="en-US"/>
          </a:p>
        </p:txBody>
      </p:sp>
    </p:spTree>
    <p:extLst>
      <p:ext uri="{BB962C8B-B14F-4D97-AF65-F5344CB8AC3E}">
        <p14:creationId xmlns:p14="http://schemas.microsoft.com/office/powerpoint/2010/main" val="1402600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6" end="6"/>
                                            </p:txEl>
                                          </p:spTgt>
                                        </p:tgtEl>
                                        <p:attrNameLst>
                                          <p:attrName>style.visibility</p:attrName>
                                        </p:attrNameLst>
                                      </p:cBhvr>
                                      <p:to>
                                        <p:strVal val="visible"/>
                                      </p:to>
                                    </p:set>
                                    <p:animEffect transition="in" filter="fade">
                                      <p:cBhvr>
                                        <p:cTn id="7" dur="500"/>
                                        <p:tgtEl>
                                          <p:spTgt spid="5">
                                            <p:txEl>
                                              <p:pRg st="6" end="6"/>
                                            </p:txEl>
                                          </p:spTgt>
                                        </p:tgtEl>
                                      </p:cBhvr>
                                    </p:animEffect>
                                  </p:childTnLst>
                                </p:cTn>
                              </p:par>
                            </p:childTnLst>
                          </p:cTn>
                        </p:par>
                        <p:par>
                          <p:cTn id="8" fill="hold">
                            <p:stCondLst>
                              <p:cond delay="500"/>
                            </p:stCondLst>
                            <p:childTnLst>
                              <p:par>
                                <p:cTn id="9" presetID="1"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Remember …</a:t>
            </a:r>
          </a:p>
        </p:txBody>
      </p:sp>
      <p:sp>
        <p:nvSpPr>
          <p:cNvPr id="3" name="Content Placeholder 2"/>
          <p:cNvSpPr>
            <a:spLocks noGrp="1"/>
          </p:cNvSpPr>
          <p:nvPr>
            <p:ph idx="1"/>
          </p:nvPr>
        </p:nvSpPr>
        <p:spPr>
          <a:xfrm>
            <a:off x="215900" y="1695450"/>
            <a:ext cx="8686800" cy="2057400"/>
          </a:xfrm>
        </p:spPr>
        <p:txBody>
          <a:bodyPr/>
          <a:lstStyle/>
          <a:p>
            <a:pPr>
              <a:buFont typeface="Arial" panose="020B0604020202020204" pitchFamily="34" charset="0"/>
              <a:buChar char="•"/>
            </a:pPr>
            <a:r>
              <a:rPr lang="en-US" dirty="0"/>
              <a:t>‘</a:t>
            </a:r>
            <a:r>
              <a:rPr lang="en-US" b="1" u="sng" dirty="0"/>
              <a:t>Perspective</a:t>
            </a:r>
            <a:r>
              <a:rPr lang="en-US" dirty="0"/>
              <a:t>’</a:t>
            </a:r>
          </a:p>
          <a:p>
            <a:pPr lvl="1">
              <a:buFont typeface="Arial" panose="020B0604020202020204" pitchFamily="34" charset="0"/>
              <a:buChar char="•"/>
            </a:pPr>
            <a:r>
              <a:rPr lang="en-US" dirty="0"/>
              <a:t>A Cognitive Representation resulting from an interpretive process driven by relatively systematic observations of a Portion of Reality (</a:t>
            </a:r>
            <a:r>
              <a:rPr lang="en-US" dirty="0" err="1"/>
              <a:t>PoR</a:t>
            </a:r>
            <a:r>
              <a:rPr lang="en-US" dirty="0"/>
              <a:t>).</a:t>
            </a:r>
          </a:p>
        </p:txBody>
      </p:sp>
      <p:sp>
        <p:nvSpPr>
          <p:cNvPr id="4" name="Content Placeholder 2"/>
          <p:cNvSpPr txBox="1">
            <a:spLocks/>
          </p:cNvSpPr>
          <p:nvPr/>
        </p:nvSpPr>
        <p:spPr>
          <a:xfrm>
            <a:off x="152400" y="5124450"/>
            <a:ext cx="8686800" cy="12954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a:t>‘</a:t>
            </a:r>
            <a:r>
              <a:rPr lang="en-US" b="1" u="sng" kern="0" dirty="0"/>
              <a:t>Construct</a:t>
            </a:r>
            <a:r>
              <a:rPr lang="en-US" kern="0" dirty="0"/>
              <a:t>’</a:t>
            </a:r>
          </a:p>
          <a:p>
            <a:pPr lvl="1">
              <a:buFont typeface="Arial" panose="020B0604020202020204" pitchFamily="34" charset="0"/>
              <a:buChar char="•"/>
            </a:pPr>
            <a:r>
              <a:rPr lang="en-US" kern="0" dirty="0"/>
              <a:t>A perspective built from the logical combination of a number of concepts.</a:t>
            </a:r>
            <a:endParaRPr lang="en-US" sz="1000" i="1" kern="0" dirty="0"/>
          </a:p>
        </p:txBody>
      </p:sp>
      <p:sp>
        <p:nvSpPr>
          <p:cNvPr id="5" name="Content Placeholder 2"/>
          <p:cNvSpPr txBox="1">
            <a:spLocks/>
          </p:cNvSpPr>
          <p:nvPr/>
        </p:nvSpPr>
        <p:spPr>
          <a:xfrm>
            <a:off x="152400" y="3600450"/>
            <a:ext cx="8686800" cy="1524000"/>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a:buFont typeface="Arial" panose="020B0604020202020204" pitchFamily="34" charset="0"/>
              <a:buChar char="•"/>
            </a:pPr>
            <a:r>
              <a:rPr lang="en-US" kern="0" dirty="0"/>
              <a:t>‘</a:t>
            </a:r>
            <a:r>
              <a:rPr lang="en-US" b="1" u="sng" kern="0" dirty="0"/>
              <a:t>Concept</a:t>
            </a:r>
            <a:r>
              <a:rPr lang="en-US" kern="0" dirty="0"/>
              <a:t>’</a:t>
            </a:r>
          </a:p>
          <a:p>
            <a:pPr lvl="1">
              <a:buFont typeface="Arial" panose="020B0604020202020204" pitchFamily="34" charset="0"/>
              <a:buChar char="•"/>
            </a:pPr>
            <a:r>
              <a:rPr lang="en-US" kern="0" dirty="0"/>
              <a:t>A perspective drawn from </a:t>
            </a:r>
            <a:r>
              <a:rPr lang="en-US" u="sng" kern="0" dirty="0"/>
              <a:t>observing</a:t>
            </a:r>
            <a:r>
              <a:rPr lang="en-US" kern="0" dirty="0"/>
              <a:t> a number of </a:t>
            </a:r>
            <a:r>
              <a:rPr lang="en-US" kern="0" dirty="0" err="1"/>
              <a:t>PoRs</a:t>
            </a:r>
            <a:r>
              <a:rPr lang="en-US" kern="0" dirty="0"/>
              <a:t> in a relatively similar, comparable and standardized way.</a:t>
            </a:r>
          </a:p>
          <a:p>
            <a:pPr marL="346075" indent="0"/>
            <a:endParaRPr lang="en-US" sz="1000" i="1" kern="0" dirty="0"/>
          </a:p>
        </p:txBody>
      </p:sp>
      <p:sp>
        <p:nvSpPr>
          <p:cNvPr id="6" name="Slide Number Placeholder 5"/>
          <p:cNvSpPr>
            <a:spLocks noGrp="1"/>
          </p:cNvSpPr>
          <p:nvPr>
            <p:ph type="sldNum" sz="quarter" idx="10"/>
          </p:nvPr>
        </p:nvSpPr>
        <p:spPr/>
        <p:txBody>
          <a:bodyPr/>
          <a:lstStyle/>
          <a:p>
            <a:fld id="{E275BFA4-CA6D-4892-8C0A-6B14E134BD5D}" type="slidenum">
              <a:rPr lang="en-US" smtClean="0"/>
              <a:pPr/>
              <a:t>18</a:t>
            </a:fld>
            <a:endParaRPr lang="en-US"/>
          </a:p>
        </p:txBody>
      </p:sp>
    </p:spTree>
    <p:extLst>
      <p:ext uri="{BB962C8B-B14F-4D97-AF65-F5344CB8AC3E}">
        <p14:creationId xmlns:p14="http://schemas.microsoft.com/office/powerpoint/2010/main" val="16698637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Pre-defined</a:t>
            </a:r>
            <a:r>
              <a:rPr lang="en-US" dirty="0"/>
              <a:t> perspectives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Perspective label</a:t>
            </a:r>
            <a:r>
              <a:rPr lang="en-US" dirty="0"/>
              <a:t>:</a:t>
            </a:r>
          </a:p>
          <a:p>
            <a:pPr lvl="1">
              <a:buFont typeface="Arial" panose="020B0604020202020204" pitchFamily="34" charset="0"/>
              <a:buChar char="•"/>
            </a:pPr>
            <a:r>
              <a:rPr lang="en-US" sz="2000" dirty="0"/>
              <a:t>Short term that functions as a name to identify the perspective in communications about the research.</a:t>
            </a:r>
          </a:p>
          <a:p>
            <a:pPr>
              <a:buFont typeface="Arial" panose="020B0604020202020204" pitchFamily="34" charset="0"/>
              <a:buChar char="•"/>
            </a:pPr>
            <a:r>
              <a:rPr lang="en-US" u="sng" dirty="0"/>
              <a:t>Theoretical </a:t>
            </a:r>
            <a:r>
              <a:rPr lang="en-US" b="1" u="sng" dirty="0"/>
              <a:t>definition</a:t>
            </a:r>
            <a:r>
              <a:rPr lang="en-US" dirty="0"/>
              <a:t>:</a:t>
            </a:r>
          </a:p>
          <a:p>
            <a:pPr lvl="1">
              <a:buFont typeface="Arial" panose="020B0604020202020204" pitchFamily="34" charset="0"/>
              <a:buChar char="•"/>
            </a:pPr>
            <a:r>
              <a:rPr lang="en-US" sz="2000" dirty="0"/>
              <a:t>Description that specifies what sort of </a:t>
            </a:r>
            <a:r>
              <a:rPr lang="en-US" sz="2000" dirty="0" err="1"/>
              <a:t>PoR</a:t>
            </a:r>
            <a:r>
              <a:rPr lang="en-US" sz="2000" dirty="0"/>
              <a:t> the defining researcher carved out through the perspective.</a:t>
            </a:r>
          </a:p>
          <a:p>
            <a:pPr>
              <a:buFont typeface="Arial" panose="020B0604020202020204" pitchFamily="34" charset="0"/>
              <a:buChar char="•"/>
            </a:pPr>
            <a:r>
              <a:rPr lang="en-US" u="sng" dirty="0"/>
              <a:t>Operational </a:t>
            </a:r>
            <a:r>
              <a:rPr lang="en-US" b="1" u="sng" dirty="0"/>
              <a:t>definition</a:t>
            </a:r>
            <a:r>
              <a:rPr lang="en-US" dirty="0"/>
              <a:t>:</a:t>
            </a:r>
          </a:p>
          <a:p>
            <a:pPr lvl="1">
              <a:buFont typeface="Arial" panose="020B0604020202020204" pitchFamily="34" charset="0"/>
              <a:buChar char="•"/>
            </a:pPr>
            <a:r>
              <a:rPr lang="en-US" sz="2000" dirty="0"/>
              <a:t>Description intended to allow other researchers </a:t>
            </a:r>
          </a:p>
          <a:p>
            <a:pPr lvl="2">
              <a:buFont typeface="Arial" panose="020B0604020202020204" pitchFamily="34" charset="0"/>
              <a:buChar char="•"/>
            </a:pPr>
            <a:r>
              <a:rPr lang="en-US" dirty="0"/>
              <a:t>(a) to observe (in case of concepts) the intended </a:t>
            </a:r>
            <a:r>
              <a:rPr lang="en-US" dirty="0" err="1"/>
              <a:t>PoRs</a:t>
            </a:r>
            <a:r>
              <a:rPr lang="en-US" dirty="0"/>
              <a:t> from the very same perspective objectively or,</a:t>
            </a:r>
          </a:p>
          <a:p>
            <a:pPr lvl="2">
              <a:buFont typeface="Arial" panose="020B0604020202020204" pitchFamily="34" charset="0"/>
              <a:buChar char="•"/>
            </a:pPr>
            <a:r>
              <a:rPr lang="en-US" dirty="0"/>
              <a:t>(b) to build (in case of constructs) the perspective in exactly the same way as intended.   </a:t>
            </a:r>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http://www.cios.org/readbook/rmcs/rmcs.htm</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19</a:t>
            </a:fld>
            <a:endParaRPr lang="en-US"/>
          </a:p>
        </p:txBody>
      </p:sp>
    </p:spTree>
    <p:extLst>
      <p:ext uri="{BB962C8B-B14F-4D97-AF65-F5344CB8AC3E}">
        <p14:creationId xmlns:p14="http://schemas.microsoft.com/office/powerpoint/2010/main" val="159610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C11D18-FFC8-4AD7-BE36-63F29A7A78F4}"/>
              </a:ext>
            </a:extLst>
          </p:cNvPr>
          <p:cNvSpPr>
            <a:spLocks noGrp="1"/>
          </p:cNvSpPr>
          <p:nvPr>
            <p:ph type="ctrTitle"/>
          </p:nvPr>
        </p:nvSpPr>
        <p:spPr/>
        <p:txBody>
          <a:bodyPr/>
          <a:lstStyle/>
          <a:p>
            <a:r>
              <a:rPr lang="en-US" dirty="0">
                <a:solidFill>
                  <a:srgbClr val="FFFF00"/>
                </a:solidFill>
              </a:rPr>
              <a:t>The slides in this set may not to be distributed, shared with, or shown to anybody else than the students registered for this course, i.e. BMI504-2026.</a:t>
            </a:r>
            <a:br>
              <a:rPr lang="en-US" dirty="0">
                <a:solidFill>
                  <a:srgbClr val="FFFF00"/>
                </a:solidFill>
              </a:rPr>
            </a:br>
            <a:endParaRPr lang="en-US" dirty="0"/>
          </a:p>
        </p:txBody>
      </p:sp>
      <p:sp>
        <p:nvSpPr>
          <p:cNvPr id="4" name="Slide Number Placeholder 3">
            <a:extLst>
              <a:ext uri="{FF2B5EF4-FFF2-40B4-BE49-F238E27FC236}">
                <a16:creationId xmlns:a16="http://schemas.microsoft.com/office/drawing/2014/main" id="{47B4EB33-BB9E-4998-BBC3-07CDF0B9A1A8}"/>
              </a:ext>
            </a:extLst>
          </p:cNvPr>
          <p:cNvSpPr>
            <a:spLocks noGrp="1"/>
          </p:cNvSpPr>
          <p:nvPr>
            <p:ph type="sldNum" sz="quarter" idx="10"/>
          </p:nvPr>
        </p:nvSpPr>
        <p:spPr/>
        <p:txBody>
          <a:bodyPr/>
          <a:lstStyle/>
          <a:p>
            <a:fld id="{970F0956-5B8E-40B4-A8DD-F75AA1D26018}" type="slidenum">
              <a:rPr lang="en-US" smtClean="0"/>
              <a:pPr/>
              <a:t>2</a:t>
            </a:fld>
            <a:endParaRPr lang="en-US"/>
          </a:p>
        </p:txBody>
      </p:sp>
    </p:spTree>
    <p:extLst>
      <p:ext uri="{BB962C8B-B14F-4D97-AF65-F5344CB8AC3E}">
        <p14:creationId xmlns:p14="http://schemas.microsoft.com/office/powerpoint/2010/main" val="18586944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(1.4)</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Research question: </a:t>
            </a:r>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Null hypothesis: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Statistical null hypothesis: </a:t>
            </a:r>
            <a:r>
              <a:rPr lang="en-US" sz="2200" i="1" dirty="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a:t>Relevant variables:</a:t>
            </a:r>
            <a:endParaRPr lang="en-US" sz="2200" i="1" dirty="0">
              <a:solidFill>
                <a:srgbClr val="FFFF00"/>
              </a:solidFill>
            </a:endParaRPr>
          </a:p>
        </p:txBody>
      </p:sp>
      <p:sp>
        <p:nvSpPr>
          <p:cNvPr id="2" name="Slide Number Placeholder 1"/>
          <p:cNvSpPr>
            <a:spLocks noGrp="1"/>
          </p:cNvSpPr>
          <p:nvPr>
            <p:ph type="sldNum" sz="quarter" idx="10"/>
          </p:nvPr>
        </p:nvSpPr>
        <p:spPr/>
        <p:txBody>
          <a:bodyPr/>
          <a:lstStyle/>
          <a:p>
            <a:fld id="{E275BFA4-CA6D-4892-8C0A-6B14E134BD5D}" type="slidenum">
              <a:rPr lang="en-US" smtClean="0"/>
              <a:pPr/>
              <a:t>20</a:t>
            </a:fld>
            <a:endParaRPr lang="en-US"/>
          </a:p>
        </p:txBody>
      </p:sp>
    </p:spTree>
    <p:extLst>
      <p:ext uri="{BB962C8B-B14F-4D97-AF65-F5344CB8AC3E}">
        <p14:creationId xmlns:p14="http://schemas.microsoft.com/office/powerpoint/2010/main" val="2260816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3" end="3"/>
                                            </p:txEl>
                                          </p:spTgt>
                                        </p:tgtEl>
                                        <p:attrNameLst>
                                          <p:attrName>style.visibility</p:attrName>
                                        </p:attrNameLst>
                                      </p:cBhvr>
                                      <p:to>
                                        <p:strVal val="visible"/>
                                      </p:to>
                                    </p:set>
                                    <p:animEffect transition="in" filter="fade">
                                      <p:cBhvr>
                                        <p:cTn id="7"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(1.4)</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Research question: </a:t>
            </a:r>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Null hypothesis: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Statistical null hypothesis: </a:t>
            </a:r>
            <a:r>
              <a:rPr lang="en-US" sz="2200" i="1" dirty="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a:t>Relevant variables: ‘</a:t>
            </a:r>
            <a:r>
              <a:rPr lang="en-US" sz="2200" i="1" dirty="0">
                <a:solidFill>
                  <a:srgbClr val="FFFF00"/>
                </a:solidFill>
              </a:rPr>
              <a:t>heart rate</a:t>
            </a:r>
            <a:r>
              <a:rPr lang="en-US" sz="2200" dirty="0"/>
              <a:t>’, ‘</a:t>
            </a:r>
            <a:r>
              <a:rPr lang="en-US" sz="2200" i="1" dirty="0">
                <a:solidFill>
                  <a:srgbClr val="FFFF00"/>
                </a:solidFill>
              </a:rPr>
              <a:t>physical exercise</a:t>
            </a:r>
            <a:r>
              <a:rPr lang="en-US" sz="2200" dirty="0"/>
              <a:t>’</a:t>
            </a:r>
          </a:p>
          <a:p>
            <a:pPr marL="457200" indent="-457200"/>
            <a:endParaRPr lang="en-US" sz="2200" i="1" dirty="0">
              <a:solidFill>
                <a:srgbClr val="FFFF00"/>
              </a:solidFill>
            </a:endParaRPr>
          </a:p>
        </p:txBody>
      </p:sp>
      <p:sp>
        <p:nvSpPr>
          <p:cNvPr id="2" name="Slide Number Placeholder 1"/>
          <p:cNvSpPr>
            <a:spLocks noGrp="1"/>
          </p:cNvSpPr>
          <p:nvPr>
            <p:ph type="sldNum" sz="quarter" idx="10"/>
          </p:nvPr>
        </p:nvSpPr>
        <p:spPr/>
        <p:txBody>
          <a:bodyPr/>
          <a:lstStyle/>
          <a:p>
            <a:fld id="{E275BFA4-CA6D-4892-8C0A-6B14E134BD5D}" type="slidenum">
              <a:rPr lang="en-US" smtClean="0"/>
              <a:pPr/>
              <a:t>21</a:t>
            </a:fld>
            <a:endParaRPr lang="en-US"/>
          </a:p>
        </p:txBody>
      </p:sp>
    </p:spTree>
    <p:extLst>
      <p:ext uri="{BB962C8B-B14F-4D97-AF65-F5344CB8AC3E}">
        <p14:creationId xmlns:p14="http://schemas.microsoft.com/office/powerpoint/2010/main" val="41992480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(1.5)</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Research question: </a:t>
            </a:r>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Null hypothesis: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Statistical null hypothesis: </a:t>
            </a:r>
            <a:r>
              <a:rPr lang="en-US" sz="2200" i="1" dirty="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a:t>Relevant variables: ‘</a:t>
            </a:r>
            <a:r>
              <a:rPr lang="en-US" sz="2200" i="1" dirty="0">
                <a:solidFill>
                  <a:srgbClr val="FFFF00"/>
                </a:solidFill>
              </a:rPr>
              <a:t>heart rate</a:t>
            </a:r>
            <a:r>
              <a:rPr lang="en-US" sz="2200" dirty="0"/>
              <a:t>’, ‘</a:t>
            </a:r>
            <a:r>
              <a:rPr lang="en-US" sz="2200" i="1" dirty="0">
                <a:solidFill>
                  <a:srgbClr val="FFFF00"/>
                </a:solidFill>
              </a:rPr>
              <a:t>physical exercise</a:t>
            </a:r>
            <a:r>
              <a:rPr lang="en-US" sz="2200" dirty="0"/>
              <a:t>’.</a:t>
            </a:r>
          </a:p>
          <a:p>
            <a:pPr marL="457200" indent="-457200">
              <a:buFont typeface="+mj-lt"/>
              <a:buAutoNum type="arabicPeriod"/>
            </a:pPr>
            <a:r>
              <a:rPr lang="en-US" sz="2200" dirty="0"/>
              <a:t>Determine what kind of variable each one is.</a:t>
            </a:r>
          </a:p>
          <a:p>
            <a:pPr marL="0" indent="0"/>
            <a:endParaRPr lang="en-US" sz="2200" dirty="0"/>
          </a:p>
          <a:p>
            <a:pPr marL="457200" indent="-457200"/>
            <a:endParaRPr lang="en-US" sz="2200" i="1" dirty="0">
              <a:solidFill>
                <a:srgbClr val="FFFF00"/>
              </a:solidFill>
            </a:endParaRPr>
          </a:p>
        </p:txBody>
      </p:sp>
      <p:sp>
        <p:nvSpPr>
          <p:cNvPr id="2" name="Slide Number Placeholder 1"/>
          <p:cNvSpPr>
            <a:spLocks noGrp="1"/>
          </p:cNvSpPr>
          <p:nvPr>
            <p:ph type="sldNum" sz="quarter" idx="10"/>
          </p:nvPr>
        </p:nvSpPr>
        <p:spPr/>
        <p:txBody>
          <a:bodyPr/>
          <a:lstStyle/>
          <a:p>
            <a:fld id="{E275BFA4-CA6D-4892-8C0A-6B14E134BD5D}" type="slidenum">
              <a:rPr lang="en-US" smtClean="0"/>
              <a:pPr/>
              <a:t>22</a:t>
            </a:fld>
            <a:endParaRPr lang="en-US"/>
          </a:p>
        </p:txBody>
      </p:sp>
    </p:spTree>
    <p:extLst>
      <p:ext uri="{BB962C8B-B14F-4D97-AF65-F5344CB8AC3E}">
        <p14:creationId xmlns:p14="http://schemas.microsoft.com/office/powerpoint/2010/main" val="2276337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Kinds of variables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Can be classified along several axes, but most importantly:</a:t>
            </a:r>
          </a:p>
          <a:p>
            <a:pPr lvl="1">
              <a:buFont typeface="Arial" panose="020B0604020202020204" pitchFamily="34" charset="0"/>
              <a:buChar char="•"/>
            </a:pPr>
            <a:r>
              <a:rPr lang="en-US" dirty="0"/>
              <a:t>Dependent versus independent,</a:t>
            </a:r>
          </a:p>
          <a:p>
            <a:pPr lvl="1">
              <a:buFont typeface="Arial" panose="020B0604020202020204" pitchFamily="34" charset="0"/>
              <a:buChar char="•"/>
            </a:pPr>
            <a:r>
              <a:rPr lang="en-US" dirty="0"/>
              <a:t>Level of measurement,</a:t>
            </a:r>
          </a:p>
          <a:p>
            <a:pPr lvl="1">
              <a:buFont typeface="Arial" panose="020B0604020202020204" pitchFamily="34" charset="0"/>
              <a:buChar char="•"/>
            </a:pPr>
            <a:r>
              <a:rPr lang="en-US" dirty="0"/>
              <a:t>Discrete or continuous.</a:t>
            </a:r>
          </a:p>
        </p:txBody>
      </p:sp>
      <p:sp>
        <p:nvSpPr>
          <p:cNvPr id="4" name="Slide Number Placeholder 3"/>
          <p:cNvSpPr>
            <a:spLocks noGrp="1"/>
          </p:cNvSpPr>
          <p:nvPr>
            <p:ph type="sldNum" sz="quarter" idx="10"/>
          </p:nvPr>
        </p:nvSpPr>
        <p:spPr/>
        <p:txBody>
          <a:bodyPr/>
          <a:lstStyle/>
          <a:p>
            <a:fld id="{E275BFA4-CA6D-4892-8C0A-6B14E134BD5D}" type="slidenum">
              <a:rPr lang="en-US" smtClean="0"/>
              <a:pPr/>
              <a:t>23</a:t>
            </a:fld>
            <a:endParaRPr lang="en-US"/>
          </a:p>
        </p:txBody>
      </p:sp>
      <p:sp>
        <p:nvSpPr>
          <p:cNvPr id="5" name="TextBox 4">
            <a:extLst>
              <a:ext uri="{FF2B5EF4-FFF2-40B4-BE49-F238E27FC236}">
                <a16:creationId xmlns:a16="http://schemas.microsoft.com/office/drawing/2014/main" id="{20240AB9-BE36-4A45-B924-EA1267E0BE0A}"/>
              </a:ext>
            </a:extLst>
          </p:cNvPr>
          <p:cNvSpPr txBox="1"/>
          <p:nvPr/>
        </p:nvSpPr>
        <p:spPr>
          <a:xfrm>
            <a:off x="6477000" y="58984"/>
            <a:ext cx="2577950" cy="584775"/>
          </a:xfrm>
          <a:prstGeom prst="rect">
            <a:avLst/>
          </a:prstGeom>
          <a:noFill/>
          <a:ln w="38100">
            <a:solidFill>
              <a:schemeClr val="bg1"/>
            </a:solidFill>
          </a:ln>
        </p:spPr>
        <p:txBody>
          <a:bodyPr wrap="none" rtlCol="0">
            <a:spAutoFit/>
          </a:bodyPr>
          <a:lstStyle/>
          <a:p>
            <a:r>
              <a:rPr lang="en-US" dirty="0">
                <a:solidFill>
                  <a:schemeClr val="bg1"/>
                </a:solidFill>
              </a:rPr>
              <a:t>A3/3.4-A4/3.5</a:t>
            </a:r>
          </a:p>
        </p:txBody>
      </p:sp>
    </p:spTree>
    <p:extLst>
      <p:ext uri="{BB962C8B-B14F-4D97-AF65-F5344CB8AC3E}">
        <p14:creationId xmlns:p14="http://schemas.microsoft.com/office/powerpoint/2010/main" val="4109006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Variables &amp; level of measurement</a:t>
            </a:r>
          </a:p>
        </p:txBody>
      </p:sp>
      <p:sp>
        <p:nvSpPr>
          <p:cNvPr id="3" name="Content Placeholder 2"/>
          <p:cNvSpPr>
            <a:spLocks noGrp="1"/>
          </p:cNvSpPr>
          <p:nvPr>
            <p:ph idx="1"/>
          </p:nvPr>
        </p:nvSpPr>
        <p:spPr>
          <a:xfrm>
            <a:off x="228600" y="1447800"/>
            <a:ext cx="8686800" cy="4953000"/>
          </a:xfrm>
        </p:spPr>
        <p:txBody>
          <a:bodyPr/>
          <a:lstStyle/>
          <a:p>
            <a:pPr>
              <a:buFont typeface="Arial" panose="020B0604020202020204" pitchFamily="34" charset="0"/>
              <a:buChar char="•"/>
            </a:pPr>
            <a:r>
              <a:rPr lang="en-US" u="sng" dirty="0"/>
              <a:t>Nominal</a:t>
            </a:r>
            <a:r>
              <a:rPr lang="en-US" dirty="0"/>
              <a:t> (=categorical):</a:t>
            </a:r>
          </a:p>
          <a:p>
            <a:pPr lvl="2">
              <a:spcBef>
                <a:spcPts val="0"/>
              </a:spcBef>
              <a:buFont typeface="Arial" panose="020B0604020202020204" pitchFamily="34" charset="0"/>
              <a:buChar char="•"/>
            </a:pPr>
            <a:r>
              <a:rPr lang="en-US" dirty="0"/>
              <a:t>e.g.: shape = round, square, oval, …</a:t>
            </a:r>
          </a:p>
          <a:p>
            <a:pPr lvl="2">
              <a:spcBef>
                <a:spcPts val="0"/>
              </a:spcBef>
              <a:buFont typeface="Arial" panose="020B0604020202020204" pitchFamily="34" charset="0"/>
              <a:buChar char="•"/>
            </a:pPr>
            <a:r>
              <a:rPr lang="en-US" dirty="0"/>
              <a:t>Only comparison is (in)equality,</a:t>
            </a:r>
          </a:p>
          <a:p>
            <a:pPr lvl="2">
              <a:spcBef>
                <a:spcPts val="0"/>
              </a:spcBef>
              <a:buFont typeface="Arial" panose="020B0604020202020204" pitchFamily="34" charset="0"/>
              <a:buChar char="•"/>
            </a:pPr>
            <a:r>
              <a:rPr lang="en-US" dirty="0"/>
              <a:t>Special type: binary.</a:t>
            </a:r>
          </a:p>
          <a:p>
            <a:pPr>
              <a:buFont typeface="Arial" panose="020B0604020202020204" pitchFamily="34" charset="0"/>
              <a:buChar char="•"/>
            </a:pPr>
            <a:r>
              <a:rPr lang="en-US" u="sng" dirty="0"/>
              <a:t>Ordinal</a:t>
            </a:r>
            <a:r>
              <a:rPr lang="en-US" dirty="0"/>
              <a:t> (=rank):</a:t>
            </a:r>
          </a:p>
          <a:p>
            <a:pPr lvl="2">
              <a:spcBef>
                <a:spcPts val="0"/>
              </a:spcBef>
              <a:buFont typeface="Arial" panose="020B0604020202020204" pitchFamily="34" charset="0"/>
              <a:buChar char="•"/>
            </a:pPr>
            <a:r>
              <a:rPr lang="en-US" dirty="0"/>
              <a:t>Ranking order between values,</a:t>
            </a:r>
          </a:p>
          <a:p>
            <a:pPr lvl="2">
              <a:spcBef>
                <a:spcPts val="0"/>
              </a:spcBef>
              <a:buFont typeface="Arial" panose="020B0604020202020204" pitchFamily="34" charset="0"/>
              <a:buChar char="•"/>
            </a:pPr>
            <a:r>
              <a:rPr lang="en-US" dirty="0"/>
              <a:t>e.g.: like most, like somewhat, neutral, dislike somewhat, …</a:t>
            </a:r>
          </a:p>
          <a:p>
            <a:pPr>
              <a:buFont typeface="Arial" panose="020B0604020202020204" pitchFamily="34" charset="0"/>
              <a:buChar char="•"/>
            </a:pPr>
            <a:r>
              <a:rPr lang="en-US" u="sng" dirty="0"/>
              <a:t>Interval</a:t>
            </a:r>
            <a:r>
              <a:rPr lang="en-US" dirty="0"/>
              <a:t>:</a:t>
            </a:r>
          </a:p>
          <a:p>
            <a:pPr lvl="2">
              <a:spcBef>
                <a:spcPts val="0"/>
              </a:spcBef>
              <a:buFont typeface="Arial" panose="020B0604020202020204" pitchFamily="34" charset="0"/>
              <a:buChar char="•"/>
            </a:pPr>
            <a:r>
              <a:rPr lang="en-US" dirty="0"/>
              <a:t>Ranked with equal distance between values, </a:t>
            </a:r>
          </a:p>
          <a:p>
            <a:pPr lvl="2">
              <a:spcBef>
                <a:spcPts val="0"/>
              </a:spcBef>
              <a:buFont typeface="Arial" panose="020B0604020202020204" pitchFamily="34" charset="0"/>
              <a:buChar char="•"/>
            </a:pPr>
            <a:r>
              <a:rPr lang="en-US" dirty="0"/>
              <a:t>Null-point is arbitrary.</a:t>
            </a:r>
          </a:p>
          <a:p>
            <a:pPr lvl="2">
              <a:spcBef>
                <a:spcPts val="0"/>
              </a:spcBef>
              <a:buFont typeface="Arial" panose="020B0604020202020204" pitchFamily="34" charset="0"/>
              <a:buChar char="•"/>
            </a:pPr>
            <a:r>
              <a:rPr lang="en-US" dirty="0"/>
              <a:t>e.g.: temperature in Celsius or Fahrenheit.</a:t>
            </a:r>
          </a:p>
          <a:p>
            <a:pPr>
              <a:buFont typeface="Arial" panose="020B0604020202020204" pitchFamily="34" charset="0"/>
              <a:buChar char="•"/>
            </a:pPr>
            <a:r>
              <a:rPr lang="en-US" u="sng" dirty="0"/>
              <a:t>Ratio</a:t>
            </a:r>
            <a:r>
              <a:rPr lang="en-US" dirty="0"/>
              <a:t>:</a:t>
            </a:r>
          </a:p>
          <a:p>
            <a:pPr lvl="2">
              <a:spcBef>
                <a:spcPts val="0"/>
              </a:spcBef>
              <a:buFont typeface="Arial" panose="020B0604020202020204" pitchFamily="34" charset="0"/>
              <a:buChar char="•"/>
            </a:pPr>
            <a:r>
              <a:rPr lang="en-US" dirty="0"/>
              <a:t>Ratios between pairs of values are meaningful,</a:t>
            </a:r>
          </a:p>
          <a:p>
            <a:pPr lvl="2">
              <a:spcBef>
                <a:spcPts val="0"/>
              </a:spcBef>
              <a:buFont typeface="Arial" panose="020B0604020202020204" pitchFamily="34" charset="0"/>
              <a:buChar char="•"/>
            </a:pPr>
            <a:r>
              <a:rPr lang="en-US" dirty="0"/>
              <a:t>Absolute null-point.</a:t>
            </a:r>
          </a:p>
          <a:p>
            <a:pPr lvl="2">
              <a:spcBef>
                <a:spcPts val="0"/>
              </a:spcBef>
              <a:buFont typeface="Arial" panose="020B0604020202020204" pitchFamily="34" charset="0"/>
              <a:buChar char="•"/>
            </a:pPr>
            <a:r>
              <a:rPr lang="en-US" dirty="0"/>
              <a:t>e.g.: temperature in Kelvin.</a:t>
            </a:r>
          </a:p>
          <a:p>
            <a:pPr marL="914400" lvl="2" indent="0">
              <a:buNone/>
            </a:pPr>
            <a:endParaRPr lang="en-US" dirty="0"/>
          </a:p>
          <a:p>
            <a:pPr>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E275BFA4-CA6D-4892-8C0A-6B14E134BD5D}" type="slidenum">
              <a:rPr lang="en-US" smtClean="0"/>
              <a:pPr/>
              <a:t>24</a:t>
            </a:fld>
            <a:endParaRPr lang="en-US"/>
          </a:p>
        </p:txBody>
      </p:sp>
      <p:sp>
        <p:nvSpPr>
          <p:cNvPr id="6" name="TextBox 5">
            <a:extLst>
              <a:ext uri="{FF2B5EF4-FFF2-40B4-BE49-F238E27FC236}">
                <a16:creationId xmlns:a16="http://schemas.microsoft.com/office/drawing/2014/main" id="{EA62298D-5111-4B0A-B14C-32CDA31C105B}"/>
              </a:ext>
            </a:extLst>
          </p:cNvPr>
          <p:cNvSpPr txBox="1"/>
          <p:nvPr/>
        </p:nvSpPr>
        <p:spPr>
          <a:xfrm>
            <a:off x="6477000" y="58984"/>
            <a:ext cx="2577950" cy="584775"/>
          </a:xfrm>
          <a:prstGeom prst="rect">
            <a:avLst/>
          </a:prstGeom>
          <a:noFill/>
          <a:ln w="38100">
            <a:solidFill>
              <a:schemeClr val="bg1"/>
            </a:solidFill>
          </a:ln>
        </p:spPr>
        <p:txBody>
          <a:bodyPr wrap="none" rtlCol="0">
            <a:spAutoFit/>
          </a:bodyPr>
          <a:lstStyle/>
          <a:p>
            <a:r>
              <a:rPr lang="en-US" dirty="0">
                <a:solidFill>
                  <a:schemeClr val="bg1"/>
                </a:solidFill>
              </a:rPr>
              <a:t>A3/3.4-A4/3.5</a:t>
            </a:r>
          </a:p>
        </p:txBody>
      </p:sp>
    </p:spTree>
    <p:extLst>
      <p:ext uri="{BB962C8B-B14F-4D97-AF65-F5344CB8AC3E}">
        <p14:creationId xmlns:p14="http://schemas.microsoft.com/office/powerpoint/2010/main" val="22217248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Levels of measurement</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80" y="1600200"/>
            <a:ext cx="9099660" cy="4800715"/>
          </a:xfrm>
        </p:spPr>
      </p:pic>
      <p:sp>
        <p:nvSpPr>
          <p:cNvPr id="5" name="Rectangle 4"/>
          <p:cNvSpPr/>
          <p:nvPr/>
        </p:nvSpPr>
        <p:spPr>
          <a:xfrm>
            <a:off x="2460460" y="6477115"/>
            <a:ext cx="6607340" cy="276999"/>
          </a:xfrm>
          <a:prstGeom prst="rect">
            <a:avLst/>
          </a:prstGeom>
        </p:spPr>
        <p:txBody>
          <a:bodyPr wrap="square">
            <a:spAutoFit/>
          </a:bodyPr>
          <a:lstStyle/>
          <a:p>
            <a:pPr algn="r"/>
            <a:r>
              <a:rPr lang="en-US" sz="1200" dirty="0">
                <a:solidFill>
                  <a:schemeClr val="bg1"/>
                </a:solidFill>
              </a:rPr>
              <a:t>http://www.mymarketresearchmethods.com/types-of-data-nominal-ordinal-interval-ratio/</a:t>
            </a:r>
          </a:p>
        </p:txBody>
      </p:sp>
      <p:sp>
        <p:nvSpPr>
          <p:cNvPr id="3" name="Slide Number Placeholder 2"/>
          <p:cNvSpPr>
            <a:spLocks noGrp="1"/>
          </p:cNvSpPr>
          <p:nvPr>
            <p:ph type="sldNum" sz="quarter" idx="10"/>
          </p:nvPr>
        </p:nvSpPr>
        <p:spPr/>
        <p:txBody>
          <a:bodyPr/>
          <a:lstStyle/>
          <a:p>
            <a:fld id="{E275BFA4-CA6D-4892-8C0A-6B14E134BD5D}" type="slidenum">
              <a:rPr lang="en-US" smtClean="0"/>
              <a:pPr/>
              <a:t>25</a:t>
            </a:fld>
            <a:endParaRPr lang="en-US"/>
          </a:p>
        </p:txBody>
      </p:sp>
      <p:sp>
        <p:nvSpPr>
          <p:cNvPr id="6" name="TextBox 5">
            <a:extLst>
              <a:ext uri="{FF2B5EF4-FFF2-40B4-BE49-F238E27FC236}">
                <a16:creationId xmlns:a16="http://schemas.microsoft.com/office/drawing/2014/main" id="{0D78406D-2C16-4D7E-A65B-36AB6FFE2290}"/>
              </a:ext>
            </a:extLst>
          </p:cNvPr>
          <p:cNvSpPr txBox="1"/>
          <p:nvPr/>
        </p:nvSpPr>
        <p:spPr>
          <a:xfrm>
            <a:off x="6477000" y="58984"/>
            <a:ext cx="2577950" cy="584775"/>
          </a:xfrm>
          <a:prstGeom prst="rect">
            <a:avLst/>
          </a:prstGeom>
          <a:noFill/>
          <a:ln w="38100">
            <a:solidFill>
              <a:schemeClr val="bg1"/>
            </a:solidFill>
          </a:ln>
        </p:spPr>
        <p:txBody>
          <a:bodyPr wrap="none" rtlCol="0">
            <a:spAutoFit/>
          </a:bodyPr>
          <a:lstStyle/>
          <a:p>
            <a:r>
              <a:rPr lang="en-US" dirty="0">
                <a:solidFill>
                  <a:schemeClr val="bg1"/>
                </a:solidFill>
              </a:rPr>
              <a:t>A3/3.4-A4/3.5</a:t>
            </a:r>
          </a:p>
        </p:txBody>
      </p:sp>
      <p:sp>
        <p:nvSpPr>
          <p:cNvPr id="7" name="TextBox 6">
            <a:extLst>
              <a:ext uri="{FF2B5EF4-FFF2-40B4-BE49-F238E27FC236}">
                <a16:creationId xmlns:a16="http://schemas.microsoft.com/office/drawing/2014/main" id="{93543B63-4D43-420C-B686-0A400D65D34B}"/>
              </a:ext>
            </a:extLst>
          </p:cNvPr>
          <p:cNvSpPr txBox="1"/>
          <p:nvPr/>
        </p:nvSpPr>
        <p:spPr>
          <a:xfrm>
            <a:off x="7092553" y="743608"/>
            <a:ext cx="1962397" cy="584775"/>
          </a:xfrm>
          <a:prstGeom prst="rect">
            <a:avLst/>
          </a:prstGeom>
          <a:noFill/>
          <a:ln w="38100">
            <a:solidFill>
              <a:schemeClr val="bg1"/>
            </a:solidFill>
          </a:ln>
        </p:spPr>
        <p:txBody>
          <a:bodyPr wrap="none" rtlCol="0">
            <a:spAutoFit/>
          </a:bodyPr>
          <a:lstStyle/>
          <a:p>
            <a:r>
              <a:rPr lang="en-US" dirty="0">
                <a:solidFill>
                  <a:schemeClr val="bg1"/>
                </a:solidFill>
              </a:rPr>
              <a:t>A3/3.2-3.3</a:t>
            </a:r>
          </a:p>
        </p:txBody>
      </p:sp>
    </p:spTree>
    <p:extLst>
      <p:ext uri="{BB962C8B-B14F-4D97-AF65-F5344CB8AC3E}">
        <p14:creationId xmlns:p14="http://schemas.microsoft.com/office/powerpoint/2010/main" val="744593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59C14DF-7D04-43C7-A9BE-820DE7E27806}"/>
              </a:ext>
            </a:extLst>
          </p:cNvPr>
          <p:cNvSpPr/>
          <p:nvPr/>
        </p:nvSpPr>
        <p:spPr bwMode="auto">
          <a:xfrm>
            <a:off x="152400" y="1650124"/>
            <a:ext cx="8686800" cy="480958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itle 1">
            <a:extLst>
              <a:ext uri="{FF2B5EF4-FFF2-40B4-BE49-F238E27FC236}">
                <a16:creationId xmlns:a16="http://schemas.microsoft.com/office/drawing/2014/main" id="{28E6AE06-12F0-4EE1-957F-A7745D33D09E}"/>
              </a:ext>
            </a:extLst>
          </p:cNvPr>
          <p:cNvSpPr>
            <a:spLocks noGrp="1"/>
          </p:cNvSpPr>
          <p:nvPr>
            <p:ph type="title"/>
          </p:nvPr>
        </p:nvSpPr>
        <p:spPr>
          <a:xfrm>
            <a:off x="0" y="762000"/>
            <a:ext cx="9144000" cy="762000"/>
          </a:xfrm>
        </p:spPr>
        <p:txBody>
          <a:bodyPr/>
          <a:lstStyle/>
          <a:p>
            <a:r>
              <a:rPr lang="en-US" dirty="0"/>
              <a:t>Data types and statistical analysis (preview)</a:t>
            </a:r>
          </a:p>
        </p:txBody>
      </p:sp>
      <p:sp>
        <p:nvSpPr>
          <p:cNvPr id="4" name="Slide Number Placeholder 3">
            <a:extLst>
              <a:ext uri="{FF2B5EF4-FFF2-40B4-BE49-F238E27FC236}">
                <a16:creationId xmlns:a16="http://schemas.microsoft.com/office/drawing/2014/main" id="{4BF134CE-5C1E-47AF-96AC-C1C9F6BAE0A4}"/>
              </a:ext>
            </a:extLst>
          </p:cNvPr>
          <p:cNvSpPr>
            <a:spLocks noGrp="1"/>
          </p:cNvSpPr>
          <p:nvPr>
            <p:ph type="sldNum" sz="quarter" idx="10"/>
          </p:nvPr>
        </p:nvSpPr>
        <p:spPr/>
        <p:txBody>
          <a:bodyPr/>
          <a:lstStyle/>
          <a:p>
            <a:fld id="{E275BFA4-CA6D-4892-8C0A-6B14E134BD5D}" type="slidenum">
              <a:rPr lang="en-US" smtClean="0"/>
              <a:pPr/>
              <a:t>26</a:t>
            </a:fld>
            <a:endParaRPr lang="en-US"/>
          </a:p>
        </p:txBody>
      </p:sp>
      <p:pic>
        <p:nvPicPr>
          <p:cNvPr id="5" name="Picture 4">
            <a:extLst>
              <a:ext uri="{FF2B5EF4-FFF2-40B4-BE49-F238E27FC236}">
                <a16:creationId xmlns:a16="http://schemas.microsoft.com/office/drawing/2014/main" id="{6644BBCC-0982-4D2E-BAA0-864F22228CBD}"/>
              </a:ext>
            </a:extLst>
          </p:cNvPr>
          <p:cNvPicPr>
            <a:picLocks noChangeAspect="1"/>
          </p:cNvPicPr>
          <p:nvPr/>
        </p:nvPicPr>
        <p:blipFill>
          <a:blip r:embed="rId2"/>
          <a:stretch>
            <a:fillRect/>
          </a:stretch>
        </p:blipFill>
        <p:spPr>
          <a:xfrm>
            <a:off x="228600" y="1650124"/>
            <a:ext cx="7696200" cy="2209800"/>
          </a:xfrm>
          <a:prstGeom prst="rect">
            <a:avLst/>
          </a:prstGeom>
        </p:spPr>
      </p:pic>
      <p:pic>
        <p:nvPicPr>
          <p:cNvPr id="7" name="Picture 6">
            <a:extLst>
              <a:ext uri="{FF2B5EF4-FFF2-40B4-BE49-F238E27FC236}">
                <a16:creationId xmlns:a16="http://schemas.microsoft.com/office/drawing/2014/main" id="{0E782287-1250-4432-AFF3-5C8751AB437F}"/>
              </a:ext>
            </a:extLst>
          </p:cNvPr>
          <p:cNvPicPr>
            <a:picLocks noChangeAspect="1"/>
          </p:cNvPicPr>
          <p:nvPr/>
        </p:nvPicPr>
        <p:blipFill rotWithShape="1">
          <a:blip r:embed="rId3"/>
          <a:srcRect l="62081" t="-1428" r="-21892" b="1428"/>
          <a:stretch/>
        </p:blipFill>
        <p:spPr>
          <a:xfrm>
            <a:off x="2514600" y="4022824"/>
            <a:ext cx="7543800" cy="2209800"/>
          </a:xfrm>
          <a:prstGeom prst="rect">
            <a:avLst/>
          </a:prstGeom>
        </p:spPr>
      </p:pic>
      <p:pic>
        <p:nvPicPr>
          <p:cNvPr id="6" name="Picture 5">
            <a:extLst>
              <a:ext uri="{FF2B5EF4-FFF2-40B4-BE49-F238E27FC236}">
                <a16:creationId xmlns:a16="http://schemas.microsoft.com/office/drawing/2014/main" id="{75605999-9A02-4883-9709-3F2D100C4552}"/>
              </a:ext>
            </a:extLst>
          </p:cNvPr>
          <p:cNvPicPr>
            <a:picLocks noChangeAspect="1"/>
          </p:cNvPicPr>
          <p:nvPr/>
        </p:nvPicPr>
        <p:blipFill rotWithShape="1">
          <a:blip r:embed="rId3"/>
          <a:srcRect l="4" r="82195"/>
          <a:stretch/>
        </p:blipFill>
        <p:spPr>
          <a:xfrm>
            <a:off x="228600" y="4055378"/>
            <a:ext cx="2286000" cy="2209800"/>
          </a:xfrm>
          <a:prstGeom prst="rect">
            <a:avLst/>
          </a:prstGeom>
        </p:spPr>
      </p:pic>
      <p:sp>
        <p:nvSpPr>
          <p:cNvPr id="9" name="Rectangle 8">
            <a:extLst>
              <a:ext uri="{FF2B5EF4-FFF2-40B4-BE49-F238E27FC236}">
                <a16:creationId xmlns:a16="http://schemas.microsoft.com/office/drawing/2014/main" id="{3982E18F-3E47-474A-9A3B-FEAA3D5A4DBD}"/>
              </a:ext>
            </a:extLst>
          </p:cNvPr>
          <p:cNvSpPr/>
          <p:nvPr/>
        </p:nvSpPr>
        <p:spPr>
          <a:xfrm>
            <a:off x="1224189" y="6504801"/>
            <a:ext cx="7848600" cy="276999"/>
          </a:xfrm>
          <a:prstGeom prst="rect">
            <a:avLst/>
          </a:prstGeom>
        </p:spPr>
        <p:txBody>
          <a:bodyPr wrap="square">
            <a:spAutoFit/>
          </a:bodyPr>
          <a:lstStyle/>
          <a:p>
            <a:r>
              <a:rPr lang="en-US" sz="1200" b="0" dirty="0">
                <a:solidFill>
                  <a:schemeClr val="bg1"/>
                </a:solidFill>
              </a:rPr>
              <a:t>Zhang F and Hughes C. Reporting standards for clinical and translational research. Glob Clin </a:t>
            </a:r>
            <a:r>
              <a:rPr lang="en-US" sz="1200" b="0" dirty="0" err="1">
                <a:solidFill>
                  <a:schemeClr val="bg1"/>
                </a:solidFill>
              </a:rPr>
              <a:t>Transl</a:t>
            </a:r>
            <a:r>
              <a:rPr lang="en-US" sz="1200" b="0" dirty="0">
                <a:solidFill>
                  <a:schemeClr val="bg1"/>
                </a:solidFill>
              </a:rPr>
              <a:t> Res. 2019; 1(2): 69-73</a:t>
            </a:r>
          </a:p>
        </p:txBody>
      </p:sp>
    </p:spTree>
    <p:extLst>
      <p:ext uri="{BB962C8B-B14F-4D97-AF65-F5344CB8AC3E}">
        <p14:creationId xmlns:p14="http://schemas.microsoft.com/office/powerpoint/2010/main" val="22428096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 ?</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E275BFA4-CA6D-4892-8C0A-6B14E134BD5D}" type="slidenum">
              <a:rPr lang="en-US" smtClean="0"/>
              <a:pPr/>
              <a:t>27</a:t>
            </a:fld>
            <a:endParaRPr lang="en-US"/>
          </a:p>
        </p:txBody>
      </p:sp>
    </p:spTree>
    <p:extLst>
      <p:ext uri="{BB962C8B-B14F-4D97-AF65-F5344CB8AC3E}">
        <p14:creationId xmlns:p14="http://schemas.microsoft.com/office/powerpoint/2010/main" val="31384379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Nominal</a:t>
            </a:r>
            <a:r>
              <a:rPr lang="en-US" dirty="0"/>
              <a:t>:</a:t>
            </a:r>
          </a:p>
          <a:p>
            <a:pPr lvl="1">
              <a:buFont typeface="Arial" panose="020B0604020202020204" pitchFamily="34" charset="0"/>
              <a:buChar char="•"/>
            </a:pPr>
            <a:r>
              <a:rPr lang="en-US" dirty="0"/>
              <a:t>AM versus PM  (binary)</a:t>
            </a:r>
          </a:p>
          <a:p>
            <a:pPr>
              <a:buFont typeface="Arial" panose="020B0604020202020204" pitchFamily="34" charset="0"/>
              <a:buChar char="•"/>
            </a:pPr>
            <a:r>
              <a:rPr lang="en-US" u="sng" dirty="0"/>
              <a:t>Ordinal</a:t>
            </a:r>
            <a:r>
              <a:rPr lang="en-US" dirty="0"/>
              <a:t>:</a:t>
            </a:r>
          </a:p>
          <a:p>
            <a:pPr lvl="1">
              <a:buFont typeface="Arial" panose="020B0604020202020204" pitchFamily="34" charset="0"/>
              <a:buChar char="•"/>
            </a:pPr>
            <a:r>
              <a:rPr lang="en-US" dirty="0"/>
              <a:t>Night – dawn – morning – noon – afternoon – dusk</a:t>
            </a:r>
          </a:p>
          <a:p>
            <a:pPr>
              <a:buFont typeface="Arial" panose="020B0604020202020204" pitchFamily="34" charset="0"/>
              <a:buChar char="•"/>
            </a:pPr>
            <a:r>
              <a:rPr lang="en-US" u="sng" dirty="0"/>
              <a:t>Interval</a:t>
            </a:r>
            <a:r>
              <a:rPr lang="en-US" dirty="0"/>
              <a:t>:</a:t>
            </a:r>
          </a:p>
          <a:p>
            <a:pPr lvl="1">
              <a:buFont typeface="Arial" panose="020B0604020202020204" pitchFamily="34" charset="0"/>
              <a:buChar char="•"/>
            </a:pPr>
            <a:r>
              <a:rPr lang="en-US" dirty="0"/>
              <a:t>12 AM, 1 AM, 2AM, …</a:t>
            </a:r>
          </a:p>
          <a:p>
            <a:pPr>
              <a:buFont typeface="Arial" panose="020B0604020202020204" pitchFamily="34" charset="0"/>
              <a:buChar char="•"/>
            </a:pPr>
            <a:r>
              <a:rPr lang="en-US" u="sng" dirty="0"/>
              <a:t>Ratio</a:t>
            </a:r>
            <a:r>
              <a:rPr lang="en-US" dirty="0"/>
              <a:t>:</a:t>
            </a:r>
          </a:p>
          <a:p>
            <a:pPr lvl="1">
              <a:buFont typeface="Arial" panose="020B0604020202020204" pitchFamily="34" charset="0"/>
              <a:buChar char="•"/>
            </a:pPr>
            <a:r>
              <a:rPr lang="en-US" dirty="0"/>
              <a:t>Take 12AM as absolute zero	.</a:t>
            </a:r>
          </a:p>
        </p:txBody>
      </p:sp>
      <p:sp>
        <p:nvSpPr>
          <p:cNvPr id="4" name="Slide Number Placeholder 3"/>
          <p:cNvSpPr>
            <a:spLocks noGrp="1"/>
          </p:cNvSpPr>
          <p:nvPr>
            <p:ph type="sldNum" sz="quarter" idx="10"/>
          </p:nvPr>
        </p:nvSpPr>
        <p:spPr/>
        <p:txBody>
          <a:bodyPr/>
          <a:lstStyle/>
          <a:p>
            <a:fld id="{E275BFA4-CA6D-4892-8C0A-6B14E134BD5D}" type="slidenum">
              <a:rPr lang="en-US" smtClean="0"/>
              <a:pPr/>
              <a:t>28</a:t>
            </a:fld>
            <a:endParaRPr lang="en-US"/>
          </a:p>
        </p:txBody>
      </p:sp>
    </p:spTree>
    <p:extLst>
      <p:ext uri="{BB962C8B-B14F-4D97-AF65-F5344CB8AC3E}">
        <p14:creationId xmlns:p14="http://schemas.microsoft.com/office/powerpoint/2010/main" val="42569701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one to select?</a:t>
            </a: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0"/>
          </p:nvPr>
        </p:nvSpPr>
        <p:spPr/>
        <p:txBody>
          <a:bodyPr/>
          <a:lstStyle/>
          <a:p>
            <a:fld id="{E275BFA4-CA6D-4892-8C0A-6B14E134BD5D}" type="slidenum">
              <a:rPr lang="en-US" smtClean="0"/>
              <a:pPr/>
              <a:t>29</a:t>
            </a:fld>
            <a:endParaRPr lang="en-US"/>
          </a:p>
        </p:txBody>
      </p:sp>
    </p:spTree>
    <p:extLst>
      <p:ext uri="{BB962C8B-B14F-4D97-AF65-F5344CB8AC3E}">
        <p14:creationId xmlns:p14="http://schemas.microsoft.com/office/powerpoint/2010/main" val="1404936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a:t>
            </a:r>
            <a:r>
              <a:rPr lang="en-US" dirty="0">
                <a:solidFill>
                  <a:srgbClr val="FFFF00"/>
                </a:solidFill>
              </a:rPr>
              <a:t>: this class</a:t>
            </a:r>
          </a:p>
        </p:txBody>
      </p:sp>
      <p:sp>
        <p:nvSpPr>
          <p:cNvPr id="5" name="Content Placeholder 4"/>
          <p:cNvSpPr>
            <a:spLocks noGrp="1"/>
          </p:cNvSpPr>
          <p:nvPr>
            <p:ph idx="1"/>
          </p:nvPr>
        </p:nvSpPr>
        <p:spPr/>
        <p:txBody>
          <a:bodyPr/>
          <a:lstStyle/>
          <a:p>
            <a:pPr marL="457200" indent="-457200">
              <a:buFont typeface="+mj-lt"/>
              <a:buAutoNum type="arabicPeriod"/>
            </a:pPr>
            <a:r>
              <a:rPr lang="en-US" sz="1600" dirty="0"/>
              <a:t>Specify the question you are asking.</a:t>
            </a:r>
          </a:p>
          <a:p>
            <a:pPr marL="457200" indent="-457200">
              <a:buFont typeface="+mj-lt"/>
              <a:buAutoNum type="arabicPeriod"/>
            </a:pPr>
            <a:r>
              <a:rPr lang="en-US" sz="1600" dirty="0"/>
              <a:t>Put the question in the form of a null hypothesis and alternative hypothesis.</a:t>
            </a:r>
          </a:p>
          <a:p>
            <a:pPr marL="457200" indent="-457200">
              <a:buFont typeface="+mj-lt"/>
              <a:buAutoNum type="arabicPeriod"/>
            </a:pPr>
            <a:r>
              <a:rPr lang="en-US" sz="1600" dirty="0"/>
              <a:t>Put the question in the form of a statistical null hypothesis and alternative hypothesis.</a:t>
            </a:r>
          </a:p>
          <a:p>
            <a:pPr marL="457200" indent="-457200">
              <a:buFont typeface="+mj-lt"/>
              <a:buAutoNum type="arabicPeriod"/>
            </a:pPr>
            <a:r>
              <a:rPr lang="en-US" sz="1600" dirty="0"/>
              <a:t>Determine which variables are relevant to the question.</a:t>
            </a:r>
          </a:p>
          <a:p>
            <a:pPr marL="457200" indent="-457200">
              <a:buFont typeface="+mj-lt"/>
              <a:buAutoNum type="arabicPeriod"/>
            </a:pPr>
            <a:r>
              <a:rPr lang="en-US" sz="1600" dirty="0"/>
              <a:t>Determine what kind of variable each one is.</a:t>
            </a:r>
          </a:p>
          <a:p>
            <a:pPr marL="457200" indent="-457200">
              <a:buFont typeface="+mj-lt"/>
              <a:buAutoNum type="arabicPeriod"/>
            </a:pPr>
            <a:r>
              <a:rPr lang="en-US" sz="1600" dirty="0"/>
              <a:t>Design an experiment that controls or randomizes the confounding variables.</a:t>
            </a:r>
          </a:p>
          <a:p>
            <a:pPr marL="457200" indent="-457200">
              <a:buFont typeface="+mj-lt"/>
              <a:buAutoNum type="arabicPeriod"/>
            </a:pPr>
            <a:r>
              <a:rPr lang="en-US" sz="1600" dirty="0"/>
              <a:t>Based on the number of variables, the kinds of variables, the expected fit to the parametric assumptions, and the hypothesis to be tested, choose the best statistical test to use. </a:t>
            </a:r>
          </a:p>
          <a:p>
            <a:pPr marL="457200" indent="-457200">
              <a:buFont typeface="+mj-lt"/>
              <a:buAutoNum type="arabicPeriod"/>
            </a:pPr>
            <a:r>
              <a:rPr lang="en-US" sz="1600" dirty="0"/>
              <a:t>If possible, do a power analysis to determine a good sample size for the experiment.</a:t>
            </a:r>
          </a:p>
          <a:p>
            <a:pPr marL="457200" indent="-457200">
              <a:buFont typeface="+mj-lt"/>
              <a:buAutoNum type="arabicPeriod"/>
            </a:pPr>
            <a:r>
              <a:rPr lang="en-US" sz="1600" dirty="0"/>
              <a:t>Do the experiment.</a:t>
            </a:r>
          </a:p>
          <a:p>
            <a:pPr marL="457200" indent="-457200">
              <a:buFont typeface="+mj-lt"/>
              <a:buAutoNum type="arabicPeriod"/>
            </a:pPr>
            <a:r>
              <a:rPr lang="en-US" sz="1600" dirty="0"/>
              <a:t>Examine the data to see if it meets the assumptions of the statistical test you chose. If it doesn't, choose a more appropriate test.</a:t>
            </a:r>
          </a:p>
          <a:p>
            <a:pPr marL="457200" indent="-457200">
              <a:buFont typeface="+mj-lt"/>
              <a:buAutoNum type="arabicPeriod"/>
            </a:pPr>
            <a:r>
              <a:rPr lang="en-US" sz="1600" dirty="0"/>
              <a:t>Apply the statistical test you chose, and interpret the results.</a:t>
            </a:r>
          </a:p>
          <a:p>
            <a:pPr marL="457200" indent="-457200">
              <a:buFont typeface="+mj-lt"/>
              <a:buAutoNum type="arabicPeriod"/>
            </a:pPr>
            <a:r>
              <a:rPr lang="en-US" sz="1600" dirty="0"/>
              <a:t>Communicate your results effectively, usually with a graph or table. </a:t>
            </a:r>
          </a:p>
        </p:txBody>
      </p:sp>
      <p:sp>
        <p:nvSpPr>
          <p:cNvPr id="2" name="Rectangle 1"/>
          <p:cNvSpPr/>
          <p:nvPr/>
        </p:nvSpPr>
        <p:spPr>
          <a:xfrm>
            <a:off x="228600" y="6443246"/>
            <a:ext cx="8839200" cy="338554"/>
          </a:xfrm>
          <a:prstGeom prst="rect">
            <a:avLst/>
          </a:prstGeom>
        </p:spPr>
        <p:txBody>
          <a:bodyPr wrap="square">
            <a:spAutoFit/>
          </a:bodyPr>
          <a:lstStyle/>
          <a:p>
            <a:pPr algn="r"/>
            <a:r>
              <a:rPr lang="en-US" sz="1600" b="0" dirty="0">
                <a:solidFill>
                  <a:schemeClr val="bg1"/>
                </a:solidFill>
              </a:rPr>
              <a:t>John H. McDonald. The Handbook of Biological Statistics ©. 2014. </a:t>
            </a:r>
            <a:r>
              <a:rPr lang="en-US" sz="1600" b="0" dirty="0">
                <a:solidFill>
                  <a:schemeClr val="bg1"/>
                </a:solidFill>
                <a:hlinkClick r:id="rId2"/>
              </a:rPr>
              <a:t>http://www.biostathandbook.com/</a:t>
            </a:r>
            <a:r>
              <a:rPr lang="en-US" sz="1600" b="0" dirty="0">
                <a:solidFill>
                  <a:schemeClr val="bg1"/>
                </a:solidFill>
              </a:rPr>
              <a:t> </a:t>
            </a:r>
          </a:p>
        </p:txBody>
      </p:sp>
      <p:sp>
        <p:nvSpPr>
          <p:cNvPr id="6" name="Rectangle 5"/>
          <p:cNvSpPr/>
          <p:nvPr/>
        </p:nvSpPr>
        <p:spPr bwMode="auto">
          <a:xfrm>
            <a:off x="152400" y="1716592"/>
            <a:ext cx="8763000" cy="1447800"/>
          </a:xfrm>
          <a:prstGeom prst="rect">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7" name="Rectangle 6"/>
          <p:cNvSpPr/>
          <p:nvPr/>
        </p:nvSpPr>
        <p:spPr bwMode="auto">
          <a:xfrm>
            <a:off x="152400" y="3164392"/>
            <a:ext cx="8763000" cy="320712"/>
          </a:xfrm>
          <a:prstGeom prst="rect">
            <a:avLst/>
          </a:prstGeom>
          <a:noFill/>
          <a:ln w="38100" cap="flat" cmpd="sng" algn="ctr">
            <a:solidFill>
              <a:srgbClr val="FFFF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E275BFA4-CA6D-4892-8C0A-6B14E134BD5D}" type="slidenum">
              <a:rPr lang="en-US" smtClean="0"/>
              <a:pPr/>
              <a:t>3</a:t>
            </a:fld>
            <a:endParaRPr lang="en-US"/>
          </a:p>
        </p:txBody>
      </p:sp>
    </p:spTree>
    <p:extLst>
      <p:ext uri="{BB962C8B-B14F-4D97-AF65-F5344CB8AC3E}">
        <p14:creationId xmlns:p14="http://schemas.microsoft.com/office/powerpoint/2010/main" val="19099449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u="sng" dirty="0"/>
              <a:t>Pre-defined</a:t>
            </a:r>
            <a:r>
              <a:rPr lang="en-US" dirty="0"/>
              <a:t> perspectives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solidFill>
                  <a:srgbClr val="00B0F0"/>
                </a:solidFill>
              </a:rPr>
              <a:t>Perspective label</a:t>
            </a:r>
            <a:r>
              <a:rPr lang="en-US" dirty="0">
                <a:solidFill>
                  <a:srgbClr val="00B0F0"/>
                </a:solidFill>
              </a:rPr>
              <a:t>:</a:t>
            </a:r>
          </a:p>
          <a:p>
            <a:pPr lvl="1">
              <a:buFont typeface="Arial" panose="020B0604020202020204" pitchFamily="34" charset="0"/>
              <a:buChar char="•"/>
            </a:pPr>
            <a:r>
              <a:rPr lang="en-US" sz="2000" dirty="0">
                <a:solidFill>
                  <a:srgbClr val="00B0F0"/>
                </a:solidFill>
              </a:rPr>
              <a:t>Short term that functions as a name to identify the perspective in communications about the research.</a:t>
            </a:r>
          </a:p>
          <a:p>
            <a:pPr>
              <a:buFont typeface="Arial" panose="020B0604020202020204" pitchFamily="34" charset="0"/>
              <a:buChar char="•"/>
            </a:pPr>
            <a:r>
              <a:rPr lang="en-US" u="sng" dirty="0">
                <a:solidFill>
                  <a:srgbClr val="00B0F0"/>
                </a:solidFill>
              </a:rPr>
              <a:t>Theoretical </a:t>
            </a:r>
            <a:r>
              <a:rPr lang="en-US" b="1" u="sng" dirty="0">
                <a:solidFill>
                  <a:srgbClr val="00B0F0"/>
                </a:solidFill>
              </a:rPr>
              <a:t>definition</a:t>
            </a:r>
            <a:r>
              <a:rPr lang="en-US" dirty="0">
                <a:solidFill>
                  <a:srgbClr val="00B0F0"/>
                </a:solidFill>
              </a:rPr>
              <a:t>:</a:t>
            </a:r>
          </a:p>
          <a:p>
            <a:pPr lvl="1">
              <a:buFont typeface="Arial" panose="020B0604020202020204" pitchFamily="34" charset="0"/>
              <a:buChar char="•"/>
            </a:pPr>
            <a:r>
              <a:rPr lang="en-US" sz="2000" dirty="0">
                <a:solidFill>
                  <a:srgbClr val="00B0F0"/>
                </a:solidFill>
              </a:rPr>
              <a:t>Description that specifies what sort of </a:t>
            </a:r>
            <a:r>
              <a:rPr lang="en-US" sz="2000" dirty="0" err="1">
                <a:solidFill>
                  <a:srgbClr val="00B0F0"/>
                </a:solidFill>
              </a:rPr>
              <a:t>PoR</a:t>
            </a:r>
            <a:r>
              <a:rPr lang="en-US" sz="2000" dirty="0">
                <a:solidFill>
                  <a:srgbClr val="00B0F0"/>
                </a:solidFill>
              </a:rPr>
              <a:t> the defining researcher carved out through the perspective.</a:t>
            </a:r>
          </a:p>
          <a:p>
            <a:pPr>
              <a:buFont typeface="Arial" panose="020B0604020202020204" pitchFamily="34" charset="0"/>
              <a:buChar char="•"/>
            </a:pPr>
            <a:r>
              <a:rPr lang="en-US" u="sng" dirty="0"/>
              <a:t>Operational </a:t>
            </a:r>
            <a:r>
              <a:rPr lang="en-US" b="1" u="sng" dirty="0"/>
              <a:t>definition</a:t>
            </a:r>
            <a:r>
              <a:rPr lang="en-US" dirty="0"/>
              <a:t>:</a:t>
            </a:r>
          </a:p>
          <a:p>
            <a:pPr lvl="1">
              <a:buFont typeface="Arial" panose="020B0604020202020204" pitchFamily="34" charset="0"/>
              <a:buChar char="•"/>
            </a:pPr>
            <a:r>
              <a:rPr lang="en-US" sz="2000" dirty="0"/>
              <a:t>Description intended to allow other researchers </a:t>
            </a:r>
          </a:p>
          <a:p>
            <a:pPr lvl="2">
              <a:buFont typeface="Arial" panose="020B0604020202020204" pitchFamily="34" charset="0"/>
              <a:buChar char="•"/>
            </a:pPr>
            <a:r>
              <a:rPr lang="en-US" dirty="0"/>
              <a:t>(a) to observe (in case of concepts) the intended </a:t>
            </a:r>
            <a:r>
              <a:rPr lang="en-US" dirty="0" err="1"/>
              <a:t>PoRs</a:t>
            </a:r>
            <a:r>
              <a:rPr lang="en-US" dirty="0"/>
              <a:t> from the very same perspective objectively or,</a:t>
            </a:r>
          </a:p>
          <a:p>
            <a:pPr lvl="2">
              <a:buFont typeface="Arial" panose="020B0604020202020204" pitchFamily="34" charset="0"/>
              <a:buChar char="•"/>
            </a:pPr>
            <a:r>
              <a:rPr lang="en-US" dirty="0"/>
              <a:t>(b) to build (in case of constructs) the perspective in exactly the same way as intended.   </a:t>
            </a:r>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a:t>
            </a:r>
            <a:r>
              <a:rPr lang="en-US" altLang="en-US" sz="1200" b="0" dirty="0">
                <a:solidFill>
                  <a:schemeClr val="bg1"/>
                </a:solidFill>
                <a:latin typeface="+mn-lt"/>
                <a:hlinkClick r:id="rId2"/>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30</a:t>
            </a:fld>
            <a:endParaRPr lang="en-US"/>
          </a:p>
        </p:txBody>
      </p:sp>
    </p:spTree>
    <p:extLst>
      <p:ext uri="{BB962C8B-B14F-4D97-AF65-F5344CB8AC3E}">
        <p14:creationId xmlns:p14="http://schemas.microsoft.com/office/powerpoint/2010/main" val="41835640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operational definitions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Must contain </a:t>
            </a:r>
            <a:r>
              <a:rPr lang="en-US" u="sng" dirty="0"/>
              <a:t>instructions</a:t>
            </a:r>
            <a:r>
              <a:rPr lang="en-US" dirty="0"/>
              <a:t> as precisely as possible for observations/calculations to be done repeatably and objectively;</a:t>
            </a:r>
          </a:p>
          <a:p>
            <a:pPr>
              <a:buFont typeface="Arial" panose="020B0604020202020204" pitchFamily="34" charset="0"/>
              <a:buChar char="•"/>
            </a:pPr>
            <a:r>
              <a:rPr lang="en-US" dirty="0"/>
              <a:t>Must specify: </a:t>
            </a:r>
          </a:p>
          <a:p>
            <a:pPr lvl="1">
              <a:buFont typeface="Arial" panose="020B0604020202020204" pitchFamily="34" charset="0"/>
              <a:buChar char="•"/>
            </a:pPr>
            <a:r>
              <a:rPr lang="en-US" dirty="0"/>
              <a:t>how observations are to be done, and calculations or logical combinations to be performed,</a:t>
            </a:r>
          </a:p>
          <a:p>
            <a:pPr lvl="1">
              <a:buFont typeface="Arial" panose="020B0604020202020204" pitchFamily="34" charset="0"/>
              <a:buChar char="•"/>
            </a:pPr>
            <a:r>
              <a:rPr lang="en-US" dirty="0"/>
              <a:t>units of measurements,</a:t>
            </a:r>
          </a:p>
          <a:p>
            <a:pPr lvl="1">
              <a:buFont typeface="Arial" panose="020B0604020202020204" pitchFamily="34" charset="0"/>
              <a:buChar char="•"/>
            </a:pPr>
            <a:r>
              <a:rPr lang="en-US" dirty="0"/>
              <a:t>level of measurement:</a:t>
            </a:r>
          </a:p>
          <a:p>
            <a:pPr lvl="2">
              <a:buFont typeface="Arial" panose="020B0604020202020204" pitchFamily="34" charset="0"/>
              <a:buChar char="•"/>
            </a:pPr>
            <a:r>
              <a:rPr lang="en-US" dirty="0"/>
              <a:t>categorical , … ?</a:t>
            </a:r>
          </a:p>
          <a:p>
            <a:pPr>
              <a:buFont typeface="Arial" panose="020B0604020202020204" pitchFamily="34" charset="0"/>
              <a:buChar char="•"/>
            </a:pPr>
            <a:r>
              <a:rPr lang="en-US" dirty="0"/>
              <a:t>Correspondence between theoretical and operational definition establishes the validity of the measurements.</a:t>
            </a:r>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a:t>
            </a:r>
            <a:r>
              <a:rPr lang="en-US" altLang="en-US" sz="1200" b="0" dirty="0">
                <a:solidFill>
                  <a:schemeClr val="bg1"/>
                </a:solidFill>
                <a:latin typeface="+mn-lt"/>
                <a:hlinkClick r:id="rId2"/>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31</a:t>
            </a:fld>
            <a:endParaRPr lang="en-US"/>
          </a:p>
        </p:txBody>
      </p:sp>
      <p:sp>
        <p:nvSpPr>
          <p:cNvPr id="6" name="TextBox 5">
            <a:extLst>
              <a:ext uri="{FF2B5EF4-FFF2-40B4-BE49-F238E27FC236}">
                <a16:creationId xmlns:a16="http://schemas.microsoft.com/office/drawing/2014/main" id="{A499EBD2-027F-44E9-A37E-9F3B81DCA2D9}"/>
              </a:ext>
            </a:extLst>
          </p:cNvPr>
          <p:cNvSpPr txBox="1"/>
          <p:nvPr/>
        </p:nvSpPr>
        <p:spPr>
          <a:xfrm>
            <a:off x="6477000" y="58984"/>
            <a:ext cx="2577950" cy="584775"/>
          </a:xfrm>
          <a:prstGeom prst="rect">
            <a:avLst/>
          </a:prstGeom>
          <a:noFill/>
          <a:ln w="38100">
            <a:solidFill>
              <a:schemeClr val="bg1"/>
            </a:solidFill>
          </a:ln>
        </p:spPr>
        <p:txBody>
          <a:bodyPr wrap="none" rtlCol="0">
            <a:spAutoFit/>
          </a:bodyPr>
          <a:lstStyle/>
          <a:p>
            <a:r>
              <a:rPr lang="en-US" dirty="0">
                <a:solidFill>
                  <a:schemeClr val="bg1"/>
                </a:solidFill>
              </a:rPr>
              <a:t>A3/3.4-A4/3.5</a:t>
            </a:r>
          </a:p>
        </p:txBody>
      </p:sp>
    </p:spTree>
    <p:extLst>
      <p:ext uri="{BB962C8B-B14F-4D97-AF65-F5344CB8AC3E}">
        <p14:creationId xmlns:p14="http://schemas.microsoft.com/office/powerpoint/2010/main" val="33470239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228600" y="1524000"/>
            <a:ext cx="8763000" cy="4953000"/>
          </a:xfrm>
        </p:spPr>
        <p:txBody>
          <a:bodyPr/>
          <a:lstStyle/>
          <a:p>
            <a:pPr>
              <a:buFont typeface="Arial" panose="020B0604020202020204" pitchFamily="34" charset="0"/>
              <a:buChar char="•"/>
              <a:tabLst>
                <a:tab pos="1311275" algn="l"/>
              </a:tabLst>
            </a:pPr>
            <a:r>
              <a:rPr lang="en-US" sz="2000" u="sng" dirty="0"/>
              <a:t>Variable</a:t>
            </a:r>
            <a:r>
              <a:rPr lang="en-US" sz="2000" dirty="0"/>
              <a:t>: SPPC</a:t>
            </a:r>
          </a:p>
          <a:p>
            <a:pPr>
              <a:buFont typeface="Arial" panose="020B0604020202020204" pitchFamily="34" charset="0"/>
              <a:buChar char="•"/>
              <a:tabLst>
                <a:tab pos="1311275" algn="l"/>
              </a:tabLst>
            </a:pPr>
            <a:r>
              <a:rPr lang="en-US" sz="2000" u="sng" dirty="0"/>
              <a:t>Label</a:t>
            </a:r>
            <a:r>
              <a:rPr lang="en-US" sz="2000" dirty="0"/>
              <a:t>: </a:t>
            </a:r>
            <a:r>
              <a:rPr lang="en-US" sz="2000" i="1" dirty="0"/>
              <a:t>Satisfaction with Primary Physician Communication</a:t>
            </a:r>
          </a:p>
          <a:p>
            <a:pPr>
              <a:buFont typeface="Arial" panose="020B0604020202020204" pitchFamily="34" charset="0"/>
              <a:buChar char="•"/>
              <a:tabLst>
                <a:tab pos="1311275" algn="l"/>
              </a:tabLst>
            </a:pPr>
            <a:r>
              <a:rPr lang="en-US" sz="2000" u="sng" dirty="0"/>
              <a:t>Theoretical definition</a:t>
            </a:r>
            <a:r>
              <a:rPr lang="en-US" sz="2000" dirty="0"/>
              <a:t>: extent to which the subject is satisfied with the communication with his primary physician.</a:t>
            </a:r>
          </a:p>
          <a:p>
            <a:pPr>
              <a:buFont typeface="Arial" panose="020B0604020202020204" pitchFamily="34" charset="0"/>
              <a:buChar char="•"/>
            </a:pPr>
            <a:r>
              <a:rPr lang="en-US" sz="2000" u="sng" dirty="0"/>
              <a:t>Operational definition 1</a:t>
            </a:r>
            <a:r>
              <a:rPr lang="en-US" sz="2000" dirty="0"/>
              <a:t> (</a:t>
            </a:r>
            <a:r>
              <a:rPr lang="en-US" sz="2000" i="1" dirty="0"/>
              <a:t>nominal</a:t>
            </a:r>
            <a:r>
              <a:rPr lang="en-US" sz="2000" dirty="0"/>
              <a:t> level of measurement)</a:t>
            </a:r>
          </a:p>
          <a:p>
            <a:pPr lvl="2" indent="-339725">
              <a:buFont typeface="Arial" panose="020B0604020202020204" pitchFamily="34" charset="0"/>
              <a:buChar char="•"/>
            </a:pPr>
            <a:r>
              <a:rPr lang="en-US" dirty="0"/>
              <a:t>Response to the question: </a:t>
            </a:r>
            <a:r>
              <a:rPr lang="en-US" i="1" dirty="0"/>
              <a:t>Do you feel that most of the time your communication with your primary physician is satisfactory?</a:t>
            </a:r>
          </a:p>
          <a:p>
            <a:pPr lvl="2" indent="-339725">
              <a:buFont typeface="Arial" panose="020B0604020202020204" pitchFamily="34" charset="0"/>
              <a:buChar char="•"/>
            </a:pPr>
            <a:r>
              <a:rPr lang="en-US" dirty="0"/>
              <a:t>(a) YES    or    (b) NO</a:t>
            </a:r>
          </a:p>
          <a:p>
            <a:pPr>
              <a:buFont typeface="Arial" panose="020B0604020202020204" pitchFamily="34" charset="0"/>
              <a:buChar char="•"/>
            </a:pPr>
            <a:r>
              <a:rPr lang="en-US" sz="2000" u="sng" dirty="0"/>
              <a:t>Operational definition 2</a:t>
            </a:r>
            <a:r>
              <a:rPr lang="en-US" sz="2000" dirty="0"/>
              <a:t> (</a:t>
            </a:r>
            <a:r>
              <a:rPr lang="en-US" sz="2000" i="1" dirty="0"/>
              <a:t>ordinal</a:t>
            </a:r>
            <a:r>
              <a:rPr lang="en-US" sz="2000" dirty="0"/>
              <a:t> level of measurement)</a:t>
            </a:r>
          </a:p>
          <a:p>
            <a:pPr lvl="2">
              <a:buFont typeface="Arial" panose="020B0604020202020204" pitchFamily="34" charset="0"/>
              <a:buChar char="•"/>
            </a:pPr>
            <a:r>
              <a:rPr lang="en-US" dirty="0"/>
              <a:t>Response to the question: </a:t>
            </a:r>
            <a:r>
              <a:rPr lang="en-US" i="1" dirty="0"/>
              <a:t>Do you feel that most of the time your communication with your primary physician is:</a:t>
            </a:r>
          </a:p>
          <a:p>
            <a:pPr lvl="2">
              <a:buFont typeface="Arial" panose="020B0604020202020204" pitchFamily="34" charset="0"/>
              <a:buChar char="•"/>
            </a:pPr>
            <a:endParaRPr lang="en-US" sz="800" dirty="0"/>
          </a:p>
          <a:p>
            <a:pPr marL="914400" lvl="2" indent="233363">
              <a:buNone/>
            </a:pPr>
            <a:r>
              <a:rPr lang="en-US" dirty="0"/>
              <a:t>(a) very satisfactory		(d) somewhat unsatisfactory</a:t>
            </a:r>
          </a:p>
          <a:p>
            <a:pPr marL="914400" lvl="2" indent="233363">
              <a:buNone/>
            </a:pPr>
            <a:r>
              <a:rPr lang="en-US" dirty="0"/>
              <a:t>(b) somewhat satisfactory	(e) very unsatisfactory</a:t>
            </a:r>
          </a:p>
          <a:p>
            <a:pPr marL="914400" lvl="2" indent="233363">
              <a:buNone/>
            </a:pPr>
            <a:r>
              <a:rPr lang="en-US" dirty="0"/>
              <a:t>(c) neither</a:t>
            </a:r>
          </a:p>
          <a:p>
            <a:pPr>
              <a:buFont typeface="Arial" panose="020B0604020202020204" pitchFamily="34" charset="0"/>
              <a:buChar char="•"/>
            </a:pPr>
            <a:endParaRPr lang="en-US" dirty="0"/>
          </a:p>
        </p:txBody>
      </p:sp>
      <p:sp>
        <p:nvSpPr>
          <p:cNvPr id="4" name="Rectangle 1"/>
          <p:cNvSpPr>
            <a:spLocks noChangeArrowheads="1"/>
          </p:cNvSpPr>
          <p:nvPr/>
        </p:nvSpPr>
        <p:spPr bwMode="auto">
          <a:xfrm>
            <a:off x="2819399" y="6386175"/>
            <a:ext cx="63246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r>
              <a:rPr lang="en-US" altLang="en-US" sz="1200" b="0" dirty="0">
                <a:solidFill>
                  <a:schemeClr val="bg1"/>
                </a:solidFill>
                <a:latin typeface="+mn-lt"/>
              </a:rPr>
              <a:t> </a:t>
            </a:r>
            <a:r>
              <a:rPr lang="en-US" altLang="en-US" sz="1200" b="0" dirty="0">
                <a:solidFill>
                  <a:schemeClr val="bg1"/>
                </a:solidFill>
                <a:latin typeface="+mn-lt"/>
                <a:hlinkClick r:id="rId2"/>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32</a:t>
            </a:fld>
            <a:endParaRPr lang="en-US"/>
          </a:p>
        </p:txBody>
      </p:sp>
      <p:sp>
        <p:nvSpPr>
          <p:cNvPr id="6" name="TextBox 5">
            <a:extLst>
              <a:ext uri="{FF2B5EF4-FFF2-40B4-BE49-F238E27FC236}">
                <a16:creationId xmlns:a16="http://schemas.microsoft.com/office/drawing/2014/main" id="{7DFC80DA-CD90-40C8-8E2D-58A86A646A54}"/>
              </a:ext>
            </a:extLst>
          </p:cNvPr>
          <p:cNvSpPr txBox="1"/>
          <p:nvPr/>
        </p:nvSpPr>
        <p:spPr>
          <a:xfrm>
            <a:off x="6477000" y="58984"/>
            <a:ext cx="2577950" cy="584775"/>
          </a:xfrm>
          <a:prstGeom prst="rect">
            <a:avLst/>
          </a:prstGeom>
          <a:noFill/>
          <a:ln w="38100">
            <a:solidFill>
              <a:schemeClr val="bg1"/>
            </a:solidFill>
          </a:ln>
        </p:spPr>
        <p:txBody>
          <a:bodyPr wrap="none" rtlCol="0">
            <a:spAutoFit/>
          </a:bodyPr>
          <a:lstStyle/>
          <a:p>
            <a:r>
              <a:rPr lang="en-US" dirty="0">
                <a:solidFill>
                  <a:schemeClr val="bg1"/>
                </a:solidFill>
              </a:rPr>
              <a:t>A3/3.4-A4/3.5</a:t>
            </a:r>
          </a:p>
        </p:txBody>
      </p:sp>
    </p:spTree>
    <p:extLst>
      <p:ext uri="{BB962C8B-B14F-4D97-AF65-F5344CB8AC3E}">
        <p14:creationId xmlns:p14="http://schemas.microsoft.com/office/powerpoint/2010/main" val="18472195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tabLst>
                <a:tab pos="1311275" algn="l"/>
              </a:tabLst>
            </a:pPr>
            <a:r>
              <a:rPr lang="en-US" sz="1800" u="sng" dirty="0">
                <a:solidFill>
                  <a:srgbClr val="1FE115"/>
                </a:solidFill>
              </a:rPr>
              <a:t>Variable</a:t>
            </a:r>
            <a:r>
              <a:rPr lang="en-US" sz="1800" dirty="0"/>
              <a:t>: SPPC</a:t>
            </a:r>
          </a:p>
          <a:p>
            <a:pPr>
              <a:buFont typeface="Arial" panose="020B0604020202020204" pitchFamily="34" charset="0"/>
              <a:buChar char="•"/>
              <a:tabLst>
                <a:tab pos="1311275" algn="l"/>
              </a:tabLst>
            </a:pPr>
            <a:r>
              <a:rPr lang="en-US" sz="1800" u="sng" dirty="0"/>
              <a:t>Label</a:t>
            </a:r>
            <a:r>
              <a:rPr lang="en-US" sz="1800" dirty="0"/>
              <a:t>: </a:t>
            </a:r>
            <a:r>
              <a:rPr lang="en-US" sz="1800" i="1" dirty="0"/>
              <a:t>Satisfaction with Primary Physician Communication</a:t>
            </a:r>
          </a:p>
          <a:p>
            <a:pPr>
              <a:buFont typeface="Arial" panose="020B0604020202020204" pitchFamily="34" charset="0"/>
              <a:buChar char="•"/>
              <a:tabLst>
                <a:tab pos="1311275" algn="l"/>
              </a:tabLst>
            </a:pPr>
            <a:r>
              <a:rPr lang="en-US" sz="1800" u="sng" dirty="0"/>
              <a:t>Theoretical definition</a:t>
            </a:r>
            <a:r>
              <a:rPr lang="en-US" sz="1800" dirty="0"/>
              <a:t>: extend to which the subject is satisfied with the communication with his primary physician.</a:t>
            </a:r>
          </a:p>
          <a:p>
            <a:pPr>
              <a:buFont typeface="Arial" panose="020B0604020202020204" pitchFamily="34" charset="0"/>
              <a:buChar char="•"/>
            </a:pPr>
            <a:r>
              <a:rPr lang="en-US" sz="1800" u="sng" dirty="0"/>
              <a:t>Operational definition 1</a:t>
            </a:r>
            <a:r>
              <a:rPr lang="en-US" sz="1800" dirty="0"/>
              <a:t> (</a:t>
            </a:r>
            <a:r>
              <a:rPr lang="en-US" sz="1800" i="1" dirty="0"/>
              <a:t>nominal</a:t>
            </a:r>
            <a:r>
              <a:rPr lang="en-US" sz="1800" dirty="0"/>
              <a:t> level of measurement)</a:t>
            </a:r>
          </a:p>
          <a:p>
            <a:pPr lvl="2" indent="-339725">
              <a:buFont typeface="Arial" panose="020B0604020202020204" pitchFamily="34" charset="0"/>
              <a:buChar char="•"/>
            </a:pPr>
            <a:r>
              <a:rPr lang="en-US" dirty="0"/>
              <a:t>Response to the question: </a:t>
            </a:r>
            <a:r>
              <a:rPr lang="en-US" i="1" dirty="0"/>
              <a:t>Do you feel that most of the time your communication with your primary physician is satisfactory?</a:t>
            </a:r>
          </a:p>
          <a:p>
            <a:pPr lvl="2" indent="-339725">
              <a:buFont typeface="Arial" panose="020B0604020202020204" pitchFamily="34" charset="0"/>
              <a:buChar char="•"/>
            </a:pPr>
            <a:r>
              <a:rPr lang="en-US" dirty="0"/>
              <a:t>(a) </a:t>
            </a:r>
            <a:r>
              <a:rPr lang="en-US" dirty="0">
                <a:solidFill>
                  <a:srgbClr val="FFC000"/>
                </a:solidFill>
              </a:rPr>
              <a:t>YES</a:t>
            </a:r>
            <a:r>
              <a:rPr lang="en-US" dirty="0"/>
              <a:t>    or    (b) </a:t>
            </a:r>
            <a:r>
              <a:rPr lang="en-US" dirty="0">
                <a:solidFill>
                  <a:srgbClr val="FFC000"/>
                </a:solidFill>
              </a:rPr>
              <a:t>NO</a:t>
            </a:r>
          </a:p>
          <a:p>
            <a:pPr>
              <a:buFont typeface="Arial" panose="020B0604020202020204" pitchFamily="34" charset="0"/>
              <a:buChar char="•"/>
            </a:pPr>
            <a:r>
              <a:rPr lang="en-US" sz="1800" u="sng" dirty="0"/>
              <a:t>Operational definition 2</a:t>
            </a:r>
            <a:r>
              <a:rPr lang="en-US" sz="1800" dirty="0"/>
              <a:t> (</a:t>
            </a:r>
            <a:r>
              <a:rPr lang="en-US" sz="1800" i="1" dirty="0"/>
              <a:t>ordinal</a:t>
            </a:r>
            <a:r>
              <a:rPr lang="en-US" sz="1800" dirty="0"/>
              <a:t> level of measurement)</a:t>
            </a:r>
          </a:p>
          <a:p>
            <a:pPr lvl="2">
              <a:buFont typeface="Arial" panose="020B0604020202020204" pitchFamily="34" charset="0"/>
              <a:buChar char="•"/>
            </a:pPr>
            <a:r>
              <a:rPr lang="en-US" dirty="0"/>
              <a:t>Response to the question: </a:t>
            </a:r>
            <a:r>
              <a:rPr lang="en-US" i="1" dirty="0"/>
              <a:t>Do you feel that most of the time your communication with your primary physician is:</a:t>
            </a:r>
          </a:p>
          <a:p>
            <a:pPr lvl="2">
              <a:buFont typeface="Arial" panose="020B0604020202020204" pitchFamily="34" charset="0"/>
              <a:buChar char="•"/>
            </a:pPr>
            <a:endParaRPr lang="en-US" sz="800" dirty="0"/>
          </a:p>
          <a:p>
            <a:pPr marL="914400" lvl="2" indent="233363">
              <a:buNone/>
            </a:pPr>
            <a:r>
              <a:rPr lang="en-US" dirty="0"/>
              <a:t>(a) </a:t>
            </a:r>
            <a:r>
              <a:rPr lang="en-US" dirty="0">
                <a:solidFill>
                  <a:srgbClr val="FFC000"/>
                </a:solidFill>
              </a:rPr>
              <a:t>very satisfactory</a:t>
            </a:r>
            <a:r>
              <a:rPr lang="en-US" dirty="0"/>
              <a:t>		(d) </a:t>
            </a:r>
            <a:r>
              <a:rPr lang="en-US" dirty="0">
                <a:solidFill>
                  <a:srgbClr val="FFC000"/>
                </a:solidFill>
              </a:rPr>
              <a:t>somewhat unsatisfactory</a:t>
            </a:r>
          </a:p>
          <a:p>
            <a:pPr marL="914400" lvl="2" indent="233363">
              <a:buNone/>
            </a:pPr>
            <a:r>
              <a:rPr lang="en-US" dirty="0"/>
              <a:t>(b) </a:t>
            </a:r>
            <a:r>
              <a:rPr lang="en-US" dirty="0">
                <a:solidFill>
                  <a:srgbClr val="FFC000"/>
                </a:solidFill>
              </a:rPr>
              <a:t>somewhat satisfactory</a:t>
            </a:r>
            <a:r>
              <a:rPr lang="en-US" dirty="0"/>
              <a:t>	(e) </a:t>
            </a:r>
            <a:r>
              <a:rPr lang="en-US" dirty="0">
                <a:solidFill>
                  <a:srgbClr val="FFC000"/>
                </a:solidFill>
              </a:rPr>
              <a:t>very unsatisfactory</a:t>
            </a:r>
          </a:p>
          <a:p>
            <a:pPr marL="914400" lvl="2" indent="233363">
              <a:buNone/>
            </a:pPr>
            <a:r>
              <a:rPr lang="en-US" dirty="0"/>
              <a:t>(c) </a:t>
            </a:r>
            <a:r>
              <a:rPr lang="en-US" dirty="0">
                <a:solidFill>
                  <a:srgbClr val="FFC000"/>
                </a:solidFill>
              </a:rPr>
              <a:t>neither</a:t>
            </a:r>
          </a:p>
          <a:p>
            <a:pPr>
              <a:buFont typeface="Arial" panose="020B0604020202020204" pitchFamily="34" charset="0"/>
              <a:buChar char="•"/>
            </a:pPr>
            <a:endParaRPr lang="en-US" dirty="0"/>
          </a:p>
        </p:txBody>
      </p:sp>
      <p:sp>
        <p:nvSpPr>
          <p:cNvPr id="4" name="Rectangle 1"/>
          <p:cNvSpPr>
            <a:spLocks noChangeArrowheads="1"/>
          </p:cNvSpPr>
          <p:nvPr/>
        </p:nvSpPr>
        <p:spPr bwMode="auto">
          <a:xfrm>
            <a:off x="3962399" y="6230782"/>
            <a:ext cx="518160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 </a:t>
            </a:r>
            <a:r>
              <a:rPr lang="en-US" altLang="en-US" sz="1200" b="0" dirty="0">
                <a:solidFill>
                  <a:schemeClr val="bg1"/>
                </a:solidFill>
                <a:latin typeface="+mn-lt"/>
                <a:hlinkClick r:id="rId2"/>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sp>
        <p:nvSpPr>
          <p:cNvPr id="5" name="TextBox 4"/>
          <p:cNvSpPr txBox="1"/>
          <p:nvPr/>
        </p:nvSpPr>
        <p:spPr>
          <a:xfrm>
            <a:off x="6324600" y="1676400"/>
            <a:ext cx="1050288" cy="461665"/>
          </a:xfrm>
          <a:prstGeom prst="rect">
            <a:avLst/>
          </a:prstGeom>
          <a:noFill/>
        </p:spPr>
        <p:txBody>
          <a:bodyPr wrap="none" rtlCol="0">
            <a:spAutoFit/>
          </a:bodyPr>
          <a:lstStyle/>
          <a:p>
            <a:r>
              <a:rPr lang="en-US" sz="2400" b="0" dirty="0">
                <a:solidFill>
                  <a:srgbClr val="FFC000"/>
                </a:solidFill>
                <a:latin typeface="Trebuchet MS" panose="020B0603020202020204" pitchFamily="34" charset="0"/>
              </a:rPr>
              <a:t>values</a:t>
            </a:r>
          </a:p>
        </p:txBody>
      </p:sp>
      <p:sp>
        <p:nvSpPr>
          <p:cNvPr id="6" name="TextBox 5"/>
          <p:cNvSpPr txBox="1"/>
          <p:nvPr/>
        </p:nvSpPr>
        <p:spPr>
          <a:xfrm>
            <a:off x="3082778" y="1676400"/>
            <a:ext cx="2938625" cy="461665"/>
          </a:xfrm>
          <a:prstGeom prst="rect">
            <a:avLst/>
          </a:prstGeom>
          <a:noFill/>
        </p:spPr>
        <p:txBody>
          <a:bodyPr wrap="none" rtlCol="0">
            <a:spAutoFit/>
          </a:bodyPr>
          <a:lstStyle/>
          <a:p>
            <a:r>
              <a:rPr lang="en-US" sz="2400" b="0" dirty="0">
                <a:solidFill>
                  <a:srgbClr val="FF6600"/>
                </a:solidFill>
                <a:latin typeface="Trebuchet MS" panose="020B0603020202020204" pitchFamily="34" charset="0"/>
              </a:rPr>
              <a:t>exhibits variation in</a:t>
            </a:r>
          </a:p>
        </p:txBody>
      </p:sp>
      <p:sp>
        <p:nvSpPr>
          <p:cNvPr id="7" name="Slide Number Placeholder 6"/>
          <p:cNvSpPr>
            <a:spLocks noGrp="1"/>
          </p:cNvSpPr>
          <p:nvPr>
            <p:ph type="sldNum" sz="quarter" idx="10"/>
          </p:nvPr>
        </p:nvSpPr>
        <p:spPr/>
        <p:txBody>
          <a:bodyPr/>
          <a:lstStyle/>
          <a:p>
            <a:fld id="{E275BFA4-CA6D-4892-8C0A-6B14E134BD5D}" type="slidenum">
              <a:rPr lang="en-US" smtClean="0"/>
              <a:pPr/>
              <a:t>33</a:t>
            </a:fld>
            <a:endParaRPr lang="en-US"/>
          </a:p>
        </p:txBody>
      </p:sp>
    </p:spTree>
    <p:extLst>
      <p:ext uri="{BB962C8B-B14F-4D97-AF65-F5344CB8AC3E}">
        <p14:creationId xmlns:p14="http://schemas.microsoft.com/office/powerpoint/2010/main" val="9996487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CF7D6-9D83-4E1F-8480-C323D7470F7D}"/>
              </a:ext>
            </a:extLst>
          </p:cNvPr>
          <p:cNvSpPr>
            <a:spLocks noGrp="1"/>
          </p:cNvSpPr>
          <p:nvPr>
            <p:ph type="title"/>
          </p:nvPr>
        </p:nvSpPr>
        <p:spPr/>
        <p:txBody>
          <a:bodyPr/>
          <a:lstStyle/>
          <a:p>
            <a:r>
              <a:rPr lang="en-US" dirty="0"/>
              <a:t>For your surveys (Q/I/F)</a:t>
            </a:r>
          </a:p>
        </p:txBody>
      </p:sp>
      <p:sp>
        <p:nvSpPr>
          <p:cNvPr id="3" name="Content Placeholder 2">
            <a:extLst>
              <a:ext uri="{FF2B5EF4-FFF2-40B4-BE49-F238E27FC236}">
                <a16:creationId xmlns:a16="http://schemas.microsoft.com/office/drawing/2014/main" id="{3BB91159-78BA-4D4C-8CEE-BE5686357F27}"/>
              </a:ext>
            </a:extLst>
          </p:cNvPr>
          <p:cNvSpPr>
            <a:spLocks noGrp="1"/>
          </p:cNvSpPr>
          <p:nvPr>
            <p:ph idx="1"/>
          </p:nvPr>
        </p:nvSpPr>
        <p:spPr/>
        <p:txBody>
          <a:bodyPr/>
          <a:lstStyle/>
          <a:p>
            <a:pPr>
              <a:buFont typeface="Arial" panose="020B0604020202020204" pitchFamily="34" charset="0"/>
              <a:buChar char="•"/>
            </a:pPr>
            <a:r>
              <a:rPr lang="en-US" dirty="0"/>
              <a:t>Provide THREE questions, </a:t>
            </a:r>
          </a:p>
          <a:p>
            <a:pPr>
              <a:buFont typeface="Arial" panose="020B0604020202020204" pitchFamily="34" charset="0"/>
              <a:buChar char="•"/>
            </a:pPr>
            <a:r>
              <a:rPr lang="en-US" dirty="0"/>
              <a:t>each one resulting in one variable,</a:t>
            </a:r>
          </a:p>
          <a:p>
            <a:pPr>
              <a:buFont typeface="Arial" panose="020B0604020202020204" pitchFamily="34" charset="0"/>
              <a:buChar char="•"/>
            </a:pPr>
            <a:r>
              <a:rPr lang="en-US" dirty="0"/>
              <a:t>each variable being of a distinct measurement type (nominal, …)</a:t>
            </a:r>
          </a:p>
          <a:p>
            <a:pPr>
              <a:buFont typeface="Arial" panose="020B0604020202020204" pitchFamily="34" charset="0"/>
              <a:buChar char="•"/>
            </a:pPr>
            <a:r>
              <a:rPr lang="en-US" dirty="0"/>
              <a:t>each variable described in the format provided in the proposal skeleton document.</a:t>
            </a:r>
          </a:p>
        </p:txBody>
      </p:sp>
      <p:sp>
        <p:nvSpPr>
          <p:cNvPr id="4" name="Slide Number Placeholder 3">
            <a:extLst>
              <a:ext uri="{FF2B5EF4-FFF2-40B4-BE49-F238E27FC236}">
                <a16:creationId xmlns:a16="http://schemas.microsoft.com/office/drawing/2014/main" id="{DBC8F25D-C00B-4828-A973-2EE0C461F96C}"/>
              </a:ext>
            </a:extLst>
          </p:cNvPr>
          <p:cNvSpPr>
            <a:spLocks noGrp="1"/>
          </p:cNvSpPr>
          <p:nvPr>
            <p:ph type="sldNum" sz="quarter" idx="10"/>
          </p:nvPr>
        </p:nvSpPr>
        <p:spPr/>
        <p:txBody>
          <a:bodyPr/>
          <a:lstStyle/>
          <a:p>
            <a:fld id="{E275BFA4-CA6D-4892-8C0A-6B14E134BD5D}" type="slidenum">
              <a:rPr lang="en-US" smtClean="0"/>
              <a:pPr/>
              <a:t>34</a:t>
            </a:fld>
            <a:endParaRPr lang="en-US"/>
          </a:p>
        </p:txBody>
      </p:sp>
    </p:spTree>
    <p:extLst>
      <p:ext uri="{BB962C8B-B14F-4D97-AF65-F5344CB8AC3E}">
        <p14:creationId xmlns:p14="http://schemas.microsoft.com/office/powerpoint/2010/main" val="11124355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Relationship with reality</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a:solidFill>
                  <a:srgbClr val="FFFF00"/>
                </a:solidFill>
              </a:rPr>
              <a:t>References</a:t>
            </a:r>
          </a:p>
        </p:txBody>
      </p:sp>
      <p:grpSp>
        <p:nvGrpSpPr>
          <p:cNvPr id="11269" name="Group 28">
            <a:extLst>
              <a:ext uri="{C183D7F6-B498-43B3-948B-1728B52AA6E4}">
                <adec:decorative xmlns:adec="http://schemas.microsoft.com/office/drawing/2017/decorative" val="1"/>
              </a:ext>
            </a:extLst>
          </p:cNvPr>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 </a:t>
            </a: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a:solidFill>
                <a:srgbClr val="FFFF00"/>
              </a:solidFill>
              <a:latin typeface="+mn-lt"/>
            </a:endParaRPr>
          </a:p>
        </p:txBody>
      </p:sp>
      <p:sp>
        <p:nvSpPr>
          <p:cNvPr id="11" name="Content Placeholder 24"/>
          <p:cNvSpPr txBox="1">
            <a:spLocks/>
          </p:cNvSpPr>
          <p:nvPr/>
        </p:nvSpPr>
        <p:spPr>
          <a:xfrm>
            <a:off x="5775325" y="3194050"/>
            <a:ext cx="3368675" cy="328295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a:solidFill>
                <a:srgbClr val="FFFF00"/>
              </a:solidFill>
            </a:endParaRPr>
          </a:p>
        </p:txBody>
      </p:sp>
      <p:sp>
        <p:nvSpPr>
          <p:cNvPr id="13" name="Content Placeholder 23"/>
          <p:cNvSpPr txBox="1">
            <a:spLocks/>
          </p:cNvSpPr>
          <p:nvPr/>
        </p:nvSpPr>
        <p:spPr>
          <a:xfrm>
            <a:off x="0" y="3696017"/>
            <a:ext cx="2438400" cy="102838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Portions of Reality ‘in focus’</a:t>
            </a:r>
          </a:p>
          <a:p>
            <a:pPr marL="168275" lvl="1" indent="0" algn="ctr">
              <a:buNone/>
            </a:pPr>
            <a:r>
              <a:rPr lang="en-US" altLang="en-US" sz="2000" b="1" i="1" kern="0" dirty="0">
                <a:latin typeface="+mn-lt"/>
              </a:rPr>
              <a:t>unit of analysis</a:t>
            </a:r>
          </a:p>
        </p:txBody>
      </p:sp>
      <p:sp>
        <p:nvSpPr>
          <p:cNvPr id="14" name="Content Placeholder 23"/>
          <p:cNvSpPr txBox="1">
            <a:spLocks/>
          </p:cNvSpPr>
          <p:nvPr/>
        </p:nvSpPr>
        <p:spPr>
          <a:xfrm>
            <a:off x="2133600" y="3696016"/>
            <a:ext cx="4572000" cy="1866584"/>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Perspective</a:t>
            </a:r>
          </a:p>
          <a:p>
            <a:pPr marL="168275" lvl="1" indent="0" algn="ctr">
              <a:buNone/>
            </a:pPr>
            <a:r>
              <a:rPr lang="en-US" altLang="en-US" sz="2000" kern="0" dirty="0">
                <a:latin typeface="+mn-lt"/>
              </a:rPr>
              <a:t>Label</a:t>
            </a:r>
          </a:p>
          <a:p>
            <a:pPr marL="168275" lvl="1" indent="0" algn="ctr">
              <a:buNone/>
            </a:pPr>
            <a:endParaRPr lang="en-US" altLang="en-US" sz="2000" kern="0" dirty="0">
              <a:latin typeface="+mn-lt"/>
            </a:endParaRPr>
          </a:p>
          <a:p>
            <a:pPr marL="168275" lvl="1" indent="0" algn="ctr">
              <a:buNone/>
            </a:pPr>
            <a:r>
              <a:rPr lang="en-US" altLang="en-US" sz="2000" kern="0" dirty="0">
                <a:latin typeface="+mn-lt"/>
              </a:rPr>
              <a:t>Definitions:</a:t>
            </a:r>
          </a:p>
        </p:txBody>
      </p:sp>
      <p:sp>
        <p:nvSpPr>
          <p:cNvPr id="15" name="Content Placeholder 23"/>
          <p:cNvSpPr txBox="1">
            <a:spLocks/>
          </p:cNvSpPr>
          <p:nvPr/>
        </p:nvSpPr>
        <p:spPr>
          <a:xfrm>
            <a:off x="7010400" y="3732212"/>
            <a:ext cx="1524000" cy="83978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sz="2000" kern="0" dirty="0">
                <a:latin typeface="+mn-lt"/>
              </a:rPr>
              <a:t>Variable</a:t>
            </a:r>
          </a:p>
          <a:p>
            <a:pPr marL="168275" lvl="1" indent="-168275" algn="ctr">
              <a:buNone/>
            </a:pPr>
            <a:r>
              <a:rPr lang="en-US" altLang="en-US" sz="2000" kern="0" dirty="0">
                <a:latin typeface="+mn-lt"/>
              </a:rPr>
              <a:t>Values</a:t>
            </a:r>
          </a:p>
        </p:txBody>
      </p:sp>
      <p:sp>
        <p:nvSpPr>
          <p:cNvPr id="16" name="Content Placeholder 23"/>
          <p:cNvSpPr txBox="1">
            <a:spLocks/>
          </p:cNvSpPr>
          <p:nvPr/>
        </p:nvSpPr>
        <p:spPr>
          <a:xfrm>
            <a:off x="2164796" y="5293545"/>
            <a:ext cx="1693068" cy="757871"/>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buNone/>
            </a:pPr>
            <a:r>
              <a:rPr lang="en-US" altLang="en-US" sz="2000" kern="0" dirty="0">
                <a:latin typeface="+mn-lt"/>
              </a:rPr>
              <a:t>Theoretical </a:t>
            </a:r>
          </a:p>
          <a:p>
            <a:pPr marL="168275" lvl="1" indent="0">
              <a:buNone/>
            </a:pPr>
            <a:r>
              <a:rPr lang="en-US" altLang="en-US" sz="2000" kern="0" dirty="0">
                <a:latin typeface="+mn-lt"/>
              </a:rPr>
              <a:t>definition</a:t>
            </a:r>
          </a:p>
        </p:txBody>
      </p:sp>
      <p:sp>
        <p:nvSpPr>
          <p:cNvPr id="17" name="Content Placeholder 23"/>
          <p:cNvSpPr txBox="1">
            <a:spLocks/>
          </p:cNvSpPr>
          <p:nvPr/>
        </p:nvSpPr>
        <p:spPr>
          <a:xfrm>
            <a:off x="4998720" y="5293545"/>
            <a:ext cx="1706880" cy="766419"/>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Operational </a:t>
            </a:r>
          </a:p>
          <a:p>
            <a:pPr marL="168275" lvl="1" indent="0" algn="ctr">
              <a:buNone/>
            </a:pPr>
            <a:r>
              <a:rPr lang="en-US" altLang="en-US" sz="2000" kern="0" dirty="0">
                <a:latin typeface="+mn-lt"/>
              </a:rPr>
              <a:t>definition</a:t>
            </a:r>
          </a:p>
        </p:txBody>
      </p:sp>
      <p:cxnSp>
        <p:nvCxnSpPr>
          <p:cNvPr id="3" name="Elbow Connector 2"/>
          <p:cNvCxnSpPr>
            <a:stCxn id="13" idx="2"/>
            <a:endCxn id="16" idx="1"/>
          </p:cNvCxnSpPr>
          <p:nvPr/>
        </p:nvCxnSpPr>
        <p:spPr bwMode="auto">
          <a:xfrm rot="16200000" flipH="1">
            <a:off x="1217958" y="4725642"/>
            <a:ext cx="948081" cy="945596"/>
          </a:xfrm>
          <a:prstGeom prst="bentConnector2">
            <a:avLst/>
          </a:prstGeom>
          <a:solidFill>
            <a:schemeClr val="accent1"/>
          </a:solidFill>
          <a:ln w="38100" cap="flat" cmpd="sng" algn="ctr">
            <a:solidFill>
              <a:srgbClr val="FFC000"/>
            </a:solidFill>
            <a:prstDash val="solid"/>
            <a:round/>
            <a:headEnd type="triangle"/>
            <a:tailEnd type="triangle"/>
          </a:ln>
          <a:effectLst/>
        </p:spPr>
      </p:cxnSp>
      <p:cxnSp>
        <p:nvCxnSpPr>
          <p:cNvPr id="5" name="Elbow Connector 4"/>
          <p:cNvCxnSpPr>
            <a:stCxn id="17" idx="3"/>
            <a:endCxn id="15" idx="2"/>
          </p:cNvCxnSpPr>
          <p:nvPr/>
        </p:nvCxnSpPr>
        <p:spPr bwMode="auto">
          <a:xfrm flipV="1">
            <a:off x="6705600" y="4572000"/>
            <a:ext cx="1066800" cy="1104755"/>
          </a:xfrm>
          <a:prstGeom prst="bentConnector2">
            <a:avLst/>
          </a:prstGeom>
          <a:solidFill>
            <a:schemeClr val="accent1"/>
          </a:solidFill>
          <a:ln w="38100" cap="flat" cmpd="sng" algn="ctr">
            <a:solidFill>
              <a:srgbClr val="FFC000"/>
            </a:solidFill>
            <a:prstDash val="solid"/>
            <a:round/>
            <a:headEnd type="triangle"/>
            <a:tailEnd type="triangle"/>
          </a:ln>
          <a:effectLst/>
        </p:spPr>
      </p:cxnSp>
      <p:sp>
        <p:nvSpPr>
          <p:cNvPr id="24" name="Content Placeholder 23"/>
          <p:cNvSpPr txBox="1">
            <a:spLocks/>
          </p:cNvSpPr>
          <p:nvPr/>
        </p:nvSpPr>
        <p:spPr>
          <a:xfrm>
            <a:off x="158595" y="5426101"/>
            <a:ext cx="1693068" cy="757871"/>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buNone/>
            </a:pPr>
            <a:r>
              <a:rPr lang="en-US" altLang="en-US" sz="2000" kern="0" dirty="0">
                <a:solidFill>
                  <a:srgbClr val="FFC000"/>
                </a:solidFill>
                <a:latin typeface="+mn-lt"/>
              </a:rPr>
              <a:t>Face validity</a:t>
            </a:r>
          </a:p>
        </p:txBody>
      </p:sp>
      <p:sp>
        <p:nvSpPr>
          <p:cNvPr id="27" name="Content Placeholder 23"/>
          <p:cNvSpPr txBox="1">
            <a:spLocks/>
          </p:cNvSpPr>
          <p:nvPr/>
        </p:nvSpPr>
        <p:spPr>
          <a:xfrm>
            <a:off x="6742787" y="5691327"/>
            <a:ext cx="2020213" cy="757871"/>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r">
              <a:buNone/>
            </a:pPr>
            <a:r>
              <a:rPr lang="en-US" altLang="en-US" sz="2000" kern="0" dirty="0">
                <a:solidFill>
                  <a:srgbClr val="FFC000"/>
                </a:solidFill>
                <a:latin typeface="+mn-lt"/>
              </a:rPr>
              <a:t>Measurement validity</a:t>
            </a:r>
          </a:p>
        </p:txBody>
      </p:sp>
      <p:sp>
        <p:nvSpPr>
          <p:cNvPr id="28" name="Rectangle 1"/>
          <p:cNvSpPr>
            <a:spLocks noChangeArrowheads="1"/>
          </p:cNvSpPr>
          <p:nvPr/>
        </p:nvSpPr>
        <p:spPr bwMode="auto">
          <a:xfrm>
            <a:off x="0" y="6324600"/>
            <a:ext cx="91440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l"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l" eaLnBrk="0" hangingPunct="0"/>
            <a:r>
              <a:rPr lang="en-US" altLang="en-US" sz="1200" b="0" dirty="0">
                <a:solidFill>
                  <a:schemeClr val="bg1"/>
                </a:solidFill>
                <a:latin typeface="+mn-lt"/>
              </a:rPr>
              <a:t> 	          </a:t>
            </a:r>
            <a:r>
              <a:rPr lang="en-US" altLang="en-US" sz="1200" b="0" dirty="0">
                <a:solidFill>
                  <a:schemeClr val="bg1"/>
                </a:solidFill>
                <a:latin typeface="+mn-lt"/>
                <a:hlinkClick r:id="rId5"/>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sp>
        <p:nvSpPr>
          <p:cNvPr id="2" name="Slide Number Placeholder 1"/>
          <p:cNvSpPr>
            <a:spLocks noGrp="1"/>
          </p:cNvSpPr>
          <p:nvPr>
            <p:ph type="sldNum" sz="quarter" idx="10"/>
          </p:nvPr>
        </p:nvSpPr>
        <p:spPr/>
        <p:txBody>
          <a:bodyPr/>
          <a:lstStyle/>
          <a:p>
            <a:fld id="{E275BFA4-CA6D-4892-8C0A-6B14E134BD5D}" type="slidenum">
              <a:rPr lang="en-US" smtClean="0"/>
              <a:pPr/>
              <a:t>35</a:t>
            </a:fld>
            <a:endParaRPr lang="en-US"/>
          </a:p>
        </p:txBody>
      </p:sp>
    </p:spTree>
    <p:extLst>
      <p:ext uri="{BB962C8B-B14F-4D97-AF65-F5344CB8AC3E}">
        <p14:creationId xmlns:p14="http://schemas.microsoft.com/office/powerpoint/2010/main" val="35229456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age’ ?</a:t>
            </a:r>
          </a:p>
        </p:txBody>
      </p:sp>
      <p:pic>
        <p:nvPicPr>
          <p:cNvPr id="4" name="Content Placeholder 3"/>
          <p:cNvPicPr>
            <a:picLocks noGrp="1" noChangeAspect="1"/>
          </p:cNvPicPr>
          <p:nvPr>
            <p:ph idx="1"/>
          </p:nvPr>
        </p:nvPicPr>
        <p:blipFill>
          <a:blip r:embed="rId2"/>
          <a:stretch>
            <a:fillRect/>
          </a:stretch>
        </p:blipFill>
        <p:spPr>
          <a:xfrm>
            <a:off x="71120" y="1676399"/>
            <a:ext cx="8996680" cy="5129463"/>
          </a:xfrm>
          <a:prstGeom prst="rect">
            <a:avLst/>
          </a:prstGeom>
        </p:spPr>
      </p:pic>
      <p:sp>
        <p:nvSpPr>
          <p:cNvPr id="5" name="Rectangle 4"/>
          <p:cNvSpPr/>
          <p:nvPr/>
        </p:nvSpPr>
        <p:spPr bwMode="auto">
          <a:xfrm>
            <a:off x="762000" y="6019800"/>
            <a:ext cx="7924800" cy="3048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Rectangle 5"/>
          <p:cNvSpPr/>
          <p:nvPr/>
        </p:nvSpPr>
        <p:spPr>
          <a:xfrm>
            <a:off x="2209800" y="1430179"/>
            <a:ext cx="4572000" cy="246221"/>
          </a:xfrm>
          <a:prstGeom prst="rect">
            <a:avLst/>
          </a:prstGeom>
        </p:spPr>
        <p:txBody>
          <a:bodyPr>
            <a:spAutoFit/>
          </a:bodyPr>
          <a:lstStyle/>
          <a:p>
            <a:r>
              <a:rPr lang="en-US" sz="1000" dirty="0">
                <a:solidFill>
                  <a:schemeClr val="bg1"/>
                </a:solidFill>
              </a:rPr>
              <a:t>https://ndar.nih.gov/data_structure.html?short_name=grit01</a:t>
            </a:r>
          </a:p>
        </p:txBody>
      </p:sp>
      <p:sp>
        <p:nvSpPr>
          <p:cNvPr id="3" name="Slide Number Placeholder 2"/>
          <p:cNvSpPr>
            <a:spLocks noGrp="1"/>
          </p:cNvSpPr>
          <p:nvPr>
            <p:ph type="sldNum" sz="quarter" idx="10"/>
          </p:nvPr>
        </p:nvSpPr>
        <p:spPr/>
        <p:txBody>
          <a:bodyPr/>
          <a:lstStyle/>
          <a:p>
            <a:fld id="{E275BFA4-CA6D-4892-8C0A-6B14E134BD5D}" type="slidenum">
              <a:rPr lang="en-US" smtClean="0"/>
              <a:pPr/>
              <a:t>36</a:t>
            </a:fld>
            <a:endParaRPr lang="en-US"/>
          </a:p>
        </p:txBody>
      </p:sp>
    </p:spTree>
    <p:extLst>
      <p:ext uri="{BB962C8B-B14F-4D97-AF65-F5344CB8AC3E}">
        <p14:creationId xmlns:p14="http://schemas.microsoft.com/office/powerpoint/2010/main" val="4286097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‘Interview age’ under the Grit perspective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Label</a:t>
            </a:r>
            <a:r>
              <a:rPr lang="en-US" dirty="0"/>
              <a:t>: interview age</a:t>
            </a:r>
          </a:p>
          <a:p>
            <a:pPr>
              <a:buFont typeface="Arial" panose="020B0604020202020204" pitchFamily="34" charset="0"/>
              <a:buChar char="•"/>
            </a:pPr>
            <a:r>
              <a:rPr lang="en-US" u="sng" dirty="0"/>
              <a:t>Theoretical definition</a:t>
            </a:r>
            <a:r>
              <a:rPr lang="en-US" dirty="0"/>
              <a:t> (?):</a:t>
            </a:r>
          </a:p>
          <a:p>
            <a:pPr marL="857250" lvl="2" indent="0">
              <a:buNone/>
            </a:pPr>
            <a:r>
              <a:rPr lang="en-US" sz="2400" i="1" dirty="0"/>
              <a:t>Age in months at the time of the interview / test / sampling / imaging.</a:t>
            </a:r>
          </a:p>
          <a:p>
            <a:pPr>
              <a:buFont typeface="Arial" panose="020B0604020202020204" pitchFamily="34" charset="0"/>
              <a:buChar char="•"/>
            </a:pPr>
            <a:r>
              <a:rPr lang="en-US" u="sng" dirty="0"/>
              <a:t>Operational definition</a:t>
            </a:r>
            <a:r>
              <a:rPr lang="en-US" dirty="0"/>
              <a:t> (?):</a:t>
            </a:r>
          </a:p>
          <a:p>
            <a:pPr marL="800100" lvl="2" indent="0">
              <a:buNone/>
            </a:pPr>
            <a:r>
              <a:rPr lang="en-US" sz="2400" i="1" dirty="0"/>
              <a:t>Age is rounded to chronological month. If the research participant is 15-days-old at time of interview, the appropriate value would be 0 months. If the participant is 16-days-old, the value would be 1 month.</a:t>
            </a:r>
          </a:p>
          <a:p>
            <a:pPr marL="800100" lvl="2" indent="0">
              <a:buNone/>
            </a:pPr>
            <a:r>
              <a:rPr lang="en-US" sz="2400" i="1" dirty="0"/>
              <a:t>Range: 0 -1260     [0 – 105 years] </a:t>
            </a:r>
          </a:p>
        </p:txBody>
      </p:sp>
      <p:sp>
        <p:nvSpPr>
          <p:cNvPr id="4" name="Rectangle 3"/>
          <p:cNvSpPr/>
          <p:nvPr/>
        </p:nvSpPr>
        <p:spPr>
          <a:xfrm>
            <a:off x="762000" y="6477000"/>
            <a:ext cx="8229600" cy="307777"/>
          </a:xfrm>
          <a:prstGeom prst="rect">
            <a:avLst/>
          </a:prstGeom>
        </p:spPr>
        <p:txBody>
          <a:bodyPr wrap="square">
            <a:spAutoFit/>
          </a:bodyPr>
          <a:lstStyle/>
          <a:p>
            <a:pPr algn="r"/>
            <a:r>
              <a:rPr lang="en-US" sz="1400" dirty="0">
                <a:solidFill>
                  <a:schemeClr val="bg1"/>
                </a:solidFill>
                <a:hlinkClick r:id="rId2"/>
              </a:rPr>
              <a:t>Historic link, not active </a:t>
            </a:r>
            <a:r>
              <a:rPr lang="en-US" sz="1400" dirty="0" err="1">
                <a:solidFill>
                  <a:schemeClr val="bg1"/>
                </a:solidFill>
                <a:hlinkClick r:id="rId2"/>
              </a:rPr>
              <a:t>anymore:https</a:t>
            </a:r>
            <a:r>
              <a:rPr lang="en-US" sz="1400" dirty="0">
                <a:solidFill>
                  <a:schemeClr val="bg1"/>
                </a:solidFill>
                <a:hlinkClick r:id="rId2"/>
              </a:rPr>
              <a:t>://ndar.nih.gov/data_structure.html?short_name=grit01</a:t>
            </a:r>
            <a:r>
              <a:rPr lang="en-US" sz="1400" dirty="0">
                <a:solidFill>
                  <a:schemeClr val="bg1"/>
                </a:solidFill>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37</a:t>
            </a:fld>
            <a:endParaRPr lang="en-US"/>
          </a:p>
        </p:txBody>
      </p:sp>
    </p:spTree>
    <p:extLst>
      <p:ext uri="{BB962C8B-B14F-4D97-AF65-F5344CB8AC3E}">
        <p14:creationId xmlns:p14="http://schemas.microsoft.com/office/powerpoint/2010/main" val="15657131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0" y="914400"/>
            <a:ext cx="9144000" cy="5943600"/>
          </a:xfrm>
          <a:prstGeom prst="rect">
            <a:avLst/>
          </a:prstGeom>
        </p:spPr>
      </p:pic>
      <p:sp>
        <p:nvSpPr>
          <p:cNvPr id="2" name="Rectangle 1"/>
          <p:cNvSpPr/>
          <p:nvPr/>
        </p:nvSpPr>
        <p:spPr bwMode="auto">
          <a:xfrm>
            <a:off x="0" y="2971800"/>
            <a:ext cx="8839200" cy="990600"/>
          </a:xfrm>
          <a:prstGeom prst="rect">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E275BFA4-CA6D-4892-8C0A-6B14E134BD5D}" type="slidenum">
              <a:rPr lang="en-US" smtClean="0"/>
              <a:pPr/>
              <a:t>38</a:t>
            </a:fld>
            <a:endParaRPr lang="en-US"/>
          </a:p>
        </p:txBody>
      </p:sp>
    </p:spTree>
    <p:extLst>
      <p:ext uri="{BB962C8B-B14F-4D97-AF65-F5344CB8AC3E}">
        <p14:creationId xmlns:p14="http://schemas.microsoft.com/office/powerpoint/2010/main" val="1950292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(1.5)</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Research question: </a:t>
            </a:r>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Null hypothesis: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Statistical null hypothesis: </a:t>
            </a:r>
            <a:r>
              <a:rPr lang="en-US" sz="2200" i="1" dirty="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a:t>Relevant variables: ‘</a:t>
            </a:r>
            <a:r>
              <a:rPr lang="en-US" sz="2200" i="1" dirty="0">
                <a:solidFill>
                  <a:srgbClr val="FFFF00"/>
                </a:solidFill>
              </a:rPr>
              <a:t>heart rate</a:t>
            </a:r>
            <a:r>
              <a:rPr lang="en-US" sz="2200" dirty="0"/>
              <a:t>’, ‘</a:t>
            </a:r>
            <a:r>
              <a:rPr lang="en-US" sz="2200" i="1" dirty="0">
                <a:solidFill>
                  <a:srgbClr val="FFFF00"/>
                </a:solidFill>
              </a:rPr>
              <a:t>physical exercise</a:t>
            </a:r>
            <a:r>
              <a:rPr lang="en-US" sz="2200" dirty="0"/>
              <a:t>’.</a:t>
            </a:r>
          </a:p>
          <a:p>
            <a:pPr marL="457200" indent="-457200">
              <a:buFont typeface="+mj-lt"/>
              <a:buAutoNum type="arabicPeriod"/>
            </a:pPr>
            <a:r>
              <a:rPr lang="en-US" sz="2200" dirty="0"/>
              <a:t>Determine what kind of variable each one is:</a:t>
            </a:r>
          </a:p>
          <a:p>
            <a:pPr marL="0" indent="0"/>
            <a:endParaRPr lang="en-US" sz="2200" dirty="0"/>
          </a:p>
          <a:p>
            <a:pPr marL="457200" indent="-457200"/>
            <a:endParaRPr lang="en-US" sz="2200" i="1" dirty="0">
              <a:solidFill>
                <a:srgbClr val="FFFF00"/>
              </a:solidFill>
            </a:endParaRPr>
          </a:p>
        </p:txBody>
      </p:sp>
      <p:sp>
        <p:nvSpPr>
          <p:cNvPr id="2" name="Slide Number Placeholder 1"/>
          <p:cNvSpPr>
            <a:spLocks noGrp="1"/>
          </p:cNvSpPr>
          <p:nvPr>
            <p:ph type="sldNum" sz="quarter" idx="10"/>
          </p:nvPr>
        </p:nvSpPr>
        <p:spPr/>
        <p:txBody>
          <a:bodyPr/>
          <a:lstStyle/>
          <a:p>
            <a:fld id="{E275BFA4-CA6D-4892-8C0A-6B14E134BD5D}" type="slidenum">
              <a:rPr lang="en-US" smtClean="0"/>
              <a:pPr/>
              <a:t>39</a:t>
            </a:fld>
            <a:endParaRPr lang="en-US"/>
          </a:p>
        </p:txBody>
      </p:sp>
    </p:spTree>
    <p:extLst>
      <p:ext uri="{BB962C8B-B14F-4D97-AF65-F5344CB8AC3E}">
        <p14:creationId xmlns:p14="http://schemas.microsoft.com/office/powerpoint/2010/main" val="1471683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(1.1)</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t>e.g.: Does physical exercise influences heart rate ?</a:t>
            </a:r>
          </a:p>
          <a:p>
            <a:pPr marL="400050" lvl="1" indent="0" algn="ctr">
              <a:buNone/>
            </a:pPr>
            <a:endParaRPr lang="en-US" sz="2200" dirty="0"/>
          </a:p>
          <a:p>
            <a:pPr marL="400050" lvl="1" indent="0" algn="ctr">
              <a:buNone/>
            </a:pPr>
            <a:r>
              <a:rPr lang="en-US" sz="2200" dirty="0"/>
              <a:t>or ?</a:t>
            </a:r>
          </a:p>
          <a:p>
            <a:pPr lvl="1" indent="-342900"/>
            <a:endParaRPr lang="en-US" sz="2200" i="1" dirty="0"/>
          </a:p>
          <a:p>
            <a:pPr lvl="1" indent="-342900"/>
            <a:endParaRPr lang="en-US" sz="2200" i="1" dirty="0"/>
          </a:p>
          <a:p>
            <a:pPr lvl="1" indent="-342900"/>
            <a:endParaRPr lang="en-US" sz="2200" i="1" dirty="0"/>
          </a:p>
          <a:p>
            <a:pPr lvl="1" indent="-342900"/>
            <a:endParaRPr lang="en-US" sz="2200" i="1" dirty="0"/>
          </a:p>
          <a:p>
            <a:pPr marL="457200" indent="-457200">
              <a:buFont typeface="+mj-lt"/>
              <a:buAutoNum type="arabicPeriod"/>
            </a:pPr>
            <a:endParaRPr lang="en-US" sz="2200" dirty="0"/>
          </a:p>
        </p:txBody>
      </p:sp>
      <p:sp>
        <p:nvSpPr>
          <p:cNvPr id="2" name="Slide Number Placeholder 1"/>
          <p:cNvSpPr>
            <a:spLocks noGrp="1"/>
          </p:cNvSpPr>
          <p:nvPr>
            <p:ph type="sldNum" sz="quarter" idx="10"/>
          </p:nvPr>
        </p:nvSpPr>
        <p:spPr/>
        <p:txBody>
          <a:bodyPr/>
          <a:lstStyle/>
          <a:p>
            <a:fld id="{E275BFA4-CA6D-4892-8C0A-6B14E134BD5D}" type="slidenum">
              <a:rPr lang="en-US" smtClean="0"/>
              <a:pPr/>
              <a:t>4</a:t>
            </a:fld>
            <a:endParaRPr lang="en-US"/>
          </a:p>
        </p:txBody>
      </p:sp>
    </p:spTree>
    <p:extLst>
      <p:ext uri="{BB962C8B-B14F-4D97-AF65-F5344CB8AC3E}">
        <p14:creationId xmlns:p14="http://schemas.microsoft.com/office/powerpoint/2010/main" val="37387005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(1.5)</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Research question: </a:t>
            </a:r>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Null hypothesis: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Statistical null hypothesis: </a:t>
            </a:r>
            <a:r>
              <a:rPr lang="en-US" sz="2200" i="1" dirty="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a:t>Relevant variables: ‘</a:t>
            </a:r>
            <a:r>
              <a:rPr lang="en-US" sz="2200" i="1" dirty="0">
                <a:solidFill>
                  <a:srgbClr val="FFFF00"/>
                </a:solidFill>
              </a:rPr>
              <a:t>heart rate</a:t>
            </a:r>
            <a:r>
              <a:rPr lang="en-US" sz="2200" dirty="0"/>
              <a:t>’, ‘</a:t>
            </a:r>
            <a:r>
              <a:rPr lang="en-US" sz="2200" i="1" dirty="0">
                <a:solidFill>
                  <a:srgbClr val="FFFF00"/>
                </a:solidFill>
              </a:rPr>
              <a:t>physical exercise</a:t>
            </a:r>
            <a:r>
              <a:rPr lang="en-US" sz="2200" dirty="0"/>
              <a:t>’.</a:t>
            </a:r>
          </a:p>
          <a:p>
            <a:pPr marL="457200" indent="-457200">
              <a:buFont typeface="+mj-lt"/>
              <a:buAutoNum type="arabicPeriod"/>
            </a:pPr>
            <a:r>
              <a:rPr lang="en-US" sz="2200" dirty="0"/>
              <a:t>Determine what kind of variable each one is:</a:t>
            </a:r>
          </a:p>
          <a:p>
            <a:pPr marL="857250" lvl="1" indent="-284163"/>
            <a:r>
              <a:rPr lang="en-US" sz="2200" dirty="0">
                <a:solidFill>
                  <a:srgbClr val="FFFF00"/>
                </a:solidFill>
              </a:rPr>
              <a:t>heart rate: ratio</a:t>
            </a:r>
          </a:p>
          <a:p>
            <a:pPr marL="857250" lvl="1" indent="-284163"/>
            <a:r>
              <a:rPr lang="en-US" sz="2200" dirty="0">
                <a:solidFill>
                  <a:srgbClr val="FFFF00"/>
                </a:solidFill>
              </a:rPr>
              <a:t>physical exercise: ???</a:t>
            </a:r>
          </a:p>
          <a:p>
            <a:pPr marL="0" indent="0"/>
            <a:endParaRPr lang="en-US" sz="2200" dirty="0"/>
          </a:p>
          <a:p>
            <a:pPr marL="457200" indent="-457200"/>
            <a:endParaRPr lang="en-US" sz="2200" i="1" dirty="0">
              <a:solidFill>
                <a:srgbClr val="FFFF00"/>
              </a:solidFill>
            </a:endParaRPr>
          </a:p>
        </p:txBody>
      </p:sp>
      <p:sp>
        <p:nvSpPr>
          <p:cNvPr id="2" name="Slide Number Placeholder 1"/>
          <p:cNvSpPr>
            <a:spLocks noGrp="1"/>
          </p:cNvSpPr>
          <p:nvPr>
            <p:ph type="sldNum" sz="quarter" idx="10"/>
          </p:nvPr>
        </p:nvSpPr>
        <p:spPr/>
        <p:txBody>
          <a:bodyPr/>
          <a:lstStyle/>
          <a:p>
            <a:fld id="{E275BFA4-CA6D-4892-8C0A-6B14E134BD5D}" type="slidenum">
              <a:rPr lang="en-US" smtClean="0"/>
              <a:pPr/>
              <a:t>40</a:t>
            </a:fld>
            <a:endParaRPr lang="en-US"/>
          </a:p>
        </p:txBody>
      </p:sp>
    </p:spTree>
    <p:extLst>
      <p:ext uri="{BB962C8B-B14F-4D97-AF65-F5344CB8AC3E}">
        <p14:creationId xmlns:p14="http://schemas.microsoft.com/office/powerpoint/2010/main" val="23057704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Operational definition for ‘heart rate’</a:t>
            </a:r>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tabLst>
                <a:tab pos="1311275" algn="l"/>
              </a:tabLst>
            </a:pPr>
            <a:r>
              <a:rPr lang="en-US" u="sng" dirty="0"/>
              <a:t>Variable</a:t>
            </a:r>
            <a:r>
              <a:rPr lang="en-US" dirty="0"/>
              <a:t>: HR</a:t>
            </a:r>
          </a:p>
          <a:p>
            <a:pPr>
              <a:buFont typeface="Arial" panose="020B0604020202020204" pitchFamily="34" charset="0"/>
              <a:buChar char="•"/>
              <a:tabLst>
                <a:tab pos="1311275" algn="l"/>
              </a:tabLst>
            </a:pPr>
            <a:r>
              <a:rPr lang="en-US" u="sng" dirty="0"/>
              <a:t>Label</a:t>
            </a:r>
            <a:r>
              <a:rPr lang="en-US" dirty="0"/>
              <a:t>: </a:t>
            </a:r>
            <a:r>
              <a:rPr lang="en-US" i="1" dirty="0"/>
              <a:t>Heart rate</a:t>
            </a:r>
          </a:p>
          <a:p>
            <a:pPr>
              <a:buFont typeface="Arial" panose="020B0604020202020204" pitchFamily="34" charset="0"/>
              <a:buChar char="•"/>
            </a:pPr>
            <a:r>
              <a:rPr lang="en-US" u="sng" dirty="0"/>
              <a:t>Operational definition:</a:t>
            </a:r>
            <a:r>
              <a:rPr lang="en-US" dirty="0"/>
              <a:t> (</a:t>
            </a:r>
            <a:r>
              <a:rPr lang="en-US" i="1" dirty="0"/>
              <a:t>interval </a:t>
            </a:r>
            <a:r>
              <a:rPr lang="en-US" dirty="0"/>
              <a:t>level of measurement)</a:t>
            </a:r>
          </a:p>
          <a:p>
            <a:pPr lvl="2" indent="-339725">
              <a:buFont typeface="Arial" panose="020B0604020202020204" pitchFamily="34" charset="0"/>
              <a:buChar char="•"/>
            </a:pPr>
            <a:r>
              <a:rPr lang="en-US" dirty="0"/>
              <a:t>Heart rate of a subject connected to a heart rate monitor as displayed on that monitor at a specific moment in time.</a:t>
            </a:r>
            <a:endParaRPr lang="en-US" i="1" dirty="0"/>
          </a:p>
          <a:p>
            <a:pPr lvl="2" indent="-339725">
              <a:buFont typeface="Arial" panose="020B0604020202020204" pitchFamily="34" charset="0"/>
              <a:buChar char="•"/>
            </a:pPr>
            <a:r>
              <a:rPr lang="en-US" dirty="0"/>
              <a:t>Values: integers</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3740397"/>
            <a:ext cx="4419600" cy="2889003"/>
          </a:xfrm>
          <a:prstGeom prst="rect">
            <a:avLst/>
          </a:prstGeom>
        </p:spPr>
      </p:pic>
      <p:sp>
        <p:nvSpPr>
          <p:cNvPr id="6" name="Rectangle 5"/>
          <p:cNvSpPr/>
          <p:nvPr/>
        </p:nvSpPr>
        <p:spPr>
          <a:xfrm>
            <a:off x="3962400" y="6571790"/>
            <a:ext cx="4572000" cy="276999"/>
          </a:xfrm>
          <a:prstGeom prst="rect">
            <a:avLst/>
          </a:prstGeom>
        </p:spPr>
        <p:txBody>
          <a:bodyPr>
            <a:spAutoFit/>
          </a:bodyPr>
          <a:lstStyle/>
          <a:p>
            <a:r>
              <a:rPr lang="en-US" sz="1200" dirty="0">
                <a:solidFill>
                  <a:schemeClr val="bg1"/>
                </a:solidFill>
                <a:hlinkClick r:id="rId3"/>
              </a:rPr>
              <a:t>http://www.surgeryencyclopedia.com/A-Ce/Cardiac-Monitor.html</a:t>
            </a:r>
            <a:r>
              <a:rPr lang="en-US" sz="1200" dirty="0">
                <a:solidFill>
                  <a:schemeClr val="bg1"/>
                </a:solidFill>
              </a:rPr>
              <a:t> </a:t>
            </a:r>
          </a:p>
        </p:txBody>
      </p:sp>
      <p:sp>
        <p:nvSpPr>
          <p:cNvPr id="4" name="Slide Number Placeholder 3"/>
          <p:cNvSpPr>
            <a:spLocks noGrp="1"/>
          </p:cNvSpPr>
          <p:nvPr>
            <p:ph type="sldNum" sz="quarter" idx="10"/>
          </p:nvPr>
        </p:nvSpPr>
        <p:spPr/>
        <p:txBody>
          <a:bodyPr/>
          <a:lstStyle/>
          <a:p>
            <a:fld id="{E275BFA4-CA6D-4892-8C0A-6B14E134BD5D}" type="slidenum">
              <a:rPr lang="en-US" smtClean="0"/>
              <a:pPr/>
              <a:t>41</a:t>
            </a:fld>
            <a:endParaRPr lang="en-US"/>
          </a:p>
        </p:txBody>
      </p:sp>
    </p:spTree>
    <p:extLst>
      <p:ext uri="{BB962C8B-B14F-4D97-AF65-F5344CB8AC3E}">
        <p14:creationId xmlns:p14="http://schemas.microsoft.com/office/powerpoint/2010/main" val="307630508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Operational definition for ‘physical exercise’</a:t>
            </a:r>
          </a:p>
        </p:txBody>
      </p:sp>
      <p:sp>
        <p:nvSpPr>
          <p:cNvPr id="3" name="Content Placeholder 2"/>
          <p:cNvSpPr>
            <a:spLocks noGrp="1"/>
          </p:cNvSpPr>
          <p:nvPr>
            <p:ph idx="1"/>
          </p:nvPr>
        </p:nvSpPr>
        <p:spPr>
          <a:xfrm>
            <a:off x="228600" y="1676400"/>
            <a:ext cx="8763000" cy="4953000"/>
          </a:xfrm>
        </p:spPr>
        <p:txBody>
          <a:bodyPr/>
          <a:lstStyle/>
          <a:p>
            <a:pPr>
              <a:buFont typeface="Arial" panose="020B0604020202020204" pitchFamily="34" charset="0"/>
              <a:buChar char="•"/>
              <a:tabLst>
                <a:tab pos="1311275" algn="l"/>
              </a:tabLst>
            </a:pPr>
            <a:r>
              <a:rPr lang="en-US" u="sng" dirty="0"/>
              <a:t>Variable</a:t>
            </a:r>
            <a:r>
              <a:rPr lang="en-US" dirty="0"/>
              <a:t>: PE</a:t>
            </a:r>
          </a:p>
          <a:p>
            <a:pPr>
              <a:buFont typeface="Arial" panose="020B0604020202020204" pitchFamily="34" charset="0"/>
              <a:buChar char="•"/>
              <a:tabLst>
                <a:tab pos="1311275" algn="l"/>
              </a:tabLst>
            </a:pPr>
            <a:r>
              <a:rPr lang="en-US" u="sng" dirty="0"/>
              <a:t>Label</a:t>
            </a:r>
            <a:r>
              <a:rPr lang="en-US" dirty="0"/>
              <a:t>: </a:t>
            </a:r>
            <a:r>
              <a:rPr lang="en-US" i="1" dirty="0"/>
              <a:t>Physical exercise</a:t>
            </a:r>
          </a:p>
          <a:p>
            <a:pPr>
              <a:buFont typeface="Arial" panose="020B0604020202020204" pitchFamily="34" charset="0"/>
              <a:buChar char="•"/>
            </a:pPr>
            <a:r>
              <a:rPr lang="en-US" u="sng" dirty="0"/>
              <a:t>Operational definition:</a:t>
            </a:r>
            <a:r>
              <a:rPr lang="en-US" dirty="0"/>
              <a:t> (</a:t>
            </a:r>
            <a:r>
              <a:rPr lang="en-US" i="1" dirty="0"/>
              <a:t>interval </a:t>
            </a:r>
            <a:r>
              <a:rPr lang="en-US" dirty="0"/>
              <a:t>level of measurement)</a:t>
            </a:r>
          </a:p>
          <a:p>
            <a:pPr lvl="2" indent="-339725">
              <a:buFont typeface="Arial" panose="020B0604020202020204" pitchFamily="34" charset="0"/>
              <a:buChar char="•"/>
            </a:pPr>
            <a:r>
              <a:rPr lang="en-US" dirty="0"/>
              <a:t>Level of resistance at which the elliptical on which the subject is running is set at a specific moment in time.</a:t>
            </a:r>
            <a:endParaRPr lang="en-US" i="1" dirty="0"/>
          </a:p>
          <a:p>
            <a:pPr lvl="2" indent="-339725">
              <a:buFont typeface="Arial" panose="020B0604020202020204" pitchFamily="34" charset="0"/>
              <a:buChar char="•"/>
            </a:pPr>
            <a:r>
              <a:rPr lang="en-US" dirty="0"/>
              <a:t>Values: integers</a:t>
            </a:r>
          </a:p>
        </p:txBody>
      </p:sp>
      <p:sp>
        <p:nvSpPr>
          <p:cNvPr id="4" name="Slide Number Placeholder 3"/>
          <p:cNvSpPr>
            <a:spLocks noGrp="1"/>
          </p:cNvSpPr>
          <p:nvPr>
            <p:ph type="sldNum" sz="quarter" idx="10"/>
          </p:nvPr>
        </p:nvSpPr>
        <p:spPr/>
        <p:txBody>
          <a:bodyPr/>
          <a:lstStyle/>
          <a:p>
            <a:fld id="{E275BFA4-CA6D-4892-8C0A-6B14E134BD5D}" type="slidenum">
              <a:rPr lang="en-US" smtClean="0"/>
              <a:pPr/>
              <a:t>42</a:t>
            </a:fld>
            <a:endParaRPr lang="en-US"/>
          </a:p>
        </p:txBody>
      </p:sp>
    </p:spTree>
    <p:extLst>
      <p:ext uri="{BB962C8B-B14F-4D97-AF65-F5344CB8AC3E}">
        <p14:creationId xmlns:p14="http://schemas.microsoft.com/office/powerpoint/2010/main" val="123370928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(1.6)</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Research question: </a:t>
            </a:r>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Null hypothesis: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Statistical null hypothesis: </a:t>
            </a:r>
            <a:r>
              <a:rPr lang="en-US" sz="2200" i="1" dirty="0">
                <a:solidFill>
                  <a:srgbClr val="FFFF00"/>
                </a:solidFill>
              </a:rPr>
              <a:t>the average heart rate observed in a sample of individuals working out is the same as in a sample of individuals being at rest.</a:t>
            </a:r>
          </a:p>
          <a:p>
            <a:pPr marL="457200" indent="-457200">
              <a:buFont typeface="+mj-lt"/>
              <a:buAutoNum type="arabicPeriod"/>
            </a:pPr>
            <a:r>
              <a:rPr lang="en-US" sz="2200" dirty="0"/>
              <a:t>Relevant variables: ‘</a:t>
            </a:r>
            <a:r>
              <a:rPr lang="en-US" sz="2200" i="1" dirty="0">
                <a:solidFill>
                  <a:srgbClr val="FFFF00"/>
                </a:solidFill>
              </a:rPr>
              <a:t>heart rate</a:t>
            </a:r>
            <a:r>
              <a:rPr lang="en-US" sz="2200" dirty="0"/>
              <a:t>’, ‘</a:t>
            </a:r>
            <a:r>
              <a:rPr lang="en-US" sz="2200" i="1" dirty="0">
                <a:solidFill>
                  <a:srgbClr val="FFFF00"/>
                </a:solidFill>
              </a:rPr>
              <a:t>physical exercise</a:t>
            </a:r>
            <a:r>
              <a:rPr lang="en-US" sz="2200" dirty="0"/>
              <a:t>’.</a:t>
            </a:r>
          </a:p>
          <a:p>
            <a:pPr marL="457200" indent="-457200">
              <a:buFont typeface="+mj-lt"/>
              <a:buAutoNum type="arabicPeriod"/>
            </a:pPr>
            <a:r>
              <a:rPr lang="en-US" sz="2200" dirty="0"/>
              <a:t>Determine what kind of variable each one is:</a:t>
            </a:r>
          </a:p>
          <a:p>
            <a:pPr marL="857250" lvl="1" indent="-284163"/>
            <a:r>
              <a:rPr lang="en-US" sz="2200" dirty="0">
                <a:solidFill>
                  <a:srgbClr val="FFFF00"/>
                </a:solidFill>
              </a:rPr>
              <a:t>heart rate: ratio</a:t>
            </a:r>
          </a:p>
          <a:p>
            <a:pPr marL="857250" lvl="1" indent="-284163"/>
            <a:r>
              <a:rPr lang="en-US" sz="2200" dirty="0">
                <a:solidFill>
                  <a:srgbClr val="FFFF00"/>
                </a:solidFill>
              </a:rPr>
              <a:t>physical exercise: ???</a:t>
            </a:r>
          </a:p>
          <a:p>
            <a:pPr marL="457200" indent="-457200">
              <a:buFont typeface="+mj-lt"/>
              <a:buAutoNum type="arabicPeriod"/>
            </a:pPr>
            <a:r>
              <a:rPr lang="en-US" sz="2200" dirty="0"/>
              <a:t>‘</a:t>
            </a:r>
            <a:r>
              <a:rPr lang="en-US" sz="2200" i="1" dirty="0"/>
              <a:t>Design an experiment that controls or randomizes the confounding variables</a:t>
            </a:r>
            <a:r>
              <a:rPr lang="en-US" sz="2200" dirty="0"/>
              <a:t>’.</a:t>
            </a:r>
          </a:p>
          <a:p>
            <a:pPr marL="0" indent="0"/>
            <a:endParaRPr lang="en-US" sz="2200" dirty="0"/>
          </a:p>
          <a:p>
            <a:pPr marL="457200" indent="-457200"/>
            <a:endParaRPr lang="en-US" sz="2200" i="1" dirty="0">
              <a:solidFill>
                <a:srgbClr val="FFFF00"/>
              </a:solidFill>
            </a:endParaRPr>
          </a:p>
        </p:txBody>
      </p:sp>
      <p:sp>
        <p:nvSpPr>
          <p:cNvPr id="2" name="Rectangle 1"/>
          <p:cNvSpPr/>
          <p:nvPr/>
        </p:nvSpPr>
        <p:spPr bwMode="auto">
          <a:xfrm>
            <a:off x="228600" y="5867400"/>
            <a:ext cx="7620000" cy="762000"/>
          </a:xfrm>
          <a:prstGeom prst="rect">
            <a:avLst/>
          </a:prstGeom>
          <a:noFill/>
          <a:ln w="38100" cap="flat" cmpd="sng" algn="ctr">
            <a:solidFill>
              <a:srgbClr val="FFFF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 name="Slide Number Placeholder 2"/>
          <p:cNvSpPr>
            <a:spLocks noGrp="1"/>
          </p:cNvSpPr>
          <p:nvPr>
            <p:ph type="sldNum" sz="quarter" idx="10"/>
          </p:nvPr>
        </p:nvSpPr>
        <p:spPr/>
        <p:txBody>
          <a:bodyPr/>
          <a:lstStyle/>
          <a:p>
            <a:fld id="{E275BFA4-CA6D-4892-8C0A-6B14E134BD5D}" type="slidenum">
              <a:rPr lang="en-US" smtClean="0"/>
              <a:pPr/>
              <a:t>43</a:t>
            </a:fld>
            <a:endParaRPr lang="en-US"/>
          </a:p>
        </p:txBody>
      </p:sp>
    </p:spTree>
    <p:extLst>
      <p:ext uri="{BB962C8B-B14F-4D97-AF65-F5344CB8AC3E}">
        <p14:creationId xmlns:p14="http://schemas.microsoft.com/office/powerpoint/2010/main" val="3170043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7" end="7"/>
                                            </p:txEl>
                                          </p:spTgt>
                                        </p:tgtEl>
                                        <p:attrNameLst>
                                          <p:attrName>style.visibility</p:attrName>
                                        </p:attrNameLst>
                                      </p:cBhvr>
                                      <p:to>
                                        <p:strVal val="visible"/>
                                      </p:to>
                                    </p:set>
                                    <p:animEffect transition="in" filter="fade">
                                      <p:cBhvr>
                                        <p:cTn id="7"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Relationships between </a:t>
            </a:r>
            <a:r>
              <a:rPr lang="en-US" u="sng" dirty="0"/>
              <a:t>variables</a:t>
            </a:r>
          </a:p>
        </p:txBody>
      </p:sp>
      <p:sp>
        <p:nvSpPr>
          <p:cNvPr id="3" name="Content Placeholder 2"/>
          <p:cNvSpPr>
            <a:spLocks noGrp="1"/>
          </p:cNvSpPr>
          <p:nvPr>
            <p:ph idx="1"/>
          </p:nvPr>
        </p:nvSpPr>
        <p:spPr/>
        <p:txBody>
          <a:bodyPr/>
          <a:lstStyle/>
          <a:p>
            <a:pPr marL="457200" indent="-457200">
              <a:buFont typeface="+mj-lt"/>
              <a:buAutoNum type="arabicPeriod"/>
            </a:pPr>
            <a:r>
              <a:rPr lang="en-US" dirty="0"/>
              <a:t>No relationship:</a:t>
            </a:r>
          </a:p>
          <a:p>
            <a:pPr marL="400050" lvl="1" indent="0">
              <a:buNone/>
            </a:pPr>
            <a:r>
              <a:rPr lang="en-US" dirty="0"/>
              <a:t>	‘</a:t>
            </a:r>
            <a:r>
              <a:rPr lang="en-US" i="1" dirty="0"/>
              <a:t>person length</a:t>
            </a:r>
            <a:r>
              <a:rPr lang="en-US" dirty="0"/>
              <a:t>’		‘</a:t>
            </a:r>
            <a:r>
              <a:rPr lang="en-US" i="1" dirty="0">
                <a:effectLst>
                  <a:outerShdw blurRad="38100" dist="38100" dir="2700000" algn="tl">
                    <a:srgbClr val="000000">
                      <a:alpha val="43137"/>
                    </a:srgbClr>
                  </a:outerShdw>
                </a:effectLst>
              </a:rPr>
              <a:t>body temperature</a:t>
            </a:r>
            <a:r>
              <a:rPr lang="en-US" dirty="0"/>
              <a:t>’</a:t>
            </a:r>
          </a:p>
          <a:p>
            <a:pPr marL="400050" lvl="1" indent="0">
              <a:buNone/>
            </a:pPr>
            <a:endParaRPr lang="en-US" sz="800" dirty="0"/>
          </a:p>
          <a:p>
            <a:pPr marL="457200" indent="-457200">
              <a:buFont typeface="+mj-lt"/>
              <a:buAutoNum type="arabicPeriod"/>
            </a:pPr>
            <a:r>
              <a:rPr lang="en-US" dirty="0"/>
              <a:t>Covariance relationship:</a:t>
            </a:r>
          </a:p>
          <a:p>
            <a:pPr marL="800100" lvl="2" indent="0">
              <a:buNone/>
            </a:pPr>
            <a:r>
              <a:rPr lang="en-US" dirty="0"/>
              <a:t>a change in one variable is associated with a change in another variable (in whatever way)</a:t>
            </a:r>
          </a:p>
          <a:p>
            <a:pPr marL="800100" lvl="2" indent="0">
              <a:buNone/>
            </a:pPr>
            <a:endParaRPr lang="en-US" sz="800" dirty="0"/>
          </a:p>
          <a:p>
            <a:pPr marL="800100" lvl="2" indent="0">
              <a:buNone/>
            </a:pPr>
            <a:r>
              <a:rPr lang="en-US" sz="2400" dirty="0"/>
              <a:t>‘</a:t>
            </a:r>
            <a:r>
              <a:rPr lang="en-US" sz="2400" i="1" dirty="0"/>
              <a:t>person</a:t>
            </a:r>
            <a:r>
              <a:rPr lang="en-US" sz="2400" dirty="0"/>
              <a:t> </a:t>
            </a:r>
            <a:r>
              <a:rPr lang="en-US" sz="2400" i="1" dirty="0"/>
              <a:t>length</a:t>
            </a:r>
            <a:r>
              <a:rPr lang="en-US" sz="2400" dirty="0"/>
              <a:t>’			‘</a:t>
            </a:r>
            <a:r>
              <a:rPr lang="en-US" sz="2400" i="1" dirty="0"/>
              <a:t>person</a:t>
            </a:r>
            <a:r>
              <a:rPr lang="en-US" sz="2400" dirty="0"/>
              <a:t> </a:t>
            </a:r>
            <a:r>
              <a:rPr lang="en-US" sz="2400" i="1" dirty="0"/>
              <a:t>mass</a:t>
            </a:r>
            <a:r>
              <a:rPr lang="en-US" sz="2400" dirty="0"/>
              <a:t>’</a:t>
            </a:r>
          </a:p>
          <a:p>
            <a:pPr marL="800100" lvl="2" indent="0">
              <a:buNone/>
            </a:pPr>
            <a:endParaRPr lang="en-US" sz="800" dirty="0"/>
          </a:p>
          <a:p>
            <a:pPr marL="514350" indent="-514350">
              <a:buFont typeface="+mj-lt"/>
              <a:buAutoNum type="arabicPeriod"/>
            </a:pPr>
            <a:r>
              <a:rPr lang="en-US" dirty="0"/>
              <a:t>Causal relationship:</a:t>
            </a:r>
          </a:p>
          <a:p>
            <a:pPr marL="800100" lvl="2" indent="0">
              <a:buNone/>
            </a:pPr>
            <a:r>
              <a:rPr lang="en-US" dirty="0"/>
              <a:t>a change in one variable brings about a change in another variable (in whatever way)</a:t>
            </a:r>
          </a:p>
          <a:p>
            <a:pPr marL="800100" lvl="2" indent="0">
              <a:buNone/>
            </a:pPr>
            <a:endParaRPr lang="en-US" sz="800" dirty="0"/>
          </a:p>
          <a:p>
            <a:pPr marL="800100" lvl="2" indent="0">
              <a:buNone/>
            </a:pPr>
            <a:r>
              <a:rPr lang="en-US" sz="2400" dirty="0"/>
              <a:t>‘</a:t>
            </a:r>
            <a:r>
              <a:rPr lang="en-US" sz="2400" i="1" dirty="0"/>
              <a:t>physical</a:t>
            </a:r>
            <a:r>
              <a:rPr lang="en-US" sz="2400" dirty="0"/>
              <a:t> </a:t>
            </a:r>
            <a:r>
              <a:rPr lang="en-US" sz="2400" i="1" dirty="0"/>
              <a:t>exercise</a:t>
            </a:r>
            <a:r>
              <a:rPr lang="en-US" sz="2400" dirty="0"/>
              <a:t>’			‘</a:t>
            </a:r>
            <a:r>
              <a:rPr lang="en-US" sz="2400" i="1" dirty="0"/>
              <a:t>heart rate</a:t>
            </a:r>
            <a:r>
              <a:rPr lang="en-US" sz="2400" dirty="0"/>
              <a:t>’</a:t>
            </a:r>
          </a:p>
          <a:p>
            <a:pPr marL="800100" lvl="2" indent="0">
              <a:buNone/>
            </a:pPr>
            <a:r>
              <a:rPr lang="en-US" sz="1800" dirty="0"/>
              <a:t>cause / independent variable	     effect / dependent variable</a:t>
            </a:r>
          </a:p>
          <a:p>
            <a:pPr marL="800100" lvl="2" indent="0">
              <a:buNone/>
            </a:pPr>
            <a:endParaRPr lang="en-US" dirty="0"/>
          </a:p>
        </p:txBody>
      </p:sp>
      <p:cxnSp>
        <p:nvCxnSpPr>
          <p:cNvPr id="5" name="Straight Arrow Connector 4"/>
          <p:cNvCxnSpPr/>
          <p:nvPr/>
        </p:nvCxnSpPr>
        <p:spPr bwMode="auto">
          <a:xfrm>
            <a:off x="3581400" y="4216688"/>
            <a:ext cx="1905000" cy="0"/>
          </a:xfrm>
          <a:prstGeom prst="straightConnector1">
            <a:avLst/>
          </a:prstGeom>
          <a:solidFill>
            <a:schemeClr val="accent1"/>
          </a:solidFill>
          <a:ln w="38100" cap="flat" cmpd="sng" algn="ctr">
            <a:solidFill>
              <a:schemeClr val="bg1"/>
            </a:solidFill>
            <a:prstDash val="solid"/>
            <a:round/>
            <a:headEnd type="triangle" w="med" len="med"/>
            <a:tailEnd type="triangle" w="med" len="med"/>
          </a:ln>
          <a:effectLst/>
        </p:spPr>
      </p:cxnSp>
      <p:sp>
        <p:nvSpPr>
          <p:cNvPr id="6" name="TextBox 5"/>
          <p:cNvSpPr txBox="1"/>
          <p:nvPr/>
        </p:nvSpPr>
        <p:spPr>
          <a:xfrm>
            <a:off x="4362648" y="3733800"/>
            <a:ext cx="418704" cy="584775"/>
          </a:xfrm>
          <a:prstGeom prst="rect">
            <a:avLst/>
          </a:prstGeom>
          <a:noFill/>
        </p:spPr>
        <p:txBody>
          <a:bodyPr wrap="none" rtlCol="0">
            <a:spAutoFit/>
          </a:bodyPr>
          <a:lstStyle/>
          <a:p>
            <a:r>
              <a:rPr lang="en-US" dirty="0">
                <a:solidFill>
                  <a:schemeClr val="bg1"/>
                </a:solidFill>
              </a:rPr>
              <a:t>+</a:t>
            </a:r>
          </a:p>
        </p:txBody>
      </p:sp>
      <p:cxnSp>
        <p:nvCxnSpPr>
          <p:cNvPr id="7" name="Straight Arrow Connector 6"/>
          <p:cNvCxnSpPr/>
          <p:nvPr/>
        </p:nvCxnSpPr>
        <p:spPr bwMode="auto">
          <a:xfrm>
            <a:off x="3810000" y="6070313"/>
            <a:ext cx="1905000" cy="0"/>
          </a:xfrm>
          <a:prstGeom prst="straightConnector1">
            <a:avLst/>
          </a:prstGeom>
          <a:solidFill>
            <a:schemeClr val="accent1"/>
          </a:solidFill>
          <a:ln w="38100" cap="flat" cmpd="sng" algn="ctr">
            <a:solidFill>
              <a:schemeClr val="bg1"/>
            </a:solidFill>
            <a:prstDash val="solid"/>
            <a:round/>
            <a:headEnd type="none" w="med" len="med"/>
            <a:tailEnd type="triangle" w="med" len="med"/>
          </a:ln>
          <a:effectLst/>
        </p:spPr>
      </p:cxnSp>
      <p:sp>
        <p:nvSpPr>
          <p:cNvPr id="8" name="TextBox 7"/>
          <p:cNvSpPr txBox="1"/>
          <p:nvPr/>
        </p:nvSpPr>
        <p:spPr>
          <a:xfrm>
            <a:off x="4466213" y="5587425"/>
            <a:ext cx="668774" cy="584775"/>
          </a:xfrm>
          <a:prstGeom prst="rect">
            <a:avLst/>
          </a:prstGeom>
          <a:noFill/>
        </p:spPr>
        <p:txBody>
          <a:bodyPr wrap="none" rtlCol="0">
            <a:spAutoFit/>
          </a:bodyPr>
          <a:lstStyle/>
          <a:p>
            <a:r>
              <a:rPr lang="en-US" dirty="0">
                <a:solidFill>
                  <a:schemeClr val="bg1"/>
                </a:solidFill>
              </a:rPr>
              <a:t>+/-</a:t>
            </a:r>
          </a:p>
        </p:txBody>
      </p:sp>
      <p:sp>
        <p:nvSpPr>
          <p:cNvPr id="4" name="Slide Number Placeholder 3"/>
          <p:cNvSpPr>
            <a:spLocks noGrp="1"/>
          </p:cNvSpPr>
          <p:nvPr>
            <p:ph type="sldNum" sz="quarter" idx="10"/>
          </p:nvPr>
        </p:nvSpPr>
        <p:spPr/>
        <p:txBody>
          <a:bodyPr/>
          <a:lstStyle/>
          <a:p>
            <a:fld id="{E275BFA4-CA6D-4892-8C0A-6B14E134BD5D}" type="slidenum">
              <a:rPr lang="en-US" smtClean="0"/>
              <a:pPr/>
              <a:t>44</a:t>
            </a:fld>
            <a:endParaRPr lang="en-US"/>
          </a:p>
        </p:txBody>
      </p:sp>
    </p:spTree>
    <p:extLst>
      <p:ext uri="{BB962C8B-B14F-4D97-AF65-F5344CB8AC3E}">
        <p14:creationId xmlns:p14="http://schemas.microsoft.com/office/powerpoint/2010/main" val="379642895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Experiment</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u="sng" dirty="0"/>
              <a:t>Non-experimental design</a:t>
            </a:r>
            <a:r>
              <a:rPr lang="en-US" dirty="0"/>
              <a:t>:</a:t>
            </a:r>
          </a:p>
          <a:p>
            <a:pPr lvl="1">
              <a:buFont typeface="Arial" panose="020B0604020202020204" pitchFamily="34" charset="0"/>
              <a:buChar char="•"/>
            </a:pPr>
            <a:r>
              <a:rPr lang="en-US" dirty="0"/>
              <a:t>compare people who signed up for a program vs. people who did not sign up for any program. </a:t>
            </a:r>
          </a:p>
          <a:p>
            <a:pPr lvl="1">
              <a:buFont typeface="Arial" panose="020B0604020202020204" pitchFamily="34" charset="0"/>
              <a:buChar char="•"/>
            </a:pPr>
            <a:r>
              <a:rPr lang="en-US" dirty="0"/>
              <a:t>people who sign up may be different from those who don’t sign up.</a:t>
            </a:r>
          </a:p>
          <a:p>
            <a:pPr>
              <a:buFont typeface="Arial" panose="020B0604020202020204" pitchFamily="34" charset="0"/>
              <a:buChar char="•"/>
            </a:pPr>
            <a:endParaRPr lang="en-US" dirty="0"/>
          </a:p>
          <a:p>
            <a:pPr>
              <a:buFont typeface="Arial" panose="020B0604020202020204" pitchFamily="34" charset="0"/>
              <a:buChar char="•"/>
            </a:pPr>
            <a:r>
              <a:rPr lang="en-US" u="sng" dirty="0"/>
              <a:t>Experimental design</a:t>
            </a:r>
            <a:r>
              <a:rPr lang="en-US" dirty="0"/>
              <a:t>:</a:t>
            </a:r>
          </a:p>
          <a:p>
            <a:pPr lvl="1">
              <a:buFont typeface="Arial" panose="020B0604020202020204" pitchFamily="34" charset="0"/>
              <a:buChar char="•"/>
            </a:pPr>
            <a:r>
              <a:rPr lang="en-US" dirty="0"/>
              <a:t>Researcher randomly </a:t>
            </a:r>
            <a:r>
              <a:rPr lang="en-US" b="1" i="1" dirty="0"/>
              <a:t>assigns</a:t>
            </a:r>
            <a:r>
              <a:rPr lang="en-US" dirty="0"/>
              <a:t> people with alcoholism to treatment or no treatment </a:t>
            </a:r>
          </a:p>
          <a:p>
            <a:pPr lvl="1">
              <a:buFont typeface="Arial" panose="020B0604020202020204" pitchFamily="34" charset="0"/>
              <a:buChar char="•"/>
            </a:pPr>
            <a:r>
              <a:rPr lang="en-US" dirty="0"/>
              <a:t>Determination of cause and </a:t>
            </a:r>
            <a:r>
              <a:rPr lang="en-US"/>
              <a:t>effect variable.</a:t>
            </a:r>
            <a:endParaRPr lang="en-US" dirty="0"/>
          </a:p>
        </p:txBody>
      </p:sp>
      <p:sp>
        <p:nvSpPr>
          <p:cNvPr id="4" name="Slide Number Placeholder 3"/>
          <p:cNvSpPr>
            <a:spLocks noGrp="1"/>
          </p:cNvSpPr>
          <p:nvPr>
            <p:ph type="sldNum" sz="quarter" idx="10"/>
          </p:nvPr>
        </p:nvSpPr>
        <p:spPr/>
        <p:txBody>
          <a:bodyPr/>
          <a:lstStyle/>
          <a:p>
            <a:fld id="{E275BFA4-CA6D-4892-8C0A-6B14E134BD5D}" type="slidenum">
              <a:rPr lang="en-US" smtClean="0"/>
              <a:pPr/>
              <a:t>45</a:t>
            </a:fld>
            <a:endParaRPr lang="en-US"/>
          </a:p>
        </p:txBody>
      </p:sp>
    </p:spTree>
    <p:extLst>
      <p:ext uri="{BB962C8B-B14F-4D97-AF65-F5344CB8AC3E}">
        <p14:creationId xmlns:p14="http://schemas.microsoft.com/office/powerpoint/2010/main" val="1704903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Remember the definition of ‘research’</a:t>
            </a:r>
          </a:p>
        </p:txBody>
      </p:sp>
      <p:sp>
        <p:nvSpPr>
          <p:cNvPr id="2" name="Slide Number Placeholder 1"/>
          <p:cNvSpPr>
            <a:spLocks noGrp="1"/>
          </p:cNvSpPr>
          <p:nvPr>
            <p:ph type="sldNum" sz="quarter" idx="10"/>
          </p:nvPr>
        </p:nvSpPr>
        <p:spPr/>
        <p:txBody>
          <a:bodyPr/>
          <a:lstStyle/>
          <a:p>
            <a:fld id="{E275BFA4-CA6D-4892-8C0A-6B14E134BD5D}" type="slidenum">
              <a:rPr lang="en-US" smtClean="0"/>
              <a:pPr/>
              <a:t>46</a:t>
            </a:fld>
            <a:endParaRPr lang="en-US"/>
          </a:p>
        </p:txBody>
      </p:sp>
    </p:spTree>
    <p:extLst>
      <p:ext uri="{BB962C8B-B14F-4D97-AF65-F5344CB8AC3E}">
        <p14:creationId xmlns:p14="http://schemas.microsoft.com/office/powerpoint/2010/main" val="34501880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Remember the definition of ‘research’</a:t>
            </a:r>
          </a:p>
        </p:txBody>
      </p:sp>
      <p:sp>
        <p:nvSpPr>
          <p:cNvPr id="5" name="Content Placeholder 4"/>
          <p:cNvSpPr>
            <a:spLocks noGrp="1"/>
          </p:cNvSpPr>
          <p:nvPr>
            <p:ph idx="1"/>
          </p:nvPr>
        </p:nvSpPr>
        <p:spPr>
          <a:xfrm>
            <a:off x="228600" y="1676400"/>
            <a:ext cx="8686800" cy="3200400"/>
          </a:xfrm>
        </p:spPr>
        <p:txBody>
          <a:bodyPr/>
          <a:lstStyle/>
          <a:p>
            <a:pPr marL="457200" indent="-457200">
              <a:buFont typeface="+mj-lt"/>
              <a:buAutoNum type="arabicPeriod"/>
            </a:pPr>
            <a:r>
              <a:rPr lang="en-US" dirty="0"/>
              <a:t>careful or diligent search</a:t>
            </a:r>
          </a:p>
          <a:p>
            <a:pPr marL="457200" indent="-457200">
              <a:buFont typeface="+mj-lt"/>
              <a:buAutoNum type="arabicPeriod"/>
            </a:pPr>
            <a:r>
              <a:rPr lang="en-US" dirty="0"/>
              <a:t>studious inquiry or examination; </a:t>
            </a:r>
            <a:r>
              <a:rPr lang="en-US" i="1" dirty="0"/>
              <a:t>especially</a:t>
            </a:r>
            <a:r>
              <a:rPr lang="en-US" dirty="0"/>
              <a:t> : </a:t>
            </a:r>
          </a:p>
          <a:p>
            <a:pPr marL="0" indent="0"/>
            <a:r>
              <a:rPr lang="en-US" dirty="0"/>
              <a:t>	investigation or experimentation </a:t>
            </a:r>
          </a:p>
          <a:p>
            <a:pPr marL="0" indent="0"/>
            <a:r>
              <a:rPr lang="en-US" dirty="0"/>
              <a:t>	aimed at </a:t>
            </a:r>
          </a:p>
          <a:p>
            <a:pPr marL="0" indent="0"/>
            <a:r>
              <a:rPr lang="en-US" dirty="0"/>
              <a:t>		- the </a:t>
            </a:r>
            <a:r>
              <a:rPr lang="en-US" dirty="0">
                <a:solidFill>
                  <a:srgbClr val="1FE115"/>
                </a:solidFill>
              </a:rPr>
              <a:t>discovery</a:t>
            </a:r>
            <a:r>
              <a:rPr lang="en-US" dirty="0"/>
              <a:t> and </a:t>
            </a:r>
            <a:r>
              <a:rPr lang="en-US" dirty="0">
                <a:solidFill>
                  <a:srgbClr val="1FE115"/>
                </a:solidFill>
              </a:rPr>
              <a:t>interpretation</a:t>
            </a:r>
            <a:r>
              <a:rPr lang="en-US" dirty="0"/>
              <a:t> of </a:t>
            </a:r>
            <a:r>
              <a:rPr lang="en-US" dirty="0">
                <a:solidFill>
                  <a:srgbClr val="1FE115"/>
                </a:solidFill>
              </a:rPr>
              <a:t>facts</a:t>
            </a:r>
            <a:r>
              <a:rPr lang="en-US" dirty="0"/>
              <a:t>, </a:t>
            </a:r>
          </a:p>
          <a:p>
            <a:pPr marL="0" indent="0"/>
            <a:r>
              <a:rPr lang="en-US" dirty="0"/>
              <a:t>		- revision of accepted </a:t>
            </a:r>
            <a:r>
              <a:rPr lang="en-US" dirty="0">
                <a:solidFill>
                  <a:srgbClr val="1FE115"/>
                </a:solidFill>
              </a:rPr>
              <a:t>theories</a:t>
            </a:r>
            <a:r>
              <a:rPr lang="en-US" dirty="0"/>
              <a:t> or </a:t>
            </a:r>
            <a:r>
              <a:rPr lang="en-US" dirty="0">
                <a:solidFill>
                  <a:srgbClr val="1FE115"/>
                </a:solidFill>
              </a:rPr>
              <a:t>laws</a:t>
            </a:r>
            <a:r>
              <a:rPr lang="en-US" dirty="0"/>
              <a:t> in the 			  light of </a:t>
            </a:r>
            <a:r>
              <a:rPr lang="en-US" dirty="0">
                <a:solidFill>
                  <a:srgbClr val="1FE115"/>
                </a:solidFill>
              </a:rPr>
              <a:t>new facts</a:t>
            </a:r>
            <a:r>
              <a:rPr lang="en-US" dirty="0"/>
              <a:t>, </a:t>
            </a:r>
          </a:p>
          <a:p>
            <a:pPr marL="0" indent="0"/>
            <a:r>
              <a:rPr lang="en-US" dirty="0"/>
              <a:t>		- or practical </a:t>
            </a:r>
            <a:r>
              <a:rPr lang="en-US" dirty="0">
                <a:solidFill>
                  <a:srgbClr val="1FE115"/>
                </a:solidFill>
              </a:rPr>
              <a:t>application</a:t>
            </a:r>
            <a:r>
              <a:rPr lang="en-US" dirty="0"/>
              <a:t> of such new or revised 		  theories or laws</a:t>
            </a:r>
          </a:p>
          <a:p>
            <a:pPr marL="457200" indent="-457200">
              <a:buFont typeface="+mj-lt"/>
              <a:buAutoNum type="arabicPeriod" startAt="3"/>
            </a:pPr>
            <a:r>
              <a:rPr lang="en-US" dirty="0"/>
              <a:t>the collecting of information about a particular subject</a:t>
            </a:r>
          </a:p>
          <a:p>
            <a:endParaRPr lang="en-US" dirty="0"/>
          </a:p>
        </p:txBody>
      </p:sp>
      <p:sp>
        <p:nvSpPr>
          <p:cNvPr id="6" name="Rectangle 5"/>
          <p:cNvSpPr/>
          <p:nvPr/>
        </p:nvSpPr>
        <p:spPr>
          <a:xfrm>
            <a:off x="4038600" y="6172200"/>
            <a:ext cx="4572000" cy="307777"/>
          </a:xfrm>
          <a:prstGeom prst="rect">
            <a:avLst/>
          </a:prstGeom>
        </p:spPr>
        <p:txBody>
          <a:bodyPr>
            <a:spAutoFit/>
          </a:bodyPr>
          <a:lstStyle/>
          <a:p>
            <a:r>
              <a:rPr lang="en-US" sz="1400" dirty="0">
                <a:solidFill>
                  <a:schemeClr val="bg1"/>
                </a:solidFill>
              </a:rPr>
              <a:t>http://www.merriam-webster.com/dictionary/research</a:t>
            </a:r>
          </a:p>
        </p:txBody>
      </p:sp>
      <p:sp>
        <p:nvSpPr>
          <p:cNvPr id="7" name="Rectangle 6"/>
          <p:cNvSpPr/>
          <p:nvPr/>
        </p:nvSpPr>
        <p:spPr bwMode="auto">
          <a:xfrm>
            <a:off x="228600" y="2133600"/>
            <a:ext cx="8610600" cy="3352800"/>
          </a:xfrm>
          <a:prstGeom prst="rect">
            <a:avLst/>
          </a:prstGeom>
          <a:no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 name="TextBox 1"/>
          <p:cNvSpPr txBox="1"/>
          <p:nvPr/>
        </p:nvSpPr>
        <p:spPr>
          <a:xfrm>
            <a:off x="6858000" y="1282124"/>
            <a:ext cx="1872629" cy="584775"/>
          </a:xfrm>
          <a:prstGeom prst="rect">
            <a:avLst/>
          </a:prstGeom>
          <a:noFill/>
        </p:spPr>
        <p:txBody>
          <a:bodyPr wrap="none" rtlCol="0">
            <a:spAutoFit/>
          </a:bodyPr>
          <a:lstStyle/>
          <a:p>
            <a:r>
              <a:rPr lang="en-US" dirty="0">
                <a:solidFill>
                  <a:srgbClr val="1FE115"/>
                </a:solidFill>
              </a:rPr>
              <a:t>keywords</a:t>
            </a:r>
          </a:p>
        </p:txBody>
      </p:sp>
      <p:sp>
        <p:nvSpPr>
          <p:cNvPr id="3" name="Oval 2"/>
          <p:cNvSpPr/>
          <p:nvPr/>
        </p:nvSpPr>
        <p:spPr bwMode="auto">
          <a:xfrm>
            <a:off x="6629400" y="3810000"/>
            <a:ext cx="990600" cy="609600"/>
          </a:xfrm>
          <a:prstGeom prst="ellipse">
            <a:avLst/>
          </a:prstGeom>
          <a:noFill/>
          <a:ln w="381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8" name="Slide Number Placeholder 7"/>
          <p:cNvSpPr>
            <a:spLocks noGrp="1"/>
          </p:cNvSpPr>
          <p:nvPr>
            <p:ph type="sldNum" sz="quarter" idx="10"/>
          </p:nvPr>
        </p:nvSpPr>
        <p:spPr/>
        <p:txBody>
          <a:bodyPr/>
          <a:lstStyle/>
          <a:p>
            <a:fld id="{E275BFA4-CA6D-4892-8C0A-6B14E134BD5D}" type="slidenum">
              <a:rPr lang="en-US" smtClean="0"/>
              <a:pPr/>
              <a:t>47</a:t>
            </a:fld>
            <a:endParaRPr lang="en-US"/>
          </a:p>
        </p:txBody>
      </p:sp>
    </p:spTree>
    <p:extLst>
      <p:ext uri="{BB962C8B-B14F-4D97-AF65-F5344CB8AC3E}">
        <p14:creationId xmlns:p14="http://schemas.microsoft.com/office/powerpoint/2010/main" val="806403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AutoShape 2"/>
          <p:cNvSpPr>
            <a:spLocks noGrp="1" noChangeArrowheads="1"/>
          </p:cNvSpPr>
          <p:nvPr>
            <p:ph type="title"/>
          </p:nvPr>
        </p:nvSpPr>
        <p:spPr/>
        <p:txBody>
          <a:bodyPr/>
          <a:lstStyle/>
          <a:p>
            <a:pPr eaLnBrk="1" hangingPunct="1"/>
            <a:r>
              <a:rPr lang="en-US" altLang="en-US" dirty="0"/>
              <a:t>‘Scientific Laws’: a matter of relationships</a:t>
            </a:r>
          </a:p>
        </p:txBody>
      </p:sp>
      <p:sp>
        <p:nvSpPr>
          <p:cNvPr id="11267" name="Content Placeholder 23"/>
          <p:cNvSpPr>
            <a:spLocks noGrp="1"/>
          </p:cNvSpPr>
          <p:nvPr>
            <p:ph idx="1"/>
          </p:nvPr>
        </p:nvSpPr>
        <p:spPr>
          <a:xfrm>
            <a:off x="533400" y="32004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5" name="Content Placeholder 24"/>
          <p:cNvSpPr>
            <a:spLocks noGrp="1"/>
          </p:cNvSpPr>
          <p:nvPr>
            <p:ph sz="half" idx="4294967295"/>
          </p:nvPr>
        </p:nvSpPr>
        <p:spPr>
          <a:xfrm>
            <a:off x="6613525" y="3200400"/>
            <a:ext cx="2301875" cy="457200"/>
          </a:xfrm>
          <a:prstGeom prst="rect">
            <a:avLst/>
          </a:prstGeom>
        </p:spPr>
        <p:txBody>
          <a:bodyPr/>
          <a:lstStyle/>
          <a:p>
            <a:pPr marL="569913" indent="-280988"/>
            <a:r>
              <a:rPr lang="en-US" altLang="en-US" sz="2400" dirty="0">
                <a:solidFill>
                  <a:srgbClr val="FFFF00"/>
                </a:solidFill>
              </a:rPr>
              <a:t>References</a:t>
            </a:r>
          </a:p>
        </p:txBody>
      </p:sp>
      <p:grpSp>
        <p:nvGrpSpPr>
          <p:cNvPr id="11269" name="Group 28"/>
          <p:cNvGrpSpPr>
            <a:grpSpLocks/>
          </p:cNvGrpSpPr>
          <p:nvPr/>
        </p:nvGrpSpPr>
        <p:grpSpPr bwMode="auto">
          <a:xfrm>
            <a:off x="177800" y="1752600"/>
            <a:ext cx="8742363" cy="1366838"/>
            <a:chOff x="177283" y="2057400"/>
            <a:chExt cx="8742782" cy="1366935"/>
          </a:xfrm>
        </p:grpSpPr>
        <p:pic>
          <p:nvPicPr>
            <p:cNvPr id="11272" name="Picture 29" descr="skew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Picture 4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6" name="Content Placeholder 24"/>
          <p:cNvSpPr txBox="1">
            <a:spLocks/>
          </p:cNvSpPr>
          <p:nvPr/>
        </p:nvSpPr>
        <p:spPr bwMode="auto">
          <a:xfrm>
            <a:off x="3197225" y="32004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 </a:t>
            </a:r>
          </a:p>
        </p:txBody>
      </p:sp>
      <p:sp>
        <p:nvSpPr>
          <p:cNvPr id="10" name="Content Placeholder 23"/>
          <p:cNvSpPr txBox="1">
            <a:spLocks/>
          </p:cNvSpPr>
          <p:nvPr/>
        </p:nvSpPr>
        <p:spPr>
          <a:xfrm>
            <a:off x="6595511" y="2841712"/>
            <a:ext cx="2667000" cy="3167062"/>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233363" indent="-233363"/>
            <a:endParaRPr lang="en-US" altLang="en-US" kern="0" dirty="0">
              <a:solidFill>
                <a:srgbClr val="FFFF00"/>
              </a:solidFill>
              <a:latin typeface="+mn-lt"/>
            </a:endParaRPr>
          </a:p>
        </p:txBody>
      </p:sp>
      <p:sp>
        <p:nvSpPr>
          <p:cNvPr id="11" name="Content Placeholder 24"/>
          <p:cNvSpPr txBox="1">
            <a:spLocks/>
          </p:cNvSpPr>
          <p:nvPr/>
        </p:nvSpPr>
        <p:spPr>
          <a:xfrm>
            <a:off x="5775325" y="3176624"/>
            <a:ext cx="3368675" cy="1547776"/>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endParaRPr lang="en-US" altLang="en-US" b="0" kern="0" dirty="0">
              <a:solidFill>
                <a:srgbClr val="FFFF00"/>
              </a:solidFill>
            </a:endParaRPr>
          </a:p>
        </p:txBody>
      </p:sp>
      <p:sp>
        <p:nvSpPr>
          <p:cNvPr id="13" name="Content Placeholder 23"/>
          <p:cNvSpPr txBox="1">
            <a:spLocks/>
          </p:cNvSpPr>
          <p:nvPr/>
        </p:nvSpPr>
        <p:spPr>
          <a:xfrm>
            <a:off x="228600" y="3696017"/>
            <a:ext cx="1905000" cy="1028383"/>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Portions of Reality</a:t>
            </a:r>
          </a:p>
          <a:p>
            <a:pPr marL="168275" lvl="1" indent="0" algn="ctr">
              <a:buNone/>
            </a:pPr>
            <a:r>
              <a:rPr lang="en-US" altLang="en-US" sz="2000" kern="0" dirty="0">
                <a:latin typeface="+mn-lt"/>
              </a:rPr>
              <a:t>‘in focus’</a:t>
            </a:r>
          </a:p>
          <a:p>
            <a:pPr marL="168275" lvl="1" indent="0" algn="ctr">
              <a:buNone/>
            </a:pPr>
            <a:endParaRPr lang="en-US" altLang="en-US" sz="2000" kern="0" dirty="0">
              <a:latin typeface="+mn-lt"/>
            </a:endParaRPr>
          </a:p>
        </p:txBody>
      </p:sp>
      <p:sp>
        <p:nvSpPr>
          <p:cNvPr id="14" name="Content Placeholder 23"/>
          <p:cNvSpPr txBox="1">
            <a:spLocks/>
          </p:cNvSpPr>
          <p:nvPr/>
        </p:nvSpPr>
        <p:spPr>
          <a:xfrm>
            <a:off x="2133600" y="3696016"/>
            <a:ext cx="4572000" cy="46340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Perspective</a:t>
            </a: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p:txBody>
      </p:sp>
      <p:sp>
        <p:nvSpPr>
          <p:cNvPr id="15" name="Content Placeholder 23"/>
          <p:cNvSpPr txBox="1">
            <a:spLocks/>
          </p:cNvSpPr>
          <p:nvPr/>
        </p:nvSpPr>
        <p:spPr>
          <a:xfrm>
            <a:off x="7010400" y="3732212"/>
            <a:ext cx="1524000" cy="83978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168275" algn="ctr">
              <a:buNone/>
            </a:pPr>
            <a:r>
              <a:rPr lang="en-US" altLang="en-US" sz="2000" kern="0" dirty="0">
                <a:latin typeface="+mn-lt"/>
              </a:rPr>
              <a:t>Variable</a:t>
            </a:r>
          </a:p>
          <a:p>
            <a:pPr marL="168275" lvl="1" indent="-168275" algn="ctr">
              <a:buNone/>
            </a:pPr>
            <a:r>
              <a:rPr lang="en-US" altLang="en-US" sz="2000" kern="0" dirty="0">
                <a:latin typeface="+mn-lt"/>
              </a:rPr>
              <a:t>Values</a:t>
            </a:r>
          </a:p>
          <a:p>
            <a:pPr marL="168275" lvl="1" indent="-168275" algn="ctr">
              <a:buNone/>
            </a:pPr>
            <a:endParaRPr lang="en-US" altLang="en-US" sz="2000" kern="0" dirty="0">
              <a:latin typeface="+mn-lt"/>
            </a:endParaRPr>
          </a:p>
        </p:txBody>
      </p:sp>
      <p:grpSp>
        <p:nvGrpSpPr>
          <p:cNvPr id="9" name="Group 8"/>
          <p:cNvGrpSpPr/>
          <p:nvPr/>
        </p:nvGrpSpPr>
        <p:grpSpPr>
          <a:xfrm>
            <a:off x="97466" y="5029200"/>
            <a:ext cx="4038396" cy="1569660"/>
            <a:chOff x="97466" y="5029200"/>
            <a:chExt cx="4038396" cy="1569660"/>
          </a:xfrm>
        </p:grpSpPr>
        <p:sp>
          <p:nvSpPr>
            <p:cNvPr id="2" name="Rectangle 1"/>
            <p:cNvSpPr/>
            <p:nvPr/>
          </p:nvSpPr>
          <p:spPr>
            <a:xfrm>
              <a:off x="97466" y="5029200"/>
              <a:ext cx="2209800" cy="1569660"/>
            </a:xfrm>
            <a:prstGeom prst="rect">
              <a:avLst/>
            </a:prstGeom>
          </p:spPr>
          <p:txBody>
            <a:bodyPr wrap="square">
              <a:spAutoFit/>
            </a:bodyPr>
            <a:lstStyle/>
            <a:p>
              <a:pPr marL="0" lvl="1"/>
              <a:r>
                <a:rPr lang="en-US" altLang="en-US" sz="2400" b="0" kern="0" dirty="0">
                  <a:solidFill>
                    <a:schemeClr val="bg1"/>
                  </a:solidFill>
                </a:rPr>
                <a:t>Working out</a:t>
              </a:r>
            </a:p>
            <a:p>
              <a:pPr marL="0" lvl="1"/>
              <a:endParaRPr lang="en-US" altLang="en-US" sz="2400" b="0" kern="0" dirty="0">
                <a:solidFill>
                  <a:schemeClr val="bg1"/>
                </a:solidFill>
              </a:endParaRPr>
            </a:p>
            <a:p>
              <a:pPr marL="0" lvl="1"/>
              <a:endParaRPr lang="en-US" altLang="en-US" sz="2400" b="0" kern="0" dirty="0">
                <a:solidFill>
                  <a:schemeClr val="bg1"/>
                </a:solidFill>
              </a:endParaRPr>
            </a:p>
            <a:p>
              <a:pPr marL="0" lvl="1"/>
              <a:r>
                <a:rPr lang="en-US" altLang="en-US" sz="2400" b="0" kern="0" dirty="0">
                  <a:solidFill>
                    <a:schemeClr val="bg1"/>
                  </a:solidFill>
                </a:rPr>
                <a:t>Heart rate</a:t>
              </a:r>
            </a:p>
          </p:txBody>
        </p:sp>
        <p:sp>
          <p:nvSpPr>
            <p:cNvPr id="4" name="Up-Down Arrow 3"/>
            <p:cNvSpPr/>
            <p:nvPr/>
          </p:nvSpPr>
          <p:spPr bwMode="auto">
            <a:xfrm>
              <a:off x="1066800" y="5486400"/>
              <a:ext cx="228600" cy="685800"/>
            </a:xfrm>
            <a:prstGeom prst="up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0" name="Content Placeholder 23"/>
            <p:cNvSpPr txBox="1">
              <a:spLocks/>
            </p:cNvSpPr>
            <p:nvPr/>
          </p:nvSpPr>
          <p:spPr>
            <a:xfrm>
              <a:off x="1075664" y="5486400"/>
              <a:ext cx="3060198" cy="46340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Relationship </a:t>
              </a:r>
              <a:r>
                <a:rPr lang="en-US" altLang="en-US" sz="2000" kern="0" dirty="0">
                  <a:solidFill>
                    <a:srgbClr val="1FE115"/>
                  </a:solidFill>
                  <a:latin typeface="+mn-lt"/>
                </a:rPr>
                <a:t>in reality </a:t>
              </a:r>
              <a:r>
                <a:rPr lang="en-US" altLang="en-US" sz="2000" kern="0" dirty="0">
                  <a:latin typeface="+mn-lt"/>
                </a:rPr>
                <a:t>(‘</a:t>
              </a:r>
              <a:r>
                <a:rPr lang="en-US" altLang="en-US" sz="2000" i="1" kern="0" dirty="0">
                  <a:latin typeface="+mn-lt"/>
                </a:rPr>
                <a:t>a priori relationship</a:t>
              </a:r>
              <a:r>
                <a:rPr lang="en-US" altLang="en-US" sz="2000" kern="0" dirty="0">
                  <a:latin typeface="+mn-lt"/>
                </a:rPr>
                <a:t>’)</a:t>
              </a: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p:txBody>
        </p:sp>
      </p:grpSp>
      <p:grpSp>
        <p:nvGrpSpPr>
          <p:cNvPr id="12" name="Group 11"/>
          <p:cNvGrpSpPr/>
          <p:nvPr/>
        </p:nvGrpSpPr>
        <p:grpSpPr>
          <a:xfrm>
            <a:off x="5147728" y="4678816"/>
            <a:ext cx="3700406" cy="1938992"/>
            <a:chOff x="5147728" y="4678816"/>
            <a:chExt cx="3700406" cy="1938992"/>
          </a:xfrm>
        </p:grpSpPr>
        <p:sp>
          <p:nvSpPr>
            <p:cNvPr id="23" name="Rectangle 22"/>
            <p:cNvSpPr/>
            <p:nvPr/>
          </p:nvSpPr>
          <p:spPr>
            <a:xfrm>
              <a:off x="6638334" y="4678816"/>
              <a:ext cx="2209800" cy="1938992"/>
            </a:xfrm>
            <a:prstGeom prst="rect">
              <a:avLst/>
            </a:prstGeom>
          </p:spPr>
          <p:txBody>
            <a:bodyPr wrap="square">
              <a:spAutoFit/>
            </a:bodyPr>
            <a:lstStyle/>
            <a:p>
              <a:pPr marL="0" lvl="1"/>
              <a:r>
                <a:rPr lang="en-US" altLang="en-US" sz="2400" b="0" kern="0" dirty="0">
                  <a:solidFill>
                    <a:schemeClr val="bg1"/>
                  </a:solidFill>
                </a:rPr>
                <a:t>‘</a:t>
              </a:r>
              <a:r>
                <a:rPr lang="en-US" altLang="en-US" sz="2400" b="0" i="1" kern="0" dirty="0">
                  <a:solidFill>
                    <a:schemeClr val="bg1"/>
                  </a:solidFill>
                </a:rPr>
                <a:t>Physical</a:t>
              </a:r>
            </a:p>
            <a:p>
              <a:pPr marL="0" lvl="1"/>
              <a:r>
                <a:rPr lang="en-US" altLang="en-US" sz="2400" b="0" i="1" kern="0" dirty="0">
                  <a:solidFill>
                    <a:schemeClr val="bg1"/>
                  </a:solidFill>
                </a:rPr>
                <a:t>Exercise</a:t>
              </a:r>
              <a:r>
                <a:rPr lang="en-US" altLang="en-US" sz="2400" b="0" kern="0" dirty="0">
                  <a:solidFill>
                    <a:schemeClr val="bg1"/>
                  </a:solidFill>
                </a:rPr>
                <a:t>’</a:t>
              </a:r>
            </a:p>
            <a:p>
              <a:pPr marL="0" lvl="1"/>
              <a:endParaRPr lang="en-US" altLang="en-US" sz="2400" b="0" kern="0" dirty="0">
                <a:solidFill>
                  <a:schemeClr val="bg1"/>
                </a:solidFill>
              </a:endParaRPr>
            </a:p>
            <a:p>
              <a:pPr marL="0" lvl="1"/>
              <a:endParaRPr lang="en-US" altLang="en-US" sz="2400" b="0" kern="0" dirty="0">
                <a:solidFill>
                  <a:schemeClr val="bg1"/>
                </a:solidFill>
              </a:endParaRPr>
            </a:p>
            <a:p>
              <a:pPr marL="0" lvl="1"/>
              <a:r>
                <a:rPr lang="en-US" altLang="en-US" sz="2400" b="0" kern="0" dirty="0">
                  <a:solidFill>
                    <a:schemeClr val="bg1"/>
                  </a:solidFill>
                </a:rPr>
                <a:t>‘</a:t>
              </a:r>
              <a:r>
                <a:rPr lang="en-US" altLang="en-US" sz="2400" b="0" i="1" kern="0" dirty="0">
                  <a:solidFill>
                    <a:schemeClr val="bg1"/>
                  </a:solidFill>
                </a:rPr>
                <a:t>Heart</a:t>
              </a:r>
              <a:r>
                <a:rPr lang="en-US" altLang="en-US" sz="2400" b="0" kern="0" dirty="0">
                  <a:solidFill>
                    <a:schemeClr val="bg1"/>
                  </a:solidFill>
                </a:rPr>
                <a:t> </a:t>
              </a:r>
              <a:r>
                <a:rPr lang="en-US" altLang="en-US" sz="2400" b="0" i="1" kern="0" dirty="0">
                  <a:solidFill>
                    <a:schemeClr val="bg1"/>
                  </a:solidFill>
                </a:rPr>
                <a:t>rate</a:t>
              </a:r>
              <a:r>
                <a:rPr lang="en-US" altLang="en-US" sz="2400" b="0" kern="0" dirty="0">
                  <a:solidFill>
                    <a:schemeClr val="bg1"/>
                  </a:solidFill>
                </a:rPr>
                <a:t>’</a:t>
              </a:r>
            </a:p>
          </p:txBody>
        </p:sp>
        <p:sp>
          <p:nvSpPr>
            <p:cNvPr id="29" name="Up-Down Arrow 28"/>
            <p:cNvSpPr/>
            <p:nvPr/>
          </p:nvSpPr>
          <p:spPr bwMode="auto">
            <a:xfrm>
              <a:off x="7620000" y="5486400"/>
              <a:ext cx="228600" cy="685800"/>
            </a:xfrm>
            <a:prstGeom prst="upDownArrow">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1" name="Content Placeholder 23"/>
            <p:cNvSpPr txBox="1">
              <a:spLocks/>
            </p:cNvSpPr>
            <p:nvPr/>
          </p:nvSpPr>
          <p:spPr>
            <a:xfrm>
              <a:off x="5147728" y="5490839"/>
              <a:ext cx="2472272" cy="46340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latin typeface="+mn-lt"/>
                </a:rPr>
                <a:t>Relationships </a:t>
              </a:r>
              <a:r>
                <a:rPr lang="en-US" altLang="en-US" sz="2000" kern="0" dirty="0">
                  <a:solidFill>
                    <a:srgbClr val="1FE115"/>
                  </a:solidFill>
                  <a:latin typeface="+mn-lt"/>
                </a:rPr>
                <a:t>between variables</a:t>
              </a: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p:txBody>
        </p:sp>
      </p:grpSp>
      <p:grpSp>
        <p:nvGrpSpPr>
          <p:cNvPr id="18" name="Group 17"/>
          <p:cNvGrpSpPr/>
          <p:nvPr/>
        </p:nvGrpSpPr>
        <p:grpSpPr>
          <a:xfrm>
            <a:off x="2133600" y="4476137"/>
            <a:ext cx="4572000" cy="1031528"/>
            <a:chOff x="2133600" y="4476137"/>
            <a:chExt cx="4572000" cy="1031528"/>
          </a:xfrm>
        </p:grpSpPr>
        <p:sp>
          <p:nvSpPr>
            <p:cNvPr id="8" name="Freeform 7"/>
            <p:cNvSpPr/>
            <p:nvPr/>
          </p:nvSpPr>
          <p:spPr bwMode="auto">
            <a:xfrm>
              <a:off x="2286000" y="4476137"/>
              <a:ext cx="4284921" cy="1031528"/>
            </a:xfrm>
            <a:custGeom>
              <a:avLst/>
              <a:gdLst>
                <a:gd name="connsiteX0" fmla="*/ 0 w 4284921"/>
                <a:gd name="connsiteY0" fmla="*/ 967733 h 1031528"/>
                <a:gd name="connsiteX1" fmla="*/ 2222205 w 4284921"/>
                <a:gd name="connsiteY1" fmla="*/ 170 h 1031528"/>
                <a:gd name="connsiteX2" fmla="*/ 4284921 w 4284921"/>
                <a:gd name="connsiteY2" fmla="*/ 1031528 h 1031528"/>
              </a:gdLst>
              <a:ahLst/>
              <a:cxnLst>
                <a:cxn ang="0">
                  <a:pos x="connsiteX0" y="connsiteY0"/>
                </a:cxn>
                <a:cxn ang="0">
                  <a:pos x="connsiteX1" y="connsiteY1"/>
                </a:cxn>
                <a:cxn ang="0">
                  <a:pos x="connsiteX2" y="connsiteY2"/>
                </a:cxn>
              </a:cxnLst>
              <a:rect l="l" t="t" r="r" b="b"/>
              <a:pathLst>
                <a:path w="4284921" h="1031528">
                  <a:moveTo>
                    <a:pt x="0" y="967733"/>
                  </a:moveTo>
                  <a:cubicBezTo>
                    <a:pt x="754026" y="478635"/>
                    <a:pt x="1508052" y="-10462"/>
                    <a:pt x="2222205" y="170"/>
                  </a:cubicBezTo>
                  <a:cubicBezTo>
                    <a:pt x="2936358" y="10802"/>
                    <a:pt x="3949996" y="840142"/>
                    <a:pt x="4284921" y="1031528"/>
                  </a:cubicBezTo>
                </a:path>
              </a:pathLst>
            </a:custGeom>
            <a:noFill/>
            <a:ln w="28575" cap="flat" cmpd="sng" algn="ctr">
              <a:solidFill>
                <a:srgbClr val="1FE115"/>
              </a:solidFill>
              <a:prstDash val="solid"/>
              <a:round/>
              <a:headEnd type="triangle" w="med" len="med"/>
              <a:tailEnd type="triangl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32" name="Content Placeholder 23"/>
            <p:cNvSpPr txBox="1">
              <a:spLocks/>
            </p:cNvSpPr>
            <p:nvPr/>
          </p:nvSpPr>
          <p:spPr>
            <a:xfrm>
              <a:off x="2133600" y="4724400"/>
              <a:ext cx="4572000" cy="463408"/>
            </a:xfrm>
            <a:prstGeom prst="rect">
              <a:avLst/>
            </a:prstGeom>
          </p:spPr>
          <p:txBody>
            <a:bodyPr/>
            <a:lstStyle>
              <a:lvl1pPr marL="342900" indent="-342900" algn="l" rtl="0" eaLnBrk="1" fontAlgn="base" hangingPunct="1">
                <a:spcBef>
                  <a:spcPct val="20000"/>
                </a:spcBef>
                <a:spcAft>
                  <a:spcPct val="0"/>
                </a:spcAft>
                <a:buClr>
                  <a:schemeClr val="bg1"/>
                </a:buClr>
                <a:defRPr sz="2400" b="0" i="0">
                  <a:solidFill>
                    <a:schemeClr val="bg1"/>
                  </a:solidFill>
                  <a:latin typeface="Trebuchet MS"/>
                  <a:ea typeface="ＭＳ Ｐゴシック" pitchFamily="122" charset="-128"/>
                  <a:cs typeface="Trebuchet MS"/>
                </a:defRPr>
              </a:lvl1pPr>
              <a:lvl2pPr marL="742950" indent="-285750" algn="l" rtl="0" eaLnBrk="1" fontAlgn="base" hangingPunct="1">
                <a:spcBef>
                  <a:spcPct val="20000"/>
                </a:spcBef>
                <a:spcAft>
                  <a:spcPct val="0"/>
                </a:spcAft>
                <a:buClr>
                  <a:schemeClr val="bg1"/>
                </a:buClr>
                <a:buSzPct val="80000"/>
                <a:buFont typeface="Times" charset="0"/>
                <a:buChar char="•"/>
                <a:defRPr lang="en-US" sz="2400" b="0" i="0" dirty="0" smtClean="0">
                  <a:solidFill>
                    <a:schemeClr val="bg1"/>
                  </a:solidFill>
                  <a:latin typeface="Trebuchet MS"/>
                  <a:ea typeface="ＭＳ Ｐゴシック" pitchFamily="122" charset="-128"/>
                  <a:cs typeface="Trebuchet MS"/>
                </a:defRPr>
              </a:lvl2pPr>
              <a:lvl3pPr marL="1143000" indent="-228600" algn="l" rtl="0" eaLnBrk="1" fontAlgn="base" hangingPunct="1">
                <a:spcBef>
                  <a:spcPct val="20000"/>
                </a:spcBef>
                <a:spcAft>
                  <a:spcPct val="0"/>
                </a:spcAft>
                <a:buClr>
                  <a:schemeClr val="bg1"/>
                </a:buClr>
                <a:buChar char="•"/>
                <a:defRPr sz="2000" b="0" i="0">
                  <a:solidFill>
                    <a:schemeClr val="bg1"/>
                  </a:solidFill>
                  <a:latin typeface="Trebuchet MS"/>
                  <a:ea typeface="ＭＳ Ｐゴシック" pitchFamily="122" charset="-128"/>
                  <a:cs typeface="Trebuchet MS"/>
                </a:defRPr>
              </a:lvl3pPr>
              <a:lvl4pPr marL="1600200" indent="-228600" algn="l" rtl="0" eaLnBrk="1" fontAlgn="base" hangingPunct="1">
                <a:spcBef>
                  <a:spcPct val="20000"/>
                </a:spcBef>
                <a:spcAft>
                  <a:spcPct val="0"/>
                </a:spcAft>
                <a:buClr>
                  <a:schemeClr val="bg1"/>
                </a:buClr>
                <a:buSzPct val="95000"/>
                <a:buFont typeface="Times" charset="0"/>
                <a:buChar char="•"/>
                <a:defRPr sz="2000" b="0" i="0">
                  <a:solidFill>
                    <a:schemeClr val="bg1"/>
                  </a:solidFill>
                  <a:latin typeface="Trebuchet MS"/>
                  <a:ea typeface="ＭＳ Ｐゴシック" pitchFamily="122" charset="-128"/>
                  <a:cs typeface="Trebuchet MS"/>
                </a:defRPr>
              </a:lvl4pPr>
              <a:lvl5pPr marL="2057400" indent="-228600" algn="l" rtl="0" eaLnBrk="1" fontAlgn="base" hangingPunct="1">
                <a:spcBef>
                  <a:spcPct val="20000"/>
                </a:spcBef>
                <a:spcAft>
                  <a:spcPct val="0"/>
                </a:spcAft>
                <a:buClr>
                  <a:schemeClr val="bg1"/>
                </a:buClr>
                <a:defRPr sz="2000" b="0" i="1">
                  <a:solidFill>
                    <a:schemeClr val="bg1"/>
                  </a:solidFill>
                  <a:latin typeface="Trebuchet MS"/>
                  <a:ea typeface="ＭＳ Ｐゴシック" pitchFamily="122" charset="-128"/>
                  <a:cs typeface="Trebuchet MS"/>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168275" lvl="1" indent="0" algn="ctr">
                <a:buNone/>
              </a:pPr>
              <a:r>
                <a:rPr lang="en-US" altLang="en-US" sz="2000" kern="0" dirty="0">
                  <a:solidFill>
                    <a:srgbClr val="1FE115"/>
                  </a:solidFill>
                  <a:latin typeface="+mn-lt"/>
                </a:rPr>
                <a:t>How are these</a:t>
              </a:r>
            </a:p>
            <a:p>
              <a:pPr marL="168275" lvl="1" indent="0" algn="ctr">
                <a:buNone/>
              </a:pPr>
              <a:r>
                <a:rPr lang="en-US" altLang="en-US" sz="2000" kern="0" dirty="0">
                  <a:solidFill>
                    <a:srgbClr val="1FE115"/>
                  </a:solidFill>
                  <a:latin typeface="+mn-lt"/>
                </a:rPr>
                <a:t>related?</a:t>
              </a: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a:p>
              <a:pPr marL="168275" lvl="1" indent="0" algn="ctr">
                <a:buNone/>
              </a:pPr>
              <a:endParaRPr lang="en-US" altLang="en-US" sz="2000" kern="0" dirty="0">
                <a:latin typeface="+mn-lt"/>
              </a:endParaRPr>
            </a:p>
          </p:txBody>
        </p:sp>
      </p:grpSp>
      <p:sp>
        <p:nvSpPr>
          <p:cNvPr id="3" name="Slide Number Placeholder 2"/>
          <p:cNvSpPr>
            <a:spLocks noGrp="1"/>
          </p:cNvSpPr>
          <p:nvPr>
            <p:ph type="sldNum" sz="quarter" idx="10"/>
          </p:nvPr>
        </p:nvSpPr>
        <p:spPr/>
        <p:txBody>
          <a:bodyPr/>
          <a:lstStyle/>
          <a:p>
            <a:fld id="{E275BFA4-CA6D-4892-8C0A-6B14E134BD5D}" type="slidenum">
              <a:rPr lang="en-US" smtClean="0"/>
              <a:pPr/>
              <a:t>48</a:t>
            </a:fld>
            <a:endParaRPr lang="en-US"/>
          </a:p>
        </p:txBody>
      </p:sp>
    </p:spTree>
    <p:extLst>
      <p:ext uri="{BB962C8B-B14F-4D97-AF65-F5344CB8AC3E}">
        <p14:creationId xmlns:p14="http://schemas.microsoft.com/office/powerpoint/2010/main" val="23987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down)">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Heart rate during exercise trained/untrained</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883" y="1641227"/>
            <a:ext cx="7260233" cy="4784864"/>
          </a:xfrm>
          <a:prstGeom prst="rect">
            <a:avLst/>
          </a:prstGeom>
        </p:spPr>
      </p:pic>
      <p:sp>
        <p:nvSpPr>
          <p:cNvPr id="5" name="Rectangle 4"/>
          <p:cNvSpPr/>
          <p:nvPr/>
        </p:nvSpPr>
        <p:spPr>
          <a:xfrm>
            <a:off x="2743200" y="6504801"/>
            <a:ext cx="6324600" cy="276999"/>
          </a:xfrm>
          <a:prstGeom prst="rect">
            <a:avLst/>
          </a:prstGeom>
        </p:spPr>
        <p:txBody>
          <a:bodyPr wrap="square">
            <a:spAutoFit/>
          </a:bodyPr>
          <a:lstStyle/>
          <a:p>
            <a:pPr algn="r"/>
            <a:r>
              <a:rPr lang="en-US" sz="1200" dirty="0">
                <a:solidFill>
                  <a:schemeClr val="bg1"/>
                </a:solidFill>
              </a:rPr>
              <a:t>http://the-cardiorespiratory-system.weebly.com/heart-rate.html</a:t>
            </a:r>
          </a:p>
        </p:txBody>
      </p:sp>
      <p:sp>
        <p:nvSpPr>
          <p:cNvPr id="3" name="Slide Number Placeholder 2"/>
          <p:cNvSpPr>
            <a:spLocks noGrp="1"/>
          </p:cNvSpPr>
          <p:nvPr>
            <p:ph type="sldNum" sz="quarter" idx="10"/>
          </p:nvPr>
        </p:nvSpPr>
        <p:spPr/>
        <p:txBody>
          <a:bodyPr/>
          <a:lstStyle/>
          <a:p>
            <a:fld id="{E275BFA4-CA6D-4892-8C0A-6B14E134BD5D}" type="slidenum">
              <a:rPr lang="en-US" smtClean="0"/>
              <a:pPr/>
              <a:t>49</a:t>
            </a:fld>
            <a:endParaRPr lang="en-US"/>
          </a:p>
        </p:txBody>
      </p:sp>
    </p:spTree>
    <p:extLst>
      <p:ext uri="{BB962C8B-B14F-4D97-AF65-F5344CB8AC3E}">
        <p14:creationId xmlns:p14="http://schemas.microsoft.com/office/powerpoint/2010/main" val="3808118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(1.1)</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t>e.g.: Does physical exercise influences heart rate ?</a:t>
            </a:r>
          </a:p>
          <a:p>
            <a:pPr marL="400050" lvl="1" indent="0" algn="ctr">
              <a:buNone/>
            </a:pPr>
            <a:endParaRPr lang="en-US" sz="2200" dirty="0"/>
          </a:p>
          <a:p>
            <a:pPr marL="400050" lvl="1" indent="0" algn="ctr">
              <a:buNone/>
            </a:pPr>
            <a:r>
              <a:rPr lang="en-US" sz="2200" dirty="0"/>
              <a:t>or ?</a:t>
            </a:r>
          </a:p>
          <a:p>
            <a:pPr lvl="1" indent="-342900"/>
            <a:endParaRPr lang="en-US" sz="2200" i="1" dirty="0"/>
          </a:p>
          <a:p>
            <a:pPr lvl="1" indent="-342900"/>
            <a:endParaRPr lang="en-US" sz="2200" i="1" dirty="0"/>
          </a:p>
          <a:p>
            <a:pPr lvl="1" indent="-342900"/>
            <a:r>
              <a:rPr lang="en-US" sz="2200" i="1" dirty="0"/>
              <a:t>Does physical exercise </a:t>
            </a:r>
            <a:r>
              <a:rPr lang="en-US" sz="2200" i="1" u="sng" dirty="0"/>
              <a:t>increases</a:t>
            </a:r>
            <a:r>
              <a:rPr lang="en-US" sz="2200" i="1" dirty="0"/>
              <a:t> heart rate ?</a:t>
            </a:r>
          </a:p>
          <a:p>
            <a:pPr lvl="1" indent="-342900"/>
            <a:r>
              <a:rPr lang="en-US" sz="2200" i="1" dirty="0"/>
              <a:t>Does doing physical exercise influences heart rate </a:t>
            </a:r>
            <a:r>
              <a:rPr lang="en-US" sz="2200" i="1" u="sng" dirty="0"/>
              <a:t>while doing the exercise</a:t>
            </a:r>
            <a:r>
              <a:rPr lang="en-US" sz="2200" i="1" dirty="0"/>
              <a:t>?</a:t>
            </a:r>
          </a:p>
          <a:p>
            <a:pPr lvl="1" indent="-342900"/>
            <a:r>
              <a:rPr lang="en-US" sz="2200" i="1" dirty="0"/>
              <a:t>Does doing </a:t>
            </a:r>
            <a:r>
              <a:rPr lang="en-US" sz="2200" i="1" u="sng" dirty="0"/>
              <a:t>regular physical exercise</a:t>
            </a:r>
            <a:r>
              <a:rPr lang="en-US" sz="2200" i="1" dirty="0"/>
              <a:t> influences heart rate </a:t>
            </a:r>
            <a:r>
              <a:rPr lang="en-US" sz="2200" i="1" u="sng" dirty="0"/>
              <a:t>at rest</a:t>
            </a:r>
            <a:r>
              <a:rPr lang="en-US" sz="2200" i="1" dirty="0"/>
              <a:t>?</a:t>
            </a:r>
          </a:p>
          <a:p>
            <a:pPr lvl="1" indent="-342900"/>
            <a:endParaRPr lang="en-US" sz="2200" i="1" dirty="0"/>
          </a:p>
          <a:p>
            <a:pPr lvl="1" indent="-342900"/>
            <a:endParaRPr lang="en-US" sz="2200" i="1" dirty="0"/>
          </a:p>
          <a:p>
            <a:pPr marL="457200" indent="-457200">
              <a:buFont typeface="+mj-lt"/>
              <a:buAutoNum type="arabicPeriod"/>
            </a:pPr>
            <a:endParaRPr lang="en-US" sz="2200" dirty="0"/>
          </a:p>
        </p:txBody>
      </p:sp>
      <p:sp>
        <p:nvSpPr>
          <p:cNvPr id="2" name="Slide Number Placeholder 1"/>
          <p:cNvSpPr>
            <a:spLocks noGrp="1"/>
          </p:cNvSpPr>
          <p:nvPr>
            <p:ph type="sldNum" sz="quarter" idx="10"/>
          </p:nvPr>
        </p:nvSpPr>
        <p:spPr/>
        <p:txBody>
          <a:bodyPr/>
          <a:lstStyle/>
          <a:p>
            <a:fld id="{E275BFA4-CA6D-4892-8C0A-6B14E134BD5D}" type="slidenum">
              <a:rPr lang="en-US" smtClean="0"/>
              <a:pPr/>
              <a:t>5</a:t>
            </a:fld>
            <a:endParaRPr lang="en-US"/>
          </a:p>
        </p:txBody>
      </p:sp>
    </p:spTree>
    <p:extLst>
      <p:ext uri="{BB962C8B-B14F-4D97-AF65-F5344CB8AC3E}">
        <p14:creationId xmlns:p14="http://schemas.microsoft.com/office/powerpoint/2010/main" val="7494171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Remember: steps in data analysis (1.3)</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a:p>
            <a:pPr marL="857250" lvl="1" indent="-457200"/>
            <a:r>
              <a:rPr lang="en-US" sz="2200" u="sng" dirty="0"/>
              <a:t>Statistical null hypothesis</a:t>
            </a:r>
            <a:r>
              <a:rPr lang="en-US" sz="2200" dirty="0"/>
              <a:t>: </a:t>
            </a:r>
            <a:r>
              <a:rPr lang="en-US" sz="2200" i="1" dirty="0">
                <a:solidFill>
                  <a:srgbClr val="FFFF00"/>
                </a:solidFill>
              </a:rPr>
              <a:t>the average heart rate observed in a sample of individuals working out is the same as in a sample of individuals being at rest.</a:t>
            </a:r>
          </a:p>
        </p:txBody>
      </p:sp>
      <p:sp>
        <p:nvSpPr>
          <p:cNvPr id="2" name="TextBox 1"/>
          <p:cNvSpPr txBox="1"/>
          <p:nvPr/>
        </p:nvSpPr>
        <p:spPr>
          <a:xfrm>
            <a:off x="102160" y="1763952"/>
            <a:ext cx="8915400" cy="1015663"/>
          </a:xfrm>
          <a:prstGeom prst="rect">
            <a:avLst/>
          </a:prstGeom>
          <a:solidFill>
            <a:schemeClr val="bg1"/>
          </a:solidFill>
        </p:spPr>
        <p:txBody>
          <a:bodyPr wrap="square" rtlCol="0">
            <a:spAutoFit/>
          </a:bodyPr>
          <a:lstStyle/>
          <a:p>
            <a:r>
              <a:rPr lang="en-US" sz="3000" dirty="0"/>
              <a:t>If you fail to reject a statistical null hypothesis, is that enough evidence for the null hypothesis to be true?</a:t>
            </a:r>
          </a:p>
        </p:txBody>
      </p:sp>
      <p:sp>
        <p:nvSpPr>
          <p:cNvPr id="3" name="Slide Number Placeholder 2"/>
          <p:cNvSpPr>
            <a:spLocks noGrp="1"/>
          </p:cNvSpPr>
          <p:nvPr>
            <p:ph type="sldNum" sz="quarter" idx="10"/>
          </p:nvPr>
        </p:nvSpPr>
        <p:spPr/>
        <p:txBody>
          <a:bodyPr/>
          <a:lstStyle/>
          <a:p>
            <a:fld id="{E275BFA4-CA6D-4892-8C0A-6B14E134BD5D}" type="slidenum">
              <a:rPr lang="en-US" smtClean="0"/>
              <a:pPr/>
              <a:t>50</a:t>
            </a:fld>
            <a:endParaRPr lang="en-US"/>
          </a:p>
        </p:txBody>
      </p:sp>
    </p:spTree>
    <p:extLst>
      <p:ext uri="{BB962C8B-B14F-4D97-AF65-F5344CB8AC3E}">
        <p14:creationId xmlns:p14="http://schemas.microsoft.com/office/powerpoint/2010/main" val="427983080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Observed relationships and reality</a:t>
            </a:r>
          </a:p>
        </p:txBody>
      </p:sp>
      <p:sp>
        <p:nvSpPr>
          <p:cNvPr id="4" name="TextBox 3"/>
          <p:cNvSpPr txBox="1"/>
          <p:nvPr/>
        </p:nvSpPr>
        <p:spPr>
          <a:xfrm>
            <a:off x="6578474" y="2743200"/>
            <a:ext cx="1539203" cy="954107"/>
          </a:xfrm>
          <a:prstGeom prst="rect">
            <a:avLst/>
          </a:prstGeom>
          <a:noFill/>
        </p:spPr>
        <p:txBody>
          <a:bodyPr wrap="none" rtlCol="0">
            <a:spAutoFit/>
          </a:bodyPr>
          <a:lstStyle/>
          <a:p>
            <a:r>
              <a:rPr lang="en-US" sz="2800" b="0" dirty="0">
                <a:solidFill>
                  <a:schemeClr val="bg1"/>
                </a:solidFill>
              </a:rPr>
              <a:t>‘</a:t>
            </a:r>
            <a:r>
              <a:rPr lang="en-US" sz="2800" b="0" i="1" dirty="0">
                <a:solidFill>
                  <a:schemeClr val="bg1"/>
                </a:solidFill>
              </a:rPr>
              <a:t>Physical</a:t>
            </a:r>
          </a:p>
          <a:p>
            <a:r>
              <a:rPr lang="en-US" sz="2800" b="0" i="1" dirty="0">
                <a:solidFill>
                  <a:schemeClr val="bg1"/>
                </a:solidFill>
              </a:rPr>
              <a:t>exercise</a:t>
            </a:r>
            <a:r>
              <a:rPr lang="en-US" sz="2800" b="0" dirty="0">
                <a:solidFill>
                  <a:schemeClr val="bg1"/>
                </a:solidFill>
              </a:rPr>
              <a:t>’</a:t>
            </a:r>
          </a:p>
        </p:txBody>
      </p:sp>
      <p:sp>
        <p:nvSpPr>
          <p:cNvPr id="5" name="TextBox 4"/>
          <p:cNvSpPr txBox="1"/>
          <p:nvPr/>
        </p:nvSpPr>
        <p:spPr>
          <a:xfrm>
            <a:off x="6383707" y="5801380"/>
            <a:ext cx="1928734" cy="523220"/>
          </a:xfrm>
          <a:prstGeom prst="rect">
            <a:avLst/>
          </a:prstGeom>
          <a:noFill/>
        </p:spPr>
        <p:txBody>
          <a:bodyPr wrap="none" rtlCol="0">
            <a:spAutoFit/>
          </a:bodyPr>
          <a:lstStyle/>
          <a:p>
            <a:r>
              <a:rPr lang="en-US" sz="2800" b="0" dirty="0">
                <a:solidFill>
                  <a:schemeClr val="bg1"/>
                </a:solidFill>
              </a:rPr>
              <a:t>‘</a:t>
            </a:r>
            <a:r>
              <a:rPr lang="en-US" sz="2800" b="0" i="1" dirty="0">
                <a:solidFill>
                  <a:schemeClr val="bg1"/>
                </a:solidFill>
              </a:rPr>
              <a:t>Heart</a:t>
            </a:r>
            <a:r>
              <a:rPr lang="en-US" sz="2800" b="0" dirty="0">
                <a:solidFill>
                  <a:schemeClr val="bg1"/>
                </a:solidFill>
              </a:rPr>
              <a:t> </a:t>
            </a:r>
            <a:r>
              <a:rPr lang="en-US" sz="2800" b="0" i="1" dirty="0">
                <a:solidFill>
                  <a:schemeClr val="bg1"/>
                </a:solidFill>
              </a:rPr>
              <a:t>rate</a:t>
            </a:r>
            <a:r>
              <a:rPr lang="en-US" sz="2800" b="0" dirty="0">
                <a:solidFill>
                  <a:schemeClr val="bg1"/>
                </a:solidFill>
              </a:rPr>
              <a:t>’</a:t>
            </a:r>
          </a:p>
        </p:txBody>
      </p:sp>
      <p:cxnSp>
        <p:nvCxnSpPr>
          <p:cNvPr id="6" name="Straight Arrow Connector 5"/>
          <p:cNvCxnSpPr>
            <a:stCxn id="4" idx="2"/>
          </p:cNvCxnSpPr>
          <p:nvPr/>
        </p:nvCxnSpPr>
        <p:spPr bwMode="auto">
          <a:xfrm flipH="1">
            <a:off x="7348068" y="3697307"/>
            <a:ext cx="8" cy="1789093"/>
          </a:xfrm>
          <a:prstGeom prst="straightConnector1">
            <a:avLst/>
          </a:prstGeom>
          <a:solidFill>
            <a:schemeClr val="accent1"/>
          </a:solidFill>
          <a:ln w="38100" cap="flat" cmpd="sng" algn="ctr">
            <a:solidFill>
              <a:schemeClr val="bg1"/>
            </a:solidFill>
            <a:prstDash val="solid"/>
            <a:round/>
            <a:headEnd type="none" w="med" len="med"/>
            <a:tailEnd type="triangle" w="med" len="med"/>
          </a:ln>
          <a:effectLst/>
        </p:spPr>
      </p:cxnSp>
      <p:sp>
        <p:nvSpPr>
          <p:cNvPr id="7" name="TextBox 6"/>
          <p:cNvSpPr txBox="1"/>
          <p:nvPr/>
        </p:nvSpPr>
        <p:spPr>
          <a:xfrm rot="5400000">
            <a:off x="7455928" y="4184165"/>
            <a:ext cx="418704" cy="584775"/>
          </a:xfrm>
          <a:prstGeom prst="rect">
            <a:avLst/>
          </a:prstGeom>
          <a:noFill/>
        </p:spPr>
        <p:txBody>
          <a:bodyPr wrap="none" rtlCol="0">
            <a:spAutoFit/>
          </a:bodyPr>
          <a:lstStyle/>
          <a:p>
            <a:r>
              <a:rPr lang="en-US" dirty="0">
                <a:solidFill>
                  <a:schemeClr val="bg1"/>
                </a:solidFill>
              </a:rPr>
              <a:t>+</a:t>
            </a:r>
          </a:p>
        </p:txBody>
      </p:sp>
      <p:grpSp>
        <p:nvGrpSpPr>
          <p:cNvPr id="11" name="Group 28">
            <a:extLst>
              <a:ext uri="{C183D7F6-B498-43B3-948B-1728B52AA6E4}">
                <adec:decorative xmlns:adec="http://schemas.microsoft.com/office/drawing/2017/decorative" val="1"/>
              </a:ext>
            </a:extLst>
          </p:cNvPr>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a:solidFill>
                  <a:srgbClr val="FFFF00"/>
                </a:solidFill>
              </a:rPr>
              <a:t>References</a:t>
            </a:r>
            <a:endParaRPr lang="en-US" altLang="en-US" b="0" kern="0" dirty="0">
              <a:solidFill>
                <a:srgbClr val="FFFF00"/>
              </a:solidFill>
            </a:endParaRPr>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 </a:t>
            </a:r>
          </a:p>
        </p:txBody>
      </p:sp>
      <p:grpSp>
        <p:nvGrpSpPr>
          <p:cNvPr id="43" name="Group 42"/>
          <p:cNvGrpSpPr/>
          <p:nvPr/>
        </p:nvGrpSpPr>
        <p:grpSpPr>
          <a:xfrm>
            <a:off x="18566" y="2743200"/>
            <a:ext cx="4629634" cy="4012287"/>
            <a:chOff x="-114589" y="2743200"/>
            <a:chExt cx="4629634" cy="4012287"/>
          </a:xfrm>
        </p:grpSpPr>
        <p:sp>
          <p:nvSpPr>
            <p:cNvPr id="8" name="TextBox 7"/>
            <p:cNvSpPr txBox="1"/>
            <p:nvPr/>
          </p:nvSpPr>
          <p:spPr>
            <a:xfrm>
              <a:off x="-114589" y="2743200"/>
              <a:ext cx="2662908" cy="523220"/>
            </a:xfrm>
            <a:prstGeom prst="rect">
              <a:avLst/>
            </a:prstGeom>
            <a:noFill/>
          </p:spPr>
          <p:txBody>
            <a:bodyPr wrap="none" rtlCol="0">
              <a:spAutoFit/>
            </a:bodyPr>
            <a:lstStyle/>
            <a:p>
              <a:r>
                <a:rPr lang="en-US" sz="2800" b="0" dirty="0">
                  <a:solidFill>
                    <a:schemeClr val="bg1"/>
                  </a:solidFill>
                </a:rPr>
                <a:t>Physical exercise</a:t>
              </a:r>
              <a:endParaRPr lang="en-US" sz="2800" b="0" i="1" dirty="0">
                <a:solidFill>
                  <a:schemeClr val="bg1"/>
                </a:solidFill>
              </a:endParaRPr>
            </a:p>
          </p:txBody>
        </p:sp>
        <p:sp>
          <p:nvSpPr>
            <p:cNvPr id="9" name="TextBox 8"/>
            <p:cNvSpPr txBox="1"/>
            <p:nvPr/>
          </p:nvSpPr>
          <p:spPr>
            <a:xfrm>
              <a:off x="274972" y="5801380"/>
              <a:ext cx="1883785" cy="954107"/>
            </a:xfrm>
            <a:prstGeom prst="rect">
              <a:avLst/>
            </a:prstGeom>
            <a:noFill/>
          </p:spPr>
          <p:txBody>
            <a:bodyPr wrap="none" rtlCol="0">
              <a:spAutoFit/>
            </a:bodyPr>
            <a:lstStyle/>
            <a:p>
              <a:r>
                <a:rPr lang="en-US" sz="2800" b="0" dirty="0">
                  <a:solidFill>
                    <a:schemeClr val="bg1"/>
                  </a:solidFill>
                </a:rPr>
                <a:t>Heart rate</a:t>
              </a:r>
            </a:p>
            <a:p>
              <a:r>
                <a:rPr lang="en-US" sz="2800" b="0" dirty="0">
                  <a:solidFill>
                    <a:schemeClr val="bg1"/>
                  </a:solidFill>
                </a:rPr>
                <a:t>under effort</a:t>
              </a:r>
            </a:p>
          </p:txBody>
        </p:sp>
        <p:sp>
          <p:nvSpPr>
            <p:cNvPr id="10" name="TextBox 9"/>
            <p:cNvSpPr txBox="1"/>
            <p:nvPr/>
          </p:nvSpPr>
          <p:spPr>
            <a:xfrm>
              <a:off x="2903770" y="3891211"/>
              <a:ext cx="1611275" cy="954107"/>
            </a:xfrm>
            <a:prstGeom prst="rect">
              <a:avLst/>
            </a:prstGeom>
            <a:noFill/>
          </p:spPr>
          <p:txBody>
            <a:bodyPr wrap="none" rtlCol="0">
              <a:spAutoFit/>
            </a:bodyPr>
            <a:lstStyle/>
            <a:p>
              <a:r>
                <a:rPr lang="en-US" sz="2800" b="0" dirty="0">
                  <a:solidFill>
                    <a:schemeClr val="bg1"/>
                  </a:solidFill>
                </a:rPr>
                <a:t>Heart</a:t>
              </a:r>
            </a:p>
            <a:p>
              <a:r>
                <a:rPr lang="en-US" sz="2800" b="0" dirty="0">
                  <a:solidFill>
                    <a:schemeClr val="bg1"/>
                  </a:solidFill>
                </a:rPr>
                <a:t>efficiency</a:t>
              </a:r>
            </a:p>
          </p:txBody>
        </p:sp>
        <p:cxnSp>
          <p:nvCxnSpPr>
            <p:cNvPr id="15" name="Straight Arrow Connector 14"/>
            <p:cNvCxnSpPr>
              <a:stCxn id="10" idx="0"/>
              <a:endCxn id="8" idx="3"/>
            </p:cNvCxnSpPr>
            <p:nvPr/>
          </p:nvCxnSpPr>
          <p:spPr bwMode="auto">
            <a:xfrm flipH="1" flipV="1">
              <a:off x="2548319" y="3004810"/>
              <a:ext cx="1161089" cy="886401"/>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18" name="Straight Arrow Connector 17"/>
            <p:cNvCxnSpPr>
              <a:stCxn id="9" idx="0"/>
              <a:endCxn id="8" idx="2"/>
            </p:cNvCxnSpPr>
            <p:nvPr/>
          </p:nvCxnSpPr>
          <p:spPr bwMode="auto">
            <a:xfrm flipV="1">
              <a:off x="1216865" y="3266420"/>
              <a:ext cx="0" cy="253496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20" name="TextBox 19"/>
            <p:cNvSpPr txBox="1"/>
            <p:nvPr/>
          </p:nvSpPr>
          <p:spPr>
            <a:xfrm rot="5400000">
              <a:off x="2968150" y="2888765"/>
              <a:ext cx="418704" cy="584775"/>
            </a:xfrm>
            <a:prstGeom prst="rect">
              <a:avLst/>
            </a:prstGeom>
            <a:noFill/>
          </p:spPr>
          <p:txBody>
            <a:bodyPr wrap="none" rtlCol="0">
              <a:spAutoFit/>
            </a:bodyPr>
            <a:lstStyle/>
            <a:p>
              <a:r>
                <a:rPr lang="en-US" dirty="0">
                  <a:solidFill>
                    <a:schemeClr val="bg1"/>
                  </a:solidFill>
                </a:rPr>
                <a:t>+</a:t>
              </a:r>
            </a:p>
          </p:txBody>
        </p:sp>
        <p:sp>
          <p:nvSpPr>
            <p:cNvPr id="21" name="TextBox 20"/>
            <p:cNvSpPr txBox="1"/>
            <p:nvPr/>
          </p:nvSpPr>
          <p:spPr>
            <a:xfrm rot="5400000">
              <a:off x="1324723" y="4345578"/>
              <a:ext cx="418704" cy="584775"/>
            </a:xfrm>
            <a:prstGeom prst="rect">
              <a:avLst/>
            </a:prstGeom>
            <a:noFill/>
          </p:spPr>
          <p:txBody>
            <a:bodyPr wrap="none" rtlCol="0">
              <a:spAutoFit/>
            </a:bodyPr>
            <a:lstStyle/>
            <a:p>
              <a:r>
                <a:rPr lang="en-US" dirty="0">
                  <a:solidFill>
                    <a:schemeClr val="bg1"/>
                  </a:solidFill>
                </a:rPr>
                <a:t>+</a:t>
              </a:r>
            </a:p>
          </p:txBody>
        </p:sp>
        <p:sp>
          <p:nvSpPr>
            <p:cNvPr id="34" name="TextBox 33"/>
            <p:cNvSpPr txBox="1"/>
            <p:nvPr/>
          </p:nvSpPr>
          <p:spPr>
            <a:xfrm>
              <a:off x="2895600" y="5801380"/>
              <a:ext cx="1608133" cy="954107"/>
            </a:xfrm>
            <a:prstGeom prst="rect">
              <a:avLst/>
            </a:prstGeom>
            <a:noFill/>
          </p:spPr>
          <p:txBody>
            <a:bodyPr wrap="none" rtlCol="0">
              <a:spAutoFit/>
            </a:bodyPr>
            <a:lstStyle/>
            <a:p>
              <a:r>
                <a:rPr lang="en-US" sz="2800" b="0" dirty="0">
                  <a:solidFill>
                    <a:schemeClr val="bg1"/>
                  </a:solidFill>
                </a:rPr>
                <a:t>Heart rate</a:t>
              </a:r>
            </a:p>
            <a:p>
              <a:r>
                <a:rPr lang="en-US" sz="2800" b="0" dirty="0">
                  <a:solidFill>
                    <a:schemeClr val="bg1"/>
                  </a:solidFill>
                </a:rPr>
                <a:t>at rest</a:t>
              </a:r>
            </a:p>
          </p:txBody>
        </p:sp>
        <p:cxnSp>
          <p:nvCxnSpPr>
            <p:cNvPr id="35" name="Straight Arrow Connector 34"/>
            <p:cNvCxnSpPr>
              <a:stCxn id="34" idx="0"/>
              <a:endCxn id="10" idx="2"/>
            </p:cNvCxnSpPr>
            <p:nvPr/>
          </p:nvCxnSpPr>
          <p:spPr bwMode="auto">
            <a:xfrm flipV="1">
              <a:off x="3699667" y="4845318"/>
              <a:ext cx="9741" cy="956062"/>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38" name="Straight Arrow Connector 37"/>
            <p:cNvCxnSpPr>
              <a:stCxn id="9" idx="3"/>
              <a:endCxn id="34" idx="1"/>
            </p:cNvCxnSpPr>
            <p:nvPr/>
          </p:nvCxnSpPr>
          <p:spPr bwMode="auto">
            <a:xfrm>
              <a:off x="2158757" y="6278434"/>
              <a:ext cx="736843" cy="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41" name="TextBox 40"/>
            <p:cNvSpPr txBox="1"/>
            <p:nvPr/>
          </p:nvSpPr>
          <p:spPr>
            <a:xfrm>
              <a:off x="3221383" y="4899235"/>
              <a:ext cx="320921" cy="584775"/>
            </a:xfrm>
            <a:prstGeom prst="rect">
              <a:avLst/>
            </a:prstGeom>
            <a:noFill/>
          </p:spPr>
          <p:txBody>
            <a:bodyPr wrap="none" rtlCol="0">
              <a:spAutoFit/>
            </a:bodyPr>
            <a:lstStyle/>
            <a:p>
              <a:r>
                <a:rPr lang="en-US" dirty="0">
                  <a:solidFill>
                    <a:schemeClr val="bg1"/>
                  </a:solidFill>
                </a:rPr>
                <a:t>-</a:t>
              </a:r>
            </a:p>
          </p:txBody>
        </p:sp>
        <p:sp>
          <p:nvSpPr>
            <p:cNvPr id="42" name="TextBox 41"/>
            <p:cNvSpPr txBox="1"/>
            <p:nvPr/>
          </p:nvSpPr>
          <p:spPr>
            <a:xfrm rot="5400000">
              <a:off x="2300924" y="5698563"/>
              <a:ext cx="418704" cy="584775"/>
            </a:xfrm>
            <a:prstGeom prst="rect">
              <a:avLst/>
            </a:prstGeom>
            <a:noFill/>
          </p:spPr>
          <p:txBody>
            <a:bodyPr wrap="none" rtlCol="0">
              <a:spAutoFit/>
            </a:bodyPr>
            <a:lstStyle/>
            <a:p>
              <a:r>
                <a:rPr lang="en-US" dirty="0">
                  <a:solidFill>
                    <a:schemeClr val="bg1"/>
                  </a:solidFill>
                </a:rPr>
                <a:t>+</a:t>
              </a:r>
            </a:p>
          </p:txBody>
        </p:sp>
      </p:grpSp>
      <p:sp>
        <p:nvSpPr>
          <p:cNvPr id="3" name="Slide Number Placeholder 2"/>
          <p:cNvSpPr>
            <a:spLocks noGrp="1"/>
          </p:cNvSpPr>
          <p:nvPr>
            <p:ph type="sldNum" sz="quarter" idx="10"/>
          </p:nvPr>
        </p:nvSpPr>
        <p:spPr/>
        <p:txBody>
          <a:bodyPr/>
          <a:lstStyle/>
          <a:p>
            <a:fld id="{E275BFA4-CA6D-4892-8C0A-6B14E134BD5D}" type="slidenum">
              <a:rPr lang="en-US" smtClean="0"/>
              <a:pPr/>
              <a:t>51</a:t>
            </a:fld>
            <a:endParaRPr lang="en-US"/>
          </a:p>
        </p:txBody>
      </p:sp>
    </p:spTree>
    <p:extLst>
      <p:ext uri="{BB962C8B-B14F-4D97-AF65-F5344CB8AC3E}">
        <p14:creationId xmlns:p14="http://schemas.microsoft.com/office/powerpoint/2010/main" val="1417264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Observed relationships and reality</a:t>
            </a:r>
          </a:p>
        </p:txBody>
      </p:sp>
      <p:sp>
        <p:nvSpPr>
          <p:cNvPr id="4" name="TextBox 3"/>
          <p:cNvSpPr txBox="1"/>
          <p:nvPr/>
        </p:nvSpPr>
        <p:spPr>
          <a:xfrm>
            <a:off x="6578474" y="2743200"/>
            <a:ext cx="1539203" cy="954107"/>
          </a:xfrm>
          <a:prstGeom prst="rect">
            <a:avLst/>
          </a:prstGeom>
          <a:noFill/>
        </p:spPr>
        <p:txBody>
          <a:bodyPr wrap="none" rtlCol="0">
            <a:spAutoFit/>
          </a:bodyPr>
          <a:lstStyle/>
          <a:p>
            <a:r>
              <a:rPr lang="en-US" sz="2800" b="0" dirty="0">
                <a:solidFill>
                  <a:schemeClr val="bg1"/>
                </a:solidFill>
              </a:rPr>
              <a:t>‘</a:t>
            </a:r>
            <a:r>
              <a:rPr lang="en-US" sz="2800" b="0" i="1" dirty="0">
                <a:solidFill>
                  <a:schemeClr val="bg1"/>
                </a:solidFill>
              </a:rPr>
              <a:t>Physical</a:t>
            </a:r>
          </a:p>
          <a:p>
            <a:r>
              <a:rPr lang="en-US" sz="2800" b="0" i="1" dirty="0">
                <a:solidFill>
                  <a:schemeClr val="bg1"/>
                </a:solidFill>
              </a:rPr>
              <a:t>exercise</a:t>
            </a:r>
            <a:r>
              <a:rPr lang="en-US" sz="2800" b="0" dirty="0">
                <a:solidFill>
                  <a:schemeClr val="bg1"/>
                </a:solidFill>
              </a:rPr>
              <a:t>’</a:t>
            </a:r>
          </a:p>
        </p:txBody>
      </p:sp>
      <p:sp>
        <p:nvSpPr>
          <p:cNvPr id="5" name="TextBox 4"/>
          <p:cNvSpPr txBox="1"/>
          <p:nvPr/>
        </p:nvSpPr>
        <p:spPr>
          <a:xfrm>
            <a:off x="6383707" y="5801380"/>
            <a:ext cx="1928734" cy="523220"/>
          </a:xfrm>
          <a:prstGeom prst="rect">
            <a:avLst/>
          </a:prstGeom>
          <a:noFill/>
        </p:spPr>
        <p:txBody>
          <a:bodyPr wrap="none" rtlCol="0">
            <a:spAutoFit/>
          </a:bodyPr>
          <a:lstStyle/>
          <a:p>
            <a:r>
              <a:rPr lang="en-US" sz="2800" b="0" dirty="0">
                <a:solidFill>
                  <a:schemeClr val="bg1"/>
                </a:solidFill>
              </a:rPr>
              <a:t>‘</a:t>
            </a:r>
            <a:r>
              <a:rPr lang="en-US" sz="2800" b="0" i="1" dirty="0">
                <a:solidFill>
                  <a:schemeClr val="bg1"/>
                </a:solidFill>
              </a:rPr>
              <a:t>Heart</a:t>
            </a:r>
            <a:r>
              <a:rPr lang="en-US" sz="2800" b="0" dirty="0">
                <a:solidFill>
                  <a:schemeClr val="bg1"/>
                </a:solidFill>
              </a:rPr>
              <a:t> </a:t>
            </a:r>
            <a:r>
              <a:rPr lang="en-US" sz="2800" b="0" i="1" dirty="0">
                <a:solidFill>
                  <a:schemeClr val="bg1"/>
                </a:solidFill>
              </a:rPr>
              <a:t>rate</a:t>
            </a:r>
            <a:r>
              <a:rPr lang="en-US" sz="2800" b="0" dirty="0">
                <a:solidFill>
                  <a:schemeClr val="bg1"/>
                </a:solidFill>
              </a:rPr>
              <a:t>’</a:t>
            </a:r>
          </a:p>
        </p:txBody>
      </p:sp>
      <p:cxnSp>
        <p:nvCxnSpPr>
          <p:cNvPr id="6" name="Straight Arrow Connector 5"/>
          <p:cNvCxnSpPr>
            <a:stCxn id="4" idx="2"/>
          </p:cNvCxnSpPr>
          <p:nvPr/>
        </p:nvCxnSpPr>
        <p:spPr bwMode="auto">
          <a:xfrm flipH="1">
            <a:off x="7348068" y="3697307"/>
            <a:ext cx="8" cy="1789093"/>
          </a:xfrm>
          <a:prstGeom prst="straightConnector1">
            <a:avLst/>
          </a:prstGeom>
          <a:solidFill>
            <a:schemeClr val="accent1"/>
          </a:solidFill>
          <a:ln w="38100" cap="flat" cmpd="sng" algn="ctr">
            <a:solidFill>
              <a:schemeClr val="bg1"/>
            </a:solidFill>
            <a:prstDash val="solid"/>
            <a:round/>
            <a:headEnd type="none" w="med" len="med"/>
            <a:tailEnd type="triangle" w="med" len="med"/>
          </a:ln>
          <a:effectLst/>
        </p:spPr>
      </p:cxnSp>
      <p:sp>
        <p:nvSpPr>
          <p:cNvPr id="7" name="TextBox 6"/>
          <p:cNvSpPr txBox="1"/>
          <p:nvPr/>
        </p:nvSpPr>
        <p:spPr>
          <a:xfrm rot="5400000">
            <a:off x="7455928" y="4184165"/>
            <a:ext cx="418704" cy="584775"/>
          </a:xfrm>
          <a:prstGeom prst="rect">
            <a:avLst/>
          </a:prstGeom>
          <a:noFill/>
        </p:spPr>
        <p:txBody>
          <a:bodyPr wrap="none" rtlCol="0">
            <a:spAutoFit/>
          </a:bodyPr>
          <a:lstStyle/>
          <a:p>
            <a:r>
              <a:rPr lang="en-US" dirty="0">
                <a:solidFill>
                  <a:schemeClr val="bg1"/>
                </a:solidFill>
              </a:rPr>
              <a:t>+</a:t>
            </a:r>
          </a:p>
        </p:txBody>
      </p:sp>
      <p:grpSp>
        <p:nvGrpSpPr>
          <p:cNvPr id="11" name="Group 28">
            <a:extLst>
              <a:ext uri="{C183D7F6-B498-43B3-948B-1728B52AA6E4}">
                <adec:decorative xmlns:adec="http://schemas.microsoft.com/office/drawing/2017/decorative" val="1"/>
              </a:ext>
            </a:extLst>
          </p:cNvPr>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a:solidFill>
                  <a:srgbClr val="FFFF00"/>
                </a:solidFill>
              </a:rPr>
              <a:t>References</a:t>
            </a:r>
            <a:endParaRPr lang="en-US" altLang="en-US" b="0" kern="0" dirty="0">
              <a:solidFill>
                <a:srgbClr val="FFFF00"/>
              </a:solidFill>
            </a:endParaRPr>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 </a:t>
            </a:r>
          </a:p>
        </p:txBody>
      </p:sp>
      <p:grpSp>
        <p:nvGrpSpPr>
          <p:cNvPr id="43" name="Group 42"/>
          <p:cNvGrpSpPr/>
          <p:nvPr/>
        </p:nvGrpSpPr>
        <p:grpSpPr>
          <a:xfrm>
            <a:off x="18566" y="2743200"/>
            <a:ext cx="4629634" cy="4012287"/>
            <a:chOff x="-114589" y="2743200"/>
            <a:chExt cx="4629634" cy="4012287"/>
          </a:xfrm>
        </p:grpSpPr>
        <p:sp>
          <p:nvSpPr>
            <p:cNvPr id="8" name="TextBox 7"/>
            <p:cNvSpPr txBox="1"/>
            <p:nvPr/>
          </p:nvSpPr>
          <p:spPr>
            <a:xfrm>
              <a:off x="-114589" y="2743200"/>
              <a:ext cx="2662908" cy="523220"/>
            </a:xfrm>
            <a:prstGeom prst="rect">
              <a:avLst/>
            </a:prstGeom>
            <a:noFill/>
          </p:spPr>
          <p:txBody>
            <a:bodyPr wrap="none" rtlCol="0">
              <a:spAutoFit/>
            </a:bodyPr>
            <a:lstStyle/>
            <a:p>
              <a:r>
                <a:rPr lang="en-US" sz="2800" b="0" dirty="0">
                  <a:solidFill>
                    <a:schemeClr val="bg1"/>
                  </a:solidFill>
                </a:rPr>
                <a:t>Physical exercise</a:t>
              </a:r>
              <a:endParaRPr lang="en-US" sz="2800" b="0" i="1" dirty="0">
                <a:solidFill>
                  <a:schemeClr val="bg1"/>
                </a:solidFill>
              </a:endParaRPr>
            </a:p>
          </p:txBody>
        </p:sp>
        <p:sp>
          <p:nvSpPr>
            <p:cNvPr id="9" name="TextBox 8"/>
            <p:cNvSpPr txBox="1"/>
            <p:nvPr/>
          </p:nvSpPr>
          <p:spPr>
            <a:xfrm>
              <a:off x="274972" y="5801380"/>
              <a:ext cx="1883785" cy="954107"/>
            </a:xfrm>
            <a:prstGeom prst="rect">
              <a:avLst/>
            </a:prstGeom>
            <a:noFill/>
          </p:spPr>
          <p:txBody>
            <a:bodyPr wrap="none" rtlCol="0">
              <a:spAutoFit/>
            </a:bodyPr>
            <a:lstStyle/>
            <a:p>
              <a:r>
                <a:rPr lang="en-US" sz="2800" b="0" dirty="0">
                  <a:solidFill>
                    <a:schemeClr val="bg1"/>
                  </a:solidFill>
                </a:rPr>
                <a:t>Heart rate</a:t>
              </a:r>
            </a:p>
            <a:p>
              <a:r>
                <a:rPr lang="en-US" sz="2800" b="0" dirty="0">
                  <a:solidFill>
                    <a:schemeClr val="bg1"/>
                  </a:solidFill>
                </a:rPr>
                <a:t>under effort</a:t>
              </a:r>
            </a:p>
          </p:txBody>
        </p:sp>
        <p:sp>
          <p:nvSpPr>
            <p:cNvPr id="10" name="TextBox 9"/>
            <p:cNvSpPr txBox="1"/>
            <p:nvPr/>
          </p:nvSpPr>
          <p:spPr>
            <a:xfrm>
              <a:off x="2903770" y="3891211"/>
              <a:ext cx="1611275" cy="954107"/>
            </a:xfrm>
            <a:prstGeom prst="rect">
              <a:avLst/>
            </a:prstGeom>
            <a:noFill/>
          </p:spPr>
          <p:txBody>
            <a:bodyPr wrap="none" rtlCol="0">
              <a:spAutoFit/>
            </a:bodyPr>
            <a:lstStyle/>
            <a:p>
              <a:r>
                <a:rPr lang="en-US" sz="2800" b="0" dirty="0">
                  <a:solidFill>
                    <a:schemeClr val="bg1"/>
                  </a:solidFill>
                </a:rPr>
                <a:t>Heart</a:t>
              </a:r>
            </a:p>
            <a:p>
              <a:r>
                <a:rPr lang="en-US" sz="2800" b="0" dirty="0">
                  <a:solidFill>
                    <a:schemeClr val="bg1"/>
                  </a:solidFill>
                </a:rPr>
                <a:t>efficiency</a:t>
              </a:r>
            </a:p>
          </p:txBody>
        </p:sp>
        <p:cxnSp>
          <p:nvCxnSpPr>
            <p:cNvPr id="15" name="Straight Arrow Connector 14"/>
            <p:cNvCxnSpPr>
              <a:stCxn id="10" idx="0"/>
              <a:endCxn id="8" idx="3"/>
            </p:cNvCxnSpPr>
            <p:nvPr/>
          </p:nvCxnSpPr>
          <p:spPr bwMode="auto">
            <a:xfrm flipH="1" flipV="1">
              <a:off x="2548319" y="3004810"/>
              <a:ext cx="1161089" cy="886401"/>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18" name="Straight Arrow Connector 17"/>
            <p:cNvCxnSpPr>
              <a:stCxn id="9" idx="0"/>
              <a:endCxn id="8" idx="2"/>
            </p:cNvCxnSpPr>
            <p:nvPr/>
          </p:nvCxnSpPr>
          <p:spPr bwMode="auto">
            <a:xfrm flipV="1">
              <a:off x="1216865" y="3266420"/>
              <a:ext cx="0" cy="253496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20" name="TextBox 19"/>
            <p:cNvSpPr txBox="1"/>
            <p:nvPr/>
          </p:nvSpPr>
          <p:spPr>
            <a:xfrm rot="5400000">
              <a:off x="2968150" y="2888765"/>
              <a:ext cx="418704" cy="584775"/>
            </a:xfrm>
            <a:prstGeom prst="rect">
              <a:avLst/>
            </a:prstGeom>
            <a:noFill/>
          </p:spPr>
          <p:txBody>
            <a:bodyPr wrap="none" rtlCol="0">
              <a:spAutoFit/>
            </a:bodyPr>
            <a:lstStyle/>
            <a:p>
              <a:r>
                <a:rPr lang="en-US" dirty="0">
                  <a:solidFill>
                    <a:schemeClr val="bg1"/>
                  </a:solidFill>
                </a:rPr>
                <a:t>+</a:t>
              </a:r>
            </a:p>
          </p:txBody>
        </p:sp>
        <p:sp>
          <p:nvSpPr>
            <p:cNvPr id="21" name="TextBox 20"/>
            <p:cNvSpPr txBox="1"/>
            <p:nvPr/>
          </p:nvSpPr>
          <p:spPr>
            <a:xfrm rot="5400000">
              <a:off x="1324723" y="4345578"/>
              <a:ext cx="418704" cy="584775"/>
            </a:xfrm>
            <a:prstGeom prst="rect">
              <a:avLst/>
            </a:prstGeom>
            <a:noFill/>
          </p:spPr>
          <p:txBody>
            <a:bodyPr wrap="none" rtlCol="0">
              <a:spAutoFit/>
            </a:bodyPr>
            <a:lstStyle/>
            <a:p>
              <a:r>
                <a:rPr lang="en-US" dirty="0">
                  <a:solidFill>
                    <a:schemeClr val="bg1"/>
                  </a:solidFill>
                </a:rPr>
                <a:t>+</a:t>
              </a:r>
            </a:p>
          </p:txBody>
        </p:sp>
        <p:sp>
          <p:nvSpPr>
            <p:cNvPr id="34" name="TextBox 33"/>
            <p:cNvSpPr txBox="1"/>
            <p:nvPr/>
          </p:nvSpPr>
          <p:spPr>
            <a:xfrm>
              <a:off x="2895600" y="5801380"/>
              <a:ext cx="1608133" cy="954107"/>
            </a:xfrm>
            <a:prstGeom prst="rect">
              <a:avLst/>
            </a:prstGeom>
            <a:noFill/>
          </p:spPr>
          <p:txBody>
            <a:bodyPr wrap="none" rtlCol="0">
              <a:spAutoFit/>
            </a:bodyPr>
            <a:lstStyle/>
            <a:p>
              <a:r>
                <a:rPr lang="en-US" sz="2800" b="0" dirty="0">
                  <a:solidFill>
                    <a:schemeClr val="bg1"/>
                  </a:solidFill>
                </a:rPr>
                <a:t>Heart rate</a:t>
              </a:r>
            </a:p>
            <a:p>
              <a:r>
                <a:rPr lang="en-US" sz="2800" b="0" dirty="0">
                  <a:solidFill>
                    <a:schemeClr val="bg1"/>
                  </a:solidFill>
                </a:rPr>
                <a:t>at rest</a:t>
              </a:r>
            </a:p>
          </p:txBody>
        </p:sp>
        <p:cxnSp>
          <p:nvCxnSpPr>
            <p:cNvPr id="35" name="Straight Arrow Connector 34"/>
            <p:cNvCxnSpPr>
              <a:stCxn id="34" idx="0"/>
              <a:endCxn id="10" idx="2"/>
            </p:cNvCxnSpPr>
            <p:nvPr/>
          </p:nvCxnSpPr>
          <p:spPr bwMode="auto">
            <a:xfrm flipV="1">
              <a:off x="3699667" y="4845318"/>
              <a:ext cx="9741" cy="956062"/>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38" name="Straight Arrow Connector 37"/>
            <p:cNvCxnSpPr>
              <a:stCxn id="9" idx="3"/>
              <a:endCxn id="34" idx="1"/>
            </p:cNvCxnSpPr>
            <p:nvPr/>
          </p:nvCxnSpPr>
          <p:spPr bwMode="auto">
            <a:xfrm>
              <a:off x="2158757" y="6278434"/>
              <a:ext cx="736843" cy="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42" name="TextBox 41"/>
            <p:cNvSpPr txBox="1"/>
            <p:nvPr/>
          </p:nvSpPr>
          <p:spPr>
            <a:xfrm rot="5400000">
              <a:off x="2300924" y="5698563"/>
              <a:ext cx="418704" cy="584775"/>
            </a:xfrm>
            <a:prstGeom prst="rect">
              <a:avLst/>
            </a:prstGeom>
            <a:noFill/>
          </p:spPr>
          <p:txBody>
            <a:bodyPr wrap="none" rtlCol="0">
              <a:spAutoFit/>
            </a:bodyPr>
            <a:lstStyle/>
            <a:p>
              <a:r>
                <a:rPr lang="en-US" dirty="0">
                  <a:solidFill>
                    <a:schemeClr val="bg1"/>
                  </a:solidFill>
                </a:rPr>
                <a:t>+</a:t>
              </a:r>
            </a:p>
          </p:txBody>
        </p:sp>
      </p:grpSp>
      <p:grpSp>
        <p:nvGrpSpPr>
          <p:cNvPr id="27" name="Group 26"/>
          <p:cNvGrpSpPr/>
          <p:nvPr/>
        </p:nvGrpSpPr>
        <p:grpSpPr>
          <a:xfrm>
            <a:off x="4729824" y="2775098"/>
            <a:ext cx="3880776" cy="3980389"/>
            <a:chOff x="3274456" y="2775098"/>
            <a:chExt cx="5784484" cy="3646967"/>
          </a:xfrm>
        </p:grpSpPr>
        <p:sp>
          <p:nvSpPr>
            <p:cNvPr id="28" name="Freeform 27"/>
            <p:cNvSpPr/>
            <p:nvPr/>
          </p:nvSpPr>
          <p:spPr bwMode="auto">
            <a:xfrm>
              <a:off x="4667693" y="2775098"/>
              <a:ext cx="4391247" cy="3646967"/>
            </a:xfrm>
            <a:custGeom>
              <a:avLst/>
              <a:gdLst>
                <a:gd name="connsiteX0" fmla="*/ 4338084 w 4391247"/>
                <a:gd name="connsiteY0" fmla="*/ 10632 h 3646967"/>
                <a:gd name="connsiteX1" fmla="*/ 903767 w 4391247"/>
                <a:gd name="connsiteY1" fmla="*/ 0 h 3646967"/>
                <a:gd name="connsiteX2" fmla="*/ 0 w 4391247"/>
                <a:gd name="connsiteY2" fmla="*/ 1722474 h 3646967"/>
                <a:gd name="connsiteX3" fmla="*/ 1180214 w 4391247"/>
                <a:gd name="connsiteY3" fmla="*/ 3646967 h 3646967"/>
                <a:gd name="connsiteX4" fmla="*/ 4391247 w 4391247"/>
                <a:gd name="connsiteY4" fmla="*/ 3646967 h 3646967"/>
                <a:gd name="connsiteX5" fmla="*/ 4338084 w 4391247"/>
                <a:gd name="connsiteY5" fmla="*/ 10632 h 364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1247" h="3646967">
                  <a:moveTo>
                    <a:pt x="4338084" y="10632"/>
                  </a:moveTo>
                  <a:lnTo>
                    <a:pt x="903767" y="0"/>
                  </a:lnTo>
                  <a:lnTo>
                    <a:pt x="0" y="1722474"/>
                  </a:lnTo>
                  <a:lnTo>
                    <a:pt x="1180214" y="3646967"/>
                  </a:lnTo>
                  <a:lnTo>
                    <a:pt x="4391247" y="3646967"/>
                  </a:lnTo>
                  <a:lnTo>
                    <a:pt x="4338084" y="10632"/>
                  </a:lnTo>
                  <a:close/>
                </a:path>
              </a:pathLst>
            </a:cu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TextBox 28"/>
            <p:cNvSpPr txBox="1"/>
            <p:nvPr/>
          </p:nvSpPr>
          <p:spPr>
            <a:xfrm>
              <a:off x="3274456" y="4159985"/>
              <a:ext cx="1257074" cy="584775"/>
            </a:xfrm>
            <a:prstGeom prst="rect">
              <a:avLst/>
            </a:prstGeom>
            <a:noFill/>
          </p:spPr>
          <p:txBody>
            <a:bodyPr wrap="none" rtlCol="0">
              <a:spAutoFit/>
            </a:bodyPr>
            <a:lstStyle/>
            <a:p>
              <a:r>
                <a:rPr lang="en-US" i="1" dirty="0">
                  <a:solidFill>
                    <a:srgbClr val="1FE115"/>
                  </a:solidFill>
                </a:rPr>
                <a:t>theory</a:t>
              </a:r>
            </a:p>
          </p:txBody>
        </p:sp>
      </p:grpSp>
      <p:sp>
        <p:nvSpPr>
          <p:cNvPr id="3" name="Slide Number Placeholder 2"/>
          <p:cNvSpPr>
            <a:spLocks noGrp="1"/>
          </p:cNvSpPr>
          <p:nvPr>
            <p:ph type="sldNum" sz="quarter" idx="10"/>
          </p:nvPr>
        </p:nvSpPr>
        <p:spPr/>
        <p:txBody>
          <a:bodyPr/>
          <a:lstStyle/>
          <a:p>
            <a:fld id="{E275BFA4-CA6D-4892-8C0A-6B14E134BD5D}" type="slidenum">
              <a:rPr lang="en-US" smtClean="0"/>
              <a:pPr/>
              <a:t>52</a:t>
            </a:fld>
            <a:endParaRPr lang="en-US"/>
          </a:p>
        </p:txBody>
      </p:sp>
      <p:sp>
        <p:nvSpPr>
          <p:cNvPr id="31" name="TextBox 30">
            <a:extLst>
              <a:ext uri="{FF2B5EF4-FFF2-40B4-BE49-F238E27FC236}">
                <a16:creationId xmlns:a16="http://schemas.microsoft.com/office/drawing/2014/main" id="{0540ECCF-5851-4C61-8B35-47AAE0DE9848}"/>
              </a:ext>
            </a:extLst>
          </p:cNvPr>
          <p:cNvSpPr txBox="1"/>
          <p:nvPr/>
        </p:nvSpPr>
        <p:spPr>
          <a:xfrm>
            <a:off x="3354538" y="4899235"/>
            <a:ext cx="320921" cy="584775"/>
          </a:xfrm>
          <a:prstGeom prst="rect">
            <a:avLst/>
          </a:prstGeom>
          <a:noFill/>
        </p:spPr>
        <p:txBody>
          <a:bodyPr wrap="none" rtlCol="0">
            <a:spAutoFit/>
          </a:bodyPr>
          <a:lstStyle/>
          <a:p>
            <a:r>
              <a:rPr lang="en-US" dirty="0">
                <a:solidFill>
                  <a:schemeClr val="bg1"/>
                </a:solidFill>
              </a:rPr>
              <a:t>-</a:t>
            </a:r>
          </a:p>
        </p:txBody>
      </p:sp>
    </p:spTree>
    <p:extLst>
      <p:ext uri="{BB962C8B-B14F-4D97-AF65-F5344CB8AC3E}">
        <p14:creationId xmlns:p14="http://schemas.microsoft.com/office/powerpoint/2010/main" val="230763120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Observed relationships and reality</a:t>
            </a:r>
          </a:p>
        </p:txBody>
      </p:sp>
      <p:sp>
        <p:nvSpPr>
          <p:cNvPr id="4" name="TextBox 3"/>
          <p:cNvSpPr txBox="1"/>
          <p:nvPr/>
        </p:nvSpPr>
        <p:spPr>
          <a:xfrm>
            <a:off x="6578474" y="2743200"/>
            <a:ext cx="1539203" cy="954107"/>
          </a:xfrm>
          <a:prstGeom prst="rect">
            <a:avLst/>
          </a:prstGeom>
          <a:noFill/>
        </p:spPr>
        <p:txBody>
          <a:bodyPr wrap="none" rtlCol="0">
            <a:spAutoFit/>
          </a:bodyPr>
          <a:lstStyle/>
          <a:p>
            <a:r>
              <a:rPr lang="en-US" sz="2800" b="0" dirty="0">
                <a:solidFill>
                  <a:schemeClr val="bg1"/>
                </a:solidFill>
              </a:rPr>
              <a:t>‘</a:t>
            </a:r>
            <a:r>
              <a:rPr lang="en-US" sz="2800" b="0" i="1" dirty="0">
                <a:solidFill>
                  <a:schemeClr val="bg1"/>
                </a:solidFill>
              </a:rPr>
              <a:t>Physical</a:t>
            </a:r>
          </a:p>
          <a:p>
            <a:r>
              <a:rPr lang="en-US" sz="2800" b="0" i="1" dirty="0">
                <a:solidFill>
                  <a:schemeClr val="bg1"/>
                </a:solidFill>
              </a:rPr>
              <a:t>exercise</a:t>
            </a:r>
            <a:r>
              <a:rPr lang="en-US" sz="2800" b="0" dirty="0">
                <a:solidFill>
                  <a:schemeClr val="bg1"/>
                </a:solidFill>
              </a:rPr>
              <a:t>’</a:t>
            </a:r>
          </a:p>
        </p:txBody>
      </p:sp>
      <p:sp>
        <p:nvSpPr>
          <p:cNvPr id="5" name="TextBox 4"/>
          <p:cNvSpPr txBox="1"/>
          <p:nvPr/>
        </p:nvSpPr>
        <p:spPr>
          <a:xfrm>
            <a:off x="6383707" y="5801380"/>
            <a:ext cx="1928734" cy="523220"/>
          </a:xfrm>
          <a:prstGeom prst="rect">
            <a:avLst/>
          </a:prstGeom>
          <a:noFill/>
        </p:spPr>
        <p:txBody>
          <a:bodyPr wrap="none" rtlCol="0">
            <a:spAutoFit/>
          </a:bodyPr>
          <a:lstStyle/>
          <a:p>
            <a:r>
              <a:rPr lang="en-US" sz="2800" b="0" dirty="0">
                <a:solidFill>
                  <a:schemeClr val="bg1"/>
                </a:solidFill>
              </a:rPr>
              <a:t>‘</a:t>
            </a:r>
            <a:r>
              <a:rPr lang="en-US" sz="2800" b="0" i="1" dirty="0">
                <a:solidFill>
                  <a:schemeClr val="bg1"/>
                </a:solidFill>
              </a:rPr>
              <a:t>Heart</a:t>
            </a:r>
            <a:r>
              <a:rPr lang="en-US" sz="2800" b="0" dirty="0">
                <a:solidFill>
                  <a:schemeClr val="bg1"/>
                </a:solidFill>
              </a:rPr>
              <a:t> </a:t>
            </a:r>
            <a:r>
              <a:rPr lang="en-US" sz="2800" b="0" i="1" dirty="0">
                <a:solidFill>
                  <a:schemeClr val="bg1"/>
                </a:solidFill>
              </a:rPr>
              <a:t>rate</a:t>
            </a:r>
            <a:r>
              <a:rPr lang="en-US" sz="2800" b="0" dirty="0">
                <a:solidFill>
                  <a:schemeClr val="bg1"/>
                </a:solidFill>
              </a:rPr>
              <a:t>’</a:t>
            </a:r>
          </a:p>
        </p:txBody>
      </p:sp>
      <p:cxnSp>
        <p:nvCxnSpPr>
          <p:cNvPr id="6" name="Straight Arrow Connector 5"/>
          <p:cNvCxnSpPr>
            <a:stCxn id="4" idx="2"/>
          </p:cNvCxnSpPr>
          <p:nvPr/>
        </p:nvCxnSpPr>
        <p:spPr bwMode="auto">
          <a:xfrm flipH="1">
            <a:off x="7348068" y="3697307"/>
            <a:ext cx="8" cy="1789093"/>
          </a:xfrm>
          <a:prstGeom prst="straightConnector1">
            <a:avLst/>
          </a:prstGeom>
          <a:solidFill>
            <a:schemeClr val="accent1"/>
          </a:solidFill>
          <a:ln w="38100" cap="flat" cmpd="sng" algn="ctr">
            <a:solidFill>
              <a:schemeClr val="bg1"/>
            </a:solidFill>
            <a:prstDash val="solid"/>
            <a:round/>
            <a:headEnd type="none" w="med" len="med"/>
            <a:tailEnd type="triangle" w="med" len="med"/>
          </a:ln>
          <a:effectLst/>
        </p:spPr>
      </p:cxnSp>
      <p:sp>
        <p:nvSpPr>
          <p:cNvPr id="7" name="TextBox 6"/>
          <p:cNvSpPr txBox="1"/>
          <p:nvPr/>
        </p:nvSpPr>
        <p:spPr>
          <a:xfrm rot="5400000">
            <a:off x="7455928" y="4184165"/>
            <a:ext cx="418704" cy="584775"/>
          </a:xfrm>
          <a:prstGeom prst="rect">
            <a:avLst/>
          </a:prstGeom>
          <a:noFill/>
        </p:spPr>
        <p:txBody>
          <a:bodyPr wrap="none" rtlCol="0">
            <a:spAutoFit/>
          </a:bodyPr>
          <a:lstStyle/>
          <a:p>
            <a:r>
              <a:rPr lang="en-US" dirty="0">
                <a:solidFill>
                  <a:schemeClr val="bg1"/>
                </a:solidFill>
              </a:rPr>
              <a:t>+</a:t>
            </a:r>
          </a:p>
        </p:txBody>
      </p:sp>
      <p:grpSp>
        <p:nvGrpSpPr>
          <p:cNvPr id="11" name="Group 28">
            <a:extLst>
              <a:ext uri="{C183D7F6-B498-43B3-948B-1728B52AA6E4}">
                <adec:decorative xmlns:adec="http://schemas.microsoft.com/office/drawing/2017/decorative" val="1"/>
              </a:ext>
            </a:extLst>
          </p:cNvPr>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a:solidFill>
                  <a:srgbClr val="FFFF00"/>
                </a:solidFill>
              </a:rPr>
              <a:t>References</a:t>
            </a:r>
            <a:endParaRPr lang="en-US" altLang="en-US" b="0" kern="0" dirty="0">
              <a:solidFill>
                <a:srgbClr val="FFFF00"/>
              </a:solidFill>
            </a:endParaRPr>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 </a:t>
            </a:r>
          </a:p>
        </p:txBody>
      </p:sp>
      <p:grpSp>
        <p:nvGrpSpPr>
          <p:cNvPr id="43" name="Group 42"/>
          <p:cNvGrpSpPr/>
          <p:nvPr/>
        </p:nvGrpSpPr>
        <p:grpSpPr>
          <a:xfrm>
            <a:off x="18566" y="2743200"/>
            <a:ext cx="4629634" cy="4012287"/>
            <a:chOff x="-114589" y="2743200"/>
            <a:chExt cx="4629634" cy="4012287"/>
          </a:xfrm>
        </p:grpSpPr>
        <p:sp>
          <p:nvSpPr>
            <p:cNvPr id="8" name="TextBox 7"/>
            <p:cNvSpPr txBox="1"/>
            <p:nvPr/>
          </p:nvSpPr>
          <p:spPr>
            <a:xfrm>
              <a:off x="-114589" y="2743200"/>
              <a:ext cx="2662908" cy="523220"/>
            </a:xfrm>
            <a:prstGeom prst="rect">
              <a:avLst/>
            </a:prstGeom>
            <a:noFill/>
          </p:spPr>
          <p:txBody>
            <a:bodyPr wrap="none" rtlCol="0">
              <a:spAutoFit/>
            </a:bodyPr>
            <a:lstStyle/>
            <a:p>
              <a:r>
                <a:rPr lang="en-US" sz="2800" b="0" dirty="0">
                  <a:solidFill>
                    <a:schemeClr val="bg1"/>
                  </a:solidFill>
                </a:rPr>
                <a:t>Physical exercise</a:t>
              </a:r>
              <a:endParaRPr lang="en-US" sz="2800" b="0" i="1" dirty="0">
                <a:solidFill>
                  <a:schemeClr val="bg1"/>
                </a:solidFill>
              </a:endParaRPr>
            </a:p>
          </p:txBody>
        </p:sp>
        <p:sp>
          <p:nvSpPr>
            <p:cNvPr id="9" name="TextBox 8"/>
            <p:cNvSpPr txBox="1"/>
            <p:nvPr/>
          </p:nvSpPr>
          <p:spPr>
            <a:xfrm>
              <a:off x="274972" y="5801380"/>
              <a:ext cx="1883785" cy="954107"/>
            </a:xfrm>
            <a:prstGeom prst="rect">
              <a:avLst/>
            </a:prstGeom>
            <a:noFill/>
          </p:spPr>
          <p:txBody>
            <a:bodyPr wrap="none" rtlCol="0">
              <a:spAutoFit/>
            </a:bodyPr>
            <a:lstStyle/>
            <a:p>
              <a:r>
                <a:rPr lang="en-US" sz="2800" b="0" dirty="0">
                  <a:solidFill>
                    <a:schemeClr val="bg1"/>
                  </a:solidFill>
                </a:rPr>
                <a:t>Heart rate</a:t>
              </a:r>
            </a:p>
            <a:p>
              <a:r>
                <a:rPr lang="en-US" sz="2800" b="0" dirty="0">
                  <a:solidFill>
                    <a:schemeClr val="bg1"/>
                  </a:solidFill>
                </a:rPr>
                <a:t>under effort</a:t>
              </a:r>
            </a:p>
          </p:txBody>
        </p:sp>
        <p:sp>
          <p:nvSpPr>
            <p:cNvPr id="10" name="TextBox 9"/>
            <p:cNvSpPr txBox="1"/>
            <p:nvPr/>
          </p:nvSpPr>
          <p:spPr>
            <a:xfrm>
              <a:off x="2903770" y="3891211"/>
              <a:ext cx="1611275" cy="954107"/>
            </a:xfrm>
            <a:prstGeom prst="rect">
              <a:avLst/>
            </a:prstGeom>
            <a:noFill/>
          </p:spPr>
          <p:txBody>
            <a:bodyPr wrap="none" rtlCol="0">
              <a:spAutoFit/>
            </a:bodyPr>
            <a:lstStyle/>
            <a:p>
              <a:r>
                <a:rPr lang="en-US" sz="2800" b="0" dirty="0">
                  <a:solidFill>
                    <a:schemeClr val="bg1"/>
                  </a:solidFill>
                </a:rPr>
                <a:t>Heart</a:t>
              </a:r>
            </a:p>
            <a:p>
              <a:r>
                <a:rPr lang="en-US" sz="2800" b="0" dirty="0">
                  <a:solidFill>
                    <a:schemeClr val="bg1"/>
                  </a:solidFill>
                </a:rPr>
                <a:t>efficiency</a:t>
              </a:r>
            </a:p>
          </p:txBody>
        </p:sp>
        <p:cxnSp>
          <p:nvCxnSpPr>
            <p:cNvPr id="15" name="Straight Arrow Connector 14"/>
            <p:cNvCxnSpPr>
              <a:stCxn id="10" idx="0"/>
              <a:endCxn id="8" idx="3"/>
            </p:cNvCxnSpPr>
            <p:nvPr/>
          </p:nvCxnSpPr>
          <p:spPr bwMode="auto">
            <a:xfrm flipH="1" flipV="1">
              <a:off x="2548319" y="3004810"/>
              <a:ext cx="1161089" cy="886401"/>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18" name="Straight Arrow Connector 17"/>
            <p:cNvCxnSpPr>
              <a:stCxn id="9" idx="0"/>
              <a:endCxn id="8" idx="2"/>
            </p:cNvCxnSpPr>
            <p:nvPr/>
          </p:nvCxnSpPr>
          <p:spPr bwMode="auto">
            <a:xfrm flipV="1">
              <a:off x="1216865" y="3266420"/>
              <a:ext cx="0" cy="253496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20" name="TextBox 19"/>
            <p:cNvSpPr txBox="1"/>
            <p:nvPr/>
          </p:nvSpPr>
          <p:spPr>
            <a:xfrm rot="5400000">
              <a:off x="2968150" y="2888765"/>
              <a:ext cx="418704" cy="584775"/>
            </a:xfrm>
            <a:prstGeom prst="rect">
              <a:avLst/>
            </a:prstGeom>
            <a:noFill/>
          </p:spPr>
          <p:txBody>
            <a:bodyPr wrap="none" rtlCol="0">
              <a:spAutoFit/>
            </a:bodyPr>
            <a:lstStyle/>
            <a:p>
              <a:r>
                <a:rPr lang="en-US" dirty="0">
                  <a:solidFill>
                    <a:schemeClr val="bg1"/>
                  </a:solidFill>
                </a:rPr>
                <a:t>+</a:t>
              </a:r>
            </a:p>
          </p:txBody>
        </p:sp>
        <p:sp>
          <p:nvSpPr>
            <p:cNvPr id="21" name="TextBox 20"/>
            <p:cNvSpPr txBox="1"/>
            <p:nvPr/>
          </p:nvSpPr>
          <p:spPr>
            <a:xfrm rot="5400000">
              <a:off x="1324723" y="4345578"/>
              <a:ext cx="418704" cy="584775"/>
            </a:xfrm>
            <a:prstGeom prst="rect">
              <a:avLst/>
            </a:prstGeom>
            <a:noFill/>
          </p:spPr>
          <p:txBody>
            <a:bodyPr wrap="none" rtlCol="0">
              <a:spAutoFit/>
            </a:bodyPr>
            <a:lstStyle/>
            <a:p>
              <a:r>
                <a:rPr lang="en-US" dirty="0">
                  <a:solidFill>
                    <a:schemeClr val="bg1"/>
                  </a:solidFill>
                </a:rPr>
                <a:t>+</a:t>
              </a:r>
            </a:p>
          </p:txBody>
        </p:sp>
        <p:sp>
          <p:nvSpPr>
            <p:cNvPr id="34" name="TextBox 33"/>
            <p:cNvSpPr txBox="1"/>
            <p:nvPr/>
          </p:nvSpPr>
          <p:spPr>
            <a:xfrm>
              <a:off x="2895600" y="5801380"/>
              <a:ext cx="1608133" cy="954107"/>
            </a:xfrm>
            <a:prstGeom prst="rect">
              <a:avLst/>
            </a:prstGeom>
            <a:noFill/>
          </p:spPr>
          <p:txBody>
            <a:bodyPr wrap="none" rtlCol="0">
              <a:spAutoFit/>
            </a:bodyPr>
            <a:lstStyle/>
            <a:p>
              <a:r>
                <a:rPr lang="en-US" sz="2800" b="0" dirty="0">
                  <a:solidFill>
                    <a:schemeClr val="bg1"/>
                  </a:solidFill>
                </a:rPr>
                <a:t>Heart rate</a:t>
              </a:r>
            </a:p>
            <a:p>
              <a:r>
                <a:rPr lang="en-US" sz="2800" b="0" dirty="0">
                  <a:solidFill>
                    <a:schemeClr val="bg1"/>
                  </a:solidFill>
                </a:rPr>
                <a:t>at rest</a:t>
              </a:r>
            </a:p>
          </p:txBody>
        </p:sp>
        <p:cxnSp>
          <p:nvCxnSpPr>
            <p:cNvPr id="35" name="Straight Arrow Connector 34"/>
            <p:cNvCxnSpPr>
              <a:stCxn id="34" idx="0"/>
              <a:endCxn id="10" idx="2"/>
            </p:cNvCxnSpPr>
            <p:nvPr/>
          </p:nvCxnSpPr>
          <p:spPr bwMode="auto">
            <a:xfrm flipV="1">
              <a:off x="3699667" y="4845318"/>
              <a:ext cx="9741" cy="956062"/>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cxnSp>
          <p:nvCxnSpPr>
            <p:cNvPr id="38" name="Straight Arrow Connector 37"/>
            <p:cNvCxnSpPr>
              <a:stCxn id="9" idx="3"/>
              <a:endCxn id="34" idx="1"/>
            </p:cNvCxnSpPr>
            <p:nvPr/>
          </p:nvCxnSpPr>
          <p:spPr bwMode="auto">
            <a:xfrm>
              <a:off x="2158757" y="6278434"/>
              <a:ext cx="736843" cy="0"/>
            </a:xfrm>
            <a:prstGeom prst="straightConnector1">
              <a:avLst/>
            </a:prstGeom>
            <a:solidFill>
              <a:schemeClr val="accent1"/>
            </a:solidFill>
            <a:ln w="38100" cap="flat" cmpd="sng" algn="ctr">
              <a:solidFill>
                <a:schemeClr val="bg1"/>
              </a:solidFill>
              <a:prstDash val="sysDot"/>
              <a:round/>
              <a:headEnd type="triangle" w="med" len="med"/>
              <a:tailEnd type="none" w="med" len="med"/>
            </a:ln>
            <a:effectLst/>
          </p:spPr>
        </p:cxnSp>
        <p:sp>
          <p:nvSpPr>
            <p:cNvPr id="42" name="TextBox 41"/>
            <p:cNvSpPr txBox="1"/>
            <p:nvPr/>
          </p:nvSpPr>
          <p:spPr>
            <a:xfrm rot="5400000">
              <a:off x="2300924" y="5698563"/>
              <a:ext cx="418704" cy="584775"/>
            </a:xfrm>
            <a:prstGeom prst="rect">
              <a:avLst/>
            </a:prstGeom>
            <a:noFill/>
          </p:spPr>
          <p:txBody>
            <a:bodyPr wrap="none" rtlCol="0">
              <a:spAutoFit/>
            </a:bodyPr>
            <a:lstStyle/>
            <a:p>
              <a:r>
                <a:rPr lang="en-US" dirty="0">
                  <a:solidFill>
                    <a:schemeClr val="bg1"/>
                  </a:solidFill>
                </a:rPr>
                <a:t>+</a:t>
              </a:r>
            </a:p>
          </p:txBody>
        </p:sp>
      </p:grpSp>
      <p:grpSp>
        <p:nvGrpSpPr>
          <p:cNvPr id="27" name="Group 26"/>
          <p:cNvGrpSpPr/>
          <p:nvPr/>
        </p:nvGrpSpPr>
        <p:grpSpPr>
          <a:xfrm>
            <a:off x="4729824" y="2775098"/>
            <a:ext cx="3880776" cy="3980389"/>
            <a:chOff x="3274456" y="2775098"/>
            <a:chExt cx="5784484" cy="3646967"/>
          </a:xfrm>
        </p:grpSpPr>
        <p:sp>
          <p:nvSpPr>
            <p:cNvPr id="28" name="Freeform 27"/>
            <p:cNvSpPr/>
            <p:nvPr/>
          </p:nvSpPr>
          <p:spPr bwMode="auto">
            <a:xfrm>
              <a:off x="4667693" y="2775098"/>
              <a:ext cx="4391247" cy="3646967"/>
            </a:xfrm>
            <a:custGeom>
              <a:avLst/>
              <a:gdLst>
                <a:gd name="connsiteX0" fmla="*/ 4338084 w 4391247"/>
                <a:gd name="connsiteY0" fmla="*/ 10632 h 3646967"/>
                <a:gd name="connsiteX1" fmla="*/ 903767 w 4391247"/>
                <a:gd name="connsiteY1" fmla="*/ 0 h 3646967"/>
                <a:gd name="connsiteX2" fmla="*/ 0 w 4391247"/>
                <a:gd name="connsiteY2" fmla="*/ 1722474 h 3646967"/>
                <a:gd name="connsiteX3" fmla="*/ 1180214 w 4391247"/>
                <a:gd name="connsiteY3" fmla="*/ 3646967 h 3646967"/>
                <a:gd name="connsiteX4" fmla="*/ 4391247 w 4391247"/>
                <a:gd name="connsiteY4" fmla="*/ 3646967 h 3646967"/>
                <a:gd name="connsiteX5" fmla="*/ 4338084 w 4391247"/>
                <a:gd name="connsiteY5" fmla="*/ 10632 h 3646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91247" h="3646967">
                  <a:moveTo>
                    <a:pt x="4338084" y="10632"/>
                  </a:moveTo>
                  <a:lnTo>
                    <a:pt x="903767" y="0"/>
                  </a:lnTo>
                  <a:lnTo>
                    <a:pt x="0" y="1722474"/>
                  </a:lnTo>
                  <a:lnTo>
                    <a:pt x="1180214" y="3646967"/>
                  </a:lnTo>
                  <a:lnTo>
                    <a:pt x="4391247" y="3646967"/>
                  </a:lnTo>
                  <a:lnTo>
                    <a:pt x="4338084" y="10632"/>
                  </a:lnTo>
                  <a:close/>
                </a:path>
              </a:pathLst>
            </a:custGeom>
            <a:noFill/>
            <a:ln w="38100" cap="flat" cmpd="sng" algn="ctr">
              <a:solidFill>
                <a:srgbClr val="1FE11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9" name="TextBox 28"/>
            <p:cNvSpPr txBox="1"/>
            <p:nvPr/>
          </p:nvSpPr>
          <p:spPr>
            <a:xfrm>
              <a:off x="3274456" y="4159985"/>
              <a:ext cx="1257074" cy="584775"/>
            </a:xfrm>
            <a:prstGeom prst="rect">
              <a:avLst/>
            </a:prstGeom>
            <a:noFill/>
          </p:spPr>
          <p:txBody>
            <a:bodyPr wrap="none" rtlCol="0">
              <a:spAutoFit/>
            </a:bodyPr>
            <a:lstStyle/>
            <a:p>
              <a:r>
                <a:rPr lang="en-US" i="1" dirty="0">
                  <a:solidFill>
                    <a:srgbClr val="1FE115"/>
                  </a:solidFill>
                </a:rPr>
                <a:t>theory</a:t>
              </a:r>
            </a:p>
          </p:txBody>
        </p:sp>
      </p:grpSp>
      <p:pic>
        <p:nvPicPr>
          <p:cNvPr id="30" name="Picture 29">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21273" y="2714230"/>
            <a:ext cx="1095375" cy="1352550"/>
          </a:xfrm>
          <a:prstGeom prst="rect">
            <a:avLst/>
          </a:prstGeom>
        </p:spPr>
      </p:pic>
      <p:sp>
        <p:nvSpPr>
          <p:cNvPr id="3" name="Slide Number Placeholder 2"/>
          <p:cNvSpPr>
            <a:spLocks noGrp="1"/>
          </p:cNvSpPr>
          <p:nvPr>
            <p:ph type="sldNum" sz="quarter" idx="10"/>
          </p:nvPr>
        </p:nvSpPr>
        <p:spPr/>
        <p:txBody>
          <a:bodyPr/>
          <a:lstStyle/>
          <a:p>
            <a:fld id="{E275BFA4-CA6D-4892-8C0A-6B14E134BD5D}" type="slidenum">
              <a:rPr lang="en-US" smtClean="0"/>
              <a:pPr/>
              <a:t>53</a:t>
            </a:fld>
            <a:endParaRPr lang="en-US"/>
          </a:p>
        </p:txBody>
      </p:sp>
      <p:sp>
        <p:nvSpPr>
          <p:cNvPr id="32" name="TextBox 31">
            <a:extLst>
              <a:ext uri="{FF2B5EF4-FFF2-40B4-BE49-F238E27FC236}">
                <a16:creationId xmlns:a16="http://schemas.microsoft.com/office/drawing/2014/main" id="{35D36290-8C6E-48EC-87AA-943E1680605F}"/>
              </a:ext>
            </a:extLst>
          </p:cNvPr>
          <p:cNvSpPr txBox="1"/>
          <p:nvPr/>
        </p:nvSpPr>
        <p:spPr>
          <a:xfrm>
            <a:off x="3354538" y="4899235"/>
            <a:ext cx="320921" cy="584775"/>
          </a:xfrm>
          <a:prstGeom prst="rect">
            <a:avLst/>
          </a:prstGeom>
          <a:noFill/>
        </p:spPr>
        <p:txBody>
          <a:bodyPr wrap="none" rtlCol="0">
            <a:spAutoFit/>
          </a:bodyPr>
          <a:lstStyle/>
          <a:p>
            <a:r>
              <a:rPr lang="en-US" dirty="0">
                <a:solidFill>
                  <a:schemeClr val="bg1"/>
                </a:solidFill>
              </a:rPr>
              <a:t>-</a:t>
            </a:r>
          </a:p>
        </p:txBody>
      </p:sp>
    </p:spTree>
    <p:extLst>
      <p:ext uri="{BB962C8B-B14F-4D97-AF65-F5344CB8AC3E}">
        <p14:creationId xmlns:p14="http://schemas.microsoft.com/office/powerpoint/2010/main" val="270287627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Observed relationships and reality</a:t>
            </a:r>
          </a:p>
        </p:txBody>
      </p:sp>
      <p:grpSp>
        <p:nvGrpSpPr>
          <p:cNvPr id="11" name="Group 28">
            <a:extLst>
              <a:ext uri="{C183D7F6-B498-43B3-948B-1728B52AA6E4}">
                <adec:decorative xmlns:adec="http://schemas.microsoft.com/office/drawing/2017/decorative" val="1"/>
              </a:ext>
            </a:extLst>
          </p:cNvPr>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a:solidFill>
                  <a:srgbClr val="FFFF00"/>
                </a:solidFill>
              </a:rPr>
              <a:t>Referents</a:t>
            </a:r>
            <a:endParaRPr lang="en-US" altLang="en-US" sz="1600" dirty="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a:solidFill>
                  <a:srgbClr val="FFFF00"/>
                </a:solidFill>
              </a:rPr>
              <a:t>References</a:t>
            </a:r>
            <a:endParaRPr lang="en-US" altLang="en-US" b="0" kern="0" dirty="0">
              <a:solidFill>
                <a:srgbClr val="FFFF00"/>
              </a:solidFill>
            </a:endParaRPr>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rgbClr val="FFFF00"/>
                </a:solidFill>
                <a:latin typeface="+mn-lt"/>
              </a:rPr>
              <a:t>Window on reality </a:t>
            </a:r>
          </a:p>
        </p:txBody>
      </p:sp>
      <p:pic>
        <p:nvPicPr>
          <p:cNvPr id="30" name="Picture 29">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4421273" y="2714230"/>
            <a:ext cx="1095375" cy="1352550"/>
          </a:xfrm>
          <a:prstGeom prst="rect">
            <a:avLst/>
          </a:prstGeom>
        </p:spPr>
      </p:pic>
      <p:sp>
        <p:nvSpPr>
          <p:cNvPr id="17" name="Rectangle 16"/>
          <p:cNvSpPr/>
          <p:nvPr/>
        </p:nvSpPr>
        <p:spPr>
          <a:xfrm>
            <a:off x="396960" y="5867400"/>
            <a:ext cx="8442240" cy="830997"/>
          </a:xfrm>
          <a:prstGeom prst="rect">
            <a:avLst/>
          </a:prstGeom>
        </p:spPr>
        <p:txBody>
          <a:bodyPr wrap="square">
            <a:spAutoFit/>
          </a:bodyPr>
          <a:lstStyle/>
          <a:p>
            <a:r>
              <a:rPr lang="en-US" sz="2400" b="0" i="1" dirty="0">
                <a:solidFill>
                  <a:srgbClr val="1FE115"/>
                </a:solidFill>
              </a:rPr>
              <a:t>The lesser preselection of tested relationships, the less likely research results are true.</a:t>
            </a:r>
          </a:p>
        </p:txBody>
      </p:sp>
      <p:sp>
        <p:nvSpPr>
          <p:cNvPr id="3" name="Slide Number Placeholder 2"/>
          <p:cNvSpPr>
            <a:spLocks noGrp="1"/>
          </p:cNvSpPr>
          <p:nvPr>
            <p:ph type="sldNum" sz="quarter" idx="10"/>
          </p:nvPr>
        </p:nvSpPr>
        <p:spPr/>
        <p:txBody>
          <a:bodyPr/>
          <a:lstStyle/>
          <a:p>
            <a:fld id="{E275BFA4-CA6D-4892-8C0A-6B14E134BD5D}" type="slidenum">
              <a:rPr lang="en-US" smtClean="0"/>
              <a:pPr/>
              <a:t>54</a:t>
            </a:fld>
            <a:endParaRPr lang="en-US"/>
          </a:p>
        </p:txBody>
      </p:sp>
      <p:pic>
        <p:nvPicPr>
          <p:cNvPr id="4" name="Picture 3">
            <a:extLst>
              <a:ext uri="{FF2B5EF4-FFF2-40B4-BE49-F238E27FC236}">
                <a16:creationId xmlns:a16="http://schemas.microsoft.com/office/drawing/2014/main" id="{910A5987-EDD4-4BA7-83A6-31E0ECCA955F}"/>
              </a:ext>
            </a:extLst>
          </p:cNvPr>
          <p:cNvPicPr>
            <a:picLocks noChangeAspect="1"/>
          </p:cNvPicPr>
          <p:nvPr/>
        </p:nvPicPr>
        <p:blipFill>
          <a:blip r:embed="rId5"/>
          <a:stretch>
            <a:fillRect/>
          </a:stretch>
        </p:blipFill>
        <p:spPr>
          <a:xfrm>
            <a:off x="76200" y="3014567"/>
            <a:ext cx="8723376" cy="3049159"/>
          </a:xfrm>
          <a:prstGeom prst="rect">
            <a:avLst/>
          </a:prstGeom>
        </p:spPr>
      </p:pic>
    </p:spTree>
    <p:extLst>
      <p:ext uri="{BB962C8B-B14F-4D97-AF65-F5344CB8AC3E}">
        <p14:creationId xmlns:p14="http://schemas.microsoft.com/office/powerpoint/2010/main" val="1054230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What else from             is relevant here?</a:t>
            </a:r>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1883" y="1641227"/>
            <a:ext cx="7260233" cy="4784864"/>
          </a:xfrm>
          <a:prstGeom prst="rect">
            <a:avLst/>
          </a:prstGeom>
        </p:spPr>
      </p:pic>
      <p:sp>
        <p:nvSpPr>
          <p:cNvPr id="5" name="Rectangle 4"/>
          <p:cNvSpPr/>
          <p:nvPr/>
        </p:nvSpPr>
        <p:spPr>
          <a:xfrm>
            <a:off x="2743200" y="6504801"/>
            <a:ext cx="6324600" cy="276999"/>
          </a:xfrm>
          <a:prstGeom prst="rect">
            <a:avLst/>
          </a:prstGeom>
        </p:spPr>
        <p:txBody>
          <a:bodyPr wrap="square">
            <a:spAutoFit/>
          </a:bodyPr>
          <a:lstStyle/>
          <a:p>
            <a:pPr algn="r"/>
            <a:r>
              <a:rPr lang="en-US" sz="1200" dirty="0">
                <a:solidFill>
                  <a:schemeClr val="bg1"/>
                </a:solidFill>
              </a:rPr>
              <a:t>http://the-cardiorespiratory-system.weebly.com/heart-rate.html</a:t>
            </a:r>
          </a:p>
        </p:txBody>
      </p:sp>
      <p:sp>
        <p:nvSpPr>
          <p:cNvPr id="8" name="Rectangle 7"/>
          <p:cNvSpPr/>
          <p:nvPr/>
        </p:nvSpPr>
        <p:spPr>
          <a:xfrm>
            <a:off x="4044235" y="3351074"/>
            <a:ext cx="2356565" cy="1754326"/>
          </a:xfrm>
          <a:prstGeom prst="rect">
            <a:avLst/>
          </a:prstGeom>
        </p:spPr>
        <p:txBody>
          <a:bodyPr wrap="square">
            <a:spAutoFit/>
          </a:bodyPr>
          <a:lstStyle/>
          <a:p>
            <a:r>
              <a:rPr lang="en-US" sz="1800" dirty="0">
                <a:solidFill>
                  <a:srgbClr val="FF0000"/>
                </a:solidFill>
              </a:rPr>
              <a:t>Studies are less likely true when there is greater flexibility in designs,  definitions, outcomes and analytical modes</a:t>
            </a:r>
          </a:p>
        </p:txBody>
      </p:sp>
      <p:sp>
        <p:nvSpPr>
          <p:cNvPr id="3" name="Slide Number Placeholder 2"/>
          <p:cNvSpPr>
            <a:spLocks noGrp="1"/>
          </p:cNvSpPr>
          <p:nvPr>
            <p:ph type="sldNum" sz="quarter" idx="10"/>
          </p:nvPr>
        </p:nvSpPr>
        <p:spPr/>
        <p:txBody>
          <a:bodyPr/>
          <a:lstStyle/>
          <a:p>
            <a:fld id="{E275BFA4-CA6D-4892-8C0A-6B14E134BD5D}" type="slidenum">
              <a:rPr lang="en-US" smtClean="0"/>
              <a:pPr/>
              <a:t>55</a:t>
            </a:fld>
            <a:endParaRPr lang="en-US"/>
          </a:p>
        </p:txBody>
      </p:sp>
    </p:spTree>
    <p:extLst>
      <p:ext uri="{BB962C8B-B14F-4D97-AF65-F5344CB8AC3E}">
        <p14:creationId xmlns:p14="http://schemas.microsoft.com/office/powerpoint/2010/main" val="18661852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causal relationships</a:t>
            </a:r>
          </a:p>
        </p:txBody>
      </p:sp>
      <p:sp>
        <p:nvSpPr>
          <p:cNvPr id="3" name="Content Placeholder 2"/>
          <p:cNvSpPr>
            <a:spLocks noGrp="1"/>
          </p:cNvSpPr>
          <p:nvPr>
            <p:ph idx="1"/>
          </p:nvPr>
        </p:nvSpPr>
        <p:spPr>
          <a:xfrm>
            <a:off x="106344" y="1676400"/>
            <a:ext cx="9067800" cy="4953000"/>
          </a:xfrm>
        </p:spPr>
        <p:txBody>
          <a:bodyPr/>
          <a:lstStyle/>
          <a:p>
            <a:pPr marL="457200" indent="-457200">
              <a:buFont typeface="+mj-lt"/>
              <a:buAutoNum type="arabicPeriod"/>
            </a:pPr>
            <a:r>
              <a:rPr lang="en-US" dirty="0"/>
              <a:t>Spatiotemporal contiguity:</a:t>
            </a:r>
          </a:p>
          <a:p>
            <a:pPr marL="800100" lvl="2" indent="0">
              <a:buNone/>
            </a:pPr>
            <a:r>
              <a:rPr lang="en-US" dirty="0"/>
              <a:t>variables must be observed within </a:t>
            </a:r>
            <a:r>
              <a:rPr lang="en-US" b="1" i="1" dirty="0"/>
              <a:t>units of analysis</a:t>
            </a:r>
            <a:r>
              <a:rPr lang="en-US" dirty="0"/>
              <a:t>.</a:t>
            </a:r>
          </a:p>
          <a:p>
            <a:pPr marL="800100" lvl="2" indent="0">
              <a:buNone/>
            </a:pPr>
            <a:endParaRPr lang="en-US" sz="800" dirty="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a:t>
            </a:r>
            <a:r>
              <a:rPr lang="en-US" altLang="en-US" sz="1200" b="0" dirty="0">
                <a:solidFill>
                  <a:schemeClr val="bg1"/>
                </a:solidFill>
                <a:latin typeface="+mn-lt"/>
                <a:hlinkClick r:id="rId2"/>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56</a:t>
            </a:fld>
            <a:endParaRPr lang="en-US"/>
          </a:p>
        </p:txBody>
      </p:sp>
    </p:spTree>
    <p:extLst>
      <p:ext uri="{BB962C8B-B14F-4D97-AF65-F5344CB8AC3E}">
        <p14:creationId xmlns:p14="http://schemas.microsoft.com/office/powerpoint/2010/main" val="219229927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causal relationships</a:t>
            </a:r>
          </a:p>
        </p:txBody>
      </p:sp>
      <p:sp>
        <p:nvSpPr>
          <p:cNvPr id="3" name="Content Placeholder 2"/>
          <p:cNvSpPr>
            <a:spLocks noGrp="1"/>
          </p:cNvSpPr>
          <p:nvPr>
            <p:ph idx="1"/>
          </p:nvPr>
        </p:nvSpPr>
        <p:spPr>
          <a:xfrm>
            <a:off x="106344" y="1676400"/>
            <a:ext cx="9067800" cy="4953000"/>
          </a:xfrm>
        </p:spPr>
        <p:txBody>
          <a:bodyPr/>
          <a:lstStyle/>
          <a:p>
            <a:pPr marL="457200" indent="-457200">
              <a:buFont typeface="+mj-lt"/>
              <a:buAutoNum type="arabicPeriod"/>
            </a:pPr>
            <a:r>
              <a:rPr lang="en-US" dirty="0"/>
              <a:t>Spatiotemporal contiguity:</a:t>
            </a:r>
          </a:p>
          <a:p>
            <a:pPr marL="800100" lvl="2" indent="0">
              <a:buNone/>
            </a:pPr>
            <a:r>
              <a:rPr lang="en-US" dirty="0"/>
              <a:t>variables must be observed within </a:t>
            </a:r>
            <a:r>
              <a:rPr lang="en-US" b="1" i="1" dirty="0"/>
              <a:t>units of analysis</a:t>
            </a:r>
            <a:r>
              <a:rPr lang="en-US" dirty="0"/>
              <a:t>.</a:t>
            </a:r>
          </a:p>
          <a:p>
            <a:pPr marL="800100" lvl="2" indent="0">
              <a:buNone/>
            </a:pPr>
            <a:endParaRPr lang="en-US" dirty="0"/>
          </a:p>
          <a:p>
            <a:pPr marL="800100" lvl="2" indent="0">
              <a:buNone/>
            </a:pPr>
            <a:r>
              <a:rPr lang="en-US" dirty="0"/>
              <a:t>The units of analysis within which effort intensity and heart rate are observed are …</a:t>
            </a:r>
          </a:p>
          <a:p>
            <a:pPr marL="800100" lvl="2" indent="0">
              <a:buNone/>
            </a:pPr>
            <a:endParaRPr lang="en-US" dirty="0"/>
          </a:p>
          <a:p>
            <a:pPr marL="800100" lvl="2" indent="0">
              <a:buNone/>
            </a:pPr>
            <a:r>
              <a:rPr lang="en-US" dirty="0"/>
              <a:t>			specific human beings (or animals)</a:t>
            </a:r>
          </a:p>
          <a:p>
            <a:pPr marL="800100" lvl="2" indent="0">
              <a:buNone/>
            </a:pPr>
            <a:endParaRPr lang="en-US" sz="800" dirty="0"/>
          </a:p>
          <a:p>
            <a:pPr marL="457200" indent="-457200">
              <a:buFont typeface="+mj-lt"/>
              <a:buAutoNum type="arabicPeriod"/>
            </a:pPr>
            <a:endParaRPr lang="en-US" dirty="0"/>
          </a:p>
          <a:p>
            <a:pPr marL="457200" indent="-4572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E275BFA4-CA6D-4892-8C0A-6B14E134BD5D}" type="slidenum">
              <a:rPr lang="en-US" smtClean="0"/>
              <a:pPr/>
              <a:t>57</a:t>
            </a:fld>
            <a:endParaRPr lang="en-US"/>
          </a:p>
        </p:txBody>
      </p:sp>
    </p:spTree>
    <p:extLst>
      <p:ext uri="{BB962C8B-B14F-4D97-AF65-F5344CB8AC3E}">
        <p14:creationId xmlns:p14="http://schemas.microsoft.com/office/powerpoint/2010/main" val="125797547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causal relationships</a:t>
            </a:r>
          </a:p>
        </p:txBody>
      </p:sp>
      <p:sp>
        <p:nvSpPr>
          <p:cNvPr id="3" name="Content Placeholder 2"/>
          <p:cNvSpPr>
            <a:spLocks noGrp="1"/>
          </p:cNvSpPr>
          <p:nvPr>
            <p:ph idx="1"/>
          </p:nvPr>
        </p:nvSpPr>
        <p:spPr>
          <a:xfrm>
            <a:off x="106344" y="1676400"/>
            <a:ext cx="9067800" cy="4953000"/>
          </a:xfrm>
        </p:spPr>
        <p:txBody>
          <a:bodyPr/>
          <a:lstStyle/>
          <a:p>
            <a:pPr marL="457200" indent="-457200">
              <a:buFont typeface="+mj-lt"/>
              <a:buAutoNum type="arabicPeriod"/>
            </a:pPr>
            <a:r>
              <a:rPr lang="en-US" dirty="0"/>
              <a:t>Spatiotemporal contiguity:</a:t>
            </a:r>
          </a:p>
          <a:p>
            <a:pPr marL="800100" lvl="2" indent="0">
              <a:buNone/>
            </a:pPr>
            <a:r>
              <a:rPr lang="en-US" dirty="0"/>
              <a:t>variables must be observed within </a:t>
            </a:r>
            <a:r>
              <a:rPr lang="en-US" b="1" i="1" dirty="0"/>
              <a:t>units of analysis</a:t>
            </a:r>
            <a:r>
              <a:rPr lang="en-US" dirty="0"/>
              <a:t>.</a:t>
            </a:r>
          </a:p>
          <a:p>
            <a:pPr marL="800100" lvl="2" indent="0">
              <a:buNone/>
            </a:pPr>
            <a:endParaRPr lang="en-US" sz="800" dirty="0"/>
          </a:p>
          <a:p>
            <a:pPr marL="457200" indent="-457200">
              <a:buFont typeface="+mj-lt"/>
              <a:buAutoNum type="arabicPeriod"/>
            </a:pPr>
            <a:r>
              <a:rPr lang="en-US" dirty="0"/>
              <a:t>Covariance:</a:t>
            </a:r>
          </a:p>
          <a:p>
            <a:pPr marL="800100" lvl="2" indent="0">
              <a:buNone/>
            </a:pPr>
            <a:r>
              <a:rPr lang="en-US" dirty="0"/>
              <a:t>the values of two variables must shift together in some systematic way.</a:t>
            </a:r>
          </a:p>
          <a:p>
            <a:pPr marL="800100" lvl="2" indent="0">
              <a:buNone/>
            </a:pPr>
            <a:endParaRPr lang="en-US" sz="800" dirty="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a:t>
            </a:r>
            <a:r>
              <a:rPr lang="en-US" altLang="en-US" sz="1200" b="0" dirty="0">
                <a:solidFill>
                  <a:schemeClr val="bg1"/>
                </a:solidFill>
                <a:latin typeface="+mn-lt"/>
                <a:hlinkClick r:id="rId2"/>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58</a:t>
            </a:fld>
            <a:endParaRPr lang="en-US"/>
          </a:p>
        </p:txBody>
      </p:sp>
    </p:spTree>
    <p:extLst>
      <p:ext uri="{BB962C8B-B14F-4D97-AF65-F5344CB8AC3E}">
        <p14:creationId xmlns:p14="http://schemas.microsoft.com/office/powerpoint/2010/main" val="126895241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causal relationships</a:t>
            </a:r>
          </a:p>
        </p:txBody>
      </p:sp>
      <p:sp>
        <p:nvSpPr>
          <p:cNvPr id="3" name="Content Placeholder 2"/>
          <p:cNvSpPr>
            <a:spLocks noGrp="1"/>
          </p:cNvSpPr>
          <p:nvPr>
            <p:ph idx="1"/>
          </p:nvPr>
        </p:nvSpPr>
        <p:spPr>
          <a:xfrm>
            <a:off x="106344" y="1676400"/>
            <a:ext cx="9067800" cy="4953000"/>
          </a:xfrm>
        </p:spPr>
        <p:txBody>
          <a:bodyPr/>
          <a:lstStyle/>
          <a:p>
            <a:pPr marL="457200" indent="-457200">
              <a:buFont typeface="+mj-lt"/>
              <a:buAutoNum type="arabicPeriod"/>
            </a:pPr>
            <a:r>
              <a:rPr lang="en-US" dirty="0"/>
              <a:t>Spatiotemporal contiguity:</a:t>
            </a:r>
          </a:p>
          <a:p>
            <a:pPr marL="800100" lvl="2" indent="0">
              <a:buNone/>
            </a:pPr>
            <a:r>
              <a:rPr lang="en-US" dirty="0"/>
              <a:t>variables must be observed within </a:t>
            </a:r>
            <a:r>
              <a:rPr lang="en-US" b="1" i="1" dirty="0"/>
              <a:t>units of analysis</a:t>
            </a:r>
            <a:r>
              <a:rPr lang="en-US" dirty="0"/>
              <a:t>.</a:t>
            </a:r>
          </a:p>
          <a:p>
            <a:pPr marL="800100" lvl="2" indent="0">
              <a:buNone/>
            </a:pPr>
            <a:endParaRPr lang="en-US" sz="800" dirty="0"/>
          </a:p>
          <a:p>
            <a:pPr marL="457200" indent="-457200">
              <a:buFont typeface="+mj-lt"/>
              <a:buAutoNum type="arabicPeriod"/>
            </a:pPr>
            <a:r>
              <a:rPr lang="en-US" dirty="0"/>
              <a:t>Covariance:</a:t>
            </a:r>
          </a:p>
          <a:p>
            <a:pPr marL="800100" lvl="2" indent="0">
              <a:buNone/>
            </a:pPr>
            <a:r>
              <a:rPr lang="en-US" dirty="0"/>
              <a:t>the values of two variables must shift together in some systematic way.</a:t>
            </a:r>
          </a:p>
          <a:p>
            <a:pPr marL="800100" lvl="2" indent="0">
              <a:buNone/>
            </a:pPr>
            <a:endParaRPr lang="en-US" sz="800" dirty="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a:t>
            </a:r>
            <a:r>
              <a:rPr lang="en-US" altLang="en-US" sz="1200" b="0" dirty="0">
                <a:solidFill>
                  <a:schemeClr val="bg1"/>
                </a:solidFill>
                <a:latin typeface="+mn-lt"/>
                <a:hlinkClick r:id="rId2"/>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9531" y="3581400"/>
            <a:ext cx="2980021" cy="2652375"/>
          </a:xfrm>
          <a:prstGeom prst="rect">
            <a:avLst/>
          </a:prstGeom>
        </p:spPr>
      </p:pic>
      <p:sp>
        <p:nvSpPr>
          <p:cNvPr id="6" name="Rectangle 5"/>
          <p:cNvSpPr/>
          <p:nvPr/>
        </p:nvSpPr>
        <p:spPr>
          <a:xfrm>
            <a:off x="4669552" y="3783568"/>
            <a:ext cx="4169648" cy="738664"/>
          </a:xfrm>
          <a:prstGeom prst="rect">
            <a:avLst/>
          </a:prstGeom>
        </p:spPr>
        <p:txBody>
          <a:bodyPr wrap="square">
            <a:spAutoFit/>
          </a:bodyPr>
          <a:lstStyle/>
          <a:p>
            <a:pPr algn="l"/>
            <a:r>
              <a:rPr lang="en-US" sz="1400" b="0" dirty="0" err="1">
                <a:solidFill>
                  <a:schemeClr val="bg1"/>
                </a:solidFill>
              </a:rPr>
              <a:t>Ekblom</a:t>
            </a:r>
            <a:r>
              <a:rPr lang="en-US" sz="1400" b="0" dirty="0">
                <a:solidFill>
                  <a:schemeClr val="bg1"/>
                </a:solidFill>
              </a:rPr>
              <a:t>, B. P.-O. </a:t>
            </a:r>
            <a:r>
              <a:rPr lang="en-US" sz="1400" b="0" dirty="0" err="1">
                <a:solidFill>
                  <a:schemeClr val="bg1"/>
                </a:solidFill>
              </a:rPr>
              <a:t>Åstrand</a:t>
            </a:r>
            <a:r>
              <a:rPr lang="en-US" sz="1400" b="0" dirty="0">
                <a:solidFill>
                  <a:schemeClr val="bg1"/>
                </a:solidFill>
              </a:rPr>
              <a:t>, B. </a:t>
            </a:r>
            <a:r>
              <a:rPr lang="en-US" sz="1400" b="0" dirty="0" err="1">
                <a:solidFill>
                  <a:schemeClr val="bg1"/>
                </a:solidFill>
              </a:rPr>
              <a:t>Saltin</a:t>
            </a:r>
            <a:r>
              <a:rPr lang="en-US" sz="1400" b="0" dirty="0">
                <a:solidFill>
                  <a:schemeClr val="bg1"/>
                </a:solidFill>
              </a:rPr>
              <a:t>, J. Stenberg and B. </a:t>
            </a:r>
            <a:r>
              <a:rPr lang="en-US" sz="1400" b="0" dirty="0" err="1">
                <a:solidFill>
                  <a:schemeClr val="bg1"/>
                </a:solidFill>
              </a:rPr>
              <a:t>Wallström</a:t>
            </a:r>
            <a:r>
              <a:rPr lang="en-US" sz="1400" b="0" dirty="0">
                <a:solidFill>
                  <a:schemeClr val="bg1"/>
                </a:solidFill>
              </a:rPr>
              <a:t>. Effect of training on circulatory response to exercise. </a:t>
            </a:r>
            <a:r>
              <a:rPr lang="en-US" sz="1400" b="0" i="1" dirty="0">
                <a:solidFill>
                  <a:schemeClr val="bg1"/>
                </a:solidFill>
              </a:rPr>
              <a:t>J. Appl. Physiol.</a:t>
            </a:r>
            <a:r>
              <a:rPr lang="en-US" sz="1400" b="0" dirty="0">
                <a:solidFill>
                  <a:schemeClr val="bg1"/>
                </a:solidFill>
              </a:rPr>
              <a:t> 24:518-528, 1968.</a:t>
            </a:r>
          </a:p>
        </p:txBody>
      </p:sp>
      <p:sp>
        <p:nvSpPr>
          <p:cNvPr id="7" name="Slide Number Placeholder 6"/>
          <p:cNvSpPr>
            <a:spLocks noGrp="1"/>
          </p:cNvSpPr>
          <p:nvPr>
            <p:ph type="sldNum" sz="quarter" idx="10"/>
          </p:nvPr>
        </p:nvSpPr>
        <p:spPr/>
        <p:txBody>
          <a:bodyPr/>
          <a:lstStyle/>
          <a:p>
            <a:fld id="{E275BFA4-CA6D-4892-8C0A-6B14E134BD5D}" type="slidenum">
              <a:rPr lang="en-US" smtClean="0"/>
              <a:pPr/>
              <a:t>59</a:t>
            </a:fld>
            <a:endParaRPr lang="en-US"/>
          </a:p>
        </p:txBody>
      </p:sp>
    </p:spTree>
    <p:extLst>
      <p:ext uri="{BB962C8B-B14F-4D97-AF65-F5344CB8AC3E}">
        <p14:creationId xmlns:p14="http://schemas.microsoft.com/office/powerpoint/2010/main" val="2753022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(1.2)</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alternative hypothesis:</a:t>
            </a:r>
          </a:p>
          <a:p>
            <a:pPr lvl="1">
              <a:buFont typeface="Arial" panose="020B0604020202020204" pitchFamily="34" charset="0"/>
              <a:buChar char="•"/>
            </a:pPr>
            <a:r>
              <a:rPr lang="en-US" sz="2200" dirty="0"/>
              <a:t>Null hypothesis: </a:t>
            </a:r>
          </a:p>
          <a:p>
            <a:pPr lvl="2">
              <a:buFont typeface="Arial" panose="020B0604020202020204" pitchFamily="34" charset="0"/>
              <a:buChar char="•"/>
            </a:pPr>
            <a:r>
              <a:rPr lang="en-US" sz="2200" i="1" dirty="0">
                <a:solidFill>
                  <a:srgbClr val="FFFF00"/>
                </a:solidFill>
              </a:rPr>
              <a:t> 									</a:t>
            </a:r>
          </a:p>
          <a:p>
            <a:pPr lvl="1">
              <a:buFont typeface="Arial" panose="020B0604020202020204" pitchFamily="34" charset="0"/>
              <a:buChar char="•"/>
            </a:pPr>
            <a:r>
              <a:rPr lang="en-US" sz="2200" dirty="0"/>
              <a:t>Alternative hypothesis:</a:t>
            </a:r>
          </a:p>
          <a:p>
            <a:pPr lvl="2">
              <a:buFont typeface="Arial" panose="020B0604020202020204" pitchFamily="34" charset="0"/>
              <a:buChar char="•"/>
            </a:pPr>
            <a:r>
              <a:rPr lang="en-US" sz="2200" i="1" dirty="0">
                <a:solidFill>
                  <a:srgbClr val="FFFF00"/>
                </a:solidFill>
              </a:rPr>
              <a:t> </a:t>
            </a:r>
          </a:p>
          <a:p>
            <a:pPr lvl="1">
              <a:buFont typeface="Arial" panose="020B0604020202020204" pitchFamily="34" charset="0"/>
              <a:buChar char="•"/>
            </a:pPr>
            <a:endParaRPr lang="en-US" sz="2600" i="1" dirty="0">
              <a:solidFill>
                <a:srgbClr val="FFFF00"/>
              </a:solidFill>
            </a:endParaRPr>
          </a:p>
          <a:p>
            <a:pPr lvl="2">
              <a:buFont typeface="Arial" panose="020B0604020202020204" pitchFamily="34" charset="0"/>
              <a:buChar char="•"/>
            </a:pPr>
            <a:endParaRPr lang="en-US" sz="1800" dirty="0"/>
          </a:p>
          <a:p>
            <a:pPr marL="457200" indent="-457200">
              <a:buFont typeface="+mj-lt"/>
              <a:buAutoNum type="arabicPeriod"/>
            </a:pPr>
            <a:endParaRPr lang="en-US" sz="2200" dirty="0"/>
          </a:p>
        </p:txBody>
      </p:sp>
      <p:sp>
        <p:nvSpPr>
          <p:cNvPr id="2" name="Slide Number Placeholder 1"/>
          <p:cNvSpPr>
            <a:spLocks noGrp="1"/>
          </p:cNvSpPr>
          <p:nvPr>
            <p:ph type="sldNum" sz="quarter" idx="10"/>
          </p:nvPr>
        </p:nvSpPr>
        <p:spPr/>
        <p:txBody>
          <a:bodyPr/>
          <a:lstStyle/>
          <a:p>
            <a:fld id="{E275BFA4-CA6D-4892-8C0A-6B14E134BD5D}" type="slidenum">
              <a:rPr lang="en-US" smtClean="0"/>
              <a:pPr/>
              <a:t>6</a:t>
            </a:fld>
            <a:endParaRPr lang="en-US"/>
          </a:p>
        </p:txBody>
      </p:sp>
    </p:spTree>
    <p:extLst>
      <p:ext uri="{BB962C8B-B14F-4D97-AF65-F5344CB8AC3E}">
        <p14:creationId xmlns:p14="http://schemas.microsoft.com/office/powerpoint/2010/main" val="33957123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Requirements for causal relationships</a:t>
            </a:r>
          </a:p>
        </p:txBody>
      </p:sp>
      <p:sp>
        <p:nvSpPr>
          <p:cNvPr id="3" name="Content Placeholder 2"/>
          <p:cNvSpPr>
            <a:spLocks noGrp="1"/>
          </p:cNvSpPr>
          <p:nvPr>
            <p:ph idx="1"/>
          </p:nvPr>
        </p:nvSpPr>
        <p:spPr>
          <a:xfrm>
            <a:off x="106344" y="1676400"/>
            <a:ext cx="9067800" cy="4953000"/>
          </a:xfrm>
        </p:spPr>
        <p:txBody>
          <a:bodyPr/>
          <a:lstStyle/>
          <a:p>
            <a:pPr marL="457200" indent="-457200">
              <a:buFont typeface="+mj-lt"/>
              <a:buAutoNum type="arabicPeriod"/>
            </a:pPr>
            <a:r>
              <a:rPr lang="en-US" dirty="0"/>
              <a:t>Spatiotemporal contiguity:</a:t>
            </a:r>
          </a:p>
          <a:p>
            <a:pPr marL="800100" lvl="2" indent="0">
              <a:buNone/>
            </a:pPr>
            <a:r>
              <a:rPr lang="en-US" dirty="0"/>
              <a:t>variables must be observed within </a:t>
            </a:r>
            <a:r>
              <a:rPr lang="en-US" b="1" i="1" dirty="0"/>
              <a:t>units of analysis</a:t>
            </a:r>
            <a:r>
              <a:rPr lang="en-US" dirty="0"/>
              <a:t>.</a:t>
            </a:r>
          </a:p>
          <a:p>
            <a:pPr marL="800100" lvl="2" indent="0">
              <a:buNone/>
            </a:pPr>
            <a:endParaRPr lang="en-US" sz="800" dirty="0"/>
          </a:p>
          <a:p>
            <a:pPr marL="457200" indent="-457200">
              <a:buFont typeface="+mj-lt"/>
              <a:buAutoNum type="arabicPeriod"/>
            </a:pPr>
            <a:r>
              <a:rPr lang="en-US" dirty="0"/>
              <a:t>Covariance:</a:t>
            </a:r>
          </a:p>
          <a:p>
            <a:pPr marL="800100" lvl="2" indent="0">
              <a:buNone/>
            </a:pPr>
            <a:r>
              <a:rPr lang="en-US" dirty="0"/>
              <a:t>the values of two variables must shift together in some systematic way.</a:t>
            </a:r>
          </a:p>
          <a:p>
            <a:pPr marL="800100" lvl="2" indent="0">
              <a:buNone/>
            </a:pPr>
            <a:endParaRPr lang="en-US" sz="800" dirty="0"/>
          </a:p>
          <a:p>
            <a:pPr marL="457200" indent="-457200">
              <a:buFont typeface="+mj-lt"/>
              <a:buAutoNum type="arabicPeriod"/>
            </a:pPr>
            <a:r>
              <a:rPr lang="en-US" dirty="0"/>
              <a:t>Temporal ordering:</a:t>
            </a:r>
          </a:p>
          <a:p>
            <a:pPr marL="800100" lvl="2" indent="0">
              <a:buNone/>
            </a:pPr>
            <a:r>
              <a:rPr lang="en-US" dirty="0"/>
              <a:t>a change in the cause variable must happen </a:t>
            </a:r>
            <a:r>
              <a:rPr lang="en-US" i="1" dirty="0"/>
              <a:t>before </a:t>
            </a:r>
            <a:r>
              <a:rPr lang="en-US" dirty="0"/>
              <a:t>the related change in the effect variable.</a:t>
            </a:r>
          </a:p>
          <a:p>
            <a:pPr marL="800100" lvl="2" indent="0">
              <a:buNone/>
            </a:pPr>
            <a:endParaRPr lang="en-US" sz="800" dirty="0"/>
          </a:p>
          <a:p>
            <a:pPr marL="457200" indent="-457200">
              <a:buFont typeface="+mj-lt"/>
              <a:buAutoNum type="arabicPeriod"/>
            </a:pPr>
            <a:r>
              <a:rPr lang="en-US" dirty="0"/>
              <a:t>Necessary connection:</a:t>
            </a:r>
          </a:p>
          <a:p>
            <a:pPr marL="800100" lvl="2" indent="0">
              <a:buNone/>
            </a:pPr>
            <a:r>
              <a:rPr lang="en-US" dirty="0"/>
              <a:t>A </a:t>
            </a:r>
            <a:r>
              <a:rPr lang="en-US" u="sng" dirty="0"/>
              <a:t>statement</a:t>
            </a:r>
            <a:r>
              <a:rPr lang="en-US" dirty="0"/>
              <a:t> – the ‘</a:t>
            </a:r>
            <a:r>
              <a:rPr lang="en-US" i="1" dirty="0"/>
              <a:t>theoretical linkage’ </a:t>
            </a:r>
            <a:r>
              <a:rPr lang="en-US" dirty="0"/>
              <a:t>or ‘</a:t>
            </a:r>
            <a:r>
              <a:rPr lang="en-US" i="1" dirty="0"/>
              <a:t>theoretical rationale’ </a:t>
            </a:r>
            <a:r>
              <a:rPr lang="en-US" dirty="0"/>
              <a:t>- providing the justification for the posited causation within the theory.</a:t>
            </a:r>
          </a:p>
          <a:p>
            <a:pPr marL="457200" indent="-457200">
              <a:buFont typeface="+mj-lt"/>
              <a:buAutoNum type="arabicPeriod"/>
            </a:pPr>
            <a:endParaRPr lang="en-US" dirty="0"/>
          </a:p>
          <a:p>
            <a:pPr marL="457200" indent="-457200">
              <a:buFont typeface="+mj-lt"/>
              <a:buAutoNum type="arabicPeriod"/>
            </a:pPr>
            <a:endParaRPr lang="en-US" dirty="0"/>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a:t>
            </a:r>
            <a:r>
              <a:rPr lang="en-US" altLang="en-US" sz="1200" b="0" dirty="0">
                <a:solidFill>
                  <a:schemeClr val="bg1"/>
                </a:solidFill>
                <a:latin typeface="+mn-lt"/>
                <a:hlinkClick r:id="rId2"/>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60</a:t>
            </a:fld>
            <a:endParaRPr lang="en-US"/>
          </a:p>
        </p:txBody>
      </p:sp>
    </p:spTree>
    <p:extLst>
      <p:ext uri="{BB962C8B-B14F-4D97-AF65-F5344CB8AC3E}">
        <p14:creationId xmlns:p14="http://schemas.microsoft.com/office/powerpoint/2010/main" val="368893122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80092-A28A-42E9-95E7-A3AF7EBD7FCE}"/>
              </a:ext>
            </a:extLst>
          </p:cNvPr>
          <p:cNvSpPr>
            <a:spLocks noGrp="1"/>
          </p:cNvSpPr>
          <p:nvPr>
            <p:ph type="title"/>
          </p:nvPr>
        </p:nvSpPr>
        <p:spPr/>
        <p:txBody>
          <a:bodyPr/>
          <a:lstStyle/>
          <a:p>
            <a:r>
              <a:rPr lang="en-US" dirty="0"/>
              <a:t>Be aware</a:t>
            </a:r>
          </a:p>
        </p:txBody>
      </p:sp>
      <p:sp>
        <p:nvSpPr>
          <p:cNvPr id="3" name="Content Placeholder 2">
            <a:extLst>
              <a:ext uri="{FF2B5EF4-FFF2-40B4-BE49-F238E27FC236}">
                <a16:creationId xmlns:a16="http://schemas.microsoft.com/office/drawing/2014/main" id="{85773262-2690-432D-A539-EF39D3151393}"/>
              </a:ext>
            </a:extLst>
          </p:cNvPr>
          <p:cNvSpPr>
            <a:spLocks noGrp="1"/>
          </p:cNvSpPr>
          <p:nvPr>
            <p:ph idx="1"/>
          </p:nvPr>
        </p:nvSpPr>
        <p:spPr/>
        <p:txBody>
          <a:bodyPr/>
          <a:lstStyle/>
          <a:p>
            <a:pPr>
              <a:buFont typeface="Arial" panose="020B0604020202020204" pitchFamily="34" charset="0"/>
              <a:buChar char="•"/>
            </a:pPr>
            <a:r>
              <a:rPr lang="en-US" dirty="0"/>
              <a:t>Your </a:t>
            </a:r>
            <a:r>
              <a:rPr lang="en-US" dirty="0" err="1"/>
              <a:t>hypothes</a:t>
            </a:r>
            <a:r>
              <a:rPr lang="en-US" dirty="0"/>
              <a:t>(</a:t>
            </a:r>
            <a:r>
              <a:rPr lang="en-US" dirty="0" err="1"/>
              <a:t>i</a:t>
            </a:r>
            <a:r>
              <a:rPr lang="en-US" dirty="0"/>
              <a:t>)(e)s must reflect your research question(s)</a:t>
            </a:r>
          </a:p>
          <a:p>
            <a:pPr>
              <a:buFont typeface="Arial" panose="020B0604020202020204" pitchFamily="34" charset="0"/>
              <a:buChar char="•"/>
            </a:pPr>
            <a:r>
              <a:rPr lang="en-US" dirty="0"/>
              <a:t>Your </a:t>
            </a:r>
            <a:r>
              <a:rPr lang="en-US" dirty="0" err="1"/>
              <a:t>hypothes</a:t>
            </a:r>
            <a:r>
              <a:rPr lang="en-US" dirty="0"/>
              <a:t>(</a:t>
            </a:r>
            <a:r>
              <a:rPr lang="en-US" dirty="0" err="1"/>
              <a:t>i</a:t>
            </a:r>
            <a:r>
              <a:rPr lang="en-US" dirty="0"/>
              <a:t>)(e)s must:</a:t>
            </a:r>
          </a:p>
          <a:p>
            <a:pPr lvl="1">
              <a:buFont typeface="Arial" panose="020B0604020202020204" pitchFamily="34" charset="0"/>
              <a:buChar char="•"/>
            </a:pPr>
            <a:r>
              <a:rPr lang="en-US" dirty="0"/>
              <a:t>be expressed explicitly in terms of a causal relationship</a:t>
            </a:r>
          </a:p>
          <a:p>
            <a:pPr lvl="1">
              <a:buFont typeface="Arial" panose="020B0604020202020204" pitchFamily="34" charset="0"/>
              <a:buChar char="•"/>
            </a:pPr>
            <a:r>
              <a:rPr lang="en-US" dirty="0"/>
              <a:t>be motivated for why you assume such relationship</a:t>
            </a:r>
          </a:p>
          <a:p>
            <a:pPr>
              <a:buFont typeface="Arial" panose="020B0604020202020204" pitchFamily="34" charset="0"/>
              <a:buChar char="•"/>
            </a:pPr>
            <a:r>
              <a:rPr lang="en-US" dirty="0"/>
              <a:t>All your variables must be motivated and described in relation to the research questions, including ‘intermediate variables’ specified in your theory (theoretical linkage)</a:t>
            </a:r>
          </a:p>
          <a:p>
            <a:pPr>
              <a:buFont typeface="Arial" panose="020B0604020202020204" pitchFamily="34" charset="0"/>
              <a:buChar char="•"/>
            </a:pPr>
            <a:r>
              <a:rPr lang="en-US" dirty="0"/>
              <a:t>The set of your variables is the minimal set required to be able to accept/reject the null hypothesis.</a:t>
            </a:r>
          </a:p>
        </p:txBody>
      </p:sp>
      <p:sp>
        <p:nvSpPr>
          <p:cNvPr id="4" name="Slide Number Placeholder 3">
            <a:extLst>
              <a:ext uri="{FF2B5EF4-FFF2-40B4-BE49-F238E27FC236}">
                <a16:creationId xmlns:a16="http://schemas.microsoft.com/office/drawing/2014/main" id="{0AD9082F-E70C-44CB-B47F-B9A00351F79D}"/>
              </a:ext>
            </a:extLst>
          </p:cNvPr>
          <p:cNvSpPr>
            <a:spLocks noGrp="1"/>
          </p:cNvSpPr>
          <p:nvPr>
            <p:ph type="sldNum" sz="quarter" idx="10"/>
          </p:nvPr>
        </p:nvSpPr>
        <p:spPr/>
        <p:txBody>
          <a:bodyPr/>
          <a:lstStyle/>
          <a:p>
            <a:fld id="{E275BFA4-CA6D-4892-8C0A-6B14E134BD5D}" type="slidenum">
              <a:rPr lang="en-US" smtClean="0"/>
              <a:pPr/>
              <a:t>61</a:t>
            </a:fld>
            <a:endParaRPr lang="en-US"/>
          </a:p>
        </p:txBody>
      </p:sp>
    </p:spTree>
    <p:extLst>
      <p:ext uri="{BB962C8B-B14F-4D97-AF65-F5344CB8AC3E}">
        <p14:creationId xmlns:p14="http://schemas.microsoft.com/office/powerpoint/2010/main" val="187608385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definition’ and</a:t>
            </a:r>
            <a:br>
              <a:rPr lang="en-US" dirty="0"/>
            </a:br>
            <a:r>
              <a:rPr lang="en-US" dirty="0"/>
              <a:t>‘Theoretical linkage’</a:t>
            </a:r>
          </a:p>
        </p:txBody>
      </p:sp>
      <p:sp>
        <p:nvSpPr>
          <p:cNvPr id="3" name="Content Placeholder 2"/>
          <p:cNvSpPr>
            <a:spLocks noGrp="1"/>
          </p:cNvSpPr>
          <p:nvPr>
            <p:ph idx="1"/>
          </p:nvPr>
        </p:nvSpPr>
        <p:spPr>
          <a:xfrm>
            <a:off x="228600" y="2133600"/>
            <a:ext cx="8686800" cy="4495800"/>
          </a:xfrm>
        </p:spPr>
        <p:txBody>
          <a:bodyPr/>
          <a:lstStyle/>
          <a:p>
            <a:pPr>
              <a:buFont typeface="Arial" panose="020B0604020202020204" pitchFamily="34" charset="0"/>
              <a:buChar char="•"/>
            </a:pPr>
            <a:r>
              <a:rPr lang="en-US" dirty="0"/>
              <a:t>The ‘</a:t>
            </a:r>
            <a:r>
              <a:rPr lang="en-US" i="1" dirty="0"/>
              <a:t>theoretical definition</a:t>
            </a:r>
            <a:r>
              <a:rPr lang="en-US" dirty="0"/>
              <a:t>’: </a:t>
            </a:r>
          </a:p>
          <a:p>
            <a:pPr lvl="1">
              <a:buFont typeface="Arial" panose="020B0604020202020204" pitchFamily="34" charset="0"/>
              <a:buChar char="•"/>
            </a:pPr>
            <a:r>
              <a:rPr lang="en-US" dirty="0"/>
              <a:t>Is a …</a:t>
            </a:r>
          </a:p>
        </p:txBody>
      </p:sp>
      <p:sp>
        <p:nvSpPr>
          <p:cNvPr id="4" name="Slide Number Placeholder 3"/>
          <p:cNvSpPr>
            <a:spLocks noGrp="1"/>
          </p:cNvSpPr>
          <p:nvPr>
            <p:ph type="sldNum" sz="quarter" idx="10"/>
          </p:nvPr>
        </p:nvSpPr>
        <p:spPr/>
        <p:txBody>
          <a:bodyPr/>
          <a:lstStyle/>
          <a:p>
            <a:fld id="{E275BFA4-CA6D-4892-8C0A-6B14E134BD5D}" type="slidenum">
              <a:rPr lang="en-US" smtClean="0"/>
              <a:pPr/>
              <a:t>62</a:t>
            </a:fld>
            <a:endParaRPr lang="en-US"/>
          </a:p>
        </p:txBody>
      </p:sp>
      <p:sp>
        <p:nvSpPr>
          <p:cNvPr id="5" name="TextBox 4">
            <a:extLst>
              <a:ext uri="{FF2B5EF4-FFF2-40B4-BE49-F238E27FC236}">
                <a16:creationId xmlns:a16="http://schemas.microsoft.com/office/drawing/2014/main" id="{C49790DF-873E-49AF-90DE-F4141B119F86}"/>
              </a:ext>
            </a:extLst>
          </p:cNvPr>
          <p:cNvSpPr txBox="1"/>
          <p:nvPr/>
        </p:nvSpPr>
        <p:spPr>
          <a:xfrm>
            <a:off x="7105403" y="64413"/>
            <a:ext cx="1962397" cy="584775"/>
          </a:xfrm>
          <a:prstGeom prst="rect">
            <a:avLst/>
          </a:prstGeom>
          <a:noFill/>
          <a:ln w="38100">
            <a:solidFill>
              <a:schemeClr val="bg1"/>
            </a:solidFill>
          </a:ln>
        </p:spPr>
        <p:txBody>
          <a:bodyPr wrap="none" rtlCol="0">
            <a:spAutoFit/>
          </a:bodyPr>
          <a:lstStyle/>
          <a:p>
            <a:r>
              <a:rPr lang="en-US" dirty="0">
                <a:solidFill>
                  <a:schemeClr val="bg1"/>
                </a:solidFill>
              </a:rPr>
              <a:t>A3/3.2-3.3</a:t>
            </a:r>
          </a:p>
        </p:txBody>
      </p:sp>
    </p:spTree>
    <p:extLst>
      <p:ext uri="{BB962C8B-B14F-4D97-AF65-F5344CB8AC3E}">
        <p14:creationId xmlns:p14="http://schemas.microsoft.com/office/powerpoint/2010/main" val="20873646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‘Theoretical definition’ and</a:t>
            </a:r>
            <a:br>
              <a:rPr lang="en-US" dirty="0"/>
            </a:br>
            <a:r>
              <a:rPr lang="en-US" dirty="0"/>
              <a:t>‘Theoretical linkage’</a:t>
            </a:r>
          </a:p>
        </p:txBody>
      </p:sp>
      <p:sp>
        <p:nvSpPr>
          <p:cNvPr id="3" name="Content Placeholder 2"/>
          <p:cNvSpPr>
            <a:spLocks noGrp="1"/>
          </p:cNvSpPr>
          <p:nvPr>
            <p:ph idx="1"/>
          </p:nvPr>
        </p:nvSpPr>
        <p:spPr>
          <a:xfrm>
            <a:off x="3810000" y="2133600"/>
            <a:ext cx="5105400" cy="4495800"/>
          </a:xfrm>
        </p:spPr>
        <p:txBody>
          <a:bodyPr/>
          <a:lstStyle/>
          <a:p>
            <a:pPr>
              <a:buFont typeface="Arial" panose="020B0604020202020204" pitchFamily="34" charset="0"/>
              <a:buChar char="•"/>
            </a:pPr>
            <a:r>
              <a:rPr lang="en-US" sz="2000" dirty="0"/>
              <a:t>The ‘</a:t>
            </a:r>
            <a:r>
              <a:rPr lang="en-US" sz="2000" i="1" dirty="0"/>
              <a:t>theoretical definition</a:t>
            </a:r>
            <a:r>
              <a:rPr lang="en-US" sz="2000" dirty="0"/>
              <a:t>’: </a:t>
            </a:r>
          </a:p>
          <a:p>
            <a:pPr lvl="1">
              <a:buFont typeface="Arial" panose="020B0604020202020204" pitchFamily="34" charset="0"/>
              <a:buChar char="•"/>
            </a:pPr>
            <a:r>
              <a:rPr lang="en-US" sz="2000" dirty="0"/>
              <a:t>is a … description that specifies what sort of </a:t>
            </a:r>
            <a:r>
              <a:rPr lang="en-US" sz="2000" dirty="0" err="1"/>
              <a:t>PoR</a:t>
            </a:r>
            <a:r>
              <a:rPr lang="en-US" sz="2000" dirty="0"/>
              <a:t> the defining researcher carved out through the perspective.</a:t>
            </a:r>
          </a:p>
          <a:p>
            <a:pPr lvl="1">
              <a:buFont typeface="Arial" panose="020B0604020202020204" pitchFamily="34" charset="0"/>
              <a:buChar char="•"/>
            </a:pPr>
            <a:r>
              <a:rPr lang="en-US" sz="2000" dirty="0"/>
              <a:t>explains the nature of a </a:t>
            </a:r>
            <a:r>
              <a:rPr lang="en-US" sz="2000" dirty="0" err="1"/>
              <a:t>PoR</a:t>
            </a:r>
            <a:r>
              <a:rPr lang="en-US" sz="2000" dirty="0"/>
              <a:t> observed through a perspective. </a:t>
            </a:r>
          </a:p>
          <a:p>
            <a:pPr>
              <a:buFont typeface="Arial" panose="020B0604020202020204" pitchFamily="34" charset="0"/>
              <a:buChar char="•"/>
            </a:pPr>
            <a:r>
              <a:rPr lang="en-US" sz="2000" dirty="0"/>
              <a:t>The ‘</a:t>
            </a:r>
            <a:r>
              <a:rPr lang="en-US" sz="2000" i="1" dirty="0"/>
              <a:t>theoretical linkage’:</a:t>
            </a:r>
          </a:p>
          <a:p>
            <a:pPr lvl="1">
              <a:buFont typeface="Arial" panose="020B0604020202020204" pitchFamily="34" charset="0"/>
              <a:buChar char="•"/>
            </a:pPr>
            <a:r>
              <a:rPr lang="en-US" sz="2000" dirty="0"/>
              <a:t>provides the justification for the posited causation within the theory;</a:t>
            </a:r>
          </a:p>
          <a:p>
            <a:pPr lvl="1">
              <a:buFont typeface="Arial" panose="020B0604020202020204" pitchFamily="34" charset="0"/>
              <a:buChar char="•"/>
            </a:pPr>
            <a:r>
              <a:rPr lang="en-US" sz="2000" dirty="0"/>
              <a:t>explains, as the product of a rational process, the nature of a relationship between two concepts/ constructs.</a:t>
            </a:r>
          </a:p>
        </p:txBody>
      </p:sp>
      <p:sp>
        <p:nvSpPr>
          <p:cNvPr id="4" name="Slide Number Placeholder 3"/>
          <p:cNvSpPr>
            <a:spLocks noGrp="1"/>
          </p:cNvSpPr>
          <p:nvPr>
            <p:ph type="sldNum" sz="quarter" idx="10"/>
          </p:nvPr>
        </p:nvSpPr>
        <p:spPr/>
        <p:txBody>
          <a:bodyPr/>
          <a:lstStyle/>
          <a:p>
            <a:fld id="{E275BFA4-CA6D-4892-8C0A-6B14E134BD5D}" type="slidenum">
              <a:rPr lang="en-US" smtClean="0"/>
              <a:pPr/>
              <a:t>63</a:t>
            </a:fld>
            <a:endParaRPr lang="en-US"/>
          </a:p>
        </p:txBody>
      </p:sp>
      <p:pic>
        <p:nvPicPr>
          <p:cNvPr id="18" name="Picture 17">
            <a:extLst>
              <a:ext uri="{FF2B5EF4-FFF2-40B4-BE49-F238E27FC236}">
                <a16:creationId xmlns:a16="http://schemas.microsoft.com/office/drawing/2014/main" id="{15A9FCFC-A5EA-4D69-A933-9C7478A7C366}"/>
              </a:ext>
            </a:extLst>
          </p:cNvPr>
          <p:cNvPicPr>
            <a:picLocks noChangeAspect="1"/>
          </p:cNvPicPr>
          <p:nvPr/>
        </p:nvPicPr>
        <p:blipFill>
          <a:blip r:embed="rId2"/>
          <a:stretch>
            <a:fillRect/>
          </a:stretch>
        </p:blipFill>
        <p:spPr>
          <a:xfrm>
            <a:off x="0" y="2493264"/>
            <a:ext cx="4133160" cy="3602736"/>
          </a:xfrm>
          <a:prstGeom prst="rect">
            <a:avLst/>
          </a:prstGeom>
        </p:spPr>
      </p:pic>
      <p:sp>
        <p:nvSpPr>
          <p:cNvPr id="6" name="TextBox 5">
            <a:extLst>
              <a:ext uri="{FF2B5EF4-FFF2-40B4-BE49-F238E27FC236}">
                <a16:creationId xmlns:a16="http://schemas.microsoft.com/office/drawing/2014/main" id="{06693E36-DF6C-4237-8FE0-CC55E920153D}"/>
              </a:ext>
            </a:extLst>
          </p:cNvPr>
          <p:cNvSpPr txBox="1"/>
          <p:nvPr/>
        </p:nvSpPr>
        <p:spPr>
          <a:xfrm>
            <a:off x="7105403" y="64413"/>
            <a:ext cx="1962397" cy="584775"/>
          </a:xfrm>
          <a:prstGeom prst="rect">
            <a:avLst/>
          </a:prstGeom>
          <a:noFill/>
          <a:ln w="38100">
            <a:solidFill>
              <a:schemeClr val="bg1"/>
            </a:solidFill>
          </a:ln>
        </p:spPr>
        <p:txBody>
          <a:bodyPr wrap="none" rtlCol="0">
            <a:spAutoFit/>
          </a:bodyPr>
          <a:lstStyle/>
          <a:p>
            <a:r>
              <a:rPr lang="en-US" dirty="0">
                <a:solidFill>
                  <a:schemeClr val="bg1"/>
                </a:solidFill>
              </a:rPr>
              <a:t>A3/3.2-3.3</a:t>
            </a:r>
          </a:p>
        </p:txBody>
      </p:sp>
    </p:spTree>
    <p:extLst>
      <p:ext uri="{BB962C8B-B14F-4D97-AF65-F5344CB8AC3E}">
        <p14:creationId xmlns:p14="http://schemas.microsoft.com/office/powerpoint/2010/main" val="70790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A5D0C-389F-43B0-B4DB-08FFFD594004}"/>
              </a:ext>
            </a:extLst>
          </p:cNvPr>
          <p:cNvSpPr>
            <a:spLocks noGrp="1"/>
          </p:cNvSpPr>
          <p:nvPr>
            <p:ph type="title"/>
          </p:nvPr>
        </p:nvSpPr>
        <p:spPr/>
        <p:txBody>
          <a:bodyPr/>
          <a:lstStyle/>
          <a:p>
            <a:r>
              <a:rPr lang="en-US" dirty="0"/>
              <a:t>Warning !!!</a:t>
            </a:r>
          </a:p>
        </p:txBody>
      </p:sp>
      <p:sp>
        <p:nvSpPr>
          <p:cNvPr id="3" name="Content Placeholder 2">
            <a:extLst>
              <a:ext uri="{FF2B5EF4-FFF2-40B4-BE49-F238E27FC236}">
                <a16:creationId xmlns:a16="http://schemas.microsoft.com/office/drawing/2014/main" id="{9C1861A1-5BFE-4FD2-B6BE-C5D14F424E4D}"/>
              </a:ext>
            </a:extLst>
          </p:cNvPr>
          <p:cNvSpPr>
            <a:spLocks noGrp="1"/>
          </p:cNvSpPr>
          <p:nvPr>
            <p:ph idx="1"/>
          </p:nvPr>
        </p:nvSpPr>
        <p:spPr>
          <a:xfrm>
            <a:off x="5257800" y="1676400"/>
            <a:ext cx="3657600" cy="4953000"/>
          </a:xfrm>
          <a:solidFill>
            <a:srgbClr val="FF0000"/>
          </a:solidFill>
        </p:spPr>
        <p:txBody>
          <a:bodyPr/>
          <a:lstStyle/>
          <a:p>
            <a:r>
              <a:rPr lang="en-US" dirty="0"/>
              <a:t>DO NOT COPY JUST THIS LITTLE GRAPH AND REPLACE THE TERMS WITH SOME OF YOUR VARIABLES!!!</a:t>
            </a:r>
          </a:p>
          <a:p>
            <a:r>
              <a:rPr lang="en-US" dirty="0"/>
              <a:t>THE GRAPH NEEDS TO INCLUDE ALL VARIABLES THAT MAKE YOUR THEORY BELIEVABLE.</a:t>
            </a:r>
          </a:p>
        </p:txBody>
      </p:sp>
      <p:sp>
        <p:nvSpPr>
          <p:cNvPr id="4" name="Slide Number Placeholder 3">
            <a:extLst>
              <a:ext uri="{FF2B5EF4-FFF2-40B4-BE49-F238E27FC236}">
                <a16:creationId xmlns:a16="http://schemas.microsoft.com/office/drawing/2014/main" id="{F74692D5-EC94-4545-A029-9521CE96D108}"/>
              </a:ext>
            </a:extLst>
          </p:cNvPr>
          <p:cNvSpPr>
            <a:spLocks noGrp="1"/>
          </p:cNvSpPr>
          <p:nvPr>
            <p:ph type="sldNum" sz="quarter" idx="10"/>
          </p:nvPr>
        </p:nvSpPr>
        <p:spPr/>
        <p:txBody>
          <a:bodyPr/>
          <a:lstStyle/>
          <a:p>
            <a:fld id="{E275BFA4-CA6D-4892-8C0A-6B14E134BD5D}" type="slidenum">
              <a:rPr lang="en-US" smtClean="0"/>
              <a:pPr/>
              <a:t>64</a:t>
            </a:fld>
            <a:endParaRPr lang="en-US"/>
          </a:p>
        </p:txBody>
      </p:sp>
      <p:pic>
        <p:nvPicPr>
          <p:cNvPr id="5" name="Picture 4">
            <a:extLst>
              <a:ext uri="{FF2B5EF4-FFF2-40B4-BE49-F238E27FC236}">
                <a16:creationId xmlns:a16="http://schemas.microsoft.com/office/drawing/2014/main" id="{3910EFF4-F8DF-4FED-B215-931674205424}"/>
              </a:ext>
            </a:extLst>
          </p:cNvPr>
          <p:cNvPicPr>
            <a:picLocks noChangeAspect="1"/>
          </p:cNvPicPr>
          <p:nvPr/>
        </p:nvPicPr>
        <p:blipFill>
          <a:blip r:embed="rId2"/>
          <a:stretch>
            <a:fillRect/>
          </a:stretch>
        </p:blipFill>
        <p:spPr>
          <a:xfrm>
            <a:off x="239806" y="1905000"/>
            <a:ext cx="4133160" cy="3602736"/>
          </a:xfrm>
          <a:prstGeom prst="rect">
            <a:avLst/>
          </a:prstGeom>
        </p:spPr>
      </p:pic>
    </p:spTree>
    <p:extLst>
      <p:ext uri="{BB962C8B-B14F-4D97-AF65-F5344CB8AC3E}">
        <p14:creationId xmlns:p14="http://schemas.microsoft.com/office/powerpoint/2010/main" val="13559166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B84018-7F6C-4448-8188-8993B7238561}"/>
              </a:ext>
            </a:extLst>
          </p:cNvPr>
          <p:cNvSpPr>
            <a:spLocks noGrp="1"/>
          </p:cNvSpPr>
          <p:nvPr>
            <p:ph type="title"/>
          </p:nvPr>
        </p:nvSpPr>
        <p:spPr/>
        <p:txBody>
          <a:bodyPr/>
          <a:lstStyle/>
          <a:p>
            <a:r>
              <a:rPr lang="en-US" dirty="0"/>
              <a:t>Variables in your proposal</a:t>
            </a:r>
          </a:p>
        </p:txBody>
      </p:sp>
      <p:sp>
        <p:nvSpPr>
          <p:cNvPr id="4" name="Slide Number Placeholder 3">
            <a:extLst>
              <a:ext uri="{FF2B5EF4-FFF2-40B4-BE49-F238E27FC236}">
                <a16:creationId xmlns:a16="http://schemas.microsoft.com/office/drawing/2014/main" id="{9419DBCB-6A98-443C-94E2-CC6F55781DD4}"/>
              </a:ext>
            </a:extLst>
          </p:cNvPr>
          <p:cNvSpPr>
            <a:spLocks noGrp="1"/>
          </p:cNvSpPr>
          <p:nvPr>
            <p:ph type="sldNum" sz="quarter" idx="10"/>
          </p:nvPr>
        </p:nvSpPr>
        <p:spPr/>
        <p:txBody>
          <a:bodyPr/>
          <a:lstStyle/>
          <a:p>
            <a:fld id="{970F0956-5B8E-40B4-A8DD-F75AA1D26018}" type="slidenum">
              <a:rPr lang="en-US" smtClean="0"/>
              <a:pPr/>
              <a:t>65</a:t>
            </a:fld>
            <a:endParaRPr lang="en-US"/>
          </a:p>
        </p:txBody>
      </p:sp>
      <p:sp>
        <p:nvSpPr>
          <p:cNvPr id="5" name="Rectangle 4">
            <a:extLst>
              <a:ext uri="{FF2B5EF4-FFF2-40B4-BE49-F238E27FC236}">
                <a16:creationId xmlns:a16="http://schemas.microsoft.com/office/drawing/2014/main" id="{E6716627-2CDC-4810-841C-DF8FB9C68A2C}"/>
              </a:ext>
            </a:extLst>
          </p:cNvPr>
          <p:cNvSpPr/>
          <p:nvPr/>
        </p:nvSpPr>
        <p:spPr bwMode="auto">
          <a:xfrm>
            <a:off x="479898" y="1676400"/>
            <a:ext cx="1842940"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6" name="TextBox 5">
            <a:extLst>
              <a:ext uri="{FF2B5EF4-FFF2-40B4-BE49-F238E27FC236}">
                <a16:creationId xmlns:a16="http://schemas.microsoft.com/office/drawing/2014/main" id="{13317795-53E2-4798-B178-395B8F3491FE}"/>
              </a:ext>
            </a:extLst>
          </p:cNvPr>
          <p:cNvSpPr txBox="1"/>
          <p:nvPr/>
        </p:nvSpPr>
        <p:spPr>
          <a:xfrm>
            <a:off x="463685" y="1680147"/>
            <a:ext cx="1842940" cy="707886"/>
          </a:xfrm>
          <a:prstGeom prst="rect">
            <a:avLst/>
          </a:prstGeom>
          <a:noFill/>
        </p:spPr>
        <p:txBody>
          <a:bodyPr wrap="none" rtlCol="0">
            <a:spAutoFit/>
          </a:bodyPr>
          <a:lstStyle/>
          <a:p>
            <a:r>
              <a:rPr lang="en-US" sz="2000" dirty="0">
                <a:solidFill>
                  <a:schemeClr val="bg1"/>
                </a:solidFill>
              </a:rPr>
              <a:t>Input V.</a:t>
            </a:r>
          </a:p>
          <a:p>
            <a:r>
              <a:rPr lang="en-US" sz="2000" dirty="0">
                <a:solidFill>
                  <a:schemeClr val="bg1"/>
                </a:solidFill>
              </a:rPr>
              <a:t>Independent V.</a:t>
            </a:r>
          </a:p>
        </p:txBody>
      </p:sp>
      <p:sp>
        <p:nvSpPr>
          <p:cNvPr id="7" name="TextBox 6">
            <a:extLst>
              <a:ext uri="{FF2B5EF4-FFF2-40B4-BE49-F238E27FC236}">
                <a16:creationId xmlns:a16="http://schemas.microsoft.com/office/drawing/2014/main" id="{267A2A1A-9138-4E42-B9BB-8F87A4134E28}"/>
              </a:ext>
            </a:extLst>
          </p:cNvPr>
          <p:cNvSpPr txBox="1"/>
          <p:nvPr/>
        </p:nvSpPr>
        <p:spPr>
          <a:xfrm>
            <a:off x="6934200" y="1680147"/>
            <a:ext cx="1644169" cy="707886"/>
          </a:xfrm>
          <a:prstGeom prst="rect">
            <a:avLst/>
          </a:prstGeom>
          <a:noFill/>
        </p:spPr>
        <p:txBody>
          <a:bodyPr wrap="none" rtlCol="0">
            <a:spAutoFit/>
          </a:bodyPr>
          <a:lstStyle/>
          <a:p>
            <a:r>
              <a:rPr lang="en-US" sz="2000" dirty="0">
                <a:solidFill>
                  <a:schemeClr val="bg1"/>
                </a:solidFill>
              </a:rPr>
              <a:t>Output V.</a:t>
            </a:r>
          </a:p>
          <a:p>
            <a:r>
              <a:rPr lang="en-US" sz="2000" dirty="0">
                <a:solidFill>
                  <a:schemeClr val="bg1"/>
                </a:solidFill>
              </a:rPr>
              <a:t>Dependent V.</a:t>
            </a:r>
          </a:p>
        </p:txBody>
      </p:sp>
      <p:sp>
        <p:nvSpPr>
          <p:cNvPr id="8" name="TextBox 7">
            <a:extLst>
              <a:ext uri="{FF2B5EF4-FFF2-40B4-BE49-F238E27FC236}">
                <a16:creationId xmlns:a16="http://schemas.microsoft.com/office/drawing/2014/main" id="{DB12D11F-E132-4639-9477-4B63D540CBCA}"/>
              </a:ext>
            </a:extLst>
          </p:cNvPr>
          <p:cNvSpPr txBox="1"/>
          <p:nvPr/>
        </p:nvSpPr>
        <p:spPr>
          <a:xfrm>
            <a:off x="2954380" y="1680147"/>
            <a:ext cx="3332066" cy="707886"/>
          </a:xfrm>
          <a:prstGeom prst="rect">
            <a:avLst/>
          </a:prstGeom>
          <a:noFill/>
        </p:spPr>
        <p:txBody>
          <a:bodyPr wrap="none" rtlCol="0">
            <a:spAutoFit/>
          </a:bodyPr>
          <a:lstStyle/>
          <a:p>
            <a:r>
              <a:rPr lang="en-US" sz="2000" dirty="0">
                <a:solidFill>
                  <a:schemeClr val="bg1"/>
                </a:solidFill>
              </a:rPr>
              <a:t>Theory supporting Variables</a:t>
            </a:r>
          </a:p>
          <a:p>
            <a:r>
              <a:rPr lang="en-US" sz="2000" dirty="0">
                <a:solidFill>
                  <a:schemeClr val="bg1"/>
                </a:solidFill>
              </a:rPr>
              <a:t>(including bias)</a:t>
            </a:r>
          </a:p>
        </p:txBody>
      </p:sp>
      <p:sp>
        <p:nvSpPr>
          <p:cNvPr id="9" name="Rectangle 8">
            <a:extLst>
              <a:ext uri="{FF2B5EF4-FFF2-40B4-BE49-F238E27FC236}">
                <a16:creationId xmlns:a16="http://schemas.microsoft.com/office/drawing/2014/main" id="{7AA0A290-9DE8-4D19-8C02-E5F9227B77E9}"/>
              </a:ext>
            </a:extLst>
          </p:cNvPr>
          <p:cNvSpPr/>
          <p:nvPr/>
        </p:nvSpPr>
        <p:spPr bwMode="auto">
          <a:xfrm>
            <a:off x="6877470" y="1676400"/>
            <a:ext cx="1842940"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0" name="Rectangle 9">
            <a:extLst>
              <a:ext uri="{FF2B5EF4-FFF2-40B4-BE49-F238E27FC236}">
                <a16:creationId xmlns:a16="http://schemas.microsoft.com/office/drawing/2014/main" id="{C07CF7A8-D6EB-4E28-9337-25D255549E89}"/>
              </a:ext>
            </a:extLst>
          </p:cNvPr>
          <p:cNvSpPr/>
          <p:nvPr/>
        </p:nvSpPr>
        <p:spPr bwMode="auto">
          <a:xfrm>
            <a:off x="2371928" y="1676400"/>
            <a:ext cx="4458964" cy="4662656"/>
          </a:xfrm>
          <a:prstGeom prst="rect">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1" name="TextBox 10">
            <a:extLst>
              <a:ext uri="{FF2B5EF4-FFF2-40B4-BE49-F238E27FC236}">
                <a16:creationId xmlns:a16="http://schemas.microsoft.com/office/drawing/2014/main" id="{91EB2003-9D84-473F-B8CA-BD17FACF3690}"/>
              </a:ext>
            </a:extLst>
          </p:cNvPr>
          <p:cNvSpPr txBox="1"/>
          <p:nvPr/>
        </p:nvSpPr>
        <p:spPr>
          <a:xfrm>
            <a:off x="499353" y="5752288"/>
            <a:ext cx="8216629" cy="584775"/>
          </a:xfrm>
          <a:prstGeom prst="rect">
            <a:avLst/>
          </a:prstGeom>
          <a:solidFill>
            <a:schemeClr val="accent1">
              <a:lumMod val="90000"/>
            </a:schemeClr>
          </a:solidFill>
          <a:ln>
            <a:solidFill>
              <a:schemeClr val="bg1"/>
            </a:solidFill>
          </a:ln>
        </p:spPr>
        <p:txBody>
          <a:bodyPr wrap="square" rtlCol="0">
            <a:spAutoFit/>
          </a:bodyPr>
          <a:lstStyle/>
          <a:p>
            <a:r>
              <a:rPr lang="en-US" dirty="0">
                <a:solidFill>
                  <a:schemeClr val="tx1"/>
                </a:solidFill>
              </a:rPr>
              <a:t>Theoretical Linkage</a:t>
            </a:r>
          </a:p>
        </p:txBody>
      </p:sp>
      <p:sp>
        <p:nvSpPr>
          <p:cNvPr id="12" name="Oval 11">
            <a:extLst>
              <a:ext uri="{FF2B5EF4-FFF2-40B4-BE49-F238E27FC236}">
                <a16:creationId xmlns:a16="http://schemas.microsoft.com/office/drawing/2014/main" id="{43F67618-1C36-4DD9-8C3B-4959E203DD4B}"/>
              </a:ext>
            </a:extLst>
          </p:cNvPr>
          <p:cNvSpPr/>
          <p:nvPr/>
        </p:nvSpPr>
        <p:spPr bwMode="auto">
          <a:xfrm>
            <a:off x="1143000" y="287359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3" name="Oval 12">
            <a:extLst>
              <a:ext uri="{FF2B5EF4-FFF2-40B4-BE49-F238E27FC236}">
                <a16:creationId xmlns:a16="http://schemas.microsoft.com/office/drawing/2014/main" id="{4DFA1D27-644D-4CB4-875C-C2BC7058E8BF}"/>
              </a:ext>
            </a:extLst>
          </p:cNvPr>
          <p:cNvSpPr/>
          <p:nvPr/>
        </p:nvSpPr>
        <p:spPr bwMode="auto">
          <a:xfrm>
            <a:off x="1143000" y="3798996"/>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4" name="Oval 13">
            <a:extLst>
              <a:ext uri="{FF2B5EF4-FFF2-40B4-BE49-F238E27FC236}">
                <a16:creationId xmlns:a16="http://schemas.microsoft.com/office/drawing/2014/main" id="{A84C7445-FC57-455E-A660-66EA3B292D03}"/>
              </a:ext>
            </a:extLst>
          </p:cNvPr>
          <p:cNvSpPr/>
          <p:nvPr/>
        </p:nvSpPr>
        <p:spPr bwMode="auto">
          <a:xfrm>
            <a:off x="1143000" y="47244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5" name="Oval 14">
            <a:extLst>
              <a:ext uri="{FF2B5EF4-FFF2-40B4-BE49-F238E27FC236}">
                <a16:creationId xmlns:a16="http://schemas.microsoft.com/office/drawing/2014/main" id="{30C796A7-8915-4CD9-A638-55E47CB57B74}"/>
              </a:ext>
            </a:extLst>
          </p:cNvPr>
          <p:cNvSpPr/>
          <p:nvPr/>
        </p:nvSpPr>
        <p:spPr bwMode="auto">
          <a:xfrm>
            <a:off x="7543800" y="2984879"/>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6" name="Oval 15">
            <a:extLst>
              <a:ext uri="{FF2B5EF4-FFF2-40B4-BE49-F238E27FC236}">
                <a16:creationId xmlns:a16="http://schemas.microsoft.com/office/drawing/2014/main" id="{5EEBFD79-DFA6-42BD-86BD-51D732298C52}"/>
              </a:ext>
            </a:extLst>
          </p:cNvPr>
          <p:cNvSpPr/>
          <p:nvPr/>
        </p:nvSpPr>
        <p:spPr bwMode="auto">
          <a:xfrm>
            <a:off x="7543800" y="441960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7" name="Oval 16">
            <a:extLst>
              <a:ext uri="{FF2B5EF4-FFF2-40B4-BE49-F238E27FC236}">
                <a16:creationId xmlns:a16="http://schemas.microsoft.com/office/drawing/2014/main" id="{9EFA422D-BB92-475C-B27E-5A8C12F339BC}"/>
              </a:ext>
            </a:extLst>
          </p:cNvPr>
          <p:cNvSpPr/>
          <p:nvPr/>
        </p:nvSpPr>
        <p:spPr bwMode="auto">
          <a:xfrm>
            <a:off x="3200400" y="264499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8" name="Oval 17">
            <a:extLst>
              <a:ext uri="{FF2B5EF4-FFF2-40B4-BE49-F238E27FC236}">
                <a16:creationId xmlns:a16="http://schemas.microsoft.com/office/drawing/2014/main" id="{E6A63CF0-ED53-444B-88DA-7CE6458B709F}"/>
              </a:ext>
            </a:extLst>
          </p:cNvPr>
          <p:cNvSpPr/>
          <p:nvPr/>
        </p:nvSpPr>
        <p:spPr bwMode="auto">
          <a:xfrm>
            <a:off x="4784810" y="3814690"/>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19" name="Oval 18">
            <a:extLst>
              <a:ext uri="{FF2B5EF4-FFF2-40B4-BE49-F238E27FC236}">
                <a16:creationId xmlns:a16="http://schemas.microsoft.com/office/drawing/2014/main" id="{0E1233FA-4A08-4E75-B7E6-07B6B1A31088}"/>
              </a:ext>
            </a:extLst>
          </p:cNvPr>
          <p:cNvSpPr/>
          <p:nvPr/>
        </p:nvSpPr>
        <p:spPr bwMode="auto">
          <a:xfrm>
            <a:off x="3657600" y="4404662"/>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0" name="Oval 19">
            <a:extLst>
              <a:ext uri="{FF2B5EF4-FFF2-40B4-BE49-F238E27FC236}">
                <a16:creationId xmlns:a16="http://schemas.microsoft.com/office/drawing/2014/main" id="{0C4B5931-E3DA-4535-8104-6BB8B19B396A}"/>
              </a:ext>
            </a:extLst>
          </p:cNvPr>
          <p:cNvSpPr/>
          <p:nvPr/>
        </p:nvSpPr>
        <p:spPr bwMode="auto">
          <a:xfrm>
            <a:off x="4580698" y="2791492"/>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1" name="Oval 20">
            <a:extLst>
              <a:ext uri="{FF2B5EF4-FFF2-40B4-BE49-F238E27FC236}">
                <a16:creationId xmlns:a16="http://schemas.microsoft.com/office/drawing/2014/main" id="{47CBEBCE-9A22-4976-9273-24C0F4F14696}"/>
              </a:ext>
            </a:extLst>
          </p:cNvPr>
          <p:cNvSpPr/>
          <p:nvPr/>
        </p:nvSpPr>
        <p:spPr bwMode="auto">
          <a:xfrm>
            <a:off x="2895600" y="3637902"/>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2" name="Oval 21">
            <a:extLst>
              <a:ext uri="{FF2B5EF4-FFF2-40B4-BE49-F238E27FC236}">
                <a16:creationId xmlns:a16="http://schemas.microsoft.com/office/drawing/2014/main" id="{F140950D-33A7-4848-96D1-11A4C63667C5}"/>
              </a:ext>
            </a:extLst>
          </p:cNvPr>
          <p:cNvSpPr/>
          <p:nvPr/>
        </p:nvSpPr>
        <p:spPr bwMode="auto">
          <a:xfrm>
            <a:off x="5186447" y="4666206"/>
            <a:ext cx="457200" cy="457200"/>
          </a:xfrm>
          <a:prstGeom prst="ellipse">
            <a:avLst/>
          </a:prstGeom>
          <a:noFill/>
          <a:ln w="1905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sp>
        <p:nvSpPr>
          <p:cNvPr id="23" name="Oval 22">
            <a:extLst>
              <a:ext uri="{FF2B5EF4-FFF2-40B4-BE49-F238E27FC236}">
                <a16:creationId xmlns:a16="http://schemas.microsoft.com/office/drawing/2014/main" id="{E2609C40-811F-4112-8A2A-1D66DDD7C34E}"/>
              </a:ext>
            </a:extLst>
          </p:cNvPr>
          <p:cNvSpPr/>
          <p:nvPr/>
        </p:nvSpPr>
        <p:spPr bwMode="auto">
          <a:xfrm>
            <a:off x="5869613" y="2941169"/>
            <a:ext cx="457200" cy="457200"/>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22" charset="0"/>
            </a:endParaRPr>
          </a:p>
        </p:txBody>
      </p:sp>
      <p:cxnSp>
        <p:nvCxnSpPr>
          <p:cNvPr id="25" name="Straight Connector 24">
            <a:extLst>
              <a:ext uri="{FF2B5EF4-FFF2-40B4-BE49-F238E27FC236}">
                <a16:creationId xmlns:a16="http://schemas.microsoft.com/office/drawing/2014/main" id="{D464D892-BF13-46B9-A86D-06D7CE818F5C}"/>
              </a:ext>
            </a:extLst>
          </p:cNvPr>
          <p:cNvCxnSpPr>
            <a:stCxn id="12" idx="6"/>
            <a:endCxn id="17" idx="2"/>
          </p:cNvCxnSpPr>
          <p:nvPr/>
        </p:nvCxnSpPr>
        <p:spPr bwMode="auto">
          <a:xfrm flipV="1">
            <a:off x="1600200" y="2873592"/>
            <a:ext cx="1600200" cy="22860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6" name="Straight Connector 25">
            <a:extLst>
              <a:ext uri="{FF2B5EF4-FFF2-40B4-BE49-F238E27FC236}">
                <a16:creationId xmlns:a16="http://schemas.microsoft.com/office/drawing/2014/main" id="{4364CC65-833A-43A5-AABC-9F3E50C2CBA1}"/>
              </a:ext>
            </a:extLst>
          </p:cNvPr>
          <p:cNvCxnSpPr>
            <a:cxnSpLocks/>
            <a:stCxn id="12" idx="6"/>
            <a:endCxn id="21" idx="2"/>
          </p:cNvCxnSpPr>
          <p:nvPr/>
        </p:nvCxnSpPr>
        <p:spPr bwMode="auto">
          <a:xfrm>
            <a:off x="1600200" y="3102192"/>
            <a:ext cx="1295400" cy="764310"/>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29" name="Straight Connector 28">
            <a:extLst>
              <a:ext uri="{FF2B5EF4-FFF2-40B4-BE49-F238E27FC236}">
                <a16:creationId xmlns:a16="http://schemas.microsoft.com/office/drawing/2014/main" id="{CF0A642C-F6AE-41E3-8364-33F8F22C7A32}"/>
              </a:ext>
            </a:extLst>
          </p:cNvPr>
          <p:cNvCxnSpPr>
            <a:cxnSpLocks/>
            <a:stCxn id="13" idx="6"/>
            <a:endCxn id="21" idx="2"/>
          </p:cNvCxnSpPr>
          <p:nvPr/>
        </p:nvCxnSpPr>
        <p:spPr bwMode="auto">
          <a:xfrm flipV="1">
            <a:off x="1600200" y="3866502"/>
            <a:ext cx="1295400" cy="161094"/>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3" name="Straight Connector 32">
            <a:extLst>
              <a:ext uri="{FF2B5EF4-FFF2-40B4-BE49-F238E27FC236}">
                <a16:creationId xmlns:a16="http://schemas.microsoft.com/office/drawing/2014/main" id="{10B2B0F5-502E-49E4-97B4-158C2D934E30}"/>
              </a:ext>
            </a:extLst>
          </p:cNvPr>
          <p:cNvCxnSpPr>
            <a:cxnSpLocks/>
            <a:stCxn id="14" idx="6"/>
            <a:endCxn id="19" idx="2"/>
          </p:cNvCxnSpPr>
          <p:nvPr/>
        </p:nvCxnSpPr>
        <p:spPr bwMode="auto">
          <a:xfrm flipV="1">
            <a:off x="1600200" y="4633262"/>
            <a:ext cx="2057400" cy="319738"/>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6" name="Straight Connector 35">
            <a:extLst>
              <a:ext uri="{FF2B5EF4-FFF2-40B4-BE49-F238E27FC236}">
                <a16:creationId xmlns:a16="http://schemas.microsoft.com/office/drawing/2014/main" id="{7BDD7080-6AE0-4091-8C4D-AABD7EED08BE}"/>
              </a:ext>
            </a:extLst>
          </p:cNvPr>
          <p:cNvCxnSpPr>
            <a:cxnSpLocks/>
            <a:stCxn id="18" idx="2"/>
            <a:endCxn id="17" idx="5"/>
          </p:cNvCxnSpPr>
          <p:nvPr/>
        </p:nvCxnSpPr>
        <p:spPr bwMode="auto">
          <a:xfrm flipH="1" flipV="1">
            <a:off x="3590645" y="3035237"/>
            <a:ext cx="1194165" cy="1008053"/>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39" name="Straight Connector 38">
            <a:extLst>
              <a:ext uri="{FF2B5EF4-FFF2-40B4-BE49-F238E27FC236}">
                <a16:creationId xmlns:a16="http://schemas.microsoft.com/office/drawing/2014/main" id="{161B23E8-54E3-4367-9CDF-B4EA8F29E34D}"/>
              </a:ext>
            </a:extLst>
          </p:cNvPr>
          <p:cNvCxnSpPr>
            <a:cxnSpLocks/>
            <a:stCxn id="19" idx="7"/>
            <a:endCxn id="18" idx="2"/>
          </p:cNvCxnSpPr>
          <p:nvPr/>
        </p:nvCxnSpPr>
        <p:spPr bwMode="auto">
          <a:xfrm flipV="1">
            <a:off x="4047845" y="4043290"/>
            <a:ext cx="736965" cy="4283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9D02E477-2B63-4A65-9B80-4A7EB3D2DC1F}"/>
              </a:ext>
            </a:extLst>
          </p:cNvPr>
          <p:cNvCxnSpPr>
            <a:cxnSpLocks/>
            <a:stCxn id="20" idx="6"/>
            <a:endCxn id="23" idx="2"/>
          </p:cNvCxnSpPr>
          <p:nvPr/>
        </p:nvCxnSpPr>
        <p:spPr bwMode="auto">
          <a:xfrm>
            <a:off x="5037898" y="3020092"/>
            <a:ext cx="831715" cy="14967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049E1C1E-ECAD-4F95-A528-8A96A603414E}"/>
              </a:ext>
            </a:extLst>
          </p:cNvPr>
          <p:cNvCxnSpPr>
            <a:cxnSpLocks/>
            <a:stCxn id="18" idx="7"/>
            <a:endCxn id="23" idx="2"/>
          </p:cNvCxnSpPr>
          <p:nvPr/>
        </p:nvCxnSpPr>
        <p:spPr bwMode="auto">
          <a:xfrm flipV="1">
            <a:off x="5175055" y="3169769"/>
            <a:ext cx="694558" cy="71187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CB76F89F-F8BE-4B72-8C68-A3C364838FF9}"/>
              </a:ext>
            </a:extLst>
          </p:cNvPr>
          <p:cNvCxnSpPr>
            <a:cxnSpLocks/>
            <a:stCxn id="21" idx="6"/>
            <a:endCxn id="22" idx="1"/>
          </p:cNvCxnSpPr>
          <p:nvPr/>
        </p:nvCxnSpPr>
        <p:spPr bwMode="auto">
          <a:xfrm>
            <a:off x="3352800" y="3866502"/>
            <a:ext cx="1900602" cy="866659"/>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4AEACB08-70FA-402C-BA93-566052DC063F}"/>
              </a:ext>
            </a:extLst>
          </p:cNvPr>
          <p:cNvCxnSpPr>
            <a:cxnSpLocks/>
            <a:stCxn id="22" idx="6"/>
            <a:endCxn id="16" idx="2"/>
          </p:cNvCxnSpPr>
          <p:nvPr/>
        </p:nvCxnSpPr>
        <p:spPr bwMode="auto">
          <a:xfrm flipV="1">
            <a:off x="5643647" y="4648200"/>
            <a:ext cx="1900153" cy="246606"/>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C1BE089C-B245-4D3E-A27D-11C7D1BEF66C}"/>
              </a:ext>
            </a:extLst>
          </p:cNvPr>
          <p:cNvCxnSpPr>
            <a:cxnSpLocks/>
            <a:stCxn id="22" idx="6"/>
            <a:endCxn id="15" idx="2"/>
          </p:cNvCxnSpPr>
          <p:nvPr/>
        </p:nvCxnSpPr>
        <p:spPr bwMode="auto">
          <a:xfrm flipV="1">
            <a:off x="5643647" y="3213479"/>
            <a:ext cx="1900153" cy="1681327"/>
          </a:xfrm>
          <a:prstGeom prst="line">
            <a:avLst/>
          </a:prstGeom>
          <a:solidFill>
            <a:schemeClr val="accent1"/>
          </a:solidFill>
          <a:ln w="952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20E32744-1888-44DB-B30E-B50B28D4CC32}"/>
              </a:ext>
            </a:extLst>
          </p:cNvPr>
          <p:cNvCxnSpPr>
            <a:cxnSpLocks/>
            <a:stCxn id="23" idx="6"/>
            <a:endCxn id="15" idx="2"/>
          </p:cNvCxnSpPr>
          <p:nvPr/>
        </p:nvCxnSpPr>
        <p:spPr bwMode="auto">
          <a:xfrm>
            <a:off x="6326813" y="3169769"/>
            <a:ext cx="1216987" cy="43710"/>
          </a:xfrm>
          <a:prstGeom prst="line">
            <a:avLst/>
          </a:prstGeom>
          <a:solidFill>
            <a:schemeClr val="accent1"/>
          </a:solidFill>
          <a:ln w="9525" cap="flat" cmpd="sng" algn="ctr">
            <a:solidFill>
              <a:schemeClr val="bg1"/>
            </a:solidFill>
            <a:prstDash val="solid"/>
            <a:round/>
            <a:headEnd type="none" w="med" len="med"/>
            <a:tailEnd type="none" w="med" len="med"/>
          </a:ln>
          <a:effectLst/>
        </p:spPr>
      </p:cxnSp>
      <p:sp>
        <p:nvSpPr>
          <p:cNvPr id="3" name="Rectangle 2">
            <a:extLst>
              <a:ext uri="{FF2B5EF4-FFF2-40B4-BE49-F238E27FC236}">
                <a16:creationId xmlns:a16="http://schemas.microsoft.com/office/drawing/2014/main" id="{AF49A62E-62BB-4779-8E53-FB54976E62B2}"/>
              </a:ext>
            </a:extLst>
          </p:cNvPr>
          <p:cNvSpPr/>
          <p:nvPr/>
        </p:nvSpPr>
        <p:spPr bwMode="auto">
          <a:xfrm>
            <a:off x="663815" y="5272738"/>
            <a:ext cx="1415569" cy="56192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Times" pitchFamily="122" charset="0"/>
              </a:rPr>
              <a:t>measured</a:t>
            </a:r>
          </a:p>
        </p:txBody>
      </p:sp>
      <p:sp>
        <p:nvSpPr>
          <p:cNvPr id="37" name="Rectangle 36">
            <a:extLst>
              <a:ext uri="{FF2B5EF4-FFF2-40B4-BE49-F238E27FC236}">
                <a16:creationId xmlns:a16="http://schemas.microsoft.com/office/drawing/2014/main" id="{439ABE96-BCDA-4451-92ED-A24ACA1CC1F6}"/>
              </a:ext>
            </a:extLst>
          </p:cNvPr>
          <p:cNvSpPr/>
          <p:nvPr/>
        </p:nvSpPr>
        <p:spPr bwMode="auto">
          <a:xfrm>
            <a:off x="7091155" y="5233481"/>
            <a:ext cx="1415569" cy="56192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2400" b="0" i="0" u="none" strike="noStrike" cap="none" normalizeH="0" baseline="0" dirty="0">
                <a:ln>
                  <a:noFill/>
                </a:ln>
                <a:solidFill>
                  <a:srgbClr val="FFFF00"/>
                </a:solidFill>
                <a:effectLst/>
                <a:latin typeface="Times" pitchFamily="122" charset="0"/>
              </a:rPr>
              <a:t>measured</a:t>
            </a:r>
          </a:p>
        </p:txBody>
      </p:sp>
      <p:sp>
        <p:nvSpPr>
          <p:cNvPr id="38" name="Rectangle 37">
            <a:extLst>
              <a:ext uri="{FF2B5EF4-FFF2-40B4-BE49-F238E27FC236}">
                <a16:creationId xmlns:a16="http://schemas.microsoft.com/office/drawing/2014/main" id="{044F06C5-9883-48F2-B6E0-A5E018CBC2AD}"/>
              </a:ext>
            </a:extLst>
          </p:cNvPr>
          <p:cNvSpPr/>
          <p:nvPr/>
        </p:nvSpPr>
        <p:spPr bwMode="auto">
          <a:xfrm>
            <a:off x="2125962" y="5218543"/>
            <a:ext cx="5088761" cy="561927"/>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Times" pitchFamily="122" charset="0"/>
              </a:rPr>
              <a:t>Pre-established or </a:t>
            </a:r>
          </a:p>
          <a:p>
            <a:pPr marL="0" marR="0" indent="0" defTabSz="914400" rtl="0" eaLnBrk="0" fontAlgn="base" latinLnBrk="0" hangingPunct="0">
              <a:lnSpc>
                <a:spcPct val="100000"/>
              </a:lnSpc>
              <a:spcBef>
                <a:spcPct val="0"/>
              </a:spcBef>
              <a:spcAft>
                <a:spcPct val="0"/>
              </a:spcAft>
              <a:buClrTx/>
              <a:buSzTx/>
              <a:buFontTx/>
              <a:buNone/>
              <a:tabLst/>
            </a:pPr>
            <a:r>
              <a:rPr kumimoji="0" lang="en-US" sz="1600" b="0" i="0" u="none" strike="noStrike" cap="none" normalizeH="0" baseline="0" dirty="0">
                <a:ln>
                  <a:noFill/>
                </a:ln>
                <a:solidFill>
                  <a:srgbClr val="FFFF00"/>
                </a:solidFill>
                <a:effectLst/>
                <a:latin typeface="Times" pitchFamily="122" charset="0"/>
              </a:rPr>
              <a:t>hypothesized and not measurable</a:t>
            </a:r>
          </a:p>
        </p:txBody>
      </p:sp>
    </p:spTree>
    <p:extLst>
      <p:ext uri="{BB962C8B-B14F-4D97-AF65-F5344CB8AC3E}">
        <p14:creationId xmlns:p14="http://schemas.microsoft.com/office/powerpoint/2010/main" val="302777990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i="1" dirty="0"/>
              <a:t>Operational Linkage</a:t>
            </a:r>
            <a:r>
              <a:rPr lang="en-US" dirty="0"/>
              <a:t>’</a:t>
            </a:r>
          </a:p>
        </p:txBody>
      </p:sp>
      <p:sp>
        <p:nvSpPr>
          <p:cNvPr id="3" name="Content Placeholder 2"/>
          <p:cNvSpPr>
            <a:spLocks noGrp="1"/>
          </p:cNvSpPr>
          <p:nvPr>
            <p:ph idx="1"/>
          </p:nvPr>
        </p:nvSpPr>
        <p:spPr>
          <a:xfrm>
            <a:off x="2133600" y="1676400"/>
            <a:ext cx="6781800" cy="4953000"/>
          </a:xfrm>
        </p:spPr>
        <p:txBody>
          <a:bodyPr/>
          <a:lstStyle/>
          <a:p>
            <a:pPr>
              <a:buFont typeface="Arial" panose="020B0604020202020204" pitchFamily="34" charset="0"/>
              <a:buChar char="•"/>
            </a:pPr>
            <a:r>
              <a:rPr lang="en-US" sz="2000" dirty="0"/>
              <a:t>The </a:t>
            </a:r>
            <a:r>
              <a:rPr lang="en-US" sz="2000" i="1" dirty="0"/>
              <a:t>operational linkage </a:t>
            </a:r>
            <a:r>
              <a:rPr lang="en-US" sz="2000" dirty="0"/>
              <a:t>provides the means of testing the probable truth or falsity of the corresponding relationship between variables. </a:t>
            </a:r>
          </a:p>
          <a:p>
            <a:pPr>
              <a:buFont typeface="Arial" panose="020B0604020202020204" pitchFamily="34" charset="0"/>
              <a:buChar char="•"/>
            </a:pPr>
            <a:r>
              <a:rPr lang="en-US" sz="2000" dirty="0"/>
              <a:t>This distinguishes a scientific relationship, which must be shown to be true in the “</a:t>
            </a:r>
            <a:r>
              <a:rPr lang="en-US" sz="2000" dirty="0">
                <a:solidFill>
                  <a:srgbClr val="FFFF00"/>
                </a:solidFill>
              </a:rPr>
              <a:t>measurement world</a:t>
            </a:r>
            <a:r>
              <a:rPr lang="en-US" sz="2000" dirty="0"/>
              <a:t>” of observations, from an </a:t>
            </a:r>
            <a:r>
              <a:rPr lang="en-US" sz="2000" dirty="0">
                <a:solidFill>
                  <a:srgbClr val="FFFF00"/>
                </a:solidFill>
              </a:rPr>
              <a:t>“a priori” relationship</a:t>
            </a:r>
            <a:r>
              <a:rPr lang="en-US" sz="2000" dirty="0"/>
              <a:t>.</a:t>
            </a:r>
          </a:p>
          <a:p>
            <a:pPr>
              <a:buFont typeface="Arial" panose="020B0604020202020204" pitchFamily="34" charset="0"/>
              <a:buChar char="•"/>
            </a:pPr>
            <a:r>
              <a:rPr lang="en-US" sz="2000" dirty="0"/>
              <a:t>The operational linkage allows us to determine objectively if two concepts/constructs </a:t>
            </a:r>
            <a:r>
              <a:rPr lang="en-US" sz="2000" dirty="0" err="1"/>
              <a:t>covary</a:t>
            </a:r>
            <a:r>
              <a:rPr lang="en-US" sz="2000" dirty="0"/>
              <a:t>, by telling us </a:t>
            </a:r>
            <a:r>
              <a:rPr lang="en-US" sz="2000" i="1" dirty="0">
                <a:solidFill>
                  <a:srgbClr val="FFFF00"/>
                </a:solidFill>
              </a:rPr>
              <a:t>how</a:t>
            </a:r>
            <a:r>
              <a:rPr lang="en-US" sz="2000" i="1" dirty="0"/>
              <a:t> </a:t>
            </a:r>
            <a:r>
              <a:rPr lang="en-US" sz="2000" dirty="0"/>
              <a:t>measured changes in one variable should be associated with measured changes in the other.</a:t>
            </a:r>
          </a:p>
          <a:p>
            <a:pPr>
              <a:buFont typeface="Arial" panose="020B0604020202020204" pitchFamily="34" charset="0"/>
              <a:buChar char="•"/>
            </a:pPr>
            <a:r>
              <a:rPr lang="en-US" sz="2000" dirty="0"/>
              <a:t>By determining if the two variables </a:t>
            </a:r>
            <a:r>
              <a:rPr lang="en-US" sz="2000" dirty="0" err="1"/>
              <a:t>covary</a:t>
            </a:r>
            <a:r>
              <a:rPr lang="en-US" sz="2000" dirty="0"/>
              <a:t> in the way described by the operational linkage, we can test the probable truth of the scientific relationship.</a:t>
            </a:r>
          </a:p>
        </p:txBody>
      </p:sp>
      <p:sp>
        <p:nvSpPr>
          <p:cNvPr id="4"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a:t>
            </a:r>
            <a:r>
              <a:rPr lang="en-US" altLang="en-US" sz="1200" b="0" dirty="0">
                <a:solidFill>
                  <a:schemeClr val="bg1"/>
                </a:solidFill>
                <a:latin typeface="+mn-lt"/>
                <a:hlinkClick r:id="rId2"/>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66</a:t>
            </a:fld>
            <a:endParaRPr lang="en-US"/>
          </a:p>
        </p:txBody>
      </p:sp>
      <p:pic>
        <p:nvPicPr>
          <p:cNvPr id="6" name="Picture 5">
            <a:extLst>
              <a:ext uri="{FF2B5EF4-FFF2-40B4-BE49-F238E27FC236}">
                <a16:creationId xmlns:a16="http://schemas.microsoft.com/office/drawing/2014/main" id="{281B243D-8F72-41A7-A890-993D14395D80}"/>
              </a:ext>
            </a:extLst>
          </p:cNvPr>
          <p:cNvPicPr>
            <a:picLocks noChangeAspect="1"/>
          </p:cNvPicPr>
          <p:nvPr/>
        </p:nvPicPr>
        <p:blipFill>
          <a:blip r:embed="rId3"/>
          <a:stretch>
            <a:fillRect/>
          </a:stretch>
        </p:blipFill>
        <p:spPr>
          <a:xfrm>
            <a:off x="22412" y="2051611"/>
            <a:ext cx="2157984" cy="3806952"/>
          </a:xfrm>
          <a:prstGeom prst="rect">
            <a:avLst/>
          </a:prstGeom>
        </p:spPr>
      </p:pic>
      <p:sp>
        <p:nvSpPr>
          <p:cNvPr id="7" name="TextBox 6">
            <a:extLst>
              <a:ext uri="{FF2B5EF4-FFF2-40B4-BE49-F238E27FC236}">
                <a16:creationId xmlns:a16="http://schemas.microsoft.com/office/drawing/2014/main" id="{18AF5B67-5472-4AC5-847E-8E51B022DECB}"/>
              </a:ext>
            </a:extLst>
          </p:cNvPr>
          <p:cNvSpPr txBox="1"/>
          <p:nvPr/>
        </p:nvSpPr>
        <p:spPr>
          <a:xfrm>
            <a:off x="7105403" y="64413"/>
            <a:ext cx="1962397" cy="584775"/>
          </a:xfrm>
          <a:prstGeom prst="rect">
            <a:avLst/>
          </a:prstGeom>
          <a:noFill/>
          <a:ln w="38100">
            <a:solidFill>
              <a:schemeClr val="bg1"/>
            </a:solidFill>
          </a:ln>
        </p:spPr>
        <p:txBody>
          <a:bodyPr wrap="none" rtlCol="0">
            <a:spAutoFit/>
          </a:bodyPr>
          <a:lstStyle/>
          <a:p>
            <a:r>
              <a:rPr lang="en-US" dirty="0">
                <a:solidFill>
                  <a:schemeClr val="bg1"/>
                </a:solidFill>
              </a:rPr>
              <a:t>A3/3.2-3.3</a:t>
            </a:r>
          </a:p>
        </p:txBody>
      </p:sp>
    </p:spTree>
    <p:extLst>
      <p:ext uri="{BB962C8B-B14F-4D97-AF65-F5344CB8AC3E}">
        <p14:creationId xmlns:p14="http://schemas.microsoft.com/office/powerpoint/2010/main" val="8299370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Observed relationships and reality</a:t>
            </a:r>
          </a:p>
        </p:txBody>
      </p:sp>
      <p:sp>
        <p:nvSpPr>
          <p:cNvPr id="4" name="TextBox 3"/>
          <p:cNvSpPr txBox="1"/>
          <p:nvPr/>
        </p:nvSpPr>
        <p:spPr>
          <a:xfrm>
            <a:off x="7029033" y="2743200"/>
            <a:ext cx="1539203" cy="954107"/>
          </a:xfrm>
          <a:prstGeom prst="rect">
            <a:avLst/>
          </a:prstGeom>
          <a:noFill/>
        </p:spPr>
        <p:txBody>
          <a:bodyPr wrap="none" rtlCol="0">
            <a:spAutoFit/>
          </a:bodyPr>
          <a:lstStyle/>
          <a:p>
            <a:r>
              <a:rPr lang="en-US" sz="2800" b="0" dirty="0">
                <a:solidFill>
                  <a:srgbClr val="FFFF00"/>
                </a:solidFill>
              </a:rPr>
              <a:t>‘</a:t>
            </a:r>
            <a:r>
              <a:rPr lang="en-US" sz="2800" b="0" i="1" dirty="0">
                <a:solidFill>
                  <a:srgbClr val="FFFF00"/>
                </a:solidFill>
              </a:rPr>
              <a:t>Physical</a:t>
            </a:r>
          </a:p>
          <a:p>
            <a:r>
              <a:rPr lang="en-US" sz="2800" b="0" i="1" dirty="0">
                <a:solidFill>
                  <a:srgbClr val="FFFF00"/>
                </a:solidFill>
              </a:rPr>
              <a:t>exercise</a:t>
            </a:r>
            <a:r>
              <a:rPr lang="en-US" sz="2800" b="0" dirty="0">
                <a:solidFill>
                  <a:srgbClr val="FFFF00"/>
                </a:solidFill>
              </a:rPr>
              <a:t>’</a:t>
            </a:r>
          </a:p>
        </p:txBody>
      </p:sp>
      <p:sp>
        <p:nvSpPr>
          <p:cNvPr id="5" name="TextBox 4"/>
          <p:cNvSpPr txBox="1"/>
          <p:nvPr/>
        </p:nvSpPr>
        <p:spPr>
          <a:xfrm>
            <a:off x="6834266" y="5801380"/>
            <a:ext cx="1928734" cy="523220"/>
          </a:xfrm>
          <a:prstGeom prst="rect">
            <a:avLst/>
          </a:prstGeom>
          <a:noFill/>
        </p:spPr>
        <p:txBody>
          <a:bodyPr wrap="none" rtlCol="0">
            <a:spAutoFit/>
          </a:bodyPr>
          <a:lstStyle/>
          <a:p>
            <a:r>
              <a:rPr lang="en-US" sz="2800" b="0" dirty="0">
                <a:solidFill>
                  <a:srgbClr val="FFFF00"/>
                </a:solidFill>
              </a:rPr>
              <a:t>‘</a:t>
            </a:r>
            <a:r>
              <a:rPr lang="en-US" sz="2800" b="0" i="1" dirty="0">
                <a:solidFill>
                  <a:srgbClr val="FFFF00"/>
                </a:solidFill>
              </a:rPr>
              <a:t>Heart</a:t>
            </a:r>
            <a:r>
              <a:rPr lang="en-US" sz="2800" b="0" dirty="0">
                <a:solidFill>
                  <a:srgbClr val="FFFF00"/>
                </a:solidFill>
              </a:rPr>
              <a:t> </a:t>
            </a:r>
            <a:r>
              <a:rPr lang="en-US" sz="2800" b="0" i="1" dirty="0">
                <a:solidFill>
                  <a:srgbClr val="FFFF00"/>
                </a:solidFill>
              </a:rPr>
              <a:t>rate</a:t>
            </a:r>
            <a:r>
              <a:rPr lang="en-US" sz="2800" b="0" dirty="0">
                <a:solidFill>
                  <a:srgbClr val="FFFF00"/>
                </a:solidFill>
              </a:rPr>
              <a:t>’</a:t>
            </a:r>
          </a:p>
        </p:txBody>
      </p:sp>
      <p:cxnSp>
        <p:nvCxnSpPr>
          <p:cNvPr id="6" name="Straight Arrow Connector 5"/>
          <p:cNvCxnSpPr>
            <a:stCxn id="4" idx="2"/>
          </p:cNvCxnSpPr>
          <p:nvPr/>
        </p:nvCxnSpPr>
        <p:spPr bwMode="auto">
          <a:xfrm flipH="1">
            <a:off x="7798627" y="3697307"/>
            <a:ext cx="8" cy="1789093"/>
          </a:xfrm>
          <a:prstGeom prst="straightConnector1">
            <a:avLst/>
          </a:prstGeom>
          <a:solidFill>
            <a:schemeClr val="accent1"/>
          </a:solidFill>
          <a:ln w="38100" cap="flat" cmpd="sng" algn="ctr">
            <a:solidFill>
              <a:srgbClr val="FFFF00"/>
            </a:solidFill>
            <a:prstDash val="solid"/>
            <a:round/>
            <a:headEnd type="none" w="med" len="med"/>
            <a:tailEnd type="triangle" w="med" len="med"/>
          </a:ln>
          <a:effectLst/>
        </p:spPr>
      </p:cxnSp>
      <p:sp>
        <p:nvSpPr>
          <p:cNvPr id="7" name="TextBox 6"/>
          <p:cNvSpPr txBox="1"/>
          <p:nvPr/>
        </p:nvSpPr>
        <p:spPr>
          <a:xfrm rot="5400000">
            <a:off x="7906487" y="4184165"/>
            <a:ext cx="418704" cy="584775"/>
          </a:xfrm>
          <a:prstGeom prst="rect">
            <a:avLst/>
          </a:prstGeom>
          <a:noFill/>
        </p:spPr>
        <p:txBody>
          <a:bodyPr wrap="none" rtlCol="0">
            <a:spAutoFit/>
          </a:bodyPr>
          <a:lstStyle/>
          <a:p>
            <a:r>
              <a:rPr lang="en-US" dirty="0">
                <a:solidFill>
                  <a:srgbClr val="FFFF00"/>
                </a:solidFill>
              </a:rPr>
              <a:t>+</a:t>
            </a:r>
          </a:p>
        </p:txBody>
      </p:sp>
      <p:grpSp>
        <p:nvGrpSpPr>
          <p:cNvPr id="11" name="Group 28">
            <a:extLst>
              <a:ext uri="{C183D7F6-B498-43B3-948B-1728B52AA6E4}">
                <adec:decorative xmlns:adec="http://schemas.microsoft.com/office/drawing/2017/decorative" val="1"/>
              </a:ext>
            </a:extLst>
          </p:cNvPr>
          <p:cNvGrpSpPr>
            <a:grpSpLocks/>
          </p:cNvGrpSpPr>
          <p:nvPr/>
        </p:nvGrpSpPr>
        <p:grpSpPr bwMode="auto">
          <a:xfrm>
            <a:off x="177800" y="1752600"/>
            <a:ext cx="8742363" cy="457200"/>
            <a:chOff x="177283" y="2057400"/>
            <a:chExt cx="8742782" cy="1366935"/>
          </a:xfrm>
        </p:grpSpPr>
        <p:pic>
          <p:nvPicPr>
            <p:cNvPr id="12" name="Picture 29" descr="skew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83" y="2057400"/>
              <a:ext cx="8742782" cy="1366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4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30818" y="2326428"/>
              <a:ext cx="1316631" cy="820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Line 60"/>
            <p:cNvSpPr>
              <a:spLocks noChangeShapeType="1"/>
            </p:cNvSpPr>
            <p:nvPr/>
          </p:nvSpPr>
          <p:spPr bwMode="auto">
            <a:xfrm flipH="1">
              <a:off x="7051813" y="2438400"/>
              <a:ext cx="448851" cy="136693"/>
            </a:xfrm>
            <a:prstGeom prst="line">
              <a:avLst/>
            </a:prstGeom>
            <a:noFill/>
            <a:ln w="38100">
              <a:solidFill>
                <a:schemeClr val="bg1"/>
              </a:solidFill>
              <a:round/>
              <a:headEnd/>
              <a:tailEnd type="triangle" w="med" len="med"/>
            </a:ln>
            <a:extLst>
              <a:ext uri="{909E8E84-426E-40DD-AFC4-6F175D3DCCD1}">
                <a14:hiddenFill xmlns:a14="http://schemas.microsoft.com/office/drawing/2010/main">
                  <a:noFill/>
                </a14:hiddenFill>
              </a:ext>
            </a:extLst>
          </p:spPr>
          <p:txBody>
            <a:bodyPr anchor="ctr"/>
            <a:lstStyle/>
            <a:p>
              <a:endParaRPr lang="en-US"/>
            </a:p>
          </p:txBody>
        </p:sp>
      </p:grpSp>
      <p:sp>
        <p:nvSpPr>
          <p:cNvPr id="22" name="Content Placeholder 23"/>
          <p:cNvSpPr>
            <a:spLocks noGrp="1"/>
          </p:cNvSpPr>
          <p:nvPr>
            <p:ph idx="1"/>
          </p:nvPr>
        </p:nvSpPr>
        <p:spPr>
          <a:xfrm>
            <a:off x="457200" y="2133600"/>
            <a:ext cx="1752600" cy="441061"/>
          </a:xfrm>
        </p:spPr>
        <p:txBody>
          <a:bodyPr/>
          <a:lstStyle/>
          <a:p>
            <a:pPr marL="233363" indent="-233363"/>
            <a:r>
              <a:rPr lang="en-US" altLang="en-US" sz="2400" dirty="0"/>
              <a:t>Referents</a:t>
            </a:r>
            <a:endParaRPr lang="en-US" altLang="en-US" sz="1600" dirty="0"/>
          </a:p>
        </p:txBody>
      </p:sp>
      <p:sp>
        <p:nvSpPr>
          <p:cNvPr id="23" name="Content Placeholder 24"/>
          <p:cNvSpPr txBox="1">
            <a:spLocks/>
          </p:cNvSpPr>
          <p:nvPr/>
        </p:nvSpPr>
        <p:spPr>
          <a:xfrm>
            <a:off x="6537325" y="2133600"/>
            <a:ext cx="2301875" cy="457200"/>
          </a:xfrm>
          <a:prstGeom prst="rect">
            <a:avLst/>
          </a:prstGeom>
        </p:spPr>
        <p:txBody>
          <a:bodyPr/>
          <a:lstStyle>
            <a:lvl1pPr marL="342900" indent="-342900" algn="l" rtl="0" eaLnBrk="1" fontAlgn="base" hangingPunct="1">
              <a:spcBef>
                <a:spcPct val="20000"/>
              </a:spcBef>
              <a:spcAft>
                <a:spcPct val="0"/>
              </a:spcAft>
              <a:buClr>
                <a:srgbClr val="FF6600"/>
              </a:buClr>
              <a:defRPr sz="2400">
                <a:solidFill>
                  <a:schemeClr val="bg1"/>
                </a:solidFill>
                <a:latin typeface="+mn-lt"/>
                <a:ea typeface="ＭＳ Ｐゴシック" pitchFamily="122" charset="-128"/>
                <a:cs typeface="ＭＳ Ｐゴシック" pitchFamily="122" charset="-128"/>
              </a:defRPr>
            </a:lvl1pPr>
            <a:lvl2pPr marL="742950" indent="-285750" algn="l" rtl="0" eaLnBrk="1" fontAlgn="base" hangingPunct="1">
              <a:spcBef>
                <a:spcPct val="20000"/>
              </a:spcBef>
              <a:spcAft>
                <a:spcPct val="0"/>
              </a:spcAft>
              <a:buClr>
                <a:srgbClr val="FF6633"/>
              </a:buClr>
              <a:buSzPct val="80000"/>
              <a:buFont typeface="Times" charset="0"/>
              <a:buChar char="•"/>
              <a:defRPr sz="2400">
                <a:solidFill>
                  <a:schemeClr val="bg1"/>
                </a:solidFill>
                <a:latin typeface="+mn-lt"/>
                <a:ea typeface="ＭＳ Ｐゴシック" pitchFamily="122" charset="-128"/>
              </a:defRPr>
            </a:lvl2pPr>
            <a:lvl3pPr marL="1143000" indent="-228600" algn="l" rtl="0" eaLnBrk="1" fontAlgn="base" hangingPunct="1">
              <a:spcBef>
                <a:spcPct val="20000"/>
              </a:spcBef>
              <a:spcAft>
                <a:spcPct val="0"/>
              </a:spcAft>
              <a:buClr>
                <a:srgbClr val="FF6600"/>
              </a:buClr>
              <a:buChar char="•"/>
              <a:defRPr sz="2000">
                <a:solidFill>
                  <a:schemeClr val="bg1"/>
                </a:solidFill>
                <a:latin typeface="+mn-lt"/>
                <a:ea typeface="ＭＳ Ｐゴシック" pitchFamily="122" charset="-128"/>
              </a:defRPr>
            </a:lvl3pPr>
            <a:lvl4pPr marL="1600200" indent="-228600" algn="l" rtl="0" eaLnBrk="1" fontAlgn="base" hangingPunct="1">
              <a:spcBef>
                <a:spcPct val="20000"/>
              </a:spcBef>
              <a:spcAft>
                <a:spcPct val="0"/>
              </a:spcAft>
              <a:buClr>
                <a:srgbClr val="FF6600"/>
              </a:buClr>
              <a:buSzPct val="95000"/>
              <a:buFont typeface="Times" charset="0"/>
              <a:buChar char="•"/>
              <a:defRPr sz="2000">
                <a:solidFill>
                  <a:schemeClr val="bg1"/>
                </a:solidFill>
                <a:latin typeface="+mn-lt"/>
                <a:ea typeface="ＭＳ Ｐゴシック" pitchFamily="122" charset="-128"/>
              </a:defRPr>
            </a:lvl4pPr>
            <a:lvl5pPr marL="20574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5pPr>
            <a:lvl6pPr marL="25146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6pPr>
            <a:lvl7pPr marL="29718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7pPr>
            <a:lvl8pPr marL="34290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8pPr>
            <a:lvl9pPr marL="3886200" indent="-228600" algn="l" rtl="0" eaLnBrk="1" fontAlgn="base" hangingPunct="1">
              <a:spcBef>
                <a:spcPct val="20000"/>
              </a:spcBef>
              <a:spcAft>
                <a:spcPct val="0"/>
              </a:spcAft>
              <a:buClr>
                <a:schemeClr val="bg1"/>
              </a:buClr>
              <a:defRPr sz="2000">
                <a:solidFill>
                  <a:schemeClr val="bg1"/>
                </a:solidFill>
                <a:latin typeface="+mn-lt"/>
                <a:ea typeface="ＭＳ Ｐゴシック" pitchFamily="122" charset="-128"/>
              </a:defRPr>
            </a:lvl9pPr>
          </a:lstStyle>
          <a:p>
            <a:pPr marL="569913" indent="-280988"/>
            <a:r>
              <a:rPr lang="en-US" altLang="en-US" b="0" kern="0"/>
              <a:t>References</a:t>
            </a:r>
            <a:endParaRPr lang="en-US" altLang="en-US" b="0" kern="0" dirty="0"/>
          </a:p>
        </p:txBody>
      </p:sp>
      <p:sp>
        <p:nvSpPr>
          <p:cNvPr id="24" name="Content Placeholder 24"/>
          <p:cNvSpPr txBox="1">
            <a:spLocks/>
          </p:cNvSpPr>
          <p:nvPr/>
        </p:nvSpPr>
        <p:spPr bwMode="auto">
          <a:xfrm>
            <a:off x="3121025" y="2133600"/>
            <a:ext cx="3051175" cy="457200"/>
          </a:xfrm>
          <a:prstGeom prst="rect">
            <a:avLst/>
          </a:prstGeom>
          <a:noFill/>
          <a:ln w="9525">
            <a:noFill/>
            <a:miter lim="800000"/>
            <a:headEnd/>
            <a:tailEnd/>
          </a:ln>
        </p:spPr>
        <p:txBody>
          <a:bodyPr/>
          <a:lstStyle/>
          <a:p>
            <a:pPr algn="l" eaLnBrk="0" hangingPunct="0">
              <a:spcBef>
                <a:spcPct val="20000"/>
              </a:spcBef>
              <a:defRPr/>
            </a:pPr>
            <a:r>
              <a:rPr lang="en-US" sz="2400" b="0" kern="0" dirty="0">
                <a:solidFill>
                  <a:schemeClr val="bg1"/>
                </a:solidFill>
                <a:latin typeface="+mn-lt"/>
              </a:rPr>
              <a:t>Window on reality </a:t>
            </a:r>
          </a:p>
        </p:txBody>
      </p:sp>
      <p:grpSp>
        <p:nvGrpSpPr>
          <p:cNvPr id="43" name="Group 42"/>
          <p:cNvGrpSpPr/>
          <p:nvPr/>
        </p:nvGrpSpPr>
        <p:grpSpPr>
          <a:xfrm>
            <a:off x="18566" y="2743200"/>
            <a:ext cx="4629634" cy="4012287"/>
            <a:chOff x="-114589" y="2743200"/>
            <a:chExt cx="4629634" cy="4012287"/>
          </a:xfrm>
        </p:grpSpPr>
        <p:sp>
          <p:nvSpPr>
            <p:cNvPr id="8" name="TextBox 7"/>
            <p:cNvSpPr txBox="1"/>
            <p:nvPr/>
          </p:nvSpPr>
          <p:spPr>
            <a:xfrm>
              <a:off x="-114589" y="2743200"/>
              <a:ext cx="2662908" cy="523220"/>
            </a:xfrm>
            <a:prstGeom prst="rect">
              <a:avLst/>
            </a:prstGeom>
            <a:noFill/>
          </p:spPr>
          <p:txBody>
            <a:bodyPr wrap="none" rtlCol="0">
              <a:spAutoFit/>
            </a:bodyPr>
            <a:lstStyle/>
            <a:p>
              <a:r>
                <a:rPr lang="en-US" sz="2800" b="0" dirty="0">
                  <a:solidFill>
                    <a:srgbClr val="1FE115"/>
                  </a:solidFill>
                </a:rPr>
                <a:t>Physical exercise</a:t>
              </a:r>
              <a:endParaRPr lang="en-US" sz="2800" b="0" i="1" dirty="0">
                <a:solidFill>
                  <a:srgbClr val="1FE115"/>
                </a:solidFill>
              </a:endParaRPr>
            </a:p>
          </p:txBody>
        </p:sp>
        <p:sp>
          <p:nvSpPr>
            <p:cNvPr id="9" name="TextBox 8"/>
            <p:cNvSpPr txBox="1"/>
            <p:nvPr/>
          </p:nvSpPr>
          <p:spPr>
            <a:xfrm>
              <a:off x="274972" y="5801380"/>
              <a:ext cx="1883785" cy="954107"/>
            </a:xfrm>
            <a:prstGeom prst="rect">
              <a:avLst/>
            </a:prstGeom>
            <a:noFill/>
          </p:spPr>
          <p:txBody>
            <a:bodyPr wrap="none" rtlCol="0">
              <a:spAutoFit/>
            </a:bodyPr>
            <a:lstStyle/>
            <a:p>
              <a:r>
                <a:rPr lang="en-US" sz="2800" b="0" dirty="0">
                  <a:solidFill>
                    <a:srgbClr val="1FE115"/>
                  </a:solidFill>
                </a:rPr>
                <a:t>Heart rate</a:t>
              </a:r>
            </a:p>
            <a:p>
              <a:r>
                <a:rPr lang="en-US" sz="2800" b="0" dirty="0">
                  <a:solidFill>
                    <a:srgbClr val="1FE115"/>
                  </a:solidFill>
                </a:rPr>
                <a:t>under effort</a:t>
              </a:r>
            </a:p>
          </p:txBody>
        </p:sp>
        <p:sp>
          <p:nvSpPr>
            <p:cNvPr id="10" name="TextBox 9"/>
            <p:cNvSpPr txBox="1"/>
            <p:nvPr/>
          </p:nvSpPr>
          <p:spPr>
            <a:xfrm>
              <a:off x="2903770" y="3891211"/>
              <a:ext cx="1611275" cy="954107"/>
            </a:xfrm>
            <a:prstGeom prst="rect">
              <a:avLst/>
            </a:prstGeom>
            <a:noFill/>
          </p:spPr>
          <p:txBody>
            <a:bodyPr wrap="none" rtlCol="0">
              <a:spAutoFit/>
            </a:bodyPr>
            <a:lstStyle/>
            <a:p>
              <a:r>
                <a:rPr lang="en-US" sz="2800" b="0" dirty="0">
                  <a:solidFill>
                    <a:srgbClr val="FFC000"/>
                  </a:solidFill>
                </a:rPr>
                <a:t>Heart</a:t>
              </a:r>
            </a:p>
            <a:p>
              <a:r>
                <a:rPr lang="en-US" sz="2800" b="0" dirty="0">
                  <a:solidFill>
                    <a:srgbClr val="FFC000"/>
                  </a:solidFill>
                </a:rPr>
                <a:t>efficiency</a:t>
              </a:r>
            </a:p>
          </p:txBody>
        </p:sp>
        <p:cxnSp>
          <p:nvCxnSpPr>
            <p:cNvPr id="15" name="Straight Arrow Connector 14"/>
            <p:cNvCxnSpPr>
              <a:stCxn id="10" idx="0"/>
              <a:endCxn id="8" idx="3"/>
            </p:cNvCxnSpPr>
            <p:nvPr/>
          </p:nvCxnSpPr>
          <p:spPr bwMode="auto">
            <a:xfrm flipH="1" flipV="1">
              <a:off x="2548319" y="3004810"/>
              <a:ext cx="1161089" cy="886401"/>
            </a:xfrm>
            <a:prstGeom prst="straightConnector1">
              <a:avLst/>
            </a:prstGeom>
            <a:solidFill>
              <a:schemeClr val="accent1"/>
            </a:solidFill>
            <a:ln w="38100" cap="flat" cmpd="sng" algn="ctr">
              <a:solidFill>
                <a:srgbClr val="FFC000"/>
              </a:solidFill>
              <a:prstDash val="sysDot"/>
              <a:round/>
              <a:headEnd type="triangle" w="med" len="med"/>
              <a:tailEnd type="none" w="med" len="med"/>
            </a:ln>
            <a:effectLst/>
          </p:spPr>
        </p:cxnSp>
        <p:cxnSp>
          <p:nvCxnSpPr>
            <p:cNvPr id="18" name="Straight Arrow Connector 17"/>
            <p:cNvCxnSpPr>
              <a:stCxn id="9" idx="0"/>
              <a:endCxn id="8" idx="2"/>
            </p:cNvCxnSpPr>
            <p:nvPr/>
          </p:nvCxnSpPr>
          <p:spPr bwMode="auto">
            <a:xfrm flipV="1">
              <a:off x="1216865" y="3266420"/>
              <a:ext cx="0" cy="2534960"/>
            </a:xfrm>
            <a:prstGeom prst="straightConnector1">
              <a:avLst/>
            </a:prstGeom>
            <a:solidFill>
              <a:schemeClr val="accent1"/>
            </a:solidFill>
            <a:ln w="38100" cap="flat" cmpd="sng" algn="ctr">
              <a:solidFill>
                <a:srgbClr val="FFC000"/>
              </a:solidFill>
              <a:prstDash val="sysDot"/>
              <a:round/>
              <a:headEnd type="triangle" w="med" len="med"/>
              <a:tailEnd type="none" w="med" len="med"/>
            </a:ln>
            <a:effectLst/>
          </p:spPr>
        </p:cxnSp>
        <p:sp>
          <p:nvSpPr>
            <p:cNvPr id="20" name="TextBox 19"/>
            <p:cNvSpPr txBox="1"/>
            <p:nvPr/>
          </p:nvSpPr>
          <p:spPr>
            <a:xfrm rot="5400000">
              <a:off x="2968150" y="2888765"/>
              <a:ext cx="418704" cy="584775"/>
            </a:xfrm>
            <a:prstGeom prst="rect">
              <a:avLst/>
            </a:prstGeom>
            <a:noFill/>
          </p:spPr>
          <p:txBody>
            <a:bodyPr wrap="none" rtlCol="0">
              <a:spAutoFit/>
            </a:bodyPr>
            <a:lstStyle/>
            <a:p>
              <a:r>
                <a:rPr lang="en-US" dirty="0">
                  <a:solidFill>
                    <a:srgbClr val="FFC000"/>
                  </a:solidFill>
                </a:rPr>
                <a:t>+</a:t>
              </a:r>
            </a:p>
          </p:txBody>
        </p:sp>
        <p:sp>
          <p:nvSpPr>
            <p:cNvPr id="21" name="TextBox 20"/>
            <p:cNvSpPr txBox="1"/>
            <p:nvPr/>
          </p:nvSpPr>
          <p:spPr>
            <a:xfrm rot="5400000">
              <a:off x="1324723" y="4345578"/>
              <a:ext cx="418704" cy="584775"/>
            </a:xfrm>
            <a:prstGeom prst="rect">
              <a:avLst/>
            </a:prstGeom>
            <a:noFill/>
          </p:spPr>
          <p:txBody>
            <a:bodyPr wrap="none" rtlCol="0">
              <a:spAutoFit/>
            </a:bodyPr>
            <a:lstStyle/>
            <a:p>
              <a:r>
                <a:rPr lang="en-US" dirty="0">
                  <a:solidFill>
                    <a:srgbClr val="FFC000"/>
                  </a:solidFill>
                </a:rPr>
                <a:t>+</a:t>
              </a:r>
            </a:p>
          </p:txBody>
        </p:sp>
        <p:sp>
          <p:nvSpPr>
            <p:cNvPr id="34" name="TextBox 33"/>
            <p:cNvSpPr txBox="1"/>
            <p:nvPr/>
          </p:nvSpPr>
          <p:spPr>
            <a:xfrm>
              <a:off x="2895600" y="5801380"/>
              <a:ext cx="1608133" cy="954107"/>
            </a:xfrm>
            <a:prstGeom prst="rect">
              <a:avLst/>
            </a:prstGeom>
            <a:noFill/>
          </p:spPr>
          <p:txBody>
            <a:bodyPr wrap="none" rtlCol="0">
              <a:spAutoFit/>
            </a:bodyPr>
            <a:lstStyle/>
            <a:p>
              <a:r>
                <a:rPr lang="en-US" sz="2800" b="0" dirty="0">
                  <a:solidFill>
                    <a:srgbClr val="FFC000"/>
                  </a:solidFill>
                </a:rPr>
                <a:t>Heart rate</a:t>
              </a:r>
            </a:p>
            <a:p>
              <a:r>
                <a:rPr lang="en-US" sz="2800" b="0" dirty="0">
                  <a:solidFill>
                    <a:srgbClr val="FFC000"/>
                  </a:solidFill>
                </a:rPr>
                <a:t>at rest</a:t>
              </a:r>
            </a:p>
          </p:txBody>
        </p:sp>
        <p:cxnSp>
          <p:nvCxnSpPr>
            <p:cNvPr id="35" name="Straight Arrow Connector 34"/>
            <p:cNvCxnSpPr>
              <a:stCxn id="34" idx="0"/>
              <a:endCxn id="10" idx="2"/>
            </p:cNvCxnSpPr>
            <p:nvPr/>
          </p:nvCxnSpPr>
          <p:spPr bwMode="auto">
            <a:xfrm flipV="1">
              <a:off x="3699667" y="4845318"/>
              <a:ext cx="9741" cy="956062"/>
            </a:xfrm>
            <a:prstGeom prst="straightConnector1">
              <a:avLst/>
            </a:prstGeom>
            <a:solidFill>
              <a:schemeClr val="accent1"/>
            </a:solidFill>
            <a:ln w="38100" cap="flat" cmpd="sng" algn="ctr">
              <a:solidFill>
                <a:srgbClr val="FFC000"/>
              </a:solidFill>
              <a:prstDash val="sysDot"/>
              <a:round/>
              <a:headEnd type="triangle" w="med" len="med"/>
              <a:tailEnd type="none" w="med" len="med"/>
            </a:ln>
            <a:effectLst/>
          </p:spPr>
        </p:cxnSp>
        <p:cxnSp>
          <p:nvCxnSpPr>
            <p:cNvPr id="38" name="Straight Arrow Connector 37"/>
            <p:cNvCxnSpPr>
              <a:stCxn id="9" idx="3"/>
              <a:endCxn id="34" idx="1"/>
            </p:cNvCxnSpPr>
            <p:nvPr/>
          </p:nvCxnSpPr>
          <p:spPr bwMode="auto">
            <a:xfrm>
              <a:off x="2158757" y="6278434"/>
              <a:ext cx="736843" cy="0"/>
            </a:xfrm>
            <a:prstGeom prst="straightConnector1">
              <a:avLst/>
            </a:prstGeom>
            <a:solidFill>
              <a:schemeClr val="accent1"/>
            </a:solidFill>
            <a:ln w="38100" cap="flat" cmpd="sng" algn="ctr">
              <a:solidFill>
                <a:srgbClr val="FFC000"/>
              </a:solidFill>
              <a:prstDash val="sysDot"/>
              <a:round/>
              <a:headEnd type="triangle" w="med" len="med"/>
              <a:tailEnd type="none" w="med" len="med"/>
            </a:ln>
            <a:effectLst/>
          </p:spPr>
        </p:cxnSp>
        <p:sp>
          <p:nvSpPr>
            <p:cNvPr id="42" name="TextBox 41"/>
            <p:cNvSpPr txBox="1"/>
            <p:nvPr/>
          </p:nvSpPr>
          <p:spPr>
            <a:xfrm rot="5400000">
              <a:off x="2300924" y="5698563"/>
              <a:ext cx="418704" cy="584775"/>
            </a:xfrm>
            <a:prstGeom prst="rect">
              <a:avLst/>
            </a:prstGeom>
            <a:noFill/>
          </p:spPr>
          <p:txBody>
            <a:bodyPr wrap="none" rtlCol="0">
              <a:spAutoFit/>
            </a:bodyPr>
            <a:lstStyle/>
            <a:p>
              <a:r>
                <a:rPr lang="en-US" dirty="0">
                  <a:solidFill>
                    <a:srgbClr val="FFC000"/>
                  </a:solidFill>
                </a:rPr>
                <a:t>+</a:t>
              </a:r>
            </a:p>
          </p:txBody>
        </p:sp>
      </p:grpSp>
      <p:sp>
        <p:nvSpPr>
          <p:cNvPr id="3" name="Slide Number Placeholder 2"/>
          <p:cNvSpPr>
            <a:spLocks noGrp="1"/>
          </p:cNvSpPr>
          <p:nvPr>
            <p:ph type="sldNum" sz="quarter" idx="10"/>
          </p:nvPr>
        </p:nvSpPr>
        <p:spPr/>
        <p:txBody>
          <a:bodyPr/>
          <a:lstStyle/>
          <a:p>
            <a:fld id="{E275BFA4-CA6D-4892-8C0A-6B14E134BD5D}" type="slidenum">
              <a:rPr lang="en-US" smtClean="0"/>
              <a:pPr/>
              <a:t>67</a:t>
            </a:fld>
            <a:endParaRPr lang="en-US"/>
          </a:p>
        </p:txBody>
      </p:sp>
      <p:sp>
        <p:nvSpPr>
          <p:cNvPr id="32" name="TextBox 31">
            <a:extLst>
              <a:ext uri="{FF2B5EF4-FFF2-40B4-BE49-F238E27FC236}">
                <a16:creationId xmlns:a16="http://schemas.microsoft.com/office/drawing/2014/main" id="{35D36290-8C6E-48EC-87AA-943E1680605F}"/>
              </a:ext>
            </a:extLst>
          </p:cNvPr>
          <p:cNvSpPr txBox="1"/>
          <p:nvPr/>
        </p:nvSpPr>
        <p:spPr>
          <a:xfrm>
            <a:off x="3354538" y="4899235"/>
            <a:ext cx="320921" cy="584775"/>
          </a:xfrm>
          <a:prstGeom prst="rect">
            <a:avLst/>
          </a:prstGeom>
          <a:noFill/>
        </p:spPr>
        <p:txBody>
          <a:bodyPr wrap="none" rtlCol="0">
            <a:spAutoFit/>
          </a:bodyPr>
          <a:lstStyle/>
          <a:p>
            <a:r>
              <a:rPr lang="en-US" dirty="0">
                <a:solidFill>
                  <a:srgbClr val="FFC000"/>
                </a:solidFill>
              </a:rPr>
              <a:t>-</a:t>
            </a:r>
          </a:p>
        </p:txBody>
      </p:sp>
      <p:sp>
        <p:nvSpPr>
          <p:cNvPr id="16" name="TextBox 15">
            <a:extLst>
              <a:ext uri="{FF2B5EF4-FFF2-40B4-BE49-F238E27FC236}">
                <a16:creationId xmlns:a16="http://schemas.microsoft.com/office/drawing/2014/main" id="{8768A7DF-864B-4656-8C05-CEA4671B4491}"/>
              </a:ext>
            </a:extLst>
          </p:cNvPr>
          <p:cNvSpPr txBox="1"/>
          <p:nvPr/>
        </p:nvSpPr>
        <p:spPr>
          <a:xfrm>
            <a:off x="4622604" y="2871808"/>
            <a:ext cx="1569661" cy="461665"/>
          </a:xfrm>
          <a:prstGeom prst="rect">
            <a:avLst/>
          </a:prstGeom>
          <a:noFill/>
          <a:ln>
            <a:solidFill>
              <a:schemeClr val="bg1"/>
            </a:solidFill>
          </a:ln>
        </p:spPr>
        <p:txBody>
          <a:bodyPr wrap="none" rtlCol="0">
            <a:spAutoFit/>
          </a:bodyPr>
          <a:lstStyle/>
          <a:p>
            <a:r>
              <a:rPr lang="en-US" sz="2400" b="0" dirty="0">
                <a:solidFill>
                  <a:srgbClr val="1FE115"/>
                </a:solidFill>
              </a:rPr>
              <a:t>Hypothesis</a:t>
            </a:r>
          </a:p>
        </p:txBody>
      </p:sp>
      <p:sp>
        <p:nvSpPr>
          <p:cNvPr id="33" name="TextBox 32">
            <a:extLst>
              <a:ext uri="{FF2B5EF4-FFF2-40B4-BE49-F238E27FC236}">
                <a16:creationId xmlns:a16="http://schemas.microsoft.com/office/drawing/2014/main" id="{1C70146F-B420-457A-B0FD-F978769ABE0C}"/>
              </a:ext>
            </a:extLst>
          </p:cNvPr>
          <p:cNvSpPr txBox="1"/>
          <p:nvPr/>
        </p:nvSpPr>
        <p:spPr>
          <a:xfrm>
            <a:off x="4552840" y="4074523"/>
            <a:ext cx="2563523" cy="461665"/>
          </a:xfrm>
          <a:prstGeom prst="rect">
            <a:avLst/>
          </a:prstGeom>
          <a:noFill/>
          <a:ln>
            <a:solidFill>
              <a:schemeClr val="bg1"/>
            </a:solidFill>
          </a:ln>
        </p:spPr>
        <p:txBody>
          <a:bodyPr wrap="none" rtlCol="0">
            <a:spAutoFit/>
          </a:bodyPr>
          <a:lstStyle/>
          <a:p>
            <a:r>
              <a:rPr lang="en-US" sz="2400" b="0" dirty="0">
                <a:solidFill>
                  <a:srgbClr val="FFC000"/>
                </a:solidFill>
              </a:rPr>
              <a:t>Theoretical linkage</a:t>
            </a:r>
          </a:p>
        </p:txBody>
      </p:sp>
      <p:sp>
        <p:nvSpPr>
          <p:cNvPr id="36" name="TextBox 35">
            <a:extLst>
              <a:ext uri="{FF2B5EF4-FFF2-40B4-BE49-F238E27FC236}">
                <a16:creationId xmlns:a16="http://schemas.microsoft.com/office/drawing/2014/main" id="{53715029-4F48-4041-80BB-AB269D278F38}"/>
              </a:ext>
            </a:extLst>
          </p:cNvPr>
          <p:cNvSpPr txBox="1"/>
          <p:nvPr/>
        </p:nvSpPr>
        <p:spPr>
          <a:xfrm>
            <a:off x="4980747" y="5150989"/>
            <a:ext cx="2616422" cy="461665"/>
          </a:xfrm>
          <a:prstGeom prst="rect">
            <a:avLst/>
          </a:prstGeom>
          <a:noFill/>
          <a:ln>
            <a:solidFill>
              <a:schemeClr val="bg1"/>
            </a:solidFill>
          </a:ln>
        </p:spPr>
        <p:txBody>
          <a:bodyPr wrap="none" rtlCol="0">
            <a:spAutoFit/>
          </a:bodyPr>
          <a:lstStyle/>
          <a:p>
            <a:r>
              <a:rPr lang="en-US" sz="2400" b="0" dirty="0">
                <a:solidFill>
                  <a:srgbClr val="FFFF00"/>
                </a:solidFill>
              </a:rPr>
              <a:t>Operational linkage</a:t>
            </a:r>
          </a:p>
        </p:txBody>
      </p:sp>
    </p:spTree>
    <p:extLst>
      <p:ext uri="{BB962C8B-B14F-4D97-AF65-F5344CB8AC3E}">
        <p14:creationId xmlns:p14="http://schemas.microsoft.com/office/powerpoint/2010/main" val="28201818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5C5D8-B25E-44D3-BB40-86BCE14A9AC7}"/>
              </a:ext>
            </a:extLst>
          </p:cNvPr>
          <p:cNvSpPr>
            <a:spLocks noGrp="1"/>
          </p:cNvSpPr>
          <p:nvPr>
            <p:ph type="title"/>
          </p:nvPr>
        </p:nvSpPr>
        <p:spPr/>
        <p:txBody>
          <a:bodyPr/>
          <a:lstStyle/>
          <a:p>
            <a:r>
              <a:rPr lang="en-US" dirty="0"/>
              <a:t>Be aware</a:t>
            </a:r>
          </a:p>
        </p:txBody>
      </p:sp>
      <p:sp>
        <p:nvSpPr>
          <p:cNvPr id="3" name="Content Placeholder 2">
            <a:extLst>
              <a:ext uri="{FF2B5EF4-FFF2-40B4-BE49-F238E27FC236}">
                <a16:creationId xmlns:a16="http://schemas.microsoft.com/office/drawing/2014/main" id="{FCF66FEA-5116-4E04-8E5A-1D5C35F5D5DB}"/>
              </a:ext>
            </a:extLst>
          </p:cNvPr>
          <p:cNvSpPr>
            <a:spLocks noGrp="1"/>
          </p:cNvSpPr>
          <p:nvPr>
            <p:ph idx="1"/>
          </p:nvPr>
        </p:nvSpPr>
        <p:spPr/>
        <p:txBody>
          <a:bodyPr/>
          <a:lstStyle/>
          <a:p>
            <a:r>
              <a:rPr lang="en-US" dirty="0"/>
              <a:t>For each of your </a:t>
            </a:r>
            <a:r>
              <a:rPr lang="en-US" dirty="0" err="1"/>
              <a:t>hypothes</a:t>
            </a:r>
            <a:r>
              <a:rPr lang="en-US" dirty="0"/>
              <a:t>(e)(</a:t>
            </a:r>
            <a:r>
              <a:rPr lang="en-US" dirty="0" err="1"/>
              <a:t>i</a:t>
            </a:r>
            <a:r>
              <a:rPr lang="en-US" dirty="0"/>
              <a:t>)s, you </a:t>
            </a:r>
            <a:r>
              <a:rPr lang="en-US" sz="6000" dirty="0" err="1"/>
              <a:t>MUST</a:t>
            </a:r>
            <a:r>
              <a:rPr lang="en-US" dirty="0" err="1"/>
              <a:t>provide</a:t>
            </a:r>
            <a:r>
              <a:rPr lang="en-US" dirty="0"/>
              <a:t>:</a:t>
            </a:r>
          </a:p>
          <a:p>
            <a:r>
              <a:rPr lang="en-US" dirty="0"/>
              <a:t>The corresponding theoretical definition of each variable</a:t>
            </a:r>
          </a:p>
          <a:p>
            <a:r>
              <a:rPr lang="en-US" dirty="0"/>
              <a:t>The theoretical linkage for each posited relationship</a:t>
            </a:r>
          </a:p>
          <a:p>
            <a:r>
              <a:rPr lang="en-US" dirty="0"/>
              <a:t>The operational linkage for each posited relationship</a:t>
            </a:r>
          </a:p>
          <a:p>
            <a:endParaRPr lang="en-US" dirty="0"/>
          </a:p>
          <a:p>
            <a:r>
              <a:rPr lang="en-US" dirty="0"/>
              <a:t>Each one of them in a concise description which contains the relevant necessary and sufficient information about the role of the variables described in detail.</a:t>
            </a:r>
          </a:p>
        </p:txBody>
      </p:sp>
      <p:sp>
        <p:nvSpPr>
          <p:cNvPr id="4" name="Slide Number Placeholder 3">
            <a:extLst>
              <a:ext uri="{FF2B5EF4-FFF2-40B4-BE49-F238E27FC236}">
                <a16:creationId xmlns:a16="http://schemas.microsoft.com/office/drawing/2014/main" id="{0469DF7B-C670-40D4-88EB-D6742A88F8E7}"/>
              </a:ext>
            </a:extLst>
          </p:cNvPr>
          <p:cNvSpPr>
            <a:spLocks noGrp="1"/>
          </p:cNvSpPr>
          <p:nvPr>
            <p:ph type="sldNum" sz="quarter" idx="10"/>
          </p:nvPr>
        </p:nvSpPr>
        <p:spPr/>
        <p:txBody>
          <a:bodyPr/>
          <a:lstStyle/>
          <a:p>
            <a:fld id="{E275BFA4-CA6D-4892-8C0A-6B14E134BD5D}" type="slidenum">
              <a:rPr lang="en-US" smtClean="0"/>
              <a:pPr/>
              <a:t>68</a:t>
            </a:fld>
            <a:endParaRPr lang="en-US"/>
          </a:p>
        </p:txBody>
      </p:sp>
    </p:spTree>
    <p:extLst>
      <p:ext uri="{BB962C8B-B14F-4D97-AF65-F5344CB8AC3E}">
        <p14:creationId xmlns:p14="http://schemas.microsoft.com/office/powerpoint/2010/main" val="340172387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t>
            </a:r>
            <a:r>
              <a:rPr lang="en-US" i="1" dirty="0"/>
              <a:t>Operational Linkage</a:t>
            </a:r>
            <a:r>
              <a:rPr lang="en-US" dirty="0"/>
              <a:t>’</a:t>
            </a:r>
          </a:p>
        </p:txBody>
      </p:sp>
      <p:sp>
        <p:nvSpPr>
          <p:cNvPr id="3" name="Content Placeholder 2"/>
          <p:cNvSpPr>
            <a:spLocks noGrp="1"/>
          </p:cNvSpPr>
          <p:nvPr>
            <p:ph idx="1"/>
          </p:nvPr>
        </p:nvSpPr>
        <p:spPr>
          <a:xfrm>
            <a:off x="228600" y="5303850"/>
            <a:ext cx="8686800" cy="1325549"/>
          </a:xfrm>
        </p:spPr>
        <p:txBody>
          <a:bodyPr/>
          <a:lstStyle/>
          <a:p>
            <a:pPr marL="0" indent="0"/>
            <a:r>
              <a:rPr lang="en-US" sz="2000" dirty="0"/>
              <a:t>This operational linkage tells us that a linear, positive relationship will be observed between the speed at which a person runs on an elliptical and the heart rate: as speed increases, heart rate will increase at a steady rate.</a:t>
            </a:r>
          </a:p>
        </p:txBody>
      </p:sp>
      <p:grpSp>
        <p:nvGrpSpPr>
          <p:cNvPr id="7" name="Group 6"/>
          <p:cNvGrpSpPr/>
          <p:nvPr/>
        </p:nvGrpSpPr>
        <p:grpSpPr>
          <a:xfrm>
            <a:off x="762006" y="1666088"/>
            <a:ext cx="7696201" cy="3210712"/>
            <a:chOff x="761999" y="1666088"/>
            <a:chExt cx="7696201" cy="3495676"/>
          </a:xfrm>
        </p:grpSpPr>
        <p:pic>
          <p:nvPicPr>
            <p:cNvPr id="5" name="Picture 4"/>
            <p:cNvPicPr>
              <a:picLocks noChangeAspect="1"/>
            </p:cNvPicPr>
            <p:nvPr/>
          </p:nvPicPr>
          <p:blipFill>
            <a:blip r:embed="rId2"/>
            <a:stretch>
              <a:fillRect/>
            </a:stretch>
          </p:blipFill>
          <p:spPr>
            <a:xfrm>
              <a:off x="761999" y="1666088"/>
              <a:ext cx="3223557" cy="3495675"/>
            </a:xfrm>
            <a:prstGeom prst="rect">
              <a:avLst/>
            </a:prstGeom>
          </p:spPr>
        </p:pic>
        <p:pic>
          <p:nvPicPr>
            <p:cNvPr id="6" name="Picture 5"/>
            <p:cNvPicPr>
              <a:picLocks noChangeAspect="1"/>
            </p:cNvPicPr>
            <p:nvPr/>
          </p:nvPicPr>
          <p:blipFill>
            <a:blip r:embed="rId3"/>
            <a:stretch>
              <a:fillRect/>
            </a:stretch>
          </p:blipFill>
          <p:spPr>
            <a:xfrm>
              <a:off x="4981575" y="1666089"/>
              <a:ext cx="3476625" cy="3495675"/>
            </a:xfrm>
            <a:prstGeom prst="rect">
              <a:avLst/>
            </a:prstGeom>
          </p:spPr>
        </p:pic>
      </p:grpSp>
      <p:sp>
        <p:nvSpPr>
          <p:cNvPr id="8" name="Rectangle 7"/>
          <p:cNvSpPr/>
          <p:nvPr/>
        </p:nvSpPr>
        <p:spPr>
          <a:xfrm>
            <a:off x="2286000" y="4840792"/>
            <a:ext cx="4572000" cy="276999"/>
          </a:xfrm>
          <a:prstGeom prst="rect">
            <a:avLst/>
          </a:prstGeom>
        </p:spPr>
        <p:txBody>
          <a:bodyPr>
            <a:spAutoFit/>
          </a:bodyPr>
          <a:lstStyle/>
          <a:p>
            <a:r>
              <a:rPr lang="en-US" sz="1200" dirty="0">
                <a:solidFill>
                  <a:schemeClr val="bg1"/>
                </a:solidFill>
              </a:rPr>
              <a:t>http://www.biostathandbook.com/linearregression.html</a:t>
            </a:r>
          </a:p>
        </p:txBody>
      </p:sp>
      <p:sp>
        <p:nvSpPr>
          <p:cNvPr id="9" name="Rectangle 1"/>
          <p:cNvSpPr>
            <a:spLocks noChangeArrowheads="1"/>
          </p:cNvSpPr>
          <p:nvPr/>
        </p:nvSpPr>
        <p:spPr bwMode="auto">
          <a:xfrm>
            <a:off x="609601" y="6386175"/>
            <a:ext cx="85344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algn="r" eaLnBrk="0" hangingPunct="0"/>
            <a:r>
              <a:rPr lang="en-US" sz="1200" dirty="0">
                <a:solidFill>
                  <a:schemeClr val="bg1"/>
                </a:solidFill>
                <a:latin typeface="+mn-lt"/>
              </a:rPr>
              <a:t>Adapted from:    </a:t>
            </a:r>
            <a:r>
              <a:rPr lang="en-US" sz="1200" b="0" i="1" dirty="0">
                <a:solidFill>
                  <a:schemeClr val="bg1"/>
                </a:solidFill>
                <a:latin typeface="+mn-lt"/>
              </a:rPr>
              <a:t>James H. Watt and </a:t>
            </a:r>
            <a:r>
              <a:rPr lang="en-US" sz="1200" b="0" i="1" dirty="0" err="1">
                <a:solidFill>
                  <a:schemeClr val="bg1"/>
                </a:solidFill>
                <a:latin typeface="+mn-lt"/>
              </a:rPr>
              <a:t>Sjef</a:t>
            </a:r>
            <a:r>
              <a:rPr lang="en-US" sz="1200" b="0" i="1" dirty="0">
                <a:solidFill>
                  <a:schemeClr val="bg1"/>
                </a:solidFill>
                <a:latin typeface="+mn-lt"/>
              </a:rPr>
              <a:t> van den Berg. </a:t>
            </a:r>
            <a:r>
              <a:rPr kumimoji="0" lang="en-US" altLang="en-US" sz="1200" b="0" i="0" u="none" strike="noStrike" cap="none" normalizeH="0" baseline="0" dirty="0">
                <a:ln>
                  <a:noFill/>
                </a:ln>
                <a:solidFill>
                  <a:schemeClr val="bg1"/>
                </a:solidFill>
                <a:effectLst/>
                <a:latin typeface="+mn-lt"/>
              </a:rPr>
              <a:t>Research Methods For Communication Science. 2002</a:t>
            </a:r>
          </a:p>
          <a:p>
            <a:pPr lvl="0" algn="r" eaLnBrk="0" hangingPunct="0"/>
            <a:r>
              <a:rPr lang="en-US" altLang="en-US" sz="1200" b="0" dirty="0">
                <a:solidFill>
                  <a:schemeClr val="bg1"/>
                </a:solidFill>
                <a:latin typeface="+mn-lt"/>
              </a:rPr>
              <a:t> </a:t>
            </a:r>
            <a:r>
              <a:rPr lang="en-US" altLang="en-US" sz="1200" b="0" dirty="0">
                <a:solidFill>
                  <a:schemeClr val="bg1"/>
                </a:solidFill>
                <a:latin typeface="+mn-lt"/>
                <a:hlinkClick r:id="rId4"/>
              </a:rPr>
              <a:t>http://www.cios.org/readbook/rmcs/rmcs.htm</a:t>
            </a:r>
            <a:r>
              <a:rPr lang="en-US" altLang="en-US" sz="1200" b="0" dirty="0">
                <a:solidFill>
                  <a:schemeClr val="bg1"/>
                </a:solidFill>
                <a:latin typeface="+mn-lt"/>
              </a:rPr>
              <a:t> </a:t>
            </a:r>
            <a:r>
              <a:rPr kumimoji="0" lang="en-US" altLang="en-US" sz="1200" b="0" i="0" u="none" strike="noStrike" cap="none" normalizeH="0" baseline="0" dirty="0">
                <a:ln>
                  <a:noFill/>
                </a:ln>
                <a:solidFill>
                  <a:schemeClr val="bg1"/>
                </a:solidFill>
                <a:effectLst/>
                <a:latin typeface="+mn-lt"/>
              </a:rPr>
              <a:t> </a:t>
            </a:r>
          </a:p>
        </p:txBody>
      </p:sp>
      <p:sp>
        <p:nvSpPr>
          <p:cNvPr id="4" name="Slide Number Placeholder 3"/>
          <p:cNvSpPr>
            <a:spLocks noGrp="1"/>
          </p:cNvSpPr>
          <p:nvPr>
            <p:ph type="sldNum" sz="quarter" idx="10"/>
          </p:nvPr>
        </p:nvSpPr>
        <p:spPr/>
        <p:txBody>
          <a:bodyPr/>
          <a:lstStyle/>
          <a:p>
            <a:fld id="{E275BFA4-CA6D-4892-8C0A-6B14E134BD5D}" type="slidenum">
              <a:rPr lang="en-US" smtClean="0"/>
              <a:pPr/>
              <a:t>69</a:t>
            </a:fld>
            <a:endParaRPr lang="en-US"/>
          </a:p>
        </p:txBody>
      </p:sp>
    </p:spTree>
    <p:extLst>
      <p:ext uri="{BB962C8B-B14F-4D97-AF65-F5344CB8AC3E}">
        <p14:creationId xmlns:p14="http://schemas.microsoft.com/office/powerpoint/2010/main" val="1487321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(1.2)</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p>
          <a:p>
            <a:pPr marL="457200" indent="-457200">
              <a:buFont typeface="+mj-lt"/>
              <a:buAutoNum type="arabicPeriod"/>
            </a:pPr>
            <a:r>
              <a:rPr lang="en-US" sz="2200" dirty="0"/>
              <a:t>Put the question in the form of a null hypothesis and alternative hypothesis:</a:t>
            </a:r>
          </a:p>
          <a:p>
            <a:pPr lvl="1">
              <a:buFont typeface="Arial" panose="020B0604020202020204" pitchFamily="34" charset="0"/>
              <a:buChar char="•"/>
            </a:pPr>
            <a:r>
              <a:rPr lang="en-US" sz="2200" dirty="0"/>
              <a:t>Null hypothesis: </a:t>
            </a:r>
          </a:p>
          <a:p>
            <a:pPr lvl="2">
              <a:buFont typeface="Arial" panose="020B0604020202020204" pitchFamily="34" charset="0"/>
              <a:buChar char="•"/>
            </a:pPr>
            <a:r>
              <a:rPr lang="en-US" sz="2200" i="1" dirty="0">
                <a:solidFill>
                  <a:srgbClr val="FFFF00"/>
                </a:solidFill>
              </a:rPr>
              <a:t>Physical exercise does not influence heart rate while doing the exercise.</a:t>
            </a:r>
          </a:p>
          <a:p>
            <a:pPr lvl="1">
              <a:buFont typeface="Arial" panose="020B0604020202020204" pitchFamily="34" charset="0"/>
              <a:buChar char="•"/>
            </a:pPr>
            <a:r>
              <a:rPr lang="en-US" sz="2200" dirty="0"/>
              <a:t>Alternative hypothesis:</a:t>
            </a:r>
          </a:p>
          <a:p>
            <a:pPr lvl="2">
              <a:buFont typeface="Arial" panose="020B0604020202020204" pitchFamily="34" charset="0"/>
              <a:buChar char="•"/>
            </a:pPr>
            <a:r>
              <a:rPr lang="en-US" sz="2200" i="1" dirty="0">
                <a:solidFill>
                  <a:srgbClr val="FFFF00"/>
                </a:solidFill>
              </a:rPr>
              <a:t>Physical exercise does influence heart rate while doing the exercise.</a:t>
            </a:r>
          </a:p>
          <a:p>
            <a:pPr lvl="1">
              <a:buFont typeface="Arial" panose="020B0604020202020204" pitchFamily="34" charset="0"/>
              <a:buChar char="•"/>
            </a:pPr>
            <a:endParaRPr lang="en-US" sz="2600" i="1" dirty="0">
              <a:solidFill>
                <a:srgbClr val="FFFF00"/>
              </a:solidFill>
            </a:endParaRPr>
          </a:p>
          <a:p>
            <a:pPr lvl="2">
              <a:buFont typeface="Arial" panose="020B0604020202020204" pitchFamily="34" charset="0"/>
              <a:buChar char="•"/>
            </a:pPr>
            <a:endParaRPr lang="en-US" sz="1800" dirty="0"/>
          </a:p>
          <a:p>
            <a:pPr marL="457200" indent="-457200">
              <a:buFont typeface="+mj-lt"/>
              <a:buAutoNum type="arabicPeriod"/>
            </a:pPr>
            <a:endParaRPr lang="en-US" sz="2200" dirty="0"/>
          </a:p>
        </p:txBody>
      </p:sp>
      <p:sp>
        <p:nvSpPr>
          <p:cNvPr id="2" name="Slide Number Placeholder 1"/>
          <p:cNvSpPr>
            <a:spLocks noGrp="1"/>
          </p:cNvSpPr>
          <p:nvPr>
            <p:ph type="sldNum" sz="quarter" idx="10"/>
          </p:nvPr>
        </p:nvSpPr>
        <p:spPr/>
        <p:txBody>
          <a:bodyPr/>
          <a:lstStyle/>
          <a:p>
            <a:fld id="{E275BFA4-CA6D-4892-8C0A-6B14E134BD5D}" type="slidenum">
              <a:rPr lang="en-US" smtClean="0"/>
              <a:pPr/>
              <a:t>7</a:t>
            </a:fld>
            <a:endParaRPr lang="en-US"/>
          </a:p>
        </p:txBody>
      </p:sp>
    </p:spTree>
    <p:extLst>
      <p:ext uri="{BB962C8B-B14F-4D97-AF65-F5344CB8AC3E}">
        <p14:creationId xmlns:p14="http://schemas.microsoft.com/office/powerpoint/2010/main" val="67924532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operational linkage to hypothesis</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The operational linkage MUST predict the way in which the measured variables should behave as observed in (previous studies of ) the real world. </a:t>
            </a:r>
          </a:p>
          <a:p>
            <a:pPr>
              <a:buFont typeface="Arial" panose="020B0604020202020204" pitchFamily="34" charset="0"/>
              <a:buChar char="•"/>
            </a:pPr>
            <a:r>
              <a:rPr lang="en-US" dirty="0"/>
              <a:t>These observations MUST be done according to the operational definitions of the variables.</a:t>
            </a:r>
          </a:p>
          <a:p>
            <a:pPr>
              <a:buFont typeface="Arial" panose="020B0604020202020204" pitchFamily="34" charset="0"/>
              <a:buChar char="•"/>
            </a:pPr>
            <a:r>
              <a:rPr lang="en-US" dirty="0"/>
              <a:t>Hypotheses MUST be derived from the operational linkages. They MUST specify how the variables, as defined by operational definitions, should be associated with one another if the theoretical linkage is, in fact, correct.</a:t>
            </a:r>
          </a:p>
          <a:p>
            <a:pPr>
              <a:buFont typeface="Arial" panose="020B0604020202020204" pitchFamily="34" charset="0"/>
              <a:buChar char="•"/>
            </a:pPr>
            <a:r>
              <a:rPr lang="en-US" dirty="0"/>
              <a:t>If they don’t do so, they should be revised!</a:t>
            </a:r>
          </a:p>
        </p:txBody>
      </p:sp>
      <p:sp>
        <p:nvSpPr>
          <p:cNvPr id="4" name="Slide Number Placeholder 3"/>
          <p:cNvSpPr>
            <a:spLocks noGrp="1"/>
          </p:cNvSpPr>
          <p:nvPr>
            <p:ph type="sldNum" sz="quarter" idx="10"/>
          </p:nvPr>
        </p:nvSpPr>
        <p:spPr/>
        <p:txBody>
          <a:bodyPr/>
          <a:lstStyle/>
          <a:p>
            <a:fld id="{E275BFA4-CA6D-4892-8C0A-6B14E134BD5D}" type="slidenum">
              <a:rPr lang="en-US" smtClean="0"/>
              <a:pPr/>
              <a:t>70</a:t>
            </a:fld>
            <a:endParaRPr lang="en-US"/>
          </a:p>
        </p:txBody>
      </p:sp>
    </p:spTree>
    <p:extLst>
      <p:ext uri="{BB962C8B-B14F-4D97-AF65-F5344CB8AC3E}">
        <p14:creationId xmlns:p14="http://schemas.microsoft.com/office/powerpoint/2010/main" val="3958154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Steps in data analysis (1.3)</a:t>
            </a:r>
          </a:p>
        </p:txBody>
      </p:sp>
      <p:sp>
        <p:nvSpPr>
          <p:cNvPr id="5" name="Content Placeholder 4"/>
          <p:cNvSpPr>
            <a:spLocks noGrp="1"/>
          </p:cNvSpPr>
          <p:nvPr>
            <p:ph idx="1"/>
          </p:nvPr>
        </p:nvSpPr>
        <p:spPr/>
        <p:txBody>
          <a:bodyPr/>
          <a:lstStyle/>
          <a:p>
            <a:pPr marL="457200" indent="-457200">
              <a:buFont typeface="+mj-lt"/>
              <a:buAutoNum type="arabicPeriod"/>
            </a:pPr>
            <a:r>
              <a:rPr lang="en-US" sz="2200" dirty="0"/>
              <a:t>Specify the question you are asking.</a:t>
            </a:r>
          </a:p>
          <a:p>
            <a:pPr lvl="1" indent="-342900"/>
            <a:r>
              <a:rPr lang="en-US" sz="2200" i="1" dirty="0">
                <a:solidFill>
                  <a:srgbClr val="FFFF00"/>
                </a:solidFill>
              </a:rPr>
              <a:t>Does doing physical exercise influences heart rate while doing the exercise?</a:t>
            </a:r>
            <a:endParaRPr lang="en-US" sz="2200" dirty="0"/>
          </a:p>
          <a:p>
            <a:pPr marL="457200" indent="-457200">
              <a:buFont typeface="+mj-lt"/>
              <a:buAutoNum type="arabicPeriod"/>
            </a:pPr>
            <a:r>
              <a:rPr lang="en-US" sz="2200" dirty="0"/>
              <a:t>Put the question in the form of a null hypothesis and alternate hypothesis.</a:t>
            </a:r>
          </a:p>
          <a:p>
            <a:pPr marL="857250" lvl="1" indent="-457200"/>
            <a:r>
              <a:rPr lang="en-US" sz="2200" u="sng" dirty="0"/>
              <a:t>Null hypothesis</a:t>
            </a:r>
            <a:r>
              <a:rPr lang="en-US" sz="2200" dirty="0"/>
              <a:t>: </a:t>
            </a:r>
            <a:r>
              <a:rPr lang="en-US" sz="2200" i="1" dirty="0">
                <a:solidFill>
                  <a:srgbClr val="FFFF00"/>
                </a:solidFill>
              </a:rPr>
              <a:t>Physical exercise does not influence heart rate while doing the exercise.</a:t>
            </a:r>
          </a:p>
          <a:p>
            <a:pPr marL="457200" indent="-457200">
              <a:buFont typeface="+mj-lt"/>
              <a:buAutoNum type="arabicPeriod"/>
            </a:pPr>
            <a:r>
              <a:rPr lang="en-US" sz="2200" dirty="0"/>
              <a:t>Put the question in the form of a </a:t>
            </a:r>
            <a:r>
              <a:rPr lang="en-US" sz="2200" b="1" i="1" u="sng" dirty="0"/>
              <a:t>statistical</a:t>
            </a:r>
            <a:r>
              <a:rPr lang="en-US" sz="2200" dirty="0"/>
              <a:t> null hypothesis and alternative hypothesis.</a:t>
            </a:r>
          </a:p>
        </p:txBody>
      </p:sp>
      <p:sp>
        <p:nvSpPr>
          <p:cNvPr id="2" name="Slide Number Placeholder 1"/>
          <p:cNvSpPr>
            <a:spLocks noGrp="1"/>
          </p:cNvSpPr>
          <p:nvPr>
            <p:ph type="sldNum" sz="quarter" idx="10"/>
          </p:nvPr>
        </p:nvSpPr>
        <p:spPr/>
        <p:txBody>
          <a:bodyPr/>
          <a:lstStyle/>
          <a:p>
            <a:fld id="{E275BFA4-CA6D-4892-8C0A-6B14E134BD5D}" type="slidenum">
              <a:rPr lang="en-US" smtClean="0"/>
              <a:pPr/>
              <a:t>8</a:t>
            </a:fld>
            <a:endParaRPr lang="en-US"/>
          </a:p>
        </p:txBody>
      </p:sp>
    </p:spTree>
    <p:extLst>
      <p:ext uri="{BB962C8B-B14F-4D97-AF65-F5344CB8AC3E}">
        <p14:creationId xmlns:p14="http://schemas.microsoft.com/office/powerpoint/2010/main" val="683463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4" end="4"/>
                                            </p:txEl>
                                          </p:spTgt>
                                        </p:tgtEl>
                                        <p:attrNameLst>
                                          <p:attrName>style.visibility</p:attrName>
                                        </p:attrNameLst>
                                      </p:cBhvr>
                                      <p:to>
                                        <p:strVal val="visible"/>
                                      </p:to>
                                    </p:set>
                                    <p:animEffect transition="in" filter="fade">
                                      <p:cBhvr>
                                        <p:cTn id="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Statistical hypothesis</a:t>
            </a:r>
          </a:p>
        </p:txBody>
      </p:sp>
      <p:sp>
        <p:nvSpPr>
          <p:cNvPr id="3" name="Content Placeholder 2"/>
          <p:cNvSpPr>
            <a:spLocks noGrp="1"/>
          </p:cNvSpPr>
          <p:nvPr>
            <p:ph idx="1"/>
          </p:nvPr>
        </p:nvSpPr>
        <p:spPr>
          <a:xfrm>
            <a:off x="228600" y="1525788"/>
            <a:ext cx="8686800" cy="4953000"/>
          </a:xfrm>
        </p:spPr>
        <p:txBody>
          <a:bodyPr/>
          <a:lstStyle/>
          <a:p>
            <a:pPr>
              <a:buFont typeface="Arial" panose="020B0604020202020204" pitchFamily="34" charset="0"/>
              <a:buChar char="•"/>
            </a:pPr>
            <a:r>
              <a:rPr lang="en-US" dirty="0"/>
              <a:t>A </a:t>
            </a:r>
            <a:r>
              <a:rPr lang="en-US" b="1" dirty="0"/>
              <a:t>statistical hypothesis</a:t>
            </a:r>
            <a:r>
              <a:rPr lang="en-US" dirty="0"/>
              <a:t> is an assumption about a ‘</a:t>
            </a:r>
            <a:r>
              <a:rPr lang="en-US" i="1" dirty="0"/>
              <a:t>population parameter</a:t>
            </a:r>
            <a:r>
              <a:rPr lang="en-US" dirty="0"/>
              <a:t>’, i.e. a measurable characteristic of a </a:t>
            </a:r>
            <a:r>
              <a:rPr lang="en-US" dirty="0">
                <a:solidFill>
                  <a:srgbClr val="FFFF00"/>
                </a:solidFill>
              </a:rPr>
              <a:t>population</a:t>
            </a:r>
            <a:r>
              <a:rPr lang="en-US" dirty="0"/>
              <a:t>, such as a mean or a standard deviation. </a:t>
            </a:r>
          </a:p>
          <a:p>
            <a:pPr>
              <a:buFont typeface="Arial" panose="020B0604020202020204" pitchFamily="34" charset="0"/>
              <a:buChar char="•"/>
            </a:pPr>
            <a:r>
              <a:rPr lang="en-US" dirty="0"/>
              <a:t>This assumption may or may not be true. </a:t>
            </a:r>
          </a:p>
          <a:p>
            <a:pPr>
              <a:buFont typeface="Arial" panose="020B0604020202020204" pitchFamily="34" charset="0"/>
              <a:buChar char="•"/>
            </a:pPr>
            <a:r>
              <a:rPr lang="en-US" b="1" dirty="0"/>
              <a:t>Hypothesis testing</a:t>
            </a:r>
            <a:r>
              <a:rPr lang="en-US" dirty="0"/>
              <a:t> refers to the </a:t>
            </a:r>
            <a:r>
              <a:rPr lang="en-US" b="1" u="sng" dirty="0"/>
              <a:t>formal procedures</a:t>
            </a:r>
            <a:r>
              <a:rPr lang="en-US" b="1" dirty="0"/>
              <a:t> </a:t>
            </a:r>
            <a:r>
              <a:rPr lang="en-US" dirty="0"/>
              <a:t>used by statisticians to accept or reject statistical hypotheses.</a:t>
            </a:r>
          </a:p>
          <a:p>
            <a:pPr>
              <a:buFont typeface="Arial" panose="020B0604020202020204" pitchFamily="34" charset="0"/>
              <a:buChar char="•"/>
            </a:pPr>
            <a:r>
              <a:rPr lang="en-US" dirty="0"/>
              <a:t>The best way to determine whether a statistical hypothesis is true:</a:t>
            </a:r>
          </a:p>
          <a:p>
            <a:pPr lvl="1">
              <a:buFont typeface="Arial" panose="020B0604020202020204" pitchFamily="34" charset="0"/>
              <a:buChar char="•"/>
            </a:pPr>
            <a:r>
              <a:rPr lang="en-US" dirty="0"/>
              <a:t>Examine the entire population, or </a:t>
            </a:r>
          </a:p>
          <a:p>
            <a:pPr lvl="1">
              <a:buFont typeface="Arial" panose="020B0604020202020204" pitchFamily="34" charset="0"/>
              <a:buChar char="•"/>
            </a:pPr>
            <a:r>
              <a:rPr lang="en-US" dirty="0"/>
              <a:t>Examine a </a:t>
            </a:r>
            <a:r>
              <a:rPr lang="en-US" dirty="0">
                <a:solidFill>
                  <a:srgbClr val="FFFF00"/>
                </a:solidFill>
              </a:rPr>
              <a:t>random sample from the population</a:t>
            </a:r>
            <a:r>
              <a:rPr lang="en-US" dirty="0"/>
              <a:t>. </a:t>
            </a:r>
          </a:p>
          <a:p>
            <a:pPr lvl="2">
              <a:buFont typeface="Arial" panose="020B0604020202020204" pitchFamily="34" charset="0"/>
              <a:buChar char="•"/>
            </a:pPr>
            <a:r>
              <a:rPr lang="en-US" b="1" dirty="0"/>
              <a:t>If sample data are not consistent with the statistical hypothesis, the hypothesis is rejected.</a:t>
            </a:r>
          </a:p>
          <a:p>
            <a:pPr>
              <a:buFont typeface="Arial" panose="020B0604020202020204" pitchFamily="34" charset="0"/>
              <a:buChar char="•"/>
            </a:pPr>
            <a:endParaRPr lang="en-US" dirty="0"/>
          </a:p>
        </p:txBody>
      </p:sp>
      <p:sp>
        <p:nvSpPr>
          <p:cNvPr id="4" name="Rectangle 3"/>
          <p:cNvSpPr/>
          <p:nvPr/>
        </p:nvSpPr>
        <p:spPr>
          <a:xfrm>
            <a:off x="2819400" y="6443246"/>
            <a:ext cx="6248400" cy="338554"/>
          </a:xfrm>
          <a:prstGeom prst="rect">
            <a:avLst/>
          </a:prstGeom>
        </p:spPr>
        <p:txBody>
          <a:bodyPr wrap="square">
            <a:spAutoFit/>
          </a:bodyPr>
          <a:lstStyle/>
          <a:p>
            <a:pPr algn="r"/>
            <a:r>
              <a:rPr lang="en-US" sz="1600" dirty="0">
                <a:solidFill>
                  <a:schemeClr val="bg1"/>
                </a:solidFill>
                <a:hlinkClick r:id="rId2"/>
              </a:rPr>
              <a:t>http://stattrek.com/hypothesis-test/hypothesis-testing.aspx</a:t>
            </a:r>
            <a:r>
              <a:rPr lang="en-US" sz="1600" dirty="0">
                <a:solidFill>
                  <a:schemeClr val="bg1"/>
                </a:solidFill>
              </a:rPr>
              <a:t> </a:t>
            </a:r>
          </a:p>
        </p:txBody>
      </p:sp>
      <p:sp>
        <p:nvSpPr>
          <p:cNvPr id="5" name="Slide Number Placeholder 4"/>
          <p:cNvSpPr>
            <a:spLocks noGrp="1"/>
          </p:cNvSpPr>
          <p:nvPr>
            <p:ph type="sldNum" sz="quarter" idx="10"/>
          </p:nvPr>
        </p:nvSpPr>
        <p:spPr/>
        <p:txBody>
          <a:bodyPr/>
          <a:lstStyle/>
          <a:p>
            <a:fld id="{E275BFA4-CA6D-4892-8C0A-6B14E134BD5D}" type="slidenum">
              <a:rPr lang="en-US" smtClean="0"/>
              <a:pPr/>
              <a:t>9</a:t>
            </a:fld>
            <a:endParaRPr lang="en-US"/>
          </a:p>
        </p:txBody>
      </p:sp>
    </p:spTree>
    <p:extLst>
      <p:ext uri="{BB962C8B-B14F-4D97-AF65-F5344CB8AC3E}">
        <p14:creationId xmlns:p14="http://schemas.microsoft.com/office/powerpoint/2010/main" val="1118254540"/>
      </p:ext>
    </p:extLst>
  </p:cSld>
  <p:clrMapOvr>
    <a:masterClrMapping/>
  </p:clrMapOvr>
</p:sld>
</file>

<file path=ppt/theme/theme1.xml><?xml version="1.0" encoding="utf-8"?>
<a:theme xmlns:a="http://schemas.openxmlformats.org/drawingml/2006/main" name="2014-Indianapolis">
  <a:themeElements>
    <a:clrScheme name="Custom 6">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00"/>
      </a:hlink>
      <a:folHlink>
        <a:srgbClr val="FFFF0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122" charset="0"/>
          </a:defRPr>
        </a:defPPr>
      </a:lstStyle>
    </a:lnDef>
  </a:objectDefaults>
  <a:extraClrSchemeLst>
    <a:extraClrScheme>
      <a:clrScheme name="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ffice Them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ffice Them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ffice Them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ffice Them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ffice Them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ffice Them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ffice Them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35114</TotalTime>
  <Words>4852</Words>
  <Application>Microsoft Office PowerPoint</Application>
  <PresentationFormat>On-screen Show (4:3)</PresentationFormat>
  <Paragraphs>674</Paragraphs>
  <Slides>70</Slides>
  <Notes>4</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70</vt:i4>
      </vt:variant>
    </vt:vector>
  </HeadingPairs>
  <TitlesOfParts>
    <vt:vector size="80" baseType="lpstr">
      <vt:lpstr>Batang</vt:lpstr>
      <vt:lpstr>Arial</vt:lpstr>
      <vt:lpstr>Arial Unicode MS</vt:lpstr>
      <vt:lpstr>Georgia</vt:lpstr>
      <vt:lpstr>Times</vt:lpstr>
      <vt:lpstr>Times New Roman</vt:lpstr>
      <vt:lpstr>Trebuchet MS</vt:lpstr>
      <vt:lpstr>Verdana</vt:lpstr>
      <vt:lpstr>2014-Indianapolis</vt:lpstr>
      <vt:lpstr>Photo Editor-foto</vt:lpstr>
      <vt:lpstr>Statistical data analysis and research methods BMI504 Course 15735 – Spring 2026</vt:lpstr>
      <vt:lpstr>The slides in this set may not to be distributed, shared with, or shown to anybody else than the students registered for this course, i.e. BMI504-2026. </vt:lpstr>
      <vt:lpstr>Steps in data analysis: this class</vt:lpstr>
      <vt:lpstr>Steps in data analysis (1.1)</vt:lpstr>
      <vt:lpstr>Steps in data analysis (1.1)</vt:lpstr>
      <vt:lpstr>Steps in data analysis (1.2)</vt:lpstr>
      <vt:lpstr>Steps in data analysis (1.2)</vt:lpstr>
      <vt:lpstr>Steps in data analysis (1.3)</vt:lpstr>
      <vt:lpstr>Statistical hypothesis</vt:lpstr>
      <vt:lpstr>Two types of statistical hypotheses</vt:lpstr>
      <vt:lpstr>Steps in data analysis (1.3)</vt:lpstr>
      <vt:lpstr>Steps in data analysis (1.3)</vt:lpstr>
      <vt:lpstr>Steps in data analysis (1.3)</vt:lpstr>
      <vt:lpstr>Steps in data analysis (1.3)</vt:lpstr>
      <vt:lpstr>Data and Reality</vt:lpstr>
      <vt:lpstr>Data and Reality</vt:lpstr>
      <vt:lpstr>Steps in data analysis (1.4)</vt:lpstr>
      <vt:lpstr>Remember …</vt:lpstr>
      <vt:lpstr>Pre-defined perspectives</vt:lpstr>
      <vt:lpstr>Steps in data analysis (1.4)</vt:lpstr>
      <vt:lpstr>Steps in data analysis (1.4)</vt:lpstr>
      <vt:lpstr>Steps in data analysis (1.5)</vt:lpstr>
      <vt:lpstr>Kinds of variables</vt:lpstr>
      <vt:lpstr>Variables &amp; level of measurement</vt:lpstr>
      <vt:lpstr>Levels of measurement</vt:lpstr>
      <vt:lpstr>Data types and statistical analysis (preview)</vt:lpstr>
      <vt:lpstr>Time ?</vt:lpstr>
      <vt:lpstr>Time</vt:lpstr>
      <vt:lpstr>Which one to select?</vt:lpstr>
      <vt:lpstr>Pre-defined perspectives</vt:lpstr>
      <vt:lpstr>Requirements for operational definitions</vt:lpstr>
      <vt:lpstr>Example</vt:lpstr>
      <vt:lpstr>Example</vt:lpstr>
      <vt:lpstr>For your surveys (Q/I/F)</vt:lpstr>
      <vt:lpstr>Relationship with reality</vt:lpstr>
      <vt:lpstr>‘Interview age’ ?</vt:lpstr>
      <vt:lpstr>‘Interview age’ under the Grit perspective</vt:lpstr>
      <vt:lpstr>PowerPoint Presentation</vt:lpstr>
      <vt:lpstr>Steps in data analysis (1.5)</vt:lpstr>
      <vt:lpstr>Steps in data analysis (1.5)</vt:lpstr>
      <vt:lpstr>Operational definition for ‘heart rate’</vt:lpstr>
      <vt:lpstr>Operational definition for ‘physical exercise’</vt:lpstr>
      <vt:lpstr>Steps in data analysis (1.6)</vt:lpstr>
      <vt:lpstr>Relationships between variables</vt:lpstr>
      <vt:lpstr>Experiment</vt:lpstr>
      <vt:lpstr>Remember the definition of ‘research’</vt:lpstr>
      <vt:lpstr>Remember the definition of ‘research’</vt:lpstr>
      <vt:lpstr>‘Scientific Laws’: a matter of relationships</vt:lpstr>
      <vt:lpstr>Heart rate during exercise trained/untrained</vt:lpstr>
      <vt:lpstr>Remember: steps in data analysis (1.3)</vt:lpstr>
      <vt:lpstr>Observed relationships and reality</vt:lpstr>
      <vt:lpstr>Observed relationships and reality</vt:lpstr>
      <vt:lpstr>Observed relationships and reality</vt:lpstr>
      <vt:lpstr>Observed relationships and reality</vt:lpstr>
      <vt:lpstr>What else from             is relevant here?</vt:lpstr>
      <vt:lpstr>Requirements for causal relationships</vt:lpstr>
      <vt:lpstr>Requirements for causal relationships</vt:lpstr>
      <vt:lpstr>Requirements for causal relationships</vt:lpstr>
      <vt:lpstr>Requirements for causal relationships</vt:lpstr>
      <vt:lpstr>Requirements for causal relationships</vt:lpstr>
      <vt:lpstr>Be aware</vt:lpstr>
      <vt:lpstr>‘Theoretical definition’ and ‘Theoretical linkage’</vt:lpstr>
      <vt:lpstr>‘Theoretical definition’ and ‘Theoretical linkage’</vt:lpstr>
      <vt:lpstr>Warning !!!</vt:lpstr>
      <vt:lpstr>Variables in your proposal</vt:lpstr>
      <vt:lpstr>‘Operational Linkage’</vt:lpstr>
      <vt:lpstr>Observed relationships and reality</vt:lpstr>
      <vt:lpstr>Be aware</vt:lpstr>
      <vt:lpstr>‘Operational Linkage’</vt:lpstr>
      <vt:lpstr>From operational linkage to hypothesis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seannos</dc:creator>
  <cp:lastModifiedBy>Werner Ceusters</cp:lastModifiedBy>
  <cp:revision>1408</cp:revision>
  <dcterms:created xsi:type="dcterms:W3CDTF">1601-01-01T00:00:00Z</dcterms:created>
  <dcterms:modified xsi:type="dcterms:W3CDTF">2026-02-23T16:33:30Z</dcterms:modified>
</cp:coreProperties>
</file>