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26" r:id="rId1"/>
  </p:sldMasterIdLst>
  <p:notesMasterIdLst>
    <p:notesMasterId r:id="rId94"/>
  </p:notesMasterIdLst>
  <p:sldIdLst>
    <p:sldId id="1245" r:id="rId2"/>
    <p:sldId id="1583" r:id="rId3"/>
    <p:sldId id="1584" r:id="rId4"/>
    <p:sldId id="1568" r:id="rId5"/>
    <p:sldId id="1565" r:id="rId6"/>
    <p:sldId id="1569" r:id="rId7"/>
    <p:sldId id="1570" r:id="rId8"/>
    <p:sldId id="1571" r:id="rId9"/>
    <p:sldId id="1582" r:id="rId10"/>
    <p:sldId id="1581" r:id="rId11"/>
    <p:sldId id="1576" r:id="rId12"/>
    <p:sldId id="1579" r:id="rId13"/>
    <p:sldId id="1585" r:id="rId14"/>
    <p:sldId id="1449" r:id="rId15"/>
    <p:sldId id="1451" r:id="rId16"/>
    <p:sldId id="1555" r:id="rId17"/>
    <p:sldId id="1556" r:id="rId18"/>
    <p:sldId id="1450" r:id="rId19"/>
    <p:sldId id="1567" r:id="rId20"/>
    <p:sldId id="1452" r:id="rId21"/>
    <p:sldId id="1453" r:id="rId22"/>
    <p:sldId id="1454" r:id="rId23"/>
    <p:sldId id="1526" r:id="rId24"/>
    <p:sldId id="1543" r:id="rId25"/>
    <p:sldId id="1528" r:id="rId26"/>
    <p:sldId id="1529" r:id="rId27"/>
    <p:sldId id="1530" r:id="rId28"/>
    <p:sldId id="1544" r:id="rId29"/>
    <p:sldId id="1455" r:id="rId30"/>
    <p:sldId id="1545" r:id="rId31"/>
    <p:sldId id="1457" r:id="rId32"/>
    <p:sldId id="1459" r:id="rId33"/>
    <p:sldId id="1533" r:id="rId34"/>
    <p:sldId id="1460" r:id="rId35"/>
    <p:sldId id="1527" r:id="rId36"/>
    <p:sldId id="1546" r:id="rId37"/>
    <p:sldId id="1547" r:id="rId38"/>
    <p:sldId id="1462" r:id="rId39"/>
    <p:sldId id="1542" r:id="rId40"/>
    <p:sldId id="1531" r:id="rId41"/>
    <p:sldId id="1532" r:id="rId42"/>
    <p:sldId id="1536" r:id="rId43"/>
    <p:sldId id="1537" r:id="rId44"/>
    <p:sldId id="1538" r:id="rId45"/>
    <p:sldId id="1463" r:id="rId46"/>
    <p:sldId id="1539" r:id="rId47"/>
    <p:sldId id="1464" r:id="rId48"/>
    <p:sldId id="1465" r:id="rId49"/>
    <p:sldId id="1466" r:id="rId50"/>
    <p:sldId id="1467" r:id="rId51"/>
    <p:sldId id="1468" r:id="rId52"/>
    <p:sldId id="1549" r:id="rId53"/>
    <p:sldId id="1550" r:id="rId54"/>
    <p:sldId id="1469" r:id="rId55"/>
    <p:sldId id="1470" r:id="rId56"/>
    <p:sldId id="1557" r:id="rId57"/>
    <p:sldId id="1551" r:id="rId58"/>
    <p:sldId id="1552" r:id="rId59"/>
    <p:sldId id="1553" r:id="rId60"/>
    <p:sldId id="1471" r:id="rId61"/>
    <p:sldId id="1472" r:id="rId62"/>
    <p:sldId id="1473" r:id="rId63"/>
    <p:sldId id="1554" r:id="rId64"/>
    <p:sldId id="1475" r:id="rId65"/>
    <p:sldId id="1476" r:id="rId66"/>
    <p:sldId id="1478" r:id="rId67"/>
    <p:sldId id="1540" r:id="rId68"/>
    <p:sldId id="1474" r:id="rId69"/>
    <p:sldId id="1541" r:id="rId70"/>
    <p:sldId id="1479" r:id="rId71"/>
    <p:sldId id="1480" r:id="rId72"/>
    <p:sldId id="1481" r:id="rId73"/>
    <p:sldId id="1482" r:id="rId74"/>
    <p:sldId id="1483" r:id="rId75"/>
    <p:sldId id="1484" r:id="rId76"/>
    <p:sldId id="1485" r:id="rId77"/>
    <p:sldId id="1487" r:id="rId78"/>
    <p:sldId id="1488" r:id="rId79"/>
    <p:sldId id="1489" r:id="rId80"/>
    <p:sldId id="1490" r:id="rId81"/>
    <p:sldId id="1491" r:id="rId82"/>
    <p:sldId id="1492" r:id="rId83"/>
    <p:sldId id="1493" r:id="rId84"/>
    <p:sldId id="1494" r:id="rId85"/>
    <p:sldId id="1558" r:id="rId86"/>
    <p:sldId id="1559" r:id="rId87"/>
    <p:sldId id="1495" r:id="rId88"/>
    <p:sldId id="1496" r:id="rId89"/>
    <p:sldId id="1513" r:id="rId90"/>
    <p:sldId id="1514" r:id="rId91"/>
    <p:sldId id="1515" r:id="rId92"/>
    <p:sldId id="1516" r:id="rId93"/>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FF00"/>
    <a:srgbClr val="866600"/>
    <a:srgbClr val="AAE600"/>
    <a:srgbClr val="A2CCE8"/>
    <a:srgbClr val="FF0000"/>
    <a:srgbClr val="16165D"/>
    <a:srgbClr val="FF6600"/>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85952" autoAdjust="0"/>
  </p:normalViewPr>
  <p:slideViewPr>
    <p:cSldViewPr>
      <p:cViewPr varScale="1">
        <p:scale>
          <a:sx n="63" d="100"/>
          <a:sy n="63" d="100"/>
        </p:scale>
        <p:origin x="444"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B066E-30F8-4AF9-9109-124C50AFFFF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B7B930C0-E2F1-484F-8EB6-969D56A1F70F}">
      <dgm:prSet phldrT="[Text]" custT="1"/>
      <dgm:spPr/>
      <dgm:t>
        <a:bodyPr/>
        <a:lstStyle/>
        <a:p>
          <a:r>
            <a:rPr lang="en-US" sz="2400" dirty="0">
              <a:solidFill>
                <a:schemeClr val="tx1"/>
              </a:solidFill>
            </a:rPr>
            <a:t>Susceptible Host</a:t>
          </a:r>
        </a:p>
      </dgm:t>
    </dgm:pt>
    <dgm:pt modelId="{A2510EA3-B7BB-40A4-AD9E-F872BAFEA180}" type="parTrans" cxnId="{6A28BEEA-BFC4-44EC-AAC0-F0BC9FEFCE2A}">
      <dgm:prSet/>
      <dgm:spPr/>
      <dgm:t>
        <a:bodyPr/>
        <a:lstStyle/>
        <a:p>
          <a:endParaRPr lang="en-US"/>
        </a:p>
      </dgm:t>
    </dgm:pt>
    <dgm:pt modelId="{A7244A34-9E6C-40E5-9520-A4599B54C1D1}" type="sibTrans" cxnId="{6A28BEEA-BFC4-44EC-AAC0-F0BC9FEFCE2A}">
      <dgm:prSet/>
      <dgm:spPr/>
      <dgm:t>
        <a:bodyPr/>
        <a:lstStyle/>
        <a:p>
          <a:endParaRPr lang="en-US"/>
        </a:p>
      </dgm:t>
    </dgm:pt>
    <dgm:pt modelId="{3BDADD8A-F955-40DE-B9DB-1EA1D9D3AA5E}">
      <dgm:prSet phldrT="[Text]" custT="1"/>
      <dgm:spPr/>
      <dgm:t>
        <a:bodyPr/>
        <a:lstStyle/>
        <a:p>
          <a:r>
            <a:rPr lang="en-US" sz="2400" dirty="0">
              <a:solidFill>
                <a:schemeClr val="tx1"/>
              </a:solidFill>
            </a:rPr>
            <a:t>Environment</a:t>
          </a:r>
        </a:p>
      </dgm:t>
    </dgm:pt>
    <dgm:pt modelId="{4813C617-B41C-4D64-908D-A1E9E4186D09}" type="parTrans" cxnId="{553A07D7-93A2-48D8-9028-0281BA530E72}">
      <dgm:prSet/>
      <dgm:spPr/>
      <dgm:t>
        <a:bodyPr/>
        <a:lstStyle/>
        <a:p>
          <a:endParaRPr lang="en-US"/>
        </a:p>
      </dgm:t>
    </dgm:pt>
    <dgm:pt modelId="{65245E06-C8AE-45B2-8E53-2CEBD4E77D0A}" type="sibTrans" cxnId="{553A07D7-93A2-48D8-9028-0281BA530E72}">
      <dgm:prSet/>
      <dgm:spPr/>
      <dgm:t>
        <a:bodyPr/>
        <a:lstStyle/>
        <a:p>
          <a:endParaRPr lang="en-US"/>
        </a:p>
      </dgm:t>
    </dgm:pt>
    <dgm:pt modelId="{83FED4EF-45F2-430C-BAEE-A63497728CF4}">
      <dgm:prSet phldrT="[Text]" custT="1"/>
      <dgm:spPr/>
      <dgm:t>
        <a:bodyPr/>
        <a:lstStyle/>
        <a:p>
          <a:r>
            <a:rPr lang="en-US" sz="2400" dirty="0">
              <a:solidFill>
                <a:schemeClr val="tx1"/>
              </a:solidFill>
            </a:rPr>
            <a:t>Agent : Infectious or non-infectious</a:t>
          </a:r>
        </a:p>
      </dgm:t>
    </dgm:pt>
    <dgm:pt modelId="{F72DFE17-7CCD-40F5-83FF-F300E0919DDC}" type="parTrans" cxnId="{870464F0-EED9-4097-8887-26760BD875BD}">
      <dgm:prSet/>
      <dgm:spPr/>
      <dgm:t>
        <a:bodyPr/>
        <a:lstStyle/>
        <a:p>
          <a:endParaRPr lang="en-US"/>
        </a:p>
      </dgm:t>
    </dgm:pt>
    <dgm:pt modelId="{6BB6A548-1642-4D9D-8DBF-4B52CC9844E6}" type="sibTrans" cxnId="{870464F0-EED9-4097-8887-26760BD875BD}">
      <dgm:prSet/>
      <dgm:spPr/>
      <dgm:t>
        <a:bodyPr/>
        <a:lstStyle/>
        <a:p>
          <a:endParaRPr lang="en-US"/>
        </a:p>
      </dgm:t>
    </dgm:pt>
    <dgm:pt modelId="{2CFACA42-4DD3-4F0E-9A2B-00EEFD8C367D}" type="pres">
      <dgm:prSet presAssocID="{909B066E-30F8-4AF9-9109-124C50AFFFF6}" presName="Name0" presStyleCnt="0">
        <dgm:presLayoutVars>
          <dgm:dir/>
          <dgm:resizeHandles val="exact"/>
        </dgm:presLayoutVars>
      </dgm:prSet>
      <dgm:spPr/>
    </dgm:pt>
    <dgm:pt modelId="{B20DFC29-CC1B-4A9F-92AD-062459CA47D8}" type="pres">
      <dgm:prSet presAssocID="{B7B930C0-E2F1-484F-8EB6-969D56A1F70F}" presName="node" presStyleLbl="node1" presStyleIdx="0" presStyleCnt="3" custScaleX="83579" custScaleY="52491" custRadScaleRad="106276" custRadScaleInc="431">
        <dgm:presLayoutVars>
          <dgm:bulletEnabled val="1"/>
        </dgm:presLayoutVars>
      </dgm:prSet>
      <dgm:spPr/>
    </dgm:pt>
    <dgm:pt modelId="{B95076B1-4929-458C-8EB1-BE5020EB1C82}" type="pres">
      <dgm:prSet presAssocID="{A7244A34-9E6C-40E5-9520-A4599B54C1D1}" presName="sibTrans" presStyleLbl="sibTrans2D1" presStyleIdx="0" presStyleCnt="3"/>
      <dgm:spPr/>
    </dgm:pt>
    <dgm:pt modelId="{4138C1D6-1141-4EC9-9C24-9541D5D36597}" type="pres">
      <dgm:prSet presAssocID="{A7244A34-9E6C-40E5-9520-A4599B54C1D1}" presName="connectorText" presStyleLbl="sibTrans2D1" presStyleIdx="0" presStyleCnt="3"/>
      <dgm:spPr/>
    </dgm:pt>
    <dgm:pt modelId="{27956B8B-DCB8-409B-A89D-7A36C55C0344}" type="pres">
      <dgm:prSet presAssocID="{3BDADD8A-F955-40DE-B9DB-1EA1D9D3AA5E}" presName="node" presStyleLbl="node1" presStyleIdx="1" presStyleCnt="3" custScaleX="84013" custRadScaleRad="106467" custRadScaleInc="-26054">
        <dgm:presLayoutVars>
          <dgm:bulletEnabled val="1"/>
        </dgm:presLayoutVars>
      </dgm:prSet>
      <dgm:spPr/>
    </dgm:pt>
    <dgm:pt modelId="{9C780FF4-81A3-4060-B964-99A7FED810D5}" type="pres">
      <dgm:prSet presAssocID="{65245E06-C8AE-45B2-8E53-2CEBD4E77D0A}" presName="sibTrans" presStyleLbl="sibTrans2D1" presStyleIdx="1" presStyleCnt="3" custAng="71916" custScaleY="90673" custLinFactNeighborX="-1038" custLinFactNeighborY="-62021"/>
      <dgm:spPr/>
    </dgm:pt>
    <dgm:pt modelId="{97B091DC-78F5-4322-99F6-9269BB02F988}" type="pres">
      <dgm:prSet presAssocID="{65245E06-C8AE-45B2-8E53-2CEBD4E77D0A}" presName="connectorText" presStyleLbl="sibTrans2D1" presStyleIdx="1" presStyleCnt="3"/>
      <dgm:spPr/>
    </dgm:pt>
    <dgm:pt modelId="{4F44D401-2184-4DF9-971F-B9651DA1BFC3}" type="pres">
      <dgm:prSet presAssocID="{83FED4EF-45F2-430C-BAEE-A63497728CF4}" presName="node" presStyleLbl="node1" presStyleIdx="2" presStyleCnt="3" custRadScaleRad="112575" custRadScaleInc="23499">
        <dgm:presLayoutVars>
          <dgm:bulletEnabled val="1"/>
        </dgm:presLayoutVars>
      </dgm:prSet>
      <dgm:spPr/>
    </dgm:pt>
    <dgm:pt modelId="{9FDC56A3-5189-4B74-A705-43A908E167D1}" type="pres">
      <dgm:prSet presAssocID="{6BB6A548-1642-4D9D-8DBF-4B52CC9844E6}" presName="sibTrans" presStyleLbl="sibTrans2D1" presStyleIdx="2" presStyleCnt="3" custScaleX="106336"/>
      <dgm:spPr/>
    </dgm:pt>
    <dgm:pt modelId="{E0502E95-6012-4EF4-8725-B3E0567079DF}" type="pres">
      <dgm:prSet presAssocID="{6BB6A548-1642-4D9D-8DBF-4B52CC9844E6}" presName="connectorText" presStyleLbl="sibTrans2D1" presStyleIdx="2" presStyleCnt="3"/>
      <dgm:spPr/>
    </dgm:pt>
  </dgm:ptLst>
  <dgm:cxnLst>
    <dgm:cxn modelId="{52A41114-46AD-427E-AE50-591B9DF8E2B0}" type="presOf" srcId="{3BDADD8A-F955-40DE-B9DB-1EA1D9D3AA5E}" destId="{27956B8B-DCB8-409B-A89D-7A36C55C0344}" srcOrd="0" destOrd="0" presId="urn:microsoft.com/office/officeart/2005/8/layout/cycle7"/>
    <dgm:cxn modelId="{AE9A701C-B367-4265-B519-E28045B81705}" type="presOf" srcId="{83FED4EF-45F2-430C-BAEE-A63497728CF4}" destId="{4F44D401-2184-4DF9-971F-B9651DA1BFC3}" srcOrd="0" destOrd="0" presId="urn:microsoft.com/office/officeart/2005/8/layout/cycle7"/>
    <dgm:cxn modelId="{9BBFAC80-B443-4DDA-92E1-64E679628C83}" type="presOf" srcId="{909B066E-30F8-4AF9-9109-124C50AFFFF6}" destId="{2CFACA42-4DD3-4F0E-9A2B-00EEFD8C367D}" srcOrd="0" destOrd="0" presId="urn:microsoft.com/office/officeart/2005/8/layout/cycle7"/>
    <dgm:cxn modelId="{83082EA4-9B76-43F1-A832-007D40DBB777}" type="presOf" srcId="{6BB6A548-1642-4D9D-8DBF-4B52CC9844E6}" destId="{9FDC56A3-5189-4B74-A705-43A908E167D1}" srcOrd="0" destOrd="0" presId="urn:microsoft.com/office/officeart/2005/8/layout/cycle7"/>
    <dgm:cxn modelId="{4C2F67A9-6D24-4FC8-B61F-C4CBBEF70E54}" type="presOf" srcId="{65245E06-C8AE-45B2-8E53-2CEBD4E77D0A}" destId="{97B091DC-78F5-4322-99F6-9269BB02F988}" srcOrd="1" destOrd="0" presId="urn:microsoft.com/office/officeart/2005/8/layout/cycle7"/>
    <dgm:cxn modelId="{40992DC9-01A0-426A-B60D-F08A46ED71AB}" type="presOf" srcId="{A7244A34-9E6C-40E5-9520-A4599B54C1D1}" destId="{B95076B1-4929-458C-8EB1-BE5020EB1C82}" srcOrd="0" destOrd="0" presId="urn:microsoft.com/office/officeart/2005/8/layout/cycle7"/>
    <dgm:cxn modelId="{553A07D7-93A2-48D8-9028-0281BA530E72}" srcId="{909B066E-30F8-4AF9-9109-124C50AFFFF6}" destId="{3BDADD8A-F955-40DE-B9DB-1EA1D9D3AA5E}" srcOrd="1" destOrd="0" parTransId="{4813C617-B41C-4D64-908D-A1E9E4186D09}" sibTransId="{65245E06-C8AE-45B2-8E53-2CEBD4E77D0A}"/>
    <dgm:cxn modelId="{DC895FD8-2712-4EDE-BCAF-E8187AD59802}" type="presOf" srcId="{B7B930C0-E2F1-484F-8EB6-969D56A1F70F}" destId="{B20DFC29-CC1B-4A9F-92AD-062459CA47D8}" srcOrd="0" destOrd="0" presId="urn:microsoft.com/office/officeart/2005/8/layout/cycle7"/>
    <dgm:cxn modelId="{FA822DD9-73D2-4688-9988-0FCCD0372BF2}" type="presOf" srcId="{65245E06-C8AE-45B2-8E53-2CEBD4E77D0A}" destId="{9C780FF4-81A3-4060-B964-99A7FED810D5}" srcOrd="0" destOrd="0" presId="urn:microsoft.com/office/officeart/2005/8/layout/cycle7"/>
    <dgm:cxn modelId="{B11377DB-1B62-462A-BAB7-FD5B029AC736}" type="presOf" srcId="{6BB6A548-1642-4D9D-8DBF-4B52CC9844E6}" destId="{E0502E95-6012-4EF4-8725-B3E0567079DF}" srcOrd="1" destOrd="0" presId="urn:microsoft.com/office/officeart/2005/8/layout/cycle7"/>
    <dgm:cxn modelId="{6A28BEEA-BFC4-44EC-AAC0-F0BC9FEFCE2A}" srcId="{909B066E-30F8-4AF9-9109-124C50AFFFF6}" destId="{B7B930C0-E2F1-484F-8EB6-969D56A1F70F}" srcOrd="0" destOrd="0" parTransId="{A2510EA3-B7BB-40A4-AD9E-F872BAFEA180}" sibTransId="{A7244A34-9E6C-40E5-9520-A4599B54C1D1}"/>
    <dgm:cxn modelId="{870464F0-EED9-4097-8887-26760BD875BD}" srcId="{909B066E-30F8-4AF9-9109-124C50AFFFF6}" destId="{83FED4EF-45F2-430C-BAEE-A63497728CF4}" srcOrd="2" destOrd="0" parTransId="{F72DFE17-7CCD-40F5-83FF-F300E0919DDC}" sibTransId="{6BB6A548-1642-4D9D-8DBF-4B52CC9844E6}"/>
    <dgm:cxn modelId="{B87D1AFF-C72F-429C-B8E6-CD2F9AB9FAB7}" type="presOf" srcId="{A7244A34-9E6C-40E5-9520-A4599B54C1D1}" destId="{4138C1D6-1141-4EC9-9C24-9541D5D36597}" srcOrd="1" destOrd="0" presId="urn:microsoft.com/office/officeart/2005/8/layout/cycle7"/>
    <dgm:cxn modelId="{389AE91B-04FE-4EE6-85E2-F5DFDDD0D804}" type="presParOf" srcId="{2CFACA42-4DD3-4F0E-9A2B-00EEFD8C367D}" destId="{B20DFC29-CC1B-4A9F-92AD-062459CA47D8}" srcOrd="0" destOrd="0" presId="urn:microsoft.com/office/officeart/2005/8/layout/cycle7"/>
    <dgm:cxn modelId="{839EF0CD-8E9E-4ECA-A143-73983F2DE80D}" type="presParOf" srcId="{2CFACA42-4DD3-4F0E-9A2B-00EEFD8C367D}" destId="{B95076B1-4929-458C-8EB1-BE5020EB1C82}" srcOrd="1" destOrd="0" presId="urn:microsoft.com/office/officeart/2005/8/layout/cycle7"/>
    <dgm:cxn modelId="{720D95C6-9450-4DDA-9D9D-17F54E999D37}" type="presParOf" srcId="{B95076B1-4929-458C-8EB1-BE5020EB1C82}" destId="{4138C1D6-1141-4EC9-9C24-9541D5D36597}" srcOrd="0" destOrd="0" presId="urn:microsoft.com/office/officeart/2005/8/layout/cycle7"/>
    <dgm:cxn modelId="{C6A951AB-3528-4CF0-BB20-458BF7AAACF5}" type="presParOf" srcId="{2CFACA42-4DD3-4F0E-9A2B-00EEFD8C367D}" destId="{27956B8B-DCB8-409B-A89D-7A36C55C0344}" srcOrd="2" destOrd="0" presId="urn:microsoft.com/office/officeart/2005/8/layout/cycle7"/>
    <dgm:cxn modelId="{FF9C2F4F-3BCC-47A3-B8C6-3370D999FC02}" type="presParOf" srcId="{2CFACA42-4DD3-4F0E-9A2B-00EEFD8C367D}" destId="{9C780FF4-81A3-4060-B964-99A7FED810D5}" srcOrd="3" destOrd="0" presId="urn:microsoft.com/office/officeart/2005/8/layout/cycle7"/>
    <dgm:cxn modelId="{899874A8-3482-4777-958C-D7FC5B69CB8B}" type="presParOf" srcId="{9C780FF4-81A3-4060-B964-99A7FED810D5}" destId="{97B091DC-78F5-4322-99F6-9269BB02F988}" srcOrd="0" destOrd="0" presId="urn:microsoft.com/office/officeart/2005/8/layout/cycle7"/>
    <dgm:cxn modelId="{8ED81223-360F-4473-ABFE-3C3BA4736C57}" type="presParOf" srcId="{2CFACA42-4DD3-4F0E-9A2B-00EEFD8C367D}" destId="{4F44D401-2184-4DF9-971F-B9651DA1BFC3}" srcOrd="4" destOrd="0" presId="urn:microsoft.com/office/officeart/2005/8/layout/cycle7"/>
    <dgm:cxn modelId="{2E5757C6-2208-4E11-9B06-E45C0BFCFF9B}" type="presParOf" srcId="{2CFACA42-4DD3-4F0E-9A2B-00EEFD8C367D}" destId="{9FDC56A3-5189-4B74-A705-43A908E167D1}" srcOrd="5" destOrd="0" presId="urn:microsoft.com/office/officeart/2005/8/layout/cycle7"/>
    <dgm:cxn modelId="{CCA4FC37-EDED-4C2F-B4A2-C090899F19AE}" type="presParOf" srcId="{9FDC56A3-5189-4B74-A705-43A908E167D1}" destId="{E0502E95-6012-4EF4-8725-B3E0567079D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DFC29-CC1B-4A9F-92AD-062459CA47D8}">
      <dsp:nvSpPr>
        <dsp:cNvPr id="0" name=""/>
        <dsp:cNvSpPr/>
      </dsp:nvSpPr>
      <dsp:spPr>
        <a:xfrm>
          <a:off x="3385303" y="152404"/>
          <a:ext cx="2144778" cy="673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Susceptible Host</a:t>
          </a:r>
        </a:p>
      </dsp:txBody>
      <dsp:txXfrm>
        <a:off x="3405029" y="172130"/>
        <a:ext cx="2105326" cy="634051"/>
      </dsp:txXfrm>
    </dsp:sp>
    <dsp:sp modelId="{B95076B1-4929-458C-8EB1-BE5020EB1C82}">
      <dsp:nvSpPr>
        <dsp:cNvPr id="0" name=""/>
        <dsp:cNvSpPr/>
      </dsp:nvSpPr>
      <dsp:spPr>
        <a:xfrm rot="3136379">
          <a:off x="4471342" y="1734544"/>
          <a:ext cx="2247092" cy="44907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606066" y="1824360"/>
        <a:ext cx="1977644" cy="269447"/>
      </dsp:txXfrm>
    </dsp:sp>
    <dsp:sp modelId="{27956B8B-DCB8-409B-A89D-7A36C55C0344}">
      <dsp:nvSpPr>
        <dsp:cNvPr id="0" name=""/>
        <dsp:cNvSpPr/>
      </dsp:nvSpPr>
      <dsp:spPr>
        <a:xfrm>
          <a:off x="5889925" y="3092259"/>
          <a:ext cx="2155915" cy="1283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Environment</a:t>
          </a:r>
        </a:p>
      </dsp:txBody>
      <dsp:txXfrm>
        <a:off x="5927505" y="3129839"/>
        <a:ext cx="2080755" cy="1207924"/>
      </dsp:txXfrm>
    </dsp:sp>
    <dsp:sp modelId="{9C780FF4-81A3-4060-B964-99A7FED810D5}">
      <dsp:nvSpPr>
        <dsp:cNvPr id="0" name=""/>
        <dsp:cNvSpPr/>
      </dsp:nvSpPr>
      <dsp:spPr>
        <a:xfrm rot="10800000">
          <a:off x="3338928" y="3303612"/>
          <a:ext cx="2247092" cy="40719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461086" y="3385051"/>
        <a:ext cx="2002776" cy="244315"/>
      </dsp:txXfrm>
    </dsp:sp>
    <dsp:sp modelId="{4F44D401-2184-4DF9-971F-B9651DA1BFC3}">
      <dsp:nvSpPr>
        <dsp:cNvPr id="0" name=""/>
        <dsp:cNvSpPr/>
      </dsp:nvSpPr>
      <dsp:spPr>
        <a:xfrm>
          <a:off x="515505" y="3200414"/>
          <a:ext cx="2566168" cy="1283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Agent : Infectious or non-infectious</a:t>
          </a:r>
        </a:p>
      </dsp:txBody>
      <dsp:txXfrm>
        <a:off x="553085" y="3237994"/>
        <a:ext cx="2491008" cy="1207924"/>
      </dsp:txXfrm>
    </dsp:sp>
    <dsp:sp modelId="{9FDC56A3-5189-4B74-A705-43A908E167D1}">
      <dsp:nvSpPr>
        <dsp:cNvPr id="0" name=""/>
        <dsp:cNvSpPr/>
      </dsp:nvSpPr>
      <dsp:spPr>
        <a:xfrm rot="18505074">
          <a:off x="2054271" y="1788621"/>
          <a:ext cx="2389468" cy="44907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188995" y="1878437"/>
        <a:ext cx="2120020" cy="26944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5</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35901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56</a:t>
            </a:fld>
            <a:endParaRPr lang="en-US"/>
          </a:p>
        </p:txBody>
      </p:sp>
    </p:spTree>
    <p:extLst>
      <p:ext uri="{BB962C8B-B14F-4D97-AF65-F5344CB8AC3E}">
        <p14:creationId xmlns:p14="http://schemas.microsoft.com/office/powerpoint/2010/main" val="1246416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62</a:t>
            </a:fld>
            <a:endParaRPr lang="en-US"/>
          </a:p>
        </p:txBody>
      </p:sp>
    </p:spTree>
    <p:extLst>
      <p:ext uri="{BB962C8B-B14F-4D97-AF65-F5344CB8AC3E}">
        <p14:creationId xmlns:p14="http://schemas.microsoft.com/office/powerpoint/2010/main" val="3587402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69C5360-011F-4F5B-BB30-83E36DE8E00B}" type="slidenum">
              <a:rPr lang="en-US" altLang="en-US"/>
              <a:pPr eaLnBrk="1" hangingPunct="1">
                <a:spcBef>
                  <a:spcPct val="0"/>
                </a:spcBef>
              </a:pPr>
              <a:t>71</a:t>
            </a:fld>
            <a:endParaRPr lang="en-US" altLang="en-US"/>
          </a:p>
        </p:txBody>
      </p:sp>
      <p:sp>
        <p:nvSpPr>
          <p:cNvPr id="124931"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1249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18740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7A82EB8-93C1-4B8D-864B-A2C49E48568A}" type="slidenum">
              <a:rPr lang="en-US" altLang="en-US"/>
              <a:pPr eaLnBrk="1" hangingPunct="1">
                <a:spcBef>
                  <a:spcPct val="0"/>
                </a:spcBef>
              </a:pPr>
              <a:t>73</a:t>
            </a:fld>
            <a:endParaRPr lang="en-US" alt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52257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50225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63B917-2881-4DEB-8DD6-D1A423890465}"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3277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57F8D1E-2C0F-45EE-B9BB-05A512BDD4AB}"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424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3102F5-E43A-4721-A13A-945EB05830FE}"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3464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2217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3941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0812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49</a:t>
            </a:fld>
            <a:endParaRPr lang="en-US"/>
          </a:p>
        </p:txBody>
      </p:sp>
    </p:spTree>
    <p:extLst>
      <p:ext uri="{BB962C8B-B14F-4D97-AF65-F5344CB8AC3E}">
        <p14:creationId xmlns:p14="http://schemas.microsoft.com/office/powerpoint/2010/main" val="291065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0" y="6492875"/>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F060EDC2-4733-4E2A-83A0-25E19A30C25E}" type="slidenum">
              <a:rPr lang="en-US" altLang="en-US"/>
              <a:pPr>
                <a:defRPr/>
              </a:pPr>
              <a:t>‹#›</a:t>
            </a:fld>
            <a:endParaRPr lang="en-US" altLang="en-US"/>
          </a:p>
        </p:txBody>
      </p:sp>
    </p:spTree>
    <p:extLst>
      <p:ext uri="{BB962C8B-B14F-4D97-AF65-F5344CB8AC3E}">
        <p14:creationId xmlns:p14="http://schemas.microsoft.com/office/powerpoint/2010/main" val="240364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4"/>
          </p:nvPr>
        </p:nvSpPr>
        <p:spPr>
          <a:xfrm>
            <a:off x="23946" y="6555381"/>
            <a:ext cx="457200" cy="2889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9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9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76200" y="6400800"/>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video" Target="https://www.youtube.com/embed/41TIcxHYTU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7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15735 – Spring 2026</a:t>
            </a: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10 – April 2, 2026</a:t>
            </a:r>
          </a:p>
          <a:p>
            <a:r>
              <a:rPr lang="en-US" dirty="0"/>
              <a:t>Elements of Epidemiology</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3298A-F1A2-4C32-8E00-E80EB13D5F18}"/>
              </a:ext>
            </a:extLst>
          </p:cNvPr>
          <p:cNvSpPr>
            <a:spLocks noGrp="1"/>
          </p:cNvSpPr>
          <p:nvPr>
            <p:ph type="title"/>
          </p:nvPr>
        </p:nvSpPr>
        <p:spPr/>
        <p:txBody>
          <a:bodyPr/>
          <a:lstStyle/>
          <a:p>
            <a:r>
              <a:rPr lang="en-US" dirty="0"/>
              <a:t>Cohort selection criteria</a:t>
            </a:r>
          </a:p>
        </p:txBody>
      </p:sp>
      <p:sp>
        <p:nvSpPr>
          <p:cNvPr id="3" name="Content Placeholder 2">
            <a:extLst>
              <a:ext uri="{FF2B5EF4-FFF2-40B4-BE49-F238E27FC236}">
                <a16:creationId xmlns:a16="http://schemas.microsoft.com/office/drawing/2014/main" id="{78AA2B78-78F1-4E79-B4D8-C5674924EE05}"/>
              </a:ext>
            </a:extLst>
          </p:cNvPr>
          <p:cNvSpPr>
            <a:spLocks noGrp="1"/>
          </p:cNvSpPr>
          <p:nvPr>
            <p:ph idx="1"/>
          </p:nvPr>
        </p:nvSpPr>
        <p:spPr/>
        <p:txBody>
          <a:bodyPr/>
          <a:lstStyle/>
          <a:p>
            <a:pPr>
              <a:buFont typeface="Arial" panose="020B0604020202020204" pitchFamily="34" charset="0"/>
              <a:buChar char="•"/>
            </a:pPr>
            <a:r>
              <a:rPr lang="en-US" dirty="0"/>
              <a:t>Inclusion criteria: </a:t>
            </a:r>
          </a:p>
          <a:p>
            <a:pPr lvl="1">
              <a:buFont typeface="Arial" panose="020B0604020202020204" pitchFamily="34" charset="0"/>
              <a:buChar char="•"/>
            </a:pPr>
            <a:r>
              <a:rPr lang="en-US" dirty="0"/>
              <a:t>necessary conditions to participate.</a:t>
            </a:r>
          </a:p>
          <a:p>
            <a:pPr>
              <a:buFont typeface="Arial" panose="020B0604020202020204" pitchFamily="34" charset="0"/>
              <a:buChar char="•"/>
            </a:pPr>
            <a:r>
              <a:rPr lang="en-US" dirty="0"/>
              <a:t>Exclusion criteria: </a:t>
            </a:r>
          </a:p>
          <a:p>
            <a:pPr lvl="1">
              <a:buFont typeface="Arial" panose="020B0604020202020204" pitchFamily="34" charset="0"/>
              <a:buChar char="•"/>
            </a:pPr>
            <a:r>
              <a:rPr lang="en-US" dirty="0"/>
              <a:t>conditions sufficient to reject subjects that satisfy the inclusion criteria</a:t>
            </a:r>
          </a:p>
          <a:p>
            <a:pPr lvl="1">
              <a:buFont typeface="Arial" panose="020B0604020202020204" pitchFamily="34" charset="0"/>
              <a:buChar char="•"/>
            </a:pPr>
            <a:r>
              <a:rPr lang="en-US" dirty="0"/>
              <a:t>they are NOT the negation of the inclusion criteria</a:t>
            </a:r>
          </a:p>
        </p:txBody>
      </p:sp>
      <p:sp>
        <p:nvSpPr>
          <p:cNvPr id="4" name="Slide Number Placeholder 3">
            <a:extLst>
              <a:ext uri="{FF2B5EF4-FFF2-40B4-BE49-F238E27FC236}">
                <a16:creationId xmlns:a16="http://schemas.microsoft.com/office/drawing/2014/main" id="{DADF66C4-56C3-4A5D-8F2F-854A74E6316A}"/>
              </a:ext>
            </a:extLst>
          </p:cNvPr>
          <p:cNvSpPr>
            <a:spLocks noGrp="1"/>
          </p:cNvSpPr>
          <p:nvPr>
            <p:ph type="sldNum" sz="quarter" idx="4"/>
          </p:nvPr>
        </p:nvSpPr>
        <p:spPr/>
        <p:txBody>
          <a:bodyPr/>
          <a:lstStyle/>
          <a:p>
            <a:fld id="{90E28097-5348-46F4-A68E-6A0338650D1F}" type="slidenum">
              <a:rPr lang="en-US" smtClean="0"/>
              <a:pPr/>
              <a:t>10</a:t>
            </a:fld>
            <a:endParaRPr lang="en-US"/>
          </a:p>
        </p:txBody>
      </p:sp>
    </p:spTree>
    <p:extLst>
      <p:ext uri="{BB962C8B-B14F-4D97-AF65-F5344CB8AC3E}">
        <p14:creationId xmlns:p14="http://schemas.microsoft.com/office/powerpoint/2010/main" val="749027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8C3FE2-034D-4C33-860F-6C9CCAEFBAA7}"/>
              </a:ext>
            </a:extLst>
          </p:cNvPr>
          <p:cNvSpPr>
            <a:spLocks noGrp="1"/>
          </p:cNvSpPr>
          <p:nvPr>
            <p:ph type="title"/>
          </p:nvPr>
        </p:nvSpPr>
        <p:spPr/>
        <p:txBody>
          <a:bodyPr/>
          <a:lstStyle/>
          <a:p>
            <a:r>
              <a:rPr lang="en-US" dirty="0"/>
              <a:t>Recommendations for A4/A6</a:t>
            </a:r>
          </a:p>
        </p:txBody>
      </p:sp>
      <p:sp>
        <p:nvSpPr>
          <p:cNvPr id="5" name="Content Placeholder 4">
            <a:extLst>
              <a:ext uri="{FF2B5EF4-FFF2-40B4-BE49-F238E27FC236}">
                <a16:creationId xmlns:a16="http://schemas.microsoft.com/office/drawing/2014/main" id="{602168DC-978E-422A-9F57-03C8992A9A9C}"/>
              </a:ext>
            </a:extLst>
          </p:cNvPr>
          <p:cNvSpPr>
            <a:spLocks noGrp="1"/>
          </p:cNvSpPr>
          <p:nvPr>
            <p:ph idx="1"/>
          </p:nvPr>
        </p:nvSpPr>
        <p:spPr/>
        <p:txBody>
          <a:bodyPr/>
          <a:lstStyle/>
          <a:p>
            <a:pPr>
              <a:buFont typeface="Arial" panose="020B0604020202020204" pitchFamily="34" charset="0"/>
              <a:buChar char="•"/>
            </a:pPr>
            <a:r>
              <a:rPr lang="en-US" dirty="0"/>
              <a:t>Remove inconsistencies, redundancies, irrelevancies and overgeneralizations </a:t>
            </a:r>
          </a:p>
          <a:p>
            <a:pPr>
              <a:buFont typeface="Arial" panose="020B0604020202020204" pitchFamily="34" charset="0"/>
              <a:buChar char="•"/>
            </a:pPr>
            <a:r>
              <a:rPr lang="en-US" dirty="0"/>
              <a:t>If some aspect of the template is irrelevant for your study, say so, and don’t put irrelevant banter.</a:t>
            </a:r>
          </a:p>
          <a:p>
            <a:pPr>
              <a:buFont typeface="Arial" panose="020B0604020202020204" pitchFamily="34" charset="0"/>
              <a:buChar char="•"/>
            </a:pPr>
            <a:r>
              <a:rPr lang="en-US" dirty="0"/>
              <a:t>Do not omit what IS relevant and needed and specific!</a:t>
            </a:r>
          </a:p>
        </p:txBody>
      </p:sp>
      <p:sp>
        <p:nvSpPr>
          <p:cNvPr id="6" name="Slide Number Placeholder 3">
            <a:extLst>
              <a:ext uri="{FF2B5EF4-FFF2-40B4-BE49-F238E27FC236}">
                <a16:creationId xmlns:a16="http://schemas.microsoft.com/office/drawing/2014/main" id="{A06E48DA-C0D5-46FB-ADAE-A832E177F68B}"/>
              </a:ext>
            </a:extLst>
          </p:cNvPr>
          <p:cNvSpPr>
            <a:spLocks noGrp="1"/>
          </p:cNvSpPr>
          <p:nvPr>
            <p:ph type="sldNum" sz="quarter" idx="4"/>
          </p:nvPr>
        </p:nvSpPr>
        <p:spPr>
          <a:xfrm>
            <a:off x="23946" y="6555381"/>
            <a:ext cx="457200" cy="288925"/>
          </a:xfrm>
        </p:spPr>
        <p:txBody>
          <a:bodyPr/>
          <a:lstStyle/>
          <a:p>
            <a:fld id="{90E28097-5348-46F4-A68E-6A0338650D1F}" type="slidenum">
              <a:rPr lang="en-US" smtClean="0"/>
              <a:pPr/>
              <a:t>11</a:t>
            </a:fld>
            <a:endParaRPr lang="en-US"/>
          </a:p>
        </p:txBody>
      </p:sp>
    </p:spTree>
    <p:extLst>
      <p:ext uri="{BB962C8B-B14F-4D97-AF65-F5344CB8AC3E}">
        <p14:creationId xmlns:p14="http://schemas.microsoft.com/office/powerpoint/2010/main" val="295311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0D60C-C21E-4D3A-B321-ED2EA518ED90}"/>
              </a:ext>
            </a:extLst>
          </p:cNvPr>
          <p:cNvSpPr>
            <a:spLocks noGrp="1"/>
          </p:cNvSpPr>
          <p:nvPr>
            <p:ph type="title"/>
          </p:nvPr>
        </p:nvSpPr>
        <p:spPr/>
        <p:txBody>
          <a:bodyPr/>
          <a:lstStyle/>
          <a:p>
            <a:r>
              <a:rPr lang="en-US" dirty="0"/>
              <a:t>Above all !!!</a:t>
            </a:r>
          </a:p>
        </p:txBody>
      </p:sp>
      <p:sp>
        <p:nvSpPr>
          <p:cNvPr id="3" name="Content Placeholder 2">
            <a:extLst>
              <a:ext uri="{FF2B5EF4-FFF2-40B4-BE49-F238E27FC236}">
                <a16:creationId xmlns:a16="http://schemas.microsoft.com/office/drawing/2014/main" id="{6F03D49E-05F6-42EC-895E-568FD46F06CA}"/>
              </a:ext>
            </a:extLst>
          </p:cNvPr>
          <p:cNvSpPr>
            <a:spLocks noGrp="1"/>
          </p:cNvSpPr>
          <p:nvPr>
            <p:ph idx="1"/>
          </p:nvPr>
        </p:nvSpPr>
        <p:spPr/>
        <p:txBody>
          <a:bodyPr/>
          <a:lstStyle/>
          <a:p>
            <a:pPr>
              <a:buFont typeface="Arial" panose="020B0604020202020204" pitchFamily="34" charset="0"/>
              <a:buChar char="•"/>
            </a:pPr>
            <a:r>
              <a:rPr lang="en-US" sz="3200" dirty="0"/>
              <a:t>Read your entire document through several times.</a:t>
            </a:r>
          </a:p>
          <a:p>
            <a:pPr>
              <a:buFont typeface="Arial" panose="020B0604020202020204" pitchFamily="34" charset="0"/>
              <a:buChar char="•"/>
            </a:pPr>
            <a:endParaRPr lang="en-US" sz="3200" dirty="0"/>
          </a:p>
          <a:p>
            <a:pPr>
              <a:buFont typeface="Arial" panose="020B0604020202020204" pitchFamily="34" charset="0"/>
              <a:buChar char="•"/>
            </a:pPr>
            <a:r>
              <a:rPr lang="en-US" sz="3200" dirty="0"/>
              <a:t>Apply critical thinking to everything you wrote.</a:t>
            </a:r>
          </a:p>
        </p:txBody>
      </p:sp>
      <p:sp>
        <p:nvSpPr>
          <p:cNvPr id="4" name="Slide Number Placeholder 3">
            <a:extLst>
              <a:ext uri="{FF2B5EF4-FFF2-40B4-BE49-F238E27FC236}">
                <a16:creationId xmlns:a16="http://schemas.microsoft.com/office/drawing/2014/main" id="{C6B2F77F-4B3E-4FBC-BB47-B2B344EB6B8F}"/>
              </a:ext>
            </a:extLst>
          </p:cNvPr>
          <p:cNvSpPr>
            <a:spLocks noGrp="1"/>
          </p:cNvSpPr>
          <p:nvPr>
            <p:ph type="sldNum" sz="quarter" idx="4"/>
          </p:nvPr>
        </p:nvSpPr>
        <p:spPr/>
        <p:txBody>
          <a:bodyPr/>
          <a:lstStyle/>
          <a:p>
            <a:fld id="{90E28097-5348-46F4-A68E-6A0338650D1F}" type="slidenum">
              <a:rPr lang="en-US" smtClean="0"/>
              <a:pPr/>
              <a:t>12</a:t>
            </a:fld>
            <a:endParaRPr lang="en-US"/>
          </a:p>
        </p:txBody>
      </p:sp>
    </p:spTree>
    <p:extLst>
      <p:ext uri="{BB962C8B-B14F-4D97-AF65-F5344CB8AC3E}">
        <p14:creationId xmlns:p14="http://schemas.microsoft.com/office/powerpoint/2010/main" val="5398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990612-4B7B-4401-AD05-E6322797A822}"/>
              </a:ext>
            </a:extLst>
          </p:cNvPr>
          <p:cNvSpPr>
            <a:spLocks noGrp="1"/>
          </p:cNvSpPr>
          <p:nvPr>
            <p:ph type="ctrTitle"/>
          </p:nvPr>
        </p:nvSpPr>
        <p:spPr/>
        <p:txBody>
          <a:bodyPr/>
          <a:lstStyle/>
          <a:p>
            <a:r>
              <a:rPr lang="en-US" dirty="0"/>
              <a:t>Epidemiology</a:t>
            </a:r>
          </a:p>
        </p:txBody>
      </p:sp>
      <p:sp>
        <p:nvSpPr>
          <p:cNvPr id="6" name="Subtitle 5">
            <a:extLst>
              <a:ext uri="{FF2B5EF4-FFF2-40B4-BE49-F238E27FC236}">
                <a16:creationId xmlns:a16="http://schemas.microsoft.com/office/drawing/2014/main" id="{1E743B3C-8CC7-4B4F-97F4-352CBA0BC131}"/>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CA0983DE-A1CC-4CBC-A89D-35849266FB86}"/>
              </a:ext>
            </a:extLst>
          </p:cNvPr>
          <p:cNvSpPr>
            <a:spLocks noGrp="1"/>
          </p:cNvSpPr>
          <p:nvPr>
            <p:ph type="sldNum" sz="quarter" idx="4294967295"/>
          </p:nvPr>
        </p:nvSpPr>
        <p:spPr>
          <a:xfrm>
            <a:off x="0" y="6554788"/>
            <a:ext cx="457200" cy="288925"/>
          </a:xfrm>
        </p:spPr>
        <p:txBody>
          <a:bodyPr/>
          <a:lstStyle/>
          <a:p>
            <a:fld id="{90E28097-5348-46F4-A68E-6A0338650D1F}" type="slidenum">
              <a:rPr lang="en-US" smtClean="0"/>
              <a:pPr/>
              <a:t>13</a:t>
            </a:fld>
            <a:endParaRPr lang="en-US"/>
          </a:p>
        </p:txBody>
      </p:sp>
    </p:spTree>
    <p:extLst>
      <p:ext uri="{BB962C8B-B14F-4D97-AF65-F5344CB8AC3E}">
        <p14:creationId xmlns:p14="http://schemas.microsoft.com/office/powerpoint/2010/main" val="2304677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a:t>
            </a:r>
          </a:p>
        </p:txBody>
      </p:sp>
      <p:sp>
        <p:nvSpPr>
          <p:cNvPr id="3" name="Subtitle 2"/>
          <p:cNvSpPr>
            <a:spLocks noGrp="1"/>
          </p:cNvSpPr>
          <p:nvPr>
            <p:ph idx="1"/>
          </p:nvPr>
        </p:nvSpPr>
        <p:spPr>
          <a:xfrm>
            <a:off x="228600" y="1676400"/>
            <a:ext cx="8686800" cy="2895600"/>
          </a:xfrm>
        </p:spPr>
        <p:txBody>
          <a:bodyPr/>
          <a:lstStyle/>
          <a:p>
            <a:endParaRPr lang="en-US" dirty="0"/>
          </a:p>
          <a:p>
            <a:pPr marL="749300" indent="-749300"/>
            <a:r>
              <a:rPr lang="en-US" sz="2800" i="1" dirty="0">
                <a:latin typeface="Times New Roman" panose="02020603050405020304" pitchFamily="18" charset="0"/>
                <a:cs typeface="Times New Roman" panose="02020603050405020304" pitchFamily="18" charset="0"/>
              </a:rPr>
              <a:t>‘Epidemiology is: </a:t>
            </a:r>
          </a:p>
          <a:p>
            <a:pPr marL="800100" indent="-279400">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the study of the distribution and determinants of health-related states and events in specified populations, and </a:t>
            </a:r>
          </a:p>
          <a:p>
            <a:pPr marL="800100" indent="-279400">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the application of this study to prevention and control of health problems.’ </a:t>
            </a:r>
          </a:p>
          <a:p>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1600200" y="6324600"/>
            <a:ext cx="7467600" cy="307777"/>
          </a:xfrm>
          <a:prstGeom prst="rect">
            <a:avLst/>
          </a:prstGeom>
        </p:spPr>
        <p:txBody>
          <a:bodyPr wrap="square">
            <a:spAutoFit/>
          </a:bodyPr>
          <a:lstStyle/>
          <a:p>
            <a:r>
              <a:rPr lang="en-US" sz="1400" b="0" dirty="0">
                <a:solidFill>
                  <a:schemeClr val="bg1"/>
                </a:solidFill>
              </a:rPr>
              <a:t>Last JM, editor. Dictionary of epidemiology. 4th ed. New York: Oxford University Press; 2001. p. 61.</a:t>
            </a:r>
          </a:p>
        </p:txBody>
      </p:sp>
      <p:sp>
        <p:nvSpPr>
          <p:cNvPr id="5" name="Slide Number Placeholder 4"/>
          <p:cNvSpPr>
            <a:spLocks noGrp="1"/>
          </p:cNvSpPr>
          <p:nvPr>
            <p:ph type="sldNum" sz="quarter" idx="4"/>
          </p:nvPr>
        </p:nvSpPr>
        <p:spPr/>
        <p:txBody>
          <a:bodyPr/>
          <a:lstStyle/>
          <a:p>
            <a:fld id="{90E28097-5348-46F4-A68E-6A0338650D1F}" type="slidenum">
              <a:rPr lang="en-US" smtClean="0"/>
              <a:pPr/>
              <a:t>14</a:t>
            </a:fld>
            <a:endParaRPr lang="en-US"/>
          </a:p>
        </p:txBody>
      </p:sp>
      <p:cxnSp>
        <p:nvCxnSpPr>
          <p:cNvPr id="7" name="Straight Connector 6">
            <a:extLst>
              <a:ext uri="{FF2B5EF4-FFF2-40B4-BE49-F238E27FC236}">
                <a16:creationId xmlns:a16="http://schemas.microsoft.com/office/drawing/2014/main" id="{2EF01B5A-9476-425C-8AF1-3668FDD18DE5}"/>
              </a:ext>
            </a:extLst>
          </p:cNvPr>
          <p:cNvCxnSpPr>
            <a:cxnSpLocks/>
          </p:cNvCxnSpPr>
          <p:nvPr/>
        </p:nvCxnSpPr>
        <p:spPr bwMode="auto">
          <a:xfrm>
            <a:off x="3276600" y="1447800"/>
            <a:ext cx="45720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BFD561A1-BDF9-4182-B9B2-5925109A1F05}"/>
              </a:ext>
            </a:extLst>
          </p:cNvPr>
          <p:cNvCxnSpPr>
            <a:cxnSpLocks/>
          </p:cNvCxnSpPr>
          <p:nvPr/>
        </p:nvCxnSpPr>
        <p:spPr bwMode="auto">
          <a:xfrm>
            <a:off x="3886200" y="1447800"/>
            <a:ext cx="91440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2" name="Straight Arrow Connector 11">
            <a:extLst>
              <a:ext uri="{FF2B5EF4-FFF2-40B4-BE49-F238E27FC236}">
                <a16:creationId xmlns:a16="http://schemas.microsoft.com/office/drawing/2014/main" id="{DA094FA5-8B5C-423F-B13C-32FC258A2CA2}"/>
              </a:ext>
            </a:extLst>
          </p:cNvPr>
          <p:cNvCxnSpPr/>
          <p:nvPr/>
        </p:nvCxnSpPr>
        <p:spPr bwMode="auto">
          <a:xfrm flipH="1">
            <a:off x="2895600" y="1447800"/>
            <a:ext cx="609600" cy="228600"/>
          </a:xfrm>
          <a:prstGeom prst="straightConnector1">
            <a:avLst/>
          </a:prstGeom>
          <a:solidFill>
            <a:schemeClr val="accent1"/>
          </a:solidFill>
          <a:ln w="19050" cap="flat" cmpd="sng" algn="ctr">
            <a:solidFill>
              <a:srgbClr val="FFFF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494F5B03-57A6-4A89-AACF-2AD68FE42467}"/>
              </a:ext>
            </a:extLst>
          </p:cNvPr>
          <p:cNvCxnSpPr>
            <a:cxnSpLocks/>
          </p:cNvCxnSpPr>
          <p:nvPr/>
        </p:nvCxnSpPr>
        <p:spPr bwMode="auto">
          <a:xfrm>
            <a:off x="4343400" y="1447800"/>
            <a:ext cx="609600" cy="228600"/>
          </a:xfrm>
          <a:prstGeom prst="straightConnector1">
            <a:avLst/>
          </a:prstGeom>
          <a:solidFill>
            <a:schemeClr val="accent1"/>
          </a:solidFill>
          <a:ln w="19050" cap="flat" cmpd="sng" algn="ctr">
            <a:solidFill>
              <a:srgbClr val="FFFF00"/>
            </a:solidFill>
            <a:prstDash val="solid"/>
            <a:round/>
            <a:headEnd type="none" w="med" len="med"/>
            <a:tailEnd type="triangle"/>
          </a:ln>
          <a:effectLst/>
        </p:spPr>
      </p:cxnSp>
      <p:sp>
        <p:nvSpPr>
          <p:cNvPr id="14" name="TextBox 13">
            <a:extLst>
              <a:ext uri="{FF2B5EF4-FFF2-40B4-BE49-F238E27FC236}">
                <a16:creationId xmlns:a16="http://schemas.microsoft.com/office/drawing/2014/main" id="{87063D49-B7D2-4714-9571-253772EA013D}"/>
              </a:ext>
            </a:extLst>
          </p:cNvPr>
          <p:cNvSpPr txBox="1"/>
          <p:nvPr/>
        </p:nvSpPr>
        <p:spPr>
          <a:xfrm>
            <a:off x="2280070" y="1600200"/>
            <a:ext cx="1072730" cy="461665"/>
          </a:xfrm>
          <a:prstGeom prst="rect">
            <a:avLst/>
          </a:prstGeom>
          <a:noFill/>
        </p:spPr>
        <p:txBody>
          <a:bodyPr wrap="none" rtlCol="0">
            <a:spAutoFit/>
          </a:bodyPr>
          <a:lstStyle/>
          <a:p>
            <a:r>
              <a:rPr lang="en-US" sz="2400" b="0" dirty="0">
                <a:solidFill>
                  <a:srgbClr val="FFFF00"/>
                </a:solidFill>
              </a:rPr>
              <a:t>‘about’</a:t>
            </a:r>
          </a:p>
        </p:txBody>
      </p:sp>
      <p:sp>
        <p:nvSpPr>
          <p:cNvPr id="15" name="TextBox 14">
            <a:extLst>
              <a:ext uri="{FF2B5EF4-FFF2-40B4-BE49-F238E27FC236}">
                <a16:creationId xmlns:a16="http://schemas.microsoft.com/office/drawing/2014/main" id="{97D3601D-40DD-413F-92EA-A1F99C4846A5}"/>
              </a:ext>
            </a:extLst>
          </p:cNvPr>
          <p:cNvSpPr txBox="1"/>
          <p:nvPr/>
        </p:nvSpPr>
        <p:spPr>
          <a:xfrm>
            <a:off x="4421743" y="1600200"/>
            <a:ext cx="1208985" cy="461665"/>
          </a:xfrm>
          <a:prstGeom prst="rect">
            <a:avLst/>
          </a:prstGeom>
          <a:noFill/>
        </p:spPr>
        <p:txBody>
          <a:bodyPr wrap="none" rtlCol="0">
            <a:spAutoFit/>
          </a:bodyPr>
          <a:lstStyle/>
          <a:p>
            <a:r>
              <a:rPr lang="en-US" sz="2400" b="0" dirty="0">
                <a:solidFill>
                  <a:srgbClr val="FFFF00"/>
                </a:solidFill>
              </a:rPr>
              <a:t>‘people’</a:t>
            </a:r>
          </a:p>
        </p:txBody>
      </p:sp>
      <p:cxnSp>
        <p:nvCxnSpPr>
          <p:cNvPr id="16" name="Straight Connector 15">
            <a:extLst>
              <a:ext uri="{FF2B5EF4-FFF2-40B4-BE49-F238E27FC236}">
                <a16:creationId xmlns:a16="http://schemas.microsoft.com/office/drawing/2014/main" id="{7CC313D0-048D-4A79-9E7D-351EAD674B62}"/>
              </a:ext>
            </a:extLst>
          </p:cNvPr>
          <p:cNvCxnSpPr>
            <a:cxnSpLocks/>
          </p:cNvCxnSpPr>
          <p:nvPr/>
        </p:nvCxnSpPr>
        <p:spPr bwMode="auto">
          <a:xfrm>
            <a:off x="5113472" y="1447800"/>
            <a:ext cx="91440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7" name="Straight Arrow Connector 16">
            <a:extLst>
              <a:ext uri="{FF2B5EF4-FFF2-40B4-BE49-F238E27FC236}">
                <a16:creationId xmlns:a16="http://schemas.microsoft.com/office/drawing/2014/main" id="{C46CE7B6-FCB2-47C0-A71D-3A1AD0D1A9F0}"/>
              </a:ext>
            </a:extLst>
          </p:cNvPr>
          <p:cNvCxnSpPr>
            <a:cxnSpLocks/>
          </p:cNvCxnSpPr>
          <p:nvPr/>
        </p:nvCxnSpPr>
        <p:spPr bwMode="auto">
          <a:xfrm>
            <a:off x="5570672" y="1447800"/>
            <a:ext cx="609600" cy="228600"/>
          </a:xfrm>
          <a:prstGeom prst="straightConnector1">
            <a:avLst/>
          </a:prstGeom>
          <a:solidFill>
            <a:schemeClr val="accent1"/>
          </a:solidFill>
          <a:ln w="19050" cap="flat" cmpd="sng" algn="ctr">
            <a:solidFill>
              <a:srgbClr val="FFFF00"/>
            </a:solidFill>
            <a:prstDash val="solid"/>
            <a:round/>
            <a:headEnd type="none" w="med" len="med"/>
            <a:tailEnd type="triangle"/>
          </a:ln>
          <a:effectLst/>
        </p:spPr>
      </p:cxnSp>
      <p:sp>
        <p:nvSpPr>
          <p:cNvPr id="18" name="TextBox 17">
            <a:extLst>
              <a:ext uri="{FF2B5EF4-FFF2-40B4-BE49-F238E27FC236}">
                <a16:creationId xmlns:a16="http://schemas.microsoft.com/office/drawing/2014/main" id="{1BC84885-087D-4E05-A57E-0270EFE7C2F6}"/>
              </a:ext>
            </a:extLst>
          </p:cNvPr>
          <p:cNvSpPr txBox="1"/>
          <p:nvPr/>
        </p:nvSpPr>
        <p:spPr>
          <a:xfrm>
            <a:off x="5725158" y="1600200"/>
            <a:ext cx="1056700" cy="461665"/>
          </a:xfrm>
          <a:prstGeom prst="rect">
            <a:avLst/>
          </a:prstGeom>
          <a:noFill/>
        </p:spPr>
        <p:txBody>
          <a:bodyPr wrap="none" rtlCol="0">
            <a:spAutoFit/>
          </a:bodyPr>
          <a:lstStyle/>
          <a:p>
            <a:r>
              <a:rPr lang="en-US" sz="2400" b="0" dirty="0">
                <a:solidFill>
                  <a:srgbClr val="FFFF00"/>
                </a:solidFill>
              </a:rPr>
              <a:t>‘study’</a:t>
            </a:r>
          </a:p>
        </p:txBody>
      </p:sp>
    </p:spTree>
    <p:extLst>
      <p:ext uri="{BB962C8B-B14F-4D97-AF65-F5344CB8AC3E}">
        <p14:creationId xmlns:p14="http://schemas.microsoft.com/office/powerpoint/2010/main" val="4040618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Assumptions of Epidemiology (1)</a:t>
            </a:r>
          </a:p>
        </p:txBody>
      </p:sp>
      <p:sp>
        <p:nvSpPr>
          <p:cNvPr id="3" name="Subtitle 2"/>
          <p:cNvSpPr>
            <a:spLocks noGrp="1"/>
          </p:cNvSpPr>
          <p:nvPr>
            <p:ph idx="1"/>
          </p:nvPr>
        </p:nvSpPr>
        <p:spPr>
          <a:xfrm>
            <a:off x="228600" y="2209800"/>
            <a:ext cx="8686800" cy="4419600"/>
          </a:xfrm>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Diseases do not occur randomly.</a:t>
            </a: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causes and nature of diseases and the spread of diseases depend on certain observable factors.</a:t>
            </a: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Modification of these causes can result in prevention and control of diseases.</a:t>
            </a:r>
          </a:p>
        </p:txBody>
      </p:sp>
      <p:sp>
        <p:nvSpPr>
          <p:cNvPr id="5" name="Rectangle 4"/>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6" name="Slide Number Placeholder 5"/>
          <p:cNvSpPr>
            <a:spLocks noGrp="1"/>
          </p:cNvSpPr>
          <p:nvPr>
            <p:ph type="sldNum" sz="quarter" idx="4"/>
          </p:nvPr>
        </p:nvSpPr>
        <p:spPr/>
        <p:txBody>
          <a:bodyPr/>
          <a:lstStyle/>
          <a:p>
            <a:fld id="{90E28097-5348-46F4-A68E-6A0338650D1F}" type="slidenum">
              <a:rPr lang="en-US" smtClean="0"/>
              <a:pPr/>
              <a:t>15</a:t>
            </a:fld>
            <a:endParaRPr lang="en-US"/>
          </a:p>
        </p:txBody>
      </p:sp>
    </p:spTree>
    <p:extLst>
      <p:ext uri="{BB962C8B-B14F-4D97-AF65-F5344CB8AC3E}">
        <p14:creationId xmlns:p14="http://schemas.microsoft.com/office/powerpoint/2010/main" val="2421784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Assumptions of Epidemiology (2)</a:t>
            </a:r>
            <a:br>
              <a:rPr lang="en-US" dirty="0"/>
            </a:br>
            <a:r>
              <a:rPr lang="en-US" dirty="0">
                <a:solidFill>
                  <a:srgbClr val="FFFF00"/>
                </a:solidFill>
              </a:rPr>
              <a:t>determinist generalization</a:t>
            </a:r>
          </a:p>
        </p:txBody>
      </p:sp>
      <p:sp>
        <p:nvSpPr>
          <p:cNvPr id="3" name="Subtitle 2"/>
          <p:cNvSpPr>
            <a:spLocks noGrp="1"/>
          </p:cNvSpPr>
          <p:nvPr>
            <p:ph idx="1"/>
          </p:nvPr>
        </p:nvSpPr>
        <p:spPr>
          <a:xfrm>
            <a:off x="228600" y="2209800"/>
            <a:ext cx="8686800" cy="4419600"/>
          </a:xfrm>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Diseases do not occur randomly.</a:t>
            </a:r>
          </a:p>
          <a:p>
            <a:pPr lvl="1" indent="-342900">
              <a:buFont typeface="Arial" panose="020B0604020202020204" pitchFamily="34" charset="0"/>
              <a:buChar char="•"/>
            </a:pPr>
            <a:r>
              <a:rPr lang="en-US" sz="2800" dirty="0">
                <a:solidFill>
                  <a:srgbClr val="FFFF00"/>
                </a:solidFill>
                <a:latin typeface="Times New Roman" panose="02020603050405020304" pitchFamily="18" charset="0"/>
                <a:cs typeface="Times New Roman" panose="02020603050405020304" pitchFamily="18" charset="0"/>
              </a:rPr>
              <a:t>Whatever happens does not occur randomly.</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causes and nature of diseases and the spread of diseases depend on certain observable factors.</a:t>
            </a:r>
          </a:p>
          <a:p>
            <a:pPr lvl="1" indent="-342900">
              <a:buFont typeface="Arial" panose="020B0604020202020204" pitchFamily="34" charset="0"/>
              <a:buChar char="•"/>
            </a:pPr>
            <a:r>
              <a:rPr lang="en-US" sz="2800" dirty="0">
                <a:solidFill>
                  <a:srgbClr val="FFFF00"/>
                </a:solidFill>
                <a:latin typeface="Times New Roman" panose="02020603050405020304" pitchFamily="18" charset="0"/>
                <a:cs typeface="Times New Roman" panose="02020603050405020304" pitchFamily="18" charset="0"/>
              </a:rPr>
              <a:t>Causes of changes depend on observable factors.</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Modification of these causes can result in prevention and control of diseases.</a:t>
            </a:r>
          </a:p>
          <a:p>
            <a:pPr lvl="1" indent="-342900">
              <a:buFont typeface="Arial" panose="020B0604020202020204" pitchFamily="34" charset="0"/>
              <a:buChar char="•"/>
            </a:pPr>
            <a:r>
              <a:rPr lang="en-US" dirty="0">
                <a:solidFill>
                  <a:srgbClr val="FFFF00"/>
                </a:solidFill>
                <a:latin typeface="Times New Roman" panose="02020603050405020304" pitchFamily="18" charset="0"/>
                <a:cs typeface="Times New Roman" panose="02020603050405020304" pitchFamily="18" charset="0"/>
              </a:rPr>
              <a:t>Modification of these causes can result in prevention of what we don’t want to happen or in happenings we do want. </a:t>
            </a:r>
          </a:p>
        </p:txBody>
      </p:sp>
      <p:sp>
        <p:nvSpPr>
          <p:cNvPr id="6" name="Slide Number Placeholder 5"/>
          <p:cNvSpPr>
            <a:spLocks noGrp="1"/>
          </p:cNvSpPr>
          <p:nvPr>
            <p:ph type="sldNum" sz="quarter" idx="4"/>
          </p:nvPr>
        </p:nvSpPr>
        <p:spPr/>
        <p:txBody>
          <a:bodyPr/>
          <a:lstStyle/>
          <a:p>
            <a:fld id="{90E28097-5348-46F4-A68E-6A0338650D1F}" type="slidenum">
              <a:rPr lang="en-US" smtClean="0"/>
              <a:pPr/>
              <a:t>16</a:t>
            </a:fld>
            <a:endParaRPr lang="en-US"/>
          </a:p>
        </p:txBody>
      </p:sp>
    </p:spTree>
    <p:extLst>
      <p:ext uri="{BB962C8B-B14F-4D97-AF65-F5344CB8AC3E}">
        <p14:creationId xmlns:p14="http://schemas.microsoft.com/office/powerpoint/2010/main" val="3530413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B47FC-94EF-4FE8-9C54-AE20738EBEE1}"/>
              </a:ext>
            </a:extLst>
          </p:cNvPr>
          <p:cNvSpPr>
            <a:spLocks noGrp="1"/>
          </p:cNvSpPr>
          <p:nvPr>
            <p:ph type="title"/>
          </p:nvPr>
        </p:nvSpPr>
        <p:spPr/>
        <p:txBody>
          <a:bodyPr/>
          <a:lstStyle/>
          <a:p>
            <a:r>
              <a:rPr lang="en-US" dirty="0"/>
              <a:t>Your job as student in this class</a:t>
            </a:r>
          </a:p>
        </p:txBody>
      </p:sp>
      <p:sp>
        <p:nvSpPr>
          <p:cNvPr id="3" name="Content Placeholder 2">
            <a:extLst>
              <a:ext uri="{FF2B5EF4-FFF2-40B4-BE49-F238E27FC236}">
                <a16:creationId xmlns:a16="http://schemas.microsoft.com/office/drawing/2014/main" id="{A5F8464F-859F-4E01-BB63-4E55FC8760F5}"/>
              </a:ext>
            </a:extLst>
          </p:cNvPr>
          <p:cNvSpPr>
            <a:spLocks noGrp="1"/>
          </p:cNvSpPr>
          <p:nvPr>
            <p:ph idx="1"/>
          </p:nvPr>
        </p:nvSpPr>
        <p:spPr>
          <a:xfrm>
            <a:off x="1981200" y="2667000"/>
            <a:ext cx="5105400" cy="3962400"/>
          </a:xfrm>
        </p:spPr>
        <p:txBody>
          <a:bodyPr/>
          <a:lstStyle/>
          <a:p>
            <a:pPr marL="0" indent="0" algn="ctr"/>
            <a:r>
              <a:rPr lang="en-US" sz="3600" dirty="0"/>
              <a:t>Find the parallels with the topics of your research proposals!</a:t>
            </a:r>
          </a:p>
        </p:txBody>
      </p:sp>
      <p:sp>
        <p:nvSpPr>
          <p:cNvPr id="4" name="Slide Number Placeholder 3">
            <a:extLst>
              <a:ext uri="{FF2B5EF4-FFF2-40B4-BE49-F238E27FC236}">
                <a16:creationId xmlns:a16="http://schemas.microsoft.com/office/drawing/2014/main" id="{7BED7414-40AA-4D9F-87F8-264E8AB465DE}"/>
              </a:ext>
            </a:extLst>
          </p:cNvPr>
          <p:cNvSpPr>
            <a:spLocks noGrp="1"/>
          </p:cNvSpPr>
          <p:nvPr>
            <p:ph type="sldNum" sz="quarter" idx="4"/>
          </p:nvPr>
        </p:nvSpPr>
        <p:spPr/>
        <p:txBody>
          <a:bodyPr/>
          <a:lstStyle/>
          <a:p>
            <a:fld id="{90E28097-5348-46F4-A68E-6A0338650D1F}" type="slidenum">
              <a:rPr lang="en-US" smtClean="0"/>
              <a:pPr/>
              <a:t>17</a:t>
            </a:fld>
            <a:endParaRPr lang="en-US"/>
          </a:p>
        </p:txBody>
      </p:sp>
    </p:spTree>
    <p:extLst>
      <p:ext uri="{BB962C8B-B14F-4D97-AF65-F5344CB8AC3E}">
        <p14:creationId xmlns:p14="http://schemas.microsoft.com/office/powerpoint/2010/main" val="2220407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Subtitle 2"/>
          <p:cNvSpPr>
            <a:spLocks noGrp="1"/>
          </p:cNvSpPr>
          <p:nvPr>
            <p:ph idx="1"/>
          </p:nvPr>
        </p:nvSpPr>
        <p:spPr>
          <a:xfrm>
            <a:off x="228600" y="1676400"/>
            <a:ext cx="8686800" cy="4191000"/>
          </a:xfrm>
        </p:spPr>
        <p:txBody>
          <a:bodyPr/>
          <a:lstStyle/>
          <a:p>
            <a:pPr marL="342900" indent="-342900"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Determinants</a:t>
            </a:r>
            <a:r>
              <a:rPr lang="en-US" dirty="0">
                <a:latin typeface="Times New Roman" panose="02020603050405020304" pitchFamily="18" charset="0"/>
                <a:cs typeface="Times New Roman" panose="02020603050405020304" pitchFamily="18" charset="0"/>
              </a:rPr>
              <a:t>: factors that influence health: biological, chemical, physical, social, cultural, genetic and behavior;	</a:t>
            </a:r>
          </a:p>
          <a:p>
            <a:pPr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Distribution</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determinants over time, populations, and places;</a:t>
            </a:r>
          </a:p>
          <a:p>
            <a:pPr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Health-Related States and Events</a:t>
            </a:r>
            <a:r>
              <a:rPr lang="en-US" dirty="0">
                <a:latin typeface="Times New Roman" panose="02020603050405020304" pitchFamily="18" charset="0"/>
                <a:cs typeface="Times New Roman" panose="02020603050405020304" pitchFamily="18" charset="0"/>
              </a:rPr>
              <a:t>: diseases, causes of death, health-related behaviors (smoking, exercise), reaction to preventive programs, provision and utilization of health services;</a:t>
            </a:r>
          </a:p>
          <a:p>
            <a:pPr marL="342900" indent="-342900"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Specified Populations</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includes populations with identifiable characteristics such as occupation, race/ethnicity;	</a:t>
            </a:r>
          </a:p>
          <a:p>
            <a:pPr marL="342900" indent="-342900"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Prevention and Control</a:t>
            </a:r>
            <a:r>
              <a:rPr lang="en-US" b="1" dirty="0">
                <a:latin typeface="Times New Roman" panose="02020603050405020304" pitchFamily="18" charset="0"/>
                <a:cs typeface="Times New Roman" panose="02020603050405020304" pitchFamily="18" charset="0"/>
              </a:rPr>
              <a:t>: t</a:t>
            </a:r>
            <a:r>
              <a:rPr lang="en-US" dirty="0">
                <a:latin typeface="Times New Roman" panose="02020603050405020304" pitchFamily="18" charset="0"/>
                <a:cs typeface="Times New Roman" panose="02020603050405020304" pitchFamily="18" charset="0"/>
              </a:rPr>
              <a:t>he aim of public health: to protect and restore health.	</a:t>
            </a:r>
          </a:p>
          <a:p>
            <a:pPr marL="0" indent="0" algn="r">
              <a:spcAft>
                <a:spcPts val="900"/>
              </a:spcAft>
            </a:pPr>
            <a:endParaRPr lang="en-US" sz="1600" dirty="0">
              <a:latin typeface="Times New Roman" panose="02020603050405020304" pitchFamily="18" charset="0"/>
              <a:cs typeface="Times New Roman" panose="02020603050405020304" pitchFamily="18" charset="0"/>
            </a:endParaRPr>
          </a:p>
          <a:p>
            <a:pPr algn="just">
              <a:spcAft>
                <a:spcPts val="900"/>
              </a:spcAft>
            </a:pPr>
            <a:endParaRPr lang="en-US" sz="1600" dirty="0">
              <a:latin typeface="Times New Roman" panose="02020603050405020304" pitchFamily="18" charset="0"/>
              <a:cs typeface="Times New Roman" panose="02020603050405020304" pitchFamily="18" charset="0"/>
            </a:endParaRPr>
          </a:p>
          <a:p>
            <a:pPr marL="342900" indent="-342900" algn="just">
              <a:spcAft>
                <a:spcPts val="900"/>
              </a:spcAf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18</a:t>
            </a:fld>
            <a:endParaRPr lang="en-US"/>
          </a:p>
        </p:txBody>
      </p:sp>
    </p:spTree>
    <p:extLst>
      <p:ext uri="{BB962C8B-B14F-4D97-AF65-F5344CB8AC3E}">
        <p14:creationId xmlns:p14="http://schemas.microsoft.com/office/powerpoint/2010/main" val="3403111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E44B-9998-403E-B370-E945EA60C2F2}"/>
              </a:ext>
            </a:extLst>
          </p:cNvPr>
          <p:cNvSpPr>
            <a:spLocks noGrp="1"/>
          </p:cNvSpPr>
          <p:nvPr>
            <p:ph type="title"/>
          </p:nvPr>
        </p:nvSpPr>
        <p:spPr/>
        <p:txBody>
          <a:bodyPr/>
          <a:lstStyle/>
          <a:p>
            <a:r>
              <a:rPr lang="en-US" dirty="0"/>
              <a:t>Recommended movie</a:t>
            </a:r>
          </a:p>
        </p:txBody>
      </p:sp>
      <p:pic>
        <p:nvPicPr>
          <p:cNvPr id="5" name="Online Media 4">
            <a:hlinkClick r:id="" action="ppaction://media"/>
            <a:extLst>
              <a:ext uri="{FF2B5EF4-FFF2-40B4-BE49-F238E27FC236}">
                <a16:creationId xmlns:a16="http://schemas.microsoft.com/office/drawing/2014/main" id="{E3B5F47B-A637-4075-9E34-B0B844DC1BD4}"/>
              </a:ext>
            </a:extLst>
          </p:cNvPr>
          <p:cNvPicPr>
            <a:picLocks noGrp="1" noRot="1" noChangeAspect="1"/>
          </p:cNvPicPr>
          <p:nvPr>
            <p:ph idx="1"/>
            <a:videoFile r:link="rId1"/>
          </p:nvPr>
        </p:nvPicPr>
        <p:blipFill>
          <a:blip r:embed="rId3"/>
          <a:stretch>
            <a:fillRect/>
          </a:stretch>
        </p:blipFill>
        <p:spPr>
          <a:xfrm>
            <a:off x="23946" y="1752600"/>
            <a:ext cx="9096108" cy="5116561"/>
          </a:xfrm>
          <a:prstGeom prst="rect">
            <a:avLst/>
          </a:prstGeom>
        </p:spPr>
      </p:pic>
      <p:sp>
        <p:nvSpPr>
          <p:cNvPr id="4" name="Slide Number Placeholder 3">
            <a:extLst>
              <a:ext uri="{FF2B5EF4-FFF2-40B4-BE49-F238E27FC236}">
                <a16:creationId xmlns:a16="http://schemas.microsoft.com/office/drawing/2014/main" id="{3C4266EB-8E9A-4198-8E0C-711A330C1CBD}"/>
              </a:ext>
            </a:extLst>
          </p:cNvPr>
          <p:cNvSpPr>
            <a:spLocks noGrp="1"/>
          </p:cNvSpPr>
          <p:nvPr>
            <p:ph type="sldNum" sz="quarter" idx="4"/>
          </p:nvPr>
        </p:nvSpPr>
        <p:spPr/>
        <p:txBody>
          <a:bodyPr/>
          <a:lstStyle/>
          <a:p>
            <a:fld id="{90E28097-5348-46F4-A68E-6A0338650D1F}" type="slidenum">
              <a:rPr lang="en-US" smtClean="0"/>
              <a:pPr/>
              <a:t>19</a:t>
            </a:fld>
            <a:endParaRPr lang="en-US"/>
          </a:p>
        </p:txBody>
      </p:sp>
    </p:spTree>
    <p:extLst>
      <p:ext uri="{BB962C8B-B14F-4D97-AF65-F5344CB8AC3E}">
        <p14:creationId xmlns:p14="http://schemas.microsoft.com/office/powerpoint/2010/main" val="662615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1D18-FFC8-4AD7-BE36-63F29A7A78F4}"/>
              </a:ext>
            </a:extLst>
          </p:cNvPr>
          <p:cNvSpPr>
            <a:spLocks noGrp="1"/>
          </p:cNvSpPr>
          <p:nvPr>
            <p:ph type="ctrTitle"/>
          </p:nvPr>
        </p:nvSpPr>
        <p:spPr/>
        <p:txBody>
          <a:bodyPr/>
          <a:lstStyle/>
          <a:p>
            <a:r>
              <a:rPr lang="en-US" dirty="0">
                <a:solidFill>
                  <a:srgbClr val="FFFF00"/>
                </a:solidFill>
              </a:rPr>
              <a:t>The slides in this set may not to be distributed, shared with, or shown to anybody else than the students registered for this course, i.e. BMI504-2026.</a:t>
            </a:r>
            <a:br>
              <a:rPr lang="en-US" dirty="0">
                <a:solidFill>
                  <a:srgbClr val="FFFF00"/>
                </a:solidFill>
              </a:rPr>
            </a:br>
            <a:endParaRPr lang="en-US" dirty="0"/>
          </a:p>
        </p:txBody>
      </p:sp>
      <p:sp>
        <p:nvSpPr>
          <p:cNvPr id="4" name="Slide Number Placeholder 3">
            <a:extLst>
              <a:ext uri="{FF2B5EF4-FFF2-40B4-BE49-F238E27FC236}">
                <a16:creationId xmlns:a16="http://schemas.microsoft.com/office/drawing/2014/main" id="{47B4EB33-BB9E-4998-BBC3-07CDF0B9A1A8}"/>
              </a:ext>
            </a:extLst>
          </p:cNvPr>
          <p:cNvSpPr>
            <a:spLocks noGrp="1"/>
          </p:cNvSpPr>
          <p:nvPr>
            <p:ph type="sldNum" sz="quarter" idx="10"/>
          </p:nvPr>
        </p:nvSpPr>
        <p:spPr>
          <a:xfrm>
            <a:off x="4482" y="6491456"/>
            <a:ext cx="452718"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2</a:t>
            </a:fld>
            <a:endParaRPr lang="en-US"/>
          </a:p>
        </p:txBody>
      </p:sp>
    </p:spTree>
    <p:extLst>
      <p:ext uri="{BB962C8B-B14F-4D97-AF65-F5344CB8AC3E}">
        <p14:creationId xmlns:p14="http://schemas.microsoft.com/office/powerpoint/2010/main" val="185869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Earliest Example of Geographical Information System Methods by John Snow (1854 Cholera outbreak</a:t>
            </a:r>
            <a:r>
              <a:rPr lang="en-US" sz="2800" dirty="0"/>
              <a:t>)</a:t>
            </a:r>
          </a:p>
        </p:txBody>
      </p:sp>
      <p:sp>
        <p:nvSpPr>
          <p:cNvPr id="3" name="Subtitle 2"/>
          <p:cNvSpPr>
            <a:spLocks noGrp="1"/>
          </p:cNvSpPr>
          <p:nvPr>
            <p:ph idx="1"/>
          </p:nvPr>
        </p:nvSpPr>
        <p:spPr>
          <a:xfrm>
            <a:off x="228600" y="2362200"/>
            <a:ext cx="8686800" cy="4267200"/>
          </a:xfrm>
        </p:spPr>
        <p:txBody>
          <a:bodyPr/>
          <a:lstStyle/>
          <a:p>
            <a:pPr algn="l"/>
            <a:r>
              <a:rPr lang="en-US" sz="2000" dirty="0">
                <a:latin typeface="Times New Roman" panose="02020603050405020304" pitchFamily="18" charset="0"/>
                <a:cs typeface="Times New Roman" panose="02020603050405020304" pitchFamily="18" charset="0"/>
              </a:rPr>
              <a:t>Location of </a:t>
            </a:r>
          </a:p>
          <a:p>
            <a:pPr algn="l"/>
            <a:r>
              <a:rPr lang="en-US" sz="2000" dirty="0">
                <a:latin typeface="Times New Roman" panose="02020603050405020304" pitchFamily="18" charset="0"/>
                <a:cs typeface="Times New Roman" panose="02020603050405020304" pitchFamily="18" charset="0"/>
              </a:rPr>
              <a:t>Historic</a:t>
            </a:r>
          </a:p>
          <a:p>
            <a:pPr algn="l"/>
            <a:r>
              <a:rPr lang="en-US" sz="2000" dirty="0">
                <a:latin typeface="Times New Roman" panose="02020603050405020304" pitchFamily="18" charset="0"/>
                <a:cs typeface="Times New Roman" panose="02020603050405020304" pitchFamily="18" charset="0"/>
              </a:rPr>
              <a:t>Broad Street</a:t>
            </a:r>
          </a:p>
          <a:p>
            <a:pPr algn="l"/>
            <a:r>
              <a:rPr lang="en-US" sz="2000" dirty="0">
                <a:latin typeface="Times New Roman" panose="02020603050405020304" pitchFamily="18" charset="0"/>
                <a:cs typeface="Times New Roman" panose="02020603050405020304" pitchFamily="18" charset="0"/>
              </a:rPr>
              <a:t>Pump</a:t>
            </a:r>
          </a:p>
        </p:txBody>
      </p:sp>
      <p:pic>
        <p:nvPicPr>
          <p:cNvPr id="4" name="Picture 3"/>
          <p:cNvPicPr>
            <a:picLocks noChangeAspect="1"/>
          </p:cNvPicPr>
          <p:nvPr/>
        </p:nvPicPr>
        <p:blipFill>
          <a:blip r:embed="rId2"/>
          <a:stretch>
            <a:fillRect/>
          </a:stretch>
        </p:blipFill>
        <p:spPr>
          <a:xfrm>
            <a:off x="3491346" y="2144667"/>
            <a:ext cx="4835236" cy="3657600"/>
          </a:xfrm>
          <a:prstGeom prst="rect">
            <a:avLst/>
          </a:prstGeom>
        </p:spPr>
      </p:pic>
      <p:cxnSp>
        <p:nvCxnSpPr>
          <p:cNvPr id="11" name="Straight Arrow Connector 10"/>
          <p:cNvCxnSpPr/>
          <p:nvPr/>
        </p:nvCxnSpPr>
        <p:spPr bwMode="auto">
          <a:xfrm>
            <a:off x="1752600" y="2971800"/>
            <a:ext cx="3657600" cy="762000"/>
          </a:xfrm>
          <a:prstGeom prst="straightConnector1">
            <a:avLst/>
          </a:prstGeom>
          <a:solidFill>
            <a:schemeClr val="accent1"/>
          </a:solidFill>
          <a:ln w="57150" cap="flat" cmpd="sng" algn="ctr">
            <a:solidFill>
              <a:srgbClr val="A2CCE8"/>
            </a:solidFill>
            <a:prstDash val="solid"/>
            <a:round/>
            <a:headEnd type="none" w="med" len="med"/>
            <a:tailEnd type="triangle"/>
          </a:ln>
          <a:effectLst/>
        </p:spPr>
      </p:cxnSp>
      <p:sp>
        <p:nvSpPr>
          <p:cNvPr id="12" name="TextBox 11"/>
          <p:cNvSpPr txBox="1"/>
          <p:nvPr/>
        </p:nvSpPr>
        <p:spPr>
          <a:xfrm>
            <a:off x="1295400" y="6295934"/>
            <a:ext cx="7620000" cy="400110"/>
          </a:xfrm>
          <a:prstGeom prst="rect">
            <a:avLst/>
          </a:prstGeom>
          <a:noFill/>
        </p:spPr>
        <p:txBody>
          <a:bodyPr wrap="square" rtlCol="0">
            <a:spAutoFit/>
          </a:bodyPr>
          <a:lstStyle/>
          <a:p>
            <a:pPr algn="r"/>
            <a:r>
              <a:rPr lang="en-US" sz="2000" b="0" dirty="0">
                <a:solidFill>
                  <a:schemeClr val="bg1"/>
                </a:solidFill>
              </a:rPr>
              <a:t>http://www.ph.ucla.edu/epi/snow/mapsbroadstreet.html</a:t>
            </a:r>
          </a:p>
        </p:txBody>
      </p:sp>
      <p:sp>
        <p:nvSpPr>
          <p:cNvPr id="7" name="Slide Number Placeholder 6"/>
          <p:cNvSpPr>
            <a:spLocks noGrp="1"/>
          </p:cNvSpPr>
          <p:nvPr>
            <p:ph type="sldNum" sz="quarter" idx="4"/>
          </p:nvPr>
        </p:nvSpPr>
        <p:spPr/>
        <p:txBody>
          <a:bodyPr/>
          <a:lstStyle/>
          <a:p>
            <a:fld id="{90E28097-5348-46F4-A68E-6A0338650D1F}" type="slidenum">
              <a:rPr lang="en-US" smtClean="0"/>
              <a:pPr/>
              <a:t>20</a:t>
            </a:fld>
            <a:endParaRPr lang="en-US"/>
          </a:p>
        </p:txBody>
      </p:sp>
    </p:spTree>
    <p:extLst>
      <p:ext uri="{BB962C8B-B14F-4D97-AF65-F5344CB8AC3E}">
        <p14:creationId xmlns:p14="http://schemas.microsoft.com/office/powerpoint/2010/main" val="127696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0" y="1447800"/>
            <a:ext cx="7696200" cy="1905000"/>
          </a:xfrm>
          <a:prstGeom prst="rect">
            <a:avLst/>
          </a:prstGeom>
        </p:spPr>
      </p:pic>
      <p:sp>
        <p:nvSpPr>
          <p:cNvPr id="2" name="Title 1"/>
          <p:cNvSpPr>
            <a:spLocks noGrp="1"/>
          </p:cNvSpPr>
          <p:nvPr>
            <p:ph type="ctrTitle"/>
          </p:nvPr>
        </p:nvSpPr>
        <p:spPr>
          <a:xfrm>
            <a:off x="685800" y="685801"/>
            <a:ext cx="7772400" cy="685799"/>
          </a:xfrm>
        </p:spPr>
        <p:txBody>
          <a:bodyPr/>
          <a:lstStyle/>
          <a:p>
            <a:r>
              <a:rPr lang="en-US" sz="2800" dirty="0"/>
              <a:t>Observational Data leading to Prevention</a:t>
            </a:r>
          </a:p>
        </p:txBody>
      </p:sp>
      <p:sp>
        <p:nvSpPr>
          <p:cNvPr id="5" name="Subtitle 4"/>
          <p:cNvSpPr>
            <a:spLocks noGrp="1" noChangeArrowheads="1"/>
          </p:cNvSpPr>
          <p:nvPr>
            <p:ph type="subTitle" idx="1"/>
          </p:nvPr>
        </p:nvSpPr>
        <p:spPr bwMode="auto">
          <a:xfrm>
            <a:off x="762000" y="6553200"/>
            <a:ext cx="8229600" cy="152400"/>
          </a:xfrm>
          <a:prstGeom prst="rect">
            <a:avLst/>
          </a:prstGeom>
          <a:noFill/>
          <a:ln w="19050">
            <a:noFill/>
            <a:miter lim="800000"/>
            <a:headEnd/>
            <a:tailEnd/>
          </a:ln>
        </p:spPr>
        <p:txBody>
          <a:bodyPr wrap="none" anchor="ctr"/>
          <a:lstStyle/>
          <a:p>
            <a:pPr algn="r"/>
            <a:r>
              <a:rPr lang="en-US" sz="1400" dirty="0"/>
              <a:t>http://www.ph.ucla.edu/epi/snow.html</a:t>
            </a:r>
          </a:p>
        </p:txBody>
      </p:sp>
      <p:pic>
        <p:nvPicPr>
          <p:cNvPr id="7" name="Picture 6"/>
          <p:cNvPicPr>
            <a:picLocks noChangeAspect="1"/>
          </p:cNvPicPr>
          <p:nvPr/>
        </p:nvPicPr>
        <p:blipFill>
          <a:blip r:embed="rId3"/>
          <a:stretch>
            <a:fillRect/>
          </a:stretch>
        </p:blipFill>
        <p:spPr>
          <a:xfrm>
            <a:off x="304800" y="3429000"/>
            <a:ext cx="8534400" cy="2971800"/>
          </a:xfrm>
          <a:prstGeom prst="rect">
            <a:avLst/>
          </a:prstGeom>
        </p:spPr>
      </p:pic>
    </p:spTree>
    <p:extLst>
      <p:ext uri="{BB962C8B-B14F-4D97-AF65-F5344CB8AC3E}">
        <p14:creationId xmlns:p14="http://schemas.microsoft.com/office/powerpoint/2010/main" val="2579862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Epidemiology in Public Health</a:t>
            </a:r>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Describing: </a:t>
            </a:r>
          </a:p>
          <a:p>
            <a:pPr lvl="1"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patterns and changes thereof of community health problems.</a:t>
            </a:r>
          </a:p>
          <a:p>
            <a:pPr lvl="1"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patterns of disease in relation to persons, times, places, events, or other characteristic over time.</a:t>
            </a:r>
          </a:p>
          <a:p>
            <a:pPr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Providing insight in changes in risk factors, effect of treatments and/or healthcare-related technologies in the population.</a:t>
            </a:r>
          </a:p>
          <a:p>
            <a:pPr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Planning, promoting, and evaluating health services. </a:t>
            </a:r>
          </a:p>
          <a:p>
            <a:pPr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Steering public health policy.</a:t>
            </a:r>
          </a:p>
          <a:p>
            <a:pPr algn="just"/>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22</a:t>
            </a:fld>
            <a:endParaRPr lang="en-US"/>
          </a:p>
        </p:txBody>
      </p:sp>
    </p:spTree>
    <p:extLst>
      <p:ext uri="{BB962C8B-B14F-4D97-AF65-F5344CB8AC3E}">
        <p14:creationId xmlns:p14="http://schemas.microsoft.com/office/powerpoint/2010/main" val="2486008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a disease instance</a:t>
            </a:r>
          </a:p>
        </p:txBody>
      </p:sp>
      <p:pic>
        <p:nvPicPr>
          <p:cNvPr id="4" name="Picture 4" descr="Picture showing progression of disease and clinical intervention phases"/>
          <p:cNvPicPr>
            <a:picLocks noChangeAspect="1" noChangeArrowheads="1"/>
          </p:cNvPicPr>
          <p:nvPr/>
        </p:nvPicPr>
        <p:blipFill>
          <a:blip r:embed="rId2">
            <a:extLst>
              <a:ext uri="{28A0092B-C50C-407E-A947-70E740481C1C}">
                <a14:useLocalDpi xmlns:a14="http://schemas.microsoft.com/office/drawing/2010/main" val="0"/>
              </a:ext>
            </a:extLst>
          </a:blip>
          <a:srcRect l="2499" t="7011" r="4861" b="8989"/>
          <a:stretch>
            <a:fillRect/>
          </a:stretch>
        </p:blipFill>
        <p:spPr bwMode="auto">
          <a:xfrm>
            <a:off x="730250" y="1524001"/>
            <a:ext cx="76835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396335"/>
            <a:ext cx="9144000" cy="461665"/>
          </a:xfrm>
          <a:prstGeom prst="rect">
            <a:avLst/>
          </a:prstGeom>
        </p:spPr>
        <p:txBody>
          <a:bodyPr wrap="square">
            <a:spAutoFit/>
          </a:bodyPr>
          <a:lstStyle/>
          <a:p>
            <a:pPr algn="r"/>
            <a:r>
              <a:rPr lang="en-US" sz="1200" b="0" dirty="0" err="1">
                <a:solidFill>
                  <a:schemeClr val="bg1"/>
                </a:solidFill>
              </a:rPr>
              <a:t>Scheuermann</a:t>
            </a:r>
            <a:r>
              <a:rPr lang="en-US" sz="1200" b="0" dirty="0">
                <a:solidFill>
                  <a:schemeClr val="bg1"/>
                </a:solidFill>
              </a:rPr>
              <a:t> R, Ceusters W, Smith B. Toward an Ontological Treatment of Disease and Diagnosis. 2009 AMIA Summit on Translational Bioinformatics, San Francisco, California, March 15-17, 2009;: 116-120. </a:t>
            </a:r>
            <a:r>
              <a:rPr lang="en-US" sz="1200" b="0" dirty="0" err="1">
                <a:solidFill>
                  <a:schemeClr val="bg1"/>
                </a:solidFill>
              </a:rPr>
              <a:t>Omnipress</a:t>
            </a:r>
            <a:r>
              <a:rPr lang="en-US" sz="1200" b="0" dirty="0">
                <a:solidFill>
                  <a:schemeClr val="bg1"/>
                </a:solidFill>
              </a:rPr>
              <a:t> ISBN:0-9647743-7-2</a:t>
            </a:r>
          </a:p>
        </p:txBody>
      </p:sp>
      <p:sp>
        <p:nvSpPr>
          <p:cNvPr id="6" name="Slide Number Placeholder 5"/>
          <p:cNvSpPr>
            <a:spLocks noGrp="1"/>
          </p:cNvSpPr>
          <p:nvPr>
            <p:ph type="sldNum" sz="quarter" idx="4"/>
          </p:nvPr>
        </p:nvSpPr>
        <p:spPr/>
        <p:txBody>
          <a:bodyPr/>
          <a:lstStyle/>
          <a:p>
            <a:fld id="{90E28097-5348-46F4-A68E-6A0338650D1F}" type="slidenum">
              <a:rPr lang="en-US" smtClean="0"/>
              <a:pPr/>
              <a:t>23</a:t>
            </a:fld>
            <a:endParaRPr lang="en-US"/>
          </a:p>
        </p:txBody>
      </p:sp>
    </p:spTree>
    <p:extLst>
      <p:ext uri="{BB962C8B-B14F-4D97-AF65-F5344CB8AC3E}">
        <p14:creationId xmlns:p14="http://schemas.microsoft.com/office/powerpoint/2010/main" val="1033672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Slide Number Placeholder 1"/>
          <p:cNvSpPr>
            <a:spLocks noGrp="1"/>
          </p:cNvSpPr>
          <p:nvPr>
            <p:ph type="sldNum" sz="quarter" idx="4"/>
          </p:nvPr>
        </p:nvSpPr>
        <p:spPr/>
        <p:txBody>
          <a:bodyPr/>
          <a:lstStyle/>
          <a:p>
            <a:fld id="{90E28097-5348-46F4-A68E-6A0338650D1F}" type="slidenum">
              <a:rPr lang="en-US" smtClean="0"/>
              <a:pPr/>
              <a:t>24</a:t>
            </a:fld>
            <a:endParaRPr lang="en-US"/>
          </a:p>
        </p:txBody>
      </p:sp>
    </p:spTree>
    <p:extLst>
      <p:ext uri="{BB962C8B-B14F-4D97-AF65-F5344CB8AC3E}">
        <p14:creationId xmlns:p14="http://schemas.microsoft.com/office/powerpoint/2010/main" val="3723160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4" name="AutoShape 5"/>
          <p:cNvSpPr>
            <a:spLocks noGrp="1" noChangeArrowheads="1"/>
          </p:cNvSpPr>
          <p:nvPr>
            <p:ph type="title"/>
          </p:nvPr>
        </p:nvSpPr>
        <p:spPr/>
        <p:txBody>
          <a:bodyPr/>
          <a:lstStyle/>
          <a:p>
            <a:pPr eaLnBrk="1" hangingPunct="1"/>
            <a:r>
              <a:rPr lang="en-US" altLang="en-US"/>
              <a:t>Cirrhosis - environmental exposure</a:t>
            </a:r>
          </a:p>
        </p:txBody>
      </p:sp>
      <p:sp>
        <p:nvSpPr>
          <p:cNvPr id="92162" name="Rectangle 3"/>
          <p:cNvSpPr>
            <a:spLocks noGrp="1" noChangeArrowheads="1"/>
          </p:cNvSpPr>
          <p:nvPr>
            <p:ph idx="1"/>
          </p:nvPr>
        </p:nvSpPr>
        <p:spPr>
          <a:xfrm>
            <a:off x="228600" y="1676400"/>
            <a:ext cx="4419600" cy="4953000"/>
          </a:xfrm>
          <a:noFill/>
        </p:spPr>
        <p:txBody>
          <a:bodyPr/>
          <a:lstStyle/>
          <a:p>
            <a:pPr eaLnBrk="1" hangingPunct="1">
              <a:spcBef>
                <a:spcPct val="10000"/>
              </a:spcBef>
              <a:buFont typeface="Arial" panose="020B0604020202020204" pitchFamily="34" charset="0"/>
              <a:buChar char="•"/>
            </a:pPr>
            <a:r>
              <a:rPr lang="en-US" altLang="en-US" sz="1800" dirty="0">
                <a:solidFill>
                  <a:schemeClr val="bg1"/>
                </a:solidFill>
              </a:rPr>
              <a:t>Etiological process - </a:t>
            </a:r>
            <a:r>
              <a:rPr lang="en-US" altLang="en-US" sz="1800" dirty="0" err="1">
                <a:solidFill>
                  <a:schemeClr val="bg1"/>
                </a:solidFill>
              </a:rPr>
              <a:t>phenobarbitol</a:t>
            </a:r>
            <a:r>
              <a:rPr lang="en-US" altLang="en-US" sz="1800" dirty="0">
                <a:solidFill>
                  <a:schemeClr val="bg1"/>
                </a:solidFill>
              </a:rPr>
              <a:t>-induced hepatic cell death</a:t>
            </a:r>
          </a:p>
          <a:p>
            <a:pPr lvl="1" eaLnBrk="1" hangingPunct="1">
              <a:spcBef>
                <a:spcPct val="10000"/>
              </a:spcBef>
            </a:pPr>
            <a:r>
              <a:rPr lang="en-US" altLang="en-US" sz="1800" i="1" dirty="0">
                <a:solidFill>
                  <a:schemeClr val="bg1"/>
                </a:solidFill>
              </a:rPr>
              <a:t>produces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Disorder - necrotic liver</a:t>
            </a:r>
          </a:p>
          <a:p>
            <a:pPr lvl="1" eaLnBrk="1" hangingPunct="1">
              <a:spcBef>
                <a:spcPct val="10000"/>
              </a:spcBef>
            </a:pPr>
            <a:r>
              <a:rPr lang="en-US" altLang="en-US" sz="1800" i="1" dirty="0">
                <a:solidFill>
                  <a:schemeClr val="bg1"/>
                </a:solidFill>
              </a:rPr>
              <a:t>bears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Disposition (disease) - cirrhosis</a:t>
            </a:r>
          </a:p>
          <a:p>
            <a:pPr lvl="1" eaLnBrk="1" hangingPunct="1">
              <a:spcBef>
                <a:spcPct val="10000"/>
              </a:spcBef>
            </a:pPr>
            <a:r>
              <a:rPr lang="en-US" altLang="en-US" sz="1800" i="1" dirty="0" err="1">
                <a:solidFill>
                  <a:schemeClr val="bg1"/>
                </a:solidFill>
              </a:rPr>
              <a:t>realized_in</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Pathological process - abnormal tissue repair with cell proliferation and fibrosis that exceed a certain threshold; hypoxia-induced cell death</a:t>
            </a:r>
          </a:p>
          <a:p>
            <a:pPr lvl="1" eaLnBrk="1" hangingPunct="1">
              <a:spcBef>
                <a:spcPct val="10000"/>
              </a:spcBef>
            </a:pPr>
            <a:r>
              <a:rPr lang="en-US" altLang="en-US" sz="1800" i="1" dirty="0">
                <a:solidFill>
                  <a:schemeClr val="bg1"/>
                </a:solidFill>
              </a:rPr>
              <a:t>produces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Abnormal bodily features</a:t>
            </a:r>
          </a:p>
          <a:p>
            <a:pPr lvl="1" eaLnBrk="1" hangingPunct="1">
              <a:spcBef>
                <a:spcPct val="10000"/>
              </a:spcBef>
            </a:pPr>
            <a:r>
              <a:rPr lang="en-US" altLang="en-US" sz="1800" i="1" dirty="0" err="1">
                <a:solidFill>
                  <a:schemeClr val="bg1"/>
                </a:solidFill>
              </a:rPr>
              <a:t>recognized_as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Symptoms - fatigue, anorexia</a:t>
            </a:r>
          </a:p>
          <a:p>
            <a:pPr eaLnBrk="1" hangingPunct="1">
              <a:spcBef>
                <a:spcPct val="10000"/>
              </a:spcBef>
              <a:buFont typeface="Arial" panose="020B0604020202020204" pitchFamily="34" charset="0"/>
              <a:buChar char="•"/>
            </a:pPr>
            <a:r>
              <a:rPr lang="en-US" altLang="en-US" sz="1800" dirty="0">
                <a:solidFill>
                  <a:schemeClr val="bg1"/>
                </a:solidFill>
              </a:rPr>
              <a:t>Signs - jaundice, splenomegaly</a:t>
            </a:r>
          </a:p>
        </p:txBody>
      </p:sp>
      <p:sp>
        <p:nvSpPr>
          <p:cNvPr id="92163" name="Rectangle 4"/>
          <p:cNvSpPr>
            <a:spLocks noChangeArrowheads="1"/>
          </p:cNvSpPr>
          <p:nvPr/>
        </p:nvSpPr>
        <p:spPr bwMode="auto">
          <a:xfrm>
            <a:off x="4889500" y="1676400"/>
            <a:ext cx="41021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Symptoms &amp; Signs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used_in</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Interpretive process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Hypothesis - rule out cirrhosis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suggests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Laboratory tests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Test results – documentation of elevated liver enzymes in serum</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used_in</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Interpretive process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Result - diagnosis that patient X has a disorder that bears the disease cirrhosis</a:t>
            </a:r>
          </a:p>
        </p:txBody>
      </p:sp>
      <p:sp>
        <p:nvSpPr>
          <p:cNvPr id="2" name="Slide Number Placeholder 1"/>
          <p:cNvSpPr>
            <a:spLocks noGrp="1"/>
          </p:cNvSpPr>
          <p:nvPr>
            <p:ph type="sldNum" sz="quarter" idx="4"/>
          </p:nvPr>
        </p:nvSpPr>
        <p:spPr/>
        <p:txBody>
          <a:bodyPr/>
          <a:lstStyle/>
          <a:p>
            <a:fld id="{90E28097-5348-46F4-A68E-6A0338650D1F}" type="slidenum">
              <a:rPr lang="en-US" smtClean="0"/>
              <a:pPr/>
              <a:t>25</a:t>
            </a:fld>
            <a:endParaRPr lang="en-US"/>
          </a:p>
        </p:txBody>
      </p:sp>
    </p:spTree>
    <p:extLst>
      <p:ext uri="{BB962C8B-B14F-4D97-AF65-F5344CB8AC3E}">
        <p14:creationId xmlns:p14="http://schemas.microsoft.com/office/powerpoint/2010/main" val="770950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p:spPr>
        <p:txBody>
          <a:bodyPr/>
          <a:lstStyle/>
          <a:p>
            <a:pPr eaLnBrk="1" hangingPunct="1"/>
            <a:r>
              <a:rPr lang="en-US" altLang="en-US" sz="3200" dirty="0">
                <a:latin typeface="Times New Roman" panose="02020603050405020304" pitchFamily="18" charset="0"/>
                <a:ea typeface="ＭＳ Ｐゴシック" panose="020B0600070205080204" pitchFamily="34" charset="-128"/>
              </a:rPr>
              <a:t>Hereditary Non-polyposis Colorectal Cancer </a:t>
            </a:r>
            <a:r>
              <a:rPr lang="en-US" altLang="en-US" sz="3000" dirty="0">
                <a:latin typeface="Times New Roman" panose="02020603050405020304" pitchFamily="18" charset="0"/>
                <a:ea typeface="ＭＳ Ｐゴシック" panose="020B0600070205080204" pitchFamily="34" charset="-128"/>
              </a:rPr>
              <a:t>HNPCC - genetic pre-disposition</a:t>
            </a:r>
          </a:p>
        </p:txBody>
      </p:sp>
      <p:sp>
        <p:nvSpPr>
          <p:cNvPr id="45059" name="Rectangle 3"/>
          <p:cNvSpPr>
            <a:spLocks noGrp="1" noChangeArrowheads="1"/>
          </p:cNvSpPr>
          <p:nvPr>
            <p:ph idx="1"/>
          </p:nvPr>
        </p:nvSpPr>
        <p:spPr>
          <a:xfrm>
            <a:off x="228600" y="1905000"/>
            <a:ext cx="8686800" cy="4953000"/>
          </a:xfrm>
          <a:noFill/>
        </p:spPr>
        <p:txBody>
          <a:bodyPr/>
          <a:lstStyle/>
          <a:p>
            <a:pPr eaLnBrk="1" hangingPunct="1">
              <a:lnSpc>
                <a:spcPct val="90000"/>
              </a:lnSpc>
            </a:pPr>
            <a:r>
              <a:rPr lang="en-US" altLang="en-US" dirty="0">
                <a:solidFill>
                  <a:srgbClr val="AAE600"/>
                </a:solidFill>
                <a:latin typeface="Times New Roman" panose="02020603050405020304" pitchFamily="18" charset="0"/>
                <a:ea typeface="ＭＳ Ｐゴシック" panose="020B0600070205080204" pitchFamily="34" charset="-128"/>
              </a:rPr>
              <a:t>Etiological process </a:t>
            </a:r>
            <a:r>
              <a:rPr lang="en-US" altLang="en-US" dirty="0">
                <a:latin typeface="Times New Roman" panose="02020603050405020304" pitchFamily="18" charset="0"/>
                <a:ea typeface="ＭＳ Ｐゴシック" panose="020B0600070205080204" pitchFamily="34" charset="-128"/>
              </a:rPr>
              <a:t>- inheritance of a mutant mismatch repair gene</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produces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00B0F0"/>
                </a:solidFill>
                <a:latin typeface="Times New Roman" panose="02020603050405020304" pitchFamily="18" charset="0"/>
                <a:ea typeface="ＭＳ Ｐゴシック" panose="020B0600070205080204" pitchFamily="34" charset="-128"/>
              </a:rPr>
              <a:t>Disorder</a:t>
            </a:r>
            <a:r>
              <a:rPr lang="en-US" altLang="en-US" dirty="0">
                <a:latin typeface="Times New Roman" panose="02020603050405020304" pitchFamily="18" charset="0"/>
                <a:ea typeface="ＭＳ Ｐゴシック" panose="020B0600070205080204" pitchFamily="34" charset="-128"/>
              </a:rPr>
              <a:t> - chromosome 3 with abnormal hMLH1</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bears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FFFF00"/>
                </a:solidFill>
                <a:latin typeface="Times New Roman" panose="02020603050405020304" pitchFamily="18" charset="0"/>
                <a:ea typeface="ＭＳ Ｐゴシック" panose="020B0600070205080204" pitchFamily="34" charset="-128"/>
              </a:rPr>
              <a:t>Disposition</a:t>
            </a:r>
            <a:r>
              <a:rPr lang="en-US" altLang="en-US" dirty="0">
                <a:latin typeface="Times New Roman" panose="02020603050405020304" pitchFamily="18" charset="0"/>
                <a:ea typeface="ＭＳ Ｐゴシック" panose="020B0600070205080204" pitchFamily="34" charset="-128"/>
              </a:rPr>
              <a:t> (disease) - Lynch syndrome</a:t>
            </a:r>
          </a:p>
          <a:p>
            <a:pPr lvl="1" eaLnBrk="1" hangingPunct="1">
              <a:lnSpc>
                <a:spcPct val="90000"/>
              </a:lnSpc>
            </a:pPr>
            <a:r>
              <a:rPr lang="en-US" altLang="en-US" i="1" dirty="0" err="1">
                <a:latin typeface="Times New Roman" panose="02020603050405020304" pitchFamily="18" charset="0"/>
                <a:ea typeface="ＭＳ Ｐゴシック" panose="020B0600070205080204" pitchFamily="34" charset="-128"/>
              </a:rPr>
              <a:t>realized_in</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AAE600"/>
                </a:solidFill>
                <a:latin typeface="Times New Roman" panose="02020603050405020304" pitchFamily="18" charset="0"/>
                <a:ea typeface="ＭＳ Ｐゴシック" panose="020B0600070205080204" pitchFamily="34" charset="-128"/>
              </a:rPr>
              <a:t>Pathological process </a:t>
            </a:r>
            <a:r>
              <a:rPr lang="en-US" altLang="en-US" dirty="0">
                <a:latin typeface="Times New Roman" panose="02020603050405020304" pitchFamily="18" charset="0"/>
                <a:ea typeface="ＭＳ Ｐゴシック" panose="020B0600070205080204" pitchFamily="34" charset="-128"/>
              </a:rPr>
              <a:t>- abnormal repair of DNA mismatches</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produces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00B0F0"/>
                </a:solidFill>
                <a:latin typeface="Times New Roman" panose="02020603050405020304" pitchFamily="18" charset="0"/>
                <a:ea typeface="ＭＳ Ｐゴシック" panose="020B0600070205080204" pitchFamily="34" charset="-128"/>
              </a:rPr>
              <a:t>Disorder</a:t>
            </a:r>
            <a:r>
              <a:rPr lang="en-US" altLang="en-US" dirty="0">
                <a:latin typeface="Times New Roman" panose="02020603050405020304" pitchFamily="18" charset="0"/>
                <a:ea typeface="ＭＳ Ｐゴシック" panose="020B0600070205080204" pitchFamily="34" charset="-128"/>
              </a:rPr>
              <a:t> - mutations in proto-oncogenes and tumor suppressor genes with microsatellite repeats (e.g. TGF-beta R2)</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bears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FFFF00"/>
                </a:solidFill>
                <a:latin typeface="Times New Roman" panose="02020603050405020304" pitchFamily="18" charset="0"/>
                <a:ea typeface="ＭＳ Ｐゴシック" panose="020B0600070205080204" pitchFamily="34" charset="-128"/>
              </a:rPr>
              <a:t>Disposition</a:t>
            </a:r>
            <a:r>
              <a:rPr lang="en-US" altLang="en-US" dirty="0">
                <a:latin typeface="Times New Roman" panose="02020603050405020304" pitchFamily="18" charset="0"/>
                <a:ea typeface="ＭＳ Ｐゴシック" panose="020B0600070205080204" pitchFamily="34" charset="-128"/>
              </a:rPr>
              <a:t> (disease) - non-polyposis colon cancer</a:t>
            </a:r>
          </a:p>
        </p:txBody>
      </p:sp>
      <p:sp>
        <p:nvSpPr>
          <p:cNvPr id="2" name="Slide Number Placeholder 1"/>
          <p:cNvSpPr>
            <a:spLocks noGrp="1"/>
          </p:cNvSpPr>
          <p:nvPr>
            <p:ph type="sldNum" sz="quarter" idx="4"/>
          </p:nvPr>
        </p:nvSpPr>
        <p:spPr/>
        <p:txBody>
          <a:bodyPr/>
          <a:lstStyle/>
          <a:p>
            <a:fld id="{90E28097-5348-46F4-A68E-6A0338650D1F}" type="slidenum">
              <a:rPr lang="en-US" smtClean="0"/>
              <a:pPr/>
              <a:t>26</a:t>
            </a:fld>
            <a:endParaRPr lang="en-US"/>
          </a:p>
        </p:txBody>
      </p:sp>
    </p:spTree>
    <p:extLst>
      <p:ext uri="{BB962C8B-B14F-4D97-AF65-F5344CB8AC3E}">
        <p14:creationId xmlns:p14="http://schemas.microsoft.com/office/powerpoint/2010/main" val="2365440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3200">
                <a:latin typeface="Arial" panose="020B0604020202020204" pitchFamily="34" charset="0"/>
                <a:cs typeface="Arial" panose="020B0604020202020204" pitchFamily="34" charset="0"/>
              </a:rPr>
              <a:t>Hemorrhagic stroke</a:t>
            </a:r>
          </a:p>
        </p:txBody>
      </p:sp>
      <p:sp>
        <p:nvSpPr>
          <p:cNvPr id="176131" name="Rectangle 3"/>
          <p:cNvSpPr>
            <a:spLocks noGrp="1" noChangeArrowheads="1"/>
          </p:cNvSpPr>
          <p:nvPr>
            <p:ph idx="1"/>
          </p:nvPr>
        </p:nvSpPr>
        <p:spPr/>
        <p:txBody>
          <a:bodyPr rtlCol="0">
            <a:normAutofit fontScale="85000" lnSpcReduction="20000"/>
          </a:bodyPr>
          <a:lstStyle/>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cerebral arterial aneurysm</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 of weakened artery to rupture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AAE600"/>
                </a:solidFill>
                <a:latin typeface="Arial" charset="0"/>
                <a:cs typeface="Arial" charset="0"/>
              </a:rPr>
              <a:t>Pathological process </a:t>
            </a:r>
            <a:r>
              <a:rPr lang="en-US" sz="2200" dirty="0">
                <a:latin typeface="Arial" charset="0"/>
                <a:cs typeface="Arial" charset="0"/>
              </a:rPr>
              <a:t>– rupturing of weakened blood vessel</a:t>
            </a:r>
          </a:p>
          <a:p>
            <a:pPr lvl="1" eaLnBrk="1" fontAlgn="auto" hangingPunct="1">
              <a:lnSpc>
                <a:spcPct val="90000"/>
              </a:lnSpc>
              <a:spcAft>
                <a:spcPts val="0"/>
              </a:spcAft>
              <a:defRPr/>
            </a:pPr>
            <a:r>
              <a:rPr lang="en-US" sz="2200" i="1" dirty="0">
                <a:latin typeface="Arial" charset="0"/>
                <a:cs typeface="Arial" charset="0"/>
              </a:rPr>
              <a:t>produces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a:t>
            </a:r>
            <a:r>
              <a:rPr lang="en-US" sz="2200" dirty="0" err="1">
                <a:latin typeface="Arial" charset="0"/>
                <a:cs typeface="Arial" charset="0"/>
              </a:rPr>
              <a:t>Intraparenchymal</a:t>
            </a:r>
            <a:r>
              <a:rPr lang="en-US" sz="2200" dirty="0">
                <a:latin typeface="Arial" charset="0"/>
                <a:cs typeface="Arial" charset="0"/>
              </a:rPr>
              <a:t> cerebral hemorrhage</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(disease) – to increased intra-cranial pressure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AAE600"/>
                </a:solidFill>
                <a:latin typeface="Arial" charset="0"/>
                <a:cs typeface="Arial" charset="0"/>
              </a:rPr>
              <a:t>Pathological process </a:t>
            </a:r>
            <a:r>
              <a:rPr lang="en-US" sz="2200" dirty="0">
                <a:latin typeface="Arial" charset="0"/>
                <a:cs typeface="Arial" charset="0"/>
              </a:rPr>
              <a:t>– increasing intra-cranial pressure, compression of brain structures</a:t>
            </a:r>
          </a:p>
          <a:p>
            <a:pPr lvl="1" eaLnBrk="1" fontAlgn="auto" hangingPunct="1">
              <a:lnSpc>
                <a:spcPct val="90000"/>
              </a:lnSpc>
              <a:spcAft>
                <a:spcPts val="0"/>
              </a:spcAft>
              <a:defRPr/>
            </a:pPr>
            <a:r>
              <a:rPr lang="en-US" sz="2200" i="1" dirty="0">
                <a:latin typeface="Arial" charset="0"/>
                <a:cs typeface="Arial" charset="0"/>
              </a:rPr>
              <a:t>produces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Cerebral ischemia, Cerebral neuronal death</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(disease) – stroke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FFC000"/>
                </a:solidFill>
                <a:latin typeface="Arial" charset="0"/>
                <a:cs typeface="Arial" charset="0"/>
              </a:rPr>
              <a:t>Symptoms</a:t>
            </a:r>
            <a:r>
              <a:rPr lang="en-US" sz="2200" dirty="0">
                <a:latin typeface="Arial" charset="0"/>
                <a:cs typeface="Arial" charset="0"/>
              </a:rPr>
              <a:t> – weakness/paralysis, loss of sensation, etc</a:t>
            </a:r>
          </a:p>
          <a:p>
            <a:pPr eaLnBrk="1" fontAlgn="auto" hangingPunct="1">
              <a:lnSpc>
                <a:spcPct val="90000"/>
              </a:lnSpc>
              <a:spcAft>
                <a:spcPts val="0"/>
              </a:spcAft>
              <a:defRPr/>
            </a:pPr>
            <a:endParaRPr lang="en-US" sz="2200" dirty="0">
              <a:latin typeface="Arial" charset="0"/>
              <a:cs typeface="Arial" charset="0"/>
            </a:endParaRPr>
          </a:p>
        </p:txBody>
      </p:sp>
      <p:sp>
        <p:nvSpPr>
          <p:cNvPr id="2" name="Slide Number Placeholder 1"/>
          <p:cNvSpPr>
            <a:spLocks noGrp="1"/>
          </p:cNvSpPr>
          <p:nvPr>
            <p:ph type="sldNum" sz="quarter" idx="4"/>
          </p:nvPr>
        </p:nvSpPr>
        <p:spPr/>
        <p:txBody>
          <a:bodyPr/>
          <a:lstStyle/>
          <a:p>
            <a:fld id="{90E28097-5348-46F4-A68E-6A0338650D1F}" type="slidenum">
              <a:rPr lang="en-US" smtClean="0"/>
              <a:pPr/>
              <a:t>27</a:t>
            </a:fld>
            <a:endParaRPr lang="en-US"/>
          </a:p>
        </p:txBody>
      </p:sp>
    </p:spTree>
    <p:extLst>
      <p:ext uri="{BB962C8B-B14F-4D97-AF65-F5344CB8AC3E}">
        <p14:creationId xmlns:p14="http://schemas.microsoft.com/office/powerpoint/2010/main" val="143733509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Rectangle 1"/>
          <p:cNvSpPr/>
          <p:nvPr/>
        </p:nvSpPr>
        <p:spPr bwMode="auto">
          <a:xfrm>
            <a:off x="71438" y="2908300"/>
            <a:ext cx="7129462" cy="1739900"/>
          </a:xfrm>
          <a:prstGeom prst="rect">
            <a:avLst/>
          </a:prstGeom>
          <a:noFill/>
          <a:ln w="57150" cap="flat" cmpd="sng" algn="ctr">
            <a:solidFill>
              <a:srgbClr val="1FE115"/>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TextBox 2"/>
          <p:cNvSpPr txBox="1"/>
          <p:nvPr/>
        </p:nvSpPr>
        <p:spPr>
          <a:xfrm>
            <a:off x="2486292" y="2390488"/>
            <a:ext cx="4070345" cy="584775"/>
          </a:xfrm>
          <a:prstGeom prst="rect">
            <a:avLst/>
          </a:prstGeom>
          <a:noFill/>
        </p:spPr>
        <p:txBody>
          <a:bodyPr wrap="none" rtlCol="0">
            <a:spAutoFit/>
          </a:bodyPr>
          <a:lstStyle/>
          <a:p>
            <a:r>
              <a:rPr lang="en-US" dirty="0">
                <a:solidFill>
                  <a:srgbClr val="1FE115"/>
                </a:solidFill>
              </a:rPr>
              <a:t>Clinical Epidemiology</a:t>
            </a:r>
          </a:p>
        </p:txBody>
      </p:sp>
      <p:sp>
        <p:nvSpPr>
          <p:cNvPr id="4" name="Slide Number Placeholder 3"/>
          <p:cNvSpPr>
            <a:spLocks noGrp="1"/>
          </p:cNvSpPr>
          <p:nvPr>
            <p:ph type="sldNum" sz="quarter" idx="4"/>
          </p:nvPr>
        </p:nvSpPr>
        <p:spPr/>
        <p:txBody>
          <a:bodyPr/>
          <a:lstStyle/>
          <a:p>
            <a:fld id="{90E28097-5348-46F4-A68E-6A0338650D1F}" type="slidenum">
              <a:rPr lang="en-US" smtClean="0"/>
              <a:pPr/>
              <a:t>28</a:t>
            </a:fld>
            <a:endParaRPr lang="en-US"/>
          </a:p>
        </p:txBody>
      </p:sp>
    </p:spTree>
    <p:extLst>
      <p:ext uri="{BB962C8B-B14F-4D97-AF65-F5344CB8AC3E}">
        <p14:creationId xmlns:p14="http://schemas.microsoft.com/office/powerpoint/2010/main" val="3795952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 Prevention</a:t>
            </a:r>
          </a:p>
        </p:txBody>
      </p:sp>
      <p:sp>
        <p:nvSpPr>
          <p:cNvPr id="3" name="Content Placeholder 2"/>
          <p:cNvSpPr>
            <a:spLocks noGrp="1"/>
          </p:cNvSpPr>
          <p:nvPr>
            <p:ph idx="1"/>
          </p:nvPr>
        </p:nvSpPr>
        <p:spPr>
          <a:xfrm>
            <a:off x="228600" y="1524000"/>
            <a:ext cx="8686800" cy="510540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the general population;</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high-risk groups;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Levels of preventive efforts:</a:t>
            </a:r>
          </a:p>
          <a:p>
            <a:pPr lvl="1"/>
            <a:r>
              <a:rPr lang="en-US" b="1" u="sng" dirty="0">
                <a:latin typeface="Times New Roman" panose="02020603050405020304" pitchFamily="18" charset="0"/>
                <a:cs typeface="Times New Roman" panose="02020603050405020304" pitchFamily="18" charset="0"/>
              </a:rPr>
              <a:t>Primary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-Prevent </a:t>
            </a:r>
            <a:r>
              <a:rPr lang="en-US" i="1" dirty="0">
                <a:latin typeface="Times New Roman" panose="02020603050405020304" pitchFamily="18" charset="0"/>
                <a:cs typeface="Times New Roman" panose="02020603050405020304" pitchFamily="18" charset="0"/>
              </a:rPr>
              <a:t>initial </a:t>
            </a:r>
            <a:r>
              <a:rPr lang="en-US" dirty="0">
                <a:latin typeface="Times New Roman" panose="02020603050405020304" pitchFamily="18" charset="0"/>
                <a:cs typeface="Times New Roman" panose="02020603050405020304" pitchFamily="18" charset="0"/>
              </a:rPr>
              <a:t>development of disease (e.g., risk factor reduction, immunization);</a:t>
            </a:r>
          </a:p>
          <a:p>
            <a:pPr lvl="1"/>
            <a:r>
              <a:rPr lang="en-US" b="1" u="sng" dirty="0">
                <a:latin typeface="Times New Roman" panose="02020603050405020304" pitchFamily="18" charset="0"/>
                <a:cs typeface="Times New Roman" panose="02020603050405020304" pitchFamily="18" charset="0"/>
              </a:rPr>
              <a:t>Secondary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-Early detection of </a:t>
            </a:r>
            <a:r>
              <a:rPr lang="en-US" i="1" dirty="0">
                <a:latin typeface="Times New Roman" panose="02020603050405020304" pitchFamily="18" charset="0"/>
                <a:cs typeface="Times New Roman" panose="02020603050405020304" pitchFamily="18" charset="0"/>
              </a:rPr>
              <a:t>existing </a:t>
            </a:r>
            <a:r>
              <a:rPr lang="en-US" dirty="0">
                <a:latin typeface="Times New Roman" panose="02020603050405020304" pitchFamily="18" charset="0"/>
                <a:cs typeface="Times New Roman" panose="02020603050405020304" pitchFamily="18" charset="0"/>
              </a:rPr>
              <a:t>disease to reduce morbidity and mortality (screening for cancer, high blood pressure, etc.);</a:t>
            </a:r>
          </a:p>
          <a:p>
            <a:pPr lvl="1"/>
            <a:r>
              <a:rPr lang="en-US" b="1" u="sng" dirty="0">
                <a:latin typeface="Times New Roman" panose="02020603050405020304" pitchFamily="18" charset="0"/>
                <a:cs typeface="Times New Roman" panose="02020603050405020304" pitchFamily="18" charset="0"/>
              </a:rPr>
              <a:t>Tertiary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-Reduce the impact of acute worsening of disease (e.g., coronary care unit for heart attacks; physical rehab after a stroke due to CVD).</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29</a:t>
            </a:fld>
            <a:endParaRPr lang="en-US"/>
          </a:p>
        </p:txBody>
      </p:sp>
    </p:spTree>
    <p:extLst>
      <p:ext uri="{BB962C8B-B14F-4D97-AF65-F5344CB8AC3E}">
        <p14:creationId xmlns:p14="http://schemas.microsoft.com/office/powerpoint/2010/main" val="746430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0B9E-E9A2-4FCA-8258-E6A56F0923ED}"/>
              </a:ext>
            </a:extLst>
          </p:cNvPr>
          <p:cNvSpPr>
            <a:spLocks noGrp="1"/>
          </p:cNvSpPr>
          <p:nvPr>
            <p:ph type="ctrTitle"/>
          </p:nvPr>
        </p:nvSpPr>
        <p:spPr/>
        <p:txBody>
          <a:bodyPr/>
          <a:lstStyle/>
          <a:p>
            <a:r>
              <a:rPr lang="en-US" dirty="0"/>
              <a:t>Important for A4 … A6</a:t>
            </a:r>
          </a:p>
        </p:txBody>
      </p:sp>
      <p:sp>
        <p:nvSpPr>
          <p:cNvPr id="3" name="Subtitle 2">
            <a:extLst>
              <a:ext uri="{FF2B5EF4-FFF2-40B4-BE49-F238E27FC236}">
                <a16:creationId xmlns:a16="http://schemas.microsoft.com/office/drawing/2014/main" id="{9CB2A170-9156-463F-9098-378DAEB3FCD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5380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Rectangle 1"/>
          <p:cNvSpPr/>
          <p:nvPr/>
        </p:nvSpPr>
        <p:spPr bwMode="auto">
          <a:xfrm>
            <a:off x="71438" y="2908300"/>
            <a:ext cx="7129462" cy="1739900"/>
          </a:xfrm>
          <a:prstGeom prst="rect">
            <a:avLst/>
          </a:prstGeom>
          <a:noFill/>
          <a:ln w="57150" cap="flat" cmpd="sng" algn="ctr">
            <a:solidFill>
              <a:srgbClr val="1FE115"/>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TextBox 2"/>
          <p:cNvSpPr txBox="1"/>
          <p:nvPr/>
        </p:nvSpPr>
        <p:spPr>
          <a:xfrm>
            <a:off x="2486292" y="2390488"/>
            <a:ext cx="4070345" cy="584775"/>
          </a:xfrm>
          <a:prstGeom prst="rect">
            <a:avLst/>
          </a:prstGeom>
          <a:noFill/>
        </p:spPr>
        <p:txBody>
          <a:bodyPr wrap="none" rtlCol="0">
            <a:spAutoFit/>
          </a:bodyPr>
          <a:lstStyle/>
          <a:p>
            <a:r>
              <a:rPr lang="en-US" dirty="0">
                <a:solidFill>
                  <a:srgbClr val="1FE115"/>
                </a:solidFill>
              </a:rPr>
              <a:t>Clinical Epidemiology</a:t>
            </a:r>
          </a:p>
        </p:txBody>
      </p:sp>
      <p:sp>
        <p:nvSpPr>
          <p:cNvPr id="5" name="TextBox 4"/>
          <p:cNvSpPr txBox="1"/>
          <p:nvPr/>
        </p:nvSpPr>
        <p:spPr>
          <a:xfrm>
            <a:off x="924262" y="4051300"/>
            <a:ext cx="389851" cy="584775"/>
          </a:xfrm>
          <a:prstGeom prst="rect">
            <a:avLst/>
          </a:prstGeom>
          <a:noFill/>
        </p:spPr>
        <p:txBody>
          <a:bodyPr wrap="none" rtlCol="0">
            <a:spAutoFit/>
          </a:bodyPr>
          <a:lstStyle/>
          <a:p>
            <a:r>
              <a:rPr lang="en-US" dirty="0">
                <a:solidFill>
                  <a:srgbClr val="1FE115"/>
                </a:solidFill>
              </a:rPr>
              <a:t>1</a:t>
            </a:r>
          </a:p>
        </p:txBody>
      </p:sp>
      <p:sp>
        <p:nvSpPr>
          <p:cNvPr id="30" name="TextBox 29"/>
          <p:cNvSpPr txBox="1"/>
          <p:nvPr/>
        </p:nvSpPr>
        <p:spPr>
          <a:xfrm>
            <a:off x="3255218" y="4083050"/>
            <a:ext cx="389851" cy="584775"/>
          </a:xfrm>
          <a:prstGeom prst="rect">
            <a:avLst/>
          </a:prstGeom>
          <a:noFill/>
        </p:spPr>
        <p:txBody>
          <a:bodyPr wrap="none" rtlCol="0">
            <a:spAutoFit/>
          </a:bodyPr>
          <a:lstStyle/>
          <a:p>
            <a:r>
              <a:rPr lang="en-US" dirty="0">
                <a:solidFill>
                  <a:srgbClr val="1FE115"/>
                </a:solidFill>
              </a:rPr>
              <a:t>2</a:t>
            </a:r>
          </a:p>
        </p:txBody>
      </p:sp>
      <p:sp>
        <p:nvSpPr>
          <p:cNvPr id="31" name="TextBox 30"/>
          <p:cNvSpPr txBox="1"/>
          <p:nvPr/>
        </p:nvSpPr>
        <p:spPr>
          <a:xfrm>
            <a:off x="6294774" y="3413413"/>
            <a:ext cx="389851" cy="584775"/>
          </a:xfrm>
          <a:prstGeom prst="rect">
            <a:avLst/>
          </a:prstGeom>
          <a:noFill/>
        </p:spPr>
        <p:txBody>
          <a:bodyPr wrap="none" rtlCol="0">
            <a:spAutoFit/>
          </a:bodyPr>
          <a:lstStyle/>
          <a:p>
            <a:r>
              <a:rPr lang="en-US" dirty="0">
                <a:solidFill>
                  <a:srgbClr val="1FE115"/>
                </a:solidFill>
              </a:rPr>
              <a:t>3</a:t>
            </a:r>
          </a:p>
        </p:txBody>
      </p:sp>
      <p:cxnSp>
        <p:nvCxnSpPr>
          <p:cNvPr id="7" name="Straight Connector 6"/>
          <p:cNvCxnSpPr/>
          <p:nvPr/>
        </p:nvCxnSpPr>
        <p:spPr bwMode="auto">
          <a:xfrm>
            <a:off x="2462212" y="2908300"/>
            <a:ext cx="0" cy="1727775"/>
          </a:xfrm>
          <a:prstGeom prst="line">
            <a:avLst/>
          </a:prstGeom>
          <a:solidFill>
            <a:schemeClr val="accent1"/>
          </a:solidFill>
          <a:ln w="38100" cap="flat" cmpd="sng" algn="ctr">
            <a:solidFill>
              <a:srgbClr val="1FE115"/>
            </a:solidFill>
            <a:prstDash val="sysDot"/>
            <a:round/>
            <a:headEnd type="none" w="med" len="med"/>
            <a:tailEnd type="none" w="med" len="med"/>
          </a:ln>
          <a:effectLst/>
        </p:spPr>
      </p:cxnSp>
      <p:cxnSp>
        <p:nvCxnSpPr>
          <p:cNvPr id="34" name="Straight Connector 33"/>
          <p:cNvCxnSpPr/>
          <p:nvPr/>
        </p:nvCxnSpPr>
        <p:spPr bwMode="auto">
          <a:xfrm>
            <a:off x="5715000" y="2920425"/>
            <a:ext cx="0" cy="1727775"/>
          </a:xfrm>
          <a:prstGeom prst="line">
            <a:avLst/>
          </a:prstGeom>
          <a:solidFill>
            <a:schemeClr val="accent1"/>
          </a:solidFill>
          <a:ln w="38100" cap="flat" cmpd="sng" algn="ctr">
            <a:solidFill>
              <a:srgbClr val="1FE115"/>
            </a:solidFill>
            <a:prstDash val="sysDot"/>
            <a:round/>
            <a:headEnd type="none" w="med" len="med"/>
            <a:tailEnd type="none" w="med" len="med"/>
          </a:ln>
          <a:effectLst/>
        </p:spPr>
      </p:cxnSp>
      <p:sp>
        <p:nvSpPr>
          <p:cNvPr id="8" name="Slide Number Placeholder 7"/>
          <p:cNvSpPr>
            <a:spLocks noGrp="1"/>
          </p:cNvSpPr>
          <p:nvPr>
            <p:ph type="sldNum" sz="quarter" idx="4"/>
          </p:nvPr>
        </p:nvSpPr>
        <p:spPr/>
        <p:txBody>
          <a:bodyPr/>
          <a:lstStyle/>
          <a:p>
            <a:fld id="{90E28097-5348-46F4-A68E-6A0338650D1F}" type="slidenum">
              <a:rPr lang="en-US" smtClean="0"/>
              <a:pPr/>
              <a:t>30</a:t>
            </a:fld>
            <a:endParaRPr lang="en-US"/>
          </a:p>
        </p:txBody>
      </p:sp>
    </p:spTree>
    <p:extLst>
      <p:ext uri="{BB962C8B-B14F-4D97-AF65-F5344CB8AC3E}">
        <p14:creationId xmlns:p14="http://schemas.microsoft.com/office/powerpoint/2010/main" val="3878722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Epidemiologic Triad of Disease (ETD)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1831189"/>
              </p:ext>
            </p:extLst>
          </p:nvPr>
        </p:nvGraphicFramePr>
        <p:xfrm>
          <a:off x="228600" y="1676400"/>
          <a:ext cx="8686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505200" y="5334000"/>
            <a:ext cx="2362200" cy="461665"/>
          </a:xfrm>
          <a:prstGeom prst="rect">
            <a:avLst/>
          </a:prstGeom>
          <a:noFill/>
        </p:spPr>
        <p:txBody>
          <a:bodyPr wrap="square" rtlCol="0">
            <a:spAutoFit/>
          </a:bodyPr>
          <a:lstStyle/>
          <a:p>
            <a:r>
              <a:rPr lang="en-US" sz="2400" dirty="0">
                <a:solidFill>
                  <a:schemeClr val="bg1"/>
                </a:solidFill>
              </a:rPr>
              <a:t>Vector</a:t>
            </a:r>
          </a:p>
        </p:txBody>
      </p:sp>
      <p:sp>
        <p:nvSpPr>
          <p:cNvPr id="3" name="Slide Number Placeholder 2"/>
          <p:cNvSpPr>
            <a:spLocks noGrp="1"/>
          </p:cNvSpPr>
          <p:nvPr>
            <p:ph type="sldNum" sz="quarter" idx="4"/>
          </p:nvPr>
        </p:nvSpPr>
        <p:spPr/>
        <p:txBody>
          <a:bodyPr/>
          <a:lstStyle/>
          <a:p>
            <a:fld id="{90E28097-5348-46F4-A68E-6A0338650D1F}" type="slidenum">
              <a:rPr lang="en-US" smtClean="0"/>
              <a:pPr/>
              <a:t>31</a:t>
            </a:fld>
            <a:endParaRPr lang="en-US"/>
          </a:p>
        </p:txBody>
      </p:sp>
    </p:spTree>
    <p:extLst>
      <p:ext uri="{BB962C8B-B14F-4D97-AF65-F5344CB8AC3E}">
        <p14:creationId xmlns:p14="http://schemas.microsoft.com/office/powerpoint/2010/main" val="1556764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Sorts of disease determinants</a:t>
            </a:r>
          </a:p>
        </p:txBody>
      </p:sp>
      <p:pic>
        <p:nvPicPr>
          <p:cNvPr id="4" name="Content Placeholder 3"/>
          <p:cNvPicPr>
            <a:picLocks noGrp="1" noChangeAspect="1"/>
          </p:cNvPicPr>
          <p:nvPr>
            <p:ph idx="1"/>
          </p:nvPr>
        </p:nvPicPr>
        <p:blipFill>
          <a:blip r:embed="rId2"/>
          <a:stretch>
            <a:fillRect/>
          </a:stretch>
        </p:blipFill>
        <p:spPr>
          <a:xfrm>
            <a:off x="276905" y="1524000"/>
            <a:ext cx="8590189" cy="4495799"/>
          </a:xfrm>
          <a:prstGeom prst="rect">
            <a:avLst/>
          </a:prstGeom>
        </p:spPr>
      </p:pic>
      <p:sp>
        <p:nvSpPr>
          <p:cNvPr id="5" name="Rectangle 4"/>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3" name="Slide Number Placeholder 2"/>
          <p:cNvSpPr>
            <a:spLocks noGrp="1"/>
          </p:cNvSpPr>
          <p:nvPr>
            <p:ph type="sldNum" sz="quarter" idx="4"/>
          </p:nvPr>
        </p:nvSpPr>
        <p:spPr/>
        <p:txBody>
          <a:bodyPr/>
          <a:lstStyle/>
          <a:p>
            <a:fld id="{90E28097-5348-46F4-A68E-6A0338650D1F}" type="slidenum">
              <a:rPr lang="en-US" smtClean="0"/>
              <a:pPr/>
              <a:t>32</a:t>
            </a:fld>
            <a:endParaRPr lang="en-US"/>
          </a:p>
        </p:txBody>
      </p:sp>
    </p:spTree>
    <p:extLst>
      <p:ext uri="{BB962C8B-B14F-4D97-AF65-F5344CB8AC3E}">
        <p14:creationId xmlns:p14="http://schemas.microsoft.com/office/powerpoint/2010/main" val="2120294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disease progression</a:t>
            </a:r>
          </a:p>
        </p:txBody>
      </p:sp>
      <p:pic>
        <p:nvPicPr>
          <p:cNvPr id="4" name="Picture 3"/>
          <p:cNvPicPr>
            <a:picLocks noChangeAspect="1"/>
          </p:cNvPicPr>
          <p:nvPr/>
        </p:nvPicPr>
        <p:blipFill>
          <a:blip r:embed="rId2"/>
          <a:stretch>
            <a:fillRect/>
          </a:stretch>
        </p:blipFill>
        <p:spPr>
          <a:xfrm>
            <a:off x="762000" y="1571823"/>
            <a:ext cx="7696200" cy="4953000"/>
          </a:xfrm>
          <a:prstGeom prst="rect">
            <a:avLst/>
          </a:prstGeom>
        </p:spPr>
      </p:pic>
      <p:sp>
        <p:nvSpPr>
          <p:cNvPr id="6" name="Slide Number Placeholder 5"/>
          <p:cNvSpPr>
            <a:spLocks noGrp="1"/>
          </p:cNvSpPr>
          <p:nvPr>
            <p:ph type="sldNum" sz="quarter" idx="4"/>
          </p:nvPr>
        </p:nvSpPr>
        <p:spPr/>
        <p:txBody>
          <a:bodyPr/>
          <a:lstStyle/>
          <a:p>
            <a:fld id="{90E28097-5348-46F4-A68E-6A0338650D1F}" type="slidenum">
              <a:rPr lang="en-US" smtClean="0"/>
              <a:pPr/>
              <a:t>33</a:t>
            </a:fld>
            <a:endParaRPr lang="en-US"/>
          </a:p>
        </p:txBody>
      </p:sp>
    </p:spTree>
    <p:extLst>
      <p:ext uri="{BB962C8B-B14F-4D97-AF65-F5344CB8AC3E}">
        <p14:creationId xmlns:p14="http://schemas.microsoft.com/office/powerpoint/2010/main" val="3853681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 Patterns</a:t>
            </a:r>
          </a:p>
        </p:txBody>
      </p:sp>
      <p:sp>
        <p:nvSpPr>
          <p:cNvPr id="3" name="Content Placeholder 2"/>
          <p:cNvSpPr>
            <a:spLocks noGrp="1"/>
          </p:cNvSpPr>
          <p:nvPr>
            <p:ph idx="1"/>
          </p:nvPr>
        </p:nvSpPr>
        <p:spPr/>
        <p:txBody>
          <a:bodyPr/>
          <a:lstStyle/>
          <a:p>
            <a:endParaRPr lang="en-US" dirty="0"/>
          </a:p>
          <a:p>
            <a:pPr marL="457200" indent="-457200">
              <a:buFont typeface="Arial" panose="020B0604020202020204" pitchFamily="34" charset="0"/>
              <a:buChar char="•"/>
            </a:pPr>
            <a:r>
              <a:rPr lang="en-US" sz="2800" b="1" i="1" u="sng" dirty="0">
                <a:latin typeface="Times New Roman" panose="02020603050405020304" pitchFamily="18" charset="0"/>
                <a:cs typeface="Times New Roman" panose="02020603050405020304" pitchFamily="18" charset="0"/>
              </a:rPr>
              <a:t>Endemic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Habitual presence of a disease in a geographic area or population. </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i="1" u="sng" dirty="0">
                <a:latin typeface="Times New Roman" panose="02020603050405020304" pitchFamily="18" charset="0"/>
                <a:cs typeface="Times New Roman" panose="02020603050405020304" pitchFamily="18" charset="0"/>
              </a:rPr>
              <a:t>Epidemic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Unusually frequent occurrence of a disease in a geographic area.</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i="1" u="sng" dirty="0">
                <a:latin typeface="Times New Roman" panose="02020603050405020304" pitchFamily="18" charset="0"/>
                <a:cs typeface="Times New Roman" panose="02020603050405020304" pitchFamily="18" charset="0"/>
              </a:rPr>
              <a:t>Pandemic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Worldwide epidemic.</a:t>
            </a: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34</a:t>
            </a:fld>
            <a:endParaRPr lang="en-US"/>
          </a:p>
        </p:txBody>
      </p:sp>
    </p:spTree>
    <p:extLst>
      <p:ext uri="{BB962C8B-B14F-4D97-AF65-F5344CB8AC3E}">
        <p14:creationId xmlns:p14="http://schemas.microsoft.com/office/powerpoint/2010/main" val="969834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rPr>
              <a:t>Kenneth Rothman Definitions for “Induction” and “Latency”</a:t>
            </a:r>
            <a:br>
              <a:rPr lang="en-US" altLang="en-US" b="1" dirty="0">
                <a:latin typeface="Arial" panose="020B0604020202020204" pitchFamily="34" charset="0"/>
              </a:rPr>
            </a:br>
            <a:endParaRPr lang="en-US" dirty="0"/>
          </a:p>
        </p:txBody>
      </p:sp>
      <p:sp>
        <p:nvSpPr>
          <p:cNvPr id="3" name="Content Placeholder 2"/>
          <p:cNvSpPr>
            <a:spLocks noGrp="1"/>
          </p:cNvSpPr>
          <p:nvPr>
            <p:ph idx="1"/>
          </p:nvPr>
        </p:nvSpPr>
        <p:spPr>
          <a:xfrm>
            <a:off x="228600" y="2133600"/>
            <a:ext cx="8686800" cy="4495800"/>
          </a:xfrm>
        </p:spPr>
        <p:txBody>
          <a:bodyPr/>
          <a:lstStyle/>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Induction Period</a:t>
            </a:r>
            <a:r>
              <a:rPr lang="en-US" altLang="en-US" i="1" dirty="0">
                <a:latin typeface="Arial" panose="020B0604020202020204" pitchFamily="34" charset="0"/>
              </a:rPr>
              <a:t> </a:t>
            </a:r>
            <a:r>
              <a:rPr lang="en-US" altLang="en-US" dirty="0">
                <a:latin typeface="Arial" panose="020B0604020202020204" pitchFamily="34" charset="0"/>
              </a:rPr>
              <a:t>– The period of time from causal action until disease initiation (occurrence). </a:t>
            </a:r>
          </a:p>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Latency Period</a:t>
            </a:r>
            <a:r>
              <a:rPr lang="en-US" altLang="en-US" dirty="0">
                <a:latin typeface="Arial" panose="020B0604020202020204" pitchFamily="34" charset="0"/>
              </a:rPr>
              <a:t> – Interval between disease initiation and detection. Duration of interval influenced by methods of detection. </a:t>
            </a:r>
            <a:endParaRPr lang="en-US" altLang="en-US" u="sng" dirty="0">
              <a:latin typeface="Arial" panose="020B0604020202020204" pitchFamily="34" charset="0"/>
            </a:endParaRP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35</a:t>
            </a:fld>
            <a:endParaRPr lang="en-US"/>
          </a:p>
        </p:txBody>
      </p:sp>
    </p:spTree>
    <p:extLst>
      <p:ext uri="{BB962C8B-B14F-4D97-AF65-F5344CB8AC3E}">
        <p14:creationId xmlns:p14="http://schemas.microsoft.com/office/powerpoint/2010/main" val="460747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3" name="Straight Arrow Connector 2"/>
          <p:cNvCxnSpPr/>
          <p:nvPr/>
        </p:nvCxnSpPr>
        <p:spPr bwMode="auto">
          <a:xfrm>
            <a:off x="228600" y="4390886"/>
            <a:ext cx="4419600" cy="0"/>
          </a:xfrm>
          <a:prstGeom prst="straightConnector1">
            <a:avLst/>
          </a:prstGeom>
          <a:solidFill>
            <a:schemeClr val="accent1"/>
          </a:solidFill>
          <a:ln w="38100" cap="flat" cmpd="sng" algn="ctr">
            <a:solidFill>
              <a:srgbClr val="1FE115"/>
            </a:solidFill>
            <a:prstDash val="solid"/>
            <a:round/>
            <a:headEnd type="triangle" w="med" len="med"/>
            <a:tailEnd type="triangle" w="med" len="med"/>
          </a:ln>
          <a:effectLst/>
        </p:spPr>
      </p:cxnSp>
      <p:cxnSp>
        <p:nvCxnSpPr>
          <p:cNvPr id="28" name="Straight Arrow Connector 27"/>
          <p:cNvCxnSpPr>
            <a:stCxn id="90125" idx="0"/>
            <a:endCxn id="90121" idx="1"/>
          </p:cNvCxnSpPr>
          <p:nvPr/>
        </p:nvCxnSpPr>
        <p:spPr bwMode="auto">
          <a:xfrm flipV="1">
            <a:off x="5075238" y="3883025"/>
            <a:ext cx="1708150" cy="1438275"/>
          </a:xfrm>
          <a:prstGeom prst="straightConnector1">
            <a:avLst/>
          </a:prstGeom>
          <a:solidFill>
            <a:schemeClr val="accent1"/>
          </a:solidFill>
          <a:ln w="38100" cap="flat" cmpd="sng" algn="ctr">
            <a:solidFill>
              <a:srgbClr val="1FE115"/>
            </a:solidFill>
            <a:prstDash val="solid"/>
            <a:round/>
            <a:headEnd type="triangle" w="med" len="med"/>
            <a:tailEnd type="triangle" w="med" len="med"/>
          </a:ln>
          <a:effectLst/>
        </p:spPr>
      </p:cxnSp>
      <p:sp>
        <p:nvSpPr>
          <p:cNvPr id="6" name="TextBox 5"/>
          <p:cNvSpPr txBox="1"/>
          <p:nvPr/>
        </p:nvSpPr>
        <p:spPr>
          <a:xfrm>
            <a:off x="1603577" y="4327375"/>
            <a:ext cx="1845377" cy="369332"/>
          </a:xfrm>
          <a:prstGeom prst="rect">
            <a:avLst/>
          </a:prstGeom>
          <a:noFill/>
        </p:spPr>
        <p:txBody>
          <a:bodyPr wrap="none" rtlCol="0">
            <a:spAutoFit/>
          </a:bodyPr>
          <a:lstStyle/>
          <a:p>
            <a:r>
              <a:rPr lang="en-US" sz="1800" dirty="0">
                <a:solidFill>
                  <a:srgbClr val="1FE115"/>
                </a:solidFill>
              </a:rPr>
              <a:t>Induction period</a:t>
            </a:r>
          </a:p>
        </p:txBody>
      </p:sp>
      <p:sp>
        <p:nvSpPr>
          <p:cNvPr id="32" name="TextBox 31"/>
          <p:cNvSpPr txBox="1"/>
          <p:nvPr/>
        </p:nvSpPr>
        <p:spPr>
          <a:xfrm rot="19121619">
            <a:off x="5258230" y="4517057"/>
            <a:ext cx="1588897" cy="369332"/>
          </a:xfrm>
          <a:prstGeom prst="rect">
            <a:avLst/>
          </a:prstGeom>
          <a:noFill/>
        </p:spPr>
        <p:txBody>
          <a:bodyPr wrap="none" rtlCol="0">
            <a:spAutoFit/>
          </a:bodyPr>
          <a:lstStyle/>
          <a:p>
            <a:r>
              <a:rPr lang="en-US" sz="1800" dirty="0">
                <a:solidFill>
                  <a:srgbClr val="1FE115"/>
                </a:solidFill>
              </a:rPr>
              <a:t>latency period</a:t>
            </a:r>
          </a:p>
        </p:txBody>
      </p:sp>
      <p:sp>
        <p:nvSpPr>
          <p:cNvPr id="7" name="Slide Number Placeholder 6"/>
          <p:cNvSpPr>
            <a:spLocks noGrp="1"/>
          </p:cNvSpPr>
          <p:nvPr>
            <p:ph type="sldNum" sz="quarter" idx="4"/>
          </p:nvPr>
        </p:nvSpPr>
        <p:spPr/>
        <p:txBody>
          <a:bodyPr/>
          <a:lstStyle/>
          <a:p>
            <a:fld id="{90E28097-5348-46F4-A68E-6A0338650D1F}" type="slidenum">
              <a:rPr lang="en-US" smtClean="0"/>
              <a:pPr/>
              <a:t>36</a:t>
            </a:fld>
            <a:endParaRPr lang="en-US"/>
          </a:p>
        </p:txBody>
      </p:sp>
    </p:spTree>
    <p:extLst>
      <p:ext uri="{BB962C8B-B14F-4D97-AF65-F5344CB8AC3E}">
        <p14:creationId xmlns:p14="http://schemas.microsoft.com/office/powerpoint/2010/main" val="4214804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rPr>
              <a:t>Kenneth Rothman Definitions for “Induction” and “Latency”</a:t>
            </a:r>
            <a:br>
              <a:rPr lang="en-US" altLang="en-US" b="1" dirty="0">
                <a:latin typeface="Arial" panose="020B0604020202020204" pitchFamily="34" charset="0"/>
              </a:rPr>
            </a:br>
            <a:endParaRPr lang="en-US" dirty="0"/>
          </a:p>
        </p:txBody>
      </p:sp>
      <p:sp>
        <p:nvSpPr>
          <p:cNvPr id="3" name="Content Placeholder 2"/>
          <p:cNvSpPr>
            <a:spLocks noGrp="1"/>
          </p:cNvSpPr>
          <p:nvPr>
            <p:ph idx="1"/>
          </p:nvPr>
        </p:nvSpPr>
        <p:spPr>
          <a:xfrm>
            <a:off x="228600" y="2133600"/>
            <a:ext cx="8686800" cy="4495800"/>
          </a:xfrm>
        </p:spPr>
        <p:txBody>
          <a:bodyPr/>
          <a:lstStyle/>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Induction Period</a:t>
            </a:r>
            <a:r>
              <a:rPr lang="en-US" altLang="en-US" i="1" dirty="0">
                <a:latin typeface="Arial" panose="020B0604020202020204" pitchFamily="34" charset="0"/>
              </a:rPr>
              <a:t> </a:t>
            </a:r>
            <a:r>
              <a:rPr lang="en-US" altLang="en-US" dirty="0">
                <a:latin typeface="Arial" panose="020B0604020202020204" pitchFamily="34" charset="0"/>
              </a:rPr>
              <a:t>– The period of time from causal action until disease initiation (occurrence). </a:t>
            </a:r>
          </a:p>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Latency Period</a:t>
            </a:r>
            <a:r>
              <a:rPr lang="en-US" altLang="en-US" dirty="0">
                <a:latin typeface="Arial" panose="020B0604020202020204" pitchFamily="34" charset="0"/>
              </a:rPr>
              <a:t> – Interval between disease initiation and detection. Duration of interval influenced by methods of detection. </a:t>
            </a:r>
            <a:endParaRPr lang="en-US" altLang="en-US" u="sng" dirty="0">
              <a:latin typeface="Arial" panose="020B0604020202020204" pitchFamily="34" charset="0"/>
            </a:endParaRPr>
          </a:p>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Empirical Induction (or Latency) Period</a:t>
            </a:r>
            <a:r>
              <a:rPr lang="en-US" altLang="en-US" dirty="0">
                <a:latin typeface="Arial" panose="020B0604020202020204" pitchFamily="34" charset="0"/>
              </a:rPr>
              <a:t> – An a priori hypothesis regarding the duration between exposure and disease occurrence or between exposure and disease detection.</a:t>
            </a: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37</a:t>
            </a:fld>
            <a:endParaRPr lang="en-US"/>
          </a:p>
        </p:txBody>
      </p:sp>
    </p:spTree>
    <p:extLst>
      <p:ext uri="{BB962C8B-B14F-4D97-AF65-F5344CB8AC3E}">
        <p14:creationId xmlns:p14="http://schemas.microsoft.com/office/powerpoint/2010/main" val="3133099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Methods of obtaining data about disease occurrences</a:t>
            </a:r>
          </a:p>
        </p:txBody>
      </p:sp>
      <p:pic>
        <p:nvPicPr>
          <p:cNvPr id="4" name="Content Placeholder 3"/>
          <p:cNvPicPr>
            <a:picLocks noGrp="1" noChangeAspect="1"/>
          </p:cNvPicPr>
          <p:nvPr>
            <p:ph idx="1"/>
          </p:nvPr>
        </p:nvPicPr>
        <p:blipFill>
          <a:blip r:embed="rId2"/>
          <a:stretch>
            <a:fillRect/>
          </a:stretch>
        </p:blipFill>
        <p:spPr>
          <a:xfrm>
            <a:off x="1033462" y="1838325"/>
            <a:ext cx="7077075" cy="4629150"/>
          </a:xfrm>
          <a:prstGeom prst="rect">
            <a:avLst/>
          </a:prstGeom>
        </p:spPr>
      </p:pic>
      <p:sp>
        <p:nvSpPr>
          <p:cNvPr id="3" name="Slide Number Placeholder 2"/>
          <p:cNvSpPr>
            <a:spLocks noGrp="1"/>
          </p:cNvSpPr>
          <p:nvPr>
            <p:ph type="sldNum" sz="quarter" idx="4"/>
          </p:nvPr>
        </p:nvSpPr>
        <p:spPr/>
        <p:txBody>
          <a:bodyPr/>
          <a:lstStyle/>
          <a:p>
            <a:fld id="{90E28097-5348-46F4-A68E-6A0338650D1F}" type="slidenum">
              <a:rPr lang="en-US" smtClean="0"/>
              <a:pPr/>
              <a:t>38</a:t>
            </a:fld>
            <a:endParaRPr lang="en-US"/>
          </a:p>
        </p:txBody>
      </p:sp>
    </p:spTree>
    <p:extLst>
      <p:ext uri="{BB962C8B-B14F-4D97-AF65-F5344CB8AC3E}">
        <p14:creationId xmlns:p14="http://schemas.microsoft.com/office/powerpoint/2010/main" val="2940074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Epidemiologic measures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018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8C3FE2-034D-4C33-860F-6C9CCAEFBAA7}"/>
              </a:ext>
            </a:extLst>
          </p:cNvPr>
          <p:cNvSpPr>
            <a:spLocks noGrp="1"/>
          </p:cNvSpPr>
          <p:nvPr>
            <p:ph type="title"/>
          </p:nvPr>
        </p:nvSpPr>
        <p:spPr/>
        <p:txBody>
          <a:bodyPr/>
          <a:lstStyle/>
          <a:p>
            <a:r>
              <a:rPr lang="en-US" dirty="0"/>
              <a:t>A4</a:t>
            </a:r>
          </a:p>
        </p:txBody>
      </p:sp>
      <p:sp>
        <p:nvSpPr>
          <p:cNvPr id="5" name="Content Placeholder 4">
            <a:extLst>
              <a:ext uri="{FF2B5EF4-FFF2-40B4-BE49-F238E27FC236}">
                <a16:creationId xmlns:a16="http://schemas.microsoft.com/office/drawing/2014/main" id="{602168DC-978E-422A-9F57-03C8992A9A9C}"/>
              </a:ext>
            </a:extLst>
          </p:cNvPr>
          <p:cNvSpPr>
            <a:spLocks noGrp="1"/>
          </p:cNvSpPr>
          <p:nvPr>
            <p:ph idx="1"/>
          </p:nvPr>
        </p:nvSpPr>
        <p:spPr/>
        <p:txBody>
          <a:bodyPr/>
          <a:lstStyle/>
          <a:p>
            <a:pPr>
              <a:buFont typeface="Arial" panose="020B0604020202020204" pitchFamily="34" charset="0"/>
              <a:buChar char="•"/>
            </a:pPr>
            <a:r>
              <a:rPr lang="en-US" dirty="0"/>
              <a:t>Hard deadline: April 6 noon!</a:t>
            </a:r>
          </a:p>
          <a:p>
            <a:pPr>
              <a:buFont typeface="Arial" panose="020B0604020202020204" pitchFamily="34" charset="0"/>
              <a:buChar char="•"/>
            </a:pPr>
            <a:endParaRPr lang="en-US" dirty="0"/>
          </a:p>
          <a:p>
            <a:pPr>
              <a:buFont typeface="Arial" panose="020B0604020202020204" pitchFamily="34" charset="0"/>
              <a:buChar char="•"/>
            </a:pPr>
            <a:r>
              <a:rPr lang="en-US" dirty="0"/>
              <a:t>Important:</a:t>
            </a:r>
          </a:p>
          <a:p>
            <a:pPr lvl="1">
              <a:buFont typeface="Arial" panose="020B0604020202020204" pitchFamily="34" charset="0"/>
              <a:buChar char="•"/>
            </a:pPr>
            <a:r>
              <a:rPr lang="en-US" b="1" dirty="0"/>
              <a:t>Section 3.7 Anticipated statistical analysis</a:t>
            </a:r>
          </a:p>
          <a:p>
            <a:pPr lvl="1">
              <a:buFont typeface="Arial" panose="020B0604020202020204" pitchFamily="34" charset="0"/>
              <a:buChar char="•"/>
            </a:pPr>
            <a:r>
              <a:rPr lang="en-US" b="1" dirty="0"/>
              <a:t>You don’t need to fill that out, rather write there specific questions you have for Zack in relation to the stats that might be possible on your data tables.</a:t>
            </a:r>
          </a:p>
          <a:p>
            <a:pPr>
              <a:buFont typeface="Arial" panose="020B0604020202020204" pitchFamily="34" charset="0"/>
              <a:buChar char="•"/>
            </a:pPr>
            <a:endParaRPr lang="en-US" dirty="0"/>
          </a:p>
        </p:txBody>
      </p:sp>
      <p:sp>
        <p:nvSpPr>
          <p:cNvPr id="6" name="Slide Number Placeholder 3">
            <a:extLst>
              <a:ext uri="{FF2B5EF4-FFF2-40B4-BE49-F238E27FC236}">
                <a16:creationId xmlns:a16="http://schemas.microsoft.com/office/drawing/2014/main" id="{078B6507-C05F-44AC-917B-26566BFE0D1F}"/>
              </a:ext>
            </a:extLst>
          </p:cNvPr>
          <p:cNvSpPr>
            <a:spLocks noGrp="1"/>
          </p:cNvSpPr>
          <p:nvPr>
            <p:ph type="sldNum" sz="quarter" idx="4"/>
          </p:nvPr>
        </p:nvSpPr>
        <p:spPr>
          <a:xfrm>
            <a:off x="23946" y="6555381"/>
            <a:ext cx="457200" cy="288925"/>
          </a:xfrm>
        </p:spPr>
        <p:txBody>
          <a:bodyPr/>
          <a:lstStyle/>
          <a:p>
            <a:fld id="{90E28097-5348-46F4-A68E-6A0338650D1F}" type="slidenum">
              <a:rPr lang="en-US" smtClean="0"/>
              <a:pPr/>
              <a:t>4</a:t>
            </a:fld>
            <a:endParaRPr lang="en-US"/>
          </a:p>
        </p:txBody>
      </p:sp>
    </p:spTree>
    <p:extLst>
      <p:ext uri="{BB962C8B-B14F-4D97-AF65-F5344CB8AC3E}">
        <p14:creationId xmlns:p14="http://schemas.microsoft.com/office/powerpoint/2010/main" val="900104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(1)</a:t>
            </a:r>
          </a:p>
        </p:txBody>
      </p:sp>
      <p:sp>
        <p:nvSpPr>
          <p:cNvPr id="4" name="Content Placeholder 3"/>
          <p:cNvSpPr>
            <a:spLocks noGrp="1"/>
          </p:cNvSpPr>
          <p:nvPr>
            <p:ph idx="1"/>
          </p:nvPr>
        </p:nvSpPr>
        <p:spPr/>
        <p:txBody>
          <a:bodyPr/>
          <a:lstStyle/>
          <a:p>
            <a:pPr>
              <a:buFont typeface="Arial" panose="020B0604020202020204" pitchFamily="34" charset="0"/>
              <a:buChar char="•"/>
            </a:pPr>
            <a:r>
              <a:rPr lang="en-US" sz="2800" dirty="0"/>
              <a:t>Numerator</a:t>
            </a:r>
            <a:r>
              <a:rPr lang="en-US" dirty="0"/>
              <a:t>:</a:t>
            </a:r>
          </a:p>
          <a:p>
            <a:pPr lvl="1">
              <a:buFont typeface="Arial" panose="020B0604020202020204" pitchFamily="34" charset="0"/>
              <a:buChar char="•"/>
            </a:pPr>
            <a:r>
              <a:rPr lang="en-US" dirty="0"/>
              <a:t>Representation of cases exhibiting a certain characteristic;</a:t>
            </a:r>
          </a:p>
          <a:p>
            <a:pPr lvl="2">
              <a:buFont typeface="Arial" panose="020B0604020202020204" pitchFamily="34" charset="0"/>
              <a:buChar char="•"/>
            </a:pPr>
            <a:r>
              <a:rPr lang="en-US" dirty="0"/>
              <a:t>e.g.: count of persons with disease X</a:t>
            </a:r>
          </a:p>
          <a:p>
            <a:pPr>
              <a:buFont typeface="Arial" panose="020B0604020202020204" pitchFamily="34" charset="0"/>
              <a:buChar char="•"/>
            </a:pPr>
            <a:endParaRPr lang="en-US" dirty="0"/>
          </a:p>
          <a:p>
            <a:pPr>
              <a:buFont typeface="Arial" panose="020B0604020202020204" pitchFamily="34" charset="0"/>
              <a:buChar char="•"/>
            </a:pPr>
            <a:r>
              <a:rPr lang="en-US" sz="2800" dirty="0"/>
              <a:t>Denominator</a:t>
            </a:r>
            <a:r>
              <a:rPr lang="en-US" dirty="0"/>
              <a:t>:</a:t>
            </a:r>
          </a:p>
          <a:p>
            <a:pPr lvl="1">
              <a:buFont typeface="Arial" panose="020B0604020202020204" pitchFamily="34" charset="0"/>
              <a:buChar char="•"/>
            </a:pPr>
            <a:r>
              <a:rPr lang="en-US" dirty="0"/>
              <a:t>Representation of the population in perspective of which the numerator is expressed;</a:t>
            </a:r>
          </a:p>
          <a:p>
            <a:pPr lvl="2">
              <a:buFont typeface="Arial" panose="020B0604020202020204" pitchFamily="34" charset="0"/>
              <a:buChar char="•"/>
            </a:pPr>
            <a:r>
              <a:rPr lang="en-US" dirty="0"/>
              <a:t>e.g.: count of citizens of Buffalo.</a:t>
            </a:r>
          </a:p>
          <a:p>
            <a:pPr lvl="1">
              <a:buFont typeface="Arial" panose="020B0604020202020204" pitchFamily="34" charset="0"/>
              <a:buChar char="•"/>
            </a:pPr>
            <a:r>
              <a:rPr lang="en-US" dirty="0"/>
              <a:t>Ideally: should be reflective of the population who could have been included in the numerator had they the characteristic of interest </a:t>
            </a:r>
            <a:r>
              <a:rPr lang="en-US" dirty="0">
                <a:sym typeface="Wingdings" panose="05000000000000000000" pitchFamily="2" charset="2"/>
              </a:rPr>
              <a:t> </a:t>
            </a:r>
            <a:r>
              <a:rPr lang="en-US" i="1" dirty="0">
                <a:sym typeface="Wingdings" panose="05000000000000000000" pitchFamily="2" charset="2"/>
              </a:rPr>
              <a:t>population at risk</a:t>
            </a:r>
            <a:r>
              <a:rPr lang="en-US" dirty="0"/>
              <a:t>.</a:t>
            </a:r>
          </a:p>
        </p:txBody>
      </p:sp>
      <p:sp>
        <p:nvSpPr>
          <p:cNvPr id="6" name="Slide Number Placeholder 5"/>
          <p:cNvSpPr>
            <a:spLocks noGrp="1"/>
          </p:cNvSpPr>
          <p:nvPr>
            <p:ph type="sldNum" sz="quarter" idx="4"/>
          </p:nvPr>
        </p:nvSpPr>
        <p:spPr/>
        <p:txBody>
          <a:bodyPr/>
          <a:lstStyle/>
          <a:p>
            <a:fld id="{90E28097-5348-46F4-A68E-6A0338650D1F}" type="slidenum">
              <a:rPr lang="en-US" smtClean="0"/>
              <a:pPr/>
              <a:t>40</a:t>
            </a:fld>
            <a:endParaRPr lang="en-US"/>
          </a:p>
        </p:txBody>
      </p:sp>
    </p:spTree>
    <p:extLst>
      <p:ext uri="{BB962C8B-B14F-4D97-AF65-F5344CB8AC3E}">
        <p14:creationId xmlns:p14="http://schemas.microsoft.com/office/powerpoint/2010/main" val="993223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(2)</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Example:</a:t>
            </a:r>
          </a:p>
          <a:p>
            <a:pPr>
              <a:buFont typeface="Arial" panose="020B0604020202020204" pitchFamily="34" charset="0"/>
              <a:buChar char="•"/>
            </a:pPr>
            <a:endParaRPr lang="en-US" sz="1600" dirty="0"/>
          </a:p>
          <a:p>
            <a:pPr marL="2286000" lvl="5" indent="0"/>
            <a:r>
              <a:rPr lang="en-US" dirty="0">
                <a:solidFill>
                  <a:srgbClr val="A2CCE8"/>
                </a:solidFill>
              </a:rPr>
              <a:t>a = people in NYS</a:t>
            </a:r>
          </a:p>
          <a:p>
            <a:pPr marL="2286000" lvl="5" indent="0"/>
            <a:endParaRPr lang="en-US" dirty="0"/>
          </a:p>
          <a:p>
            <a:pPr marL="2286000" lvl="5" indent="0"/>
            <a:r>
              <a:rPr lang="en-US" dirty="0"/>
              <a:t>			</a:t>
            </a:r>
            <a:r>
              <a:rPr lang="en-US" dirty="0">
                <a:solidFill>
                  <a:srgbClr val="FFC000"/>
                </a:solidFill>
              </a:rPr>
              <a:t>b = people with</a:t>
            </a:r>
          </a:p>
          <a:p>
            <a:pPr marL="1778000" lvl="5" indent="0"/>
            <a:r>
              <a:rPr lang="en-US" dirty="0"/>
              <a:t>	</a:t>
            </a:r>
            <a:r>
              <a:rPr lang="en-US" dirty="0">
                <a:solidFill>
                  <a:srgbClr val="FFFF00"/>
                </a:solidFill>
              </a:rPr>
              <a:t>c = </a:t>
            </a:r>
            <a:r>
              <a:rPr lang="en-US" dirty="0"/>
              <a:t>			       </a:t>
            </a:r>
            <a:r>
              <a:rPr lang="en-US" dirty="0">
                <a:solidFill>
                  <a:srgbClr val="FFC000"/>
                </a:solidFill>
              </a:rPr>
              <a:t>overweight</a:t>
            </a:r>
          </a:p>
          <a:p>
            <a:pPr marL="1778000" lvl="5" indent="0"/>
            <a:r>
              <a:rPr lang="en-US" dirty="0">
                <a:solidFill>
                  <a:srgbClr val="FFFF00"/>
                </a:solidFill>
              </a:rPr>
              <a:t>people in</a:t>
            </a:r>
          </a:p>
          <a:p>
            <a:pPr marL="1778000" lvl="5" indent="0"/>
            <a:r>
              <a:rPr lang="en-US" dirty="0">
                <a:solidFill>
                  <a:srgbClr val="FFFF00"/>
                </a:solidFill>
              </a:rPr>
              <a:t>Buffalo</a:t>
            </a:r>
          </a:p>
          <a:p>
            <a:pPr marL="1778000" lvl="5" indent="0"/>
            <a:r>
              <a:rPr lang="en-US" dirty="0"/>
              <a:t>				</a:t>
            </a:r>
            <a:r>
              <a:rPr lang="en-US" dirty="0">
                <a:solidFill>
                  <a:srgbClr val="1FE115"/>
                </a:solidFill>
              </a:rPr>
              <a:t>d = males</a:t>
            </a:r>
          </a:p>
        </p:txBody>
      </p:sp>
      <p:sp>
        <p:nvSpPr>
          <p:cNvPr id="4" name="Oval 3"/>
          <p:cNvSpPr/>
          <p:nvPr/>
        </p:nvSpPr>
        <p:spPr bwMode="auto">
          <a:xfrm>
            <a:off x="1066800" y="1905000"/>
            <a:ext cx="7010400" cy="4343400"/>
          </a:xfrm>
          <a:prstGeom prst="ellipse">
            <a:avLst/>
          </a:prstGeom>
          <a:noFill/>
          <a:ln w="28575" cap="flat" cmpd="sng" algn="ctr">
            <a:solidFill>
              <a:schemeClr val="accent1">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Oval 4"/>
          <p:cNvSpPr/>
          <p:nvPr/>
        </p:nvSpPr>
        <p:spPr bwMode="auto">
          <a:xfrm>
            <a:off x="1676400" y="2971800"/>
            <a:ext cx="2895600" cy="20574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352800" y="2514600"/>
            <a:ext cx="4191000" cy="3048000"/>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048000" y="4000500"/>
            <a:ext cx="3657600" cy="2057400"/>
          </a:xfrm>
          <a:prstGeom prst="ellipse">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a:off x="2854202" y="3041590"/>
            <a:ext cx="308098" cy="400110"/>
          </a:xfrm>
          <a:prstGeom prst="rect">
            <a:avLst/>
          </a:prstGeom>
          <a:noFill/>
        </p:spPr>
        <p:txBody>
          <a:bodyPr wrap="none" rtlCol="0">
            <a:spAutoFit/>
          </a:bodyPr>
          <a:lstStyle/>
          <a:p>
            <a:r>
              <a:rPr lang="en-US" sz="2000" b="0" dirty="0">
                <a:solidFill>
                  <a:schemeClr val="bg1"/>
                </a:solidFill>
                <a:latin typeface="+mn-lt"/>
              </a:rPr>
              <a:t>e</a:t>
            </a:r>
          </a:p>
        </p:txBody>
      </p:sp>
      <p:sp>
        <p:nvSpPr>
          <p:cNvPr id="10" name="TextBox 9"/>
          <p:cNvSpPr txBox="1"/>
          <p:nvPr/>
        </p:nvSpPr>
        <p:spPr>
          <a:xfrm>
            <a:off x="3750540" y="3409890"/>
            <a:ext cx="268023" cy="400110"/>
          </a:xfrm>
          <a:prstGeom prst="rect">
            <a:avLst/>
          </a:prstGeom>
          <a:noFill/>
        </p:spPr>
        <p:txBody>
          <a:bodyPr wrap="none" rtlCol="0">
            <a:spAutoFit/>
          </a:bodyPr>
          <a:lstStyle/>
          <a:p>
            <a:r>
              <a:rPr lang="en-US" sz="2000" b="0" dirty="0">
                <a:solidFill>
                  <a:schemeClr val="bg1"/>
                </a:solidFill>
                <a:latin typeface="+mn-lt"/>
              </a:rPr>
              <a:t>f</a:t>
            </a:r>
          </a:p>
        </p:txBody>
      </p:sp>
      <p:sp>
        <p:nvSpPr>
          <p:cNvPr id="11" name="TextBox 10"/>
          <p:cNvSpPr txBox="1"/>
          <p:nvPr/>
        </p:nvSpPr>
        <p:spPr>
          <a:xfrm>
            <a:off x="3727297" y="4219545"/>
            <a:ext cx="314510" cy="400110"/>
          </a:xfrm>
          <a:prstGeom prst="rect">
            <a:avLst/>
          </a:prstGeom>
          <a:noFill/>
        </p:spPr>
        <p:txBody>
          <a:bodyPr wrap="none" rtlCol="0">
            <a:spAutoFit/>
          </a:bodyPr>
          <a:lstStyle/>
          <a:p>
            <a:r>
              <a:rPr lang="en-US" sz="2000" b="0" dirty="0">
                <a:solidFill>
                  <a:schemeClr val="bg1"/>
                </a:solidFill>
                <a:latin typeface="+mn-lt"/>
              </a:rPr>
              <a:t>g</a:t>
            </a:r>
          </a:p>
        </p:txBody>
      </p:sp>
      <p:sp>
        <p:nvSpPr>
          <p:cNvPr id="12" name="TextBox 11"/>
          <p:cNvSpPr txBox="1"/>
          <p:nvPr/>
        </p:nvSpPr>
        <p:spPr>
          <a:xfrm>
            <a:off x="3185926" y="4629090"/>
            <a:ext cx="333746" cy="400110"/>
          </a:xfrm>
          <a:prstGeom prst="rect">
            <a:avLst/>
          </a:prstGeom>
          <a:noFill/>
        </p:spPr>
        <p:txBody>
          <a:bodyPr wrap="none" rtlCol="0">
            <a:spAutoFit/>
          </a:bodyPr>
          <a:lstStyle/>
          <a:p>
            <a:r>
              <a:rPr lang="en-US" sz="2000" b="0" dirty="0">
                <a:solidFill>
                  <a:schemeClr val="bg1"/>
                </a:solidFill>
                <a:latin typeface="+mn-lt"/>
              </a:rPr>
              <a:t>h</a:t>
            </a:r>
          </a:p>
        </p:txBody>
      </p:sp>
      <p:sp>
        <p:nvSpPr>
          <p:cNvPr id="13" name="TextBox 12"/>
          <p:cNvSpPr txBox="1"/>
          <p:nvPr/>
        </p:nvSpPr>
        <p:spPr>
          <a:xfrm>
            <a:off x="6632085" y="3876645"/>
            <a:ext cx="260008" cy="400110"/>
          </a:xfrm>
          <a:prstGeom prst="rect">
            <a:avLst/>
          </a:prstGeom>
          <a:noFill/>
        </p:spPr>
        <p:txBody>
          <a:bodyPr wrap="none" rtlCol="0">
            <a:spAutoFit/>
          </a:bodyPr>
          <a:lstStyle/>
          <a:p>
            <a:r>
              <a:rPr lang="en-US" sz="2000" b="0" dirty="0">
                <a:solidFill>
                  <a:schemeClr val="bg1"/>
                </a:solidFill>
                <a:latin typeface="+mn-lt"/>
              </a:rPr>
              <a:t>i</a:t>
            </a:r>
          </a:p>
        </p:txBody>
      </p:sp>
      <p:sp>
        <p:nvSpPr>
          <p:cNvPr id="14" name="TextBox 13"/>
          <p:cNvSpPr txBox="1"/>
          <p:nvPr/>
        </p:nvSpPr>
        <p:spPr>
          <a:xfrm>
            <a:off x="5900847" y="4832290"/>
            <a:ext cx="260008" cy="400110"/>
          </a:xfrm>
          <a:prstGeom prst="rect">
            <a:avLst/>
          </a:prstGeom>
          <a:noFill/>
        </p:spPr>
        <p:txBody>
          <a:bodyPr wrap="none" rtlCol="0">
            <a:spAutoFit/>
          </a:bodyPr>
          <a:lstStyle/>
          <a:p>
            <a:r>
              <a:rPr lang="en-US" sz="2000" b="0" dirty="0">
                <a:solidFill>
                  <a:schemeClr val="bg1"/>
                </a:solidFill>
                <a:latin typeface="+mn-lt"/>
              </a:rPr>
              <a:t>j</a:t>
            </a:r>
          </a:p>
        </p:txBody>
      </p:sp>
      <p:sp>
        <p:nvSpPr>
          <p:cNvPr id="15" name="TextBox 14"/>
          <p:cNvSpPr txBox="1"/>
          <p:nvPr/>
        </p:nvSpPr>
        <p:spPr>
          <a:xfrm>
            <a:off x="4410738" y="5578445"/>
            <a:ext cx="322524" cy="400110"/>
          </a:xfrm>
          <a:prstGeom prst="rect">
            <a:avLst/>
          </a:prstGeom>
          <a:noFill/>
        </p:spPr>
        <p:txBody>
          <a:bodyPr wrap="none" rtlCol="0">
            <a:spAutoFit/>
          </a:bodyPr>
          <a:lstStyle/>
          <a:p>
            <a:r>
              <a:rPr lang="en-US" sz="2000" b="0" dirty="0">
                <a:solidFill>
                  <a:schemeClr val="bg1"/>
                </a:solidFill>
                <a:latin typeface="+mn-lt"/>
              </a:rPr>
              <a:t>k</a:t>
            </a:r>
          </a:p>
        </p:txBody>
      </p:sp>
      <p:sp>
        <p:nvSpPr>
          <p:cNvPr id="16" name="Slide Number Placeholder 15"/>
          <p:cNvSpPr>
            <a:spLocks noGrp="1"/>
          </p:cNvSpPr>
          <p:nvPr>
            <p:ph type="sldNum" sz="quarter" idx="4"/>
          </p:nvPr>
        </p:nvSpPr>
        <p:spPr/>
        <p:txBody>
          <a:bodyPr/>
          <a:lstStyle/>
          <a:p>
            <a:fld id="{90E28097-5348-46F4-A68E-6A0338650D1F}" type="slidenum">
              <a:rPr lang="en-US" smtClean="0"/>
              <a:pPr/>
              <a:t>41</a:t>
            </a:fld>
            <a:endParaRPr lang="en-US"/>
          </a:p>
        </p:txBody>
      </p:sp>
    </p:spTree>
    <p:extLst>
      <p:ext uri="{BB962C8B-B14F-4D97-AF65-F5344CB8AC3E}">
        <p14:creationId xmlns:p14="http://schemas.microsoft.com/office/powerpoint/2010/main" val="67048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(3)</a:t>
            </a:r>
          </a:p>
        </p:txBody>
      </p:sp>
      <p:sp>
        <p:nvSpPr>
          <p:cNvPr id="3" name="Content Placeholder 2"/>
          <p:cNvSpPr>
            <a:spLocks noGrp="1"/>
          </p:cNvSpPr>
          <p:nvPr>
            <p:ph idx="1"/>
          </p:nvPr>
        </p:nvSpPr>
        <p:spPr>
          <a:xfrm>
            <a:off x="5257800" y="1676400"/>
            <a:ext cx="3657600" cy="4953000"/>
          </a:xfrm>
        </p:spPr>
        <p:txBody>
          <a:bodyPr/>
          <a:lstStyle/>
          <a:p>
            <a:r>
              <a:rPr lang="en-US" dirty="0"/>
              <a:t>Counts: a, b, c, d, …</a:t>
            </a:r>
          </a:p>
          <a:p>
            <a:endParaRPr lang="en-US" dirty="0"/>
          </a:p>
        </p:txBody>
      </p:sp>
      <p:pic>
        <p:nvPicPr>
          <p:cNvPr id="18" name="Picture 17"/>
          <p:cNvPicPr>
            <a:picLocks noChangeAspect="1"/>
          </p:cNvPicPr>
          <p:nvPr/>
        </p:nvPicPr>
        <p:blipFill>
          <a:blip r:embed="rId2"/>
          <a:stretch>
            <a:fillRect/>
          </a:stretch>
        </p:blipFill>
        <p:spPr>
          <a:xfrm>
            <a:off x="152400" y="1447800"/>
            <a:ext cx="5435600" cy="3382540"/>
          </a:xfrm>
          <a:prstGeom prst="rect">
            <a:avLst/>
          </a:prstGeom>
        </p:spPr>
      </p:pic>
      <p:sp>
        <p:nvSpPr>
          <p:cNvPr id="19" name="Slide Number Placeholder 18"/>
          <p:cNvSpPr>
            <a:spLocks noGrp="1"/>
          </p:cNvSpPr>
          <p:nvPr>
            <p:ph type="sldNum" sz="quarter" idx="4"/>
          </p:nvPr>
        </p:nvSpPr>
        <p:spPr/>
        <p:txBody>
          <a:bodyPr/>
          <a:lstStyle/>
          <a:p>
            <a:fld id="{90E28097-5348-46F4-A68E-6A0338650D1F}" type="slidenum">
              <a:rPr lang="en-US" smtClean="0"/>
              <a:pPr/>
              <a:t>42</a:t>
            </a:fld>
            <a:endParaRPr lang="en-US"/>
          </a:p>
        </p:txBody>
      </p:sp>
    </p:spTree>
    <p:extLst>
      <p:ext uri="{BB962C8B-B14F-4D97-AF65-F5344CB8AC3E}">
        <p14:creationId xmlns:p14="http://schemas.microsoft.com/office/powerpoint/2010/main" val="3791538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(3)</a:t>
            </a:r>
          </a:p>
        </p:txBody>
      </p:sp>
      <p:sp>
        <p:nvSpPr>
          <p:cNvPr id="3" name="Content Placeholder 2"/>
          <p:cNvSpPr>
            <a:spLocks noGrp="1"/>
          </p:cNvSpPr>
          <p:nvPr>
            <p:ph idx="1"/>
          </p:nvPr>
        </p:nvSpPr>
        <p:spPr>
          <a:xfrm>
            <a:off x="5257800" y="1676400"/>
            <a:ext cx="3657600" cy="4953000"/>
          </a:xfrm>
        </p:spPr>
        <p:txBody>
          <a:bodyPr/>
          <a:lstStyle/>
          <a:p>
            <a:r>
              <a:rPr lang="en-US" dirty="0"/>
              <a:t>Counts: a, b, c, d, …</a:t>
            </a:r>
          </a:p>
          <a:p>
            <a:endParaRPr lang="en-US" dirty="0"/>
          </a:p>
          <a:p>
            <a:r>
              <a:rPr lang="en-US" dirty="0"/>
              <a:t>Ratios: </a:t>
            </a:r>
          </a:p>
          <a:p>
            <a:r>
              <a:rPr lang="en-US" dirty="0"/>
              <a:t>	a) f/h ; </a:t>
            </a:r>
            <a:r>
              <a:rPr lang="en-US" dirty="0" err="1"/>
              <a:t>i</a:t>
            </a:r>
            <a:r>
              <a:rPr lang="en-US" dirty="0"/>
              <a:t>/k</a:t>
            </a:r>
          </a:p>
          <a:p>
            <a:r>
              <a:rPr lang="en-US" dirty="0"/>
              <a:t>	b) j/b ; g/c</a:t>
            </a:r>
          </a:p>
          <a:p>
            <a:endParaRPr lang="en-US" dirty="0"/>
          </a:p>
        </p:txBody>
      </p:sp>
      <p:pic>
        <p:nvPicPr>
          <p:cNvPr id="18" name="Picture 17"/>
          <p:cNvPicPr>
            <a:picLocks noChangeAspect="1"/>
          </p:cNvPicPr>
          <p:nvPr/>
        </p:nvPicPr>
        <p:blipFill>
          <a:blip r:embed="rId2"/>
          <a:stretch>
            <a:fillRect/>
          </a:stretch>
        </p:blipFill>
        <p:spPr>
          <a:xfrm>
            <a:off x="152400" y="1447800"/>
            <a:ext cx="5435600" cy="3382540"/>
          </a:xfrm>
          <a:prstGeom prst="rect">
            <a:avLst/>
          </a:prstGeom>
        </p:spPr>
      </p:pic>
      <p:sp>
        <p:nvSpPr>
          <p:cNvPr id="4" name="Slide Number Placeholder 3"/>
          <p:cNvSpPr>
            <a:spLocks noGrp="1"/>
          </p:cNvSpPr>
          <p:nvPr>
            <p:ph type="sldNum" sz="quarter" idx="4"/>
          </p:nvPr>
        </p:nvSpPr>
        <p:spPr/>
        <p:txBody>
          <a:bodyPr/>
          <a:lstStyle/>
          <a:p>
            <a:fld id="{90E28097-5348-46F4-A68E-6A0338650D1F}" type="slidenum">
              <a:rPr lang="en-US" smtClean="0"/>
              <a:pPr/>
              <a:t>43</a:t>
            </a:fld>
            <a:endParaRPr lang="en-US"/>
          </a:p>
        </p:txBody>
      </p:sp>
    </p:spTree>
    <p:extLst>
      <p:ext uri="{BB962C8B-B14F-4D97-AF65-F5344CB8AC3E}">
        <p14:creationId xmlns:p14="http://schemas.microsoft.com/office/powerpoint/2010/main" val="3691586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(3)</a:t>
            </a:r>
          </a:p>
        </p:txBody>
      </p:sp>
      <p:sp>
        <p:nvSpPr>
          <p:cNvPr id="3" name="Content Placeholder 2"/>
          <p:cNvSpPr>
            <a:spLocks noGrp="1"/>
          </p:cNvSpPr>
          <p:nvPr>
            <p:ph idx="1"/>
          </p:nvPr>
        </p:nvSpPr>
        <p:spPr>
          <a:xfrm>
            <a:off x="5257800" y="1676400"/>
            <a:ext cx="3657600" cy="4953000"/>
          </a:xfrm>
        </p:spPr>
        <p:txBody>
          <a:bodyPr/>
          <a:lstStyle/>
          <a:p>
            <a:r>
              <a:rPr lang="en-US" dirty="0"/>
              <a:t>Counts: a, b, c, d, …</a:t>
            </a:r>
          </a:p>
          <a:p>
            <a:endParaRPr lang="en-US" dirty="0"/>
          </a:p>
          <a:p>
            <a:r>
              <a:rPr lang="en-US" dirty="0"/>
              <a:t>Ratios: </a:t>
            </a:r>
          </a:p>
          <a:p>
            <a:r>
              <a:rPr lang="en-US" dirty="0"/>
              <a:t>	a) f/h ; </a:t>
            </a:r>
            <a:r>
              <a:rPr lang="en-US" dirty="0" err="1"/>
              <a:t>i</a:t>
            </a:r>
            <a:r>
              <a:rPr lang="en-US" dirty="0"/>
              <a:t>/k</a:t>
            </a:r>
          </a:p>
          <a:p>
            <a:r>
              <a:rPr lang="en-US" dirty="0"/>
              <a:t>	b) j/b ; g/c</a:t>
            </a:r>
          </a:p>
          <a:p>
            <a:r>
              <a:rPr lang="en-US" dirty="0"/>
              <a:t>  </a:t>
            </a:r>
            <a:r>
              <a:rPr lang="en-US" dirty="0">
                <a:sym typeface="Wingdings" panose="05000000000000000000" pitchFamily="2" charset="2"/>
              </a:rPr>
              <a:t> difference?</a:t>
            </a:r>
            <a:endParaRPr lang="en-US" dirty="0"/>
          </a:p>
        </p:txBody>
      </p:sp>
      <p:pic>
        <p:nvPicPr>
          <p:cNvPr id="18" name="Picture 17"/>
          <p:cNvPicPr>
            <a:picLocks noChangeAspect="1"/>
          </p:cNvPicPr>
          <p:nvPr/>
        </p:nvPicPr>
        <p:blipFill>
          <a:blip r:embed="rId2"/>
          <a:stretch>
            <a:fillRect/>
          </a:stretch>
        </p:blipFill>
        <p:spPr>
          <a:xfrm>
            <a:off x="152400" y="1447800"/>
            <a:ext cx="5435600" cy="3382540"/>
          </a:xfrm>
          <a:prstGeom prst="rect">
            <a:avLst/>
          </a:prstGeom>
        </p:spPr>
      </p:pic>
      <p:sp>
        <p:nvSpPr>
          <p:cNvPr id="5" name="Content Placeholder 2"/>
          <p:cNvSpPr txBox="1">
            <a:spLocks/>
          </p:cNvSpPr>
          <p:nvPr/>
        </p:nvSpPr>
        <p:spPr>
          <a:xfrm>
            <a:off x="152400" y="4495800"/>
            <a:ext cx="8915400" cy="1905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latin typeface="+mn-lt"/>
              </a:rPr>
              <a:t>Ratios: </a:t>
            </a:r>
          </a:p>
          <a:p>
            <a:r>
              <a:rPr lang="en-US" kern="0" dirty="0">
                <a:latin typeface="+mn-lt"/>
              </a:rPr>
              <a:t>	a) numerator &amp; denominator are unrelated</a:t>
            </a:r>
          </a:p>
          <a:p>
            <a:r>
              <a:rPr lang="en-US" kern="0" dirty="0">
                <a:latin typeface="+mn-lt"/>
              </a:rPr>
              <a:t>			</a:t>
            </a:r>
            <a:r>
              <a:rPr lang="en-US" kern="0" dirty="0">
                <a:latin typeface="+mn-lt"/>
                <a:sym typeface="Wingdings" panose="05000000000000000000" pitchFamily="2" charset="2"/>
              </a:rPr>
              <a:t> ‘ratio </a:t>
            </a:r>
            <a:r>
              <a:rPr lang="en-US" kern="0" dirty="0" err="1">
                <a:latin typeface="+mn-lt"/>
                <a:sym typeface="Wingdings" panose="05000000000000000000" pitchFamily="2" charset="2"/>
              </a:rPr>
              <a:t>strictu</a:t>
            </a:r>
            <a:r>
              <a:rPr lang="en-US" kern="0" dirty="0">
                <a:latin typeface="+mn-lt"/>
                <a:sym typeface="Wingdings" panose="05000000000000000000" pitchFamily="2" charset="2"/>
              </a:rPr>
              <a:t> </a:t>
            </a:r>
            <a:r>
              <a:rPr lang="en-US" kern="0" dirty="0" err="1">
                <a:latin typeface="+mn-lt"/>
                <a:sym typeface="Wingdings" panose="05000000000000000000" pitchFamily="2" charset="2"/>
              </a:rPr>
              <a:t>sensu</a:t>
            </a:r>
            <a:r>
              <a:rPr lang="en-US" kern="0" dirty="0">
                <a:latin typeface="+mn-lt"/>
                <a:sym typeface="Wingdings" panose="05000000000000000000" pitchFamily="2" charset="2"/>
              </a:rPr>
              <a:t>’</a:t>
            </a:r>
            <a:endParaRPr lang="en-US" kern="0" dirty="0">
              <a:latin typeface="+mn-lt"/>
            </a:endParaRPr>
          </a:p>
          <a:p>
            <a:r>
              <a:rPr lang="en-US" kern="0" dirty="0">
                <a:latin typeface="+mn-lt"/>
              </a:rPr>
              <a:t>	b) numerator counts are included in denominator counts</a:t>
            </a:r>
          </a:p>
          <a:p>
            <a:r>
              <a:rPr lang="en-US" kern="0" dirty="0">
                <a:latin typeface="+mn-lt"/>
              </a:rPr>
              <a:t>			</a:t>
            </a:r>
            <a:r>
              <a:rPr lang="en-US" kern="0" dirty="0">
                <a:latin typeface="+mn-lt"/>
                <a:sym typeface="Wingdings" panose="05000000000000000000" pitchFamily="2" charset="2"/>
              </a:rPr>
              <a:t> ‘proportion’</a:t>
            </a:r>
            <a:endParaRPr lang="en-US" kern="0" dirty="0">
              <a:latin typeface="+mn-lt"/>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44</a:t>
            </a:fld>
            <a:endParaRPr lang="en-US"/>
          </a:p>
        </p:txBody>
      </p:sp>
    </p:spTree>
    <p:extLst>
      <p:ext uri="{BB962C8B-B14F-4D97-AF65-F5344CB8AC3E}">
        <p14:creationId xmlns:p14="http://schemas.microsoft.com/office/powerpoint/2010/main" val="67601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Disease occurrence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0090879"/>
              </p:ext>
            </p:extLst>
          </p:nvPr>
        </p:nvGraphicFramePr>
        <p:xfrm>
          <a:off x="228600" y="1676400"/>
          <a:ext cx="8686800" cy="457708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3482140346"/>
                    </a:ext>
                  </a:extLst>
                </a:gridCol>
                <a:gridCol w="1638300">
                  <a:extLst>
                    <a:ext uri="{9D8B030D-6E8A-4147-A177-3AD203B41FA5}">
                      <a16:colId xmlns:a16="http://schemas.microsoft.com/office/drawing/2014/main" val="2507851196"/>
                    </a:ext>
                  </a:extLst>
                </a:gridCol>
                <a:gridCol w="2705100">
                  <a:extLst>
                    <a:ext uri="{9D8B030D-6E8A-4147-A177-3AD203B41FA5}">
                      <a16:colId xmlns:a16="http://schemas.microsoft.com/office/drawing/2014/main" val="3976383702"/>
                    </a:ext>
                  </a:extLst>
                </a:gridCol>
                <a:gridCol w="2171700">
                  <a:extLst>
                    <a:ext uri="{9D8B030D-6E8A-4147-A177-3AD203B41FA5}">
                      <a16:colId xmlns:a16="http://schemas.microsoft.com/office/drawing/2014/main" val="1700263738"/>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Form	</a:t>
                      </a:r>
                    </a:p>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Expressed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Description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Example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7665683"/>
                  </a:ext>
                </a:extLst>
              </a:tr>
              <a:tr h="370840">
                <a:tc>
                  <a:txBody>
                    <a:bodyPr/>
                    <a:lstStyle/>
                    <a:p>
                      <a:r>
                        <a:rPr lang="en-US" dirty="0">
                          <a:solidFill>
                            <a:schemeClr val="bg1"/>
                          </a:solidFill>
                        </a:rPr>
                        <a:t>Count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occurrences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cases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306139"/>
                  </a:ext>
                </a:extLst>
              </a:tr>
              <a:tr h="370840">
                <a:tc>
                  <a:txBody>
                    <a:bodyPr/>
                    <a:lstStyle/>
                    <a:p>
                      <a:r>
                        <a:rPr lang="en-US" dirty="0">
                          <a:solidFill>
                            <a:schemeClr val="bg1"/>
                          </a:solidFill>
                        </a:rPr>
                        <a:t>Ratio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Division of two numbers not necessarily related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males to females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14661404"/>
                  </a:ext>
                </a:extLst>
              </a:tr>
              <a:tr h="370840">
                <a:tc>
                  <a:txBody>
                    <a:bodyPr/>
                    <a:lstStyle/>
                    <a:p>
                      <a:r>
                        <a:rPr lang="en-US" dirty="0">
                          <a:solidFill>
                            <a:schemeClr val="bg1"/>
                          </a:solidFill>
                        </a:rPr>
                        <a:t>Proportion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a:t>
                      </a:r>
                      <a:r>
                        <a:rPr lang="en-US" dirty="0" err="1">
                          <a:solidFill>
                            <a:schemeClr val="bg1"/>
                          </a:solidFill>
                        </a:rPr>
                        <a:t>a+b</a:t>
                      </a:r>
                      <a:r>
                        <a:rPr lang="en-US" dirty="0">
                          <a:solidFill>
                            <a:schemeClr val="bg1"/>
                          </a:solidFill>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Division of two numbers that are related. Numerator is a part of denominator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cases of opioid dependence per 100 thousand residents of  Erie county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78885767"/>
                  </a:ext>
                </a:extLst>
              </a:tr>
              <a:tr h="370840">
                <a:tc>
                  <a:txBody>
                    <a:bodyPr/>
                    <a:lstStyle/>
                    <a:p>
                      <a:r>
                        <a:rPr lang="en-US" dirty="0">
                          <a:solidFill>
                            <a:schemeClr val="bg1"/>
                          </a:solidFill>
                        </a:rPr>
                        <a:t>Rate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a:t>
                      </a:r>
                      <a:r>
                        <a:rPr lang="en-US" dirty="0" err="1">
                          <a:solidFill>
                            <a:schemeClr val="bg1"/>
                          </a:solidFill>
                        </a:rPr>
                        <a:t>a+b</a:t>
                      </a:r>
                      <a:r>
                        <a:rPr lang="en-US" dirty="0">
                          <a:solidFill>
                            <a:schemeClr val="bg1"/>
                          </a:solidFill>
                        </a:rPr>
                        <a:t>)/t or a/(</a:t>
                      </a:r>
                      <a:r>
                        <a:rPr lang="en-US" dirty="0" err="1">
                          <a:solidFill>
                            <a:schemeClr val="bg1"/>
                          </a:solidFill>
                        </a:rPr>
                        <a:t>a+b</a:t>
                      </a:r>
                      <a:r>
                        <a:rPr lang="en-US" dirty="0">
                          <a:solidFill>
                            <a:schemeClr val="bg1"/>
                          </a:solidFill>
                        </a:rPr>
                        <a:t>)*t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Ratio or proportion where time is included in the denominator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new cases of lung cancer per 100,000 residents of Buffalo in one year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47041809"/>
                  </a:ext>
                </a:extLst>
              </a:tr>
            </a:tbl>
          </a:graphicData>
        </a:graphic>
      </p:graphicFrame>
      <p:sp>
        <p:nvSpPr>
          <p:cNvPr id="3" name="Rectangle 2"/>
          <p:cNvSpPr/>
          <p:nvPr/>
        </p:nvSpPr>
        <p:spPr>
          <a:xfrm>
            <a:off x="914401" y="6082714"/>
            <a:ext cx="8229600" cy="646331"/>
          </a:xfrm>
          <a:prstGeom prst="rect">
            <a:avLst/>
          </a:prstGeom>
        </p:spPr>
        <p:txBody>
          <a:bodyPr wrap="square">
            <a:spAutoFit/>
          </a:bodyPr>
          <a:lstStyle/>
          <a:p>
            <a:pPr algn="r"/>
            <a:endParaRPr lang="en-US" sz="1800" b="0" dirty="0">
              <a:solidFill>
                <a:schemeClr val="bg1"/>
              </a:solidFill>
            </a:endParaRPr>
          </a:p>
          <a:p>
            <a:pPr algn="r"/>
            <a:r>
              <a:rPr lang="en-US" sz="1800" b="0" dirty="0">
                <a:solidFill>
                  <a:schemeClr val="bg1"/>
                </a:solidFill>
              </a:rPr>
              <a:t>Adopted from </a:t>
            </a:r>
            <a:r>
              <a:rPr lang="en-US" sz="1800" b="0" dirty="0" err="1">
                <a:solidFill>
                  <a:schemeClr val="bg1"/>
                </a:solidFill>
              </a:rPr>
              <a:t>Gordis</a:t>
            </a:r>
            <a:r>
              <a:rPr lang="en-US" sz="1800" b="0" dirty="0">
                <a:solidFill>
                  <a:schemeClr val="bg1"/>
                </a:solidFill>
              </a:rPr>
              <a:t>, Leon. Epidemiology (5). Saint Louis, US: Saunders, 2013. </a:t>
            </a:r>
            <a:endParaRPr lang="en-US" sz="1800" b="0" dirty="0"/>
          </a:p>
        </p:txBody>
      </p:sp>
      <p:sp>
        <p:nvSpPr>
          <p:cNvPr id="5" name="Slide Number Placeholder 4"/>
          <p:cNvSpPr>
            <a:spLocks noGrp="1"/>
          </p:cNvSpPr>
          <p:nvPr>
            <p:ph type="sldNum" sz="quarter" idx="4"/>
          </p:nvPr>
        </p:nvSpPr>
        <p:spPr/>
        <p:txBody>
          <a:bodyPr/>
          <a:lstStyle/>
          <a:p>
            <a:fld id="{90E28097-5348-46F4-A68E-6A0338650D1F}" type="slidenum">
              <a:rPr lang="en-US" smtClean="0"/>
              <a:pPr/>
              <a:t>45</a:t>
            </a:fld>
            <a:endParaRPr lang="en-US"/>
          </a:p>
        </p:txBody>
      </p:sp>
    </p:spTree>
    <p:extLst>
      <p:ext uri="{BB962C8B-B14F-4D97-AF65-F5344CB8AC3E}">
        <p14:creationId xmlns:p14="http://schemas.microsoft.com/office/powerpoint/2010/main" val="1354509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number of new cases or events occurring in a </a:t>
            </a:r>
            <a:r>
              <a:rPr lang="en-US" u="sng" dirty="0"/>
              <a:t>defined population</a:t>
            </a:r>
            <a:r>
              <a:rPr lang="en-US" dirty="0"/>
              <a:t> during a specified time period.</a:t>
            </a:r>
          </a:p>
        </p:txBody>
      </p:sp>
      <p:sp>
        <p:nvSpPr>
          <p:cNvPr id="4" name="Slide Number Placeholder 3"/>
          <p:cNvSpPr>
            <a:spLocks noGrp="1"/>
          </p:cNvSpPr>
          <p:nvPr>
            <p:ph type="sldNum" sz="quarter" idx="4"/>
          </p:nvPr>
        </p:nvSpPr>
        <p:spPr/>
        <p:txBody>
          <a:bodyPr/>
          <a:lstStyle/>
          <a:p>
            <a:fld id="{90E28097-5348-46F4-A68E-6A0338650D1F}" type="slidenum">
              <a:rPr lang="en-US" smtClean="0"/>
              <a:pPr/>
              <a:t>46</a:t>
            </a:fld>
            <a:endParaRPr lang="en-US"/>
          </a:p>
        </p:txBody>
      </p:sp>
    </p:spTree>
    <p:extLst>
      <p:ext uri="{BB962C8B-B14F-4D97-AF65-F5344CB8AC3E}">
        <p14:creationId xmlns:p14="http://schemas.microsoft.com/office/powerpoint/2010/main" val="2446231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Incidence Rate</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Incidence Density</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Cumulative Incidence Rate</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Special Incidence rates-</a:t>
            </a:r>
          </a:p>
          <a:p>
            <a:pPr lvl="3"/>
            <a:r>
              <a:rPr lang="en-US" sz="2400" dirty="0">
                <a:latin typeface="Times New Roman" panose="02020603050405020304" pitchFamily="18" charset="0"/>
                <a:cs typeface="Times New Roman" panose="02020603050405020304" pitchFamily="18" charset="0"/>
              </a:rPr>
              <a:t>Attack rate</a:t>
            </a:r>
          </a:p>
          <a:p>
            <a:pPr lvl="3"/>
            <a:r>
              <a:rPr lang="en-US" sz="2400" dirty="0">
                <a:latin typeface="Times New Roman" panose="02020603050405020304" pitchFamily="18" charset="0"/>
                <a:cs typeface="Times New Roman" panose="02020603050405020304" pitchFamily="18" charset="0"/>
              </a:rPr>
              <a:t>Secondary Attack rate</a:t>
            </a:r>
          </a:p>
        </p:txBody>
      </p:sp>
      <p:sp>
        <p:nvSpPr>
          <p:cNvPr id="4" name="Slide Number Placeholder 3"/>
          <p:cNvSpPr>
            <a:spLocks noGrp="1"/>
          </p:cNvSpPr>
          <p:nvPr>
            <p:ph type="sldNum" sz="quarter" idx="4"/>
          </p:nvPr>
        </p:nvSpPr>
        <p:spPr/>
        <p:txBody>
          <a:bodyPr/>
          <a:lstStyle/>
          <a:p>
            <a:fld id="{90E28097-5348-46F4-A68E-6A0338650D1F}" type="slidenum">
              <a:rPr lang="en-US" smtClean="0"/>
              <a:pPr/>
              <a:t>47</a:t>
            </a:fld>
            <a:endParaRPr lang="en-US"/>
          </a:p>
        </p:txBody>
      </p:sp>
    </p:spTree>
    <p:extLst>
      <p:ext uri="{BB962C8B-B14F-4D97-AF65-F5344CB8AC3E}">
        <p14:creationId xmlns:p14="http://schemas.microsoft.com/office/powerpoint/2010/main" val="35151678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Rate</a:t>
            </a:r>
          </a:p>
        </p:txBody>
      </p:sp>
      <p:sp>
        <p:nvSpPr>
          <p:cNvPr id="3" name="Content Placeholder 2"/>
          <p:cNvSpPr>
            <a:spLocks noGrp="1"/>
          </p:cNvSpPr>
          <p:nvPr>
            <p:ph idx="1"/>
          </p:nvPr>
        </p:nvSpPr>
        <p:spPr/>
        <p:txBody>
          <a:bodyPr/>
          <a:lstStyle/>
          <a:p>
            <a:endParaRPr lang="en-US" dirty="0"/>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Special type of proportion that includes </a:t>
            </a:r>
            <a:r>
              <a:rPr lang="en-US" sz="2800" b="1" i="1" dirty="0">
                <a:latin typeface="Times New Roman" panose="02020603050405020304" pitchFamily="18" charset="0"/>
                <a:cs typeface="Times New Roman" panose="02020603050405020304" pitchFamily="18" charset="0"/>
              </a:rPr>
              <a:t>specification of time.</a:t>
            </a:r>
          </a:p>
          <a:p>
            <a:pPr marL="0" indent="0"/>
            <a:endParaRPr lang="en-US" sz="2800" b="1" i="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Represents the </a:t>
            </a:r>
            <a:r>
              <a:rPr lang="en-US" sz="2800" b="1" i="1" dirty="0">
                <a:latin typeface="Times New Roman" panose="02020603050405020304" pitchFamily="18" charset="0"/>
                <a:cs typeface="Times New Roman" panose="02020603050405020304" pitchFamily="18" charset="0"/>
              </a:rPr>
              <a:t>probability</a:t>
            </a:r>
            <a:r>
              <a:rPr lang="en-US" sz="2800" dirty="0">
                <a:latin typeface="Times New Roman" panose="02020603050405020304" pitchFamily="18" charset="0"/>
                <a:cs typeface="Times New Roman" panose="02020603050405020304" pitchFamily="18" charset="0"/>
              </a:rPr>
              <a:t> of having the disease in a defined population.</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t>
            </a:r>
            <a:r>
              <a:rPr lang="en-US" sz="2800" b="1" i="1" dirty="0">
                <a:latin typeface="Times New Roman" panose="02020603050405020304" pitchFamily="18" charset="0"/>
                <a:cs typeface="Times New Roman" panose="02020603050405020304" pitchFamily="18" charset="0"/>
              </a:rPr>
              <a:t>basic measure </a:t>
            </a:r>
            <a:r>
              <a:rPr lang="en-US" sz="2800" dirty="0">
                <a:latin typeface="Times New Roman" panose="02020603050405020304" pitchFamily="18" charset="0"/>
                <a:cs typeface="Times New Roman" panose="02020603050405020304" pitchFamily="18" charset="0"/>
              </a:rPr>
              <a:t>of disease occurrence.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48</a:t>
            </a:fld>
            <a:endParaRPr lang="en-US"/>
          </a:p>
        </p:txBody>
      </p:sp>
    </p:spTree>
    <p:extLst>
      <p:ext uri="{BB962C8B-B14F-4D97-AF65-F5344CB8AC3E}">
        <p14:creationId xmlns:p14="http://schemas.microsoft.com/office/powerpoint/2010/main" val="2573314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Calculation of Incidence rate</a:t>
            </a:r>
          </a:p>
        </p:txBody>
      </p:sp>
      <p:sp>
        <p:nvSpPr>
          <p:cNvPr id="3" name="Content Placeholder 2"/>
          <p:cNvSpPr>
            <a:spLocks noGrp="1"/>
          </p:cNvSpPr>
          <p:nvPr>
            <p:ph idx="1"/>
          </p:nvPr>
        </p:nvSpPr>
        <p:spPr>
          <a:xfrm>
            <a:off x="228600" y="1676400"/>
            <a:ext cx="8686800" cy="3886200"/>
          </a:xfrm>
        </p:spPr>
        <p:txBody>
          <a:bodyPr/>
          <a:lstStyle/>
          <a:p>
            <a:pPr algn="ct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Number of </a:t>
            </a:r>
            <a:r>
              <a:rPr lang="en-US" sz="3200" b="1" dirty="0">
                <a:latin typeface="Times New Roman" panose="02020603050405020304" pitchFamily="18" charset="0"/>
                <a:cs typeface="Times New Roman" panose="02020603050405020304" pitchFamily="18" charset="0"/>
              </a:rPr>
              <a:t>new </a:t>
            </a:r>
            <a:r>
              <a:rPr lang="en-US" sz="3200" dirty="0">
                <a:latin typeface="Times New Roman" panose="02020603050405020304" pitchFamily="18" charset="0"/>
                <a:cs typeface="Times New Roman" panose="02020603050405020304" pitchFamily="18" charset="0"/>
              </a:rPr>
              <a:t>cases of disease occurring during a specified period of time </a:t>
            </a:r>
          </a:p>
          <a:p>
            <a:pPr algn="just"/>
            <a:r>
              <a:rPr lang="en-US" sz="3200" dirty="0">
                <a:latin typeface="Times New Roman" panose="02020603050405020304" pitchFamily="18" charset="0"/>
                <a:cs typeface="Times New Roman" panose="02020603050405020304" pitchFamily="18" charset="0"/>
              </a:rPr>
              <a:t>------------------------------------------------</a:t>
            </a:r>
            <a:endParaRPr lang="en-US" sz="3200" u="sng"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u="sng" dirty="0">
                <a:latin typeface="Times New Roman" panose="02020603050405020304" pitchFamily="18" charset="0"/>
                <a:cs typeface="Times New Roman" panose="02020603050405020304" pitchFamily="18" charset="0"/>
              </a:rPr>
              <a:t>Number of persons </a:t>
            </a:r>
            <a:r>
              <a:rPr lang="en-US" sz="3200" b="1" u="sng" dirty="0">
                <a:latin typeface="Times New Roman" panose="02020603050405020304" pitchFamily="18" charset="0"/>
                <a:cs typeface="Times New Roman" panose="02020603050405020304" pitchFamily="18" charset="0"/>
              </a:rPr>
              <a:t>at risk </a:t>
            </a:r>
            <a:r>
              <a:rPr lang="en-US" sz="3200" u="sng" dirty="0">
                <a:latin typeface="Times New Roman" panose="02020603050405020304" pitchFamily="18" charset="0"/>
                <a:cs typeface="Times New Roman" panose="02020603050405020304" pitchFamily="18" charset="0"/>
              </a:rPr>
              <a:t>for the disease</a:t>
            </a:r>
            <a:r>
              <a:rPr lang="en-US" sz="3200" dirty="0">
                <a:latin typeface="Times New Roman" panose="02020603050405020304" pitchFamily="18" charset="0"/>
                <a:cs typeface="Times New Roman" panose="02020603050405020304" pitchFamily="18" charset="0"/>
              </a:rPr>
              <a:t> during the same period</a:t>
            </a:r>
          </a:p>
          <a:p>
            <a:pPr algn="just"/>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endParaRPr lang="en-US" dirty="0"/>
          </a:p>
        </p:txBody>
      </p:sp>
      <p:sp>
        <p:nvSpPr>
          <p:cNvPr id="5" name="Rectangle 4"/>
          <p:cNvSpPr/>
          <p:nvPr/>
        </p:nvSpPr>
        <p:spPr>
          <a:xfrm>
            <a:off x="6934201" y="3327400"/>
            <a:ext cx="914400" cy="584775"/>
          </a:xfrm>
          <a:prstGeom prst="rect">
            <a:avLst/>
          </a:prstGeom>
        </p:spPr>
        <p:txBody>
          <a:bodyPr wrap="square">
            <a:spAutoFit/>
          </a:bodyPr>
          <a:lstStyle/>
          <a:p>
            <a:r>
              <a:rPr lang="en-US" dirty="0">
                <a:solidFill>
                  <a:schemeClr val="bg1"/>
                </a:solidFill>
              </a:rPr>
              <a:t>x K</a:t>
            </a:r>
          </a:p>
        </p:txBody>
      </p:sp>
      <p:sp>
        <p:nvSpPr>
          <p:cNvPr id="6" name="Rectangle 5"/>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4" name="Slide Number Placeholder 3"/>
          <p:cNvSpPr>
            <a:spLocks noGrp="1"/>
          </p:cNvSpPr>
          <p:nvPr>
            <p:ph type="sldNum" sz="quarter" idx="4"/>
          </p:nvPr>
        </p:nvSpPr>
        <p:spPr/>
        <p:txBody>
          <a:bodyPr/>
          <a:lstStyle/>
          <a:p>
            <a:fld id="{90E28097-5348-46F4-A68E-6A0338650D1F}" type="slidenum">
              <a:rPr lang="en-US" smtClean="0"/>
              <a:pPr/>
              <a:t>49</a:t>
            </a:fld>
            <a:endParaRPr lang="en-US"/>
          </a:p>
        </p:txBody>
      </p:sp>
    </p:spTree>
    <p:extLst>
      <p:ext uri="{BB962C8B-B14F-4D97-AF65-F5344CB8AC3E}">
        <p14:creationId xmlns:p14="http://schemas.microsoft.com/office/powerpoint/2010/main" val="704346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a:t>Data and Reality</a:t>
            </a:r>
          </a:p>
        </p:txBody>
      </p:sp>
      <p:sp>
        <p:nvSpPr>
          <p:cNvPr id="11267" name="Content Placeholder 23"/>
          <p:cNvSpPr>
            <a:spLocks noGrp="1"/>
          </p:cNvSpPr>
          <p:nvPr>
            <p:ph idx="1"/>
          </p:nvPr>
        </p:nvSpPr>
        <p:spPr>
          <a:xfrm>
            <a:off x="533400" y="32004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5" name="Content Placeholder 24"/>
          <p:cNvSpPr>
            <a:spLocks noGrp="1"/>
          </p:cNvSpPr>
          <p:nvPr>
            <p:ph sz="half" idx="4294967295"/>
          </p:nvPr>
        </p:nvSpPr>
        <p:spPr>
          <a:xfrm>
            <a:off x="6613525" y="3200400"/>
            <a:ext cx="2301875" cy="457200"/>
          </a:xfrm>
          <a:prstGeom prst="rect">
            <a:avLst/>
          </a:prstGeom>
        </p:spPr>
        <p:txBody>
          <a:bodyPr/>
          <a:lstStyle/>
          <a:p>
            <a:pPr marL="569913" indent="-280988"/>
            <a:r>
              <a:rPr lang="en-US" altLang="en-US" sz="2400" dirty="0">
                <a:solidFill>
                  <a:srgbClr val="FFFF00"/>
                </a:solidFill>
              </a:rPr>
              <a:t>References</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3197225" y="3200400"/>
            <a:ext cx="2692899"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a:t>
            </a:r>
          </a:p>
        </p:txBody>
      </p:sp>
      <p:sp>
        <p:nvSpPr>
          <p:cNvPr id="10" name="Content Placeholder 23"/>
          <p:cNvSpPr txBox="1">
            <a:spLocks/>
          </p:cNvSpPr>
          <p:nvPr/>
        </p:nvSpPr>
        <p:spPr>
          <a:xfrm>
            <a:off x="6595511" y="2841712"/>
            <a:ext cx="2667000" cy="3167062"/>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233363" indent="-233363"/>
            <a:endParaRPr lang="en-US" altLang="en-US" kern="0" dirty="0">
              <a:solidFill>
                <a:srgbClr val="FFFF00"/>
              </a:solidFill>
              <a:latin typeface="+mn-lt"/>
            </a:endParaRPr>
          </a:p>
        </p:txBody>
      </p:sp>
      <p:sp>
        <p:nvSpPr>
          <p:cNvPr id="11" name="Content Placeholder 24"/>
          <p:cNvSpPr txBox="1">
            <a:spLocks/>
          </p:cNvSpPr>
          <p:nvPr/>
        </p:nvSpPr>
        <p:spPr>
          <a:xfrm>
            <a:off x="5775325" y="3194050"/>
            <a:ext cx="3368675" cy="328295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endParaRPr lang="en-US" altLang="en-US" b="0" kern="0" dirty="0">
              <a:solidFill>
                <a:srgbClr val="FFFF00"/>
              </a:solidFill>
            </a:endParaRPr>
          </a:p>
        </p:txBody>
      </p:sp>
      <p:sp>
        <p:nvSpPr>
          <p:cNvPr id="15" name="Content Placeholder 23"/>
          <p:cNvSpPr txBox="1">
            <a:spLocks/>
          </p:cNvSpPr>
          <p:nvPr/>
        </p:nvSpPr>
        <p:spPr>
          <a:xfrm>
            <a:off x="474233" y="3883942"/>
            <a:ext cx="3124200" cy="156686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buNone/>
            </a:pPr>
            <a:r>
              <a:rPr lang="en-US" altLang="en-US" kern="0" dirty="0">
                <a:latin typeface="+mn-lt"/>
              </a:rPr>
              <a:t>Population</a:t>
            </a:r>
          </a:p>
          <a:p>
            <a:pPr marL="168275" lvl="1" indent="-168275">
              <a:buNone/>
            </a:pPr>
            <a:r>
              <a:rPr lang="en-US" altLang="en-US" kern="0" dirty="0">
                <a:latin typeface="+mn-lt"/>
              </a:rPr>
              <a:t>Phenomena</a:t>
            </a:r>
          </a:p>
          <a:p>
            <a:pPr marL="168275" lvl="1" indent="-168275">
              <a:buNone/>
            </a:pPr>
            <a:r>
              <a:rPr lang="en-US" altLang="en-US" kern="0" dirty="0" err="1">
                <a:latin typeface="+mn-lt"/>
              </a:rPr>
              <a:t>Truthmakers</a:t>
            </a:r>
            <a:r>
              <a:rPr lang="en-US" altLang="en-US" kern="0" dirty="0">
                <a:latin typeface="+mn-lt"/>
              </a:rPr>
              <a:t> for hypotheses</a:t>
            </a:r>
          </a:p>
        </p:txBody>
      </p:sp>
      <p:sp>
        <p:nvSpPr>
          <p:cNvPr id="2" name="Slide Number Placeholder 1"/>
          <p:cNvSpPr>
            <a:spLocks noGrp="1"/>
          </p:cNvSpPr>
          <p:nvPr>
            <p:ph type="sldNum" sz="quarter" idx="10"/>
          </p:nvPr>
        </p:nvSpPr>
        <p:spPr/>
        <p:txBody>
          <a:bodyPr/>
          <a:lstStyle/>
          <a:p>
            <a:fld id="{E275BFA4-CA6D-4892-8C0A-6B14E134BD5D}" type="slidenum">
              <a:rPr lang="en-US" smtClean="0"/>
              <a:pPr/>
              <a:t>5</a:t>
            </a:fld>
            <a:endParaRPr lang="en-US"/>
          </a:p>
        </p:txBody>
      </p:sp>
      <p:sp>
        <p:nvSpPr>
          <p:cNvPr id="23" name="Content Placeholder 23">
            <a:extLst>
              <a:ext uri="{FF2B5EF4-FFF2-40B4-BE49-F238E27FC236}">
                <a16:creationId xmlns:a16="http://schemas.microsoft.com/office/drawing/2014/main" id="{0D27687D-3520-4FED-837D-85A5F78104FB}"/>
              </a:ext>
            </a:extLst>
          </p:cNvPr>
          <p:cNvSpPr txBox="1">
            <a:spLocks/>
          </p:cNvSpPr>
          <p:nvPr/>
        </p:nvSpPr>
        <p:spPr>
          <a:xfrm>
            <a:off x="3429000" y="3883942"/>
            <a:ext cx="2116569" cy="156686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ctr">
              <a:buNone/>
            </a:pPr>
            <a:r>
              <a:rPr lang="en-US" altLang="en-US" kern="0" dirty="0">
                <a:latin typeface="+mn-lt"/>
              </a:rPr>
              <a:t>Bias</a:t>
            </a:r>
          </a:p>
        </p:txBody>
      </p:sp>
      <p:sp>
        <p:nvSpPr>
          <p:cNvPr id="24" name="Content Placeholder 23">
            <a:extLst>
              <a:ext uri="{FF2B5EF4-FFF2-40B4-BE49-F238E27FC236}">
                <a16:creationId xmlns:a16="http://schemas.microsoft.com/office/drawing/2014/main" id="{AC005AC0-78CA-4624-8B65-5FD7752916B6}"/>
              </a:ext>
            </a:extLst>
          </p:cNvPr>
          <p:cNvSpPr txBox="1">
            <a:spLocks/>
          </p:cNvSpPr>
          <p:nvPr/>
        </p:nvSpPr>
        <p:spPr>
          <a:xfrm>
            <a:off x="5714315" y="3883942"/>
            <a:ext cx="3124200" cy="156686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r">
              <a:buNone/>
            </a:pPr>
            <a:r>
              <a:rPr lang="en-US" altLang="en-US" kern="0" dirty="0">
                <a:latin typeface="+mn-lt"/>
              </a:rPr>
              <a:t>Sample data</a:t>
            </a:r>
          </a:p>
          <a:p>
            <a:pPr marL="168275" lvl="1" indent="-168275" algn="r">
              <a:buNone/>
            </a:pPr>
            <a:r>
              <a:rPr lang="en-US" altLang="en-US" kern="0" dirty="0">
                <a:latin typeface="+mn-lt"/>
              </a:rPr>
              <a:t>Statistical hypotheses</a:t>
            </a:r>
          </a:p>
          <a:p>
            <a:pPr marL="168275" lvl="1" indent="-168275" algn="r">
              <a:buNone/>
            </a:pPr>
            <a:r>
              <a:rPr lang="en-US" altLang="en-US" kern="0" dirty="0">
                <a:latin typeface="+mn-lt"/>
              </a:rPr>
              <a:t>Variable descriptions</a:t>
            </a:r>
          </a:p>
          <a:p>
            <a:pPr marL="168275" lvl="1" indent="-168275" algn="r">
              <a:buNone/>
            </a:pPr>
            <a:r>
              <a:rPr lang="en-US" altLang="en-US" kern="0" dirty="0">
                <a:latin typeface="+mn-lt"/>
              </a:rPr>
              <a:t>Theoretical linkage</a:t>
            </a:r>
          </a:p>
          <a:p>
            <a:pPr marL="168275" lvl="1" indent="-168275" algn="r">
              <a:buNone/>
            </a:pPr>
            <a:r>
              <a:rPr lang="en-US" altLang="en-US" kern="0" dirty="0">
                <a:latin typeface="+mn-lt"/>
              </a:rPr>
              <a:t>Operational linkage</a:t>
            </a:r>
          </a:p>
        </p:txBody>
      </p:sp>
      <p:sp>
        <p:nvSpPr>
          <p:cNvPr id="16" name="Slide Number Placeholder 3">
            <a:extLst>
              <a:ext uri="{FF2B5EF4-FFF2-40B4-BE49-F238E27FC236}">
                <a16:creationId xmlns:a16="http://schemas.microsoft.com/office/drawing/2014/main" id="{A984DC54-BC5F-4351-99AA-63DD684DBE6D}"/>
              </a:ext>
            </a:extLst>
          </p:cNvPr>
          <p:cNvSpPr>
            <a:spLocks noGrp="1"/>
          </p:cNvSpPr>
          <p:nvPr>
            <p:ph type="sldNum" sz="quarter" idx="4"/>
          </p:nvPr>
        </p:nvSpPr>
        <p:spPr>
          <a:xfrm>
            <a:off x="23946" y="6555381"/>
            <a:ext cx="457200" cy="288925"/>
          </a:xfrm>
        </p:spPr>
        <p:txBody>
          <a:bodyPr/>
          <a:lstStyle/>
          <a:p>
            <a:fld id="{90E28097-5348-46F4-A68E-6A0338650D1F}" type="slidenum">
              <a:rPr lang="en-US" smtClean="0"/>
              <a:pPr/>
              <a:t>5</a:t>
            </a:fld>
            <a:endParaRPr lang="en-US"/>
          </a:p>
        </p:txBody>
      </p:sp>
    </p:spTree>
    <p:extLst>
      <p:ext uri="{BB962C8B-B14F-4D97-AF65-F5344CB8AC3E}">
        <p14:creationId xmlns:p14="http://schemas.microsoft.com/office/powerpoint/2010/main" val="27950414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needed to calculate incidence rate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Case definition –What is considered disease?</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Numerator = Number of Events</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Denominator = Defined Population at Risk</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Specified period</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fr-FR" sz="2800" dirty="0">
                <a:latin typeface="Times New Roman" panose="02020603050405020304" pitchFamily="18" charset="0"/>
                <a:cs typeface="Times New Roman" panose="02020603050405020304" pitchFamily="18" charset="0"/>
              </a:rPr>
              <a:t>Constant (unit multiplier, “K”): </a:t>
            </a:r>
            <a:r>
              <a:rPr lang="fr-FR" sz="2800" dirty="0" err="1">
                <a:latin typeface="Times New Roman" panose="02020603050405020304" pitchFamily="18" charset="0"/>
                <a:cs typeface="Times New Roman" panose="02020603050405020304" pitchFamily="18" charset="0"/>
              </a:rPr>
              <a:t>e.g</a:t>
            </a:r>
            <a:r>
              <a:rPr lang="fr-FR" sz="2800" dirty="0">
                <a:latin typeface="Times New Roman" panose="02020603050405020304" pitchFamily="18" charset="0"/>
                <a:cs typeface="Times New Roman" panose="02020603050405020304" pitchFamily="18" charset="0"/>
              </a:rPr>
              <a:t>. per 100,000</a:t>
            </a:r>
          </a:p>
          <a:p>
            <a:pPr marL="457200" indent="-457200">
              <a:buFont typeface="Arial" panose="020B0604020202020204" pitchFamily="34" charset="0"/>
              <a:buChar char="•"/>
            </a:pPr>
            <a:endParaRPr lang="en-US" sz="2800" dirty="0"/>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50</a:t>
            </a:fld>
            <a:endParaRPr lang="en-US"/>
          </a:p>
        </p:txBody>
      </p:sp>
    </p:spTree>
    <p:extLst>
      <p:ext uri="{BB962C8B-B14F-4D97-AF65-F5344CB8AC3E}">
        <p14:creationId xmlns:p14="http://schemas.microsoft.com/office/powerpoint/2010/main" val="29883837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the denominator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an incidence rate to be meaningful, any individual who is included in the denominator must have the </a:t>
            </a:r>
            <a:r>
              <a:rPr lang="en-US" i="1" dirty="0">
                <a:latin typeface="Times New Roman" panose="02020603050405020304" pitchFamily="18" charset="0"/>
                <a:cs typeface="Times New Roman" panose="02020603050405020304" pitchFamily="18" charset="0"/>
              </a:rPr>
              <a:t>potential </a:t>
            </a:r>
            <a:r>
              <a:rPr lang="en-US" dirty="0">
                <a:latin typeface="Times New Roman" panose="02020603050405020304" pitchFamily="18" charset="0"/>
                <a:cs typeface="Times New Roman" panose="02020603050405020304" pitchFamily="18" charset="0"/>
              </a:rPr>
              <a:t>to become part of the group included in the numerator”.</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All cases in the numerator must come from the denominator.</a:t>
            </a:r>
          </a:p>
          <a:p>
            <a:r>
              <a:rPr lang="en-US" dirty="0"/>
              <a:t> </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51</a:t>
            </a:fld>
            <a:endParaRPr lang="en-US"/>
          </a:p>
        </p:txBody>
      </p:sp>
    </p:spTree>
    <p:extLst>
      <p:ext uri="{BB962C8B-B14F-4D97-AF65-F5344CB8AC3E}">
        <p14:creationId xmlns:p14="http://schemas.microsoft.com/office/powerpoint/2010/main" val="265126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399" y="3124200"/>
            <a:ext cx="5802951" cy="3611140"/>
          </a:xfrm>
          <a:prstGeom prst="rect">
            <a:avLst/>
          </a:prstGeom>
        </p:spPr>
      </p:pic>
      <p:cxnSp>
        <p:nvCxnSpPr>
          <p:cNvPr id="8" name="Straight Connector 7"/>
          <p:cNvCxnSpPr/>
          <p:nvPr/>
        </p:nvCxnSpPr>
        <p:spPr bwMode="auto">
          <a:xfrm>
            <a:off x="914400" y="1143000"/>
            <a:ext cx="7772400" cy="533400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9" name="Slide Number Placeholder 8"/>
          <p:cNvSpPr>
            <a:spLocks noGrp="1"/>
          </p:cNvSpPr>
          <p:nvPr>
            <p:ph type="sldNum" sz="quarter" idx="4"/>
          </p:nvPr>
        </p:nvSpPr>
        <p:spPr/>
        <p:txBody>
          <a:bodyPr/>
          <a:lstStyle/>
          <a:p>
            <a:fld id="{90E28097-5348-46F4-A68E-6A0338650D1F}" type="slidenum">
              <a:rPr lang="en-US" smtClean="0"/>
              <a:pPr/>
              <a:t>52</a:t>
            </a:fld>
            <a:endParaRPr lang="en-US"/>
          </a:p>
        </p:txBody>
      </p:sp>
      <p:pic>
        <p:nvPicPr>
          <p:cNvPr id="3" name="Picture 2">
            <a:extLst>
              <a:ext uri="{FF2B5EF4-FFF2-40B4-BE49-F238E27FC236}">
                <a16:creationId xmlns:a16="http://schemas.microsoft.com/office/drawing/2014/main" id="{BDCF8F5E-CF66-4AF7-A3C4-5A4C520FD45D}"/>
              </a:ext>
            </a:extLst>
          </p:cNvPr>
          <p:cNvPicPr>
            <a:picLocks noChangeAspect="1"/>
          </p:cNvPicPr>
          <p:nvPr/>
        </p:nvPicPr>
        <p:blipFill>
          <a:blip r:embed="rId3"/>
          <a:stretch>
            <a:fillRect/>
          </a:stretch>
        </p:blipFill>
        <p:spPr>
          <a:xfrm>
            <a:off x="3440623" y="609600"/>
            <a:ext cx="5627177" cy="3429000"/>
          </a:xfrm>
          <a:prstGeom prst="rect">
            <a:avLst/>
          </a:prstGeom>
        </p:spPr>
      </p:pic>
    </p:spTree>
    <p:extLst>
      <p:ext uri="{BB962C8B-B14F-4D97-AF65-F5344CB8AC3E}">
        <p14:creationId xmlns:p14="http://schemas.microsoft.com/office/powerpoint/2010/main" val="33061229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the denominator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i="1" u="sng" dirty="0">
                <a:latin typeface="Times New Roman" panose="02020603050405020304" pitchFamily="18" charset="0"/>
                <a:cs typeface="Times New Roman" panose="02020603050405020304" pitchFamily="18" charset="0"/>
              </a:rPr>
              <a:t>Potential</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biological susceptibility and some probability of being exposed to causal factors.</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i="1" u="sng" dirty="0">
                <a:latin typeface="Times New Roman" panose="02020603050405020304" pitchFamily="18" charset="0"/>
                <a:cs typeface="Times New Roman" panose="02020603050405020304" pitchFamily="18" charset="0"/>
              </a:rPr>
              <a:t>At risk</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Must be able to develop the disease, e.g., only women can contribute to uterine cancer incidence (thus, only women could be part of the denominator). You must always clearly specify the “source” population that is “at risk” to become part of the numerator. </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53</a:t>
            </a:fld>
            <a:endParaRPr lang="en-US"/>
          </a:p>
        </p:txBody>
      </p:sp>
    </p:spTree>
    <p:extLst>
      <p:ext uri="{BB962C8B-B14F-4D97-AF65-F5344CB8AC3E}">
        <p14:creationId xmlns:p14="http://schemas.microsoft.com/office/powerpoint/2010/main" val="3466066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a:t>
            </a:r>
          </a:p>
        </p:txBody>
      </p:sp>
      <p:sp>
        <p:nvSpPr>
          <p:cNvPr id="3" name="Content Placeholder 2"/>
          <p:cNvSpPr>
            <a:spLocks noGrp="1"/>
          </p:cNvSpPr>
          <p:nvPr>
            <p:ph idx="1"/>
          </p:nvPr>
        </p:nvSpPr>
        <p:spPr>
          <a:xfrm>
            <a:off x="228600" y="1676400"/>
            <a:ext cx="8686800" cy="4114800"/>
          </a:xfrm>
        </p:spPr>
        <p:txBody>
          <a:bodyPr/>
          <a:lstStyle/>
          <a:p>
            <a:endParaRPr lang="en-US" dirty="0"/>
          </a:p>
          <a:p>
            <a:pPr>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Incidence rate indicates a risk </a:t>
            </a:r>
            <a:r>
              <a:rPr lang="en-US" sz="2800" dirty="0">
                <a:latin typeface="Times New Roman" panose="02020603050405020304" pitchFamily="18" charset="0"/>
                <a:cs typeface="Times New Roman" panose="02020603050405020304" pitchFamily="18" charset="0"/>
              </a:rPr>
              <a:t>because it is a measure of transition from a </a:t>
            </a:r>
            <a:r>
              <a:rPr lang="en-US" sz="2800" i="1" dirty="0">
                <a:latin typeface="Times New Roman" panose="02020603050405020304" pitchFamily="18" charset="0"/>
                <a:cs typeface="Times New Roman" panose="02020603050405020304" pitchFamily="18" charset="0"/>
              </a:rPr>
              <a:t>non</a:t>
            </a:r>
            <a:r>
              <a:rPr lang="en-US" sz="2800" dirty="0">
                <a:latin typeface="Times New Roman" panose="02020603050405020304" pitchFamily="18" charset="0"/>
                <a:cs typeface="Times New Roman" panose="02020603050405020304" pitchFamily="18" charset="0"/>
              </a:rPr>
              <a:t>-diseased state to a diseased state.</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Incidence rates are not affected by treatment but are affected by prevention.</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incidence rate measure is a key to studying disease etiology because causative factors will increase the incidence rate of disease. </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54</a:t>
            </a:fld>
            <a:endParaRPr lang="en-US"/>
          </a:p>
        </p:txBody>
      </p:sp>
    </p:spTree>
    <p:extLst>
      <p:ext uri="{BB962C8B-B14F-4D97-AF65-F5344CB8AC3E}">
        <p14:creationId xmlns:p14="http://schemas.microsoft.com/office/powerpoint/2010/main" val="454767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Incidence</a:t>
            </a:r>
          </a:p>
        </p:txBody>
      </p:sp>
      <p:sp>
        <p:nvSpPr>
          <p:cNvPr id="3" name="Content Placeholder 2"/>
          <p:cNvSpPr>
            <a:spLocks noGrp="1"/>
          </p:cNvSpPr>
          <p:nvPr>
            <p:ph idx="1"/>
          </p:nvPr>
        </p:nvSpPr>
        <p:spPr>
          <a:xfrm>
            <a:off x="228600" y="1676400"/>
            <a:ext cx="8686800" cy="411480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Cumulative incidence is a measure of disease frequency that addresses the question "How far has the disease spread during a specified period of time?"  </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calculated using the following formula:</a:t>
            </a:r>
          </a:p>
          <a:p>
            <a:pPr marL="0" indent="0" algn="ctr"/>
            <a:endParaRPr lang="en-US" sz="1100" dirty="0">
              <a:latin typeface="Times New Roman" panose="02020603050405020304" pitchFamily="18" charset="0"/>
              <a:cs typeface="Times New Roman" panose="02020603050405020304" pitchFamily="18" charset="0"/>
            </a:endParaRPr>
          </a:p>
          <a:p>
            <a:pPr marL="0" indent="0" algn="ctr"/>
            <a:r>
              <a:rPr lang="en-US" dirty="0">
                <a:latin typeface="Times New Roman" panose="02020603050405020304" pitchFamily="18" charset="0"/>
                <a:cs typeface="Times New Roman" panose="02020603050405020304" pitchFamily="18" charset="0"/>
              </a:rPr>
              <a:t>the number of new cases of a disease in a population during a specific period of time (the numerator) </a:t>
            </a:r>
          </a:p>
          <a:p>
            <a:pPr marL="0" indent="0" algn="ctr"/>
            <a:r>
              <a:rPr lang="en-US" dirty="0">
                <a:latin typeface="Times New Roman" panose="02020603050405020304" pitchFamily="18" charset="0"/>
                <a:cs typeface="Times New Roman" panose="02020603050405020304" pitchFamily="18" charset="0"/>
              </a:rPr>
              <a:t>divided by </a:t>
            </a:r>
          </a:p>
          <a:p>
            <a:pPr marL="0" indent="0" algn="ctr"/>
            <a:r>
              <a:rPr lang="en-US" dirty="0">
                <a:latin typeface="Times New Roman" panose="02020603050405020304" pitchFamily="18" charset="0"/>
                <a:cs typeface="Times New Roman" panose="02020603050405020304" pitchFamily="18" charset="0"/>
              </a:rPr>
              <a:t>the total number of people at risk of developing the disease in that population during the same period of time (the denominator). </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p:txBody>
      </p:sp>
      <p:sp>
        <p:nvSpPr>
          <p:cNvPr id="5" name="Rectangle 4"/>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6" name="Slide Number Placeholder 5"/>
          <p:cNvSpPr>
            <a:spLocks noGrp="1"/>
          </p:cNvSpPr>
          <p:nvPr>
            <p:ph type="sldNum" sz="quarter" idx="4"/>
          </p:nvPr>
        </p:nvSpPr>
        <p:spPr/>
        <p:txBody>
          <a:bodyPr/>
          <a:lstStyle/>
          <a:p>
            <a:fld id="{90E28097-5348-46F4-A68E-6A0338650D1F}" type="slidenum">
              <a:rPr lang="en-US" smtClean="0"/>
              <a:pPr/>
              <a:t>55</a:t>
            </a:fld>
            <a:endParaRPr lang="en-US"/>
          </a:p>
        </p:txBody>
      </p:sp>
    </p:spTree>
    <p:extLst>
      <p:ext uri="{BB962C8B-B14F-4D97-AF65-F5344CB8AC3E}">
        <p14:creationId xmlns:p14="http://schemas.microsoft.com/office/powerpoint/2010/main" val="23081418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341B-18C7-45CF-AA00-F7A99221C1C4}"/>
              </a:ext>
            </a:extLst>
          </p:cNvPr>
          <p:cNvSpPr>
            <a:spLocks noGrp="1"/>
          </p:cNvSpPr>
          <p:nvPr>
            <p:ph type="title"/>
          </p:nvPr>
        </p:nvSpPr>
        <p:spPr>
          <a:xfrm>
            <a:off x="228600" y="838200"/>
            <a:ext cx="8686800" cy="762000"/>
          </a:xfrm>
        </p:spPr>
        <p:txBody>
          <a:bodyPr/>
          <a:lstStyle/>
          <a:p>
            <a:pPr algn="l"/>
            <a:r>
              <a:rPr lang="en-US" dirty="0"/>
              <a:t>     Incidence Rate 	       Cumulative </a:t>
            </a:r>
            <a:br>
              <a:rPr lang="en-US" dirty="0"/>
            </a:br>
            <a:r>
              <a:rPr lang="en-US" dirty="0"/>
              <a:t>					         Incidence</a:t>
            </a:r>
          </a:p>
        </p:txBody>
      </p:sp>
      <p:sp>
        <p:nvSpPr>
          <p:cNvPr id="3" name="Content Placeholder 2">
            <a:extLst>
              <a:ext uri="{FF2B5EF4-FFF2-40B4-BE49-F238E27FC236}">
                <a16:creationId xmlns:a16="http://schemas.microsoft.com/office/drawing/2014/main" id="{BA31D464-8794-4A0E-A673-72FC7A130CBA}"/>
              </a:ext>
            </a:extLst>
          </p:cNvPr>
          <p:cNvSpPr>
            <a:spLocks noGrp="1"/>
          </p:cNvSpPr>
          <p:nvPr>
            <p:ph idx="1"/>
          </p:nvPr>
        </p:nvSpPr>
        <p:spPr>
          <a:xfrm>
            <a:off x="228600" y="2286000"/>
            <a:ext cx="4114800" cy="4419600"/>
          </a:xfrm>
        </p:spPr>
        <p:txBody>
          <a:bodyPr/>
          <a:lstStyle/>
          <a:p>
            <a:pPr marL="0" indent="0" algn="ctr"/>
            <a:r>
              <a:rPr lang="en-US" dirty="0">
                <a:latin typeface="Times New Roman" panose="02020603050405020304" pitchFamily="18" charset="0"/>
                <a:cs typeface="Times New Roman" panose="02020603050405020304" pitchFamily="18" charset="0"/>
              </a:rPr>
              <a:t>Number of </a:t>
            </a:r>
            <a:r>
              <a:rPr lang="en-US" b="1" dirty="0">
                <a:latin typeface="Times New Roman" panose="02020603050405020304" pitchFamily="18" charset="0"/>
                <a:cs typeface="Times New Roman" panose="02020603050405020304" pitchFamily="18" charset="0"/>
              </a:rPr>
              <a:t>new </a:t>
            </a:r>
            <a:r>
              <a:rPr lang="en-US" dirty="0">
                <a:latin typeface="Times New Roman" panose="02020603050405020304" pitchFamily="18" charset="0"/>
                <a:cs typeface="Times New Roman" panose="02020603050405020304" pitchFamily="18" charset="0"/>
              </a:rPr>
              <a:t>cases of disease occurring during a specified period of time </a:t>
            </a:r>
          </a:p>
          <a:p>
            <a:pPr marL="0" indent="0" algn="ctr"/>
            <a:r>
              <a:rPr lang="en-US" dirty="0">
                <a:latin typeface="Times New Roman" panose="02020603050405020304" pitchFamily="18" charset="0"/>
                <a:cs typeface="Times New Roman" panose="02020603050405020304" pitchFamily="18" charset="0"/>
              </a:rPr>
              <a:t>--------------------------------------</a:t>
            </a:r>
            <a:endParaRPr lang="en-US" u="sng" dirty="0">
              <a:latin typeface="Times New Roman" panose="02020603050405020304" pitchFamily="18" charset="0"/>
              <a:cs typeface="Times New Roman" panose="02020603050405020304" pitchFamily="18" charset="0"/>
            </a:endParaRPr>
          </a:p>
          <a:p>
            <a:pPr marL="0" indent="0" algn="ctr"/>
            <a:r>
              <a:rPr lang="en-US" dirty="0">
                <a:latin typeface="Times New Roman" panose="02020603050405020304" pitchFamily="18" charset="0"/>
                <a:cs typeface="Times New Roman" panose="02020603050405020304" pitchFamily="18" charset="0"/>
              </a:rPr>
              <a:t> Number of persons </a:t>
            </a:r>
            <a:r>
              <a:rPr lang="en-US" b="1" dirty="0">
                <a:latin typeface="Times New Roman" panose="02020603050405020304" pitchFamily="18" charset="0"/>
                <a:cs typeface="Times New Roman" panose="02020603050405020304" pitchFamily="18" charset="0"/>
              </a:rPr>
              <a:t>at risk </a:t>
            </a:r>
            <a:r>
              <a:rPr lang="en-US" dirty="0">
                <a:latin typeface="Times New Roman" panose="02020603050405020304" pitchFamily="18" charset="0"/>
                <a:cs typeface="Times New Roman" panose="02020603050405020304" pitchFamily="18" charset="0"/>
              </a:rPr>
              <a:t>for the disease during the same period</a:t>
            </a:r>
          </a:p>
          <a:p>
            <a:endParaRPr lang="en-US" dirty="0"/>
          </a:p>
        </p:txBody>
      </p:sp>
      <p:sp>
        <p:nvSpPr>
          <p:cNvPr id="4" name="Slide Number Placeholder 3">
            <a:extLst>
              <a:ext uri="{FF2B5EF4-FFF2-40B4-BE49-F238E27FC236}">
                <a16:creationId xmlns:a16="http://schemas.microsoft.com/office/drawing/2014/main" id="{022C8DB5-876F-4881-8294-A892C3E3F51F}"/>
              </a:ext>
            </a:extLst>
          </p:cNvPr>
          <p:cNvSpPr>
            <a:spLocks noGrp="1"/>
          </p:cNvSpPr>
          <p:nvPr>
            <p:ph type="sldNum" sz="quarter" idx="4"/>
          </p:nvPr>
        </p:nvSpPr>
        <p:spPr/>
        <p:txBody>
          <a:bodyPr/>
          <a:lstStyle/>
          <a:p>
            <a:fld id="{90E28097-5348-46F4-A68E-6A0338650D1F}" type="slidenum">
              <a:rPr lang="en-US" smtClean="0"/>
              <a:pPr/>
              <a:t>56</a:t>
            </a:fld>
            <a:endParaRPr lang="en-US"/>
          </a:p>
        </p:txBody>
      </p:sp>
      <p:sp>
        <p:nvSpPr>
          <p:cNvPr id="5" name="Content Placeholder 2">
            <a:extLst>
              <a:ext uri="{FF2B5EF4-FFF2-40B4-BE49-F238E27FC236}">
                <a16:creationId xmlns:a16="http://schemas.microsoft.com/office/drawing/2014/main" id="{ED8E09B2-C5FC-4E75-9A63-780424E867A2}"/>
              </a:ext>
            </a:extLst>
          </p:cNvPr>
          <p:cNvSpPr txBox="1">
            <a:spLocks/>
          </p:cNvSpPr>
          <p:nvPr/>
        </p:nvSpPr>
        <p:spPr>
          <a:xfrm>
            <a:off x="4953000" y="2286000"/>
            <a:ext cx="3810000" cy="44196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lgn="ctr"/>
            <a:r>
              <a:rPr lang="en-US" kern="0" dirty="0">
                <a:latin typeface="Times New Roman" panose="02020603050405020304" pitchFamily="18" charset="0"/>
                <a:cs typeface="Times New Roman" panose="02020603050405020304" pitchFamily="18" charset="0"/>
              </a:rPr>
              <a:t>Number of </a:t>
            </a:r>
            <a:r>
              <a:rPr lang="en-US" b="1" kern="0" dirty="0">
                <a:latin typeface="Times New Roman" panose="02020603050405020304" pitchFamily="18" charset="0"/>
                <a:cs typeface="Times New Roman" panose="02020603050405020304" pitchFamily="18" charset="0"/>
              </a:rPr>
              <a:t>new </a:t>
            </a:r>
            <a:r>
              <a:rPr lang="en-US" kern="0" dirty="0">
                <a:latin typeface="Times New Roman" panose="02020603050405020304" pitchFamily="18" charset="0"/>
                <a:cs typeface="Times New Roman" panose="02020603050405020304" pitchFamily="18" charset="0"/>
              </a:rPr>
              <a:t>cases of disease occurring during a specified period of time </a:t>
            </a:r>
          </a:p>
          <a:p>
            <a:pPr marL="0" indent="0" algn="ctr"/>
            <a:r>
              <a:rPr lang="en-US" kern="0" dirty="0">
                <a:latin typeface="Times New Roman" panose="02020603050405020304" pitchFamily="18" charset="0"/>
                <a:cs typeface="Times New Roman" panose="02020603050405020304" pitchFamily="18" charset="0"/>
              </a:rPr>
              <a:t>-----------------------------------</a:t>
            </a:r>
            <a:endParaRPr lang="en-US" u="sng" kern="0" dirty="0">
              <a:latin typeface="Times New Roman" panose="02020603050405020304" pitchFamily="18" charset="0"/>
              <a:cs typeface="Times New Roman" panose="02020603050405020304" pitchFamily="18" charset="0"/>
            </a:endParaRPr>
          </a:p>
          <a:p>
            <a:pPr marL="0" indent="0" algn="ctr"/>
            <a:r>
              <a:rPr lang="en-US" kern="0" dirty="0">
                <a:latin typeface="Times New Roman" panose="02020603050405020304" pitchFamily="18" charset="0"/>
                <a:cs typeface="Times New Roman" panose="02020603050405020304" pitchFamily="18" charset="0"/>
              </a:rPr>
              <a:t> Initial population at risk for the disease</a:t>
            </a:r>
          </a:p>
          <a:p>
            <a:endParaRPr lang="en-US" kern="0" dirty="0"/>
          </a:p>
        </p:txBody>
      </p:sp>
      <p:sp>
        <p:nvSpPr>
          <p:cNvPr id="6" name="TextBox 5">
            <a:extLst>
              <a:ext uri="{FF2B5EF4-FFF2-40B4-BE49-F238E27FC236}">
                <a16:creationId xmlns:a16="http://schemas.microsoft.com/office/drawing/2014/main" id="{66638BD1-A8CE-4C0B-8D4B-1A955F81367B}"/>
              </a:ext>
            </a:extLst>
          </p:cNvPr>
          <p:cNvSpPr txBox="1"/>
          <p:nvPr/>
        </p:nvSpPr>
        <p:spPr>
          <a:xfrm>
            <a:off x="409008" y="5419635"/>
            <a:ext cx="8506391" cy="830997"/>
          </a:xfrm>
          <a:prstGeom prst="rect">
            <a:avLst/>
          </a:prstGeom>
          <a:noFill/>
        </p:spPr>
        <p:txBody>
          <a:bodyPr wrap="square" rtlCol="0">
            <a:spAutoFit/>
          </a:bodyPr>
          <a:lstStyle/>
          <a:p>
            <a:r>
              <a:rPr lang="en-US" sz="2400" b="0" dirty="0">
                <a:solidFill>
                  <a:schemeClr val="bg1"/>
                </a:solidFill>
              </a:rPr>
              <a:t>In a constant population, the number of persons </a:t>
            </a:r>
            <a:r>
              <a:rPr lang="en-US" sz="2400" dirty="0">
                <a:solidFill>
                  <a:schemeClr val="bg1"/>
                </a:solidFill>
              </a:rPr>
              <a:t>at risk </a:t>
            </a:r>
            <a:r>
              <a:rPr lang="en-US" sz="2400" b="0" dirty="0">
                <a:solidFill>
                  <a:schemeClr val="bg1"/>
                </a:solidFill>
              </a:rPr>
              <a:t>decreases with each new case!</a:t>
            </a:r>
          </a:p>
        </p:txBody>
      </p:sp>
    </p:spTree>
    <p:extLst>
      <p:ext uri="{BB962C8B-B14F-4D97-AF65-F5344CB8AC3E}">
        <p14:creationId xmlns:p14="http://schemas.microsoft.com/office/powerpoint/2010/main" val="41829749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Incidence rate and cumulative incidence (1)</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905000"/>
            <a:ext cx="7287964" cy="4191000"/>
          </a:xfrm>
        </p:spPr>
      </p:pic>
      <p:sp>
        <p:nvSpPr>
          <p:cNvPr id="5" name="Rectangle 4"/>
          <p:cNvSpPr/>
          <p:nvPr/>
        </p:nvSpPr>
        <p:spPr>
          <a:xfrm>
            <a:off x="3581400" y="6471007"/>
            <a:ext cx="5425611" cy="307777"/>
          </a:xfrm>
          <a:prstGeom prst="rect">
            <a:avLst/>
          </a:prstGeom>
        </p:spPr>
        <p:txBody>
          <a:bodyPr wrap="square">
            <a:spAutoFit/>
          </a:bodyPr>
          <a:lstStyle/>
          <a:p>
            <a:pPr algn="r"/>
            <a:r>
              <a:rPr lang="en-US" sz="1400" b="0" dirty="0">
                <a:solidFill>
                  <a:schemeClr val="bg1"/>
                </a:solidFill>
              </a:rPr>
              <a:t>https://www.ctspedia.org/do/view/CTSpedia/RateCumulIncidence</a:t>
            </a:r>
          </a:p>
        </p:txBody>
      </p:sp>
      <p:sp>
        <p:nvSpPr>
          <p:cNvPr id="6" name="Slide Number Placeholder 5"/>
          <p:cNvSpPr>
            <a:spLocks noGrp="1"/>
          </p:cNvSpPr>
          <p:nvPr>
            <p:ph type="sldNum" sz="quarter" idx="4"/>
          </p:nvPr>
        </p:nvSpPr>
        <p:spPr/>
        <p:txBody>
          <a:bodyPr/>
          <a:lstStyle/>
          <a:p>
            <a:fld id="{90E28097-5348-46F4-A68E-6A0338650D1F}" type="slidenum">
              <a:rPr lang="en-US" smtClean="0"/>
              <a:pPr/>
              <a:t>57</a:t>
            </a:fld>
            <a:endParaRPr lang="en-US"/>
          </a:p>
        </p:txBody>
      </p:sp>
    </p:spTree>
    <p:extLst>
      <p:ext uri="{BB962C8B-B14F-4D97-AF65-F5344CB8AC3E}">
        <p14:creationId xmlns:p14="http://schemas.microsoft.com/office/powerpoint/2010/main" val="9752329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Incidence rate and cumulative incidence (2)</a:t>
            </a:r>
          </a:p>
        </p:txBody>
      </p:sp>
      <p:sp>
        <p:nvSpPr>
          <p:cNvPr id="5" name="Rectangle 4"/>
          <p:cNvSpPr/>
          <p:nvPr/>
        </p:nvSpPr>
        <p:spPr>
          <a:xfrm>
            <a:off x="152400" y="6471007"/>
            <a:ext cx="8854611" cy="307777"/>
          </a:xfrm>
          <a:prstGeom prst="rect">
            <a:avLst/>
          </a:prstGeom>
        </p:spPr>
        <p:txBody>
          <a:bodyPr wrap="square">
            <a:spAutoFit/>
          </a:bodyPr>
          <a:lstStyle/>
          <a:p>
            <a:pPr algn="r"/>
            <a:r>
              <a:rPr lang="en-US" sz="1400" b="0" dirty="0" err="1">
                <a:solidFill>
                  <a:schemeClr val="bg1"/>
                </a:solidFill>
              </a:rPr>
              <a:t>Szklo</a:t>
            </a:r>
            <a:r>
              <a:rPr lang="en-US" sz="1400" b="0" dirty="0">
                <a:solidFill>
                  <a:schemeClr val="bg1"/>
                </a:solidFill>
              </a:rPr>
              <a:t>, M., &amp; Nieto, F. (2007). Epidemiology: Beyond the Basics (2nd Edition ed.). Boston: Jones and Bartlett Publishers.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509445"/>
            <a:ext cx="7035074" cy="4905054"/>
          </a:xfrm>
        </p:spPr>
      </p:pic>
      <p:sp>
        <p:nvSpPr>
          <p:cNvPr id="7" name="Slide Number Placeholder 6"/>
          <p:cNvSpPr>
            <a:spLocks noGrp="1"/>
          </p:cNvSpPr>
          <p:nvPr>
            <p:ph type="sldNum" sz="quarter" idx="4"/>
          </p:nvPr>
        </p:nvSpPr>
        <p:spPr/>
        <p:txBody>
          <a:bodyPr/>
          <a:lstStyle/>
          <a:p>
            <a:fld id="{90E28097-5348-46F4-A68E-6A0338650D1F}" type="slidenum">
              <a:rPr lang="en-US" smtClean="0"/>
              <a:pPr/>
              <a:t>58</a:t>
            </a:fld>
            <a:endParaRPr lang="en-US"/>
          </a:p>
        </p:txBody>
      </p:sp>
    </p:spTree>
    <p:extLst>
      <p:ext uri="{BB962C8B-B14F-4D97-AF65-F5344CB8AC3E}">
        <p14:creationId xmlns:p14="http://schemas.microsoft.com/office/powerpoint/2010/main" val="25401696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incidence example</a:t>
            </a:r>
          </a:p>
        </p:txBody>
      </p:sp>
      <p:pic>
        <p:nvPicPr>
          <p:cNvPr id="4" name="Content Placeholder 3" descr="Graph showing differences in cumulative incidence of use of placebo versus tamoxifen for breast cancer profylaxi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524000"/>
            <a:ext cx="7010400" cy="4648200"/>
          </a:xfrm>
          <a:solidFill>
            <a:schemeClr val="bg1"/>
          </a:solidFill>
        </p:spPr>
      </p:pic>
      <p:sp>
        <p:nvSpPr>
          <p:cNvPr id="5" name="Rectangle 4"/>
          <p:cNvSpPr/>
          <p:nvPr/>
        </p:nvSpPr>
        <p:spPr>
          <a:xfrm>
            <a:off x="320211" y="6355239"/>
            <a:ext cx="8823789" cy="461665"/>
          </a:xfrm>
          <a:prstGeom prst="rect">
            <a:avLst/>
          </a:prstGeom>
        </p:spPr>
        <p:txBody>
          <a:bodyPr wrap="square">
            <a:spAutoFit/>
          </a:bodyPr>
          <a:lstStyle/>
          <a:p>
            <a:pPr algn="r"/>
            <a:r>
              <a:rPr lang="en-US" sz="1200" b="0" dirty="0" err="1">
                <a:solidFill>
                  <a:schemeClr val="bg1"/>
                </a:solidFill>
              </a:rPr>
              <a:t>Cuzick</a:t>
            </a:r>
            <a:r>
              <a:rPr lang="en-US" sz="1200" b="0" dirty="0">
                <a:solidFill>
                  <a:schemeClr val="bg1"/>
                </a:solidFill>
              </a:rPr>
              <a:t> J et. al. Long-Term Results of Tamoxifen Prophylaxis for Breast Cancer--96-Month Follow-up of the Randomized IBIS-I Trial</a:t>
            </a:r>
          </a:p>
          <a:p>
            <a:pPr algn="r"/>
            <a:r>
              <a:rPr lang="en-US" sz="1200" b="0" dirty="0">
                <a:solidFill>
                  <a:schemeClr val="bg1"/>
                </a:solidFill>
              </a:rPr>
              <a:t>Journal of the National Cancer Institute 99(4):272-82 </a:t>
            </a:r>
          </a:p>
        </p:txBody>
      </p:sp>
      <p:sp>
        <p:nvSpPr>
          <p:cNvPr id="6" name="Slide Number Placeholder 5"/>
          <p:cNvSpPr>
            <a:spLocks noGrp="1"/>
          </p:cNvSpPr>
          <p:nvPr>
            <p:ph type="sldNum" sz="quarter" idx="4"/>
          </p:nvPr>
        </p:nvSpPr>
        <p:spPr/>
        <p:txBody>
          <a:bodyPr/>
          <a:lstStyle/>
          <a:p>
            <a:fld id="{90E28097-5348-46F4-A68E-6A0338650D1F}" type="slidenum">
              <a:rPr lang="en-US" smtClean="0"/>
              <a:pPr/>
              <a:t>59</a:t>
            </a:fld>
            <a:endParaRPr lang="en-US"/>
          </a:p>
        </p:txBody>
      </p:sp>
    </p:spTree>
    <p:extLst>
      <p:ext uri="{BB962C8B-B14F-4D97-AF65-F5344CB8AC3E}">
        <p14:creationId xmlns:p14="http://schemas.microsoft.com/office/powerpoint/2010/main" val="1835797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0ACB-6A5D-4238-984B-041DB2E80A13}"/>
              </a:ext>
            </a:extLst>
          </p:cNvPr>
          <p:cNvSpPr>
            <a:spLocks noGrp="1"/>
          </p:cNvSpPr>
          <p:nvPr>
            <p:ph type="title"/>
          </p:nvPr>
        </p:nvSpPr>
        <p:spPr/>
        <p:txBody>
          <a:bodyPr/>
          <a:lstStyle/>
          <a:p>
            <a:r>
              <a:rPr lang="en-US" dirty="0"/>
              <a:t>Theoretical linkage</a:t>
            </a:r>
          </a:p>
        </p:txBody>
      </p:sp>
      <p:sp>
        <p:nvSpPr>
          <p:cNvPr id="3" name="Content Placeholder 2">
            <a:extLst>
              <a:ext uri="{FF2B5EF4-FFF2-40B4-BE49-F238E27FC236}">
                <a16:creationId xmlns:a16="http://schemas.microsoft.com/office/drawing/2014/main" id="{2B5D5B81-A45A-4F34-B174-ADD9FB4998C6}"/>
              </a:ext>
            </a:extLst>
          </p:cNvPr>
          <p:cNvSpPr>
            <a:spLocks noGrp="1"/>
          </p:cNvSpPr>
          <p:nvPr>
            <p:ph idx="1"/>
          </p:nvPr>
        </p:nvSpPr>
        <p:spPr/>
        <p:txBody>
          <a:bodyPr/>
          <a:lstStyle/>
          <a:p>
            <a:pPr>
              <a:buFont typeface="Arial" panose="020B0604020202020204" pitchFamily="34" charset="0"/>
              <a:buChar char="•"/>
            </a:pPr>
            <a:r>
              <a:rPr lang="en-ZA" dirty="0"/>
              <a:t>Should explain </a:t>
            </a:r>
            <a:r>
              <a:rPr lang="en-ZA" sz="8800" dirty="0"/>
              <a:t>WHY</a:t>
            </a:r>
            <a:r>
              <a:rPr lang="en-ZA" dirty="0"/>
              <a:t> you believe your alternate hypothesis is correct and the null to be rejected.</a:t>
            </a:r>
          </a:p>
          <a:p>
            <a:pPr>
              <a:buFont typeface="Arial" panose="020B0604020202020204" pitchFamily="34" charset="0"/>
              <a:buChar char="•"/>
            </a:pPr>
            <a:endParaRPr lang="en-ZA" dirty="0"/>
          </a:p>
          <a:p>
            <a:pPr>
              <a:buFont typeface="Arial" panose="020B0604020202020204" pitchFamily="34" charset="0"/>
              <a:buChar char="•"/>
            </a:pPr>
            <a:r>
              <a:rPr lang="en-ZA" dirty="0"/>
              <a:t>Should describe how your independent variables, dependent variables and bias variables used in your theory are related to each other, so that the dependent variables corollate with the independent variables in the way claimed by your alternative hypothesis. Therefore, all these variables need to be described in your variable description section.</a:t>
            </a:r>
            <a:endParaRPr lang="en-US" dirty="0"/>
          </a:p>
        </p:txBody>
      </p:sp>
      <p:sp>
        <p:nvSpPr>
          <p:cNvPr id="4" name="Slide Number Placeholder 3">
            <a:extLst>
              <a:ext uri="{FF2B5EF4-FFF2-40B4-BE49-F238E27FC236}">
                <a16:creationId xmlns:a16="http://schemas.microsoft.com/office/drawing/2014/main" id="{7AF55CF8-287C-45D0-BC3D-E683BC146674}"/>
              </a:ext>
            </a:extLst>
          </p:cNvPr>
          <p:cNvSpPr>
            <a:spLocks noGrp="1"/>
          </p:cNvSpPr>
          <p:nvPr>
            <p:ph type="sldNum" sz="quarter" idx="4"/>
          </p:nvPr>
        </p:nvSpPr>
        <p:spPr/>
        <p:txBody>
          <a:bodyPr/>
          <a:lstStyle/>
          <a:p>
            <a:fld id="{90E28097-5348-46F4-A68E-6A0338650D1F}" type="slidenum">
              <a:rPr lang="en-US" smtClean="0"/>
              <a:pPr/>
              <a:t>6</a:t>
            </a:fld>
            <a:endParaRPr lang="en-US"/>
          </a:p>
        </p:txBody>
      </p:sp>
    </p:spTree>
    <p:extLst>
      <p:ext uri="{BB962C8B-B14F-4D97-AF65-F5344CB8AC3E}">
        <p14:creationId xmlns:p14="http://schemas.microsoft.com/office/powerpoint/2010/main" val="25695625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Density</a:t>
            </a:r>
          </a:p>
        </p:txBody>
      </p:sp>
      <p:sp>
        <p:nvSpPr>
          <p:cNvPr id="3" name="Content Placeholder 2"/>
          <p:cNvSpPr>
            <a:spLocks noGrp="1"/>
          </p:cNvSpPr>
          <p:nvPr>
            <p:ph idx="1"/>
          </p:nvPr>
        </p:nvSpPr>
        <p:spPr/>
        <p:txBody>
          <a:bodyPr/>
          <a:lstStyle/>
          <a:p>
            <a:r>
              <a:rPr lang="en-US" dirty="0">
                <a:latin typeface="Times" panose="02020603050405020304" pitchFamily="18" charset="0"/>
                <a:cs typeface="Times" panose="02020603050405020304" pitchFamily="18" charset="0"/>
              </a:rPr>
              <a:t>Number of new cases of a disease during a specific period divided by the amount of person-time at risk (person x their time at risk)</a:t>
            </a:r>
          </a:p>
          <a:p>
            <a:endParaRPr lang="en-US" dirty="0"/>
          </a:p>
        </p:txBody>
      </p:sp>
      <p:sp>
        <p:nvSpPr>
          <p:cNvPr id="5" name="Rectangle 4"/>
          <p:cNvSpPr/>
          <p:nvPr/>
        </p:nvSpPr>
        <p:spPr>
          <a:xfrm>
            <a:off x="76200" y="6474023"/>
            <a:ext cx="8991600" cy="307777"/>
          </a:xfrm>
          <a:prstGeom prst="rect">
            <a:avLst/>
          </a:prstGeom>
        </p:spPr>
        <p:txBody>
          <a:bodyPr wrap="square">
            <a:spAutoFit/>
          </a:bodyPr>
          <a:lstStyle/>
          <a:p>
            <a:pPr algn="r"/>
            <a:r>
              <a:rPr lang="en-US" sz="1400" dirty="0">
                <a:solidFill>
                  <a:schemeClr val="bg1"/>
                </a:solidFill>
                <a:cs typeface="Times New Roman" panose="02020603050405020304" pitchFamily="18" charset="0"/>
              </a:rPr>
              <a:t>Gordis, Leon. Epidemiology (5). Saint Louis, US: Saunders, 2013. ProQuest </a:t>
            </a:r>
            <a:r>
              <a:rPr lang="en-US" sz="1400" dirty="0" err="1">
                <a:solidFill>
                  <a:schemeClr val="bg1"/>
                </a:solidFill>
                <a:cs typeface="Times New Roman" panose="02020603050405020304" pitchFamily="18" charset="0"/>
              </a:rPr>
              <a:t>ebrary</a:t>
            </a:r>
            <a:r>
              <a:rPr lang="en-US" sz="1400" dirty="0">
                <a:solidFill>
                  <a:schemeClr val="bg1"/>
                </a:solidFill>
                <a:cs typeface="Times New Roman" panose="02020603050405020304" pitchFamily="18" charset="0"/>
              </a:rPr>
              <a:t>. Web. 2 March 2017</a:t>
            </a:r>
          </a:p>
        </p:txBody>
      </p:sp>
      <p:sp>
        <p:nvSpPr>
          <p:cNvPr id="6" name="Slide Number Placeholder 5"/>
          <p:cNvSpPr>
            <a:spLocks noGrp="1"/>
          </p:cNvSpPr>
          <p:nvPr>
            <p:ph type="sldNum" sz="quarter" idx="4"/>
          </p:nvPr>
        </p:nvSpPr>
        <p:spPr/>
        <p:txBody>
          <a:bodyPr/>
          <a:lstStyle/>
          <a:p>
            <a:fld id="{90E28097-5348-46F4-A68E-6A0338650D1F}" type="slidenum">
              <a:rPr lang="en-US" smtClean="0"/>
              <a:pPr/>
              <a:t>60</a:t>
            </a:fld>
            <a:endParaRPr lang="en-US"/>
          </a:p>
        </p:txBody>
      </p:sp>
    </p:spTree>
    <p:extLst>
      <p:ext uri="{BB962C8B-B14F-4D97-AF65-F5344CB8AC3E}">
        <p14:creationId xmlns:p14="http://schemas.microsoft.com/office/powerpoint/2010/main" val="36671107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Density: Interpretation</a:t>
            </a:r>
          </a:p>
        </p:txBody>
      </p:sp>
      <p:pic>
        <p:nvPicPr>
          <p:cNvPr id="4" name="Content Placeholder 3"/>
          <p:cNvPicPr>
            <a:picLocks noGrp="1" noChangeAspect="1"/>
          </p:cNvPicPr>
          <p:nvPr>
            <p:ph idx="1"/>
          </p:nvPr>
        </p:nvPicPr>
        <p:blipFill>
          <a:blip r:embed="rId2"/>
          <a:stretch>
            <a:fillRect/>
          </a:stretch>
        </p:blipFill>
        <p:spPr>
          <a:xfrm>
            <a:off x="609600" y="1981200"/>
            <a:ext cx="3000375" cy="1514475"/>
          </a:xfrm>
          <a:prstGeom prst="rect">
            <a:avLst/>
          </a:prstGeom>
        </p:spPr>
      </p:pic>
      <p:pic>
        <p:nvPicPr>
          <p:cNvPr id="5" name="Picture 4"/>
          <p:cNvPicPr>
            <a:picLocks noChangeAspect="1"/>
          </p:cNvPicPr>
          <p:nvPr/>
        </p:nvPicPr>
        <p:blipFill>
          <a:blip r:embed="rId3"/>
          <a:stretch>
            <a:fillRect/>
          </a:stretch>
        </p:blipFill>
        <p:spPr>
          <a:xfrm>
            <a:off x="4114800" y="1981200"/>
            <a:ext cx="3990975" cy="1638300"/>
          </a:xfrm>
          <a:prstGeom prst="rect">
            <a:avLst/>
          </a:prstGeom>
        </p:spPr>
      </p:pic>
      <p:pic>
        <p:nvPicPr>
          <p:cNvPr id="6" name="Picture 5"/>
          <p:cNvPicPr>
            <a:picLocks noChangeAspect="1"/>
          </p:cNvPicPr>
          <p:nvPr/>
        </p:nvPicPr>
        <p:blipFill>
          <a:blip r:embed="rId4"/>
          <a:stretch>
            <a:fillRect/>
          </a:stretch>
        </p:blipFill>
        <p:spPr>
          <a:xfrm>
            <a:off x="595745" y="4267200"/>
            <a:ext cx="3181350" cy="1666875"/>
          </a:xfrm>
          <a:prstGeom prst="rect">
            <a:avLst/>
          </a:prstGeom>
        </p:spPr>
      </p:pic>
      <p:pic>
        <p:nvPicPr>
          <p:cNvPr id="7" name="Picture 6"/>
          <p:cNvPicPr>
            <a:picLocks noChangeAspect="1"/>
          </p:cNvPicPr>
          <p:nvPr/>
        </p:nvPicPr>
        <p:blipFill>
          <a:blip r:embed="rId5"/>
          <a:stretch>
            <a:fillRect/>
          </a:stretch>
        </p:blipFill>
        <p:spPr>
          <a:xfrm>
            <a:off x="4133850" y="4229099"/>
            <a:ext cx="3971925" cy="1743075"/>
          </a:xfrm>
          <a:prstGeom prst="rect">
            <a:avLst/>
          </a:prstGeom>
        </p:spPr>
      </p:pic>
      <p:sp>
        <p:nvSpPr>
          <p:cNvPr id="3" name="Rectangle 2"/>
          <p:cNvSpPr/>
          <p:nvPr/>
        </p:nvSpPr>
        <p:spPr>
          <a:xfrm>
            <a:off x="19594" y="6474023"/>
            <a:ext cx="9124406"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8" name="Slide Number Placeholder 7"/>
          <p:cNvSpPr>
            <a:spLocks noGrp="1"/>
          </p:cNvSpPr>
          <p:nvPr>
            <p:ph type="sldNum" sz="quarter" idx="4"/>
          </p:nvPr>
        </p:nvSpPr>
        <p:spPr/>
        <p:txBody>
          <a:bodyPr/>
          <a:lstStyle/>
          <a:p>
            <a:fld id="{90E28097-5348-46F4-A68E-6A0338650D1F}" type="slidenum">
              <a:rPr lang="en-US" smtClean="0"/>
              <a:pPr/>
              <a:t>61</a:t>
            </a:fld>
            <a:endParaRPr lang="en-US"/>
          </a:p>
        </p:txBody>
      </p:sp>
    </p:spTree>
    <p:extLst>
      <p:ext uri="{BB962C8B-B14F-4D97-AF65-F5344CB8AC3E}">
        <p14:creationId xmlns:p14="http://schemas.microsoft.com/office/powerpoint/2010/main" val="28592728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new cases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Define population;</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Determine who has and who does not have the disease;</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Follow the people who do not have the disease for a time period;</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At the end of time period find out who had the disease in the population.</a:t>
            </a:r>
          </a:p>
        </p:txBody>
      </p:sp>
      <p:sp>
        <p:nvSpPr>
          <p:cNvPr id="4" name="Slide Number Placeholder 3"/>
          <p:cNvSpPr>
            <a:spLocks noGrp="1"/>
          </p:cNvSpPr>
          <p:nvPr>
            <p:ph type="sldNum" sz="quarter" idx="4"/>
          </p:nvPr>
        </p:nvSpPr>
        <p:spPr/>
        <p:txBody>
          <a:bodyPr/>
          <a:lstStyle/>
          <a:p>
            <a:fld id="{90E28097-5348-46F4-A68E-6A0338650D1F}" type="slidenum">
              <a:rPr lang="en-US" smtClean="0"/>
              <a:pPr/>
              <a:t>62</a:t>
            </a:fld>
            <a:endParaRPr lang="en-US"/>
          </a:p>
        </p:txBody>
      </p:sp>
    </p:spTree>
    <p:extLst>
      <p:ext uri="{BB962C8B-B14F-4D97-AF65-F5344CB8AC3E}">
        <p14:creationId xmlns:p14="http://schemas.microsoft.com/office/powerpoint/2010/main" val="507434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Prevalence is the total number of individuals in a population who have a disease or health condition at a specific period of time, usually expressed as a percentage of the population.</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pic>
        <p:nvPicPr>
          <p:cNvPr id="5" name="Picture 4"/>
          <p:cNvPicPr>
            <a:picLocks noChangeAspect="1"/>
          </p:cNvPicPr>
          <p:nvPr/>
        </p:nvPicPr>
        <p:blipFill>
          <a:blip r:embed="rId2"/>
          <a:stretch>
            <a:fillRect/>
          </a:stretch>
        </p:blipFill>
        <p:spPr>
          <a:xfrm>
            <a:off x="4575425" y="3399504"/>
            <a:ext cx="4659951" cy="2899858"/>
          </a:xfrm>
          <a:prstGeom prst="rect">
            <a:avLst/>
          </a:prstGeom>
        </p:spPr>
      </p:pic>
      <p:sp>
        <p:nvSpPr>
          <p:cNvPr id="6" name="Slide Number Placeholder 5"/>
          <p:cNvSpPr>
            <a:spLocks noGrp="1"/>
          </p:cNvSpPr>
          <p:nvPr>
            <p:ph type="sldNum" sz="quarter" idx="4"/>
          </p:nvPr>
        </p:nvSpPr>
        <p:spPr/>
        <p:txBody>
          <a:bodyPr/>
          <a:lstStyle/>
          <a:p>
            <a:fld id="{90E28097-5348-46F4-A68E-6A0338650D1F}" type="slidenum">
              <a:rPr lang="en-US" smtClean="0"/>
              <a:pPr/>
              <a:t>63</a:t>
            </a:fld>
            <a:endParaRPr lang="en-US"/>
          </a:p>
        </p:txBody>
      </p:sp>
    </p:spTree>
    <p:extLst>
      <p:ext uri="{BB962C8B-B14F-4D97-AF65-F5344CB8AC3E}">
        <p14:creationId xmlns:p14="http://schemas.microsoft.com/office/powerpoint/2010/main" val="2606158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Prevalence is the total number of individuals in a population who have a disease or health condition at a specific period of time, usually expressed as a percentage of the population.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Two types:</a:t>
            </a:r>
          </a:p>
          <a:p>
            <a:pPr marL="857250" lvl="1" indent="-457200"/>
            <a:r>
              <a:rPr lang="en-US" sz="2800" dirty="0">
                <a:latin typeface="Times New Roman" panose="02020603050405020304" pitchFamily="18" charset="0"/>
                <a:cs typeface="Times New Roman" panose="02020603050405020304" pitchFamily="18" charset="0"/>
              </a:rPr>
              <a:t>Point Prevalence</a:t>
            </a:r>
          </a:p>
          <a:p>
            <a:pPr marL="857250" lvl="1" indent="-457200"/>
            <a:r>
              <a:rPr lang="en-US" sz="2800" dirty="0">
                <a:latin typeface="Times New Roman" panose="02020603050405020304" pitchFamily="18" charset="0"/>
                <a:cs typeface="Times New Roman" panose="02020603050405020304" pitchFamily="18" charset="0"/>
              </a:rPr>
              <a:t>Period Prevalence</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pic>
        <p:nvPicPr>
          <p:cNvPr id="5" name="Picture 4"/>
          <p:cNvPicPr>
            <a:picLocks noChangeAspect="1"/>
          </p:cNvPicPr>
          <p:nvPr/>
        </p:nvPicPr>
        <p:blipFill>
          <a:blip r:embed="rId2"/>
          <a:stretch>
            <a:fillRect/>
          </a:stretch>
        </p:blipFill>
        <p:spPr>
          <a:xfrm>
            <a:off x="4575425" y="3399504"/>
            <a:ext cx="4659951" cy="2899858"/>
          </a:xfrm>
          <a:prstGeom prst="rect">
            <a:avLst/>
          </a:prstGeom>
        </p:spPr>
      </p:pic>
      <p:sp>
        <p:nvSpPr>
          <p:cNvPr id="6" name="Slide Number Placeholder 5"/>
          <p:cNvSpPr>
            <a:spLocks noGrp="1"/>
          </p:cNvSpPr>
          <p:nvPr>
            <p:ph type="sldNum" sz="quarter" idx="4"/>
          </p:nvPr>
        </p:nvSpPr>
        <p:spPr/>
        <p:txBody>
          <a:bodyPr/>
          <a:lstStyle/>
          <a:p>
            <a:fld id="{90E28097-5348-46F4-A68E-6A0338650D1F}" type="slidenum">
              <a:rPr lang="en-US" smtClean="0"/>
              <a:pPr/>
              <a:t>64</a:t>
            </a:fld>
            <a:endParaRPr lang="en-US"/>
          </a:p>
        </p:txBody>
      </p:sp>
    </p:spTree>
    <p:extLst>
      <p:ext uri="{BB962C8B-B14F-4D97-AF65-F5344CB8AC3E}">
        <p14:creationId xmlns:p14="http://schemas.microsoft.com/office/powerpoint/2010/main" val="12989041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 Prevalence</a:t>
            </a:r>
          </a:p>
        </p:txBody>
      </p:sp>
      <p:sp>
        <p:nvSpPr>
          <p:cNvPr id="3" name="Content Placeholder 2"/>
          <p:cNvSpPr>
            <a:spLocks noGrp="1"/>
          </p:cNvSpPr>
          <p:nvPr>
            <p:ph idx="1"/>
          </p:nvPr>
        </p:nvSpPr>
        <p:spPr>
          <a:xfrm>
            <a:off x="252546" y="1447800"/>
            <a:ext cx="8686800" cy="1752600"/>
          </a:xfrm>
        </p:spPr>
        <p:txBody>
          <a:bodyPr/>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Proportion of the population with a  particular disease </a:t>
            </a:r>
            <a:r>
              <a:rPr lang="en-US" sz="3200" u="sng" dirty="0">
                <a:latin typeface="Times New Roman" panose="02020603050405020304" pitchFamily="18" charset="0"/>
                <a:cs typeface="Times New Roman" panose="02020603050405020304" pitchFamily="18" charset="0"/>
              </a:rPr>
              <a:t>at a particular point in time</a:t>
            </a:r>
          </a:p>
          <a:p>
            <a:endParaRPr lang="en-US" dirty="0"/>
          </a:p>
          <a:p>
            <a:endParaRPr lang="en-US" dirty="0"/>
          </a:p>
        </p:txBody>
      </p:sp>
      <p:sp>
        <p:nvSpPr>
          <p:cNvPr id="6" name="Rectangle 5"/>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7" name="Slide Number Placeholder 6"/>
          <p:cNvSpPr>
            <a:spLocks noGrp="1"/>
          </p:cNvSpPr>
          <p:nvPr>
            <p:ph type="sldNum" sz="quarter" idx="4"/>
          </p:nvPr>
        </p:nvSpPr>
        <p:spPr/>
        <p:txBody>
          <a:bodyPr/>
          <a:lstStyle/>
          <a:p>
            <a:fld id="{90E28097-5348-46F4-A68E-6A0338650D1F}" type="slidenum">
              <a:rPr lang="en-US" smtClean="0"/>
              <a:pPr/>
              <a:t>65</a:t>
            </a:fld>
            <a:endParaRPr lang="en-US"/>
          </a:p>
        </p:txBody>
      </p:sp>
      <p:sp>
        <p:nvSpPr>
          <p:cNvPr id="8" name="Title 1">
            <a:extLst>
              <a:ext uri="{FF2B5EF4-FFF2-40B4-BE49-F238E27FC236}">
                <a16:creationId xmlns:a16="http://schemas.microsoft.com/office/drawing/2014/main" id="{1F4DC22A-A95A-4425-8FC1-99D4D90DC6F5}"/>
              </a:ext>
            </a:extLst>
          </p:cNvPr>
          <p:cNvSpPr txBox="1">
            <a:spLocks/>
          </p:cNvSpPr>
          <p:nvPr/>
        </p:nvSpPr>
        <p:spPr>
          <a:xfrm>
            <a:off x="228600" y="3525192"/>
            <a:ext cx="86868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a:t>Period Prevalence</a:t>
            </a:r>
          </a:p>
        </p:txBody>
      </p:sp>
      <p:sp>
        <p:nvSpPr>
          <p:cNvPr id="9" name="Rectangle 8">
            <a:extLst>
              <a:ext uri="{FF2B5EF4-FFF2-40B4-BE49-F238E27FC236}">
                <a16:creationId xmlns:a16="http://schemas.microsoft.com/office/drawing/2014/main" id="{F676DC45-ECC0-4D10-A856-49B0FEA09D41}"/>
              </a:ext>
            </a:extLst>
          </p:cNvPr>
          <p:cNvSpPr/>
          <p:nvPr/>
        </p:nvSpPr>
        <p:spPr>
          <a:xfrm>
            <a:off x="381000" y="4332982"/>
            <a:ext cx="8382000" cy="1569660"/>
          </a:xfrm>
          <a:prstGeom prst="rect">
            <a:avLst/>
          </a:prstGeom>
        </p:spPr>
        <p:txBody>
          <a:bodyPr wrap="square">
            <a:spAutoFit/>
          </a:bodyPr>
          <a:lstStyle/>
          <a:p>
            <a:pPr marL="457200" indent="-457200" algn="just">
              <a:buFont typeface="Arial" panose="020B0604020202020204" pitchFamily="34" charset="0"/>
              <a:buChar char="•"/>
            </a:pPr>
            <a:r>
              <a:rPr lang="en-US" b="0" dirty="0">
                <a:solidFill>
                  <a:schemeClr val="bg1"/>
                </a:solidFill>
                <a:cs typeface="Times New Roman" panose="02020603050405020304" pitchFamily="18" charset="0"/>
              </a:rPr>
              <a:t>The proportion of the population with a particular disease </a:t>
            </a:r>
            <a:r>
              <a:rPr lang="en-US" b="0" u="sng" dirty="0">
                <a:solidFill>
                  <a:schemeClr val="bg1"/>
                </a:solidFill>
                <a:cs typeface="Times New Roman" panose="02020603050405020304" pitchFamily="18" charset="0"/>
              </a:rPr>
              <a:t>during a specified period</a:t>
            </a:r>
            <a:r>
              <a:rPr lang="en-US" b="0" dirty="0">
                <a:solidFill>
                  <a:schemeClr val="bg1"/>
                </a:solidFill>
                <a:cs typeface="Times New Roman" panose="02020603050405020304" pitchFamily="18" charset="0"/>
              </a:rPr>
              <a:t> in time</a:t>
            </a:r>
            <a:endParaRPr lang="en-US"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932148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need point and period prevalence?</a:t>
            </a:r>
          </a:p>
        </p:txBody>
      </p:sp>
      <p:sp>
        <p:nvSpPr>
          <p:cNvPr id="3" name="Content Placeholder 2"/>
          <p:cNvSpPr>
            <a:spLocks noGrp="1"/>
          </p:cNvSpPr>
          <p:nvPr>
            <p:ph idx="1"/>
          </p:nvPr>
        </p:nvSpPr>
        <p:spPr>
          <a:xfrm>
            <a:off x="228600" y="2286000"/>
            <a:ext cx="8686800" cy="4343400"/>
          </a:xfrm>
        </p:spPr>
        <p:txBody>
          <a:bodyPr/>
          <a:lstStyle/>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Point Prevalence:</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useful for conditions that need to be compared in different periods of time in different healthcare settings</a:t>
            </a:r>
          </a:p>
          <a:p>
            <a:pPr lvl="1">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Period Prevalence</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Useful for conditions that ‘come and go’…</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1-week -Hay fever or other allergy </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1-month -Depression symptoms</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1-year -Low-back pain</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5-year -Genital herpes recurrence </a:t>
            </a:r>
          </a:p>
        </p:txBody>
      </p:sp>
      <p:sp>
        <p:nvSpPr>
          <p:cNvPr id="4" name="Slide Number Placeholder 3"/>
          <p:cNvSpPr>
            <a:spLocks noGrp="1"/>
          </p:cNvSpPr>
          <p:nvPr>
            <p:ph type="sldNum" sz="quarter" idx="4"/>
          </p:nvPr>
        </p:nvSpPr>
        <p:spPr/>
        <p:txBody>
          <a:bodyPr/>
          <a:lstStyle/>
          <a:p>
            <a:fld id="{90E28097-5348-46F4-A68E-6A0338650D1F}" type="slidenum">
              <a:rPr lang="en-US" smtClean="0"/>
              <a:pPr/>
              <a:t>66</a:t>
            </a:fld>
            <a:endParaRPr lang="en-US"/>
          </a:p>
        </p:txBody>
      </p:sp>
    </p:spTree>
    <p:extLst>
      <p:ext uri="{BB962C8B-B14F-4D97-AF65-F5344CB8AC3E}">
        <p14:creationId xmlns:p14="http://schemas.microsoft.com/office/powerpoint/2010/main" val="8126716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incidence and prevalence related?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incidence = # new cases, </a:t>
            </a:r>
          </a:p>
          <a:p>
            <a:pPr>
              <a:buFont typeface="Arial" panose="020B0604020202020204" pitchFamily="34" charset="0"/>
              <a:buChar char="•"/>
            </a:pPr>
            <a:r>
              <a:rPr lang="en-US" dirty="0"/>
              <a:t>prevalence = # existing cases,</a:t>
            </a:r>
          </a:p>
          <a:p>
            <a:pPr>
              <a:buFont typeface="Arial" panose="020B0604020202020204" pitchFamily="34" charset="0"/>
              <a:buChar char="•"/>
            </a:pPr>
            <a:endParaRPr lang="en-US" dirty="0"/>
          </a:p>
          <a:p>
            <a:pPr>
              <a:buFont typeface="Arial" panose="020B0604020202020204" pitchFamily="34" charset="0"/>
              <a:buChar char="•"/>
            </a:pPr>
            <a:r>
              <a:rPr lang="en-US" dirty="0">
                <a:sym typeface="Wingdings" panose="05000000000000000000" pitchFamily="2" charset="2"/>
              </a:rPr>
              <a:t> </a:t>
            </a:r>
            <a:r>
              <a:rPr lang="en-US" dirty="0"/>
              <a:t>Prevalence rate = Incidence rate x average Duration of disease</a:t>
            </a:r>
          </a:p>
          <a:p>
            <a:pPr>
              <a:buFont typeface="Arial" panose="020B0604020202020204" pitchFamily="34" charset="0"/>
              <a:buChar char="•"/>
            </a:pPr>
            <a:r>
              <a:rPr lang="en-US" dirty="0"/>
              <a:t>(P = I x D)</a:t>
            </a:r>
          </a:p>
          <a:p>
            <a:pPr>
              <a:buFont typeface="Arial" panose="020B0604020202020204" pitchFamily="34" charset="0"/>
              <a:buChar char="•"/>
            </a:pPr>
            <a:endParaRPr lang="en-US" dirty="0"/>
          </a:p>
          <a:p>
            <a:pPr>
              <a:buFont typeface="Arial" panose="020B0604020202020204" pitchFamily="34" charset="0"/>
              <a:buChar char="•"/>
            </a:pPr>
            <a:r>
              <a:rPr lang="en-US" dirty="0"/>
              <a:t>Assumptions for this to be correct:</a:t>
            </a:r>
          </a:p>
          <a:p>
            <a:pPr lvl="1">
              <a:buFont typeface="Arial" panose="020B0604020202020204" pitchFamily="34" charset="0"/>
              <a:buChar char="•"/>
            </a:pPr>
            <a:r>
              <a:rPr lang="en-US" dirty="0"/>
              <a:t>Prevalence relatively constant</a:t>
            </a:r>
          </a:p>
          <a:p>
            <a:pPr lvl="1">
              <a:buFont typeface="Arial" panose="020B0604020202020204" pitchFamily="34" charset="0"/>
              <a:buChar char="•"/>
            </a:pPr>
            <a:r>
              <a:rPr lang="en-US" dirty="0"/>
              <a:t>Incidence and outflow (cure and death) relatively equal</a:t>
            </a:r>
          </a:p>
          <a:p>
            <a:pPr lvl="1">
              <a:buFont typeface="Arial" panose="020B0604020202020204" pitchFamily="34" charset="0"/>
              <a:buChar char="•"/>
            </a:pPr>
            <a:r>
              <a:rPr lang="en-US" dirty="0"/>
              <a:t>&lt; 10% of population has the disease</a:t>
            </a:r>
          </a:p>
        </p:txBody>
      </p:sp>
      <p:sp>
        <p:nvSpPr>
          <p:cNvPr id="4" name="Slide Number Placeholder 3"/>
          <p:cNvSpPr>
            <a:spLocks noGrp="1"/>
          </p:cNvSpPr>
          <p:nvPr>
            <p:ph type="sldNum" sz="quarter" idx="4"/>
          </p:nvPr>
        </p:nvSpPr>
        <p:spPr/>
        <p:txBody>
          <a:bodyPr/>
          <a:lstStyle/>
          <a:p>
            <a:fld id="{90E28097-5348-46F4-A68E-6A0338650D1F}" type="slidenum">
              <a:rPr lang="en-US" smtClean="0"/>
              <a:pPr/>
              <a:t>67</a:t>
            </a:fld>
            <a:endParaRPr lang="en-US"/>
          </a:p>
        </p:txBody>
      </p:sp>
    </p:spTree>
    <p:extLst>
      <p:ext uri="{BB962C8B-B14F-4D97-AF65-F5344CB8AC3E}">
        <p14:creationId xmlns:p14="http://schemas.microsoft.com/office/powerpoint/2010/main" val="34639141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and prevalence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524000"/>
            <a:ext cx="7885878" cy="5233741"/>
          </a:xfrm>
        </p:spPr>
      </p:pic>
      <p:sp>
        <p:nvSpPr>
          <p:cNvPr id="7" name="Slide Number Placeholder 6"/>
          <p:cNvSpPr>
            <a:spLocks noGrp="1"/>
          </p:cNvSpPr>
          <p:nvPr>
            <p:ph type="sldNum" sz="quarter" idx="4"/>
          </p:nvPr>
        </p:nvSpPr>
        <p:spPr/>
        <p:txBody>
          <a:bodyPr/>
          <a:lstStyle/>
          <a:p>
            <a:fld id="{90E28097-5348-46F4-A68E-6A0338650D1F}" type="slidenum">
              <a:rPr lang="en-US" smtClean="0"/>
              <a:pPr/>
              <a:t>68</a:t>
            </a:fld>
            <a:endParaRPr lang="en-US"/>
          </a:p>
        </p:txBody>
      </p:sp>
    </p:spTree>
    <p:extLst>
      <p:ext uri="{BB962C8B-B14F-4D97-AF65-F5344CB8AC3E}">
        <p14:creationId xmlns:p14="http://schemas.microsoft.com/office/powerpoint/2010/main" val="10454423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0" y="609600"/>
            <a:ext cx="9156410" cy="5562600"/>
          </a:xfrm>
        </p:spPr>
      </p:pic>
      <p:sp>
        <p:nvSpPr>
          <p:cNvPr id="5" name="Rectangle 4"/>
          <p:cNvSpPr/>
          <p:nvPr/>
        </p:nvSpPr>
        <p:spPr>
          <a:xfrm>
            <a:off x="3810000" y="6400800"/>
            <a:ext cx="5257800" cy="307777"/>
          </a:xfrm>
          <a:prstGeom prst="rect">
            <a:avLst/>
          </a:prstGeom>
        </p:spPr>
        <p:txBody>
          <a:bodyPr wrap="square">
            <a:spAutoFit/>
          </a:bodyPr>
          <a:lstStyle/>
          <a:p>
            <a:pPr algn="r"/>
            <a:r>
              <a:rPr lang="en-US" sz="1400" b="0" dirty="0">
                <a:solidFill>
                  <a:schemeClr val="bg1"/>
                </a:solidFill>
              </a:rPr>
              <a:t>https://cursos.campusvirtualsp.org/mod/tab/view.php?id=25523</a:t>
            </a:r>
          </a:p>
        </p:txBody>
      </p:sp>
      <p:sp>
        <p:nvSpPr>
          <p:cNvPr id="6" name="Slide Number Placeholder 5"/>
          <p:cNvSpPr>
            <a:spLocks noGrp="1"/>
          </p:cNvSpPr>
          <p:nvPr>
            <p:ph type="sldNum" sz="quarter" idx="4"/>
          </p:nvPr>
        </p:nvSpPr>
        <p:spPr/>
        <p:txBody>
          <a:bodyPr/>
          <a:lstStyle/>
          <a:p>
            <a:fld id="{90E28097-5348-46F4-A68E-6A0338650D1F}" type="slidenum">
              <a:rPr lang="en-US" smtClean="0"/>
              <a:pPr/>
              <a:t>69</a:t>
            </a:fld>
            <a:endParaRPr lang="en-US"/>
          </a:p>
        </p:txBody>
      </p:sp>
    </p:spTree>
    <p:extLst>
      <p:ext uri="{BB962C8B-B14F-4D97-AF65-F5344CB8AC3E}">
        <p14:creationId xmlns:p14="http://schemas.microsoft.com/office/powerpoint/2010/main" val="977888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3396B-F469-46F9-88E4-D690350BF7DB}"/>
              </a:ext>
            </a:extLst>
          </p:cNvPr>
          <p:cNvSpPr>
            <a:spLocks noGrp="1"/>
          </p:cNvSpPr>
          <p:nvPr>
            <p:ph type="title"/>
          </p:nvPr>
        </p:nvSpPr>
        <p:spPr/>
        <p:txBody>
          <a:bodyPr/>
          <a:lstStyle/>
          <a:p>
            <a:r>
              <a:rPr lang="en-US" dirty="0"/>
              <a:t>Operational linkage</a:t>
            </a:r>
          </a:p>
        </p:txBody>
      </p:sp>
      <p:sp>
        <p:nvSpPr>
          <p:cNvPr id="3" name="Content Placeholder 2">
            <a:extLst>
              <a:ext uri="{FF2B5EF4-FFF2-40B4-BE49-F238E27FC236}">
                <a16:creationId xmlns:a16="http://schemas.microsoft.com/office/drawing/2014/main" id="{079C5476-8211-4D10-9BB2-8CA38CAB6E24}"/>
              </a:ext>
            </a:extLst>
          </p:cNvPr>
          <p:cNvSpPr>
            <a:spLocks noGrp="1"/>
          </p:cNvSpPr>
          <p:nvPr>
            <p:ph idx="1"/>
          </p:nvPr>
        </p:nvSpPr>
        <p:spPr/>
        <p:txBody>
          <a:bodyPr/>
          <a:lstStyle/>
          <a:p>
            <a:pPr>
              <a:buFont typeface="Arial" panose="020B0604020202020204" pitchFamily="34" charset="0"/>
              <a:buChar char="•"/>
            </a:pPr>
            <a:r>
              <a:rPr lang="en-ZA" dirty="0"/>
              <a:t>should describe </a:t>
            </a:r>
            <a:r>
              <a:rPr lang="en-ZA" sz="8000" dirty="0"/>
              <a:t>WHY</a:t>
            </a:r>
            <a:r>
              <a:rPr lang="en-ZA" dirty="0"/>
              <a:t> you believe that </a:t>
            </a:r>
            <a:r>
              <a:rPr lang="en-ZA" b="1" u="sng" dirty="0"/>
              <a:t>the way you measure your variables </a:t>
            </a:r>
            <a:r>
              <a:rPr lang="en-ZA" dirty="0"/>
              <a:t>will lead to observing the effect in the way that you predicted </a:t>
            </a:r>
            <a:r>
              <a:rPr lang="en-ZA" sz="6600" dirty="0"/>
              <a:t>as described and motivated</a:t>
            </a:r>
            <a:r>
              <a:rPr lang="en-ZA" dirty="0"/>
              <a:t> in the theoretical linkage. </a:t>
            </a:r>
            <a:endParaRPr lang="en-US" dirty="0"/>
          </a:p>
        </p:txBody>
      </p:sp>
      <p:sp>
        <p:nvSpPr>
          <p:cNvPr id="4" name="Slide Number Placeholder 3">
            <a:extLst>
              <a:ext uri="{FF2B5EF4-FFF2-40B4-BE49-F238E27FC236}">
                <a16:creationId xmlns:a16="http://schemas.microsoft.com/office/drawing/2014/main" id="{CAA3403B-3F37-4767-B519-46124DBA040D}"/>
              </a:ext>
            </a:extLst>
          </p:cNvPr>
          <p:cNvSpPr>
            <a:spLocks noGrp="1"/>
          </p:cNvSpPr>
          <p:nvPr>
            <p:ph type="sldNum" sz="quarter" idx="4"/>
          </p:nvPr>
        </p:nvSpPr>
        <p:spPr/>
        <p:txBody>
          <a:bodyPr/>
          <a:lstStyle/>
          <a:p>
            <a:fld id="{90E28097-5348-46F4-A68E-6A0338650D1F}" type="slidenum">
              <a:rPr lang="en-US" smtClean="0"/>
              <a:pPr/>
              <a:t>7</a:t>
            </a:fld>
            <a:endParaRPr lang="en-US"/>
          </a:p>
        </p:txBody>
      </p:sp>
    </p:spTree>
    <p:extLst>
      <p:ext uri="{BB962C8B-B14F-4D97-AF65-F5344CB8AC3E}">
        <p14:creationId xmlns:p14="http://schemas.microsoft.com/office/powerpoint/2010/main" val="381111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effects of numerator and denominator</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57200" y="2057400"/>
            <a:ext cx="2469444" cy="190500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00400" y="3276600"/>
            <a:ext cx="2648441" cy="2057400"/>
          </a:xfrm>
          <a:prstGeom prst="rect">
            <a:avLst/>
          </a:prstGeom>
        </p:spPr>
      </p:pic>
      <p:pic>
        <p:nvPicPr>
          <p:cNvPr id="6" name="Picture 8">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b="6653"/>
          <a:stretch>
            <a:fillRect/>
          </a:stretch>
        </p:blipFill>
        <p:spPr bwMode="auto">
          <a:xfrm>
            <a:off x="6266959" y="4495800"/>
            <a:ext cx="264844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533400" y="6474418"/>
            <a:ext cx="647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1800" b="0" dirty="0">
                <a:solidFill>
                  <a:schemeClr val="bg1"/>
                </a:solidFill>
              </a:rPr>
              <a:t>Adapted from </a:t>
            </a:r>
            <a:r>
              <a:rPr lang="en-US" altLang="en-US" sz="1800" b="0" dirty="0" err="1">
                <a:solidFill>
                  <a:schemeClr val="bg1"/>
                </a:solidFill>
              </a:rPr>
              <a:t>Gordis</a:t>
            </a:r>
            <a:r>
              <a:rPr lang="en-US" altLang="en-US" sz="1800" b="0" dirty="0">
                <a:solidFill>
                  <a:schemeClr val="bg1"/>
                </a:solidFill>
              </a:rPr>
              <a:t>, 5</a:t>
            </a:r>
            <a:r>
              <a:rPr lang="en-US" altLang="en-US" sz="1800" b="0" baseline="30000" dirty="0">
                <a:solidFill>
                  <a:schemeClr val="bg1"/>
                </a:solidFill>
              </a:rPr>
              <a:t>th</a:t>
            </a:r>
            <a:r>
              <a:rPr lang="en-US" altLang="en-US" sz="1800" b="0" dirty="0">
                <a:solidFill>
                  <a:schemeClr val="bg1"/>
                </a:solidFill>
              </a:rPr>
              <a:t> edition, p. 49 (Fig. 3-12) </a:t>
            </a:r>
          </a:p>
        </p:txBody>
      </p:sp>
      <p:sp>
        <p:nvSpPr>
          <p:cNvPr id="3" name="Slide Number Placeholder 2"/>
          <p:cNvSpPr>
            <a:spLocks noGrp="1"/>
          </p:cNvSpPr>
          <p:nvPr>
            <p:ph type="sldNum" sz="quarter" idx="4"/>
          </p:nvPr>
        </p:nvSpPr>
        <p:spPr/>
        <p:txBody>
          <a:bodyPr/>
          <a:lstStyle/>
          <a:p>
            <a:fld id="{90E28097-5348-46F4-A68E-6A0338650D1F}" type="slidenum">
              <a:rPr lang="en-US" smtClean="0"/>
              <a:pPr/>
              <a:t>70</a:t>
            </a:fld>
            <a:endParaRPr lang="en-US"/>
          </a:p>
        </p:txBody>
      </p:sp>
    </p:spTree>
    <p:extLst>
      <p:ext uri="{BB962C8B-B14F-4D97-AF65-F5344CB8AC3E}">
        <p14:creationId xmlns:p14="http://schemas.microsoft.com/office/powerpoint/2010/main" val="320284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33"/>
          <a:stretch>
            <a:fillRect/>
          </a:stretch>
        </p:blipFill>
        <p:spPr bwMode="auto">
          <a:xfrm>
            <a:off x="990600" y="2438400"/>
            <a:ext cx="701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7"/>
          <p:cNvSpPr txBox="1">
            <a:spLocks noChangeArrowheads="1"/>
          </p:cNvSpPr>
          <p:nvPr/>
        </p:nvSpPr>
        <p:spPr bwMode="auto">
          <a:xfrm>
            <a:off x="647700" y="755302"/>
            <a:ext cx="7696200" cy="138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Prevalence is a dynamic situation reflecting incidence rate and disease duration, which is a function of deaths and cures</a:t>
            </a:r>
          </a:p>
        </p:txBody>
      </p:sp>
      <p:sp>
        <p:nvSpPr>
          <p:cNvPr id="56324" name="Text Box 8"/>
          <p:cNvSpPr txBox="1">
            <a:spLocks noChangeArrowheads="1"/>
          </p:cNvSpPr>
          <p:nvPr/>
        </p:nvSpPr>
        <p:spPr bwMode="auto">
          <a:xfrm>
            <a:off x="1828800" y="6445250"/>
            <a:ext cx="7162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1400" b="0" dirty="0">
                <a:solidFill>
                  <a:schemeClr val="bg1"/>
                </a:solidFill>
              </a:rPr>
              <a:t>Adapted from </a:t>
            </a:r>
            <a:r>
              <a:rPr lang="en-US" altLang="en-US" sz="1400" b="0" dirty="0" err="1">
                <a:solidFill>
                  <a:schemeClr val="bg1"/>
                </a:solidFill>
              </a:rPr>
              <a:t>Gordis</a:t>
            </a:r>
            <a:r>
              <a:rPr lang="en-US" altLang="en-US" sz="1400" b="0" dirty="0">
                <a:solidFill>
                  <a:schemeClr val="bg1"/>
                </a:solidFill>
              </a:rPr>
              <a:t>, 5</a:t>
            </a:r>
            <a:r>
              <a:rPr lang="en-US" altLang="en-US" sz="1400" b="0" baseline="30000" dirty="0">
                <a:solidFill>
                  <a:schemeClr val="bg1"/>
                </a:solidFill>
              </a:rPr>
              <a:t>th</a:t>
            </a:r>
            <a:r>
              <a:rPr lang="en-US" altLang="en-US" sz="1400" b="0" dirty="0">
                <a:solidFill>
                  <a:schemeClr val="bg1"/>
                </a:solidFill>
              </a:rPr>
              <a:t> edition, p. 45 (Figure 3-12) </a:t>
            </a:r>
          </a:p>
        </p:txBody>
      </p:sp>
      <p:sp>
        <p:nvSpPr>
          <p:cNvPr id="56325" name="Rectangle 7"/>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Slide Number Placeholder 3">
            <a:extLst>
              <a:ext uri="{FF2B5EF4-FFF2-40B4-BE49-F238E27FC236}">
                <a16:creationId xmlns:a16="http://schemas.microsoft.com/office/drawing/2014/main" id="{6B433F20-3FD6-400D-8E2C-CE4B797FD368}"/>
              </a:ext>
            </a:extLst>
          </p:cNvPr>
          <p:cNvSpPr>
            <a:spLocks noGrp="1"/>
          </p:cNvSpPr>
          <p:nvPr>
            <p:ph type="sldNum" sz="quarter" idx="4"/>
          </p:nvPr>
        </p:nvSpPr>
        <p:spPr>
          <a:xfrm>
            <a:off x="23946" y="6555381"/>
            <a:ext cx="457200" cy="288925"/>
          </a:xfrm>
        </p:spPr>
        <p:txBody>
          <a:bodyPr/>
          <a:lstStyle/>
          <a:p>
            <a:fld id="{90E28097-5348-46F4-A68E-6A0338650D1F}" type="slidenum">
              <a:rPr lang="en-US" smtClean="0"/>
              <a:pPr/>
              <a:t>71</a:t>
            </a:fld>
            <a:endParaRPr lang="en-US"/>
          </a:p>
        </p:txBody>
      </p:sp>
    </p:spTree>
    <p:extLst>
      <p:ext uri="{BB962C8B-B14F-4D97-AF65-F5344CB8AC3E}">
        <p14:creationId xmlns:p14="http://schemas.microsoft.com/office/powerpoint/2010/main" val="971197706"/>
      </p:ext>
    </p:extLst>
  </p:cSld>
  <p:clrMapOvr>
    <a:masterClrMapping/>
  </p:clrMapOvr>
  <mc:AlternateContent xmlns:mc="http://schemas.openxmlformats.org/markup-compatibility/2006" xmlns:p14="http://schemas.microsoft.com/office/powerpoint/2010/main">
    <mc:Choice Requires="p14">
      <p:transition spd="slow" p14:dur="2000" advTm="64977"/>
    </mc:Choice>
    <mc:Fallback xmlns="">
      <p:transition spd="slow" advTm="64977"/>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measures</a:t>
            </a:r>
          </a:p>
        </p:txBody>
      </p:sp>
      <p:sp>
        <p:nvSpPr>
          <p:cNvPr id="3" name="Subtitle 2"/>
          <p:cNvSpPr>
            <a:spLocks noGrp="1"/>
          </p:cNvSpPr>
          <p:nvPr>
            <p:ph idx="1"/>
          </p:nvPr>
        </p:nvSpPr>
        <p:spPr>
          <a:xfrm>
            <a:off x="228600" y="1676400"/>
            <a:ext cx="8686800" cy="4267200"/>
          </a:xfrm>
        </p:spPr>
        <p:txBody>
          <a:bodyPr/>
          <a:lstStyle/>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A measure of disease burden in the population</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Not useful for studying disease etiology (in contrast to incidence)</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Useful for hypothesis generation</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Essential in planning services </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Periodic prevalence surveys are useful in evaluating disease prevention efforts</a:t>
            </a:r>
          </a:p>
          <a:p>
            <a:pPr algn="l">
              <a:spcBef>
                <a:spcPct val="50000"/>
              </a:spcBef>
            </a:pPr>
            <a:endParaRPr lang="en-US" alt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72</a:t>
            </a:fld>
            <a:endParaRPr lang="en-US"/>
          </a:p>
        </p:txBody>
      </p:sp>
    </p:spTree>
    <p:extLst>
      <p:ext uri="{BB962C8B-B14F-4D97-AF65-F5344CB8AC3E}">
        <p14:creationId xmlns:p14="http://schemas.microsoft.com/office/powerpoint/2010/main" val="4740020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b="1" dirty="0"/>
              <a:t>Crude Rate</a:t>
            </a:r>
          </a:p>
        </p:txBody>
      </p:sp>
      <p:sp>
        <p:nvSpPr>
          <p:cNvPr id="62467" name="Rectangle 4"/>
          <p:cNvSpPr>
            <a:spLocks noChangeArrowheads="1"/>
          </p:cNvSpPr>
          <p:nvPr/>
        </p:nvSpPr>
        <p:spPr bwMode="auto">
          <a:xfrm>
            <a:off x="2286000" y="1784350"/>
            <a:ext cx="6400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0" dirty="0">
                <a:solidFill>
                  <a:schemeClr val="bg1"/>
                </a:solidFill>
              </a:rPr>
              <a:t>Number of all new events during a specified period </a:t>
            </a:r>
            <a:br>
              <a:rPr lang="en-US" altLang="en-US" b="0" dirty="0"/>
            </a:br>
            <a:endParaRPr lang="en-US" altLang="en-US" b="0" dirty="0"/>
          </a:p>
          <a:p>
            <a:pPr algn="ctr" eaLnBrk="1" hangingPunct="1">
              <a:spcBef>
                <a:spcPct val="0"/>
              </a:spcBef>
              <a:buFontTx/>
              <a:buNone/>
            </a:pPr>
            <a:r>
              <a:rPr lang="en-US" altLang="en-US" b="0" dirty="0">
                <a:solidFill>
                  <a:schemeClr val="bg1"/>
                </a:solidFill>
              </a:rPr>
              <a:t>Number of persons (“population”) </a:t>
            </a:r>
            <a:r>
              <a:rPr lang="en-US" altLang="en-US" b="0" u="sng" dirty="0">
                <a:solidFill>
                  <a:schemeClr val="bg1"/>
                </a:solidFill>
              </a:rPr>
              <a:t>at risk for</a:t>
            </a:r>
            <a:r>
              <a:rPr lang="en-US" altLang="en-US" b="0" dirty="0">
                <a:solidFill>
                  <a:schemeClr val="bg1"/>
                </a:solidFill>
              </a:rPr>
              <a:t> these events during the same period</a:t>
            </a:r>
          </a:p>
        </p:txBody>
      </p:sp>
      <p:sp>
        <p:nvSpPr>
          <p:cNvPr id="62468" name="Line 5"/>
          <p:cNvSpPr>
            <a:spLocks noChangeShapeType="1"/>
          </p:cNvSpPr>
          <p:nvPr/>
        </p:nvSpPr>
        <p:spPr bwMode="auto">
          <a:xfrm>
            <a:off x="2514600" y="3048000"/>
            <a:ext cx="5943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69" name="Text Box 8"/>
          <p:cNvSpPr txBox="1">
            <a:spLocks noChangeArrowheads="1"/>
          </p:cNvSpPr>
          <p:nvPr/>
        </p:nvSpPr>
        <p:spPr bwMode="auto">
          <a:xfrm>
            <a:off x="228600" y="5008492"/>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0" dirty="0">
                <a:solidFill>
                  <a:schemeClr val="bg1"/>
                </a:solidFill>
              </a:rPr>
              <a:t>NOTE: The new “event” can be the development of disease, death from a disease, etc.</a:t>
            </a:r>
          </a:p>
        </p:txBody>
      </p:sp>
      <p:sp>
        <p:nvSpPr>
          <p:cNvPr id="62471" name="Text Box 11"/>
          <p:cNvSpPr txBox="1">
            <a:spLocks noChangeArrowheads="1"/>
          </p:cNvSpPr>
          <p:nvPr/>
        </p:nvSpPr>
        <p:spPr bwMode="auto">
          <a:xfrm>
            <a:off x="381000" y="25908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t>CRUDE RATE</a:t>
            </a:r>
          </a:p>
        </p:txBody>
      </p:sp>
      <p:sp>
        <p:nvSpPr>
          <p:cNvPr id="62472" name="Rectangle 12"/>
          <p:cNvSpPr>
            <a:spLocks noChangeArrowheads="1"/>
          </p:cNvSpPr>
          <p:nvPr/>
        </p:nvSpPr>
        <p:spPr bwMode="auto">
          <a:xfrm>
            <a:off x="381000" y="2546350"/>
            <a:ext cx="1600200" cy="107315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2473" name="Text Box 14"/>
          <p:cNvSpPr txBox="1">
            <a:spLocks noChangeArrowheads="1"/>
          </p:cNvSpPr>
          <p:nvPr/>
        </p:nvSpPr>
        <p:spPr bwMode="auto">
          <a:xfrm>
            <a:off x="381000" y="25908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chemeClr val="bg1"/>
                </a:solidFill>
              </a:rPr>
              <a:t>CRUDE RATE</a:t>
            </a:r>
          </a:p>
        </p:txBody>
      </p:sp>
      <p:sp>
        <p:nvSpPr>
          <p:cNvPr id="62474" name="Rectangle 15"/>
          <p:cNvSpPr>
            <a:spLocks noChangeArrowheads="1"/>
          </p:cNvSpPr>
          <p:nvPr/>
        </p:nvSpPr>
        <p:spPr bwMode="auto">
          <a:xfrm>
            <a:off x="381000" y="2546350"/>
            <a:ext cx="1600200" cy="10731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bg1"/>
              </a:solidFill>
            </a:endParaRPr>
          </a:p>
        </p:txBody>
      </p:sp>
      <p:sp>
        <p:nvSpPr>
          <p:cNvPr id="62475" name="Text Box 16"/>
          <p:cNvSpPr txBox="1">
            <a:spLocks noChangeArrowheads="1"/>
          </p:cNvSpPr>
          <p:nvPr/>
        </p:nvSpPr>
        <p:spPr bwMode="auto">
          <a:xfrm>
            <a:off x="1981200" y="2728913"/>
            <a:ext cx="60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chemeClr val="bg1"/>
                </a:solidFill>
              </a:rPr>
              <a:t>=</a:t>
            </a:r>
          </a:p>
        </p:txBody>
      </p:sp>
      <p:sp>
        <p:nvSpPr>
          <p:cNvPr id="2" name="Rectangle 1"/>
          <p:cNvSpPr/>
          <p:nvPr/>
        </p:nvSpPr>
        <p:spPr>
          <a:xfrm>
            <a:off x="685800" y="6377591"/>
            <a:ext cx="84582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12" name="Slide Number Placeholder 3">
            <a:extLst>
              <a:ext uri="{FF2B5EF4-FFF2-40B4-BE49-F238E27FC236}">
                <a16:creationId xmlns:a16="http://schemas.microsoft.com/office/drawing/2014/main" id="{B0C361CC-6B01-4650-8553-C00E1A160F4E}"/>
              </a:ext>
            </a:extLst>
          </p:cNvPr>
          <p:cNvSpPr>
            <a:spLocks noGrp="1"/>
          </p:cNvSpPr>
          <p:nvPr>
            <p:ph type="sldNum" sz="quarter" idx="4"/>
          </p:nvPr>
        </p:nvSpPr>
        <p:spPr>
          <a:xfrm>
            <a:off x="23946" y="6555381"/>
            <a:ext cx="457200" cy="288925"/>
          </a:xfrm>
        </p:spPr>
        <p:txBody>
          <a:bodyPr/>
          <a:lstStyle/>
          <a:p>
            <a:fld id="{90E28097-5348-46F4-A68E-6A0338650D1F}" type="slidenum">
              <a:rPr lang="en-US" smtClean="0"/>
              <a:pPr/>
              <a:t>73</a:t>
            </a:fld>
            <a:endParaRPr lang="en-US"/>
          </a:p>
        </p:txBody>
      </p:sp>
    </p:spTree>
    <p:extLst>
      <p:ext uri="{BB962C8B-B14F-4D97-AF65-F5344CB8AC3E}">
        <p14:creationId xmlns:p14="http://schemas.microsoft.com/office/powerpoint/2010/main" val="4002525845"/>
      </p:ext>
    </p:extLst>
  </p:cSld>
  <p:clrMapOvr>
    <a:masterClrMapping/>
  </p:clrMapOvr>
  <p:transition spd="med" advTm="69226"/>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Drawbacks of crude rates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Crude rates do not take into consideration the subgroups in the population at risk that affects the differences in risk.</a:t>
            </a:r>
          </a:p>
          <a:p>
            <a:pPr algn="l"/>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Crude rates may not be comparable across populations unless there is adjustment for population-specific subgroup composition.</a:t>
            </a: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74</a:t>
            </a:fld>
            <a:endParaRPr lang="en-US"/>
          </a:p>
        </p:txBody>
      </p:sp>
    </p:spTree>
    <p:extLst>
      <p:ext uri="{BB962C8B-B14F-4D97-AF65-F5344CB8AC3E}">
        <p14:creationId xmlns:p14="http://schemas.microsoft.com/office/powerpoint/2010/main" val="34251367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Mortality Rates</a:t>
            </a:r>
          </a:p>
        </p:txBody>
      </p:sp>
      <p:sp>
        <p:nvSpPr>
          <p:cNvPr id="3" name="Subtitle 2"/>
          <p:cNvSpPr>
            <a:spLocks noGrp="1"/>
          </p:cNvSpPr>
          <p:nvPr>
            <p:ph idx="1"/>
          </p:nvPr>
        </p:nvSpPr>
        <p:spPr/>
        <p:txBody>
          <a:bodyPr/>
          <a:lstStyle/>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total number of deaths within a defined time period divided by the number of individuals in the population at the </a:t>
            </a:r>
            <a:r>
              <a:rPr lang="en-US" sz="2800" u="sng" dirty="0">
                <a:latin typeface="Times New Roman" panose="02020603050405020304" pitchFamily="18" charset="0"/>
                <a:cs typeface="Times New Roman" panose="02020603050405020304" pitchFamily="18" charset="0"/>
              </a:rPr>
              <a:t>midpoint</a:t>
            </a:r>
            <a:r>
              <a:rPr lang="en-US" sz="2800" dirty="0">
                <a:latin typeface="Times New Roman" panose="02020603050405020304" pitchFamily="18" charset="0"/>
                <a:cs typeface="Times New Roman" panose="02020603050405020304" pitchFamily="18" charset="0"/>
              </a:rPr>
              <a:t> of that period. </a:t>
            </a:r>
          </a:p>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Significance of Mortality rates:</a:t>
            </a: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can estimate the differences in risk from dying from a specific condition between different subgroups of the population.</a:t>
            </a: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an indicator of disease severity.</a:t>
            </a: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can give an idea whether the treatment or intervention for a certain lethal condition has improved over time.. </a:t>
            </a: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a rough estimate of incidence when disease or condition has lethal outcomes</a:t>
            </a:r>
          </a:p>
          <a:p>
            <a:pPr marL="342900" indent="-342900" algn="just">
              <a:buFont typeface="Arial" panose="020B0604020202020204" pitchFamily="34" charset="0"/>
              <a:buChar char="•"/>
            </a:pPr>
            <a:endParaRPr lang="en-US" sz="2800"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75</a:t>
            </a:fld>
            <a:endParaRPr lang="en-US"/>
          </a:p>
        </p:txBody>
      </p:sp>
    </p:spTree>
    <p:extLst>
      <p:ext uri="{BB962C8B-B14F-4D97-AF65-F5344CB8AC3E}">
        <p14:creationId xmlns:p14="http://schemas.microsoft.com/office/powerpoint/2010/main" val="22779945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9309" y="1524000"/>
            <a:ext cx="6696075" cy="5048250"/>
          </a:xfrm>
          <a:prstGeom prst="rect">
            <a:avLst/>
          </a:prstGeom>
        </p:spPr>
      </p:pic>
      <p:sp>
        <p:nvSpPr>
          <p:cNvPr id="3" name="Subtitle 2"/>
          <p:cNvSpPr>
            <a:spLocks noGrp="1"/>
          </p:cNvSpPr>
          <p:nvPr>
            <p:ph type="subTitle" idx="1"/>
          </p:nvPr>
        </p:nvSpPr>
        <p:spPr>
          <a:xfrm>
            <a:off x="1371600" y="762000"/>
            <a:ext cx="6400800" cy="4876800"/>
          </a:xfrm>
        </p:spPr>
        <p:txBody>
          <a:bodyPr/>
          <a:lstStyle/>
          <a:p>
            <a:r>
              <a:rPr lang="en-US" dirty="0"/>
              <a:t>Mortality Trends over time</a:t>
            </a:r>
          </a:p>
        </p:txBody>
      </p:sp>
      <p:sp>
        <p:nvSpPr>
          <p:cNvPr id="5" name="Slide Number Placeholder 3">
            <a:extLst>
              <a:ext uri="{FF2B5EF4-FFF2-40B4-BE49-F238E27FC236}">
                <a16:creationId xmlns:a16="http://schemas.microsoft.com/office/drawing/2014/main" id="{4D869CA6-408A-4CF5-9DFD-74C3BC03170C}"/>
              </a:ext>
            </a:extLst>
          </p:cNvPr>
          <p:cNvSpPr txBox="1">
            <a:spLocks/>
          </p:cNvSpPr>
          <p:nvPr/>
        </p:nvSpPr>
        <p:spPr>
          <a:xfrm>
            <a:off x="23946" y="6555381"/>
            <a:ext cx="457200" cy="288925"/>
          </a:xfrm>
          <a:prstGeom prst="rect">
            <a:avLst/>
          </a:prstGeom>
        </p:spPr>
        <p:txBody>
          <a:bodyPr/>
          <a:ls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0E28097-5348-46F4-A68E-6A0338650D1F}" type="slidenum">
              <a:rPr lang="en-US" sz="1400" smtClean="0">
                <a:solidFill>
                  <a:schemeClr val="bg1"/>
                </a:solidFill>
              </a:rPr>
              <a:pPr/>
              <a:t>76</a:t>
            </a:fld>
            <a:endParaRPr lang="en-US" sz="1400">
              <a:solidFill>
                <a:schemeClr val="bg1"/>
              </a:solidFill>
            </a:endParaRPr>
          </a:p>
        </p:txBody>
      </p:sp>
    </p:spTree>
    <p:extLst>
      <p:ext uri="{BB962C8B-B14F-4D97-AF65-F5344CB8AC3E}">
        <p14:creationId xmlns:p14="http://schemas.microsoft.com/office/powerpoint/2010/main" val="15082460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564" y="727364"/>
            <a:ext cx="7772400" cy="1253836"/>
          </a:xfrm>
        </p:spPr>
        <p:txBody>
          <a:bodyPr/>
          <a:lstStyle/>
          <a:p>
            <a:r>
              <a:rPr lang="en-US" dirty="0"/>
              <a:t>Age adjusted Mortality Rate: Direct Method</a:t>
            </a:r>
          </a:p>
        </p:txBody>
      </p:sp>
      <p:sp>
        <p:nvSpPr>
          <p:cNvPr id="6" name="Rectangle 5"/>
          <p:cNvSpPr/>
          <p:nvPr/>
        </p:nvSpPr>
        <p:spPr bwMode="auto">
          <a:xfrm>
            <a:off x="838200" y="3276600"/>
            <a:ext cx="21336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Age Adjusted Death</a:t>
            </a:r>
            <a:r>
              <a:rPr kumimoji="0" lang="en-US" sz="2400" b="0" i="0" u="none" strike="noStrike" cap="none" normalizeH="0" dirty="0">
                <a:ln>
                  <a:noFill/>
                </a:ln>
                <a:solidFill>
                  <a:schemeClr val="tx1"/>
                </a:solidFill>
                <a:effectLst/>
                <a:latin typeface="Times" pitchFamily="122" charset="0"/>
              </a:rPr>
              <a:t> Rate    =</a:t>
            </a:r>
            <a:endParaRPr kumimoji="0" lang="en-US" sz="2400" b="0" i="0" u="none" strike="noStrike" cap="none" normalizeH="0" baseline="0" dirty="0">
              <a:ln>
                <a:noFill/>
              </a:ln>
              <a:solidFill>
                <a:schemeClr val="tx1"/>
              </a:solidFill>
              <a:effectLst/>
              <a:latin typeface="Times" pitchFamily="122" charset="0"/>
            </a:endParaRPr>
          </a:p>
        </p:txBody>
      </p:sp>
      <p:sp>
        <p:nvSpPr>
          <p:cNvPr id="8" name="Subtitle 7"/>
          <p:cNvSpPr>
            <a:spLocks noGrp="1"/>
          </p:cNvSpPr>
          <p:nvPr>
            <p:ph type="subTitle" idx="1"/>
          </p:nvPr>
        </p:nvSpPr>
        <p:spPr bwMode="auto">
          <a:xfrm>
            <a:off x="2971800" y="2570018"/>
            <a:ext cx="5791200" cy="1468582"/>
          </a:xfrm>
          <a:prstGeom prst="rect">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dirty="0">
                <a:solidFill>
                  <a:schemeClr val="tx1"/>
                </a:solidFill>
                <a:latin typeface="Times New Roman" panose="02020603050405020304" pitchFamily="18" charset="0"/>
                <a:cs typeface="Times New Roman" panose="02020603050405020304" pitchFamily="18" charset="0"/>
              </a:rPr>
              <a:t>Total Expected Death rates of different age groups</a:t>
            </a:r>
          </a:p>
          <a:p>
            <a:r>
              <a:rPr lang="en-US" dirty="0">
                <a:solidFill>
                  <a:schemeClr val="tx1"/>
                </a:solidFill>
              </a:rPr>
              <a:t>-----------------------------------------X1000</a:t>
            </a:r>
          </a:p>
        </p:txBody>
      </p:sp>
      <p:sp>
        <p:nvSpPr>
          <p:cNvPr id="10" name="Rectangle 9"/>
          <p:cNvSpPr/>
          <p:nvPr/>
        </p:nvSpPr>
        <p:spPr bwMode="auto">
          <a:xfrm>
            <a:off x="2971800" y="4038600"/>
            <a:ext cx="5791200" cy="91440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Total Standard Population</a:t>
            </a:r>
          </a:p>
        </p:txBody>
      </p:sp>
      <p:sp>
        <p:nvSpPr>
          <p:cNvPr id="7" name="Slide Number Placeholder 3">
            <a:extLst>
              <a:ext uri="{FF2B5EF4-FFF2-40B4-BE49-F238E27FC236}">
                <a16:creationId xmlns:a16="http://schemas.microsoft.com/office/drawing/2014/main" id="{17934D78-A47A-464E-B883-47648C12B3C9}"/>
              </a:ext>
            </a:extLst>
          </p:cNvPr>
          <p:cNvSpPr txBox="1">
            <a:spLocks/>
          </p:cNvSpPr>
          <p:nvPr/>
        </p:nvSpPr>
        <p:spPr>
          <a:xfrm>
            <a:off x="23946" y="6492875"/>
            <a:ext cx="457200" cy="288925"/>
          </a:xfrm>
          <a:prstGeom prst="rect">
            <a:avLst/>
          </a:prstGeom>
        </p:spPr>
        <p:txBody>
          <a:bodyPr/>
          <a:ls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0E28097-5348-46F4-A68E-6A0338650D1F}" type="slidenum">
              <a:rPr lang="en-US" sz="1600" smtClean="0">
                <a:solidFill>
                  <a:schemeClr val="bg1"/>
                </a:solidFill>
              </a:rPr>
              <a:pPr/>
              <a:t>77</a:t>
            </a:fld>
            <a:endParaRPr lang="en-US" sz="1600">
              <a:solidFill>
                <a:schemeClr val="bg1"/>
              </a:solidFill>
            </a:endParaRPr>
          </a:p>
        </p:txBody>
      </p:sp>
    </p:spTree>
    <p:extLst>
      <p:ext uri="{BB962C8B-B14F-4D97-AF65-F5344CB8AC3E}">
        <p14:creationId xmlns:p14="http://schemas.microsoft.com/office/powerpoint/2010/main" val="35412805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Method: Pros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Used when the number of deaths in the study population is large enough to produce stable age specific death rates. </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Assumes a constant age distribution across all study populations. </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Rates from different study populations (e.g., counties in NYS) can all be directly compared to each other if adjusted using the same standard population.</a:t>
            </a:r>
          </a:p>
        </p:txBody>
      </p:sp>
      <p:sp>
        <p:nvSpPr>
          <p:cNvPr id="4" name="Slide Number Placeholder 3"/>
          <p:cNvSpPr>
            <a:spLocks noGrp="1"/>
          </p:cNvSpPr>
          <p:nvPr>
            <p:ph type="sldNum" sz="quarter" idx="4"/>
          </p:nvPr>
        </p:nvSpPr>
        <p:spPr/>
        <p:txBody>
          <a:bodyPr/>
          <a:lstStyle/>
          <a:p>
            <a:fld id="{90E28097-5348-46F4-A68E-6A0338650D1F}" type="slidenum">
              <a:rPr lang="en-US" smtClean="0"/>
              <a:pPr/>
              <a:t>78</a:t>
            </a:fld>
            <a:endParaRPr lang="en-US"/>
          </a:p>
        </p:txBody>
      </p:sp>
    </p:spTree>
    <p:extLst>
      <p:ext uri="{BB962C8B-B14F-4D97-AF65-F5344CB8AC3E}">
        <p14:creationId xmlns:p14="http://schemas.microsoft.com/office/powerpoint/2010/main" val="12024055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Method of Age Adjustment: Cons</a:t>
            </a:r>
          </a:p>
        </p:txBody>
      </p:sp>
      <p:sp>
        <p:nvSpPr>
          <p:cNvPr id="3" name="Subtitle 2"/>
          <p:cNvSpPr>
            <a:spLocks noGrp="1"/>
          </p:cNvSpPr>
          <p:nvPr>
            <p:ph idx="1"/>
          </p:nvPr>
        </p:nvSpPr>
        <p:spPr/>
        <p:txBody>
          <a:bodyPr/>
          <a:lstStyle/>
          <a:p>
            <a:endParaRPr lang="en-US" dirty="0"/>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Fictional rates are calculated</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Suppresses details of how subgroups differ across the variable used for adjustment (age in this case)</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From a public health perspective, these details may be more important than an overall adjusted rate.</a:t>
            </a:r>
            <a:r>
              <a:rPr lang="en-US" dirty="0"/>
              <a:t> </a:t>
            </a:r>
          </a:p>
          <a:p>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79</a:t>
            </a:fld>
            <a:endParaRPr lang="en-US"/>
          </a:p>
        </p:txBody>
      </p:sp>
    </p:spTree>
    <p:extLst>
      <p:ext uri="{BB962C8B-B14F-4D97-AF65-F5344CB8AC3E}">
        <p14:creationId xmlns:p14="http://schemas.microsoft.com/office/powerpoint/2010/main" val="1555775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53A87-A428-4925-A559-4985400B1B26}"/>
              </a:ext>
            </a:extLst>
          </p:cNvPr>
          <p:cNvSpPr>
            <a:spLocks noGrp="1"/>
          </p:cNvSpPr>
          <p:nvPr>
            <p:ph type="title"/>
          </p:nvPr>
        </p:nvSpPr>
        <p:spPr/>
        <p:txBody>
          <a:bodyPr/>
          <a:lstStyle/>
          <a:p>
            <a:r>
              <a:rPr lang="en-US" dirty="0"/>
              <a:t>This is NOT an operational linkage!</a:t>
            </a:r>
          </a:p>
        </p:txBody>
      </p:sp>
      <p:sp>
        <p:nvSpPr>
          <p:cNvPr id="3" name="Content Placeholder 2">
            <a:extLst>
              <a:ext uri="{FF2B5EF4-FFF2-40B4-BE49-F238E27FC236}">
                <a16:creationId xmlns:a16="http://schemas.microsoft.com/office/drawing/2014/main" id="{D194A896-4BED-4442-A307-DBE6A2BA3C97}"/>
              </a:ext>
            </a:extLst>
          </p:cNvPr>
          <p:cNvSpPr>
            <a:spLocks noGrp="1"/>
          </p:cNvSpPr>
          <p:nvPr>
            <p:ph idx="1"/>
          </p:nvPr>
        </p:nvSpPr>
        <p:spPr>
          <a:xfrm>
            <a:off x="228600" y="4724400"/>
            <a:ext cx="8686800" cy="1905000"/>
          </a:xfrm>
        </p:spPr>
        <p:txBody>
          <a:bodyPr/>
          <a:lstStyle/>
          <a:p>
            <a:pPr algn="ctr"/>
            <a:r>
              <a:rPr lang="en-US" sz="4000" dirty="0"/>
              <a:t>This is only a graphical depiction of </a:t>
            </a:r>
            <a:r>
              <a:rPr lang="en-US" sz="7200" dirty="0"/>
              <a:t>a hypothesis!</a:t>
            </a:r>
          </a:p>
        </p:txBody>
      </p:sp>
      <p:sp>
        <p:nvSpPr>
          <p:cNvPr id="4" name="Slide Number Placeholder 3">
            <a:extLst>
              <a:ext uri="{FF2B5EF4-FFF2-40B4-BE49-F238E27FC236}">
                <a16:creationId xmlns:a16="http://schemas.microsoft.com/office/drawing/2014/main" id="{6A75F2BD-E787-4567-B759-3572AF200772}"/>
              </a:ext>
            </a:extLst>
          </p:cNvPr>
          <p:cNvSpPr>
            <a:spLocks noGrp="1"/>
          </p:cNvSpPr>
          <p:nvPr>
            <p:ph type="sldNum" sz="quarter" idx="4"/>
          </p:nvPr>
        </p:nvSpPr>
        <p:spPr/>
        <p:txBody>
          <a:bodyPr/>
          <a:lstStyle/>
          <a:p>
            <a:fld id="{90E28097-5348-46F4-A68E-6A0338650D1F}" type="slidenum">
              <a:rPr lang="en-US" smtClean="0"/>
              <a:pPr/>
              <a:t>8</a:t>
            </a:fld>
            <a:endParaRPr lang="en-US"/>
          </a:p>
        </p:txBody>
      </p:sp>
      <p:pic>
        <p:nvPicPr>
          <p:cNvPr id="8" name="Picture 7">
            <a:extLst>
              <a:ext uri="{FF2B5EF4-FFF2-40B4-BE49-F238E27FC236}">
                <a16:creationId xmlns:a16="http://schemas.microsoft.com/office/drawing/2014/main" id="{9E0C6102-1BAB-4375-894D-BD6A0B49D4B5}"/>
              </a:ext>
            </a:extLst>
          </p:cNvPr>
          <p:cNvPicPr>
            <a:picLocks noChangeAspect="1"/>
          </p:cNvPicPr>
          <p:nvPr/>
        </p:nvPicPr>
        <p:blipFill>
          <a:blip r:embed="rId2"/>
          <a:stretch>
            <a:fillRect/>
          </a:stretch>
        </p:blipFill>
        <p:spPr>
          <a:xfrm>
            <a:off x="2514600" y="1828800"/>
            <a:ext cx="4029075" cy="2486025"/>
          </a:xfrm>
          <a:prstGeom prst="rect">
            <a:avLst/>
          </a:prstGeom>
        </p:spPr>
      </p:pic>
    </p:spTree>
    <p:extLst>
      <p:ext uri="{BB962C8B-B14F-4D97-AF65-F5344CB8AC3E}">
        <p14:creationId xmlns:p14="http://schemas.microsoft.com/office/powerpoint/2010/main" val="38655188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Indirect Method of Mortality Rate</a:t>
            </a:r>
          </a:p>
        </p:txBody>
      </p:sp>
      <p:sp>
        <p:nvSpPr>
          <p:cNvPr id="3" name="Subtitle 2"/>
          <p:cNvSpPr>
            <a:spLocks noGrp="1"/>
          </p:cNvSpPr>
          <p:nvPr>
            <p:ph idx="1"/>
          </p:nvPr>
        </p:nvSpPr>
        <p:spPr/>
        <p:txBody>
          <a:bodyPr/>
          <a:lstStyle/>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the numbers of deaths in each age group in the study population are too small to calculate stable age-specific rates. </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developing countries or other areas where no information is available on age-specific deaths for the study population, only for a national or standard population.</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Helpful for studies of mortality in occupationally exposed populations Mortality rates in the general population are often used</a:t>
            </a:r>
            <a:r>
              <a:rPr lang="en-US" dirty="0"/>
              <a:t> as the reference. </a:t>
            </a:r>
          </a:p>
          <a:p>
            <a:pPr marL="45720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80</a:t>
            </a:fld>
            <a:endParaRPr lang="en-US"/>
          </a:p>
        </p:txBody>
      </p:sp>
    </p:spTree>
    <p:extLst>
      <p:ext uri="{BB962C8B-B14F-4D97-AF65-F5344CB8AC3E}">
        <p14:creationId xmlns:p14="http://schemas.microsoft.com/office/powerpoint/2010/main" val="35848220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838200"/>
          </a:xfrm>
        </p:spPr>
        <p:txBody>
          <a:bodyPr/>
          <a:lstStyle/>
          <a:p>
            <a:r>
              <a:rPr lang="en-US" dirty="0"/>
              <a:t>Pros and Cons</a:t>
            </a:r>
          </a:p>
        </p:txBody>
      </p:sp>
      <p:pic>
        <p:nvPicPr>
          <p:cNvPr id="4" name="Picture 3"/>
          <p:cNvPicPr>
            <a:picLocks noChangeAspect="1"/>
          </p:cNvPicPr>
          <p:nvPr/>
        </p:nvPicPr>
        <p:blipFill>
          <a:blip r:embed="rId2"/>
          <a:stretch>
            <a:fillRect/>
          </a:stretch>
        </p:blipFill>
        <p:spPr>
          <a:xfrm>
            <a:off x="838200" y="1556658"/>
            <a:ext cx="7134225" cy="4695825"/>
          </a:xfrm>
          <a:prstGeom prst="rect">
            <a:avLst/>
          </a:prstGeom>
        </p:spPr>
      </p:pic>
      <p:sp>
        <p:nvSpPr>
          <p:cNvPr id="5" name="Slide Number Placeholder 3">
            <a:extLst>
              <a:ext uri="{FF2B5EF4-FFF2-40B4-BE49-F238E27FC236}">
                <a16:creationId xmlns:a16="http://schemas.microsoft.com/office/drawing/2014/main" id="{145AA1D7-DF15-4096-968C-6DBE47FF6121}"/>
              </a:ext>
            </a:extLst>
          </p:cNvPr>
          <p:cNvSpPr txBox="1">
            <a:spLocks/>
          </p:cNvSpPr>
          <p:nvPr/>
        </p:nvSpPr>
        <p:spPr>
          <a:xfrm>
            <a:off x="23946" y="6492875"/>
            <a:ext cx="457200" cy="288925"/>
          </a:xfrm>
          <a:prstGeom prst="rect">
            <a:avLst/>
          </a:prstGeom>
        </p:spPr>
        <p:txBody>
          <a:bodyPr/>
          <a:ls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0E28097-5348-46F4-A68E-6A0338650D1F}" type="slidenum">
              <a:rPr lang="en-US" sz="1600" smtClean="0">
                <a:solidFill>
                  <a:schemeClr val="bg1"/>
                </a:solidFill>
              </a:rPr>
              <a:pPr/>
              <a:t>81</a:t>
            </a:fld>
            <a:endParaRPr lang="en-US" sz="1600">
              <a:solidFill>
                <a:schemeClr val="bg1"/>
              </a:solidFill>
            </a:endParaRPr>
          </a:p>
        </p:txBody>
      </p:sp>
    </p:spTree>
    <p:extLst>
      <p:ext uri="{BB962C8B-B14F-4D97-AF65-F5344CB8AC3E}">
        <p14:creationId xmlns:p14="http://schemas.microsoft.com/office/powerpoint/2010/main" val="26327862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t>
            </a:r>
          </a:p>
        </p:txBody>
      </p:sp>
      <p:sp>
        <p:nvSpPr>
          <p:cNvPr id="3" name="Subtitle 2"/>
          <p:cNvSpPr>
            <a:spLocks noGrp="1"/>
          </p:cNvSpPr>
          <p:nvPr>
            <p:ph idx="1"/>
          </p:nvPr>
        </p:nvSpPr>
        <p:spPr/>
        <p:txBody>
          <a:bodyPr/>
          <a:lstStyle/>
          <a:p>
            <a:pPr>
              <a:spcBef>
                <a:spcPct val="70000"/>
              </a:spcBef>
              <a:buFont typeface="Arial" panose="020B0604020202020204" pitchFamily="34" charset="0"/>
              <a:buChar char="•"/>
            </a:pPr>
            <a:r>
              <a:rPr lang="en-US" altLang="en-US" dirty="0"/>
              <a:t>Gordis:</a:t>
            </a:r>
          </a:p>
          <a:p>
            <a:pPr lvl="1">
              <a:spcBef>
                <a:spcPct val="35000"/>
              </a:spcBef>
            </a:pPr>
            <a:r>
              <a:rPr lang="en-US" altLang="en-US" dirty="0"/>
              <a:t>    “The </a:t>
            </a:r>
            <a:r>
              <a:rPr lang="en-US" altLang="en-US" i="1" dirty="0"/>
              <a:t>probability</a:t>
            </a:r>
            <a:r>
              <a:rPr lang="en-US" altLang="en-US" dirty="0"/>
              <a:t> of an event […] occurring”</a:t>
            </a:r>
          </a:p>
          <a:p>
            <a:pPr>
              <a:spcBef>
                <a:spcPct val="70000"/>
              </a:spcBef>
              <a:buFont typeface="Arial" panose="020B0604020202020204" pitchFamily="34" charset="0"/>
              <a:buChar char="•"/>
            </a:pPr>
            <a:r>
              <a:rPr lang="en-US" altLang="en-US" dirty="0"/>
              <a:t>Webster’s Dictionary:</a:t>
            </a:r>
          </a:p>
          <a:p>
            <a:pPr lvl="1">
              <a:spcBef>
                <a:spcPct val="35000"/>
              </a:spcBef>
            </a:pPr>
            <a:r>
              <a:rPr lang="en-US" altLang="en-US" dirty="0"/>
              <a:t>    “The </a:t>
            </a:r>
            <a:r>
              <a:rPr lang="en-US" altLang="en-US" i="1" dirty="0"/>
              <a:t>possibility</a:t>
            </a:r>
            <a:r>
              <a:rPr lang="en-US" altLang="en-US" dirty="0"/>
              <a:t> of suffering harm or loss:    DANGER”</a:t>
            </a:r>
          </a:p>
          <a:p>
            <a:pPr algn="l">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The risk of acquiring a disease, and death from a disease (and any health-related event in between), is best approximated by a measure of its incidence rate.</a:t>
            </a:r>
            <a:endParaRPr lang="en-US" altLang="en-US" dirty="0">
              <a:solidFill>
                <a:srgbClr val="0000FF"/>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82</a:t>
            </a:fld>
            <a:endParaRPr lang="en-US"/>
          </a:p>
        </p:txBody>
      </p:sp>
    </p:spTree>
    <p:extLst>
      <p:ext uri="{BB962C8B-B14F-4D97-AF65-F5344CB8AC3E}">
        <p14:creationId xmlns:p14="http://schemas.microsoft.com/office/powerpoint/2010/main" val="24352369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761999"/>
          </a:xfrm>
        </p:spPr>
        <p:txBody>
          <a:bodyPr/>
          <a:lstStyle/>
          <a:p>
            <a:r>
              <a:rPr lang="en-US" dirty="0"/>
              <a:t>Relative Risk</a:t>
            </a:r>
          </a:p>
        </p:txBody>
      </p:sp>
      <p:sp>
        <p:nvSpPr>
          <p:cNvPr id="3" name="Subtitle 2"/>
          <p:cNvSpPr>
            <a:spLocks noGrp="1"/>
          </p:cNvSpPr>
          <p:nvPr>
            <p:ph type="subTitle" idx="1"/>
          </p:nvPr>
        </p:nvSpPr>
        <p:spPr>
          <a:xfrm>
            <a:off x="457200" y="1295400"/>
            <a:ext cx="8153400" cy="4800600"/>
          </a:xfrm>
        </p:spPr>
        <p:txBody>
          <a:bodyPr/>
          <a:lstStyle/>
          <a:p>
            <a:endParaRPr lang="en-US" dirty="0"/>
          </a:p>
        </p:txBody>
      </p:sp>
      <p:pic>
        <p:nvPicPr>
          <p:cNvPr id="5" name="Picture 4" descr="2 by 2 matrix capturing number of exposed and not exposed versus occurrence of event or not"/>
          <p:cNvPicPr/>
          <p:nvPr/>
        </p:nvPicPr>
        <p:blipFill rotWithShape="1">
          <a:blip r:embed="rId2"/>
          <a:srcRect t="16390" b="7211"/>
          <a:stretch/>
        </p:blipFill>
        <p:spPr bwMode="auto">
          <a:xfrm>
            <a:off x="457201" y="1295400"/>
            <a:ext cx="8153400" cy="4800600"/>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482980D8-ADBB-4C2C-9839-C0577B5CCBFE}"/>
              </a:ext>
            </a:extLst>
          </p:cNvPr>
          <p:cNvSpPr/>
          <p:nvPr/>
        </p:nvSpPr>
        <p:spPr bwMode="auto">
          <a:xfrm>
            <a:off x="6278544" y="2590800"/>
            <a:ext cx="1828800" cy="2971800"/>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Slide Number Placeholder 3">
            <a:extLst>
              <a:ext uri="{FF2B5EF4-FFF2-40B4-BE49-F238E27FC236}">
                <a16:creationId xmlns:a16="http://schemas.microsoft.com/office/drawing/2014/main" id="{06478E3E-19CC-43D0-840D-497EF4CDAA52}"/>
              </a:ext>
            </a:extLst>
          </p:cNvPr>
          <p:cNvSpPr txBox="1">
            <a:spLocks/>
          </p:cNvSpPr>
          <p:nvPr/>
        </p:nvSpPr>
        <p:spPr>
          <a:xfrm>
            <a:off x="23946" y="6492875"/>
            <a:ext cx="457200" cy="288925"/>
          </a:xfrm>
          <a:prstGeom prst="rect">
            <a:avLst/>
          </a:prstGeom>
        </p:spPr>
        <p:txBody>
          <a:bodyPr/>
          <a:ls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0E28097-5348-46F4-A68E-6A0338650D1F}" type="slidenum">
              <a:rPr lang="en-US" sz="1600" smtClean="0">
                <a:solidFill>
                  <a:schemeClr val="bg1"/>
                </a:solidFill>
              </a:rPr>
              <a:pPr/>
              <a:t>83</a:t>
            </a:fld>
            <a:endParaRPr lang="en-US" sz="1600">
              <a:solidFill>
                <a:schemeClr val="bg1"/>
              </a:solidFill>
            </a:endParaRPr>
          </a:p>
        </p:txBody>
      </p:sp>
    </p:spTree>
    <p:extLst>
      <p:ext uri="{BB962C8B-B14F-4D97-AF65-F5344CB8AC3E}">
        <p14:creationId xmlns:p14="http://schemas.microsoft.com/office/powerpoint/2010/main" val="5109534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of relative risk</a:t>
            </a:r>
          </a:p>
        </p:txBody>
      </p:sp>
      <p:sp>
        <p:nvSpPr>
          <p:cNvPr id="3" name="Content Placeholder 2">
            <a:extLst>
              <a:ext uri="{FF2B5EF4-FFF2-40B4-BE49-F238E27FC236}">
                <a16:creationId xmlns:a16="http://schemas.microsoft.com/office/drawing/2014/main" id="{C4C1D3AF-1C9F-4098-9E34-6DC397486C5B}"/>
              </a:ext>
            </a:extLst>
          </p:cNvPr>
          <p:cNvSpPr>
            <a:spLocks noGrp="1"/>
          </p:cNvSpPr>
          <p:nvPr>
            <p:ph idx="1"/>
          </p:nvPr>
        </p:nvSpPr>
        <p:spPr/>
        <p:txBody>
          <a:bodyPr/>
          <a:lstStyle/>
          <a:p>
            <a:r>
              <a:rPr lang="en-US" dirty="0"/>
              <a:t>&gt; 1: risk in exposed &gt; risk in non-exposed</a:t>
            </a:r>
          </a:p>
          <a:p>
            <a:r>
              <a:rPr lang="en-US" dirty="0"/>
              <a:t>= 1: no association between risk and exposure</a:t>
            </a:r>
          </a:p>
          <a:p>
            <a:r>
              <a:rPr lang="en-US" dirty="0"/>
              <a:t>&lt; 1: risk in exposed &lt; risk in non-exposed</a:t>
            </a:r>
          </a:p>
        </p:txBody>
      </p:sp>
      <p:sp>
        <p:nvSpPr>
          <p:cNvPr id="5" name="Slide Number Placeholder 3">
            <a:extLst>
              <a:ext uri="{FF2B5EF4-FFF2-40B4-BE49-F238E27FC236}">
                <a16:creationId xmlns:a16="http://schemas.microsoft.com/office/drawing/2014/main" id="{324681AE-A718-4B81-AAA7-9E40CA51DC84}"/>
              </a:ext>
            </a:extLst>
          </p:cNvPr>
          <p:cNvSpPr txBox="1">
            <a:spLocks/>
          </p:cNvSpPr>
          <p:nvPr/>
        </p:nvSpPr>
        <p:spPr>
          <a:xfrm>
            <a:off x="23946" y="6492875"/>
            <a:ext cx="457200" cy="288925"/>
          </a:xfrm>
          <a:prstGeom prst="rect">
            <a:avLst/>
          </a:prstGeom>
        </p:spPr>
        <p:txBody>
          <a:bodyPr/>
          <a:ls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0E28097-5348-46F4-A68E-6A0338650D1F}" type="slidenum">
              <a:rPr lang="en-US" sz="1600" smtClean="0">
                <a:solidFill>
                  <a:schemeClr val="bg1"/>
                </a:solidFill>
              </a:rPr>
              <a:pPr/>
              <a:t>84</a:t>
            </a:fld>
            <a:endParaRPr lang="en-US" sz="1600">
              <a:solidFill>
                <a:schemeClr val="bg1"/>
              </a:solidFill>
            </a:endParaRPr>
          </a:p>
        </p:txBody>
      </p:sp>
    </p:spTree>
    <p:extLst>
      <p:ext uri="{BB962C8B-B14F-4D97-AF65-F5344CB8AC3E}">
        <p14:creationId xmlns:p14="http://schemas.microsoft.com/office/powerpoint/2010/main" val="8522001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095082-A620-4558-ACED-5D49539629BA}"/>
              </a:ext>
            </a:extLst>
          </p:cNvPr>
          <p:cNvSpPr>
            <a:spLocks noGrp="1"/>
          </p:cNvSpPr>
          <p:nvPr>
            <p:ph type="title"/>
          </p:nvPr>
        </p:nvSpPr>
        <p:spPr/>
        <p:txBody>
          <a:bodyPr/>
          <a:lstStyle/>
          <a:p>
            <a:r>
              <a:rPr lang="en-US" dirty="0"/>
              <a:t>Odds of an ‘event’</a:t>
            </a:r>
          </a:p>
        </p:txBody>
      </p:sp>
      <p:sp>
        <p:nvSpPr>
          <p:cNvPr id="5" name="Content Placeholder 4">
            <a:extLst>
              <a:ext uri="{FF2B5EF4-FFF2-40B4-BE49-F238E27FC236}">
                <a16:creationId xmlns:a16="http://schemas.microsoft.com/office/drawing/2014/main" id="{6F45F4AF-3515-49BF-B65B-57B00B768F50}"/>
              </a:ext>
            </a:extLst>
          </p:cNvPr>
          <p:cNvSpPr>
            <a:spLocks noGrp="1"/>
          </p:cNvSpPr>
          <p:nvPr>
            <p:ph idx="1"/>
          </p:nvPr>
        </p:nvSpPr>
        <p:spPr>
          <a:xfrm>
            <a:off x="228600" y="1676400"/>
            <a:ext cx="8839200" cy="4953000"/>
          </a:xfrm>
        </p:spPr>
        <p:txBody>
          <a:bodyPr/>
          <a:lstStyle/>
          <a:p>
            <a:pPr>
              <a:buFont typeface="Arial" panose="020B0604020202020204" pitchFamily="34" charset="0"/>
              <a:buChar char="•"/>
            </a:pPr>
            <a:r>
              <a:rPr lang="en-US" dirty="0"/>
              <a:t>= counts for being subjected to an event of </a:t>
            </a:r>
            <a:r>
              <a:rPr lang="en-US"/>
              <a:t>type e / </a:t>
            </a:r>
            <a:r>
              <a:rPr lang="en-US" dirty="0"/>
              <a:t>counts for not being subjected to an event of type e</a:t>
            </a:r>
          </a:p>
          <a:p>
            <a:pPr lvl="1">
              <a:buFont typeface="Arial" panose="020B0604020202020204" pitchFamily="34" charset="0"/>
              <a:buChar char="•"/>
            </a:pPr>
            <a:r>
              <a:rPr lang="en-US" dirty="0"/>
              <a:t>‘event’: being exposed to COVID-19, being infected by COVID-19, positively testing for COVID-19, died from COVID-19, …</a:t>
            </a:r>
          </a:p>
          <a:p>
            <a:pPr>
              <a:buFont typeface="Arial" panose="020B0604020202020204" pitchFamily="34" charset="0"/>
              <a:buChar char="•"/>
            </a:pPr>
            <a:r>
              <a:rPr lang="en-US" dirty="0"/>
              <a:t>= probability for being subjected to e/ probability of not being subjected to e.</a:t>
            </a:r>
          </a:p>
          <a:p>
            <a:pPr>
              <a:buFont typeface="Arial" panose="020B0604020202020204" pitchFamily="34" charset="0"/>
              <a:buChar char="•"/>
            </a:pPr>
            <a:r>
              <a:rPr lang="en-US" dirty="0"/>
              <a:t>= P/(1-P)</a:t>
            </a:r>
          </a:p>
          <a:p>
            <a:pPr>
              <a:buFont typeface="Arial" panose="020B0604020202020204" pitchFamily="34" charset="0"/>
              <a:buChar char="•"/>
            </a:pPr>
            <a:endParaRPr lang="en-US" dirty="0"/>
          </a:p>
        </p:txBody>
      </p:sp>
      <p:sp>
        <p:nvSpPr>
          <p:cNvPr id="6" name="Slide Number Placeholder 3">
            <a:extLst>
              <a:ext uri="{FF2B5EF4-FFF2-40B4-BE49-F238E27FC236}">
                <a16:creationId xmlns:a16="http://schemas.microsoft.com/office/drawing/2014/main" id="{E05BB2C9-918E-41B0-A279-D1821E13DF83}"/>
              </a:ext>
            </a:extLst>
          </p:cNvPr>
          <p:cNvSpPr txBox="1">
            <a:spLocks/>
          </p:cNvSpPr>
          <p:nvPr/>
        </p:nvSpPr>
        <p:spPr>
          <a:xfrm>
            <a:off x="23946" y="6492875"/>
            <a:ext cx="457200" cy="288925"/>
          </a:xfrm>
          <a:prstGeom prst="rect">
            <a:avLst/>
          </a:prstGeom>
        </p:spPr>
        <p:txBody>
          <a:bodyPr/>
          <a:ls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0E28097-5348-46F4-A68E-6A0338650D1F}" type="slidenum">
              <a:rPr lang="en-US" sz="1600" smtClean="0">
                <a:solidFill>
                  <a:schemeClr val="bg1"/>
                </a:solidFill>
              </a:rPr>
              <a:pPr/>
              <a:t>85</a:t>
            </a:fld>
            <a:endParaRPr lang="en-US" sz="1600">
              <a:solidFill>
                <a:schemeClr val="bg1"/>
              </a:solidFill>
            </a:endParaRPr>
          </a:p>
        </p:txBody>
      </p:sp>
    </p:spTree>
    <p:extLst>
      <p:ext uri="{BB962C8B-B14F-4D97-AF65-F5344CB8AC3E}">
        <p14:creationId xmlns:p14="http://schemas.microsoft.com/office/powerpoint/2010/main" val="6154891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384F-9CFC-4DAB-97CD-80A9B2A38EA2}"/>
              </a:ext>
            </a:extLst>
          </p:cNvPr>
          <p:cNvSpPr>
            <a:spLocks noGrp="1"/>
          </p:cNvSpPr>
          <p:nvPr>
            <p:ph type="title"/>
          </p:nvPr>
        </p:nvSpPr>
        <p:spPr/>
        <p:txBody>
          <a:bodyPr/>
          <a:lstStyle/>
          <a:p>
            <a:r>
              <a:rPr lang="en-US" dirty="0"/>
              <a:t>Related events COVID-19</a:t>
            </a:r>
          </a:p>
        </p:txBody>
      </p:sp>
      <p:sp>
        <p:nvSpPr>
          <p:cNvPr id="4" name="Slide Number Placeholder 3">
            <a:extLst>
              <a:ext uri="{FF2B5EF4-FFF2-40B4-BE49-F238E27FC236}">
                <a16:creationId xmlns:a16="http://schemas.microsoft.com/office/drawing/2014/main" id="{D011CDDF-E475-4F44-A06E-7B7D7BD532E9}"/>
              </a:ext>
            </a:extLst>
          </p:cNvPr>
          <p:cNvSpPr>
            <a:spLocks noGrp="1"/>
          </p:cNvSpPr>
          <p:nvPr>
            <p:ph type="sldNum" sz="quarter" idx="4"/>
          </p:nvPr>
        </p:nvSpPr>
        <p:spPr/>
        <p:txBody>
          <a:bodyPr/>
          <a:lstStyle/>
          <a:p>
            <a:fld id="{90E28097-5348-46F4-A68E-6A0338650D1F}" type="slidenum">
              <a:rPr lang="en-US" smtClean="0"/>
              <a:pPr/>
              <a:t>86</a:t>
            </a:fld>
            <a:endParaRPr lang="en-US"/>
          </a:p>
        </p:txBody>
      </p:sp>
      <p:sp>
        <p:nvSpPr>
          <p:cNvPr id="6" name="Rectangle 5">
            <a:extLst>
              <a:ext uri="{FF2B5EF4-FFF2-40B4-BE49-F238E27FC236}">
                <a16:creationId xmlns:a16="http://schemas.microsoft.com/office/drawing/2014/main" id="{A1117E8E-D580-485D-ACC8-F9949FBC073D}"/>
              </a:ext>
            </a:extLst>
          </p:cNvPr>
          <p:cNvSpPr/>
          <p:nvPr/>
        </p:nvSpPr>
        <p:spPr bwMode="auto">
          <a:xfrm>
            <a:off x="1104900" y="2020390"/>
            <a:ext cx="6934200" cy="4038600"/>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8" name="Straight Connector 7">
            <a:extLst>
              <a:ext uri="{FF2B5EF4-FFF2-40B4-BE49-F238E27FC236}">
                <a16:creationId xmlns:a16="http://schemas.microsoft.com/office/drawing/2014/main" id="{92BC48FF-FA55-4703-9DC1-DEBE507FD644}"/>
              </a:ext>
            </a:extLst>
          </p:cNvPr>
          <p:cNvCxnSpPr>
            <a:cxnSpLocks/>
          </p:cNvCxnSpPr>
          <p:nvPr/>
        </p:nvCxnSpPr>
        <p:spPr bwMode="auto">
          <a:xfrm>
            <a:off x="5791200" y="2020390"/>
            <a:ext cx="0" cy="40386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9" name="Rectangle 8">
            <a:extLst>
              <a:ext uri="{FF2B5EF4-FFF2-40B4-BE49-F238E27FC236}">
                <a16:creationId xmlns:a16="http://schemas.microsoft.com/office/drawing/2014/main" id="{8EB17DD9-51B5-4442-839A-BA4AD537E525}"/>
              </a:ext>
            </a:extLst>
          </p:cNvPr>
          <p:cNvSpPr/>
          <p:nvPr/>
        </p:nvSpPr>
        <p:spPr bwMode="auto">
          <a:xfrm>
            <a:off x="1333509" y="2553790"/>
            <a:ext cx="4343923" cy="3389810"/>
          </a:xfrm>
          <a:prstGeom prst="rect">
            <a:avLst/>
          </a:prstGeom>
          <a:solidFill>
            <a:srgbClr val="FFFF00">
              <a:alpha val="20000"/>
            </a:srgbClr>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TextBox 9">
            <a:extLst>
              <a:ext uri="{FF2B5EF4-FFF2-40B4-BE49-F238E27FC236}">
                <a16:creationId xmlns:a16="http://schemas.microsoft.com/office/drawing/2014/main" id="{BA600CD0-A14A-4282-B940-642DB1D75579}"/>
              </a:ext>
            </a:extLst>
          </p:cNvPr>
          <p:cNvSpPr txBox="1"/>
          <p:nvPr/>
        </p:nvSpPr>
        <p:spPr>
          <a:xfrm>
            <a:off x="1066800" y="1524000"/>
            <a:ext cx="1816523" cy="461665"/>
          </a:xfrm>
          <a:prstGeom prst="rect">
            <a:avLst/>
          </a:prstGeom>
          <a:noFill/>
        </p:spPr>
        <p:txBody>
          <a:bodyPr wrap="none" rtlCol="0">
            <a:spAutoFit/>
          </a:bodyPr>
          <a:lstStyle/>
          <a:p>
            <a:r>
              <a:rPr lang="en-US" sz="2400" b="0" dirty="0">
                <a:solidFill>
                  <a:schemeClr val="bg1"/>
                </a:solidFill>
              </a:rPr>
              <a:t>NYS citizens</a:t>
            </a:r>
          </a:p>
        </p:txBody>
      </p:sp>
      <p:sp>
        <p:nvSpPr>
          <p:cNvPr id="12" name="TextBox 11">
            <a:extLst>
              <a:ext uri="{FF2B5EF4-FFF2-40B4-BE49-F238E27FC236}">
                <a16:creationId xmlns:a16="http://schemas.microsoft.com/office/drawing/2014/main" id="{06A8169E-D309-4A56-8BFA-E04F7042C776}"/>
              </a:ext>
            </a:extLst>
          </p:cNvPr>
          <p:cNvSpPr txBox="1"/>
          <p:nvPr/>
        </p:nvSpPr>
        <p:spPr>
          <a:xfrm>
            <a:off x="1104900" y="1985665"/>
            <a:ext cx="1244251" cy="461665"/>
          </a:xfrm>
          <a:prstGeom prst="rect">
            <a:avLst/>
          </a:prstGeom>
          <a:noFill/>
        </p:spPr>
        <p:txBody>
          <a:bodyPr wrap="none" rtlCol="0">
            <a:spAutoFit/>
          </a:bodyPr>
          <a:lstStyle/>
          <a:p>
            <a:r>
              <a:rPr lang="en-US" sz="2400" b="0" dirty="0">
                <a:solidFill>
                  <a:schemeClr val="bg1"/>
                </a:solidFill>
              </a:rPr>
              <a:t>Exposed</a:t>
            </a:r>
          </a:p>
        </p:txBody>
      </p:sp>
      <p:sp>
        <p:nvSpPr>
          <p:cNvPr id="13" name="TextBox 12">
            <a:extLst>
              <a:ext uri="{FF2B5EF4-FFF2-40B4-BE49-F238E27FC236}">
                <a16:creationId xmlns:a16="http://schemas.microsoft.com/office/drawing/2014/main" id="{273A167C-89B2-40F3-8047-A0AF50CF3BC3}"/>
              </a:ext>
            </a:extLst>
          </p:cNvPr>
          <p:cNvSpPr txBox="1"/>
          <p:nvPr/>
        </p:nvSpPr>
        <p:spPr>
          <a:xfrm>
            <a:off x="6172200" y="2010286"/>
            <a:ext cx="1731564" cy="461665"/>
          </a:xfrm>
          <a:prstGeom prst="rect">
            <a:avLst/>
          </a:prstGeom>
          <a:noFill/>
        </p:spPr>
        <p:txBody>
          <a:bodyPr wrap="none" rtlCol="0">
            <a:spAutoFit/>
          </a:bodyPr>
          <a:lstStyle/>
          <a:p>
            <a:r>
              <a:rPr lang="en-US" sz="2400" b="0" dirty="0">
                <a:solidFill>
                  <a:schemeClr val="bg1"/>
                </a:solidFill>
              </a:rPr>
              <a:t>Not exposed</a:t>
            </a:r>
          </a:p>
        </p:txBody>
      </p:sp>
      <p:sp>
        <p:nvSpPr>
          <p:cNvPr id="14" name="TextBox 13">
            <a:extLst>
              <a:ext uri="{FF2B5EF4-FFF2-40B4-BE49-F238E27FC236}">
                <a16:creationId xmlns:a16="http://schemas.microsoft.com/office/drawing/2014/main" id="{7AFA9078-9AD8-4D66-9342-03566D524318}"/>
              </a:ext>
            </a:extLst>
          </p:cNvPr>
          <p:cNvSpPr txBox="1"/>
          <p:nvPr/>
        </p:nvSpPr>
        <p:spPr>
          <a:xfrm>
            <a:off x="4371248" y="2510135"/>
            <a:ext cx="1191352" cy="461665"/>
          </a:xfrm>
          <a:prstGeom prst="rect">
            <a:avLst/>
          </a:prstGeom>
          <a:noFill/>
        </p:spPr>
        <p:txBody>
          <a:bodyPr wrap="none" rtlCol="0">
            <a:spAutoFit/>
          </a:bodyPr>
          <a:lstStyle/>
          <a:p>
            <a:r>
              <a:rPr lang="en-US" sz="2400" b="0" dirty="0">
                <a:solidFill>
                  <a:schemeClr val="bg1"/>
                </a:solidFill>
              </a:rPr>
              <a:t>Infected</a:t>
            </a:r>
          </a:p>
        </p:txBody>
      </p:sp>
      <p:cxnSp>
        <p:nvCxnSpPr>
          <p:cNvPr id="15" name="Straight Connector 14">
            <a:extLst>
              <a:ext uri="{FF2B5EF4-FFF2-40B4-BE49-F238E27FC236}">
                <a16:creationId xmlns:a16="http://schemas.microsoft.com/office/drawing/2014/main" id="{9B5C246A-64A4-4E99-B301-7369B2A19045}"/>
              </a:ext>
            </a:extLst>
          </p:cNvPr>
          <p:cNvCxnSpPr>
            <a:cxnSpLocks/>
          </p:cNvCxnSpPr>
          <p:nvPr/>
        </p:nvCxnSpPr>
        <p:spPr bwMode="auto">
          <a:xfrm>
            <a:off x="3276600" y="2553790"/>
            <a:ext cx="0" cy="338981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8" name="TextBox 17">
            <a:extLst>
              <a:ext uri="{FF2B5EF4-FFF2-40B4-BE49-F238E27FC236}">
                <a16:creationId xmlns:a16="http://schemas.microsoft.com/office/drawing/2014/main" id="{0BC3B5DE-027A-44D2-9A8E-15759D96D210}"/>
              </a:ext>
            </a:extLst>
          </p:cNvPr>
          <p:cNvSpPr txBox="1"/>
          <p:nvPr/>
        </p:nvSpPr>
        <p:spPr>
          <a:xfrm>
            <a:off x="1447800" y="2510134"/>
            <a:ext cx="1712328" cy="461665"/>
          </a:xfrm>
          <a:prstGeom prst="rect">
            <a:avLst/>
          </a:prstGeom>
          <a:noFill/>
        </p:spPr>
        <p:txBody>
          <a:bodyPr wrap="none" rtlCol="0">
            <a:spAutoFit/>
          </a:bodyPr>
          <a:lstStyle/>
          <a:p>
            <a:r>
              <a:rPr lang="en-US" sz="2400" b="0" dirty="0">
                <a:solidFill>
                  <a:schemeClr val="bg1"/>
                </a:solidFill>
              </a:rPr>
              <a:t>Not infected</a:t>
            </a:r>
          </a:p>
        </p:txBody>
      </p:sp>
      <p:sp>
        <p:nvSpPr>
          <p:cNvPr id="19" name="Rectangle 18">
            <a:extLst>
              <a:ext uri="{FF2B5EF4-FFF2-40B4-BE49-F238E27FC236}">
                <a16:creationId xmlns:a16="http://schemas.microsoft.com/office/drawing/2014/main" id="{B999A3C5-A5A8-4392-B6E3-0D0FD1605762}"/>
              </a:ext>
            </a:extLst>
          </p:cNvPr>
          <p:cNvSpPr/>
          <p:nvPr/>
        </p:nvSpPr>
        <p:spPr bwMode="auto">
          <a:xfrm>
            <a:off x="1765125" y="3182982"/>
            <a:ext cx="5753087" cy="2222165"/>
          </a:xfrm>
          <a:prstGeom prst="rect">
            <a:avLst/>
          </a:prstGeom>
          <a:solidFill>
            <a:srgbClr val="1FE115">
              <a:alpha val="20000"/>
            </a:srgbClr>
          </a:solid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0" name="Straight Connector 19">
            <a:extLst>
              <a:ext uri="{FF2B5EF4-FFF2-40B4-BE49-F238E27FC236}">
                <a16:creationId xmlns:a16="http://schemas.microsoft.com/office/drawing/2014/main" id="{8C8D95C8-97AA-4D5A-BBC5-AD810EDFBEEB}"/>
              </a:ext>
            </a:extLst>
          </p:cNvPr>
          <p:cNvCxnSpPr>
            <a:cxnSpLocks/>
            <a:stCxn id="19" idx="1"/>
            <a:endCxn id="19" idx="3"/>
          </p:cNvCxnSpPr>
          <p:nvPr/>
        </p:nvCxnSpPr>
        <p:spPr bwMode="auto">
          <a:xfrm>
            <a:off x="1765125" y="4294065"/>
            <a:ext cx="5753087" cy="0"/>
          </a:xfrm>
          <a:prstGeom prst="line">
            <a:avLst/>
          </a:prstGeom>
          <a:solidFill>
            <a:schemeClr val="accent1"/>
          </a:solidFill>
          <a:ln w="28575" cap="flat" cmpd="sng" algn="ctr">
            <a:solidFill>
              <a:srgbClr val="1FE115"/>
            </a:solidFill>
            <a:prstDash val="solid"/>
            <a:round/>
            <a:headEnd type="none" w="med" len="med"/>
            <a:tailEnd type="none" w="med" len="med"/>
          </a:ln>
          <a:effectLst/>
        </p:spPr>
      </p:cxnSp>
      <p:sp>
        <p:nvSpPr>
          <p:cNvPr id="23" name="TextBox 22">
            <a:extLst>
              <a:ext uri="{FF2B5EF4-FFF2-40B4-BE49-F238E27FC236}">
                <a16:creationId xmlns:a16="http://schemas.microsoft.com/office/drawing/2014/main" id="{C369BBBC-7385-47E4-94E5-D963CFD18788}"/>
              </a:ext>
            </a:extLst>
          </p:cNvPr>
          <p:cNvSpPr txBox="1"/>
          <p:nvPr/>
        </p:nvSpPr>
        <p:spPr>
          <a:xfrm>
            <a:off x="6242072" y="3126420"/>
            <a:ext cx="1232389" cy="461665"/>
          </a:xfrm>
          <a:prstGeom prst="rect">
            <a:avLst/>
          </a:prstGeom>
          <a:noFill/>
        </p:spPr>
        <p:txBody>
          <a:bodyPr wrap="none" rtlCol="0">
            <a:spAutoFit/>
          </a:bodyPr>
          <a:lstStyle/>
          <a:p>
            <a:r>
              <a:rPr lang="en-US" sz="2400" b="0" dirty="0">
                <a:solidFill>
                  <a:schemeClr val="bg1"/>
                </a:solidFill>
              </a:rPr>
              <a:t>Tested +</a:t>
            </a:r>
          </a:p>
        </p:txBody>
      </p:sp>
      <p:sp>
        <p:nvSpPr>
          <p:cNvPr id="24" name="TextBox 23">
            <a:extLst>
              <a:ext uri="{FF2B5EF4-FFF2-40B4-BE49-F238E27FC236}">
                <a16:creationId xmlns:a16="http://schemas.microsoft.com/office/drawing/2014/main" id="{40EE76DE-055A-4784-AD36-58134DE3F545}"/>
              </a:ext>
            </a:extLst>
          </p:cNvPr>
          <p:cNvSpPr txBox="1"/>
          <p:nvPr/>
        </p:nvSpPr>
        <p:spPr>
          <a:xfrm>
            <a:off x="6277338" y="4294065"/>
            <a:ext cx="1161857" cy="461665"/>
          </a:xfrm>
          <a:prstGeom prst="rect">
            <a:avLst/>
          </a:prstGeom>
          <a:noFill/>
        </p:spPr>
        <p:txBody>
          <a:bodyPr wrap="none" rtlCol="0">
            <a:spAutoFit/>
          </a:bodyPr>
          <a:lstStyle/>
          <a:p>
            <a:r>
              <a:rPr lang="en-US" sz="2400" b="0" dirty="0">
                <a:solidFill>
                  <a:schemeClr val="bg1"/>
                </a:solidFill>
              </a:rPr>
              <a:t>Tested -</a:t>
            </a:r>
          </a:p>
        </p:txBody>
      </p:sp>
    </p:spTree>
    <p:extLst>
      <p:ext uri="{BB962C8B-B14F-4D97-AF65-F5344CB8AC3E}">
        <p14:creationId xmlns:p14="http://schemas.microsoft.com/office/powerpoint/2010/main" val="38434012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 Ratio</a:t>
            </a:r>
          </a:p>
        </p:txBody>
      </p:sp>
      <p:sp>
        <p:nvSpPr>
          <p:cNvPr id="4" name="Rectangle 4"/>
          <p:cNvSpPr>
            <a:spLocks noGrp="1" noChangeArrowheads="1"/>
          </p:cNvSpPr>
          <p:nvPr>
            <p:ph idx="1"/>
          </p:nvPr>
        </p:nvSpPr>
        <p:spPr>
          <a:xfrm>
            <a:off x="228600" y="1676400"/>
            <a:ext cx="8686800" cy="4114800"/>
          </a:xfrm>
          <a:noFill/>
        </p:spPr>
        <p:txBody>
          <a:bodyPr/>
          <a:lstStyle/>
          <a:p>
            <a:pPr marL="342900" lvl="1" indent="-342900">
              <a:spcBef>
                <a:spcPct val="70000"/>
              </a:spcBef>
            </a:pPr>
            <a:r>
              <a:rPr lang="en-US" altLang="en-US" dirty="0">
                <a:latin typeface="Times New Roman" panose="02020603050405020304" pitchFamily="18" charset="0"/>
                <a:cs typeface="Times New Roman" panose="02020603050405020304" pitchFamily="18" charset="0"/>
              </a:rPr>
              <a:t>Probability of an event = p; </a:t>
            </a:r>
            <a:r>
              <a:rPr lang="en-US" altLang="en-US" b="1" dirty="0">
                <a:latin typeface="Times New Roman" panose="02020603050405020304" pitchFamily="18" charset="0"/>
                <a:cs typeface="Times New Roman" panose="02020603050405020304" pitchFamily="18" charset="0"/>
              </a:rPr>
              <a:t>(such as 0.4 or 40%)</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Probability of the non-event = (1 – p) </a:t>
            </a:r>
            <a:r>
              <a:rPr lang="en-US" altLang="en-US" b="1" dirty="0">
                <a:latin typeface="Times New Roman" panose="02020603050405020304" pitchFamily="18" charset="0"/>
                <a:cs typeface="Times New Roman" panose="02020603050405020304" pitchFamily="18" charset="0"/>
              </a:rPr>
              <a:t>(1 - 0.4 = .6 or 60%)</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Odds =   p / (1 – p);    </a:t>
            </a:r>
            <a:r>
              <a:rPr lang="en-US" altLang="en-US" b="1" dirty="0">
                <a:latin typeface="Times New Roman" panose="02020603050405020304" pitchFamily="18" charset="0"/>
                <a:cs typeface="Times New Roman" panose="02020603050405020304" pitchFamily="18" charset="0"/>
              </a:rPr>
              <a:t>(such as 0.4 / 1- 0.4)</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Odds =  p / q, where q = (1 – p); </a:t>
            </a:r>
            <a:r>
              <a:rPr lang="en-US" altLang="en-US" b="1" dirty="0">
                <a:latin typeface="Times New Roman" panose="02020603050405020304" pitchFamily="18" charset="0"/>
                <a:cs typeface="Times New Roman" panose="02020603050405020304" pitchFamily="18" charset="0"/>
              </a:rPr>
              <a:t>(such as 0.4/0.6 = 0.667)</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The simple “</a:t>
            </a:r>
            <a:r>
              <a:rPr lang="en-US" altLang="en-US" i="1" dirty="0">
                <a:latin typeface="Times New Roman" panose="02020603050405020304" pitchFamily="18" charset="0"/>
                <a:cs typeface="Times New Roman" panose="02020603050405020304" pitchFamily="18" charset="0"/>
              </a:rPr>
              <a:t>Odds</a:t>
            </a:r>
            <a:r>
              <a:rPr lang="en-US" altLang="en-US" dirty="0">
                <a:latin typeface="Times New Roman" panose="02020603050405020304" pitchFamily="18" charset="0"/>
                <a:cs typeface="Times New Roman" panose="02020603050405020304" pitchFamily="18" charset="0"/>
              </a:rPr>
              <a:t>” is not used much in epidemiology, but the “</a:t>
            </a:r>
            <a:r>
              <a:rPr lang="en-US" altLang="en-US" i="1" dirty="0">
                <a:latin typeface="Times New Roman" panose="02020603050405020304" pitchFamily="18" charset="0"/>
                <a:cs typeface="Times New Roman" panose="02020603050405020304" pitchFamily="18" charset="0"/>
              </a:rPr>
              <a:t>Odds Ratio</a:t>
            </a:r>
            <a:r>
              <a:rPr lang="en-US" altLang="en-US" dirty="0">
                <a:latin typeface="Times New Roman" panose="02020603050405020304" pitchFamily="18" charset="0"/>
                <a:cs typeface="Times New Roman" panose="02020603050405020304" pitchFamily="18" charset="0"/>
              </a:rPr>
              <a:t>” (OR) is used extensively as a measure of excess risk (“association”) in different epidemiological study designs</a:t>
            </a:r>
          </a:p>
          <a:p>
            <a:pPr marL="285750" lvl="1">
              <a:spcBef>
                <a:spcPct val="70000"/>
              </a:spcBef>
            </a:pPr>
            <a:endParaRPr lang="en-US" sz="1800" dirty="0">
              <a:latin typeface="Times New Roman" panose="02020603050405020304" pitchFamily="18" charset="0"/>
              <a:cs typeface="Times New Roman" panose="02020603050405020304" pitchFamily="18" charset="0"/>
            </a:endParaRPr>
          </a:p>
          <a:p>
            <a:pPr marL="457200" lvl="1" indent="0">
              <a:spcBef>
                <a:spcPct val="70000"/>
              </a:spcBef>
              <a:buNone/>
            </a:pPr>
            <a:endParaRPr lang="en-US" altLang="en-US" sz="1800" dirty="0">
              <a:latin typeface="Times New Roman" panose="02020603050405020304" pitchFamily="18" charset="0"/>
              <a:cs typeface="Times New Roman" panose="02020603050405020304" pitchFamily="18" charset="0"/>
            </a:endParaRPr>
          </a:p>
        </p:txBody>
      </p:sp>
      <p:sp>
        <p:nvSpPr>
          <p:cNvPr id="5" name="Rectangle 4"/>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3" name="Slide Number Placeholder 2"/>
          <p:cNvSpPr>
            <a:spLocks noGrp="1"/>
          </p:cNvSpPr>
          <p:nvPr>
            <p:ph type="sldNum" sz="quarter" idx="4"/>
          </p:nvPr>
        </p:nvSpPr>
        <p:spPr/>
        <p:txBody>
          <a:bodyPr/>
          <a:lstStyle/>
          <a:p>
            <a:fld id="{90E28097-5348-46F4-A68E-6A0338650D1F}" type="slidenum">
              <a:rPr lang="en-US" smtClean="0"/>
              <a:pPr/>
              <a:t>87</a:t>
            </a:fld>
            <a:endParaRPr lang="en-US"/>
          </a:p>
        </p:txBody>
      </p:sp>
    </p:spTree>
    <p:extLst>
      <p:ext uri="{BB962C8B-B14F-4D97-AF65-F5344CB8AC3E}">
        <p14:creationId xmlns:p14="http://schemas.microsoft.com/office/powerpoint/2010/main" val="42196657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685799"/>
          </a:xfrm>
        </p:spPr>
        <p:txBody>
          <a:bodyPr/>
          <a:lstStyle/>
          <a:p>
            <a:r>
              <a:rPr lang="en-US" dirty="0"/>
              <a:t>Odds Ratio</a:t>
            </a:r>
          </a:p>
        </p:txBody>
      </p:sp>
      <p:sp>
        <p:nvSpPr>
          <p:cNvPr id="3" name="Subtitle 2"/>
          <p:cNvSpPr>
            <a:spLocks noGrp="1"/>
          </p:cNvSpPr>
          <p:nvPr>
            <p:ph type="subTitle" idx="1"/>
          </p:nvPr>
        </p:nvSpPr>
        <p:spPr>
          <a:xfrm>
            <a:off x="685800" y="1524000"/>
            <a:ext cx="7772400" cy="42672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l"/>
            <a:r>
              <a:rPr lang="en-US" dirty="0"/>
              <a:t>Remember Odds is p/(1-p)</a:t>
            </a:r>
          </a:p>
          <a:p>
            <a:pPr algn="l"/>
            <a:endParaRPr lang="en-US" dirty="0"/>
          </a:p>
          <a:p>
            <a:pPr algn="l"/>
            <a:endParaRPr lang="en-US" dirty="0"/>
          </a:p>
          <a:p>
            <a:pPr algn="l"/>
            <a:endParaRPr lang="en-US" dirty="0"/>
          </a:p>
        </p:txBody>
      </p:sp>
      <p:pic>
        <p:nvPicPr>
          <p:cNvPr id="4" name="Picture 3" descr="2 by 2 matrix capturing number of exposed and not exposed versus occurrence of event or not"/>
          <p:cNvPicPr/>
          <p:nvPr/>
        </p:nvPicPr>
        <p:blipFill rotWithShape="1">
          <a:blip r:embed="rId2"/>
          <a:srcRect t="17778" r="5612" b="8872"/>
          <a:stretch/>
        </p:blipFill>
        <p:spPr bwMode="auto">
          <a:xfrm>
            <a:off x="990600" y="1524000"/>
            <a:ext cx="6934199" cy="3352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Tree>
    <p:extLst>
      <p:ext uri="{BB962C8B-B14F-4D97-AF65-F5344CB8AC3E}">
        <p14:creationId xmlns:p14="http://schemas.microsoft.com/office/powerpoint/2010/main" val="19712657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Specificity and Accuracy</a:t>
            </a:r>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F060EDC2-4733-4E2A-83A0-25E19A30C25E}" type="slidenum">
              <a:rPr lang="en-US" altLang="en-US" smtClean="0"/>
              <a:pPr>
                <a:defRPr/>
              </a:pPr>
              <a:t>89</a:t>
            </a:fld>
            <a:endParaRPr lang="en-US" altLang="en-US" dirty="0"/>
          </a:p>
        </p:txBody>
      </p:sp>
      <p:sp>
        <p:nvSpPr>
          <p:cNvPr id="6" name="Rectangle 5"/>
          <p:cNvSpPr/>
          <p:nvPr/>
        </p:nvSpPr>
        <p:spPr>
          <a:xfrm>
            <a:off x="-180703" y="6457890"/>
            <a:ext cx="9296400" cy="307777"/>
          </a:xfrm>
          <a:prstGeom prst="rect">
            <a:avLst/>
          </a:prstGeom>
        </p:spPr>
        <p:txBody>
          <a:bodyPr wrap="square">
            <a:spAutoFit/>
          </a:bodyPr>
          <a:lstStyle/>
          <a:p>
            <a:pPr algn="r"/>
            <a:r>
              <a:rPr lang="en-US" sz="1400" b="0" dirty="0">
                <a:solidFill>
                  <a:schemeClr val="bg1"/>
                </a:solidFill>
              </a:rPr>
              <a:t>http://www.lexjansen.com/nesug/nesug10/hl/hl07.pdf</a:t>
            </a:r>
          </a:p>
        </p:txBody>
      </p:sp>
      <p:pic>
        <p:nvPicPr>
          <p:cNvPr id="7" name="Picture 6"/>
          <p:cNvPicPr>
            <a:picLocks noChangeAspect="1"/>
          </p:cNvPicPr>
          <p:nvPr/>
        </p:nvPicPr>
        <p:blipFill>
          <a:blip r:embed="rId2"/>
          <a:stretch>
            <a:fillRect/>
          </a:stretch>
        </p:blipFill>
        <p:spPr>
          <a:xfrm>
            <a:off x="762000" y="1524001"/>
            <a:ext cx="7391400" cy="4648200"/>
          </a:xfrm>
          <a:prstGeom prst="rect">
            <a:avLst/>
          </a:prstGeom>
        </p:spPr>
      </p:pic>
    </p:spTree>
    <p:extLst>
      <p:ext uri="{BB962C8B-B14F-4D97-AF65-F5344CB8AC3E}">
        <p14:creationId xmlns:p14="http://schemas.microsoft.com/office/powerpoint/2010/main" val="830989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806D-A2CB-4E62-AEB5-D7788799C218}"/>
              </a:ext>
            </a:extLst>
          </p:cNvPr>
          <p:cNvSpPr>
            <a:spLocks noGrp="1"/>
          </p:cNvSpPr>
          <p:nvPr>
            <p:ph type="title"/>
          </p:nvPr>
        </p:nvSpPr>
        <p:spPr/>
        <p:txBody>
          <a:bodyPr/>
          <a:lstStyle/>
          <a:p>
            <a:r>
              <a:rPr lang="en-US" dirty="0"/>
              <a:t>Individual ‘raw’ Data Tables</a:t>
            </a:r>
          </a:p>
        </p:txBody>
      </p:sp>
      <p:sp>
        <p:nvSpPr>
          <p:cNvPr id="3" name="Content Placeholder 2">
            <a:extLst>
              <a:ext uri="{FF2B5EF4-FFF2-40B4-BE49-F238E27FC236}">
                <a16:creationId xmlns:a16="http://schemas.microsoft.com/office/drawing/2014/main" id="{D5E8F121-4F8E-458F-BB31-A61A0E56E1C4}"/>
              </a:ext>
            </a:extLst>
          </p:cNvPr>
          <p:cNvSpPr>
            <a:spLocks noGrp="1"/>
          </p:cNvSpPr>
          <p:nvPr>
            <p:ph idx="1"/>
          </p:nvPr>
        </p:nvSpPr>
        <p:spPr/>
        <p:txBody>
          <a:bodyPr/>
          <a:lstStyle/>
          <a:p>
            <a:pPr>
              <a:buFont typeface="Arial" panose="020B0604020202020204" pitchFamily="34" charset="0"/>
              <a:buChar char="•"/>
            </a:pPr>
            <a:r>
              <a:rPr lang="en-US" dirty="0"/>
              <a:t>Each row should contain one or more results of observations, each result expressed as an individual value for the corresponding variable.</a:t>
            </a:r>
          </a:p>
          <a:p>
            <a:pPr>
              <a:buFont typeface="Arial" panose="020B0604020202020204" pitchFamily="34" charset="0"/>
              <a:buChar char="•"/>
            </a:pPr>
            <a:r>
              <a:rPr lang="en-US" dirty="0"/>
              <a:t>Each row should refer to at least:  </a:t>
            </a:r>
          </a:p>
          <a:p>
            <a:pPr lvl="1">
              <a:buFont typeface="Arial" panose="020B0604020202020204" pitchFamily="34" charset="0"/>
              <a:buChar char="•"/>
            </a:pPr>
            <a:r>
              <a:rPr lang="en-US" dirty="0"/>
              <a:t>an individual subject from your cohort(s)</a:t>
            </a:r>
          </a:p>
          <a:p>
            <a:pPr lvl="1">
              <a:buFont typeface="Arial" panose="020B0604020202020204" pitchFamily="34" charset="0"/>
              <a:buChar char="•"/>
            </a:pPr>
            <a:r>
              <a:rPr lang="en-US" dirty="0"/>
              <a:t>a specific time or time-period at or over which the observations have been made.</a:t>
            </a:r>
          </a:p>
          <a:p>
            <a:pPr lvl="1">
              <a:buFont typeface="Arial" panose="020B0604020202020204" pitchFamily="34" charset="0"/>
              <a:buChar char="•"/>
            </a:pPr>
            <a:r>
              <a:rPr lang="en-US" dirty="0"/>
              <a:t>Cohort to which the subject belongs</a:t>
            </a:r>
          </a:p>
          <a:p>
            <a:pPr>
              <a:buFont typeface="Arial" panose="020B0604020202020204" pitchFamily="34" charset="0"/>
              <a:buChar char="•"/>
            </a:pPr>
            <a:r>
              <a:rPr lang="en-US" dirty="0"/>
              <a:t>The operational definition of the variable should explain:</a:t>
            </a:r>
          </a:p>
          <a:p>
            <a:pPr lvl="1">
              <a:buFont typeface="Arial" panose="020B0604020202020204" pitchFamily="34" charset="0"/>
              <a:buChar char="•"/>
            </a:pPr>
            <a:r>
              <a:rPr lang="en-US" dirty="0"/>
              <a:t>how values for observations are obtained,</a:t>
            </a:r>
          </a:p>
          <a:p>
            <a:pPr lvl="1">
              <a:buFont typeface="Arial" panose="020B0604020202020204" pitchFamily="34" charset="0"/>
              <a:buChar char="•"/>
            </a:pPr>
            <a:r>
              <a:rPr lang="en-US" dirty="0"/>
              <a:t>be consistent with the overall methodology.</a:t>
            </a:r>
          </a:p>
        </p:txBody>
      </p:sp>
      <p:sp>
        <p:nvSpPr>
          <p:cNvPr id="4" name="Slide Number Placeholder 3">
            <a:extLst>
              <a:ext uri="{FF2B5EF4-FFF2-40B4-BE49-F238E27FC236}">
                <a16:creationId xmlns:a16="http://schemas.microsoft.com/office/drawing/2014/main" id="{287DB3FA-1633-4007-944D-3B27FB1A24F6}"/>
              </a:ext>
            </a:extLst>
          </p:cNvPr>
          <p:cNvSpPr>
            <a:spLocks noGrp="1"/>
          </p:cNvSpPr>
          <p:nvPr>
            <p:ph type="sldNum" sz="quarter" idx="4"/>
          </p:nvPr>
        </p:nvSpPr>
        <p:spPr/>
        <p:txBody>
          <a:bodyPr/>
          <a:lstStyle/>
          <a:p>
            <a:fld id="{90E28097-5348-46F4-A68E-6A0338650D1F}" type="slidenum">
              <a:rPr lang="en-US" smtClean="0"/>
              <a:pPr/>
              <a:t>9</a:t>
            </a:fld>
            <a:endParaRPr lang="en-US"/>
          </a:p>
        </p:txBody>
      </p:sp>
    </p:spTree>
    <p:extLst>
      <p:ext uri="{BB962C8B-B14F-4D97-AF65-F5344CB8AC3E}">
        <p14:creationId xmlns:p14="http://schemas.microsoft.com/office/powerpoint/2010/main" val="21715961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Stroke Reporting</a:t>
            </a:r>
          </a:p>
        </p:txBody>
      </p:sp>
      <p:sp>
        <p:nvSpPr>
          <p:cNvPr id="5" name="Slide Number Placeholder 4"/>
          <p:cNvSpPr>
            <a:spLocks noGrp="1"/>
          </p:cNvSpPr>
          <p:nvPr>
            <p:ph type="sldNum" sz="quarter" idx="4"/>
          </p:nvPr>
        </p:nvSpPr>
        <p:spPr/>
        <p:txBody>
          <a:bodyPr/>
          <a:lstStyle/>
          <a:p>
            <a:pPr>
              <a:defRPr/>
            </a:pPr>
            <a:fld id="{F060EDC2-4733-4E2A-83A0-25E19A30C25E}" type="slidenum">
              <a:rPr lang="en-US" altLang="en-US" smtClean="0"/>
              <a:pPr>
                <a:defRPr/>
              </a:pPr>
              <a:t>90</a:t>
            </a:fld>
            <a:endParaRPr lang="en-US" altLang="en-US"/>
          </a:p>
        </p:txBody>
      </p:sp>
      <p:pic>
        <p:nvPicPr>
          <p:cNvPr id="7" name="Picture 6"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305800" cy="4495800"/>
          </a:xfrm>
          <a:prstGeom prst="rect">
            <a:avLst/>
          </a:prstGeom>
          <a:noFill/>
          <a:ln>
            <a:noFill/>
          </a:ln>
        </p:spPr>
      </p:pic>
      <p:sp>
        <p:nvSpPr>
          <p:cNvPr id="8" name="Rectangle 7"/>
          <p:cNvSpPr/>
          <p:nvPr/>
        </p:nvSpPr>
        <p:spPr>
          <a:xfrm>
            <a:off x="152400" y="6422844"/>
            <a:ext cx="8915400" cy="276999"/>
          </a:xfrm>
          <a:prstGeom prst="rect">
            <a:avLst/>
          </a:prstGeom>
        </p:spPr>
        <p:txBody>
          <a:bodyPr wrap="square">
            <a:spAutoFit/>
          </a:bodyPr>
          <a:lstStyle/>
          <a:p>
            <a:pPr algn="r"/>
            <a:r>
              <a:rPr lang="en-US" sz="1200" b="0" dirty="0">
                <a:solidFill>
                  <a:schemeClr val="bg1"/>
                </a:solidFill>
              </a:rPr>
              <a:t>https://s3-eu-west-1.amazonaws.com/ppreviews-plos-725668748/2257634/preview.jpg</a:t>
            </a:r>
          </a:p>
        </p:txBody>
      </p:sp>
    </p:spTree>
    <p:extLst>
      <p:ext uri="{BB962C8B-B14F-4D97-AF65-F5344CB8AC3E}">
        <p14:creationId xmlns:p14="http://schemas.microsoft.com/office/powerpoint/2010/main" val="41817472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Sensitivity is the probability that a test will indicate 'disease' among those with the disease:</a:t>
            </a:r>
          </a:p>
          <a:p>
            <a:pPr>
              <a:buFont typeface="Arial" panose="020B0604020202020204" pitchFamily="34" charset="0"/>
              <a:buChar char="•"/>
            </a:pPr>
            <a:r>
              <a:rPr lang="en-US" b="1" dirty="0">
                <a:solidFill>
                  <a:srgbClr val="FFC000"/>
                </a:solidFill>
                <a:latin typeface="Times New Roman" panose="02020603050405020304" pitchFamily="18" charset="0"/>
                <a:cs typeface="Times New Roman" panose="02020603050405020304" pitchFamily="18" charset="0"/>
              </a:rPr>
              <a:t>Sensitivity: A/(A+C) × 100</a:t>
            </a:r>
            <a:endParaRPr lang="en-US" dirty="0">
              <a:solidFill>
                <a:srgbClr val="FFC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Specificity is the fraction of those without disease who will have a negative test result:</a:t>
            </a:r>
          </a:p>
          <a:p>
            <a:pPr>
              <a:buFont typeface="Arial" panose="020B0604020202020204" pitchFamily="34" charset="0"/>
              <a:buChar char="•"/>
            </a:pPr>
            <a:r>
              <a:rPr lang="en-US" b="1" dirty="0">
                <a:solidFill>
                  <a:srgbClr val="FFC000"/>
                </a:solidFill>
                <a:latin typeface="Times New Roman" panose="02020603050405020304" pitchFamily="18" charset="0"/>
                <a:cs typeface="Times New Roman" panose="02020603050405020304" pitchFamily="18" charset="0"/>
              </a:rPr>
              <a:t>Specificity: D/(D+B) × 100</a:t>
            </a:r>
            <a:endParaRPr lang="en-US" dirty="0">
              <a:solidFill>
                <a:srgbClr val="FFC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i="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Sensitivity and specificity </a:t>
            </a:r>
            <a:r>
              <a:rPr lang="en-US" dirty="0">
                <a:latin typeface="Times New Roman" panose="02020603050405020304" pitchFamily="18" charset="0"/>
                <a:cs typeface="Times New Roman" panose="02020603050405020304" pitchFamily="18" charset="0"/>
              </a:rPr>
              <a:t>are</a:t>
            </a:r>
            <a:r>
              <a:rPr lang="en-US" i="1" dirty="0">
                <a:latin typeface="Times New Roman" panose="02020603050405020304" pitchFamily="18" charset="0"/>
                <a:cs typeface="Times New Roman" panose="02020603050405020304" pitchFamily="18" charset="0"/>
              </a:rPr>
              <a:t> characteristics of the test</a:t>
            </a:r>
            <a:r>
              <a:rPr lang="en-US" dirty="0">
                <a:latin typeface="Times New Roman" panose="02020603050405020304" pitchFamily="18" charset="0"/>
                <a:cs typeface="Times New Roman" panose="02020603050405020304" pitchFamily="18" charset="0"/>
              </a:rPr>
              <a:t>. The population does not affect the results.</a:t>
            </a:r>
          </a:p>
          <a:p>
            <a:pPr>
              <a:buFont typeface="Arial" panose="020B0604020202020204" pitchFamily="34" charset="0"/>
              <a:buChar char="•"/>
            </a:pPr>
            <a:endParaRPr lang="en-US" dirty="0"/>
          </a:p>
        </p:txBody>
      </p:sp>
      <p:sp>
        <p:nvSpPr>
          <p:cNvPr id="5" name="Slide Number Placeholder 4"/>
          <p:cNvSpPr>
            <a:spLocks noGrp="1"/>
          </p:cNvSpPr>
          <p:nvPr>
            <p:ph type="sldNum" sz="quarter" idx="4"/>
          </p:nvPr>
        </p:nvSpPr>
        <p:spPr/>
        <p:txBody>
          <a:bodyPr/>
          <a:lstStyle/>
          <a:p>
            <a:pPr>
              <a:defRPr/>
            </a:pPr>
            <a:fld id="{F060EDC2-4733-4E2A-83A0-25E19A30C25E}" type="slidenum">
              <a:rPr lang="en-US" altLang="en-US" smtClean="0"/>
              <a:pPr>
                <a:defRPr/>
              </a:pPr>
              <a:t>91</a:t>
            </a:fld>
            <a:endParaRPr lang="en-US" altLang="en-US"/>
          </a:p>
        </p:txBody>
      </p:sp>
    </p:spTree>
    <p:extLst>
      <p:ext uri="{BB962C8B-B14F-4D97-AF65-F5344CB8AC3E}">
        <p14:creationId xmlns:p14="http://schemas.microsoft.com/office/powerpoint/2010/main" val="5536739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PPV and NPV</a:t>
            </a:r>
          </a:p>
        </p:txBody>
      </p:sp>
      <p:sp>
        <p:nvSpPr>
          <p:cNvPr id="3" name="Content Placeholder 2"/>
          <p:cNvSpPr>
            <a:spLocks noGrp="1"/>
          </p:cNvSpPr>
          <p:nvPr>
            <p:ph sz="half" idx="1"/>
          </p:nvPr>
        </p:nvSpPr>
        <p:spPr>
          <a:xfrm>
            <a:off x="685800" y="1752600"/>
            <a:ext cx="3810000" cy="5562600"/>
          </a:xfrm>
        </p:spPr>
        <p:txBody>
          <a:bodyPr/>
          <a:lstStyle/>
          <a:p>
            <a:r>
              <a:rPr lang="en-US" sz="2000" dirty="0">
                <a:latin typeface="Times New Roman" panose="02020603050405020304" pitchFamily="18" charset="0"/>
                <a:cs typeface="Times New Roman" panose="02020603050405020304" pitchFamily="18" charset="0"/>
              </a:rPr>
              <a:t>PPV and NPV represent the chance that a person with a positive test truly has the disease. </a:t>
            </a:r>
          </a:p>
          <a:p>
            <a:endParaRPr lang="en-US" sz="2000" b="1" dirty="0">
              <a:latin typeface="Times New Roman" panose="02020603050405020304" pitchFamily="18" charset="0"/>
              <a:cs typeface="Times New Roman" panose="02020603050405020304" pitchFamily="18" charset="0"/>
            </a:endParaRPr>
          </a:p>
          <a:p>
            <a:r>
              <a:rPr lang="en-US" sz="2000" b="1" dirty="0">
                <a:solidFill>
                  <a:srgbClr val="FFC000"/>
                </a:solidFill>
                <a:latin typeface="Times New Roman" panose="02020603050405020304" pitchFamily="18" charset="0"/>
                <a:cs typeface="Times New Roman" panose="02020603050405020304" pitchFamily="18" charset="0"/>
              </a:rPr>
              <a:t>Positive Predictive Value: A/(A+B) × 100</a:t>
            </a:r>
          </a:p>
          <a:p>
            <a:endParaRPr lang="en-US" sz="2000" dirty="0">
              <a:latin typeface="Times New Roman" panose="02020603050405020304" pitchFamily="18" charset="0"/>
              <a:cs typeface="Times New Roman" panose="02020603050405020304" pitchFamily="18" charset="0"/>
            </a:endParaRPr>
          </a:p>
          <a:p>
            <a:r>
              <a:rPr lang="en-US" sz="2000" b="1" dirty="0">
                <a:solidFill>
                  <a:srgbClr val="FFC000"/>
                </a:solidFill>
                <a:latin typeface="Times New Roman" panose="02020603050405020304" pitchFamily="18" charset="0"/>
                <a:cs typeface="Times New Roman" panose="02020603050405020304" pitchFamily="18" charset="0"/>
              </a:rPr>
              <a:t>Negative Predictive Value: D/(D+C) × 100</a:t>
            </a:r>
            <a:endParaRPr lang="en-US" sz="2000" dirty="0">
              <a:solidFill>
                <a:srgbClr val="FFC000"/>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4648200" y="1524000"/>
            <a:ext cx="3810000" cy="4876800"/>
          </a:xfrm>
          <a:solidFill>
            <a:schemeClr val="tx1"/>
          </a:solidFill>
          <a:ln w="38100">
            <a:solidFill>
              <a:srgbClr val="FFC000"/>
            </a:solidFill>
          </a:ln>
        </p:spPr>
        <p:txBody>
          <a:bodyPr/>
          <a:lstStyle/>
          <a:p>
            <a:r>
              <a:rPr lang="en-US" i="1" dirty="0">
                <a:latin typeface="Times New Roman" panose="02020603050405020304" pitchFamily="18" charset="0"/>
                <a:cs typeface="Times New Roman" panose="02020603050405020304" pitchFamily="18" charset="0"/>
              </a:rPr>
              <a:t>Positive and negative predictive values are influenced by the prevalence</a:t>
            </a:r>
            <a:r>
              <a:rPr lang="en-US" dirty="0">
                <a:latin typeface="Times New Roman" panose="02020603050405020304" pitchFamily="18" charset="0"/>
                <a:cs typeface="Times New Roman" panose="02020603050405020304" pitchFamily="18" charset="0"/>
              </a:rPr>
              <a:t> of disease in the population that is being tested. </a:t>
            </a:r>
          </a:p>
          <a:p>
            <a:r>
              <a:rPr lang="en-US" dirty="0"/>
              <a:t>Higher the positive predictive value of a test greater are the  chances of high prevalence of disease.</a:t>
            </a:r>
          </a:p>
          <a:p>
            <a:endParaRPr lang="en-US" dirty="0"/>
          </a:p>
        </p:txBody>
      </p:sp>
      <p:sp>
        <p:nvSpPr>
          <p:cNvPr id="5" name="Slide Number Placeholder 4"/>
          <p:cNvSpPr>
            <a:spLocks noGrp="1"/>
          </p:cNvSpPr>
          <p:nvPr>
            <p:ph type="sldNum" sz="quarter" idx="12"/>
          </p:nvPr>
        </p:nvSpPr>
        <p:spPr/>
        <p:txBody>
          <a:bodyPr/>
          <a:lstStyle/>
          <a:p>
            <a:pPr>
              <a:defRPr/>
            </a:pPr>
            <a:fld id="{F060EDC2-4733-4E2A-83A0-25E19A30C25E}" type="slidenum">
              <a:rPr lang="en-US" altLang="en-US" smtClean="0"/>
              <a:pPr>
                <a:defRPr/>
              </a:pPr>
              <a:t>92</a:t>
            </a:fld>
            <a:endParaRPr lang="en-US" altLang="en-US"/>
          </a:p>
        </p:txBody>
      </p:sp>
      <p:graphicFrame>
        <p:nvGraphicFramePr>
          <p:cNvPr id="6" name="Table 5"/>
          <p:cNvGraphicFramePr>
            <a:graphicFrameLocks noGrp="1"/>
          </p:cNvGraphicFramePr>
          <p:nvPr/>
        </p:nvGraphicFramePr>
        <p:xfrm>
          <a:off x="1447800" y="5181600"/>
          <a:ext cx="1752600" cy="731520"/>
        </p:xfrm>
        <a:graphic>
          <a:graphicData uri="http://schemas.openxmlformats.org/drawingml/2006/table">
            <a:tbl>
              <a:tblPr firstRow="1" bandRow="1">
                <a:tableStyleId>{5C22544A-7EE6-4342-B048-85BDC9FD1C3A}</a:tableStyleId>
              </a:tblPr>
              <a:tblGrid>
                <a:gridCol w="876300">
                  <a:extLst>
                    <a:ext uri="{9D8B030D-6E8A-4147-A177-3AD203B41FA5}">
                      <a16:colId xmlns:a16="http://schemas.microsoft.com/office/drawing/2014/main" val="1153454040"/>
                    </a:ext>
                  </a:extLst>
                </a:gridCol>
                <a:gridCol w="876300">
                  <a:extLst>
                    <a:ext uri="{9D8B030D-6E8A-4147-A177-3AD203B41FA5}">
                      <a16:colId xmlns:a16="http://schemas.microsoft.com/office/drawing/2014/main" val="2710821733"/>
                    </a:ext>
                  </a:extLst>
                </a:gridCol>
              </a:tblGrid>
              <a:tr h="307340">
                <a:tc>
                  <a:txBody>
                    <a:bodyPr/>
                    <a:lstStyle/>
                    <a:p>
                      <a:r>
                        <a:rPr lang="en-US" dirty="0">
                          <a:solidFill>
                            <a:schemeClr val="tx1"/>
                          </a:solidFill>
                        </a:rPr>
                        <a:t>A</a:t>
                      </a:r>
                    </a:p>
                  </a:txBody>
                  <a:tcPr/>
                </a:tc>
                <a:tc>
                  <a:txBody>
                    <a:bodyPr/>
                    <a:lstStyle/>
                    <a:p>
                      <a:r>
                        <a:rPr lang="en-US" dirty="0">
                          <a:solidFill>
                            <a:schemeClr val="tx1"/>
                          </a:solidFill>
                        </a:rPr>
                        <a:t>B</a:t>
                      </a:r>
                    </a:p>
                  </a:txBody>
                  <a:tcPr/>
                </a:tc>
                <a:extLst>
                  <a:ext uri="{0D108BD9-81ED-4DB2-BD59-A6C34878D82A}">
                    <a16:rowId xmlns:a16="http://schemas.microsoft.com/office/drawing/2014/main" val="1821711912"/>
                  </a:ext>
                </a:extLst>
              </a:tr>
              <a:tr h="307340">
                <a:tc>
                  <a:txBody>
                    <a:bodyPr/>
                    <a:lstStyle/>
                    <a:p>
                      <a:r>
                        <a:rPr lang="en-US" dirty="0"/>
                        <a:t>C</a:t>
                      </a:r>
                    </a:p>
                  </a:txBody>
                  <a:tcPr/>
                </a:tc>
                <a:tc>
                  <a:txBody>
                    <a:bodyPr/>
                    <a:lstStyle/>
                    <a:p>
                      <a:r>
                        <a:rPr lang="en-US" dirty="0"/>
                        <a:t>D</a:t>
                      </a:r>
                    </a:p>
                  </a:txBody>
                  <a:tcPr/>
                </a:tc>
                <a:extLst>
                  <a:ext uri="{0D108BD9-81ED-4DB2-BD59-A6C34878D82A}">
                    <a16:rowId xmlns:a16="http://schemas.microsoft.com/office/drawing/2014/main" val="4137689585"/>
                  </a:ext>
                </a:extLst>
              </a:tr>
            </a:tbl>
          </a:graphicData>
        </a:graphic>
      </p:graphicFrame>
    </p:spTree>
    <p:extLst>
      <p:ext uri="{BB962C8B-B14F-4D97-AF65-F5344CB8AC3E}">
        <p14:creationId xmlns:p14="http://schemas.microsoft.com/office/powerpoint/2010/main" val="1476816740"/>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37078</TotalTime>
  <Words>4579</Words>
  <Application>Microsoft Office PowerPoint</Application>
  <PresentationFormat>On-screen Show (4:3)</PresentationFormat>
  <Paragraphs>699</Paragraphs>
  <Slides>92</Slides>
  <Notes>13</Notes>
  <HiddenSlides>14</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04" baseType="lpstr">
      <vt:lpstr>Batang</vt:lpstr>
      <vt:lpstr>Arial</vt:lpstr>
      <vt:lpstr>Arial Unicode MS</vt:lpstr>
      <vt:lpstr>Calibri</vt:lpstr>
      <vt:lpstr>Georgia</vt:lpstr>
      <vt:lpstr>Helvetica Neue</vt:lpstr>
      <vt:lpstr>Times</vt:lpstr>
      <vt:lpstr>Times New Roman</vt:lpstr>
      <vt:lpstr>Trebuchet MS</vt:lpstr>
      <vt:lpstr>Verdana</vt:lpstr>
      <vt:lpstr>2014-Indianapolis</vt:lpstr>
      <vt:lpstr>Photo Editor-foto</vt:lpstr>
      <vt:lpstr>Statistical data analysis and research methods BMI504  Course 15735 – Spring 2026  </vt:lpstr>
      <vt:lpstr>The slides in this set may not to be distributed, shared with, or shown to anybody else than the students registered for this course, i.e. BMI504-2026. </vt:lpstr>
      <vt:lpstr>Important for A4 … A6</vt:lpstr>
      <vt:lpstr>A4</vt:lpstr>
      <vt:lpstr>Data and Reality</vt:lpstr>
      <vt:lpstr>Theoretical linkage</vt:lpstr>
      <vt:lpstr>Operational linkage</vt:lpstr>
      <vt:lpstr>This is NOT an operational linkage!</vt:lpstr>
      <vt:lpstr>Individual ‘raw’ Data Tables</vt:lpstr>
      <vt:lpstr>Cohort selection criteria</vt:lpstr>
      <vt:lpstr>Recommendations for A4/A6</vt:lpstr>
      <vt:lpstr>Above all !!!</vt:lpstr>
      <vt:lpstr>Epidemiology</vt:lpstr>
      <vt:lpstr>Epidemiology</vt:lpstr>
      <vt:lpstr>Basic Assumptions of Epidemiology (1)</vt:lpstr>
      <vt:lpstr>Basic Assumptions of Epidemiology (2) determinist generalization</vt:lpstr>
      <vt:lpstr>Your job as student in this class</vt:lpstr>
      <vt:lpstr>Key terms</vt:lpstr>
      <vt:lpstr>Recommended movie</vt:lpstr>
      <vt:lpstr>Earliest Example of Geographical Information System Methods by John Snow (1854 Cholera outbreak)</vt:lpstr>
      <vt:lpstr>Observational Data leading to Prevention</vt:lpstr>
      <vt:lpstr>Use of Epidemiology in Public Health</vt:lpstr>
      <vt:lpstr>Evolution of a disease instance</vt:lpstr>
      <vt:lpstr>Ontological definition of ‘disease’</vt:lpstr>
      <vt:lpstr>Cirrhosis - environmental exposure</vt:lpstr>
      <vt:lpstr>Hereditary Non-polyposis Colorectal Cancer HNPCC - genetic pre-disposition</vt:lpstr>
      <vt:lpstr>Hemorrhagic stroke</vt:lpstr>
      <vt:lpstr>Ontological definition of ‘disease’</vt:lpstr>
      <vt:lpstr>Disease Prevention</vt:lpstr>
      <vt:lpstr>Ontological definition of ‘disease’</vt:lpstr>
      <vt:lpstr>Epidemiologic Triad of Disease (ETD)</vt:lpstr>
      <vt:lpstr>Sorts of disease determinants</vt:lpstr>
      <vt:lpstr>Stages of disease progression</vt:lpstr>
      <vt:lpstr>Disease Patterns</vt:lpstr>
      <vt:lpstr>Kenneth Rothman Definitions for “Induction” and “Latency” </vt:lpstr>
      <vt:lpstr>Ontological definition of ‘disease’</vt:lpstr>
      <vt:lpstr>Kenneth Rothman Definitions for “Induction” and “Latency” </vt:lpstr>
      <vt:lpstr>Methods of obtaining data about disease occurrences</vt:lpstr>
      <vt:lpstr>Epidemiologic measures</vt:lpstr>
      <vt:lpstr>Numerator / Denominator (1)</vt:lpstr>
      <vt:lpstr>Numerator / Denominator (2)</vt:lpstr>
      <vt:lpstr>Numerator / Denominator (3)</vt:lpstr>
      <vt:lpstr>Numerator / Denominator (3)</vt:lpstr>
      <vt:lpstr>Numerator / Denominator (3)</vt:lpstr>
      <vt:lpstr>Measures of Disease occurrence</vt:lpstr>
      <vt:lpstr>Incidence</vt:lpstr>
      <vt:lpstr>Incidence </vt:lpstr>
      <vt:lpstr>Incidence Rate</vt:lpstr>
      <vt:lpstr>Calculation of Incidence rate</vt:lpstr>
      <vt:lpstr>What is needed to calculate incidence rate</vt:lpstr>
      <vt:lpstr>Characteristics of the denominator (1)</vt:lpstr>
      <vt:lpstr>PowerPoint Presentation</vt:lpstr>
      <vt:lpstr>Characteristics of the denominator (2)</vt:lpstr>
      <vt:lpstr>Risk</vt:lpstr>
      <vt:lpstr>Cumulative Incidence</vt:lpstr>
      <vt:lpstr>     Incidence Rate         Cumulative                Incidence</vt:lpstr>
      <vt:lpstr>Incidence rate and cumulative incidence (1)</vt:lpstr>
      <vt:lpstr>Incidence rate and cumulative incidence (2)</vt:lpstr>
      <vt:lpstr>Cumulative incidence example</vt:lpstr>
      <vt:lpstr>Incidence Density</vt:lpstr>
      <vt:lpstr>Incidence Density: Interpretation</vt:lpstr>
      <vt:lpstr>Identifying new cases</vt:lpstr>
      <vt:lpstr>Prevalence</vt:lpstr>
      <vt:lpstr>Prevalence</vt:lpstr>
      <vt:lpstr>Point Prevalence</vt:lpstr>
      <vt:lpstr>Why do we need point and period prevalence?</vt:lpstr>
      <vt:lpstr>Are incidence and prevalence related?</vt:lpstr>
      <vt:lpstr>Incidence and prevalence</vt:lpstr>
      <vt:lpstr>PowerPoint Presentation</vt:lpstr>
      <vt:lpstr>The effects of numerator and denominator</vt:lpstr>
      <vt:lpstr>PowerPoint Presentation</vt:lpstr>
      <vt:lpstr>Prevalence measures</vt:lpstr>
      <vt:lpstr>Crude Rate</vt:lpstr>
      <vt:lpstr>Drawbacks of crude rates</vt:lpstr>
      <vt:lpstr>Mortality Rates</vt:lpstr>
      <vt:lpstr>PowerPoint Presentation</vt:lpstr>
      <vt:lpstr>Age adjusted Mortality Rate: Direct Method</vt:lpstr>
      <vt:lpstr>Direct Method: Pros</vt:lpstr>
      <vt:lpstr>Direct Method of Age Adjustment: Cons</vt:lpstr>
      <vt:lpstr>Indirect Method of Mortality Rate</vt:lpstr>
      <vt:lpstr>Pros and Cons</vt:lpstr>
      <vt:lpstr>Risk </vt:lpstr>
      <vt:lpstr>Relative Risk</vt:lpstr>
      <vt:lpstr>Interpretation of relative risk</vt:lpstr>
      <vt:lpstr>Odds of an ‘event’</vt:lpstr>
      <vt:lpstr>Related events COVID-19</vt:lpstr>
      <vt:lpstr>Odds Ratio</vt:lpstr>
      <vt:lpstr>Odds Ratio</vt:lpstr>
      <vt:lpstr>Sensitivity Specificity and Accuracy</vt:lpstr>
      <vt:lpstr>Stroke Reporting</vt:lpstr>
      <vt:lpstr>Characteristics</vt:lpstr>
      <vt:lpstr>PPV and NPV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1397</cp:revision>
  <dcterms:created xsi:type="dcterms:W3CDTF">1601-01-01T00:00:00Z</dcterms:created>
  <dcterms:modified xsi:type="dcterms:W3CDTF">2026-03-30T14:27:59Z</dcterms:modified>
</cp:coreProperties>
</file>