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026" r:id="rId1"/>
  </p:sldMasterIdLst>
  <p:notesMasterIdLst>
    <p:notesMasterId r:id="rId59"/>
  </p:notesMasterIdLst>
  <p:sldIdLst>
    <p:sldId id="1251" r:id="rId2"/>
    <p:sldId id="1266" r:id="rId3"/>
    <p:sldId id="1345" r:id="rId4"/>
    <p:sldId id="1414" r:id="rId5"/>
    <p:sldId id="1346" r:id="rId6"/>
    <p:sldId id="1347" r:id="rId7"/>
    <p:sldId id="1639" r:id="rId8"/>
    <p:sldId id="1418" r:id="rId9"/>
    <p:sldId id="1268" r:id="rId10"/>
    <p:sldId id="1417" r:id="rId11"/>
    <p:sldId id="1416" r:id="rId12"/>
    <p:sldId id="1267" r:id="rId13"/>
    <p:sldId id="1437" r:id="rId14"/>
    <p:sldId id="1547" r:id="rId15"/>
    <p:sldId id="1640" r:id="rId16"/>
    <p:sldId id="1549" r:id="rId17"/>
    <p:sldId id="1548" r:id="rId18"/>
    <p:sldId id="1550" r:id="rId19"/>
    <p:sldId id="1583" r:id="rId20"/>
    <p:sldId id="1340" r:id="rId21"/>
    <p:sldId id="1392" r:id="rId22"/>
    <p:sldId id="1366" r:id="rId23"/>
    <p:sldId id="1551" r:id="rId24"/>
    <p:sldId id="1445" r:id="rId25"/>
    <p:sldId id="1494" r:id="rId26"/>
    <p:sldId id="1333" r:id="rId27"/>
    <p:sldId id="1369" r:id="rId28"/>
    <p:sldId id="1480" r:id="rId29"/>
    <p:sldId id="1473" r:id="rId30"/>
    <p:sldId id="1474" r:id="rId31"/>
    <p:sldId id="1569" r:id="rId32"/>
    <p:sldId id="1570" r:id="rId33"/>
    <p:sldId id="1531" r:id="rId34"/>
    <p:sldId id="1316" r:id="rId35"/>
    <p:sldId id="1454" r:id="rId36"/>
    <p:sldId id="1525" r:id="rId37"/>
    <p:sldId id="1530" r:id="rId38"/>
    <p:sldId id="1582" r:id="rId39"/>
    <p:sldId id="1488" r:id="rId40"/>
    <p:sldId id="1581" r:id="rId41"/>
    <p:sldId id="1452" r:id="rId42"/>
    <p:sldId id="1430" r:id="rId43"/>
    <p:sldId id="1579" r:id="rId44"/>
    <p:sldId id="1580" r:id="rId45"/>
    <p:sldId id="1584" r:id="rId46"/>
    <p:sldId id="1638" r:id="rId47"/>
    <p:sldId id="1600" r:id="rId48"/>
    <p:sldId id="1519" r:id="rId49"/>
    <p:sldId id="1542" r:id="rId50"/>
    <p:sldId id="1585" r:id="rId51"/>
    <p:sldId id="1605" r:id="rId52"/>
    <p:sldId id="1510" r:id="rId53"/>
    <p:sldId id="1552" r:id="rId54"/>
    <p:sldId id="1555" r:id="rId55"/>
    <p:sldId id="1557" r:id="rId56"/>
    <p:sldId id="1576" r:id="rId57"/>
    <p:sldId id="1428" r:id="rId58"/>
  </p:sldIdLst>
  <p:sldSz cx="9144000" cy="6858000" type="screen4x3"/>
  <p:notesSz cx="6858000" cy="9144000"/>
  <p:defaultTextStyle>
    <a:defPPr>
      <a:defRPr lang="en-US"/>
    </a:defPPr>
    <a:lvl1pPr algn="ctr" rtl="0" fontAlgn="base">
      <a:spcBef>
        <a:spcPct val="0"/>
      </a:spcBef>
      <a:spcAft>
        <a:spcPct val="0"/>
      </a:spcAft>
      <a:defRPr sz="3200" b="1" kern="1200">
        <a:solidFill>
          <a:srgbClr val="000066"/>
        </a:solidFill>
        <a:latin typeface="Times New Roman" pitchFamily="18" charset="0"/>
        <a:ea typeface="+mn-ea"/>
        <a:cs typeface="+mn-cs"/>
      </a:defRPr>
    </a:lvl1pPr>
    <a:lvl2pPr marL="457200" algn="ctr" rtl="0" fontAlgn="base">
      <a:spcBef>
        <a:spcPct val="0"/>
      </a:spcBef>
      <a:spcAft>
        <a:spcPct val="0"/>
      </a:spcAft>
      <a:defRPr sz="3200" b="1" kern="1200">
        <a:solidFill>
          <a:srgbClr val="000066"/>
        </a:solidFill>
        <a:latin typeface="Times New Roman" pitchFamily="18" charset="0"/>
        <a:ea typeface="+mn-ea"/>
        <a:cs typeface="+mn-cs"/>
      </a:defRPr>
    </a:lvl2pPr>
    <a:lvl3pPr marL="914400" algn="ctr" rtl="0" fontAlgn="base">
      <a:spcBef>
        <a:spcPct val="0"/>
      </a:spcBef>
      <a:spcAft>
        <a:spcPct val="0"/>
      </a:spcAft>
      <a:defRPr sz="3200" b="1" kern="1200">
        <a:solidFill>
          <a:srgbClr val="000066"/>
        </a:solidFill>
        <a:latin typeface="Times New Roman" pitchFamily="18" charset="0"/>
        <a:ea typeface="+mn-ea"/>
        <a:cs typeface="+mn-cs"/>
      </a:defRPr>
    </a:lvl3pPr>
    <a:lvl4pPr marL="1371600" algn="ctr" rtl="0" fontAlgn="base">
      <a:spcBef>
        <a:spcPct val="0"/>
      </a:spcBef>
      <a:spcAft>
        <a:spcPct val="0"/>
      </a:spcAft>
      <a:defRPr sz="3200" b="1" kern="1200">
        <a:solidFill>
          <a:srgbClr val="000066"/>
        </a:solidFill>
        <a:latin typeface="Times New Roman" pitchFamily="18" charset="0"/>
        <a:ea typeface="+mn-ea"/>
        <a:cs typeface="+mn-cs"/>
      </a:defRPr>
    </a:lvl4pPr>
    <a:lvl5pPr marL="1828800" algn="ctr" rtl="0" fontAlgn="base">
      <a:spcBef>
        <a:spcPct val="0"/>
      </a:spcBef>
      <a:spcAft>
        <a:spcPct val="0"/>
      </a:spcAft>
      <a:defRPr sz="3200" b="1" kern="1200">
        <a:solidFill>
          <a:srgbClr val="000066"/>
        </a:solidFill>
        <a:latin typeface="Times New Roman" pitchFamily="18" charset="0"/>
        <a:ea typeface="+mn-ea"/>
        <a:cs typeface="+mn-cs"/>
      </a:defRPr>
    </a:lvl5pPr>
    <a:lvl6pPr marL="2286000" algn="l" defTabSz="914400" rtl="0" eaLnBrk="1" latinLnBrk="0" hangingPunct="1">
      <a:defRPr sz="3200" b="1" kern="1200">
        <a:solidFill>
          <a:srgbClr val="000066"/>
        </a:solidFill>
        <a:latin typeface="Times New Roman" pitchFamily="18" charset="0"/>
        <a:ea typeface="+mn-ea"/>
        <a:cs typeface="+mn-cs"/>
      </a:defRPr>
    </a:lvl6pPr>
    <a:lvl7pPr marL="2743200" algn="l" defTabSz="914400" rtl="0" eaLnBrk="1" latinLnBrk="0" hangingPunct="1">
      <a:defRPr sz="3200" b="1" kern="1200">
        <a:solidFill>
          <a:srgbClr val="000066"/>
        </a:solidFill>
        <a:latin typeface="Times New Roman" pitchFamily="18" charset="0"/>
        <a:ea typeface="+mn-ea"/>
        <a:cs typeface="+mn-cs"/>
      </a:defRPr>
    </a:lvl7pPr>
    <a:lvl8pPr marL="3200400" algn="l" defTabSz="914400" rtl="0" eaLnBrk="1" latinLnBrk="0" hangingPunct="1">
      <a:defRPr sz="3200" b="1" kern="1200">
        <a:solidFill>
          <a:srgbClr val="000066"/>
        </a:solidFill>
        <a:latin typeface="Times New Roman" pitchFamily="18" charset="0"/>
        <a:ea typeface="+mn-ea"/>
        <a:cs typeface="+mn-cs"/>
      </a:defRPr>
    </a:lvl8pPr>
    <a:lvl9pPr marL="3657600" algn="l" defTabSz="914400" rtl="0" eaLnBrk="1" latinLnBrk="0" hangingPunct="1">
      <a:defRPr sz="3200" b="1" kern="1200">
        <a:solidFill>
          <a:srgbClr val="000066"/>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a:srgbClr val="FF0000"/>
    <a:srgbClr val="1FE115"/>
    <a:srgbClr val="AAE600"/>
    <a:srgbClr val="A2CCE8"/>
    <a:srgbClr val="000000"/>
    <a:srgbClr val="16165D"/>
    <a:srgbClr val="FF6600"/>
    <a:srgbClr val="99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492" autoAdjust="0"/>
    <p:restoredTop sz="85952" autoAdjust="0"/>
  </p:normalViewPr>
  <p:slideViewPr>
    <p:cSldViewPr>
      <p:cViewPr varScale="1">
        <p:scale>
          <a:sx n="74" d="100"/>
          <a:sy n="74" d="100"/>
        </p:scale>
        <p:origin x="1032" y="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78" d="100"/>
        <a:sy n="178" d="100"/>
      </p:scale>
      <p:origin x="0" y="-1537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0">
                <a:solidFill>
                  <a:schemeClr val="tx1"/>
                </a:solidFill>
              </a:defRPr>
            </a:lvl1pPr>
          </a:lstStyle>
          <a:p>
            <a:pPr>
              <a:defRPr/>
            </a:pPr>
            <a:endParaRPr lang="en-US"/>
          </a:p>
        </p:txBody>
      </p:sp>
      <p:sp>
        <p:nvSpPr>
          <p:cNvPr id="819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defRPr>
            </a:lvl1pPr>
          </a:lstStyle>
          <a:p>
            <a:pPr>
              <a:defRPr/>
            </a:pPr>
            <a:endParaRPr lang="en-US"/>
          </a:p>
        </p:txBody>
      </p:sp>
      <p:sp>
        <p:nvSpPr>
          <p:cNvPr id="17613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l-NL" noProof="0"/>
              <a:t>Klik om de opmaakprofielen van de modeltekst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819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0">
                <a:solidFill>
                  <a:schemeClr val="tx1"/>
                </a:solidFill>
              </a:defRPr>
            </a:lvl1pPr>
          </a:lstStyle>
          <a:p>
            <a:pPr>
              <a:defRPr/>
            </a:pPr>
            <a:endParaRPr lang="en-US"/>
          </a:p>
        </p:txBody>
      </p:sp>
      <p:sp>
        <p:nvSpPr>
          <p:cNvPr id="819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defRPr>
            </a:lvl1pPr>
          </a:lstStyle>
          <a:p>
            <a:pPr>
              <a:defRPr/>
            </a:pPr>
            <a:fld id="{1305ACA9-A27D-4159-B806-94BE96EB69B2}" type="slidenum">
              <a:rPr lang="en-US"/>
              <a:pPr>
                <a:defRPr/>
              </a:pPr>
              <a:t>‹#›</a:t>
            </a:fld>
            <a:endParaRPr lang="en-US"/>
          </a:p>
        </p:txBody>
      </p:sp>
    </p:spTree>
    <p:extLst>
      <p:ext uri="{BB962C8B-B14F-4D97-AF65-F5344CB8AC3E}">
        <p14:creationId xmlns:p14="http://schemas.microsoft.com/office/powerpoint/2010/main" val="8275982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DE52691-C7FE-45C9-A721-70C64DF9BB03}" type="slidenum">
              <a:rPr lang="en-US" altLang="en-US" smtClean="0"/>
              <a:pPr>
                <a:spcBef>
                  <a:spcPct val="0"/>
                </a:spcBef>
              </a:pPr>
              <a:t>3</a:t>
            </a:fld>
            <a:endParaRPr lang="en-US" altLang="en-US"/>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extLst>
      <p:ext uri="{BB962C8B-B14F-4D97-AF65-F5344CB8AC3E}">
        <p14:creationId xmlns:p14="http://schemas.microsoft.com/office/powerpoint/2010/main" val="18807267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5" Type="http://schemas.openxmlformats.org/officeDocument/2006/relationships/oleObject" Target="../embeddings/oleObject2.bin"/><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970F0956-5B8E-40B4-A8DD-F75AA1D26018}" type="slidenum">
              <a:rPr lang="en-US" smtClean="0"/>
              <a:pPr/>
              <a:t>‹#›</a:t>
            </a:fld>
            <a:endParaRPr lang="en-US"/>
          </a:p>
        </p:txBody>
      </p:sp>
    </p:spTree>
    <p:extLst>
      <p:ext uri="{BB962C8B-B14F-4D97-AF65-F5344CB8AC3E}">
        <p14:creationId xmlns:p14="http://schemas.microsoft.com/office/powerpoint/2010/main" val="15495042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8600" y="1012825"/>
            <a:ext cx="8686800" cy="1174750"/>
          </a:xfrm>
          <a:prstGeom prst="roundRect">
            <a:avLst>
              <a:gd name="adj" fmla="val 16667"/>
            </a:avLst>
          </a:prstGeom>
        </p:spPr>
        <p:txBody>
          <a:bodyPr/>
          <a:lstStyle/>
          <a:p>
            <a:r>
              <a:rPr lang="en-US"/>
              <a:t>Click to edit Master title style</a:t>
            </a:r>
          </a:p>
        </p:txBody>
      </p:sp>
      <p:sp>
        <p:nvSpPr>
          <p:cNvPr id="3" name="Rectangle 5"/>
          <p:cNvSpPr>
            <a:spLocks noGrp="1" noChangeArrowheads="1"/>
          </p:cNvSpPr>
          <p:nvPr>
            <p:ph type="sldNum" sz="quarter" idx="10"/>
          </p:nvPr>
        </p:nvSpPr>
        <p:spPr>
          <a:xfrm>
            <a:off x="7239000" y="6553200"/>
            <a:ext cx="1905000" cy="304800"/>
          </a:xfrm>
          <a:prstGeom prst="rect">
            <a:avLst/>
          </a:prstGeom>
          <a:ln/>
        </p:spPr>
        <p:txBody>
          <a:bodyPr/>
          <a:lstStyle>
            <a:lvl1pPr>
              <a:defRPr/>
            </a:lvl1pPr>
          </a:lstStyle>
          <a:p>
            <a:fld id="{F41BC1FE-425B-4D41-9768-47500E60C2C6}" type="slidenum">
              <a:rPr lang="en-US" altLang="en-US"/>
              <a:pPr/>
              <a:t>‹#›</a:t>
            </a:fld>
            <a:endParaRPr lang="en-US" altLang="en-US"/>
          </a:p>
        </p:txBody>
      </p:sp>
    </p:spTree>
    <p:extLst>
      <p:ext uri="{BB962C8B-B14F-4D97-AF65-F5344CB8AC3E}">
        <p14:creationId xmlns:p14="http://schemas.microsoft.com/office/powerpoint/2010/main" val="5622364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lgn="ctr">
              <a:defRPr>
                <a:latin typeface="Georgia"/>
              </a:defRPr>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457200" indent="-457200" algn="ctr">
              <a:buClr>
                <a:schemeClr val="bg1"/>
              </a:buClr>
              <a:buFont typeface="+mj-lt"/>
              <a:buAutoNum type="arabicPeriod"/>
              <a:defRPr b="0" i="0">
                <a:latin typeface="Trebuchet MS"/>
                <a:cs typeface="Trebuchet MS"/>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4" name="Slide Number Placeholder 3"/>
          <p:cNvSpPr>
            <a:spLocks noGrp="1"/>
          </p:cNvSpPr>
          <p:nvPr>
            <p:ph type="sldNum" sz="quarter" idx="10"/>
          </p:nvPr>
        </p:nvSpPr>
        <p:spPr/>
        <p:txBody>
          <a:bodyPr/>
          <a:lstStyle/>
          <a:p>
            <a:fld id="{970F0956-5B8E-40B4-A8DD-F75AA1D26018}" type="slidenum">
              <a:rPr lang="en-US" smtClean="0"/>
              <a:pPr/>
              <a:t>‹#›</a:t>
            </a:fld>
            <a:endParaRPr lang="en-US"/>
          </a:p>
        </p:txBody>
      </p:sp>
    </p:spTree>
    <p:extLst>
      <p:ext uri="{BB962C8B-B14F-4D97-AF65-F5344CB8AC3E}">
        <p14:creationId xmlns:p14="http://schemas.microsoft.com/office/powerpoint/2010/main" val="30944828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10"/>
          <p:cNvCxnSpPr>
            <a:cxnSpLocks noChangeShapeType="1"/>
          </p:cNvCxnSpPr>
          <p:nvPr/>
        </p:nvCxnSpPr>
        <p:spPr bwMode="auto">
          <a:xfrm>
            <a:off x="762000" y="3733800"/>
            <a:ext cx="7772400" cy="1588"/>
          </a:xfrm>
          <a:prstGeom prst="line">
            <a:avLst/>
          </a:prstGeom>
          <a:noFill/>
          <a:ln w="9525">
            <a:solidFill>
              <a:schemeClr val="bg1"/>
            </a:solidFill>
            <a:prstDash val="dot"/>
            <a:round/>
            <a:headEnd/>
            <a:tailEnd/>
          </a:ln>
        </p:spPr>
      </p:cxnSp>
      <p:sp>
        <p:nvSpPr>
          <p:cNvPr id="2" name="Title 1"/>
          <p:cNvSpPr>
            <a:spLocks noGrp="1"/>
          </p:cNvSpPr>
          <p:nvPr>
            <p:ph type="title"/>
          </p:nvPr>
        </p:nvSpPr>
        <p:spPr>
          <a:xfrm>
            <a:off x="722313" y="3743325"/>
            <a:ext cx="7772400" cy="1362075"/>
          </a:xfrm>
          <a:prstGeom prst="rect">
            <a:avLst/>
          </a:prstGeom>
        </p:spPr>
        <p:txBody>
          <a:bodyPr anchor="t"/>
          <a:lstStyle>
            <a:lvl1pPr algn="l">
              <a:defRPr sz="4000" b="0" i="0" cap="all">
                <a:latin typeface="Georgia"/>
                <a:cs typeface="Georgia"/>
              </a:defRPr>
            </a:lvl1pPr>
          </a:lstStyle>
          <a:p>
            <a:r>
              <a:rPr lang="en-US"/>
              <a:t>Click to edit Master title style</a:t>
            </a:r>
            <a:endParaRPr lang="en-US" dirty="0"/>
          </a:p>
        </p:txBody>
      </p:sp>
      <p:sp>
        <p:nvSpPr>
          <p:cNvPr id="3" name="Text Placeholder 2"/>
          <p:cNvSpPr>
            <a:spLocks noGrp="1"/>
          </p:cNvSpPr>
          <p:nvPr>
            <p:ph type="body" idx="1"/>
          </p:nvPr>
        </p:nvSpPr>
        <p:spPr>
          <a:xfrm>
            <a:off x="722313" y="2243138"/>
            <a:ext cx="7772400" cy="1500187"/>
          </a:xfrm>
          <a:prstGeom prst="rect">
            <a:avLst/>
          </a:prstGeom>
        </p:spPr>
        <p:txBody>
          <a:bodyPr anchor="b"/>
          <a:lstStyle>
            <a:lvl1pPr marL="0" indent="0">
              <a:buNone/>
              <a:defRPr sz="2000" b="0" i="0">
                <a:latin typeface="Trebuchet MS"/>
                <a:cs typeface="Trebuchet MS"/>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5" name="Slide Number Placeholder 3"/>
          <p:cNvSpPr>
            <a:spLocks noGrp="1"/>
          </p:cNvSpPr>
          <p:nvPr>
            <p:ph type="sldNum" sz="quarter" idx="10"/>
          </p:nvPr>
        </p:nvSpPr>
        <p:spPr>
          <a:xfrm>
            <a:off x="4482" y="6491456"/>
            <a:ext cx="452718" cy="365125"/>
          </a:xfrm>
        </p:spPr>
        <p:txBody>
          <a:bodyPr/>
          <a:lstStyle/>
          <a:p>
            <a:fld id="{970F0956-5B8E-40B4-A8DD-F75AA1D26018}" type="slidenum">
              <a:rPr lang="en-US" smtClean="0"/>
              <a:pPr/>
              <a:t>‹#›</a:t>
            </a:fld>
            <a:endParaRPr lang="en-US"/>
          </a:p>
        </p:txBody>
      </p:sp>
    </p:spTree>
    <p:extLst>
      <p:ext uri="{BB962C8B-B14F-4D97-AF65-F5344CB8AC3E}">
        <p14:creationId xmlns:p14="http://schemas.microsoft.com/office/powerpoint/2010/main" val="23393413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0"/>
            <a:ext cx="8686800" cy="762000"/>
          </a:xfrm>
          <a:prstGeom prst="rect">
            <a:avLst/>
          </a:prstGeom>
        </p:spPr>
        <p:txBody>
          <a:bodyPr/>
          <a:lstStyle>
            <a:lvl1pPr algn="ctr">
              <a:defRPr b="0" i="0">
                <a:latin typeface="Georgia"/>
                <a:cs typeface="Georgia"/>
              </a:defRPr>
            </a:lvl1pPr>
          </a:lstStyle>
          <a:p>
            <a:r>
              <a:rPr lang="en-US"/>
              <a:t>Click to edit Master title style</a:t>
            </a:r>
            <a:endParaRPr lang="en-US" dirty="0"/>
          </a:p>
        </p:txBody>
      </p:sp>
      <p:sp>
        <p:nvSpPr>
          <p:cNvPr id="3" name="Content Placeholder 2"/>
          <p:cNvSpPr>
            <a:spLocks noGrp="1"/>
          </p:cNvSpPr>
          <p:nvPr>
            <p:ph idx="1"/>
          </p:nvPr>
        </p:nvSpPr>
        <p:spPr>
          <a:xfrm>
            <a:off x="228600" y="1676400"/>
            <a:ext cx="8686800" cy="4953000"/>
          </a:xfrm>
          <a:prstGeom prst="rect">
            <a:avLst/>
          </a:prstGeom>
        </p:spPr>
        <p:txBody>
          <a:bodyPr/>
          <a:lstStyle>
            <a:lvl1pPr>
              <a:buClr>
                <a:schemeClr val="bg1"/>
              </a:buClr>
              <a:defRPr b="0" i="0">
                <a:solidFill>
                  <a:schemeClr val="bg1"/>
                </a:solidFill>
                <a:latin typeface="Trebuchet MS"/>
                <a:cs typeface="Trebuchet MS"/>
              </a:defRPr>
            </a:lvl1pPr>
            <a:lvl2pPr>
              <a:buClr>
                <a:schemeClr val="bg1"/>
              </a:buClr>
              <a:defRPr lang="en-US" sz="2400" b="0" i="0" dirty="0" smtClean="0">
                <a:solidFill>
                  <a:schemeClr val="bg1"/>
                </a:solidFill>
                <a:latin typeface="Trebuchet MS"/>
                <a:ea typeface="ＭＳ Ｐゴシック" pitchFamily="122" charset="-128"/>
                <a:cs typeface="Trebuchet MS"/>
              </a:defRPr>
            </a:lvl2pPr>
            <a:lvl3pPr>
              <a:buClr>
                <a:schemeClr val="bg1"/>
              </a:buClr>
              <a:defRPr b="0" i="0">
                <a:solidFill>
                  <a:schemeClr val="bg1"/>
                </a:solidFill>
                <a:latin typeface="Trebuchet MS"/>
                <a:cs typeface="Trebuchet MS"/>
              </a:defRPr>
            </a:lvl3pPr>
            <a:lvl4pPr>
              <a:buClr>
                <a:schemeClr val="bg1"/>
              </a:buClr>
              <a:defRPr b="0" i="0">
                <a:solidFill>
                  <a:schemeClr val="bg1"/>
                </a:solidFill>
                <a:latin typeface="Trebuchet MS"/>
                <a:cs typeface="Trebuchet MS"/>
              </a:defRPr>
            </a:lvl4pPr>
            <a:lvl5pPr>
              <a:buClr>
                <a:schemeClr val="bg1"/>
              </a:buClr>
              <a:defRPr b="0" i="1">
                <a:solidFill>
                  <a:schemeClr val="bg1"/>
                </a:solidFill>
                <a:latin typeface="Trebuchet MS"/>
                <a:cs typeface="Trebuchet M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970F0956-5B8E-40B4-A8DD-F75AA1D26018}" type="slidenum">
              <a:rPr lang="en-US" smtClean="0"/>
              <a:pPr/>
              <a:t>‹#›</a:t>
            </a:fld>
            <a:endParaRPr lang="en-US"/>
          </a:p>
        </p:txBody>
      </p:sp>
    </p:spTree>
    <p:extLst>
      <p:ext uri="{BB962C8B-B14F-4D97-AF65-F5344CB8AC3E}">
        <p14:creationId xmlns:p14="http://schemas.microsoft.com/office/powerpoint/2010/main" val="11134665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066800"/>
            <a:ext cx="7772400" cy="1143000"/>
          </a:xfrm>
          <a:prstGeom prst="rect">
            <a:avLst/>
          </a:prstGeom>
        </p:spPr>
        <p:txBody>
          <a:bodyPr/>
          <a:lstStyle>
            <a:lvl1pPr>
              <a:defRPr b="0" i="0">
                <a:latin typeface="Georgia"/>
                <a:cs typeface="Georgia"/>
              </a:defRPr>
            </a:lvl1pPr>
          </a:lstStyle>
          <a:p>
            <a:r>
              <a:rPr lang="en-US"/>
              <a:t>Click to edit Master title style</a:t>
            </a:r>
            <a:endParaRPr lang="en-US" dirty="0"/>
          </a:p>
        </p:txBody>
      </p:sp>
      <p:sp>
        <p:nvSpPr>
          <p:cNvPr id="3" name="Content Placeholder 2"/>
          <p:cNvSpPr>
            <a:spLocks noGrp="1"/>
          </p:cNvSpPr>
          <p:nvPr>
            <p:ph sz="half" idx="1"/>
          </p:nvPr>
        </p:nvSpPr>
        <p:spPr>
          <a:xfrm>
            <a:off x="685800" y="2438400"/>
            <a:ext cx="3810000" cy="3505200"/>
          </a:xfrm>
          <a:prstGeom prst="rect">
            <a:avLst/>
          </a:prstGeom>
        </p:spPr>
        <p:txBody>
          <a:bodyPr/>
          <a:lstStyle>
            <a:lvl1pPr>
              <a:defRPr sz="2800" b="0" i="0">
                <a:latin typeface="Trebuchet MS"/>
                <a:cs typeface="Trebuchet MS"/>
              </a:defRPr>
            </a:lvl1pPr>
            <a:lvl2pPr>
              <a:buClrTx/>
              <a:buFont typeface="Arial"/>
              <a:buChar char="•"/>
              <a:defRPr sz="2400" b="0" i="0">
                <a:latin typeface="Trebuchet MS"/>
                <a:cs typeface="Trebuchet MS"/>
              </a:defRPr>
            </a:lvl2pPr>
            <a:lvl3pPr>
              <a:buClrTx/>
              <a:buFont typeface="Arial"/>
              <a:buChar char="•"/>
              <a:defRPr sz="2000" b="0" i="0">
                <a:latin typeface="Trebuchet MS"/>
                <a:cs typeface="Trebuchet MS"/>
              </a:defRPr>
            </a:lvl3pPr>
            <a:lvl4pPr>
              <a:buClrTx/>
              <a:buFont typeface="Arial"/>
              <a:buChar char="•"/>
              <a:defRPr sz="1800" b="0" i="0">
                <a:latin typeface="Trebuchet MS"/>
                <a:cs typeface="Trebuchet MS"/>
              </a:defRPr>
            </a:lvl4pPr>
            <a:lvl5pPr>
              <a:buClr>
                <a:srgbClr val="ECD63F"/>
              </a:buClr>
              <a:buFontTx/>
              <a:buNone/>
              <a:defRPr sz="1800" b="0" i="1">
                <a:latin typeface="Trebuchet MS"/>
                <a:cs typeface="Trebuchet MS"/>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2438400"/>
            <a:ext cx="3810000" cy="3505200"/>
          </a:xfrm>
          <a:prstGeom prst="rect">
            <a:avLst/>
          </a:prstGeom>
        </p:spPr>
        <p:txBody>
          <a:bodyPr/>
          <a:lstStyle>
            <a:lvl1pPr>
              <a:defRPr sz="2800" b="0" i="0">
                <a:latin typeface="Trebuchet MS"/>
                <a:cs typeface="Trebuchet MS"/>
              </a:defRPr>
            </a:lvl1pPr>
            <a:lvl2pPr>
              <a:buClrTx/>
              <a:buFont typeface="Arial"/>
              <a:buChar char="•"/>
              <a:defRPr sz="2400" b="0" i="0">
                <a:latin typeface="Trebuchet MS"/>
                <a:cs typeface="Trebuchet MS"/>
              </a:defRPr>
            </a:lvl2pPr>
            <a:lvl3pPr>
              <a:buClrTx/>
              <a:buFont typeface="Arial"/>
              <a:buChar char="•"/>
              <a:defRPr sz="2000" b="0" i="0">
                <a:latin typeface="Trebuchet MS"/>
                <a:cs typeface="Trebuchet MS"/>
              </a:defRPr>
            </a:lvl3pPr>
            <a:lvl4pPr>
              <a:buClrTx/>
              <a:buFont typeface="Arial"/>
              <a:buChar char="•"/>
              <a:defRPr sz="1800" b="0" i="0">
                <a:latin typeface="Trebuchet MS"/>
                <a:cs typeface="Trebuchet MS"/>
              </a:defRPr>
            </a:lvl4pPr>
            <a:lvl5pPr>
              <a:buClr>
                <a:srgbClr val="ECD63F"/>
              </a:buClr>
              <a:buFontTx/>
              <a:buNone/>
              <a:defRPr sz="1800" b="0" i="1">
                <a:latin typeface="Trebuchet MS"/>
                <a:cs typeface="Trebuchet MS"/>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112439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90599"/>
            <a:ext cx="8229600" cy="1006475"/>
          </a:xfrm>
          <a:prstGeom prst="rect">
            <a:avLst/>
          </a:prstGeom>
        </p:spPr>
        <p:txBody>
          <a:bodyPr/>
          <a:lstStyle>
            <a:lvl1pPr>
              <a:defRPr b="0" i="0">
                <a:latin typeface="Georgia"/>
                <a:cs typeface="Georgia"/>
              </a:defRPr>
            </a:lvl1pPr>
          </a:lstStyle>
          <a:p>
            <a:r>
              <a:rPr lang="en-US"/>
              <a:t>Click to edit Master title style</a:t>
            </a:r>
            <a:endParaRPr lang="en-US" dirty="0"/>
          </a:p>
        </p:txBody>
      </p:sp>
      <p:sp>
        <p:nvSpPr>
          <p:cNvPr id="3" name="Text Placeholder 2"/>
          <p:cNvSpPr>
            <a:spLocks noGrp="1"/>
          </p:cNvSpPr>
          <p:nvPr>
            <p:ph type="body" idx="1"/>
          </p:nvPr>
        </p:nvSpPr>
        <p:spPr>
          <a:xfrm>
            <a:off x="457200" y="2315376"/>
            <a:ext cx="4040188" cy="438935"/>
          </a:xfrm>
          <a:prstGeom prst="rect">
            <a:avLst/>
          </a:prstGeom>
        </p:spPr>
        <p:txBody>
          <a:bodyPr anchor="b"/>
          <a:lstStyle>
            <a:lvl1pPr marL="0" indent="0">
              <a:buNone/>
              <a:defRPr sz="2400" b="1" i="0">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895601"/>
            <a:ext cx="4040188" cy="3124200"/>
          </a:xfrm>
          <a:prstGeom prst="rect">
            <a:avLst/>
          </a:prstGeom>
        </p:spPr>
        <p:txBody>
          <a:bodyPr/>
          <a:lstStyle>
            <a:lvl1pPr>
              <a:buClr>
                <a:schemeClr val="bg1"/>
              </a:buClr>
              <a:defRPr sz="2400" b="0" i="0">
                <a:solidFill>
                  <a:schemeClr val="bg1"/>
                </a:solidFill>
                <a:latin typeface="Trebuchet MS"/>
                <a:cs typeface="Trebuchet MS"/>
              </a:defRPr>
            </a:lvl1pPr>
            <a:lvl2pPr>
              <a:buClr>
                <a:schemeClr val="bg1"/>
              </a:buClr>
              <a:buFont typeface="Arial"/>
              <a:buChar char="•"/>
              <a:defRPr sz="2000" b="0" i="0">
                <a:solidFill>
                  <a:schemeClr val="bg1"/>
                </a:solidFill>
                <a:latin typeface="Trebuchet MS"/>
                <a:cs typeface="Trebuchet MS"/>
              </a:defRPr>
            </a:lvl2pPr>
            <a:lvl3pPr>
              <a:buClr>
                <a:schemeClr val="bg1"/>
              </a:buClr>
              <a:buFont typeface="Arial"/>
              <a:buChar char="•"/>
              <a:defRPr sz="1800" b="0" i="0">
                <a:solidFill>
                  <a:schemeClr val="bg1"/>
                </a:solidFill>
                <a:latin typeface="Trebuchet MS"/>
                <a:cs typeface="Trebuchet MS"/>
              </a:defRPr>
            </a:lvl3pPr>
            <a:lvl4pPr>
              <a:buClr>
                <a:schemeClr val="bg1"/>
              </a:buClr>
              <a:buFont typeface="Arial"/>
              <a:buChar char="•"/>
              <a:defRPr sz="1600" b="0" i="0">
                <a:solidFill>
                  <a:schemeClr val="bg1"/>
                </a:solidFill>
                <a:latin typeface="Trebuchet MS"/>
                <a:cs typeface="Trebuchet MS"/>
              </a:defRPr>
            </a:lvl4pPr>
            <a:lvl5pPr>
              <a:buClr>
                <a:schemeClr val="bg1"/>
              </a:buClr>
              <a:buFontTx/>
              <a:buNone/>
              <a:defRPr sz="1600" b="0" i="1">
                <a:solidFill>
                  <a:schemeClr val="bg1"/>
                </a:solidFill>
                <a:latin typeface="Trebuchet MS"/>
                <a:cs typeface="Trebuchet M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2315376"/>
            <a:ext cx="4041775" cy="438935"/>
          </a:xfrm>
          <a:prstGeom prst="rect">
            <a:avLst/>
          </a:prstGeom>
        </p:spPr>
        <p:txBody>
          <a:bodyPr anchor="b"/>
          <a:lstStyle>
            <a:lvl1pPr marL="0" indent="0">
              <a:buNone/>
              <a:defRPr sz="2400" b="1" i="0">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895601"/>
            <a:ext cx="4041775" cy="3124200"/>
          </a:xfrm>
          <a:prstGeom prst="rect">
            <a:avLst/>
          </a:prstGeom>
        </p:spPr>
        <p:txBody>
          <a:bodyPr/>
          <a:lstStyle>
            <a:lvl1pPr>
              <a:buClr>
                <a:schemeClr val="bg1"/>
              </a:buClr>
              <a:defRPr sz="2400">
                <a:solidFill>
                  <a:schemeClr val="bg1"/>
                </a:solidFill>
              </a:defRPr>
            </a:lvl1pPr>
            <a:lvl2pPr>
              <a:buClr>
                <a:schemeClr val="bg1"/>
              </a:buClr>
              <a:buFont typeface="Arial"/>
              <a:buChar char="•"/>
              <a:defRPr sz="2000">
                <a:solidFill>
                  <a:schemeClr val="bg1"/>
                </a:solidFill>
              </a:defRPr>
            </a:lvl2pPr>
            <a:lvl3pPr>
              <a:buClr>
                <a:schemeClr val="bg1"/>
              </a:buClr>
              <a:buFont typeface="Arial"/>
              <a:buChar char="•"/>
              <a:defRPr sz="1800">
                <a:solidFill>
                  <a:schemeClr val="bg1"/>
                </a:solidFill>
              </a:defRPr>
            </a:lvl3pPr>
            <a:lvl4pPr>
              <a:buClr>
                <a:schemeClr val="bg1"/>
              </a:buClr>
              <a:buFont typeface="Arial"/>
              <a:buChar char="•"/>
              <a:defRPr sz="1600">
                <a:solidFill>
                  <a:schemeClr val="bg1"/>
                </a:solidFill>
              </a:defRPr>
            </a:lvl4pPr>
            <a:lvl5pPr>
              <a:buClr>
                <a:schemeClr val="bg1"/>
              </a:buClr>
              <a:buFontTx/>
              <a:buNone/>
              <a:defRPr sz="1600" i="1">
                <a:solidFill>
                  <a:schemeClr val="bg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3"/>
          <p:cNvSpPr>
            <a:spLocks noGrp="1"/>
          </p:cNvSpPr>
          <p:nvPr>
            <p:ph type="sldNum" sz="quarter" idx="10"/>
          </p:nvPr>
        </p:nvSpPr>
        <p:spPr>
          <a:xfrm>
            <a:off x="4482" y="6491456"/>
            <a:ext cx="452718" cy="365125"/>
          </a:xfrm>
        </p:spPr>
        <p:txBody>
          <a:bodyPr/>
          <a:lstStyle/>
          <a:p>
            <a:fld id="{970F0956-5B8E-40B4-A8DD-F75AA1D26018}" type="slidenum">
              <a:rPr lang="en-US" smtClean="0"/>
              <a:pPr/>
              <a:t>‹#›</a:t>
            </a:fld>
            <a:endParaRPr lang="en-US"/>
          </a:p>
        </p:txBody>
      </p:sp>
    </p:spTree>
    <p:extLst>
      <p:ext uri="{BB962C8B-B14F-4D97-AF65-F5344CB8AC3E}">
        <p14:creationId xmlns:p14="http://schemas.microsoft.com/office/powerpoint/2010/main" val="5192771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3008313" cy="1295400"/>
          </a:xfrm>
          <a:prstGeom prst="rect">
            <a:avLst/>
          </a:prstGeom>
          <a:solidFill>
            <a:srgbClr val="E59C00"/>
          </a:solidFill>
        </p:spPr>
        <p:txBody>
          <a:bodyPr anchor="b"/>
          <a:lstStyle>
            <a:lvl1pPr algn="l">
              <a:defRPr sz="2000" b="1" i="0">
                <a:latin typeface="Trebuchet MS"/>
                <a:cs typeface="Trebuchet MS"/>
              </a:defRPr>
            </a:lvl1pPr>
          </a:lstStyle>
          <a:p>
            <a:r>
              <a:rPr lang="en-US"/>
              <a:t>Click to edit Master title style</a:t>
            </a:r>
            <a:endParaRPr lang="en-US" dirty="0"/>
          </a:p>
        </p:txBody>
      </p:sp>
      <p:sp>
        <p:nvSpPr>
          <p:cNvPr id="3" name="Content Placeholder 2"/>
          <p:cNvSpPr>
            <a:spLocks noGrp="1"/>
          </p:cNvSpPr>
          <p:nvPr>
            <p:ph idx="1"/>
          </p:nvPr>
        </p:nvSpPr>
        <p:spPr>
          <a:xfrm>
            <a:off x="3575050" y="1066801"/>
            <a:ext cx="5111750" cy="4953000"/>
          </a:xfrm>
          <a:prstGeom prst="rect">
            <a:avLst/>
          </a:prstGeom>
        </p:spPr>
        <p:txBody>
          <a:bodyPr/>
          <a:lstStyle>
            <a:lvl1pPr>
              <a:defRPr sz="3200">
                <a:latin typeface="Georgia"/>
                <a:cs typeface="Georgia"/>
              </a:defRPr>
            </a:lvl1pPr>
            <a:lvl2pPr>
              <a:buClrTx/>
              <a:buFont typeface="Arial"/>
              <a:buChar char="•"/>
              <a:defRPr sz="2800" b="0" i="0">
                <a:latin typeface="Trebuchet MS"/>
                <a:cs typeface="Trebuchet MS"/>
              </a:defRPr>
            </a:lvl2pPr>
            <a:lvl3pPr>
              <a:buClrTx/>
              <a:buFont typeface="Arial"/>
              <a:buChar char="•"/>
              <a:defRPr sz="2400" b="0" i="0">
                <a:latin typeface="Trebuchet MS"/>
                <a:cs typeface="Trebuchet MS"/>
              </a:defRPr>
            </a:lvl3pPr>
            <a:lvl4pPr>
              <a:buClrTx/>
              <a:buFont typeface="Arial"/>
              <a:buChar char="•"/>
              <a:defRPr sz="2000" b="0" i="0">
                <a:latin typeface="Trebuchet MS"/>
                <a:cs typeface="Trebuchet MS"/>
              </a:defRPr>
            </a:lvl4pPr>
            <a:lvl5pPr>
              <a:buClr>
                <a:srgbClr val="ECD63F"/>
              </a:buClr>
              <a:buFontTx/>
              <a:buNone/>
              <a:defRPr sz="2000" b="0" i="1">
                <a:latin typeface="Trebuchet MS"/>
                <a:cs typeface="Trebuchet MS"/>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514600"/>
            <a:ext cx="3008313" cy="3505200"/>
          </a:xfrm>
          <a:prstGeom prst="rect">
            <a:avLst/>
          </a:prstGeom>
        </p:spPr>
        <p:txBody>
          <a:bodyPr/>
          <a:lstStyle>
            <a:lvl1pPr marL="0" indent="0">
              <a:buNone/>
              <a:defRPr sz="1400" b="0" i="0">
                <a:latin typeface="Trebuchet MS"/>
                <a:cs typeface="Trebuchet M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3"/>
          <p:cNvSpPr>
            <a:spLocks noGrp="1"/>
          </p:cNvSpPr>
          <p:nvPr>
            <p:ph type="sldNum" sz="quarter" idx="10"/>
          </p:nvPr>
        </p:nvSpPr>
        <p:spPr>
          <a:xfrm>
            <a:off x="4482" y="6491456"/>
            <a:ext cx="452718" cy="365125"/>
          </a:xfrm>
        </p:spPr>
        <p:txBody>
          <a:bodyPr/>
          <a:lstStyle/>
          <a:p>
            <a:fld id="{970F0956-5B8E-40B4-A8DD-F75AA1D26018}" type="slidenum">
              <a:rPr lang="en-US" smtClean="0"/>
              <a:pPr/>
              <a:t>‹#›</a:t>
            </a:fld>
            <a:endParaRPr lang="en-US"/>
          </a:p>
        </p:txBody>
      </p:sp>
    </p:spTree>
    <p:extLst>
      <p:ext uri="{BB962C8B-B14F-4D97-AF65-F5344CB8AC3E}">
        <p14:creationId xmlns:p14="http://schemas.microsoft.com/office/powerpoint/2010/main" val="9378530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4572000"/>
            <a:ext cx="5334000" cy="566738"/>
          </a:xfrm>
          <a:prstGeom prst="rect">
            <a:avLst/>
          </a:prstGeom>
        </p:spPr>
        <p:txBody>
          <a:bodyPr anchor="b"/>
          <a:lstStyle>
            <a:lvl1pPr algn="ctr">
              <a:defRPr sz="2000" b="0" i="0">
                <a:latin typeface="Georgia"/>
                <a:cs typeface="Georgia"/>
              </a:defRPr>
            </a:lvl1pPr>
          </a:lstStyle>
          <a:p>
            <a:r>
              <a:rPr lang="en-US"/>
              <a:t>Click to edit Master title style</a:t>
            </a:r>
            <a:endParaRPr lang="en-US" dirty="0"/>
          </a:p>
        </p:txBody>
      </p:sp>
      <p:sp>
        <p:nvSpPr>
          <p:cNvPr id="3" name="Picture Placeholder 2"/>
          <p:cNvSpPr>
            <a:spLocks noGrp="1"/>
          </p:cNvSpPr>
          <p:nvPr>
            <p:ph type="pic" idx="1"/>
          </p:nvPr>
        </p:nvSpPr>
        <p:spPr>
          <a:xfrm>
            <a:off x="1828800" y="1143000"/>
            <a:ext cx="5334000" cy="3429000"/>
          </a:xfrm>
          <a:prstGeom prst="rect">
            <a:avLst/>
          </a:prstGeom>
          <a:solidFill>
            <a:schemeClr val="bg2"/>
          </a:solidFill>
          <a:ln w="50800" cap="flat" cmpd="sng" algn="ctr">
            <a:solidFill>
              <a:schemeClr val="bg1"/>
            </a:solidFill>
            <a:prstDash val="solid"/>
            <a:miter lim="800000"/>
            <a:headEnd type="none" w="med" len="med"/>
            <a:tailEnd type="none" w="med" len="med"/>
          </a:ln>
          <a:effectLst>
            <a:outerShdw blurRad="152400" dist="101600" dir="2700000">
              <a:schemeClr val="tx1">
                <a:alpha val="31000"/>
              </a:schemeClr>
            </a:outerShdw>
          </a:effectLst>
        </p:spPr>
        <p:txBody>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828800" y="5138738"/>
            <a:ext cx="5334000" cy="804862"/>
          </a:xfrm>
          <a:prstGeom prst="rect">
            <a:avLst/>
          </a:prstGeom>
        </p:spPr>
        <p:txBody>
          <a:bodyPr/>
          <a:lstStyle>
            <a:lvl1pPr marL="0" indent="0" algn="ctr">
              <a:buNone/>
              <a:defRPr sz="1400" b="0" i="0">
                <a:latin typeface="Trebuchet MS"/>
                <a:cs typeface="Trebuchet M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3"/>
          <p:cNvSpPr>
            <a:spLocks noGrp="1"/>
          </p:cNvSpPr>
          <p:nvPr>
            <p:ph type="sldNum" sz="quarter" idx="10"/>
          </p:nvPr>
        </p:nvSpPr>
        <p:spPr>
          <a:xfrm>
            <a:off x="4482" y="6491456"/>
            <a:ext cx="452718" cy="365125"/>
          </a:xfrm>
        </p:spPr>
        <p:txBody>
          <a:bodyPr/>
          <a:lstStyle/>
          <a:p>
            <a:fld id="{970F0956-5B8E-40B4-A8DD-F75AA1D26018}" type="slidenum">
              <a:rPr lang="en-US" smtClean="0"/>
              <a:pPr/>
              <a:t>‹#›</a:t>
            </a:fld>
            <a:endParaRPr lang="en-US"/>
          </a:p>
        </p:txBody>
      </p:sp>
    </p:spTree>
    <p:extLst>
      <p:ext uri="{BB962C8B-B14F-4D97-AF65-F5344CB8AC3E}">
        <p14:creationId xmlns:p14="http://schemas.microsoft.com/office/powerpoint/2010/main" val="34247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4" name="Rectangle 18"/>
          <p:cNvSpPr>
            <a:spLocks noChangeArrowheads="1"/>
          </p:cNvSpPr>
          <p:nvPr/>
        </p:nvSpPr>
        <p:spPr bwMode="auto">
          <a:xfrm>
            <a:off x="0" y="1066800"/>
            <a:ext cx="9144000" cy="5791200"/>
          </a:xfrm>
          <a:prstGeom prst="rect">
            <a:avLst/>
          </a:prstGeom>
          <a:gradFill rotWithShape="0">
            <a:gsLst>
              <a:gs pos="0">
                <a:srgbClr val="000042"/>
              </a:gs>
              <a:gs pos="100000">
                <a:srgbClr val="151555"/>
              </a:gs>
            </a:gsLst>
            <a:lin ang="2700000" scaled="1"/>
          </a:gradFill>
          <a:ln w="9525">
            <a:noFill/>
            <a:miter lim="800000"/>
            <a:headEnd/>
            <a:tailEnd/>
          </a:ln>
          <a:effectLst/>
        </p:spPr>
        <p:txBody>
          <a:bodyPr wrap="none" anchor="ctr"/>
          <a:lstStyle/>
          <a:p>
            <a:pPr>
              <a:defRPr/>
            </a:pPr>
            <a:endParaRPr lang="en-US"/>
          </a:p>
        </p:txBody>
      </p:sp>
      <p:sp>
        <p:nvSpPr>
          <p:cNvPr id="5" name="Rectangle 19"/>
          <p:cNvSpPr>
            <a:spLocks noChangeArrowheads="1"/>
          </p:cNvSpPr>
          <p:nvPr/>
        </p:nvSpPr>
        <p:spPr bwMode="auto">
          <a:xfrm>
            <a:off x="0" y="1066800"/>
            <a:ext cx="9144000" cy="5791200"/>
          </a:xfrm>
          <a:prstGeom prst="rect">
            <a:avLst/>
          </a:prstGeom>
          <a:solidFill>
            <a:srgbClr val="000042"/>
          </a:solidFill>
          <a:ln w="9525">
            <a:noFill/>
            <a:miter lim="800000"/>
            <a:headEnd/>
            <a:tailEnd/>
          </a:ln>
          <a:effectLst/>
        </p:spPr>
        <p:txBody>
          <a:bodyPr wrap="none" anchor="ctr"/>
          <a:lstStyle/>
          <a:p>
            <a:pPr>
              <a:defRPr/>
            </a:pPr>
            <a:endParaRPr lang="en-US"/>
          </a:p>
        </p:txBody>
      </p:sp>
      <p:sp>
        <p:nvSpPr>
          <p:cNvPr id="6" name="Rectangle 2"/>
          <p:cNvSpPr>
            <a:spLocks noChangeArrowheads="1"/>
          </p:cNvSpPr>
          <p:nvPr/>
        </p:nvSpPr>
        <p:spPr bwMode="auto">
          <a:xfrm>
            <a:off x="0" y="1066800"/>
            <a:ext cx="9144000" cy="5791200"/>
          </a:xfrm>
          <a:prstGeom prst="rect">
            <a:avLst/>
          </a:prstGeom>
          <a:gradFill rotWithShape="0">
            <a:gsLst>
              <a:gs pos="0">
                <a:srgbClr val="000042"/>
              </a:gs>
              <a:gs pos="100000">
                <a:srgbClr val="151555"/>
              </a:gs>
            </a:gsLst>
            <a:lin ang="2700000" scaled="1"/>
          </a:gradFill>
          <a:ln w="9525">
            <a:noFill/>
            <a:miter lim="800000"/>
            <a:headEnd/>
            <a:tailEnd/>
          </a:ln>
          <a:effectLst/>
        </p:spPr>
        <p:txBody>
          <a:bodyPr wrap="none" anchor="ctr"/>
          <a:lstStyle/>
          <a:p>
            <a:pPr>
              <a:defRPr/>
            </a:pPr>
            <a:endParaRPr lang="en-US"/>
          </a:p>
        </p:txBody>
      </p:sp>
      <p:sp>
        <p:nvSpPr>
          <p:cNvPr id="7" name="Rectangle 3"/>
          <p:cNvSpPr>
            <a:spLocks noChangeArrowheads="1"/>
          </p:cNvSpPr>
          <p:nvPr/>
        </p:nvSpPr>
        <p:spPr bwMode="auto">
          <a:xfrm>
            <a:off x="0" y="1066800"/>
            <a:ext cx="9144000" cy="5791200"/>
          </a:xfrm>
          <a:prstGeom prst="rect">
            <a:avLst/>
          </a:prstGeom>
          <a:noFill/>
          <a:ln w="9525">
            <a:noFill/>
            <a:miter lim="800000"/>
            <a:headEnd/>
            <a:tailEnd/>
          </a:ln>
          <a:effectLst/>
        </p:spPr>
        <p:txBody>
          <a:bodyPr wrap="none" anchor="ctr"/>
          <a:lstStyle/>
          <a:p>
            <a:pPr>
              <a:defRPr/>
            </a:pPr>
            <a:endParaRPr lang="en-US"/>
          </a:p>
        </p:txBody>
      </p:sp>
      <p:graphicFrame>
        <p:nvGraphicFramePr>
          <p:cNvPr id="8" name="Object 6"/>
          <p:cNvGraphicFramePr>
            <a:graphicFrameLocks noChangeAspect="1"/>
          </p:cNvGraphicFramePr>
          <p:nvPr/>
        </p:nvGraphicFramePr>
        <p:xfrm>
          <a:off x="0" y="0"/>
          <a:ext cx="9144000" cy="1130300"/>
        </p:xfrm>
        <a:graphic>
          <a:graphicData uri="http://schemas.openxmlformats.org/presentationml/2006/ole">
            <mc:AlternateContent xmlns:mc="http://schemas.openxmlformats.org/markup-compatibility/2006">
              <mc:Choice xmlns:v="urn:schemas-microsoft-com:vml" Requires="v">
                <p:oleObj spid="_x0000_s358234" name="Photo Editor-foto" r:id="rId3" imgW="7621064" imgH="1009791" progId="MSPhotoEd.3">
                  <p:embed/>
                </p:oleObj>
              </mc:Choice>
              <mc:Fallback>
                <p:oleObj name="Photo Editor-foto" r:id="rId3" imgW="7621064" imgH="1009791"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Text Box 7"/>
          <p:cNvSpPr txBox="1">
            <a:spLocks noChangeArrowheads="1"/>
          </p:cNvSpPr>
          <p:nvPr/>
        </p:nvSpPr>
        <p:spPr bwMode="auto">
          <a:xfrm>
            <a:off x="1828800" y="71438"/>
            <a:ext cx="4191000" cy="1128712"/>
          </a:xfrm>
          <a:prstGeom prst="rect">
            <a:avLst/>
          </a:prstGeom>
          <a:noFill/>
          <a:ln w="9525">
            <a:noFill/>
            <a:miter lim="800000"/>
            <a:headEnd/>
            <a:tailEnd/>
          </a:ln>
          <a:effectLst/>
        </p:spPr>
        <p:txBody>
          <a:bodyPr>
            <a:spAutoFit/>
          </a:bodyPr>
          <a:lstStyle/>
          <a:p>
            <a:pPr algn="l">
              <a:defRPr/>
            </a:pPr>
            <a:r>
              <a:rPr lang="nl-BE" sz="2000">
                <a:solidFill>
                  <a:schemeClr val="bg1"/>
                </a:solidFill>
                <a:latin typeface="Batang" pitchFamily="18" charset="-127"/>
              </a:rPr>
              <a:t>New York State </a:t>
            </a:r>
          </a:p>
          <a:p>
            <a:pPr algn="l">
              <a:defRPr/>
            </a:pPr>
            <a:r>
              <a:rPr lang="nl-BE" sz="2000">
                <a:solidFill>
                  <a:schemeClr val="bg1"/>
                </a:solidFill>
                <a:latin typeface="Batang" pitchFamily="18" charset="-127"/>
              </a:rPr>
              <a:t>Center of Excellence in Bioinformatics &amp; Life Sciences</a:t>
            </a:r>
          </a:p>
          <a:p>
            <a:pPr algn="l">
              <a:defRPr/>
            </a:pPr>
            <a:endParaRPr lang="nl-BE" sz="800">
              <a:solidFill>
                <a:schemeClr val="bg1"/>
              </a:solidFill>
              <a:latin typeface="Batang" pitchFamily="18" charset="-127"/>
            </a:endParaRPr>
          </a:p>
        </p:txBody>
      </p:sp>
      <p:grpSp>
        <p:nvGrpSpPr>
          <p:cNvPr id="10" name="Group 8"/>
          <p:cNvGrpSpPr>
            <a:grpSpLocks/>
          </p:cNvGrpSpPr>
          <p:nvPr/>
        </p:nvGrpSpPr>
        <p:grpSpPr bwMode="auto">
          <a:xfrm>
            <a:off x="152400" y="152400"/>
            <a:ext cx="1752600" cy="838200"/>
            <a:chOff x="720" y="1440"/>
            <a:chExt cx="1104" cy="576"/>
          </a:xfrm>
        </p:grpSpPr>
        <p:sp>
          <p:nvSpPr>
            <p:cNvPr id="11" name="AutoShape 9"/>
            <p:cNvSpPr>
              <a:spLocks noChangeArrowheads="1"/>
            </p:cNvSpPr>
            <p:nvPr/>
          </p:nvSpPr>
          <p:spPr bwMode="auto">
            <a:xfrm>
              <a:off x="820"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2" name="AutoShape 10"/>
            <p:cNvSpPr>
              <a:spLocks noChangeArrowheads="1"/>
            </p:cNvSpPr>
            <p:nvPr/>
          </p:nvSpPr>
          <p:spPr bwMode="auto">
            <a:xfrm>
              <a:off x="1123" y="1449"/>
              <a:ext cx="352" cy="269"/>
            </a:xfrm>
            <a:prstGeom prst="parallelogram">
              <a:avLst>
                <a:gd name="adj" fmla="val 32714"/>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13" name="AutoShape 11"/>
            <p:cNvSpPr>
              <a:spLocks noChangeArrowheads="1"/>
            </p:cNvSpPr>
            <p:nvPr/>
          </p:nvSpPr>
          <p:spPr bwMode="auto">
            <a:xfrm>
              <a:off x="1424"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4" name="AutoShape 12"/>
            <p:cNvSpPr>
              <a:spLocks noChangeArrowheads="1"/>
            </p:cNvSpPr>
            <p:nvPr/>
          </p:nvSpPr>
          <p:spPr bwMode="auto">
            <a:xfrm>
              <a:off x="720" y="1761"/>
              <a:ext cx="352" cy="255"/>
            </a:xfrm>
            <a:prstGeom prst="parallelogram">
              <a:avLst>
                <a:gd name="adj" fmla="val 34510"/>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15" name="AutoShape 13"/>
            <p:cNvSpPr>
              <a:spLocks noChangeArrowheads="1"/>
            </p:cNvSpPr>
            <p:nvPr/>
          </p:nvSpPr>
          <p:spPr bwMode="auto">
            <a:xfrm>
              <a:off x="1021" y="1761"/>
              <a:ext cx="352" cy="255"/>
            </a:xfrm>
            <a:prstGeom prst="parallelogram">
              <a:avLst>
                <a:gd name="adj" fmla="val 34510"/>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6" name="AutoShape 14"/>
            <p:cNvSpPr>
              <a:spLocks noChangeArrowheads="1"/>
            </p:cNvSpPr>
            <p:nvPr/>
          </p:nvSpPr>
          <p:spPr bwMode="auto">
            <a:xfrm>
              <a:off x="1324" y="1761"/>
              <a:ext cx="352" cy="255"/>
            </a:xfrm>
            <a:prstGeom prst="parallelogram">
              <a:avLst>
                <a:gd name="adj" fmla="val 34510"/>
              </a:avLst>
            </a:prstGeom>
            <a:solidFill>
              <a:schemeClr val="bg2"/>
            </a:solidFill>
            <a:ln w="28575">
              <a:solidFill>
                <a:srgbClr val="1E2082"/>
              </a:solidFill>
              <a:miter lim="800000"/>
              <a:headEnd/>
              <a:tailEnd/>
            </a:ln>
            <a:effectLst/>
          </p:spPr>
          <p:txBody>
            <a:bodyPr wrap="none" anchor="ctr"/>
            <a:lstStyle/>
            <a:p>
              <a:pPr>
                <a:defRPr/>
              </a:pPr>
              <a:endParaRPr lang="en-US"/>
            </a:p>
          </p:txBody>
        </p:sp>
        <p:sp>
          <p:nvSpPr>
            <p:cNvPr id="17" name="Rectangle 15"/>
            <p:cNvSpPr>
              <a:spLocks noChangeArrowheads="1"/>
            </p:cNvSpPr>
            <p:nvPr/>
          </p:nvSpPr>
          <p:spPr bwMode="auto">
            <a:xfrm>
              <a:off x="864" y="1440"/>
              <a:ext cx="960" cy="314"/>
            </a:xfrm>
            <a:prstGeom prst="rect">
              <a:avLst/>
            </a:prstGeom>
            <a:noFill/>
            <a:ln w="9525">
              <a:noFill/>
              <a:miter lim="800000"/>
              <a:headEnd/>
              <a:tailEnd/>
            </a:ln>
            <a:effectLst/>
          </p:spPr>
          <p:txBody>
            <a:bodyPr>
              <a:spAutoFit/>
            </a:bodyPr>
            <a:lstStyle/>
            <a:p>
              <a:pPr algn="l">
                <a:defRPr/>
              </a:pPr>
              <a:r>
                <a:rPr lang="nl-BE">
                  <a:solidFill>
                    <a:srgbClr val="153C8B"/>
                  </a:solidFill>
                  <a:latin typeface="Verdana" pitchFamily="34" charset="0"/>
                </a:rPr>
                <a:t>R  </a:t>
              </a:r>
              <a:r>
                <a:rPr lang="nl-BE" sz="1600">
                  <a:solidFill>
                    <a:srgbClr val="153C8B"/>
                  </a:solidFill>
                  <a:latin typeface="Verdana" pitchFamily="34" charset="0"/>
                </a:rPr>
                <a:t> </a:t>
              </a:r>
              <a:r>
                <a:rPr lang="nl-BE">
                  <a:solidFill>
                    <a:srgbClr val="153C8B"/>
                  </a:solidFill>
                  <a:latin typeface="Verdana" pitchFamily="34" charset="0"/>
                </a:rPr>
                <a:t>T  U</a:t>
              </a:r>
              <a:endParaRPr lang="en-US">
                <a:solidFill>
                  <a:srgbClr val="153C8B"/>
                </a:solidFill>
                <a:latin typeface="Verdana" pitchFamily="34" charset="0"/>
              </a:endParaRPr>
            </a:p>
          </p:txBody>
        </p:sp>
      </p:grpSp>
      <p:sp>
        <p:nvSpPr>
          <p:cNvPr id="18" name="Line 16"/>
          <p:cNvSpPr>
            <a:spLocks noChangeShapeType="1"/>
          </p:cNvSpPr>
          <p:nvPr/>
        </p:nvSpPr>
        <p:spPr bwMode="auto">
          <a:xfrm>
            <a:off x="0" y="1143000"/>
            <a:ext cx="9144000" cy="0"/>
          </a:xfrm>
          <a:prstGeom prst="line">
            <a:avLst/>
          </a:prstGeom>
          <a:noFill/>
          <a:ln w="9525">
            <a:solidFill>
              <a:schemeClr val="bg1"/>
            </a:solidFill>
            <a:round/>
            <a:headEnd/>
            <a:tailEnd/>
          </a:ln>
          <a:effectLst/>
        </p:spPr>
        <p:txBody>
          <a:bodyPr anchor="ctr"/>
          <a:lstStyle/>
          <a:p>
            <a:pPr>
              <a:defRPr/>
            </a:pPr>
            <a:endParaRPr lang="en-US"/>
          </a:p>
        </p:txBody>
      </p:sp>
      <p:graphicFrame>
        <p:nvGraphicFramePr>
          <p:cNvPr id="19" name="Object 20"/>
          <p:cNvGraphicFramePr>
            <a:graphicFrameLocks noChangeAspect="1"/>
          </p:cNvGraphicFramePr>
          <p:nvPr/>
        </p:nvGraphicFramePr>
        <p:xfrm>
          <a:off x="0" y="0"/>
          <a:ext cx="9144000" cy="1130300"/>
        </p:xfrm>
        <a:graphic>
          <a:graphicData uri="http://schemas.openxmlformats.org/presentationml/2006/ole">
            <mc:AlternateContent xmlns:mc="http://schemas.openxmlformats.org/markup-compatibility/2006">
              <mc:Choice xmlns:v="urn:schemas-microsoft-com:vml" Requires="v">
                <p:oleObj spid="_x0000_s358235" name="Photo Editor-foto" r:id="rId5" imgW="7621064" imgH="1009791" progId="MSPhotoEd.3">
                  <p:embed/>
                </p:oleObj>
              </mc:Choice>
              <mc:Fallback>
                <p:oleObj name="Photo Editor-foto" r:id="rId5" imgW="7621064" imgH="1009791"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 name="Text Box 21"/>
          <p:cNvSpPr txBox="1">
            <a:spLocks noChangeArrowheads="1"/>
          </p:cNvSpPr>
          <p:nvPr/>
        </p:nvSpPr>
        <p:spPr bwMode="auto">
          <a:xfrm>
            <a:off x="1828800" y="71438"/>
            <a:ext cx="4191000" cy="1128712"/>
          </a:xfrm>
          <a:prstGeom prst="rect">
            <a:avLst/>
          </a:prstGeom>
          <a:noFill/>
          <a:ln w="9525">
            <a:noFill/>
            <a:miter lim="800000"/>
            <a:headEnd/>
            <a:tailEnd/>
          </a:ln>
          <a:effectLst/>
        </p:spPr>
        <p:txBody>
          <a:bodyPr>
            <a:spAutoFit/>
          </a:bodyPr>
          <a:lstStyle/>
          <a:p>
            <a:pPr algn="l">
              <a:defRPr/>
            </a:pPr>
            <a:r>
              <a:rPr lang="nl-BE" sz="2000">
                <a:solidFill>
                  <a:schemeClr val="bg1"/>
                </a:solidFill>
                <a:latin typeface="Batang" pitchFamily="18" charset="-127"/>
              </a:rPr>
              <a:t>New York State </a:t>
            </a:r>
          </a:p>
          <a:p>
            <a:pPr algn="l">
              <a:defRPr/>
            </a:pPr>
            <a:r>
              <a:rPr lang="nl-BE" sz="2000">
                <a:solidFill>
                  <a:schemeClr val="bg1"/>
                </a:solidFill>
                <a:latin typeface="Batang" pitchFamily="18" charset="-127"/>
              </a:rPr>
              <a:t>Center of Excellence in Bioinformatics &amp; Life Sciences</a:t>
            </a:r>
          </a:p>
          <a:p>
            <a:pPr algn="l">
              <a:defRPr/>
            </a:pPr>
            <a:endParaRPr lang="nl-BE" sz="800">
              <a:solidFill>
                <a:schemeClr val="bg1"/>
              </a:solidFill>
              <a:latin typeface="Batang" pitchFamily="18" charset="-127"/>
            </a:endParaRPr>
          </a:p>
        </p:txBody>
      </p:sp>
      <p:grpSp>
        <p:nvGrpSpPr>
          <p:cNvPr id="21" name="Group 22"/>
          <p:cNvGrpSpPr>
            <a:grpSpLocks/>
          </p:cNvGrpSpPr>
          <p:nvPr/>
        </p:nvGrpSpPr>
        <p:grpSpPr bwMode="auto">
          <a:xfrm>
            <a:off x="152400" y="152400"/>
            <a:ext cx="1752600" cy="838200"/>
            <a:chOff x="720" y="1440"/>
            <a:chExt cx="1104" cy="576"/>
          </a:xfrm>
        </p:grpSpPr>
        <p:sp>
          <p:nvSpPr>
            <p:cNvPr id="22" name="AutoShape 23"/>
            <p:cNvSpPr>
              <a:spLocks noChangeArrowheads="1"/>
            </p:cNvSpPr>
            <p:nvPr/>
          </p:nvSpPr>
          <p:spPr bwMode="auto">
            <a:xfrm>
              <a:off x="820"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3" name="AutoShape 24"/>
            <p:cNvSpPr>
              <a:spLocks noChangeArrowheads="1"/>
            </p:cNvSpPr>
            <p:nvPr/>
          </p:nvSpPr>
          <p:spPr bwMode="auto">
            <a:xfrm>
              <a:off x="1123" y="1449"/>
              <a:ext cx="352" cy="269"/>
            </a:xfrm>
            <a:prstGeom prst="parallelogram">
              <a:avLst>
                <a:gd name="adj" fmla="val 32714"/>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24" name="AutoShape 25"/>
            <p:cNvSpPr>
              <a:spLocks noChangeArrowheads="1"/>
            </p:cNvSpPr>
            <p:nvPr/>
          </p:nvSpPr>
          <p:spPr bwMode="auto">
            <a:xfrm>
              <a:off x="1424"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5" name="AutoShape 26"/>
            <p:cNvSpPr>
              <a:spLocks noChangeArrowheads="1"/>
            </p:cNvSpPr>
            <p:nvPr/>
          </p:nvSpPr>
          <p:spPr bwMode="auto">
            <a:xfrm>
              <a:off x="720" y="1761"/>
              <a:ext cx="352" cy="255"/>
            </a:xfrm>
            <a:prstGeom prst="parallelogram">
              <a:avLst>
                <a:gd name="adj" fmla="val 34510"/>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26" name="AutoShape 27"/>
            <p:cNvSpPr>
              <a:spLocks noChangeArrowheads="1"/>
            </p:cNvSpPr>
            <p:nvPr/>
          </p:nvSpPr>
          <p:spPr bwMode="auto">
            <a:xfrm>
              <a:off x="1021" y="1761"/>
              <a:ext cx="352" cy="255"/>
            </a:xfrm>
            <a:prstGeom prst="parallelogram">
              <a:avLst>
                <a:gd name="adj" fmla="val 34510"/>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7" name="AutoShape 28"/>
            <p:cNvSpPr>
              <a:spLocks noChangeArrowheads="1"/>
            </p:cNvSpPr>
            <p:nvPr/>
          </p:nvSpPr>
          <p:spPr bwMode="auto">
            <a:xfrm>
              <a:off x="1324" y="1761"/>
              <a:ext cx="352" cy="255"/>
            </a:xfrm>
            <a:prstGeom prst="parallelogram">
              <a:avLst>
                <a:gd name="adj" fmla="val 34510"/>
              </a:avLst>
            </a:prstGeom>
            <a:solidFill>
              <a:schemeClr val="bg2"/>
            </a:solidFill>
            <a:ln w="28575">
              <a:solidFill>
                <a:srgbClr val="1E2082"/>
              </a:solidFill>
              <a:miter lim="800000"/>
              <a:headEnd/>
              <a:tailEnd/>
            </a:ln>
            <a:effectLst/>
          </p:spPr>
          <p:txBody>
            <a:bodyPr wrap="none" anchor="ctr"/>
            <a:lstStyle/>
            <a:p>
              <a:pPr>
                <a:defRPr/>
              </a:pPr>
              <a:endParaRPr lang="en-US"/>
            </a:p>
          </p:txBody>
        </p:sp>
        <p:sp>
          <p:nvSpPr>
            <p:cNvPr id="28" name="Rectangle 29"/>
            <p:cNvSpPr>
              <a:spLocks noChangeArrowheads="1"/>
            </p:cNvSpPr>
            <p:nvPr/>
          </p:nvSpPr>
          <p:spPr bwMode="auto">
            <a:xfrm>
              <a:off x="864" y="1440"/>
              <a:ext cx="960" cy="314"/>
            </a:xfrm>
            <a:prstGeom prst="rect">
              <a:avLst/>
            </a:prstGeom>
            <a:noFill/>
            <a:ln w="9525">
              <a:noFill/>
              <a:miter lim="800000"/>
              <a:headEnd/>
              <a:tailEnd/>
            </a:ln>
            <a:effectLst/>
          </p:spPr>
          <p:txBody>
            <a:bodyPr>
              <a:spAutoFit/>
            </a:bodyPr>
            <a:lstStyle/>
            <a:p>
              <a:pPr algn="l">
                <a:defRPr/>
              </a:pPr>
              <a:r>
                <a:rPr lang="nl-BE">
                  <a:solidFill>
                    <a:srgbClr val="153C8B"/>
                  </a:solidFill>
                  <a:latin typeface="Verdana" pitchFamily="34" charset="0"/>
                </a:rPr>
                <a:t>R  </a:t>
              </a:r>
              <a:r>
                <a:rPr lang="nl-BE" sz="1600">
                  <a:solidFill>
                    <a:srgbClr val="153C8B"/>
                  </a:solidFill>
                  <a:latin typeface="Verdana" pitchFamily="34" charset="0"/>
                </a:rPr>
                <a:t> </a:t>
              </a:r>
              <a:r>
                <a:rPr lang="nl-BE">
                  <a:solidFill>
                    <a:srgbClr val="153C8B"/>
                  </a:solidFill>
                  <a:latin typeface="Verdana" pitchFamily="34" charset="0"/>
                </a:rPr>
                <a:t>T  U</a:t>
              </a:r>
              <a:endParaRPr lang="en-US">
                <a:solidFill>
                  <a:srgbClr val="153C8B"/>
                </a:solidFill>
                <a:latin typeface="Verdana" pitchFamily="34" charset="0"/>
              </a:endParaRPr>
            </a:p>
          </p:txBody>
        </p:sp>
      </p:grpSp>
      <p:sp>
        <p:nvSpPr>
          <p:cNvPr id="29" name="Line 30"/>
          <p:cNvSpPr>
            <a:spLocks noChangeShapeType="1"/>
          </p:cNvSpPr>
          <p:nvPr/>
        </p:nvSpPr>
        <p:spPr bwMode="auto">
          <a:xfrm>
            <a:off x="0" y="1143000"/>
            <a:ext cx="9144000" cy="0"/>
          </a:xfrm>
          <a:prstGeom prst="line">
            <a:avLst/>
          </a:prstGeom>
          <a:noFill/>
          <a:ln w="9525">
            <a:solidFill>
              <a:schemeClr val="bg1"/>
            </a:solidFill>
            <a:round/>
            <a:headEnd/>
            <a:tailEnd/>
          </a:ln>
          <a:effectLst/>
        </p:spPr>
        <p:txBody>
          <a:bodyPr anchor="ctr"/>
          <a:lstStyle/>
          <a:p>
            <a:pPr>
              <a:defRPr/>
            </a:pPr>
            <a:endParaRPr lang="en-US"/>
          </a:p>
        </p:txBody>
      </p:sp>
      <p:sp>
        <p:nvSpPr>
          <p:cNvPr id="2" name="Title 1"/>
          <p:cNvSpPr>
            <a:spLocks noGrp="1"/>
          </p:cNvSpPr>
          <p:nvPr>
            <p:ph type="title"/>
          </p:nvPr>
        </p:nvSpPr>
        <p:spPr>
          <a:xfrm>
            <a:off x="228600" y="1012825"/>
            <a:ext cx="8686800" cy="1174750"/>
          </a:xfrm>
          <a:prstGeom prst="roundRect">
            <a:avLst>
              <a:gd name="adj" fmla="val 16667"/>
            </a:avLst>
          </a:prstGeom>
        </p:spPr>
        <p:txBody>
          <a:bodyPr/>
          <a:lstStyle/>
          <a:p>
            <a:r>
              <a:rPr lang="en-US"/>
              <a:t>Click to edit Master title style</a:t>
            </a:r>
          </a:p>
        </p:txBody>
      </p:sp>
      <p:sp>
        <p:nvSpPr>
          <p:cNvPr id="3" name="Table Placeholder 2"/>
          <p:cNvSpPr>
            <a:spLocks noGrp="1"/>
          </p:cNvSpPr>
          <p:nvPr>
            <p:ph type="tbl" idx="1"/>
          </p:nvPr>
        </p:nvSpPr>
        <p:spPr>
          <a:xfrm>
            <a:off x="152400" y="1981200"/>
            <a:ext cx="8839200" cy="4724400"/>
          </a:xfrm>
          <a:prstGeom prst="rect">
            <a:avLst/>
          </a:prstGeom>
        </p:spPr>
        <p:txBody>
          <a:bodyPr/>
          <a:lstStyle/>
          <a:p>
            <a:pPr lvl="0"/>
            <a:r>
              <a:rPr lang="en-US" noProof="0"/>
              <a:t>Click icon to add table</a:t>
            </a:r>
          </a:p>
        </p:txBody>
      </p:sp>
      <p:sp>
        <p:nvSpPr>
          <p:cNvPr id="30" name="Slide Number Placeholder 3"/>
          <p:cNvSpPr>
            <a:spLocks noGrp="1"/>
          </p:cNvSpPr>
          <p:nvPr>
            <p:ph type="sldNum" sz="quarter" idx="10"/>
          </p:nvPr>
        </p:nvSpPr>
        <p:spPr>
          <a:xfrm>
            <a:off x="7239000" y="6553200"/>
            <a:ext cx="1905000" cy="304800"/>
          </a:xfrm>
          <a:prstGeom prst="rect">
            <a:avLst/>
          </a:prstGeom>
        </p:spPr>
        <p:txBody>
          <a:bodyPr/>
          <a:lstStyle>
            <a:lvl1pPr>
              <a:defRPr/>
            </a:lvl1pPr>
          </a:lstStyle>
          <a:p>
            <a:pPr>
              <a:defRPr/>
            </a:pPr>
            <a:fld id="{2BFB4125-E3D1-4ED8-8187-4993DEAD497C}" type="slidenum">
              <a:rPr lang="en-US" smtClean="0"/>
              <a:pPr>
                <a:defRPr/>
              </a:pPr>
              <a:t>‹#›</a:t>
            </a:fld>
            <a:endParaRPr lang="en-US"/>
          </a:p>
        </p:txBody>
      </p:sp>
      <p:sp>
        <p:nvSpPr>
          <p:cNvPr id="31" name="Slide Number Placeholder 3"/>
          <p:cNvSpPr txBox="1">
            <a:spLocks/>
          </p:cNvSpPr>
          <p:nvPr userDrawn="1"/>
        </p:nvSpPr>
        <p:spPr>
          <a:xfrm>
            <a:off x="4482" y="6491456"/>
            <a:ext cx="452718"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b="1" kern="1200">
                <a:solidFill>
                  <a:schemeClr val="bg1"/>
                </a:solidFill>
                <a:latin typeface="Times New Roman" pitchFamily="18" charset="0"/>
                <a:ea typeface="+mn-ea"/>
                <a:cs typeface="+mn-cs"/>
              </a:defRPr>
            </a:lvl1pPr>
            <a:lvl2pPr marL="457200" algn="ctr" rtl="0" fontAlgn="base">
              <a:spcBef>
                <a:spcPct val="0"/>
              </a:spcBef>
              <a:spcAft>
                <a:spcPct val="0"/>
              </a:spcAft>
              <a:defRPr sz="3200" b="1" kern="1200">
                <a:solidFill>
                  <a:srgbClr val="000066"/>
                </a:solidFill>
                <a:latin typeface="Times New Roman" pitchFamily="18" charset="0"/>
                <a:ea typeface="+mn-ea"/>
                <a:cs typeface="+mn-cs"/>
              </a:defRPr>
            </a:lvl2pPr>
            <a:lvl3pPr marL="914400" algn="ctr" rtl="0" fontAlgn="base">
              <a:spcBef>
                <a:spcPct val="0"/>
              </a:spcBef>
              <a:spcAft>
                <a:spcPct val="0"/>
              </a:spcAft>
              <a:defRPr sz="3200" b="1" kern="1200">
                <a:solidFill>
                  <a:srgbClr val="000066"/>
                </a:solidFill>
                <a:latin typeface="Times New Roman" pitchFamily="18" charset="0"/>
                <a:ea typeface="+mn-ea"/>
                <a:cs typeface="+mn-cs"/>
              </a:defRPr>
            </a:lvl3pPr>
            <a:lvl4pPr marL="1371600" algn="ctr" rtl="0" fontAlgn="base">
              <a:spcBef>
                <a:spcPct val="0"/>
              </a:spcBef>
              <a:spcAft>
                <a:spcPct val="0"/>
              </a:spcAft>
              <a:defRPr sz="3200" b="1" kern="1200">
                <a:solidFill>
                  <a:srgbClr val="000066"/>
                </a:solidFill>
                <a:latin typeface="Times New Roman" pitchFamily="18" charset="0"/>
                <a:ea typeface="+mn-ea"/>
                <a:cs typeface="+mn-cs"/>
              </a:defRPr>
            </a:lvl4pPr>
            <a:lvl5pPr marL="1828800" algn="ctr" rtl="0" fontAlgn="base">
              <a:spcBef>
                <a:spcPct val="0"/>
              </a:spcBef>
              <a:spcAft>
                <a:spcPct val="0"/>
              </a:spcAft>
              <a:defRPr sz="3200" b="1" kern="1200">
                <a:solidFill>
                  <a:srgbClr val="000066"/>
                </a:solidFill>
                <a:latin typeface="Times New Roman" pitchFamily="18" charset="0"/>
                <a:ea typeface="+mn-ea"/>
                <a:cs typeface="+mn-cs"/>
              </a:defRPr>
            </a:lvl5pPr>
            <a:lvl6pPr marL="2286000" algn="l" defTabSz="914400" rtl="0" eaLnBrk="1" latinLnBrk="0" hangingPunct="1">
              <a:defRPr sz="3200" b="1" kern="1200">
                <a:solidFill>
                  <a:srgbClr val="000066"/>
                </a:solidFill>
                <a:latin typeface="Times New Roman" pitchFamily="18" charset="0"/>
                <a:ea typeface="+mn-ea"/>
                <a:cs typeface="+mn-cs"/>
              </a:defRPr>
            </a:lvl6pPr>
            <a:lvl7pPr marL="2743200" algn="l" defTabSz="914400" rtl="0" eaLnBrk="1" latinLnBrk="0" hangingPunct="1">
              <a:defRPr sz="3200" b="1" kern="1200">
                <a:solidFill>
                  <a:srgbClr val="000066"/>
                </a:solidFill>
                <a:latin typeface="Times New Roman" pitchFamily="18" charset="0"/>
                <a:ea typeface="+mn-ea"/>
                <a:cs typeface="+mn-cs"/>
              </a:defRPr>
            </a:lvl7pPr>
            <a:lvl8pPr marL="3200400" algn="l" defTabSz="914400" rtl="0" eaLnBrk="1" latinLnBrk="0" hangingPunct="1">
              <a:defRPr sz="3200" b="1" kern="1200">
                <a:solidFill>
                  <a:srgbClr val="000066"/>
                </a:solidFill>
                <a:latin typeface="Times New Roman" pitchFamily="18" charset="0"/>
                <a:ea typeface="+mn-ea"/>
                <a:cs typeface="+mn-cs"/>
              </a:defRPr>
            </a:lvl8pPr>
            <a:lvl9pPr marL="3657600" algn="l" defTabSz="914400" rtl="0" eaLnBrk="1" latinLnBrk="0" hangingPunct="1">
              <a:defRPr sz="3200" b="1" kern="1200">
                <a:solidFill>
                  <a:srgbClr val="000066"/>
                </a:solidFill>
                <a:latin typeface="Times New Roman" pitchFamily="18" charset="0"/>
                <a:ea typeface="+mn-ea"/>
                <a:cs typeface="+mn-cs"/>
              </a:defRPr>
            </a:lvl9pPr>
          </a:lstStyle>
          <a:p>
            <a:fld id="{970F0956-5B8E-40B4-A8DD-F75AA1D26018}" type="slidenum">
              <a:rPr lang="en-US" smtClean="0"/>
              <a:pPr/>
              <a:t>‹#›</a:t>
            </a:fld>
            <a:endParaRPr lang="en-US"/>
          </a:p>
        </p:txBody>
      </p:sp>
    </p:spTree>
    <p:extLst>
      <p:ext uri="{BB962C8B-B14F-4D97-AF65-F5344CB8AC3E}">
        <p14:creationId xmlns:p14="http://schemas.microsoft.com/office/powerpoint/2010/main" val="19915834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downtown.jpg"/>
          <p:cNvPicPr>
            <a:picLocks noChangeAspect="1"/>
          </p:cNvPicPr>
          <p:nvPr/>
        </p:nvPicPr>
        <p:blipFill>
          <a:blip r:embed="rId12"/>
          <a:srcRect/>
          <a:stretch>
            <a:fillRect/>
          </a:stretch>
        </p:blipFill>
        <p:spPr bwMode="auto">
          <a:xfrm>
            <a:off x="0" y="0"/>
            <a:ext cx="9144000" cy="6858000"/>
          </a:xfrm>
          <a:prstGeom prst="rect">
            <a:avLst/>
          </a:prstGeom>
          <a:noFill/>
          <a:ln w="9525">
            <a:noFill/>
            <a:miter lim="800000"/>
            <a:headEnd/>
            <a:tailEnd/>
          </a:ln>
        </p:spPr>
      </p:pic>
      <p:sp>
        <p:nvSpPr>
          <p:cNvPr id="2" name="Rectangle 1"/>
          <p:cNvSpPr/>
          <p:nvPr/>
        </p:nvSpPr>
        <p:spPr bwMode="auto">
          <a:xfrm>
            <a:off x="0" y="609600"/>
            <a:ext cx="9144000" cy="6248400"/>
          </a:xfrm>
          <a:prstGeom prst="rect">
            <a:avLst/>
          </a:prstGeom>
          <a:solidFill>
            <a:srgbClr val="002060">
              <a:alpha val="6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3" name="Slide Number Placeholder 2"/>
          <p:cNvSpPr>
            <a:spLocks noGrp="1"/>
          </p:cNvSpPr>
          <p:nvPr>
            <p:ph type="sldNum" sz="quarter" idx="4"/>
          </p:nvPr>
        </p:nvSpPr>
        <p:spPr>
          <a:xfrm>
            <a:off x="4482" y="6491456"/>
            <a:ext cx="452718" cy="365125"/>
          </a:xfrm>
          <a:prstGeom prst="rect">
            <a:avLst/>
          </a:prstGeom>
        </p:spPr>
        <p:txBody>
          <a:bodyPr vert="horz" lIns="91440" tIns="45720" rIns="91440" bIns="45720" rtlCol="0" anchor="ctr"/>
          <a:lstStyle>
            <a:lvl1pPr algn="l">
              <a:defRPr sz="1200">
                <a:solidFill>
                  <a:schemeClr val="bg1"/>
                </a:solidFill>
              </a:defRPr>
            </a:lvl1pPr>
          </a:lstStyle>
          <a:p>
            <a:fld id="{970F0956-5B8E-40B4-A8DD-F75AA1D26018}" type="slidenum">
              <a:rPr lang="en-US" smtClean="0"/>
              <a:pPr/>
              <a:t>‹#›</a:t>
            </a:fld>
            <a:endParaRPr lang="en-US"/>
          </a:p>
        </p:txBody>
      </p:sp>
    </p:spTree>
    <p:extLst>
      <p:ext uri="{BB962C8B-B14F-4D97-AF65-F5344CB8AC3E}">
        <p14:creationId xmlns:p14="http://schemas.microsoft.com/office/powerpoint/2010/main" val="1387459220"/>
      </p:ext>
    </p:extLst>
  </p:cSld>
  <p:clrMap bg1="lt1" tx1="dk1" bg2="lt2" tx2="dk2" accent1="accent1" accent2="accent2" accent3="accent3" accent4="accent4" accent5="accent5" accent6="accent6" hlink="hlink" folHlink="folHlink"/>
  <p:sldLayoutIdLst>
    <p:sldLayoutId id="2147484027" r:id="rId1"/>
    <p:sldLayoutId id="2147484028" r:id="rId2"/>
    <p:sldLayoutId id="2147484029" r:id="rId3"/>
    <p:sldLayoutId id="2147484030" r:id="rId4"/>
    <p:sldLayoutId id="2147484031" r:id="rId5"/>
    <p:sldLayoutId id="2147484032" r:id="rId6"/>
    <p:sldLayoutId id="2147484033" r:id="rId7"/>
    <p:sldLayoutId id="2147484034" r:id="rId8"/>
    <p:sldLayoutId id="2147484035" r:id="rId9"/>
    <p:sldLayoutId id="2147484036" r:id="rId10"/>
  </p:sldLayoutIdLst>
  <p:hf hdr="0" ftr="0" dt="0"/>
  <p:txStyles>
    <p:titleStyle>
      <a:lvl1pPr algn="l" rtl="0" eaLnBrk="1" fontAlgn="base" hangingPunct="1">
        <a:spcBef>
          <a:spcPct val="0"/>
        </a:spcBef>
        <a:spcAft>
          <a:spcPct val="0"/>
        </a:spcAft>
        <a:defRPr sz="3600">
          <a:solidFill>
            <a:schemeClr val="bg1"/>
          </a:solidFill>
          <a:latin typeface="+mj-lt"/>
          <a:ea typeface="ＭＳ Ｐゴシック" pitchFamily="122" charset="-128"/>
          <a:cs typeface="ＭＳ Ｐゴシック" pitchFamily="122" charset="-128"/>
        </a:defRPr>
      </a:lvl1pPr>
      <a:lvl2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2pPr>
      <a:lvl3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3pPr>
      <a:lvl4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4pPr>
      <a:lvl5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5pPr>
      <a:lvl6pPr marL="457200" algn="l" rtl="0" eaLnBrk="1" fontAlgn="base" hangingPunct="1">
        <a:spcBef>
          <a:spcPct val="0"/>
        </a:spcBef>
        <a:spcAft>
          <a:spcPct val="0"/>
        </a:spcAft>
        <a:defRPr sz="3600">
          <a:solidFill>
            <a:schemeClr val="bg1"/>
          </a:solidFill>
          <a:latin typeface="Times" pitchFamily="122" charset="0"/>
        </a:defRPr>
      </a:lvl6pPr>
      <a:lvl7pPr marL="914400" algn="l" rtl="0" eaLnBrk="1" fontAlgn="base" hangingPunct="1">
        <a:spcBef>
          <a:spcPct val="0"/>
        </a:spcBef>
        <a:spcAft>
          <a:spcPct val="0"/>
        </a:spcAft>
        <a:defRPr sz="3600">
          <a:solidFill>
            <a:schemeClr val="bg1"/>
          </a:solidFill>
          <a:latin typeface="Times" pitchFamily="122" charset="0"/>
        </a:defRPr>
      </a:lvl7pPr>
      <a:lvl8pPr marL="1371600" algn="l" rtl="0" eaLnBrk="1" fontAlgn="base" hangingPunct="1">
        <a:spcBef>
          <a:spcPct val="0"/>
        </a:spcBef>
        <a:spcAft>
          <a:spcPct val="0"/>
        </a:spcAft>
        <a:defRPr sz="3600">
          <a:solidFill>
            <a:schemeClr val="bg1"/>
          </a:solidFill>
          <a:latin typeface="Times" pitchFamily="122" charset="0"/>
        </a:defRPr>
      </a:lvl8pPr>
      <a:lvl9pPr marL="1828800" algn="l" rtl="0" eaLnBrk="1" fontAlgn="base" hangingPunct="1">
        <a:spcBef>
          <a:spcPct val="0"/>
        </a:spcBef>
        <a:spcAft>
          <a:spcPct val="0"/>
        </a:spcAft>
        <a:defRPr sz="3600">
          <a:solidFill>
            <a:schemeClr val="bg1"/>
          </a:solidFill>
          <a:latin typeface="Times" pitchFamily="122" charset="0"/>
        </a:defRPr>
      </a:lvl9pPr>
    </p:titleStyle>
    <p:bodyStyle>
      <a:lvl1pPr marL="342900" indent="-342900" algn="l" rtl="0" eaLnBrk="1" fontAlgn="base" hangingPunct="1">
        <a:spcBef>
          <a:spcPct val="20000"/>
        </a:spcBef>
        <a:spcAft>
          <a:spcPct val="0"/>
        </a:spcAft>
        <a:buClr>
          <a:srgbClr val="FF6600"/>
        </a:buClr>
        <a:defRPr sz="2400">
          <a:solidFill>
            <a:schemeClr val="bg1"/>
          </a:solidFill>
          <a:latin typeface="+mn-lt"/>
          <a:ea typeface="ＭＳ Ｐゴシック" pitchFamily="122" charset="-128"/>
          <a:cs typeface="ＭＳ Ｐゴシック" pitchFamily="122" charset="-128"/>
        </a:defRPr>
      </a:lvl1pPr>
      <a:lvl2pPr marL="742950" indent="-285750" algn="l" rtl="0" eaLnBrk="1" fontAlgn="base" hangingPunct="1">
        <a:spcBef>
          <a:spcPct val="20000"/>
        </a:spcBef>
        <a:spcAft>
          <a:spcPct val="0"/>
        </a:spcAft>
        <a:buClr>
          <a:srgbClr val="FF6633"/>
        </a:buClr>
        <a:buSzPct val="80000"/>
        <a:buFont typeface="Times" charset="0"/>
        <a:buChar char="•"/>
        <a:defRPr sz="2400">
          <a:solidFill>
            <a:schemeClr val="bg1"/>
          </a:solidFill>
          <a:latin typeface="+mn-lt"/>
          <a:ea typeface="ＭＳ Ｐゴシック" pitchFamily="122" charset="-128"/>
        </a:defRPr>
      </a:lvl2pPr>
      <a:lvl3pPr marL="1143000" indent="-228600" algn="l" rtl="0" eaLnBrk="1" fontAlgn="base" hangingPunct="1">
        <a:spcBef>
          <a:spcPct val="20000"/>
        </a:spcBef>
        <a:spcAft>
          <a:spcPct val="0"/>
        </a:spcAft>
        <a:buClr>
          <a:srgbClr val="FF6600"/>
        </a:buClr>
        <a:buChar char="•"/>
        <a:defRPr sz="2000">
          <a:solidFill>
            <a:schemeClr val="bg1"/>
          </a:solidFill>
          <a:latin typeface="+mn-lt"/>
          <a:ea typeface="ＭＳ Ｐゴシック" pitchFamily="122" charset="-128"/>
        </a:defRPr>
      </a:lvl3pPr>
      <a:lvl4pPr marL="1600200" indent="-228600" algn="l" rtl="0" eaLnBrk="1" fontAlgn="base" hangingPunct="1">
        <a:spcBef>
          <a:spcPct val="20000"/>
        </a:spcBef>
        <a:spcAft>
          <a:spcPct val="0"/>
        </a:spcAft>
        <a:buClr>
          <a:srgbClr val="FF6600"/>
        </a:buClr>
        <a:buSzPct val="95000"/>
        <a:buFont typeface="Times" charset="0"/>
        <a:buChar char="•"/>
        <a:defRPr sz="2000">
          <a:solidFill>
            <a:schemeClr val="bg1"/>
          </a:solidFill>
          <a:latin typeface="+mn-lt"/>
          <a:ea typeface="ＭＳ Ｐゴシック" pitchFamily="122" charset="-128"/>
        </a:defRPr>
      </a:lvl4pPr>
      <a:lvl5pPr marL="20574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hyperlink" Target="https://buffalo.app.box.com/folder/361565373194" TargetMode="Externa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hyperlink" Target="BMI504-Spring2026-topic-requirements.pdf" TargetMode="Externa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hyperlink" Target="https://link.springer.com/article/10.1186/s12903-026-07698-9"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ProposalSkeleton2026.pdf" TargetMode="External"/><Relationship Id="rId2" Type="http://schemas.openxmlformats.org/officeDocument/2006/relationships/hyperlink" Target="ProposalTemplate2026.docx" TargetMode="Externa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hyperlink" Target="http://www.snapsurveys.com/blog/what-is-the-difference-between-qualitative-research-and-quantitative-research/" TargetMode="External"/><Relationship Id="rId2" Type="http://schemas.openxmlformats.org/officeDocument/2006/relationships/hyperlink" Target="https://en.wikipedia.org/wiki/Quantitative_research" TargetMode="Externa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hyperlink" Target="http://stattrek.com/hypothesis-test/hypothesis-testing.aspx"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oleObject" Target="../embeddings/oleObject3.bin"/><Relationship Id="rId18" Type="http://schemas.openxmlformats.org/officeDocument/2006/relationships/hyperlink" Target="http://images.google.be/imgres?imgurl=http://www.guido.be/imagegallery/Onderwijs/rug.jpg&amp;imgrefurl=http://www.guido.be/desktopmodules/articledetail.aspx?mid%3D361%26itemid%3D768%26tabid%3D69%26pageid%3D100&amp;h=180&amp;w=180&amp;sz=8&amp;hl=nl&amp;start=11&amp;tbnid=p1yWKTqCineCgM:&amp;tbnh=101&amp;tbnw=101&amp;prev=/images?q%3Drug%2Bgent%26svnum%3D10%26hl%3Dnl%26lr%3D%26rls%3DGGLJ,GGLJ:2006-09,GGLJ:en%26sa%3DN" TargetMode="External"/><Relationship Id="rId3" Type="http://schemas.openxmlformats.org/officeDocument/2006/relationships/notesSlide" Target="../notesSlides/notesSlide1.xml"/><Relationship Id="rId21" Type="http://schemas.openxmlformats.org/officeDocument/2006/relationships/image" Target="../media/image17.png"/><Relationship Id="rId7" Type="http://schemas.openxmlformats.org/officeDocument/2006/relationships/image" Target="../media/image7.png"/><Relationship Id="rId12" Type="http://schemas.openxmlformats.org/officeDocument/2006/relationships/image" Target="../media/image12.jpeg"/><Relationship Id="rId17" Type="http://schemas.openxmlformats.org/officeDocument/2006/relationships/image" Target="../media/image14.jpeg"/><Relationship Id="rId25" Type="http://schemas.openxmlformats.org/officeDocument/2006/relationships/image" Target="../media/image20.jpeg"/><Relationship Id="rId2" Type="http://schemas.openxmlformats.org/officeDocument/2006/relationships/slideLayout" Target="../slideLayouts/slideLayout10.xml"/><Relationship Id="rId16" Type="http://schemas.openxmlformats.org/officeDocument/2006/relationships/hyperlink" Target="http://www.ifomis.org/" TargetMode="External"/><Relationship Id="rId20" Type="http://schemas.openxmlformats.org/officeDocument/2006/relationships/image" Target="../media/image16.png"/><Relationship Id="rId1" Type="http://schemas.openxmlformats.org/officeDocument/2006/relationships/vmlDrawing" Target="../drawings/vmlDrawing2.vml"/><Relationship Id="rId6" Type="http://schemas.openxmlformats.org/officeDocument/2006/relationships/image" Target="../media/image6.jpeg"/><Relationship Id="rId11" Type="http://schemas.openxmlformats.org/officeDocument/2006/relationships/image" Target="../media/image11.png"/><Relationship Id="rId24" Type="http://schemas.openxmlformats.org/officeDocument/2006/relationships/image" Target="../media/image19.png"/><Relationship Id="rId5" Type="http://schemas.openxmlformats.org/officeDocument/2006/relationships/image" Target="../media/image5.jpeg"/><Relationship Id="rId15" Type="http://schemas.openxmlformats.org/officeDocument/2006/relationships/image" Target="../media/image13.jpeg"/><Relationship Id="rId23" Type="http://schemas.openxmlformats.org/officeDocument/2006/relationships/image" Target="../media/image18.png"/><Relationship Id="rId10" Type="http://schemas.openxmlformats.org/officeDocument/2006/relationships/image" Target="../media/image10.png"/><Relationship Id="rId19" Type="http://schemas.openxmlformats.org/officeDocument/2006/relationships/image" Target="../media/image15.jpeg"/><Relationship Id="rId4" Type="http://schemas.openxmlformats.org/officeDocument/2006/relationships/image" Target="../media/image4.jpeg"/><Relationship Id="rId9" Type="http://schemas.openxmlformats.org/officeDocument/2006/relationships/image" Target="../media/image9.jpeg"/><Relationship Id="rId14" Type="http://schemas.openxmlformats.org/officeDocument/2006/relationships/image" Target="../media/image3.png"/><Relationship Id="rId22" Type="http://schemas.openxmlformats.org/officeDocument/2006/relationships/hyperlink" Target="http://nl.prorec.be/index.cfm" TargetMode="External"/></Relationships>
</file>

<file path=ppt/slides/_rels/slide30.xml.rels><?xml version="1.0" encoding="UTF-8" standalone="yes"?>
<Relationships xmlns="http://schemas.openxmlformats.org/package/2006/relationships"><Relationship Id="rId2" Type="http://schemas.openxmlformats.org/officeDocument/2006/relationships/hyperlink" Target="http://stattrek.com/hypothesis-test/hypothesis-testing.aspx" TargetMode="Externa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hyperlink" Target="http://www.cios.org/readbook/rmcs/rmcs.htm" TargetMode="Externa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hyperlink" Target="http://www.rand.org/pubs/technical_reports/TR718.htm" TargetMode="Externa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hyperlink" Target="https://content.sph.harvard.edu/wwwhsph/sites/2448/2021/02/Consolidated-criteria-for-reporting-qualitative-research-COREQ.pdf" TargetMode="Externa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hyperlink" Target="http://www.cios.org/readbook/rmcs/rmcs.htm" TargetMode="Externa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hyperlink" Target="http://www.cios.org/readbook/rmcs/rmcs.htm" TargetMode="Externa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hyperlink" Target="https://about.citiprogram.org/en/homepage/" TargetMode="Externa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stats.idre.ucla.edu/other/mult-pkg/whatstat/" TargetMode="Externa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hyperlink" Target="https://textbooks.opensuny.org/natural-resources-biometrics/" TargetMode="External"/><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hyperlink" Target="http://www.rand.org/pubs/technical_reports/TR718.html" TargetMode="External"/><Relationship Id="rId2" Type="http://schemas.openxmlformats.org/officeDocument/2006/relationships/hyperlink" Target="https://onlinecourses.science.psu.edu/stat506/node/27" TargetMode="Externa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BMI504-Spring2026-topic-requirements.pdf" TargetMode="Externa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hyperlink" Target="BMI504-Spring2026-topic-requirements.pdf" TargetMode="Externa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hyperlink" Target="BMI504-Spring2026v1-syllabus.pdf" TargetMode="Externa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19200"/>
            <a:ext cx="7772400" cy="1470025"/>
          </a:xfrm>
        </p:spPr>
        <p:txBody>
          <a:bodyPr/>
          <a:lstStyle/>
          <a:p>
            <a:r>
              <a:rPr lang="en-US" dirty="0"/>
              <a:t>Statistical data analysis and</a:t>
            </a:r>
            <a:br>
              <a:rPr lang="en-US" dirty="0"/>
            </a:br>
            <a:r>
              <a:rPr lang="en-US" dirty="0"/>
              <a:t>research methods</a:t>
            </a:r>
            <a:br>
              <a:rPr lang="en-US" dirty="0"/>
            </a:br>
            <a:r>
              <a:rPr lang="en-US" sz="2800" dirty="0">
                <a:latin typeface="Arial Unicode MS" panose="020B0604020202020204" pitchFamily="34" charset="-128"/>
                <a:ea typeface="Arial Unicode MS" panose="020B0604020202020204" pitchFamily="34" charset="-128"/>
                <a:cs typeface="Arial Unicode MS" panose="020B0604020202020204" pitchFamily="34" charset="-128"/>
              </a:rPr>
              <a:t>BMI504</a:t>
            </a:r>
            <a:br>
              <a:rPr lang="en-US" sz="2800" dirty="0">
                <a:latin typeface="Arial Unicode MS" panose="020B0604020202020204" pitchFamily="34" charset="-128"/>
                <a:ea typeface="Arial Unicode MS" panose="020B0604020202020204" pitchFamily="34" charset="-128"/>
                <a:cs typeface="Arial Unicode MS" panose="020B0604020202020204" pitchFamily="34" charset="-128"/>
              </a:rPr>
            </a:br>
            <a:br>
              <a:rPr lang="en-US" sz="2800" dirty="0">
                <a:latin typeface="Arial Unicode MS" panose="020B0604020202020204" pitchFamily="34" charset="-128"/>
                <a:ea typeface="Arial Unicode MS" panose="020B0604020202020204" pitchFamily="34" charset="-128"/>
                <a:cs typeface="Arial Unicode MS" panose="020B0604020202020204" pitchFamily="34" charset="-128"/>
              </a:rPr>
            </a:br>
            <a:r>
              <a:rPr lang="en-US" sz="2800" dirty="0"/>
              <a:t>Course 15735 – Spring 2026</a:t>
            </a:r>
            <a:br>
              <a:rPr lang="en-US" sz="2800" dirty="0"/>
            </a:br>
            <a:br>
              <a:rPr lang="en-US" sz="2800" dirty="0"/>
            </a:br>
            <a:br>
              <a:rPr lang="en-US" sz="2800" dirty="0"/>
            </a:br>
            <a:endParaRPr lang="en-US" sz="28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 name="Subtitle 2"/>
          <p:cNvSpPr>
            <a:spLocks noGrp="1"/>
          </p:cNvSpPr>
          <p:nvPr>
            <p:ph type="subTitle" idx="1"/>
          </p:nvPr>
        </p:nvSpPr>
        <p:spPr>
          <a:xfrm>
            <a:off x="838200" y="4267200"/>
            <a:ext cx="7467600" cy="1752600"/>
          </a:xfrm>
        </p:spPr>
        <p:txBody>
          <a:bodyPr/>
          <a:lstStyle/>
          <a:p>
            <a:pPr marL="0" indent="0">
              <a:buNone/>
            </a:pPr>
            <a:r>
              <a:rPr lang="en-US" b="1" dirty="0"/>
              <a:t>Class 1 – Jan 22, 2026</a:t>
            </a:r>
          </a:p>
          <a:p>
            <a:pPr marL="0" indent="0">
              <a:buNone/>
            </a:pPr>
            <a:r>
              <a:rPr lang="en-US" b="1" dirty="0"/>
              <a:t>Course Introduction</a:t>
            </a:r>
          </a:p>
          <a:p>
            <a:pPr marL="0" indent="0">
              <a:buNone/>
            </a:pPr>
            <a:r>
              <a:rPr lang="en-US" b="1" dirty="0"/>
              <a:t>Introduction to research and research proposals</a:t>
            </a:r>
          </a:p>
          <a:p>
            <a:pPr marL="0" indent="0">
              <a:buNone/>
            </a:pPr>
            <a:endParaRPr lang="en-US" dirty="0"/>
          </a:p>
          <a:p>
            <a:pPr marL="0" indent="0">
              <a:buNone/>
            </a:pPr>
            <a:r>
              <a:rPr lang="en-US" dirty="0"/>
              <a:t>Werner CEUSTERS, MD</a:t>
            </a:r>
          </a:p>
        </p:txBody>
      </p:sp>
    </p:spTree>
    <p:extLst>
      <p:ext uri="{BB962C8B-B14F-4D97-AF65-F5344CB8AC3E}">
        <p14:creationId xmlns:p14="http://schemas.microsoft.com/office/powerpoint/2010/main" val="8031565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Assignments</a:t>
            </a:r>
          </a:p>
        </p:txBody>
      </p:sp>
      <p:sp>
        <p:nvSpPr>
          <p:cNvPr id="3" name="Content Placeholder 2"/>
          <p:cNvSpPr>
            <a:spLocks noGrp="1"/>
          </p:cNvSpPr>
          <p:nvPr>
            <p:ph idx="1"/>
          </p:nvPr>
        </p:nvSpPr>
        <p:spPr/>
        <p:txBody>
          <a:bodyPr/>
          <a:lstStyle/>
          <a:p>
            <a:pPr lvl="0">
              <a:spcBef>
                <a:spcPts val="1200"/>
              </a:spcBef>
              <a:buFont typeface="Arial" panose="020B0604020202020204" pitchFamily="34" charset="0"/>
              <a:buChar char="•"/>
            </a:pPr>
            <a:r>
              <a:rPr lang="en-US" sz="2000" dirty="0"/>
              <a:t>A1 … A4: voluntary, floating deadline but not later than April 6, commented ones each!</a:t>
            </a:r>
          </a:p>
          <a:p>
            <a:pPr lvl="0">
              <a:spcBef>
                <a:spcPts val="1200"/>
              </a:spcBef>
              <a:buFont typeface="Arial" panose="020B0604020202020204" pitchFamily="34" charset="0"/>
              <a:buChar char="•"/>
            </a:pPr>
            <a:r>
              <a:rPr lang="en-US" sz="2000" dirty="0"/>
              <a:t>All assignments need to be completed prior to the deadline specified in the course schedule and submitted to </a:t>
            </a:r>
            <a:r>
              <a:rPr lang="en-US" sz="2000" dirty="0">
                <a:hlinkClick r:id="rId2"/>
              </a:rPr>
              <a:t>UB Box </a:t>
            </a:r>
            <a:r>
              <a:rPr lang="en-US" sz="2000" b="1" i="1" dirty="0"/>
              <a:t>as a Microsoft Word document</a:t>
            </a:r>
            <a:r>
              <a:rPr lang="en-US" sz="2000" dirty="0"/>
              <a:t>. </a:t>
            </a:r>
            <a:r>
              <a:rPr lang="en-US" sz="2000" b="1" dirty="0"/>
              <a:t>No Google doc links or any other link to a cloud server</a:t>
            </a:r>
            <a:r>
              <a:rPr lang="en-US" sz="2000" dirty="0"/>
              <a:t>. </a:t>
            </a:r>
          </a:p>
          <a:p>
            <a:pPr lvl="0">
              <a:spcBef>
                <a:spcPts val="1200"/>
              </a:spcBef>
              <a:buFont typeface="Arial" panose="020B0604020202020204" pitchFamily="34" charset="0"/>
              <a:buChar char="•"/>
            </a:pPr>
            <a:r>
              <a:rPr lang="en-US" sz="2000" dirty="0"/>
              <a:t>The filename should be formatted as this: BMI504-[number of the assignment]-[your UBIT name]. </a:t>
            </a:r>
          </a:p>
          <a:p>
            <a:pPr lvl="1">
              <a:spcBef>
                <a:spcPts val="1200"/>
              </a:spcBef>
              <a:buFont typeface="Arial" panose="020B0604020202020204" pitchFamily="34" charset="0"/>
              <a:buChar char="•"/>
            </a:pPr>
            <a:r>
              <a:rPr lang="en-US" sz="2000" dirty="0"/>
              <a:t>For example, if the course director were a student: </a:t>
            </a:r>
          </a:p>
          <a:p>
            <a:pPr marL="457200" lvl="1" indent="0">
              <a:spcBef>
                <a:spcPts val="1200"/>
              </a:spcBef>
              <a:buNone/>
            </a:pPr>
            <a:r>
              <a:rPr lang="en-US" sz="2000" dirty="0"/>
              <a:t>	“BMI504-A1-ceusters.docx”. </a:t>
            </a:r>
          </a:p>
          <a:p>
            <a:pPr lvl="0">
              <a:spcBef>
                <a:spcPts val="1200"/>
              </a:spcBef>
              <a:buFont typeface="Arial" panose="020B0604020202020204" pitchFamily="34" charset="0"/>
              <a:buChar char="•"/>
            </a:pPr>
            <a:r>
              <a:rPr lang="en-US" sz="2000" dirty="0"/>
              <a:t>The first line in the document should always be your full name (first and last name).</a:t>
            </a:r>
          </a:p>
          <a:p>
            <a:pPr lvl="0">
              <a:spcBef>
                <a:spcPts val="1200"/>
              </a:spcBef>
              <a:buFont typeface="Arial" panose="020B0604020202020204" pitchFamily="34" charset="0"/>
              <a:buChar char="•"/>
            </a:pPr>
            <a:r>
              <a:rPr lang="en-US" sz="2000" dirty="0"/>
              <a:t>Whenever you send me an email in relation to the class, the subject line must start with “BMI504:”.</a:t>
            </a:r>
          </a:p>
          <a:p>
            <a:pPr>
              <a:buFont typeface="Arial" panose="020B0604020202020204" pitchFamily="34" charset="0"/>
              <a:buChar char="•"/>
            </a:pPr>
            <a:endParaRPr lang="en-US" sz="2000" dirty="0"/>
          </a:p>
        </p:txBody>
      </p:sp>
      <p:sp>
        <p:nvSpPr>
          <p:cNvPr id="4" name="Slide Number Placeholder 3"/>
          <p:cNvSpPr>
            <a:spLocks noGrp="1"/>
          </p:cNvSpPr>
          <p:nvPr>
            <p:ph type="sldNum" sz="quarter" idx="10"/>
          </p:nvPr>
        </p:nvSpPr>
        <p:spPr/>
        <p:txBody>
          <a:bodyPr/>
          <a:lstStyle/>
          <a:p>
            <a:fld id="{970F0956-5B8E-40B4-A8DD-F75AA1D26018}" type="slidenum">
              <a:rPr lang="en-US" smtClean="0"/>
              <a:pPr/>
              <a:t>10</a:t>
            </a:fld>
            <a:endParaRPr lang="en-US"/>
          </a:p>
        </p:txBody>
      </p:sp>
    </p:spTree>
    <p:extLst>
      <p:ext uri="{BB962C8B-B14F-4D97-AF65-F5344CB8AC3E}">
        <p14:creationId xmlns:p14="http://schemas.microsoft.com/office/powerpoint/2010/main" val="2168039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Homework for next week !!!</a:t>
            </a:r>
          </a:p>
        </p:txBody>
      </p:sp>
      <p:sp>
        <p:nvSpPr>
          <p:cNvPr id="6" name="Content Placeholder 5"/>
          <p:cNvSpPr>
            <a:spLocks noGrp="1"/>
          </p:cNvSpPr>
          <p:nvPr>
            <p:ph idx="1"/>
          </p:nvPr>
        </p:nvSpPr>
        <p:spPr/>
        <p:txBody>
          <a:bodyPr/>
          <a:lstStyle/>
          <a:p>
            <a:pPr lvl="0"/>
            <a:r>
              <a:rPr lang="en-US" sz="2000" dirty="0"/>
              <a:t>a) Required reading</a:t>
            </a:r>
          </a:p>
          <a:p>
            <a:pPr indent="-1588"/>
            <a:r>
              <a:rPr lang="en-US" sz="2000" b="1" dirty="0"/>
              <a:t>R2</a:t>
            </a:r>
            <a:r>
              <a:rPr lang="en-US" sz="2000" dirty="0"/>
              <a:t>	</a:t>
            </a:r>
            <a:r>
              <a:rPr lang="en-US" sz="2000" dirty="0" err="1"/>
              <a:t>Wagensberg</a:t>
            </a:r>
            <a:r>
              <a:rPr lang="en-US" sz="2000" dirty="0"/>
              <a:t>, J., </a:t>
            </a:r>
            <a:r>
              <a:rPr lang="en-US" sz="2000" i="1" dirty="0"/>
              <a:t>On the Existence and Uniqueness of the Scientific Method.</a:t>
            </a:r>
            <a:r>
              <a:rPr lang="en-US" sz="2000" dirty="0"/>
              <a:t> Biol Theory, 2014. </a:t>
            </a:r>
            <a:r>
              <a:rPr lang="en-US" sz="2000" b="1" dirty="0"/>
              <a:t>9</a:t>
            </a:r>
            <a:r>
              <a:rPr lang="en-US" sz="2000" dirty="0"/>
              <a:t>(3): p. 331-346.</a:t>
            </a:r>
          </a:p>
          <a:p>
            <a:r>
              <a:rPr lang="en-US" sz="2000" dirty="0"/>
              <a:t>	</a:t>
            </a:r>
            <a:r>
              <a:rPr lang="en-US" sz="1400" dirty="0"/>
              <a:t>https://www.ncbi.nlm.nih.gov/pmc/articles/PMC4131153/pdf/13752_2014_Article_166.pdf</a:t>
            </a:r>
          </a:p>
          <a:p>
            <a:pPr lvl="0"/>
            <a:r>
              <a:rPr lang="en-US" sz="2000" dirty="0"/>
              <a:t>b) </a:t>
            </a:r>
            <a:r>
              <a:rPr lang="en-US" sz="2000" b="1" dirty="0"/>
              <a:t>A0</a:t>
            </a:r>
            <a:r>
              <a:rPr lang="en-US" sz="2000" dirty="0"/>
              <a:t>: Prepare for proposal:</a:t>
            </a:r>
          </a:p>
          <a:p>
            <a:pPr lvl="1">
              <a:buFont typeface="Arial" panose="020B0604020202020204" pitchFamily="34" charset="0"/>
              <a:buChar char="•"/>
            </a:pPr>
            <a:r>
              <a:rPr lang="en-US" sz="2000" dirty="0"/>
              <a:t>Reflect about your research interests concerning your future MSc or PhD thesis and formulate a number of research topics. </a:t>
            </a:r>
          </a:p>
          <a:p>
            <a:pPr lvl="1">
              <a:buFont typeface="Arial" panose="020B0604020202020204" pitchFamily="34" charset="0"/>
              <a:buChar char="•"/>
            </a:pPr>
            <a:r>
              <a:rPr lang="en-US" sz="2000" dirty="0"/>
              <a:t>These topics should for BMI students fit at least one of the detailed learning objectives for biomedical informaticists described in the document ‘</a:t>
            </a:r>
            <a:r>
              <a:rPr lang="en-US" sz="2000" b="1" i="1" dirty="0">
                <a:hlinkClick r:id="rId2" action="ppaction://hlinkfile"/>
              </a:rPr>
              <a:t>BMI504-Spring2026-topic-requirements.pdf</a:t>
            </a:r>
            <a:r>
              <a:rPr lang="en-US" sz="2000" dirty="0"/>
              <a:t>’. </a:t>
            </a:r>
          </a:p>
          <a:p>
            <a:pPr lvl="1">
              <a:buFont typeface="Arial" panose="020B0604020202020204" pitchFamily="34" charset="0"/>
              <a:buChar char="•"/>
            </a:pPr>
            <a:r>
              <a:rPr lang="en-US" sz="2000" dirty="0"/>
              <a:t>For students outside the BMI department, any topic will do. </a:t>
            </a:r>
          </a:p>
          <a:p>
            <a:pPr lvl="1">
              <a:buFont typeface="Arial" panose="020B0604020202020204" pitchFamily="34" charset="0"/>
              <a:buChar char="•"/>
            </a:pPr>
            <a:r>
              <a:rPr lang="en-US" sz="2000" dirty="0"/>
              <a:t>Be prepared to present and discuss this informally in class C2. No prior submission needed.</a:t>
            </a:r>
          </a:p>
          <a:p>
            <a:endParaRPr lang="en-US" sz="2000" dirty="0"/>
          </a:p>
        </p:txBody>
      </p:sp>
      <p:sp>
        <p:nvSpPr>
          <p:cNvPr id="4" name="Slide Number Placeholder 3"/>
          <p:cNvSpPr>
            <a:spLocks noGrp="1"/>
          </p:cNvSpPr>
          <p:nvPr>
            <p:ph type="sldNum" sz="quarter" idx="10"/>
          </p:nvPr>
        </p:nvSpPr>
        <p:spPr/>
        <p:txBody>
          <a:bodyPr/>
          <a:lstStyle/>
          <a:p>
            <a:fld id="{970F0956-5B8E-40B4-A8DD-F75AA1D26018}" type="slidenum">
              <a:rPr lang="en-US" smtClean="0"/>
              <a:pPr/>
              <a:t>11</a:t>
            </a:fld>
            <a:endParaRPr lang="en-US"/>
          </a:p>
        </p:txBody>
      </p:sp>
    </p:spTree>
    <p:extLst>
      <p:ext uri="{BB962C8B-B14F-4D97-AF65-F5344CB8AC3E}">
        <p14:creationId xmlns:p14="http://schemas.microsoft.com/office/powerpoint/2010/main" val="6419447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Writing a research proposal</a:t>
            </a:r>
            <a:br>
              <a:rPr lang="en-US" dirty="0"/>
            </a:br>
            <a:r>
              <a:rPr lang="en-US" dirty="0"/>
              <a:t>for this course</a:t>
            </a:r>
          </a:p>
        </p:txBody>
      </p:sp>
      <p:sp>
        <p:nvSpPr>
          <p:cNvPr id="5" name="Subtitle 4"/>
          <p:cNvSpPr>
            <a:spLocks noGrp="1"/>
          </p:cNvSpPr>
          <p:nvPr>
            <p:ph type="subTitle" idx="1"/>
          </p:nvPr>
        </p:nvSpPr>
        <p:spPr/>
        <p:txBody>
          <a:bodyPr/>
          <a:lstStyle/>
          <a:p>
            <a:pPr marL="0" indent="0">
              <a:buNone/>
            </a:pPr>
            <a:r>
              <a:rPr lang="en-US" dirty="0"/>
              <a:t>Why do I insist on strict criteria for content?</a:t>
            </a:r>
          </a:p>
          <a:p>
            <a:pPr marL="0" indent="0">
              <a:buNone/>
            </a:pPr>
            <a:endParaRPr lang="en-US" dirty="0"/>
          </a:p>
          <a:p>
            <a:pPr marL="0" indent="0">
              <a:buNone/>
            </a:pPr>
            <a:r>
              <a:rPr lang="en-US" dirty="0"/>
              <a:t>To avoid you will become researchers that produce </a:t>
            </a:r>
            <a:r>
              <a:rPr lang="en-US" dirty="0">
                <a:hlinkClick r:id="rId2"/>
              </a:rPr>
              <a:t>this sort of nonsense</a:t>
            </a:r>
            <a:r>
              <a:rPr lang="en-US" dirty="0"/>
              <a:t>!</a:t>
            </a:r>
          </a:p>
        </p:txBody>
      </p:sp>
      <p:sp>
        <p:nvSpPr>
          <p:cNvPr id="4" name="Slide Number Placeholder 3"/>
          <p:cNvSpPr>
            <a:spLocks noGrp="1"/>
          </p:cNvSpPr>
          <p:nvPr>
            <p:ph type="sldNum" sz="quarter" idx="10"/>
          </p:nvPr>
        </p:nvSpPr>
        <p:spPr/>
        <p:txBody>
          <a:bodyPr/>
          <a:lstStyle/>
          <a:p>
            <a:fld id="{970F0956-5B8E-40B4-A8DD-F75AA1D26018}" type="slidenum">
              <a:rPr lang="en-US" smtClean="0"/>
              <a:pPr/>
              <a:t>12</a:t>
            </a:fld>
            <a:endParaRPr lang="en-US"/>
          </a:p>
        </p:txBody>
      </p:sp>
    </p:spTree>
    <p:extLst>
      <p:ext uri="{BB962C8B-B14F-4D97-AF65-F5344CB8AC3E}">
        <p14:creationId xmlns:p14="http://schemas.microsoft.com/office/powerpoint/2010/main" val="2050987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7BF8E1D-DA83-421E-8D54-D86758A9E73D}"/>
              </a:ext>
            </a:extLst>
          </p:cNvPr>
          <p:cNvSpPr>
            <a:spLocks noGrp="1"/>
          </p:cNvSpPr>
          <p:nvPr>
            <p:ph type="title"/>
          </p:nvPr>
        </p:nvSpPr>
        <p:spPr/>
        <p:txBody>
          <a:bodyPr/>
          <a:lstStyle/>
          <a:p>
            <a:r>
              <a:rPr lang="en-US" dirty="0"/>
              <a:t>Mandatory layout and style conventions</a:t>
            </a:r>
          </a:p>
        </p:txBody>
      </p:sp>
      <p:sp>
        <p:nvSpPr>
          <p:cNvPr id="6" name="Content Placeholder 5">
            <a:extLst>
              <a:ext uri="{FF2B5EF4-FFF2-40B4-BE49-F238E27FC236}">
                <a16:creationId xmlns:a16="http://schemas.microsoft.com/office/drawing/2014/main" id="{47336800-D417-4B80-8AB3-E1745682ACA5}"/>
              </a:ext>
            </a:extLst>
          </p:cNvPr>
          <p:cNvSpPr>
            <a:spLocks noGrp="1"/>
          </p:cNvSpPr>
          <p:nvPr>
            <p:ph idx="1"/>
          </p:nvPr>
        </p:nvSpPr>
        <p:spPr/>
        <p:txBody>
          <a:bodyPr/>
          <a:lstStyle/>
          <a:p>
            <a:pPr>
              <a:buFont typeface="Arial" panose="020B0604020202020204" pitchFamily="34" charset="0"/>
              <a:buChar char="•"/>
            </a:pPr>
            <a:r>
              <a:rPr lang="en-US" dirty="0"/>
              <a:t>The provided </a:t>
            </a:r>
            <a:r>
              <a:rPr lang="en-US" dirty="0">
                <a:hlinkClick r:id="rId2" action="ppaction://hlinkfile"/>
              </a:rPr>
              <a:t>template</a:t>
            </a:r>
            <a:r>
              <a:rPr lang="en-US" dirty="0"/>
              <a:t> </a:t>
            </a:r>
            <a:r>
              <a:rPr lang="en-US" u="sng" dirty="0"/>
              <a:t>must be used and strictly followed</a:t>
            </a:r>
            <a:r>
              <a:rPr lang="en-US" dirty="0"/>
              <a:t>. This means font, font size, headings, single line spacing, justified, … </a:t>
            </a:r>
          </a:p>
          <a:p>
            <a:pPr>
              <a:buFont typeface="Arial" panose="020B0604020202020204" pitchFamily="34" charset="0"/>
              <a:buChar char="•"/>
            </a:pPr>
            <a:r>
              <a:rPr lang="en-US" dirty="0"/>
              <a:t>Use numbered heading styles, not indented. Change defaults to sample document.</a:t>
            </a:r>
          </a:p>
          <a:p>
            <a:pPr>
              <a:buFont typeface="Arial" panose="020B0604020202020204" pitchFamily="34" charset="0"/>
              <a:buChar char="•"/>
            </a:pPr>
            <a:r>
              <a:rPr lang="en-US" dirty="0"/>
              <a:t>Adhere to all criteria in the </a:t>
            </a:r>
            <a:r>
              <a:rPr lang="en-US" dirty="0">
                <a:hlinkClick r:id="rId3" action="ppaction://hlinkfile"/>
              </a:rPr>
              <a:t>skeleton</a:t>
            </a:r>
            <a:r>
              <a:rPr lang="en-US" dirty="0"/>
              <a:t>.</a:t>
            </a:r>
          </a:p>
          <a:p>
            <a:pPr>
              <a:buFont typeface="Arial" panose="020B0604020202020204" pitchFamily="34" charset="0"/>
              <a:buChar char="•"/>
            </a:pPr>
            <a:r>
              <a:rPr lang="en-US" dirty="0"/>
              <a:t>Sections deviating from template or skeleton in any way will be scored 0.</a:t>
            </a:r>
          </a:p>
          <a:p>
            <a:pPr>
              <a:buFont typeface="Arial" panose="020B0604020202020204" pitchFamily="34" charset="0"/>
              <a:buChar char="•"/>
            </a:pPr>
            <a:r>
              <a:rPr lang="en-US" dirty="0"/>
              <a:t>Submit as Word .docx document</a:t>
            </a:r>
          </a:p>
          <a:p>
            <a:pPr>
              <a:buFont typeface="Arial" panose="020B0604020202020204" pitchFamily="34" charset="0"/>
              <a:buChar char="•"/>
            </a:pPr>
            <a:r>
              <a:rPr lang="en-US" dirty="0"/>
              <a:t>I don’t need literary masterpieces, but concise, unambiguous, well-documented and to the point descriptions.</a:t>
            </a:r>
          </a:p>
        </p:txBody>
      </p:sp>
      <p:sp>
        <p:nvSpPr>
          <p:cNvPr id="4" name="Slide Number Placeholder 3">
            <a:extLst>
              <a:ext uri="{FF2B5EF4-FFF2-40B4-BE49-F238E27FC236}">
                <a16:creationId xmlns:a16="http://schemas.microsoft.com/office/drawing/2014/main" id="{A89D138A-5AA4-40C5-84A7-FA00F8F57803}"/>
              </a:ext>
            </a:extLst>
          </p:cNvPr>
          <p:cNvSpPr>
            <a:spLocks noGrp="1"/>
          </p:cNvSpPr>
          <p:nvPr>
            <p:ph type="sldNum" sz="quarter" idx="10"/>
          </p:nvPr>
        </p:nvSpPr>
        <p:spPr/>
        <p:txBody>
          <a:bodyPr/>
          <a:lstStyle/>
          <a:p>
            <a:fld id="{970F0956-5B8E-40B4-A8DD-F75AA1D26018}" type="slidenum">
              <a:rPr lang="en-US" smtClean="0"/>
              <a:pPr/>
              <a:t>13</a:t>
            </a:fld>
            <a:endParaRPr lang="en-US"/>
          </a:p>
        </p:txBody>
      </p:sp>
    </p:spTree>
    <p:extLst>
      <p:ext uri="{BB962C8B-B14F-4D97-AF65-F5344CB8AC3E}">
        <p14:creationId xmlns:p14="http://schemas.microsoft.com/office/powerpoint/2010/main" val="13905751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Framing the research question</a:t>
            </a:r>
          </a:p>
        </p:txBody>
      </p:sp>
      <p:sp>
        <p:nvSpPr>
          <p:cNvPr id="6" name="Content Placeholder 5"/>
          <p:cNvSpPr>
            <a:spLocks noGrp="1"/>
          </p:cNvSpPr>
          <p:nvPr>
            <p:ph idx="1"/>
          </p:nvPr>
        </p:nvSpPr>
        <p:spPr/>
        <p:txBody>
          <a:bodyPr/>
          <a:lstStyle/>
          <a:p>
            <a:pPr marL="0" indent="0"/>
            <a:r>
              <a:rPr lang="en-US" dirty="0"/>
              <a:t>Two general strategies:</a:t>
            </a:r>
          </a:p>
          <a:p>
            <a:pPr marL="457200" indent="-457200">
              <a:buFont typeface="+mj-lt"/>
              <a:buAutoNum type="arabicPeriod"/>
            </a:pPr>
            <a:r>
              <a:rPr lang="en-US" dirty="0"/>
              <a:t>hypothesis testing:</a:t>
            </a:r>
          </a:p>
          <a:p>
            <a:pPr lvl="1">
              <a:buFont typeface="Arial" panose="020B0604020202020204" pitchFamily="34" charset="0"/>
              <a:buChar char="•"/>
            </a:pPr>
            <a:r>
              <a:rPr lang="en-US" sz="2000" dirty="0"/>
              <a:t>researchers construct a null hypothesis (“no effect” or “no difference”) and an alternative hypothesis;</a:t>
            </a:r>
          </a:p>
          <a:p>
            <a:pPr lvl="1">
              <a:buFont typeface="Arial" panose="020B0604020202020204" pitchFamily="34" charset="0"/>
              <a:buChar char="•"/>
            </a:pPr>
            <a:r>
              <a:rPr lang="en-US" sz="2000" dirty="0"/>
              <a:t>evidence is sought to disprove the null and/or support the alternative hypothesis. </a:t>
            </a:r>
          </a:p>
          <a:p>
            <a:pPr marL="457200" indent="-457200">
              <a:buFont typeface="+mj-lt"/>
              <a:buAutoNum type="arabicPeriod"/>
            </a:pPr>
            <a:r>
              <a:rPr lang="en-US" dirty="0"/>
              <a:t>Estimation: </a:t>
            </a:r>
          </a:p>
          <a:p>
            <a:pPr lvl="1">
              <a:buFont typeface="Arial" panose="020B0604020202020204" pitchFamily="34" charset="0"/>
              <a:buChar char="•"/>
            </a:pPr>
            <a:r>
              <a:rPr lang="en-US" dirty="0"/>
              <a:t>Compute differences in some outcome for two different events with appropriate precision;</a:t>
            </a:r>
          </a:p>
          <a:p>
            <a:pPr lvl="1">
              <a:buFont typeface="Arial" panose="020B0604020202020204" pitchFamily="34" charset="0"/>
              <a:buChar char="•"/>
            </a:pPr>
            <a:r>
              <a:rPr lang="en-US" dirty="0"/>
              <a:t>Appropriate precision is measured by the width of a confidence interval of the difference between the outcomes in the two groups.</a:t>
            </a:r>
          </a:p>
        </p:txBody>
      </p:sp>
      <p:sp>
        <p:nvSpPr>
          <p:cNvPr id="4" name="Slide Number Placeholder 3"/>
          <p:cNvSpPr>
            <a:spLocks noGrp="1"/>
          </p:cNvSpPr>
          <p:nvPr>
            <p:ph type="sldNum" sz="quarter" idx="10"/>
          </p:nvPr>
        </p:nvSpPr>
        <p:spPr>
          <a:xfrm>
            <a:off x="76200" y="6324600"/>
            <a:ext cx="2057400" cy="365125"/>
          </a:xfrm>
        </p:spPr>
        <p:txBody>
          <a:bodyPr/>
          <a:lstStyle/>
          <a:p>
            <a:fld id="{B7A43C5A-ACB8-4C0A-8D74-C2E9796A15BB}" type="slidenum">
              <a:rPr lang="en-US" smtClean="0"/>
              <a:pPr/>
              <a:t>14</a:t>
            </a:fld>
            <a:endParaRPr lang="en-US"/>
          </a:p>
        </p:txBody>
      </p:sp>
      <p:sp>
        <p:nvSpPr>
          <p:cNvPr id="7" name="Rectangle 6"/>
          <p:cNvSpPr/>
          <p:nvPr/>
        </p:nvSpPr>
        <p:spPr>
          <a:xfrm>
            <a:off x="0" y="6550223"/>
            <a:ext cx="9143998" cy="307777"/>
          </a:xfrm>
          <a:prstGeom prst="rect">
            <a:avLst/>
          </a:prstGeom>
        </p:spPr>
        <p:txBody>
          <a:bodyPr wrap="square">
            <a:spAutoFit/>
          </a:bodyPr>
          <a:lstStyle/>
          <a:p>
            <a:pPr algn="r"/>
            <a:r>
              <a:rPr lang="en-US" sz="1400" b="0" dirty="0">
                <a:solidFill>
                  <a:schemeClr val="bg1"/>
                </a:solidFill>
              </a:rPr>
              <a:t>Evans SR. Fundamentals of clinical trial design. </a:t>
            </a:r>
            <a:r>
              <a:rPr lang="en-US" sz="1400" b="0" i="1" dirty="0">
                <a:solidFill>
                  <a:schemeClr val="bg1"/>
                </a:solidFill>
              </a:rPr>
              <a:t>Journal of experimental stroke &amp; translational medicine</a:t>
            </a:r>
            <a:r>
              <a:rPr lang="en-US" sz="1400" b="0" dirty="0">
                <a:solidFill>
                  <a:schemeClr val="bg1"/>
                </a:solidFill>
              </a:rPr>
              <a:t>. 2010;3(1):19-27.</a:t>
            </a:r>
            <a:endParaRPr lang="en-US" sz="1400" b="0" dirty="0">
              <a:solidFill>
                <a:schemeClr val="bg1"/>
              </a:solidFill>
              <a:effectLst/>
            </a:endParaRPr>
          </a:p>
        </p:txBody>
      </p:sp>
      <p:sp>
        <p:nvSpPr>
          <p:cNvPr id="2" name="TextBox 1">
            <a:extLst>
              <a:ext uri="{FF2B5EF4-FFF2-40B4-BE49-F238E27FC236}">
                <a16:creationId xmlns:a16="http://schemas.microsoft.com/office/drawing/2014/main" id="{1C7344DE-0081-4D4C-85F3-024E5C1EBB1D}"/>
              </a:ext>
            </a:extLst>
          </p:cNvPr>
          <p:cNvSpPr txBox="1"/>
          <p:nvPr/>
        </p:nvSpPr>
        <p:spPr>
          <a:xfrm>
            <a:off x="7669240" y="64413"/>
            <a:ext cx="1415772" cy="584775"/>
          </a:xfrm>
          <a:prstGeom prst="rect">
            <a:avLst/>
          </a:prstGeom>
          <a:noFill/>
          <a:ln w="38100">
            <a:solidFill>
              <a:schemeClr val="bg1"/>
            </a:solidFill>
          </a:ln>
        </p:spPr>
        <p:txBody>
          <a:bodyPr wrap="none" rtlCol="0">
            <a:spAutoFit/>
          </a:bodyPr>
          <a:lstStyle/>
          <a:p>
            <a:r>
              <a:rPr lang="en-US" dirty="0">
                <a:solidFill>
                  <a:schemeClr val="bg1"/>
                </a:solidFill>
              </a:rPr>
              <a:t>A1/1.1.</a:t>
            </a:r>
          </a:p>
        </p:txBody>
      </p:sp>
    </p:spTree>
    <p:extLst>
      <p:ext uri="{BB962C8B-B14F-4D97-AF65-F5344CB8AC3E}">
        <p14:creationId xmlns:p14="http://schemas.microsoft.com/office/powerpoint/2010/main" val="26323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Hypothesis testing method is mandatory!</a:t>
            </a:r>
          </a:p>
        </p:txBody>
      </p:sp>
      <p:sp>
        <p:nvSpPr>
          <p:cNvPr id="6" name="Content Placeholder 5"/>
          <p:cNvSpPr>
            <a:spLocks noGrp="1"/>
          </p:cNvSpPr>
          <p:nvPr>
            <p:ph idx="1"/>
          </p:nvPr>
        </p:nvSpPr>
        <p:spPr/>
        <p:txBody>
          <a:bodyPr/>
          <a:lstStyle/>
          <a:p>
            <a:pPr marL="0" indent="0"/>
            <a:r>
              <a:rPr lang="en-US" dirty="0"/>
              <a:t>Two general strategies:</a:t>
            </a:r>
          </a:p>
          <a:p>
            <a:pPr marL="457200" indent="-457200">
              <a:buFont typeface="+mj-lt"/>
              <a:buAutoNum type="arabicPeriod"/>
            </a:pPr>
            <a:r>
              <a:rPr lang="en-US" dirty="0"/>
              <a:t>hypothesis testing:</a:t>
            </a:r>
          </a:p>
          <a:p>
            <a:pPr lvl="1">
              <a:buFont typeface="Arial" panose="020B0604020202020204" pitchFamily="34" charset="0"/>
              <a:buChar char="•"/>
            </a:pPr>
            <a:r>
              <a:rPr lang="en-US" sz="2000" dirty="0"/>
              <a:t>researchers construct a null hypothesis (“no effect” or “no difference”) and an alternative hypothesis;</a:t>
            </a:r>
          </a:p>
          <a:p>
            <a:pPr lvl="1">
              <a:buFont typeface="Arial" panose="020B0604020202020204" pitchFamily="34" charset="0"/>
              <a:buChar char="•"/>
            </a:pPr>
            <a:r>
              <a:rPr lang="en-US" sz="2000" dirty="0"/>
              <a:t>evidence is sought to disprove the null and/or support the alternative hypothesis. </a:t>
            </a:r>
          </a:p>
          <a:p>
            <a:pPr marL="457200" indent="-457200">
              <a:buFont typeface="+mj-lt"/>
              <a:buAutoNum type="arabicPeriod"/>
            </a:pPr>
            <a:r>
              <a:rPr lang="en-US" dirty="0"/>
              <a:t>Estimation: </a:t>
            </a:r>
          </a:p>
          <a:p>
            <a:pPr lvl="1">
              <a:buFont typeface="Arial" panose="020B0604020202020204" pitchFamily="34" charset="0"/>
              <a:buChar char="•"/>
            </a:pPr>
            <a:r>
              <a:rPr lang="en-US" dirty="0"/>
              <a:t>Compute differences in some outcome for two different events with appropriate precision;</a:t>
            </a:r>
          </a:p>
          <a:p>
            <a:pPr lvl="1">
              <a:buFont typeface="Arial" panose="020B0604020202020204" pitchFamily="34" charset="0"/>
              <a:buChar char="•"/>
            </a:pPr>
            <a:r>
              <a:rPr lang="en-US" dirty="0"/>
              <a:t>Appropriate precision is measured by the width of a confidence interval of the difference between the outcomes in the two groups.</a:t>
            </a:r>
          </a:p>
        </p:txBody>
      </p:sp>
      <p:sp>
        <p:nvSpPr>
          <p:cNvPr id="4" name="Slide Number Placeholder 3"/>
          <p:cNvSpPr>
            <a:spLocks noGrp="1"/>
          </p:cNvSpPr>
          <p:nvPr>
            <p:ph type="sldNum" sz="quarter" idx="10"/>
          </p:nvPr>
        </p:nvSpPr>
        <p:spPr>
          <a:xfrm>
            <a:off x="76200" y="6324600"/>
            <a:ext cx="2057400" cy="365125"/>
          </a:xfrm>
        </p:spPr>
        <p:txBody>
          <a:bodyPr/>
          <a:lstStyle/>
          <a:p>
            <a:fld id="{B7A43C5A-ACB8-4C0A-8D74-C2E9796A15BB}" type="slidenum">
              <a:rPr lang="en-US" smtClean="0"/>
              <a:pPr/>
              <a:t>15</a:t>
            </a:fld>
            <a:endParaRPr lang="en-US"/>
          </a:p>
        </p:txBody>
      </p:sp>
      <p:sp>
        <p:nvSpPr>
          <p:cNvPr id="7" name="Rectangle 6"/>
          <p:cNvSpPr/>
          <p:nvPr/>
        </p:nvSpPr>
        <p:spPr>
          <a:xfrm>
            <a:off x="0" y="6550223"/>
            <a:ext cx="9143998" cy="307777"/>
          </a:xfrm>
          <a:prstGeom prst="rect">
            <a:avLst/>
          </a:prstGeom>
        </p:spPr>
        <p:txBody>
          <a:bodyPr wrap="square">
            <a:spAutoFit/>
          </a:bodyPr>
          <a:lstStyle/>
          <a:p>
            <a:pPr algn="r"/>
            <a:r>
              <a:rPr lang="en-US" sz="1400" b="0" dirty="0">
                <a:solidFill>
                  <a:schemeClr val="bg1"/>
                </a:solidFill>
              </a:rPr>
              <a:t>Evans SR. Fundamentals of clinical trial design. </a:t>
            </a:r>
            <a:r>
              <a:rPr lang="en-US" sz="1400" b="0" i="1" dirty="0">
                <a:solidFill>
                  <a:schemeClr val="bg1"/>
                </a:solidFill>
              </a:rPr>
              <a:t>Journal of experimental stroke &amp; translational medicine</a:t>
            </a:r>
            <a:r>
              <a:rPr lang="en-US" sz="1400" b="0" dirty="0">
                <a:solidFill>
                  <a:schemeClr val="bg1"/>
                </a:solidFill>
              </a:rPr>
              <a:t>. 2010;3(1):19-27.</a:t>
            </a:r>
            <a:endParaRPr lang="en-US" sz="1400" b="0" dirty="0">
              <a:solidFill>
                <a:schemeClr val="bg1"/>
              </a:solidFill>
              <a:effectLst/>
            </a:endParaRPr>
          </a:p>
        </p:txBody>
      </p:sp>
      <p:grpSp>
        <p:nvGrpSpPr>
          <p:cNvPr id="8" name="Group 7">
            <a:extLst>
              <a:ext uri="{FF2B5EF4-FFF2-40B4-BE49-F238E27FC236}">
                <a16:creationId xmlns:a16="http://schemas.microsoft.com/office/drawing/2014/main" id="{0B888FA7-4048-4C66-A09A-7D7AAF254ADA}"/>
              </a:ext>
            </a:extLst>
          </p:cNvPr>
          <p:cNvGrpSpPr/>
          <p:nvPr/>
        </p:nvGrpSpPr>
        <p:grpSpPr>
          <a:xfrm>
            <a:off x="228601" y="2057400"/>
            <a:ext cx="8839201" cy="1905000"/>
            <a:chOff x="4701143" y="1524000"/>
            <a:chExt cx="3757058" cy="1905000"/>
          </a:xfrm>
        </p:grpSpPr>
        <p:sp>
          <p:nvSpPr>
            <p:cNvPr id="9" name="TextBox 8">
              <a:extLst>
                <a:ext uri="{FF2B5EF4-FFF2-40B4-BE49-F238E27FC236}">
                  <a16:creationId xmlns:a16="http://schemas.microsoft.com/office/drawing/2014/main" id="{18823862-A867-4CF8-91BD-1B8C6D824F9A}"/>
                </a:ext>
              </a:extLst>
            </p:cNvPr>
            <p:cNvSpPr txBox="1"/>
            <p:nvPr/>
          </p:nvSpPr>
          <p:spPr>
            <a:xfrm>
              <a:off x="6093845" y="1560493"/>
              <a:ext cx="2364355" cy="523220"/>
            </a:xfrm>
            <a:prstGeom prst="rect">
              <a:avLst/>
            </a:prstGeom>
            <a:solidFill>
              <a:schemeClr val="bg1"/>
            </a:solidFill>
          </p:spPr>
          <p:txBody>
            <a:bodyPr wrap="square" rtlCol="0">
              <a:spAutoFit/>
            </a:bodyPr>
            <a:lstStyle/>
            <a:p>
              <a:r>
                <a:rPr lang="en-US" sz="2800" dirty="0">
                  <a:solidFill>
                    <a:srgbClr val="FF0000"/>
                  </a:solidFill>
                </a:rPr>
                <a:t>Required for your proposal</a:t>
              </a:r>
            </a:p>
          </p:txBody>
        </p:sp>
        <p:sp>
          <p:nvSpPr>
            <p:cNvPr id="10" name="Rectangle 9">
              <a:extLst>
                <a:ext uri="{FF2B5EF4-FFF2-40B4-BE49-F238E27FC236}">
                  <a16:creationId xmlns:a16="http://schemas.microsoft.com/office/drawing/2014/main" id="{5CCA5E7C-EDC8-4949-8B3A-3B16918CB406}"/>
                </a:ext>
              </a:extLst>
            </p:cNvPr>
            <p:cNvSpPr/>
            <p:nvPr/>
          </p:nvSpPr>
          <p:spPr bwMode="auto">
            <a:xfrm>
              <a:off x="4701143" y="1524000"/>
              <a:ext cx="3757058" cy="1905000"/>
            </a:xfrm>
            <a:prstGeom prst="rect">
              <a:avLst/>
            </a:prstGeom>
            <a:noFill/>
            <a:ln w="762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grpSp>
      <p:sp>
        <p:nvSpPr>
          <p:cNvPr id="2" name="TextBox 1">
            <a:extLst>
              <a:ext uri="{FF2B5EF4-FFF2-40B4-BE49-F238E27FC236}">
                <a16:creationId xmlns:a16="http://schemas.microsoft.com/office/drawing/2014/main" id="{1C7344DE-0081-4D4C-85F3-024E5C1EBB1D}"/>
              </a:ext>
            </a:extLst>
          </p:cNvPr>
          <p:cNvSpPr txBox="1"/>
          <p:nvPr/>
        </p:nvSpPr>
        <p:spPr>
          <a:xfrm>
            <a:off x="7669240" y="64413"/>
            <a:ext cx="1415772" cy="584775"/>
          </a:xfrm>
          <a:prstGeom prst="rect">
            <a:avLst/>
          </a:prstGeom>
          <a:noFill/>
          <a:ln w="38100">
            <a:solidFill>
              <a:schemeClr val="bg1"/>
            </a:solidFill>
          </a:ln>
        </p:spPr>
        <p:txBody>
          <a:bodyPr wrap="none" rtlCol="0">
            <a:spAutoFit/>
          </a:bodyPr>
          <a:lstStyle/>
          <a:p>
            <a:r>
              <a:rPr lang="en-US" dirty="0">
                <a:solidFill>
                  <a:schemeClr val="bg1"/>
                </a:solidFill>
              </a:rPr>
              <a:t>A1/1.1.</a:t>
            </a:r>
          </a:p>
        </p:txBody>
      </p:sp>
    </p:spTree>
    <p:extLst>
      <p:ext uri="{BB962C8B-B14F-4D97-AF65-F5344CB8AC3E}">
        <p14:creationId xmlns:p14="http://schemas.microsoft.com/office/powerpoint/2010/main" val="7847337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Evidence Based Research Question Types</a:t>
            </a:r>
          </a:p>
        </p:txBody>
      </p:sp>
      <p:sp>
        <p:nvSpPr>
          <p:cNvPr id="3" name="Content Placeholder 2"/>
          <p:cNvSpPr>
            <a:spLocks noGrp="1"/>
          </p:cNvSpPr>
          <p:nvPr>
            <p:ph idx="1"/>
          </p:nvPr>
        </p:nvSpPr>
        <p:spPr>
          <a:xfrm>
            <a:off x="228600" y="1524000"/>
            <a:ext cx="8686800" cy="4800600"/>
          </a:xfrm>
        </p:spPr>
        <p:txBody>
          <a:bodyPr/>
          <a:lstStyle/>
          <a:p>
            <a:pPr>
              <a:buFont typeface="Arial" panose="020B0604020202020204" pitchFamily="34" charset="0"/>
              <a:buChar char="•"/>
            </a:pPr>
            <a:r>
              <a:rPr lang="en-US" sz="2800" dirty="0"/>
              <a:t>Intervention/Therapy:</a:t>
            </a:r>
          </a:p>
          <a:p>
            <a:pPr lvl="1">
              <a:buFont typeface="Arial" panose="020B0604020202020204" pitchFamily="34" charset="0"/>
              <a:buChar char="•"/>
            </a:pPr>
            <a:r>
              <a:rPr lang="en-US" dirty="0"/>
              <a:t>Does introducing system s leads to less p in z ?</a:t>
            </a:r>
          </a:p>
          <a:p>
            <a:pPr>
              <a:buFont typeface="Arial" panose="020B0604020202020204" pitchFamily="34" charset="0"/>
              <a:buChar char="•"/>
            </a:pPr>
            <a:r>
              <a:rPr lang="en-US" sz="2800" dirty="0"/>
              <a:t>Etiology:</a:t>
            </a:r>
          </a:p>
          <a:p>
            <a:pPr lvl="1">
              <a:buFont typeface="Arial" panose="020B0604020202020204" pitchFamily="34" charset="0"/>
              <a:buChar char="•"/>
            </a:pPr>
            <a:r>
              <a:rPr lang="en-US" dirty="0"/>
              <a:t>What causes z’s to have p’s when using s ?</a:t>
            </a:r>
          </a:p>
          <a:p>
            <a:pPr>
              <a:buFont typeface="Arial" panose="020B0604020202020204" pitchFamily="34" charset="0"/>
              <a:buChar char="•"/>
            </a:pPr>
            <a:r>
              <a:rPr lang="en-US" dirty="0"/>
              <a:t>Diagnosis:</a:t>
            </a:r>
          </a:p>
          <a:p>
            <a:pPr lvl="1">
              <a:buFont typeface="Arial" panose="020B0604020202020204" pitchFamily="34" charset="0"/>
              <a:buChar char="•"/>
            </a:pPr>
            <a:r>
              <a:rPr lang="en-US" dirty="0"/>
              <a:t>Is s1 better than s2 to improve p by z’s ?</a:t>
            </a:r>
          </a:p>
          <a:p>
            <a:pPr>
              <a:buFont typeface="Arial" panose="020B0604020202020204" pitchFamily="34" charset="0"/>
              <a:buChar char="•"/>
            </a:pPr>
            <a:r>
              <a:rPr lang="en-US" sz="2800" dirty="0"/>
              <a:t>Prognosis/Prediction:</a:t>
            </a:r>
          </a:p>
          <a:p>
            <a:pPr lvl="1">
              <a:buFont typeface="Arial" panose="020B0604020202020204" pitchFamily="34" charset="0"/>
              <a:buChar char="•"/>
            </a:pPr>
            <a:r>
              <a:rPr lang="en-US" dirty="0"/>
              <a:t>What f’s will make z’s be more efficient with s ?</a:t>
            </a:r>
          </a:p>
          <a:p>
            <a:pPr>
              <a:buFont typeface="Arial" panose="020B0604020202020204" pitchFamily="34" charset="0"/>
              <a:buChar char="•"/>
            </a:pPr>
            <a:r>
              <a:rPr lang="en-US" sz="2800" dirty="0"/>
              <a:t>Meaning:</a:t>
            </a:r>
          </a:p>
          <a:p>
            <a:pPr lvl="1">
              <a:buFont typeface="Arial" panose="020B0604020202020204" pitchFamily="34" charset="0"/>
              <a:buChar char="•"/>
            </a:pPr>
            <a:r>
              <a:rPr lang="en-US" dirty="0"/>
              <a:t>Why do z’s prefer s1 over s2 to do x?</a:t>
            </a:r>
          </a:p>
        </p:txBody>
      </p:sp>
      <p:sp>
        <p:nvSpPr>
          <p:cNvPr id="4" name="Rectangle 3"/>
          <p:cNvSpPr/>
          <p:nvPr/>
        </p:nvSpPr>
        <p:spPr>
          <a:xfrm>
            <a:off x="1066800" y="6462300"/>
            <a:ext cx="7975042" cy="307777"/>
          </a:xfrm>
          <a:prstGeom prst="rect">
            <a:avLst/>
          </a:prstGeom>
        </p:spPr>
        <p:txBody>
          <a:bodyPr wrap="square">
            <a:spAutoFit/>
          </a:bodyPr>
          <a:lstStyle/>
          <a:p>
            <a:pPr algn="r"/>
            <a:r>
              <a:rPr lang="en-US" sz="1400" b="0" dirty="0">
                <a:solidFill>
                  <a:schemeClr val="bg1"/>
                </a:solidFill>
              </a:rPr>
              <a:t> </a:t>
            </a:r>
          </a:p>
        </p:txBody>
      </p:sp>
      <p:sp>
        <p:nvSpPr>
          <p:cNvPr id="5" name="Slide Number Placeholder 4"/>
          <p:cNvSpPr>
            <a:spLocks noGrp="1"/>
          </p:cNvSpPr>
          <p:nvPr>
            <p:ph type="sldNum" sz="quarter" idx="10"/>
          </p:nvPr>
        </p:nvSpPr>
        <p:spPr/>
        <p:txBody>
          <a:bodyPr/>
          <a:lstStyle/>
          <a:p>
            <a:fld id="{970F0956-5B8E-40B4-A8DD-F75AA1D26018}" type="slidenum">
              <a:rPr lang="en-US" smtClean="0"/>
              <a:pPr/>
              <a:t>16</a:t>
            </a:fld>
            <a:endParaRPr lang="en-US"/>
          </a:p>
        </p:txBody>
      </p:sp>
      <p:sp>
        <p:nvSpPr>
          <p:cNvPr id="7" name="TextBox 6">
            <a:extLst>
              <a:ext uri="{FF2B5EF4-FFF2-40B4-BE49-F238E27FC236}">
                <a16:creationId xmlns:a16="http://schemas.microsoft.com/office/drawing/2014/main" id="{772E168A-64A8-4968-8A31-79BEF6BEC795}"/>
              </a:ext>
            </a:extLst>
          </p:cNvPr>
          <p:cNvSpPr txBox="1"/>
          <p:nvPr/>
        </p:nvSpPr>
        <p:spPr>
          <a:xfrm>
            <a:off x="7669240" y="64413"/>
            <a:ext cx="1415772" cy="584775"/>
          </a:xfrm>
          <a:prstGeom prst="rect">
            <a:avLst/>
          </a:prstGeom>
          <a:noFill/>
          <a:ln w="38100">
            <a:solidFill>
              <a:schemeClr val="bg1"/>
            </a:solidFill>
          </a:ln>
        </p:spPr>
        <p:txBody>
          <a:bodyPr wrap="none" rtlCol="0">
            <a:spAutoFit/>
          </a:bodyPr>
          <a:lstStyle/>
          <a:p>
            <a:r>
              <a:rPr lang="en-US" dirty="0">
                <a:solidFill>
                  <a:schemeClr val="bg1"/>
                </a:solidFill>
              </a:rPr>
              <a:t>A1/1.1.</a:t>
            </a:r>
          </a:p>
        </p:txBody>
      </p:sp>
    </p:spTree>
    <p:extLst>
      <p:ext uri="{BB962C8B-B14F-4D97-AF65-F5344CB8AC3E}">
        <p14:creationId xmlns:p14="http://schemas.microsoft.com/office/powerpoint/2010/main" val="22810820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Specific strategy: PICO(TT) Framework</a:t>
            </a:r>
          </a:p>
        </p:txBody>
      </p:sp>
      <p:graphicFrame>
        <p:nvGraphicFramePr>
          <p:cNvPr id="4" name="Content Placeholder 3"/>
          <p:cNvGraphicFramePr>
            <a:graphicFrameLocks noGrp="1"/>
          </p:cNvGraphicFramePr>
          <p:nvPr>
            <p:ph idx="1"/>
          </p:nvPr>
        </p:nvGraphicFramePr>
        <p:xfrm>
          <a:off x="219389" y="1447800"/>
          <a:ext cx="8772211" cy="5168262"/>
        </p:xfrm>
        <a:graphic>
          <a:graphicData uri="http://schemas.openxmlformats.org/drawingml/2006/table">
            <a:tbl>
              <a:tblPr/>
              <a:tblGrid>
                <a:gridCol w="542611">
                  <a:extLst>
                    <a:ext uri="{9D8B030D-6E8A-4147-A177-3AD203B41FA5}">
                      <a16:colId xmlns:a16="http://schemas.microsoft.com/office/drawing/2014/main" val="20000"/>
                    </a:ext>
                  </a:extLst>
                </a:gridCol>
                <a:gridCol w="2667000">
                  <a:extLst>
                    <a:ext uri="{9D8B030D-6E8A-4147-A177-3AD203B41FA5}">
                      <a16:colId xmlns:a16="http://schemas.microsoft.com/office/drawing/2014/main" val="20001"/>
                    </a:ext>
                  </a:extLst>
                </a:gridCol>
                <a:gridCol w="5562600">
                  <a:extLst>
                    <a:ext uri="{9D8B030D-6E8A-4147-A177-3AD203B41FA5}">
                      <a16:colId xmlns:a16="http://schemas.microsoft.com/office/drawing/2014/main" val="20002"/>
                    </a:ext>
                  </a:extLst>
                </a:gridCol>
              </a:tblGrid>
              <a:tr h="954484">
                <a:tc>
                  <a:txBody>
                    <a:bodyPr/>
                    <a:lstStyle/>
                    <a:p>
                      <a:pPr algn="ctr">
                        <a:buFont typeface="Arial" panose="020B0604020202020204" pitchFamily="34" charset="0"/>
                        <a:buNone/>
                      </a:pPr>
                      <a:r>
                        <a:rPr lang="en-US" sz="2400" dirty="0">
                          <a:solidFill>
                            <a:schemeClr val="bg1"/>
                          </a:solidFill>
                          <a:effectLst/>
                        </a:rPr>
                        <a:t>P</a:t>
                      </a:r>
                    </a:p>
                  </a:txBody>
                  <a:tcPr marL="25797" marR="25797" marT="12898" marB="12898"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noFill/>
                  </a:tcPr>
                </a:tc>
                <a:tc>
                  <a:txBody>
                    <a:bodyPr/>
                    <a:lstStyle/>
                    <a:p>
                      <a:pPr algn="ctr">
                        <a:buFont typeface="Arial" panose="020B0604020202020204" pitchFamily="34" charset="0"/>
                        <a:buNone/>
                      </a:pPr>
                      <a:r>
                        <a:rPr lang="en-US" sz="2000" dirty="0">
                          <a:solidFill>
                            <a:schemeClr val="bg1"/>
                          </a:solidFill>
                          <a:effectLst/>
                        </a:rPr>
                        <a:t>Patient</a:t>
                      </a:r>
                    </a:p>
                    <a:p>
                      <a:pPr algn="ctr">
                        <a:buFont typeface="Arial" panose="020B0604020202020204" pitchFamily="34" charset="0"/>
                        <a:buNone/>
                      </a:pPr>
                      <a:r>
                        <a:rPr lang="en-US" sz="2000" dirty="0">
                          <a:solidFill>
                            <a:schemeClr val="bg1"/>
                          </a:solidFill>
                          <a:effectLst/>
                        </a:rPr>
                        <a:t>Population of patients</a:t>
                      </a:r>
                    </a:p>
                    <a:p>
                      <a:pPr algn="ctr">
                        <a:buFont typeface="Arial" panose="020B0604020202020204" pitchFamily="34" charset="0"/>
                        <a:buNone/>
                      </a:pPr>
                      <a:r>
                        <a:rPr lang="en-US" sz="2000" dirty="0">
                          <a:solidFill>
                            <a:schemeClr val="bg1"/>
                          </a:solidFill>
                          <a:effectLst/>
                        </a:rPr>
                        <a:t>Problem</a:t>
                      </a:r>
                    </a:p>
                  </a:txBody>
                  <a:tcPr marL="25797" marR="25797" marT="12898" marB="12898"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noFill/>
                  </a:tcPr>
                </a:tc>
                <a:tc>
                  <a:txBody>
                    <a:bodyPr/>
                    <a:lstStyle/>
                    <a:p>
                      <a:r>
                        <a:rPr lang="en-US" sz="1600">
                          <a:solidFill>
                            <a:schemeClr val="bg1"/>
                          </a:solidFill>
                          <a:effectLst/>
                        </a:rPr>
                        <a:t>What is the best way to briefly describe this patient population or situation?</a:t>
                      </a:r>
                    </a:p>
                    <a:p>
                      <a:r>
                        <a:rPr lang="en-US" sz="1600">
                          <a:solidFill>
                            <a:schemeClr val="bg1"/>
                          </a:solidFill>
                          <a:effectLst/>
                        </a:rPr>
                        <a:t>E.g. pregnant women over 40 with preeclampsia, adolescent boys 13-15, etc. </a:t>
                      </a:r>
                    </a:p>
                  </a:txBody>
                  <a:tcPr marL="25797" marR="25797" marT="12898" marB="12898"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10000"/>
                  </a:ext>
                </a:extLst>
              </a:tr>
              <a:tr h="490141">
                <a:tc>
                  <a:txBody>
                    <a:bodyPr/>
                    <a:lstStyle/>
                    <a:p>
                      <a:pPr algn="ctr">
                        <a:buFont typeface="Arial" panose="020B0604020202020204" pitchFamily="34" charset="0"/>
                        <a:buNone/>
                      </a:pPr>
                      <a:r>
                        <a:rPr lang="en-US" sz="2400" dirty="0">
                          <a:solidFill>
                            <a:schemeClr val="bg1"/>
                          </a:solidFill>
                          <a:effectLst/>
                        </a:rPr>
                        <a:t>I</a:t>
                      </a:r>
                    </a:p>
                  </a:txBody>
                  <a:tcPr marL="25797" marR="25797" marT="12898" marB="12898"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noFill/>
                  </a:tcPr>
                </a:tc>
                <a:tc>
                  <a:txBody>
                    <a:bodyPr/>
                    <a:lstStyle/>
                    <a:p>
                      <a:pPr algn="ctr">
                        <a:buFont typeface="Arial" panose="020B0604020202020204" pitchFamily="34" charset="0"/>
                        <a:buNone/>
                      </a:pPr>
                      <a:r>
                        <a:rPr lang="en-US" sz="2000" dirty="0">
                          <a:solidFill>
                            <a:schemeClr val="bg1"/>
                          </a:solidFill>
                          <a:effectLst/>
                        </a:rPr>
                        <a:t>Intervention </a:t>
                      </a:r>
                    </a:p>
                    <a:p>
                      <a:pPr algn="ctr">
                        <a:buFont typeface="Arial" panose="020B0604020202020204" pitchFamily="34" charset="0"/>
                        <a:buNone/>
                      </a:pPr>
                      <a:r>
                        <a:rPr lang="en-US" sz="2000" dirty="0">
                          <a:solidFill>
                            <a:schemeClr val="bg1"/>
                          </a:solidFill>
                          <a:effectLst/>
                        </a:rPr>
                        <a:t>(therapy or test)</a:t>
                      </a:r>
                    </a:p>
                  </a:txBody>
                  <a:tcPr marL="25797" marR="25797" marT="12898" marB="12898"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noFill/>
                  </a:tcPr>
                </a:tc>
                <a:tc>
                  <a:txBody>
                    <a:bodyPr/>
                    <a:lstStyle/>
                    <a:p>
                      <a:r>
                        <a:rPr lang="en-US" sz="1600">
                          <a:solidFill>
                            <a:schemeClr val="bg1"/>
                          </a:solidFill>
                          <a:effectLst/>
                        </a:rPr>
                        <a:t>What is the intervention?</a:t>
                      </a:r>
                    </a:p>
                    <a:p>
                      <a:r>
                        <a:rPr lang="en-US" sz="1600">
                          <a:solidFill>
                            <a:schemeClr val="bg1"/>
                          </a:solidFill>
                          <a:effectLst/>
                        </a:rPr>
                        <a:t>E.g. a drug, a questionnaire, a test, a procedure, etc.</a:t>
                      </a:r>
                    </a:p>
                  </a:txBody>
                  <a:tcPr marL="25797" marR="25797" marT="12898" marB="12898"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10001"/>
                  </a:ext>
                </a:extLst>
              </a:tr>
              <a:tr h="722312">
                <a:tc>
                  <a:txBody>
                    <a:bodyPr/>
                    <a:lstStyle/>
                    <a:p>
                      <a:pPr algn="ctr">
                        <a:buFont typeface="Arial" panose="020B0604020202020204" pitchFamily="34" charset="0"/>
                        <a:buNone/>
                      </a:pPr>
                      <a:r>
                        <a:rPr lang="en-US" sz="2400" dirty="0">
                          <a:solidFill>
                            <a:schemeClr val="bg1"/>
                          </a:solidFill>
                          <a:effectLst/>
                        </a:rPr>
                        <a:t>C</a:t>
                      </a:r>
                    </a:p>
                  </a:txBody>
                  <a:tcPr marL="25797" marR="25797" marT="12898" marB="12898"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noFill/>
                  </a:tcPr>
                </a:tc>
                <a:tc>
                  <a:txBody>
                    <a:bodyPr/>
                    <a:lstStyle/>
                    <a:p>
                      <a:pPr algn="ctr">
                        <a:buFont typeface="Arial" panose="020B0604020202020204" pitchFamily="34" charset="0"/>
                        <a:buNone/>
                      </a:pPr>
                      <a:r>
                        <a:rPr lang="en-US" sz="2000" dirty="0">
                          <a:solidFill>
                            <a:schemeClr val="bg1"/>
                          </a:solidFill>
                          <a:effectLst/>
                        </a:rPr>
                        <a:t>Comparison</a:t>
                      </a:r>
                    </a:p>
                  </a:txBody>
                  <a:tcPr marL="25797" marR="25797" marT="12898" marB="12898"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noFill/>
                  </a:tcPr>
                </a:tc>
                <a:tc>
                  <a:txBody>
                    <a:bodyPr/>
                    <a:lstStyle/>
                    <a:p>
                      <a:r>
                        <a:rPr lang="en-US" sz="1600" dirty="0">
                          <a:solidFill>
                            <a:schemeClr val="bg1"/>
                          </a:solidFill>
                          <a:effectLst/>
                        </a:rPr>
                        <a:t>Is there an alternative intervention to compare to?</a:t>
                      </a:r>
                    </a:p>
                    <a:p>
                      <a:r>
                        <a:rPr lang="en-US" sz="1600" dirty="0">
                          <a:solidFill>
                            <a:schemeClr val="bg1"/>
                          </a:solidFill>
                          <a:effectLst/>
                        </a:rPr>
                        <a:t>E.g. placebo, current standard of care, another therapy, etc. </a:t>
                      </a:r>
                    </a:p>
                  </a:txBody>
                  <a:tcPr marL="25797" marR="25797" marT="12898" marB="12898"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noFill/>
                  </a:tcPr>
                </a:tc>
                <a:extLst>
                  <a:ext uri="{0D108BD9-81ED-4DB2-BD59-A6C34878D82A}">
                    <a16:rowId xmlns:a16="http://schemas.microsoft.com/office/drawing/2014/main" val="10002"/>
                  </a:ext>
                </a:extLst>
              </a:tr>
              <a:tr h="490141">
                <a:tc>
                  <a:txBody>
                    <a:bodyPr/>
                    <a:lstStyle/>
                    <a:p>
                      <a:pPr algn="ctr">
                        <a:buFont typeface="Arial" panose="020B0604020202020204" pitchFamily="34" charset="0"/>
                        <a:buNone/>
                      </a:pPr>
                      <a:r>
                        <a:rPr lang="en-US" sz="2400" dirty="0">
                          <a:solidFill>
                            <a:schemeClr val="bg1"/>
                          </a:solidFill>
                          <a:effectLst/>
                        </a:rPr>
                        <a:t>O</a:t>
                      </a:r>
                    </a:p>
                  </a:txBody>
                  <a:tcPr marL="25797" marR="25797" marT="12898" marB="12898"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noFill/>
                  </a:tcPr>
                </a:tc>
                <a:tc>
                  <a:txBody>
                    <a:bodyPr/>
                    <a:lstStyle/>
                    <a:p>
                      <a:pPr algn="ctr">
                        <a:buFont typeface="Arial" panose="020B0604020202020204" pitchFamily="34" charset="0"/>
                        <a:buNone/>
                      </a:pPr>
                      <a:r>
                        <a:rPr lang="en-US" sz="2000" dirty="0">
                          <a:solidFill>
                            <a:schemeClr val="bg1"/>
                          </a:solidFill>
                          <a:effectLst/>
                        </a:rPr>
                        <a:t>Outcome</a:t>
                      </a:r>
                    </a:p>
                  </a:txBody>
                  <a:tcPr marL="25797" marR="25797" marT="12898" marB="12898"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noFill/>
                  </a:tcPr>
                </a:tc>
                <a:tc>
                  <a:txBody>
                    <a:bodyPr/>
                    <a:lstStyle/>
                    <a:p>
                      <a:r>
                        <a:rPr lang="en-US" sz="1600">
                          <a:solidFill>
                            <a:schemeClr val="bg1"/>
                          </a:solidFill>
                          <a:effectLst/>
                        </a:rPr>
                        <a:t>Include specific patient-oriented outcomes</a:t>
                      </a:r>
                    </a:p>
                    <a:p>
                      <a:r>
                        <a:rPr lang="en-US" sz="1600">
                          <a:solidFill>
                            <a:schemeClr val="bg1"/>
                          </a:solidFill>
                          <a:effectLst/>
                        </a:rPr>
                        <a:t>E.g. morbidity, quality of life, etc.</a:t>
                      </a:r>
                    </a:p>
                  </a:txBody>
                  <a:tcPr marL="25797" marR="25797" marT="12898" marB="12898"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10003"/>
                  </a:ext>
                </a:extLst>
              </a:tr>
              <a:tr h="1264047">
                <a:tc>
                  <a:txBody>
                    <a:bodyPr/>
                    <a:lstStyle/>
                    <a:p>
                      <a:pPr algn="ctr">
                        <a:buFont typeface="Arial" panose="020B0604020202020204" pitchFamily="34" charset="0"/>
                        <a:buNone/>
                      </a:pPr>
                      <a:r>
                        <a:rPr lang="en-US" sz="2400" dirty="0">
                          <a:solidFill>
                            <a:schemeClr val="bg1"/>
                          </a:solidFill>
                          <a:effectLst/>
                        </a:rPr>
                        <a:t>T</a:t>
                      </a:r>
                    </a:p>
                  </a:txBody>
                  <a:tcPr marL="25797" marR="25797" marT="12898" marB="12898"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noFill/>
                  </a:tcPr>
                </a:tc>
                <a:tc>
                  <a:txBody>
                    <a:bodyPr/>
                    <a:lstStyle/>
                    <a:p>
                      <a:pPr algn="ctr">
                        <a:buFont typeface="Arial" panose="020B0604020202020204" pitchFamily="34" charset="0"/>
                        <a:buNone/>
                      </a:pPr>
                      <a:r>
                        <a:rPr lang="en-US" sz="2000" dirty="0">
                          <a:solidFill>
                            <a:schemeClr val="bg1"/>
                          </a:solidFill>
                          <a:effectLst/>
                        </a:rPr>
                        <a:t>Time for completion</a:t>
                      </a:r>
                    </a:p>
                  </a:txBody>
                  <a:tcPr marL="25797" marR="25797" marT="12898" marB="12898"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noFill/>
                  </a:tcPr>
                </a:tc>
                <a:tc>
                  <a:txBody>
                    <a:bodyPr/>
                    <a:lstStyle/>
                    <a:p>
                      <a:r>
                        <a:rPr lang="en-US" sz="1600">
                          <a:solidFill>
                            <a:schemeClr val="bg1"/>
                          </a:solidFill>
                          <a:effectLst/>
                        </a:rPr>
                        <a:t>Used to identify the time/duration for your data collection or for assessing your outcome.</a:t>
                      </a:r>
                    </a:p>
                    <a:p>
                      <a:r>
                        <a:rPr lang="en-US" sz="1600">
                          <a:solidFill>
                            <a:schemeClr val="bg1"/>
                          </a:solidFill>
                          <a:effectLst/>
                        </a:rPr>
                        <a:t>I.e. how long before you are to see that the intervention is having a positive impact OR the time in which the intervention will be delivered</a:t>
                      </a:r>
                    </a:p>
                  </a:txBody>
                  <a:tcPr marL="25797" marR="25797" marT="12898" marB="12898"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10004"/>
                  </a:ext>
                </a:extLst>
              </a:tr>
              <a:tr h="1031875">
                <a:tc>
                  <a:txBody>
                    <a:bodyPr/>
                    <a:lstStyle/>
                    <a:p>
                      <a:pPr algn="ctr">
                        <a:buFont typeface="Arial" panose="020B0604020202020204" pitchFamily="34" charset="0"/>
                        <a:buNone/>
                      </a:pPr>
                      <a:r>
                        <a:rPr lang="en-US" sz="2400" dirty="0">
                          <a:solidFill>
                            <a:schemeClr val="bg1"/>
                          </a:solidFill>
                          <a:effectLst/>
                        </a:rPr>
                        <a:t>T</a:t>
                      </a:r>
                    </a:p>
                  </a:txBody>
                  <a:tcPr marL="25797" marR="25797" marT="12898" marB="12898"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noFill/>
                  </a:tcPr>
                </a:tc>
                <a:tc>
                  <a:txBody>
                    <a:bodyPr/>
                    <a:lstStyle/>
                    <a:p>
                      <a:pPr algn="ctr">
                        <a:buFont typeface="Arial" panose="020B0604020202020204" pitchFamily="34" charset="0"/>
                        <a:buNone/>
                      </a:pPr>
                      <a:r>
                        <a:rPr lang="en-US" sz="2000" dirty="0">
                          <a:solidFill>
                            <a:schemeClr val="bg1"/>
                          </a:solidFill>
                          <a:effectLst/>
                        </a:rPr>
                        <a:t>Type of study</a:t>
                      </a:r>
                    </a:p>
                  </a:txBody>
                  <a:tcPr marL="25797" marR="25797" marT="12898" marB="12898"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noFill/>
                  </a:tcPr>
                </a:tc>
                <a:tc>
                  <a:txBody>
                    <a:bodyPr/>
                    <a:lstStyle/>
                    <a:p>
                      <a:r>
                        <a:rPr lang="en-US" sz="1600" dirty="0">
                          <a:solidFill>
                            <a:schemeClr val="bg1"/>
                          </a:solidFill>
                          <a:effectLst/>
                        </a:rPr>
                        <a:t>What is the ideal study design to answer this question? What type of study design do you realistically anticipate finding?</a:t>
                      </a:r>
                    </a:p>
                    <a:p>
                      <a:r>
                        <a:rPr lang="en-US" sz="1600" dirty="0">
                          <a:solidFill>
                            <a:schemeClr val="bg1"/>
                          </a:solidFill>
                          <a:effectLst/>
                        </a:rPr>
                        <a:t>E.g. randomized-controlled trial, systematic reviews, etc.</a:t>
                      </a:r>
                    </a:p>
                  </a:txBody>
                  <a:tcPr marL="25797" marR="25797" marT="12898" marB="12898"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3" name="Slide Number Placeholder 2"/>
          <p:cNvSpPr>
            <a:spLocks noGrp="1"/>
          </p:cNvSpPr>
          <p:nvPr>
            <p:ph type="sldNum" sz="quarter" idx="10"/>
          </p:nvPr>
        </p:nvSpPr>
        <p:spPr/>
        <p:txBody>
          <a:bodyPr/>
          <a:lstStyle/>
          <a:p>
            <a:fld id="{970F0956-5B8E-40B4-A8DD-F75AA1D26018}" type="slidenum">
              <a:rPr lang="en-US" smtClean="0"/>
              <a:pPr/>
              <a:t>17</a:t>
            </a:fld>
            <a:endParaRPr lang="en-US"/>
          </a:p>
        </p:txBody>
      </p:sp>
      <p:sp>
        <p:nvSpPr>
          <p:cNvPr id="5" name="Rectangle 4">
            <a:extLst>
              <a:ext uri="{FF2B5EF4-FFF2-40B4-BE49-F238E27FC236}">
                <a16:creationId xmlns:a16="http://schemas.microsoft.com/office/drawing/2014/main" id="{BCF85123-B3BA-419D-963F-DF72B7E3C652}"/>
              </a:ext>
            </a:extLst>
          </p:cNvPr>
          <p:cNvSpPr/>
          <p:nvPr/>
        </p:nvSpPr>
        <p:spPr bwMode="auto">
          <a:xfrm>
            <a:off x="3429000" y="2428672"/>
            <a:ext cx="5495611" cy="6858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rgbClr val="FF0000"/>
                </a:solidFill>
                <a:effectLst/>
                <a:latin typeface="Times" pitchFamily="122" charset="0"/>
              </a:rPr>
              <a:t>For the proposal: a BMI application or process!!!</a:t>
            </a:r>
          </a:p>
        </p:txBody>
      </p:sp>
      <p:sp>
        <p:nvSpPr>
          <p:cNvPr id="7" name="TextBox 6">
            <a:extLst>
              <a:ext uri="{FF2B5EF4-FFF2-40B4-BE49-F238E27FC236}">
                <a16:creationId xmlns:a16="http://schemas.microsoft.com/office/drawing/2014/main" id="{F22CB66E-B0F7-493E-9434-548254146BBD}"/>
              </a:ext>
            </a:extLst>
          </p:cNvPr>
          <p:cNvSpPr txBox="1"/>
          <p:nvPr/>
        </p:nvSpPr>
        <p:spPr>
          <a:xfrm>
            <a:off x="7669240" y="64413"/>
            <a:ext cx="1415772" cy="584775"/>
          </a:xfrm>
          <a:prstGeom prst="rect">
            <a:avLst/>
          </a:prstGeom>
          <a:noFill/>
          <a:ln w="38100">
            <a:solidFill>
              <a:schemeClr val="bg1"/>
            </a:solidFill>
          </a:ln>
        </p:spPr>
        <p:txBody>
          <a:bodyPr wrap="none" rtlCol="0">
            <a:spAutoFit/>
          </a:bodyPr>
          <a:lstStyle/>
          <a:p>
            <a:r>
              <a:rPr lang="en-US" dirty="0">
                <a:solidFill>
                  <a:schemeClr val="bg1"/>
                </a:solidFill>
              </a:rPr>
              <a:t>A2/1.1.</a:t>
            </a:r>
          </a:p>
        </p:txBody>
      </p:sp>
    </p:spTree>
    <p:extLst>
      <p:ext uri="{BB962C8B-B14F-4D97-AF65-F5344CB8AC3E}">
        <p14:creationId xmlns:p14="http://schemas.microsoft.com/office/powerpoint/2010/main" val="148329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9600"/>
            <a:ext cx="9144000" cy="6248400"/>
          </a:xfrm>
          <a:prstGeom prst="rect">
            <a:avLst/>
          </a:prstGeom>
        </p:spPr>
      </p:pic>
      <p:sp>
        <p:nvSpPr>
          <p:cNvPr id="5" name="Rectangle 4"/>
          <p:cNvSpPr/>
          <p:nvPr/>
        </p:nvSpPr>
        <p:spPr>
          <a:xfrm>
            <a:off x="2133600" y="6462300"/>
            <a:ext cx="3124200" cy="400110"/>
          </a:xfrm>
          <a:prstGeom prst="rect">
            <a:avLst/>
          </a:prstGeom>
        </p:spPr>
        <p:txBody>
          <a:bodyPr wrap="square">
            <a:spAutoFit/>
          </a:bodyPr>
          <a:lstStyle/>
          <a:p>
            <a:r>
              <a:rPr lang="en-US" sz="1000" b="0" dirty="0">
                <a:solidFill>
                  <a:srgbClr val="FF0000"/>
                </a:solidFill>
              </a:rPr>
              <a:t>https://www.aaacn.org/sites/default/files/documents/misc-docs/1e_PICOT_Questions_template.pdf</a:t>
            </a:r>
          </a:p>
        </p:txBody>
      </p:sp>
      <p:sp>
        <p:nvSpPr>
          <p:cNvPr id="8" name="TextBox 7">
            <a:extLst>
              <a:ext uri="{FF2B5EF4-FFF2-40B4-BE49-F238E27FC236}">
                <a16:creationId xmlns:a16="http://schemas.microsoft.com/office/drawing/2014/main" id="{B007F7B1-8F9C-4EB2-BD50-C7C4E359CAFB}"/>
              </a:ext>
            </a:extLst>
          </p:cNvPr>
          <p:cNvSpPr txBox="1"/>
          <p:nvPr/>
        </p:nvSpPr>
        <p:spPr>
          <a:xfrm>
            <a:off x="7669240" y="64413"/>
            <a:ext cx="1415772" cy="584775"/>
          </a:xfrm>
          <a:prstGeom prst="rect">
            <a:avLst/>
          </a:prstGeom>
          <a:noFill/>
          <a:ln w="38100">
            <a:solidFill>
              <a:schemeClr val="bg1"/>
            </a:solidFill>
          </a:ln>
        </p:spPr>
        <p:txBody>
          <a:bodyPr wrap="none" rtlCol="0">
            <a:spAutoFit/>
          </a:bodyPr>
          <a:lstStyle/>
          <a:p>
            <a:r>
              <a:rPr lang="en-US" dirty="0">
                <a:solidFill>
                  <a:schemeClr val="bg1"/>
                </a:solidFill>
              </a:rPr>
              <a:t>A2/1.1.</a:t>
            </a:r>
          </a:p>
        </p:txBody>
      </p:sp>
      <p:sp>
        <p:nvSpPr>
          <p:cNvPr id="6" name="Slide Number Placeholder 5"/>
          <p:cNvSpPr>
            <a:spLocks noGrp="1"/>
          </p:cNvSpPr>
          <p:nvPr>
            <p:ph type="sldNum" sz="quarter" idx="10"/>
          </p:nvPr>
        </p:nvSpPr>
        <p:spPr/>
        <p:txBody>
          <a:bodyPr/>
          <a:lstStyle/>
          <a:p>
            <a:fld id="{970F0956-5B8E-40B4-A8DD-F75AA1D26018}" type="slidenum">
              <a:rPr lang="en-US" smtClean="0">
                <a:solidFill>
                  <a:schemeClr val="tx1"/>
                </a:solidFill>
              </a:rPr>
              <a:pPr/>
              <a:t>18</a:t>
            </a:fld>
            <a:endParaRPr lang="en-US">
              <a:solidFill>
                <a:schemeClr val="tx1"/>
              </a:solidFill>
            </a:endParaRPr>
          </a:p>
        </p:txBody>
      </p:sp>
    </p:spTree>
    <p:extLst>
      <p:ext uri="{BB962C8B-B14F-4D97-AF65-F5344CB8AC3E}">
        <p14:creationId xmlns:p14="http://schemas.microsoft.com/office/powerpoint/2010/main" val="6147320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080092-A28A-42E9-95E7-A3AF7EBD7FCE}"/>
              </a:ext>
            </a:extLst>
          </p:cNvPr>
          <p:cNvSpPr>
            <a:spLocks noGrp="1"/>
          </p:cNvSpPr>
          <p:nvPr>
            <p:ph type="title"/>
          </p:nvPr>
        </p:nvSpPr>
        <p:spPr/>
        <p:txBody>
          <a:bodyPr/>
          <a:lstStyle/>
          <a:p>
            <a:r>
              <a:rPr lang="en-US" dirty="0"/>
              <a:t>Be aware</a:t>
            </a:r>
          </a:p>
        </p:txBody>
      </p:sp>
      <p:sp>
        <p:nvSpPr>
          <p:cNvPr id="3" name="Content Placeholder 2">
            <a:extLst>
              <a:ext uri="{FF2B5EF4-FFF2-40B4-BE49-F238E27FC236}">
                <a16:creationId xmlns:a16="http://schemas.microsoft.com/office/drawing/2014/main" id="{85773262-2690-432D-A539-EF39D3151393}"/>
              </a:ext>
            </a:extLst>
          </p:cNvPr>
          <p:cNvSpPr>
            <a:spLocks noGrp="1"/>
          </p:cNvSpPr>
          <p:nvPr>
            <p:ph idx="1"/>
          </p:nvPr>
        </p:nvSpPr>
        <p:spPr/>
        <p:txBody>
          <a:bodyPr/>
          <a:lstStyle/>
          <a:p>
            <a:pPr>
              <a:buFont typeface="Arial" panose="020B0604020202020204" pitchFamily="34" charset="0"/>
              <a:buChar char="•"/>
            </a:pPr>
            <a:r>
              <a:rPr lang="en-US" b="1" dirty="0"/>
              <a:t>Your research question(s) must </a:t>
            </a:r>
            <a:r>
              <a:rPr lang="en-US" sz="7200" b="1" dirty="0"/>
              <a:t>EXACTLY</a:t>
            </a:r>
            <a:r>
              <a:rPr lang="en-US" b="1" dirty="0"/>
              <a:t> follow the format of one of these 5 types !!!</a:t>
            </a:r>
          </a:p>
          <a:p>
            <a:pPr>
              <a:buFont typeface="Arial" panose="020B0604020202020204" pitchFamily="34" charset="0"/>
              <a:buChar char="•"/>
            </a:pPr>
            <a:endParaRPr lang="en-US" dirty="0"/>
          </a:p>
          <a:p>
            <a:pPr>
              <a:buFont typeface="Arial" panose="020B0604020202020204" pitchFamily="34" charset="0"/>
              <a:buChar char="•"/>
            </a:pPr>
            <a:r>
              <a:rPr lang="en-US" dirty="0"/>
              <a:t>Your </a:t>
            </a:r>
            <a:r>
              <a:rPr lang="en-US" dirty="0" err="1"/>
              <a:t>hypothes</a:t>
            </a:r>
            <a:r>
              <a:rPr lang="en-US" dirty="0"/>
              <a:t>(</a:t>
            </a:r>
            <a:r>
              <a:rPr lang="en-US" dirty="0" err="1"/>
              <a:t>i</a:t>
            </a:r>
            <a:r>
              <a:rPr lang="en-US" dirty="0"/>
              <a:t>)(e)s must reflect your research question(s)</a:t>
            </a:r>
          </a:p>
          <a:p>
            <a:pPr>
              <a:buFont typeface="Arial" panose="020B0604020202020204" pitchFamily="34" charset="0"/>
              <a:buChar char="•"/>
            </a:pPr>
            <a:r>
              <a:rPr lang="en-US" dirty="0"/>
              <a:t>All your variables must be motivated and described in relation to the research questions, including ‘intermediate variables’ specified in your theory (theoretical linkage)</a:t>
            </a:r>
          </a:p>
          <a:p>
            <a:pPr>
              <a:buFont typeface="Arial" panose="020B0604020202020204" pitchFamily="34" charset="0"/>
              <a:buChar char="•"/>
            </a:pPr>
            <a:r>
              <a:rPr lang="en-US" dirty="0"/>
              <a:t>The set of your variables is the minimal set required to be able to accept/reject the null hypothesis.</a:t>
            </a:r>
          </a:p>
        </p:txBody>
      </p:sp>
      <p:sp>
        <p:nvSpPr>
          <p:cNvPr id="4" name="Slide Number Placeholder 3">
            <a:extLst>
              <a:ext uri="{FF2B5EF4-FFF2-40B4-BE49-F238E27FC236}">
                <a16:creationId xmlns:a16="http://schemas.microsoft.com/office/drawing/2014/main" id="{0AD9082F-E70C-44CB-B47F-B9A00351F79D}"/>
              </a:ext>
            </a:extLst>
          </p:cNvPr>
          <p:cNvSpPr>
            <a:spLocks noGrp="1"/>
          </p:cNvSpPr>
          <p:nvPr>
            <p:ph type="sldNum" sz="quarter" idx="10"/>
          </p:nvPr>
        </p:nvSpPr>
        <p:spPr/>
        <p:txBody>
          <a:bodyPr/>
          <a:lstStyle/>
          <a:p>
            <a:fld id="{E275BFA4-CA6D-4892-8C0A-6B14E134BD5D}" type="slidenum">
              <a:rPr lang="en-US" smtClean="0"/>
              <a:pPr/>
              <a:t>19</a:t>
            </a:fld>
            <a:endParaRPr lang="en-US"/>
          </a:p>
        </p:txBody>
      </p:sp>
      <p:sp>
        <p:nvSpPr>
          <p:cNvPr id="5" name="TextBox 4">
            <a:extLst>
              <a:ext uri="{FF2B5EF4-FFF2-40B4-BE49-F238E27FC236}">
                <a16:creationId xmlns:a16="http://schemas.microsoft.com/office/drawing/2014/main" id="{D62A9181-FAC3-463D-B19B-1AB85A848FA3}"/>
              </a:ext>
            </a:extLst>
          </p:cNvPr>
          <p:cNvSpPr txBox="1"/>
          <p:nvPr/>
        </p:nvSpPr>
        <p:spPr>
          <a:xfrm>
            <a:off x="7669240" y="64413"/>
            <a:ext cx="1415772" cy="584775"/>
          </a:xfrm>
          <a:prstGeom prst="rect">
            <a:avLst/>
          </a:prstGeom>
          <a:noFill/>
          <a:ln w="38100">
            <a:solidFill>
              <a:schemeClr val="bg1"/>
            </a:solidFill>
          </a:ln>
        </p:spPr>
        <p:txBody>
          <a:bodyPr wrap="none" rtlCol="0">
            <a:spAutoFit/>
          </a:bodyPr>
          <a:lstStyle/>
          <a:p>
            <a:r>
              <a:rPr lang="en-US" dirty="0">
                <a:solidFill>
                  <a:schemeClr val="bg1"/>
                </a:solidFill>
              </a:rPr>
              <a:t>A2/1.1.</a:t>
            </a:r>
          </a:p>
        </p:txBody>
      </p:sp>
    </p:spTree>
    <p:extLst>
      <p:ext uri="{BB962C8B-B14F-4D97-AF65-F5344CB8AC3E}">
        <p14:creationId xmlns:p14="http://schemas.microsoft.com/office/powerpoint/2010/main" val="18760838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 structure (C1)</a:t>
            </a:r>
          </a:p>
        </p:txBody>
      </p:sp>
      <p:sp>
        <p:nvSpPr>
          <p:cNvPr id="4" name="Content Placeholder 3"/>
          <p:cNvSpPr>
            <a:spLocks noGrp="1"/>
          </p:cNvSpPr>
          <p:nvPr>
            <p:ph idx="1"/>
          </p:nvPr>
        </p:nvSpPr>
        <p:spPr/>
        <p:txBody>
          <a:bodyPr/>
          <a:lstStyle/>
          <a:p>
            <a:pPr marL="457200" indent="-457200">
              <a:buFont typeface="+mj-lt"/>
              <a:buAutoNum type="arabicParenR"/>
            </a:pPr>
            <a:r>
              <a:rPr lang="en-US" dirty="0"/>
              <a:t>Participant and instructor introduction.</a:t>
            </a:r>
          </a:p>
          <a:p>
            <a:pPr marL="457200" indent="-457200">
              <a:buFont typeface="+mj-lt"/>
              <a:buAutoNum type="arabicParenR"/>
            </a:pPr>
            <a:r>
              <a:rPr lang="en-US" dirty="0"/>
              <a:t>Course introduction:</a:t>
            </a:r>
          </a:p>
          <a:p>
            <a:pPr marL="857250" lvl="1" indent="-457200">
              <a:buFont typeface="+mj-lt"/>
              <a:buAutoNum type="arabicParenR"/>
            </a:pPr>
            <a:r>
              <a:rPr lang="en-US" dirty="0"/>
              <a:t>course overview,</a:t>
            </a:r>
          </a:p>
          <a:p>
            <a:pPr marL="857250" lvl="1" indent="-457200">
              <a:buFont typeface="+mj-lt"/>
              <a:buAutoNum type="arabicParenR"/>
            </a:pPr>
            <a:r>
              <a:rPr lang="en-US" dirty="0"/>
              <a:t>course project work and assessment,</a:t>
            </a:r>
          </a:p>
          <a:p>
            <a:pPr marL="857250" lvl="1" indent="-457200">
              <a:buFont typeface="+mj-lt"/>
              <a:buAutoNum type="arabicParenR"/>
            </a:pPr>
            <a:r>
              <a:rPr lang="en-US" dirty="0"/>
              <a:t>housekeeping rules and expectations. </a:t>
            </a:r>
          </a:p>
          <a:p>
            <a:pPr marL="457200" indent="-457200">
              <a:buFont typeface="+mj-lt"/>
              <a:buAutoNum type="arabicParenR"/>
            </a:pPr>
            <a:r>
              <a:rPr lang="en-US" dirty="0"/>
              <a:t>Introduction to research proposals.</a:t>
            </a:r>
          </a:p>
          <a:p>
            <a:pPr marL="457200" indent="-457200">
              <a:buFont typeface="+mj-lt"/>
              <a:buAutoNum type="arabicParenR"/>
            </a:pPr>
            <a:r>
              <a:rPr lang="en-US" dirty="0"/>
              <a:t>Discussion on research proposal topics.</a:t>
            </a:r>
          </a:p>
          <a:p>
            <a:pPr marL="457200" indent="-457200">
              <a:buFont typeface="+mj-lt"/>
              <a:buAutoNum type="arabicParenR"/>
            </a:pPr>
            <a:endParaRPr lang="en-US" dirty="0"/>
          </a:p>
          <a:p>
            <a:pPr marL="0" indent="0" algn="ctr"/>
            <a:r>
              <a:rPr lang="en-US" dirty="0">
                <a:solidFill>
                  <a:srgbClr val="FFFF00"/>
                </a:solidFill>
              </a:rPr>
              <a:t>The slides in this set may not to be distributed to, shared with, or shown to anybody else than the students registered for this course, i.e. BMI504-2026.</a:t>
            </a:r>
          </a:p>
        </p:txBody>
      </p:sp>
      <p:sp>
        <p:nvSpPr>
          <p:cNvPr id="3" name="Slide Number Placeholder 2"/>
          <p:cNvSpPr>
            <a:spLocks noGrp="1"/>
          </p:cNvSpPr>
          <p:nvPr>
            <p:ph type="sldNum" sz="quarter" idx="10"/>
          </p:nvPr>
        </p:nvSpPr>
        <p:spPr/>
        <p:txBody>
          <a:bodyPr/>
          <a:lstStyle/>
          <a:p>
            <a:fld id="{970F0956-5B8E-40B4-A8DD-F75AA1D26018}" type="slidenum">
              <a:rPr lang="en-US" smtClean="0"/>
              <a:pPr/>
              <a:t>2</a:t>
            </a:fld>
            <a:endParaRPr lang="en-US"/>
          </a:p>
        </p:txBody>
      </p:sp>
    </p:spTree>
    <p:extLst>
      <p:ext uri="{BB962C8B-B14F-4D97-AF65-F5344CB8AC3E}">
        <p14:creationId xmlns:p14="http://schemas.microsoft.com/office/powerpoint/2010/main" val="17526889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Research design types</a:t>
            </a:r>
          </a:p>
        </p:txBody>
      </p:sp>
      <p:graphicFrame>
        <p:nvGraphicFramePr>
          <p:cNvPr id="4" name="Content Placeholder 3"/>
          <p:cNvGraphicFramePr>
            <a:graphicFrameLocks noGrp="1"/>
          </p:cNvGraphicFramePr>
          <p:nvPr>
            <p:ph idx="1"/>
          </p:nvPr>
        </p:nvGraphicFramePr>
        <p:xfrm>
          <a:off x="228600" y="1676400"/>
          <a:ext cx="8686800" cy="4206240"/>
        </p:xfrm>
        <a:graphic>
          <a:graphicData uri="http://schemas.openxmlformats.org/drawingml/2006/table">
            <a:tbl>
              <a:tblPr firstRow="1" bandRow="1">
                <a:tableStyleId>{5C22544A-7EE6-4342-B048-85BDC9FD1C3A}</a:tableStyleId>
              </a:tblPr>
              <a:tblGrid>
                <a:gridCol w="2895600">
                  <a:extLst>
                    <a:ext uri="{9D8B030D-6E8A-4147-A177-3AD203B41FA5}">
                      <a16:colId xmlns:a16="http://schemas.microsoft.com/office/drawing/2014/main" val="20000"/>
                    </a:ext>
                  </a:extLst>
                </a:gridCol>
                <a:gridCol w="2895600">
                  <a:extLst>
                    <a:ext uri="{9D8B030D-6E8A-4147-A177-3AD203B41FA5}">
                      <a16:colId xmlns:a16="http://schemas.microsoft.com/office/drawing/2014/main" val="20001"/>
                    </a:ext>
                  </a:extLst>
                </a:gridCol>
                <a:gridCol w="2895600">
                  <a:extLst>
                    <a:ext uri="{9D8B030D-6E8A-4147-A177-3AD203B41FA5}">
                      <a16:colId xmlns:a16="http://schemas.microsoft.com/office/drawing/2014/main" val="20002"/>
                    </a:ext>
                  </a:extLst>
                </a:gridCol>
              </a:tblGrid>
              <a:tr h="370840">
                <a:tc>
                  <a:txBody>
                    <a:bodyPr/>
                    <a:lstStyle/>
                    <a:p>
                      <a:pPr algn="ctr"/>
                      <a:r>
                        <a:rPr lang="en-US" sz="2400" b="1" i="0" u="none" strike="noStrike" kern="1200" baseline="0" dirty="0">
                          <a:solidFill>
                            <a:schemeClr val="tx1"/>
                          </a:solidFill>
                          <a:latin typeface="+mn-lt"/>
                          <a:ea typeface="+mn-ea"/>
                          <a:cs typeface="+mn-cs"/>
                        </a:rPr>
                        <a:t>Quantitative</a:t>
                      </a:r>
                    </a:p>
                  </a:txBody>
                  <a:tcPr/>
                </a:tc>
                <a:tc>
                  <a:txBody>
                    <a:bodyPr/>
                    <a:lstStyle/>
                    <a:p>
                      <a:pPr algn="ctr"/>
                      <a:r>
                        <a:rPr lang="en-US" sz="2400" b="1" i="0" u="none" strike="noStrike" kern="1200" baseline="0" dirty="0">
                          <a:solidFill>
                            <a:schemeClr val="tx1"/>
                          </a:solidFill>
                          <a:latin typeface="+mn-lt"/>
                          <a:ea typeface="+mn-ea"/>
                          <a:cs typeface="+mn-cs"/>
                        </a:rPr>
                        <a:t>Qualitative</a:t>
                      </a:r>
                      <a:endParaRPr lang="en-US" sz="2400" dirty="0">
                        <a:solidFill>
                          <a:schemeClr val="tx1"/>
                        </a:solidFill>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b="1" i="0" u="none" strike="noStrike" kern="1200" baseline="0" dirty="0">
                          <a:solidFill>
                            <a:schemeClr val="tx1"/>
                          </a:solidFill>
                          <a:latin typeface="+mn-lt"/>
                          <a:ea typeface="+mn-ea"/>
                          <a:cs typeface="+mn-cs"/>
                        </a:rPr>
                        <a:t>Mixed Methods</a:t>
                      </a:r>
                    </a:p>
                    <a:p>
                      <a:pPr algn="ctr"/>
                      <a:endParaRPr lang="en-US" sz="2400" dirty="0">
                        <a:solidFill>
                          <a:schemeClr val="tx1"/>
                        </a:solidFill>
                      </a:endParaRPr>
                    </a:p>
                  </a:txBody>
                  <a:tcPr/>
                </a:tc>
                <a:extLst>
                  <a:ext uri="{0D108BD9-81ED-4DB2-BD59-A6C34878D82A}">
                    <a16:rowId xmlns:a16="http://schemas.microsoft.com/office/drawing/2014/main" val="10000"/>
                  </a:ext>
                </a:extLst>
              </a:tr>
              <a:tr h="370840">
                <a:tc>
                  <a:txBody>
                    <a:bodyPr/>
                    <a:lstStyle/>
                    <a:p>
                      <a:pPr marL="342900" indent="-342900">
                        <a:buFont typeface="Arial" panose="020B0604020202020204" pitchFamily="34" charset="0"/>
                        <a:buChar char="•"/>
                      </a:pPr>
                      <a:r>
                        <a:rPr lang="en-US" sz="2400" b="0" i="0" u="none" strike="noStrike" kern="1200" baseline="0" dirty="0">
                          <a:solidFill>
                            <a:schemeClr val="tx1"/>
                          </a:solidFill>
                          <a:latin typeface="+mn-lt"/>
                          <a:ea typeface="+mn-ea"/>
                          <a:cs typeface="+mn-cs"/>
                        </a:rPr>
                        <a:t>Experimental designs</a:t>
                      </a:r>
                    </a:p>
                    <a:p>
                      <a:pPr marL="342900" indent="-342900">
                        <a:buFont typeface="Arial" panose="020B0604020202020204" pitchFamily="34" charset="0"/>
                        <a:buChar char="•"/>
                      </a:pPr>
                      <a:r>
                        <a:rPr lang="en-US" sz="2400" b="0" i="0" u="none" strike="noStrike" kern="1200" baseline="0" dirty="0">
                          <a:solidFill>
                            <a:schemeClr val="tx1"/>
                          </a:solidFill>
                          <a:latin typeface="+mn-lt"/>
                          <a:ea typeface="+mn-ea"/>
                          <a:cs typeface="+mn-cs"/>
                        </a:rPr>
                        <a:t>Nonexperimental designs, such as surveys</a:t>
                      </a:r>
                    </a:p>
                    <a:p>
                      <a:pPr marL="342900" indent="-342900">
                        <a:buFont typeface="Arial" panose="020B0604020202020204" pitchFamily="34" charset="0"/>
                        <a:buChar char="•"/>
                      </a:pPr>
                      <a:endParaRPr lang="en-US" sz="2400" dirty="0">
                        <a:solidFill>
                          <a:schemeClr val="tx1"/>
                        </a:solidFill>
                      </a:endParaRPr>
                    </a:p>
                  </a:txBody>
                  <a:tcPr/>
                </a:tc>
                <a:tc>
                  <a:txBody>
                    <a:bodyPr/>
                    <a:lstStyle/>
                    <a:p>
                      <a:pPr marL="342900" indent="-342900">
                        <a:buFont typeface="Arial" panose="020B0604020202020204" pitchFamily="34" charset="0"/>
                        <a:buChar char="•"/>
                      </a:pPr>
                      <a:r>
                        <a:rPr lang="en-US" sz="2400" b="0" i="0" u="none" strike="noStrike" kern="1200" baseline="0" dirty="0">
                          <a:solidFill>
                            <a:schemeClr val="tx1"/>
                          </a:solidFill>
                          <a:latin typeface="+mn-lt"/>
                          <a:ea typeface="+mn-ea"/>
                          <a:cs typeface="+mn-cs"/>
                        </a:rPr>
                        <a:t>Narrative research</a:t>
                      </a:r>
                    </a:p>
                    <a:p>
                      <a:pPr marL="342900" indent="-342900">
                        <a:buFont typeface="Arial" panose="020B0604020202020204" pitchFamily="34" charset="0"/>
                        <a:buChar char="•"/>
                      </a:pPr>
                      <a:r>
                        <a:rPr lang="en-US" sz="2400" b="0" i="0" u="none" strike="noStrike" kern="1200" baseline="0" dirty="0">
                          <a:solidFill>
                            <a:schemeClr val="tx1"/>
                          </a:solidFill>
                          <a:latin typeface="+mn-lt"/>
                          <a:ea typeface="+mn-ea"/>
                          <a:cs typeface="+mn-cs"/>
                        </a:rPr>
                        <a:t>Phenomenology</a:t>
                      </a:r>
                    </a:p>
                    <a:p>
                      <a:pPr marL="342900" indent="-342900">
                        <a:buFont typeface="Arial" panose="020B0604020202020204" pitchFamily="34" charset="0"/>
                        <a:buChar char="•"/>
                      </a:pPr>
                      <a:r>
                        <a:rPr lang="en-US" sz="2400" b="0" i="0" u="none" strike="noStrike" kern="1200" baseline="0" dirty="0">
                          <a:solidFill>
                            <a:schemeClr val="tx1"/>
                          </a:solidFill>
                          <a:latin typeface="+mn-lt"/>
                          <a:ea typeface="+mn-ea"/>
                          <a:cs typeface="+mn-cs"/>
                        </a:rPr>
                        <a:t>Grounded theory</a:t>
                      </a:r>
                    </a:p>
                    <a:p>
                      <a:pPr marL="342900" indent="-342900">
                        <a:buFont typeface="Arial" panose="020B0604020202020204" pitchFamily="34" charset="0"/>
                        <a:buChar char="•"/>
                      </a:pPr>
                      <a:r>
                        <a:rPr lang="en-US" sz="2400" b="0" i="0" u="none" strike="noStrike" kern="1200" baseline="0" dirty="0">
                          <a:solidFill>
                            <a:schemeClr val="tx1"/>
                          </a:solidFill>
                          <a:latin typeface="+mn-lt"/>
                          <a:ea typeface="+mn-ea"/>
                          <a:cs typeface="+mn-cs"/>
                        </a:rPr>
                        <a:t>Ethnographies</a:t>
                      </a:r>
                    </a:p>
                    <a:p>
                      <a:pPr marL="342900" indent="-342900">
                        <a:buFont typeface="Arial" panose="020B0604020202020204" pitchFamily="34" charset="0"/>
                        <a:buChar char="•"/>
                      </a:pPr>
                      <a:r>
                        <a:rPr lang="en-US" sz="2400" b="0" i="0" u="none" strike="noStrike" kern="1200" baseline="0" dirty="0">
                          <a:solidFill>
                            <a:schemeClr val="tx1"/>
                          </a:solidFill>
                          <a:latin typeface="+mn-lt"/>
                          <a:ea typeface="+mn-ea"/>
                          <a:cs typeface="+mn-cs"/>
                        </a:rPr>
                        <a:t>Case study</a:t>
                      </a:r>
                    </a:p>
                    <a:p>
                      <a:pPr marL="342900" indent="-342900">
                        <a:buFont typeface="Arial" panose="020B0604020202020204" pitchFamily="34" charset="0"/>
                        <a:buChar char="•"/>
                      </a:pPr>
                      <a:endParaRPr lang="en-US" sz="2400" dirty="0">
                        <a:solidFill>
                          <a:schemeClr val="tx1"/>
                        </a:solidFill>
                      </a:endParaRPr>
                    </a:p>
                  </a:txBody>
                  <a:tcPr/>
                </a:tc>
                <a:tc>
                  <a:txBody>
                    <a:bodyPr/>
                    <a:lstStyle/>
                    <a:p>
                      <a:pPr marL="342900" indent="-342900">
                        <a:buFont typeface="Arial" panose="020B0604020202020204" pitchFamily="34" charset="0"/>
                        <a:buChar char="•"/>
                      </a:pPr>
                      <a:r>
                        <a:rPr lang="en-US" sz="2400" b="0" i="0" u="none" strike="noStrike" kern="1200" baseline="0" dirty="0">
                          <a:solidFill>
                            <a:schemeClr val="tx1"/>
                          </a:solidFill>
                          <a:latin typeface="+mn-lt"/>
                          <a:ea typeface="+mn-ea"/>
                          <a:cs typeface="+mn-cs"/>
                        </a:rPr>
                        <a:t>Convergent</a:t>
                      </a:r>
                    </a:p>
                    <a:p>
                      <a:pPr marL="342900" indent="-342900">
                        <a:buFont typeface="Arial" panose="020B0604020202020204" pitchFamily="34" charset="0"/>
                        <a:buChar char="•"/>
                      </a:pPr>
                      <a:r>
                        <a:rPr lang="en-US" sz="2400" b="0" i="0" u="none" strike="noStrike" kern="1200" baseline="0" dirty="0">
                          <a:solidFill>
                            <a:schemeClr val="tx1"/>
                          </a:solidFill>
                          <a:latin typeface="+mn-lt"/>
                          <a:ea typeface="+mn-ea"/>
                          <a:cs typeface="+mn-cs"/>
                        </a:rPr>
                        <a:t>Explanatory sequential</a:t>
                      </a:r>
                    </a:p>
                    <a:p>
                      <a:pPr marL="342900" indent="-342900">
                        <a:buFont typeface="Arial" panose="020B0604020202020204" pitchFamily="34" charset="0"/>
                        <a:buChar char="•"/>
                      </a:pPr>
                      <a:r>
                        <a:rPr lang="en-US" sz="2400" b="0" i="0" u="none" strike="noStrike" kern="1200" baseline="0" dirty="0">
                          <a:solidFill>
                            <a:schemeClr val="tx1"/>
                          </a:solidFill>
                          <a:latin typeface="+mn-lt"/>
                          <a:ea typeface="+mn-ea"/>
                          <a:cs typeface="+mn-cs"/>
                        </a:rPr>
                        <a:t>Exploratory sequential</a:t>
                      </a:r>
                    </a:p>
                    <a:p>
                      <a:pPr marL="342900" indent="-342900">
                        <a:buFont typeface="Arial" panose="020B0604020202020204" pitchFamily="34" charset="0"/>
                        <a:buChar char="•"/>
                      </a:pPr>
                      <a:r>
                        <a:rPr lang="en-US" sz="2400" b="0" i="0" u="none" strike="noStrike" kern="1200" baseline="0" dirty="0">
                          <a:solidFill>
                            <a:schemeClr val="tx1"/>
                          </a:solidFill>
                          <a:latin typeface="+mn-lt"/>
                          <a:ea typeface="+mn-ea"/>
                          <a:cs typeface="+mn-cs"/>
                        </a:rPr>
                        <a:t>Transformative, embedded, or multiphase</a:t>
                      </a:r>
                      <a:endParaRPr lang="en-US" sz="2400" dirty="0">
                        <a:solidFill>
                          <a:schemeClr val="tx1"/>
                        </a:solidFill>
                      </a:endParaRPr>
                    </a:p>
                    <a:p>
                      <a:pPr marL="342900" indent="-342900">
                        <a:buFont typeface="Arial" panose="020B0604020202020204" pitchFamily="34" charset="0"/>
                        <a:buChar char="•"/>
                      </a:pPr>
                      <a:endParaRPr lang="en-US" sz="2400" dirty="0">
                        <a:solidFill>
                          <a:schemeClr val="tx1"/>
                        </a:solidFill>
                      </a:endParaRPr>
                    </a:p>
                  </a:txBody>
                  <a:tcPr/>
                </a:tc>
                <a:extLst>
                  <a:ext uri="{0D108BD9-81ED-4DB2-BD59-A6C34878D82A}">
                    <a16:rowId xmlns:a16="http://schemas.microsoft.com/office/drawing/2014/main" val="10001"/>
                  </a:ext>
                </a:extLst>
              </a:tr>
            </a:tbl>
          </a:graphicData>
        </a:graphic>
      </p:graphicFrame>
      <p:sp>
        <p:nvSpPr>
          <p:cNvPr id="5" name="Rectangle 4"/>
          <p:cNvSpPr/>
          <p:nvPr/>
        </p:nvSpPr>
        <p:spPr>
          <a:xfrm>
            <a:off x="1584960" y="6197025"/>
            <a:ext cx="7543800" cy="584775"/>
          </a:xfrm>
          <a:prstGeom prst="rect">
            <a:avLst/>
          </a:prstGeom>
        </p:spPr>
        <p:txBody>
          <a:bodyPr wrap="square">
            <a:spAutoFit/>
          </a:bodyPr>
          <a:lstStyle/>
          <a:p>
            <a:pPr algn="r"/>
            <a:r>
              <a:rPr lang="en-US" sz="1600" b="0" dirty="0">
                <a:solidFill>
                  <a:schemeClr val="bg1"/>
                </a:solidFill>
              </a:rPr>
              <a:t>Creswell JW.  Research design : qualitative, quantitative, and mixed methods approaches— 4th ed. Sage Publications, 2014, p12.</a:t>
            </a:r>
          </a:p>
        </p:txBody>
      </p:sp>
      <p:sp>
        <p:nvSpPr>
          <p:cNvPr id="3" name="Slide Number Placeholder 2"/>
          <p:cNvSpPr>
            <a:spLocks noGrp="1"/>
          </p:cNvSpPr>
          <p:nvPr>
            <p:ph type="sldNum" sz="quarter" idx="10"/>
          </p:nvPr>
        </p:nvSpPr>
        <p:spPr/>
        <p:txBody>
          <a:bodyPr/>
          <a:lstStyle/>
          <a:p>
            <a:fld id="{6702E1E0-462E-42B5-A359-A648340C9DAE}" type="slidenum">
              <a:rPr lang="en-US" smtClean="0"/>
              <a:pPr/>
              <a:t>20</a:t>
            </a:fld>
            <a:endParaRPr lang="en-US"/>
          </a:p>
        </p:txBody>
      </p:sp>
      <p:grpSp>
        <p:nvGrpSpPr>
          <p:cNvPr id="8" name="Group 7">
            <a:extLst>
              <a:ext uri="{FF2B5EF4-FFF2-40B4-BE49-F238E27FC236}">
                <a16:creationId xmlns:a16="http://schemas.microsoft.com/office/drawing/2014/main" id="{7925537E-5BA9-403B-88D9-06517CD74792}"/>
              </a:ext>
            </a:extLst>
          </p:cNvPr>
          <p:cNvGrpSpPr/>
          <p:nvPr/>
        </p:nvGrpSpPr>
        <p:grpSpPr>
          <a:xfrm>
            <a:off x="829406" y="2514600"/>
            <a:ext cx="7857394" cy="3124200"/>
            <a:chOff x="829406" y="2514600"/>
            <a:chExt cx="7857394" cy="3124200"/>
          </a:xfrm>
        </p:grpSpPr>
        <p:sp>
          <p:nvSpPr>
            <p:cNvPr id="6" name="Rectangle 5">
              <a:extLst>
                <a:ext uri="{FF2B5EF4-FFF2-40B4-BE49-F238E27FC236}">
                  <a16:creationId xmlns:a16="http://schemas.microsoft.com/office/drawing/2014/main" id="{79FB5DAF-5DED-4C0B-8972-0F09BEBF3E97}"/>
                </a:ext>
              </a:extLst>
            </p:cNvPr>
            <p:cNvSpPr/>
            <p:nvPr/>
          </p:nvSpPr>
          <p:spPr bwMode="auto">
            <a:xfrm>
              <a:off x="6019800" y="2514600"/>
              <a:ext cx="2667000" cy="3124200"/>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7" name="TextBox 6">
              <a:extLst>
                <a:ext uri="{FF2B5EF4-FFF2-40B4-BE49-F238E27FC236}">
                  <a16:creationId xmlns:a16="http://schemas.microsoft.com/office/drawing/2014/main" id="{77A05307-DA94-4ED4-8B55-9D3869EC1160}"/>
                </a:ext>
              </a:extLst>
            </p:cNvPr>
            <p:cNvSpPr txBox="1"/>
            <p:nvPr/>
          </p:nvSpPr>
          <p:spPr>
            <a:xfrm>
              <a:off x="829406" y="4657785"/>
              <a:ext cx="5241692" cy="584775"/>
            </a:xfrm>
            <a:prstGeom prst="rect">
              <a:avLst/>
            </a:prstGeom>
            <a:noFill/>
          </p:spPr>
          <p:txBody>
            <a:bodyPr wrap="none" rtlCol="0">
              <a:spAutoFit/>
            </a:bodyPr>
            <a:lstStyle/>
            <a:p>
              <a:r>
                <a:rPr lang="en-US" dirty="0">
                  <a:solidFill>
                    <a:srgbClr val="FF0000"/>
                  </a:solidFill>
                </a:rPr>
                <a:t>Be explicit in your proposal !</a:t>
              </a:r>
            </a:p>
          </p:txBody>
        </p:sp>
      </p:grpSp>
      <p:sp>
        <p:nvSpPr>
          <p:cNvPr id="9" name="TextBox 8">
            <a:extLst>
              <a:ext uri="{FF2B5EF4-FFF2-40B4-BE49-F238E27FC236}">
                <a16:creationId xmlns:a16="http://schemas.microsoft.com/office/drawing/2014/main" id="{7A9B6483-B72F-44DC-A2C0-4CB7F0B30C4F}"/>
              </a:ext>
            </a:extLst>
          </p:cNvPr>
          <p:cNvSpPr txBox="1"/>
          <p:nvPr/>
        </p:nvSpPr>
        <p:spPr>
          <a:xfrm>
            <a:off x="7669240" y="64413"/>
            <a:ext cx="1415772" cy="584775"/>
          </a:xfrm>
          <a:prstGeom prst="rect">
            <a:avLst/>
          </a:prstGeom>
          <a:noFill/>
          <a:ln w="38100">
            <a:solidFill>
              <a:schemeClr val="bg1"/>
            </a:solidFill>
          </a:ln>
        </p:spPr>
        <p:txBody>
          <a:bodyPr wrap="none" rtlCol="0">
            <a:spAutoFit/>
          </a:bodyPr>
          <a:lstStyle/>
          <a:p>
            <a:r>
              <a:rPr lang="en-US" dirty="0">
                <a:solidFill>
                  <a:schemeClr val="bg1"/>
                </a:solidFill>
              </a:rPr>
              <a:t>A2/1.4.</a:t>
            </a:r>
          </a:p>
        </p:txBody>
      </p:sp>
    </p:spTree>
    <p:extLst>
      <p:ext uri="{BB962C8B-B14F-4D97-AF65-F5344CB8AC3E}">
        <p14:creationId xmlns:p14="http://schemas.microsoft.com/office/powerpoint/2010/main" val="3362382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purposes of mixed methods</a:t>
            </a:r>
          </a:p>
        </p:txBody>
      </p:sp>
      <p:sp>
        <p:nvSpPr>
          <p:cNvPr id="3" name="Content Placeholder 2"/>
          <p:cNvSpPr>
            <a:spLocks noGrp="1"/>
          </p:cNvSpPr>
          <p:nvPr>
            <p:ph idx="1"/>
          </p:nvPr>
        </p:nvSpPr>
        <p:spPr>
          <a:xfrm>
            <a:off x="228600" y="1524000"/>
            <a:ext cx="8686800" cy="4953000"/>
          </a:xfrm>
        </p:spPr>
        <p:txBody>
          <a:bodyPr/>
          <a:lstStyle/>
          <a:p>
            <a:pPr>
              <a:buFont typeface="Arial" panose="020B0604020202020204" pitchFamily="34" charset="0"/>
              <a:buChar char="•"/>
            </a:pPr>
            <a:r>
              <a:rPr lang="en-US" sz="2200" b="1" u="sng" dirty="0"/>
              <a:t>Convergence</a:t>
            </a:r>
            <a:r>
              <a:rPr lang="en-US" sz="2200" dirty="0"/>
              <a:t>: using both types to answer the same question, through comparison of results to see if they reach the same conclusion (triangulation) or by converting a data set from one type into another.</a:t>
            </a:r>
          </a:p>
          <a:p>
            <a:pPr>
              <a:buFont typeface="Arial" panose="020B0604020202020204" pitchFamily="34" charset="0"/>
              <a:buChar char="•"/>
            </a:pPr>
            <a:r>
              <a:rPr lang="en-US" sz="2200" b="1" u="sng" dirty="0"/>
              <a:t>Complementarity</a:t>
            </a:r>
            <a:r>
              <a:rPr lang="en-US" sz="2200" dirty="0"/>
              <a:t>: using each method to answer a related question or series of questions for purposes of evaluation or elaboration. </a:t>
            </a:r>
          </a:p>
          <a:p>
            <a:pPr>
              <a:buFont typeface="Arial" panose="020B0604020202020204" pitchFamily="34" charset="0"/>
              <a:buChar char="•"/>
            </a:pPr>
            <a:r>
              <a:rPr lang="en-US" sz="2200" b="1" u="sng" dirty="0"/>
              <a:t>Expansion</a:t>
            </a:r>
            <a:r>
              <a:rPr lang="en-US" sz="2200" dirty="0"/>
              <a:t>: using one type to answer questions raised by the other type.</a:t>
            </a:r>
          </a:p>
          <a:p>
            <a:pPr>
              <a:buFont typeface="Arial" panose="020B0604020202020204" pitchFamily="34" charset="0"/>
              <a:buChar char="•"/>
            </a:pPr>
            <a:r>
              <a:rPr lang="en-US" sz="2200" b="1" u="sng" dirty="0"/>
              <a:t>Development</a:t>
            </a:r>
            <a:r>
              <a:rPr lang="en-US" sz="2200" dirty="0"/>
              <a:t>: using one type to answer questions that will enable use of the other method to answer other questions. </a:t>
            </a:r>
          </a:p>
          <a:p>
            <a:pPr>
              <a:buFont typeface="Arial" panose="020B0604020202020204" pitchFamily="34" charset="0"/>
              <a:buChar char="•"/>
            </a:pPr>
            <a:r>
              <a:rPr lang="en-US" sz="2200" b="1" u="sng" dirty="0"/>
              <a:t>Sampling</a:t>
            </a:r>
            <a:r>
              <a:rPr lang="en-US" sz="2200" dirty="0"/>
              <a:t>: using one type to define or identify the participant sample for collection and analysis of data representing the other type.</a:t>
            </a:r>
          </a:p>
        </p:txBody>
      </p:sp>
      <p:sp>
        <p:nvSpPr>
          <p:cNvPr id="4" name="Rectangle 3"/>
          <p:cNvSpPr/>
          <p:nvPr/>
        </p:nvSpPr>
        <p:spPr>
          <a:xfrm>
            <a:off x="2743200" y="6308822"/>
            <a:ext cx="6324600" cy="461665"/>
          </a:xfrm>
          <a:prstGeom prst="rect">
            <a:avLst/>
          </a:prstGeom>
        </p:spPr>
        <p:txBody>
          <a:bodyPr wrap="square">
            <a:spAutoFit/>
          </a:bodyPr>
          <a:lstStyle/>
          <a:p>
            <a:pPr algn="r"/>
            <a:r>
              <a:rPr lang="en-US" sz="1200" b="0" dirty="0" err="1">
                <a:solidFill>
                  <a:schemeClr val="bg1"/>
                </a:solidFill>
                <a:latin typeface="AdvPTimesB"/>
              </a:rPr>
              <a:t>Palinkas</a:t>
            </a:r>
            <a:r>
              <a:rPr lang="en-US" sz="1200" b="0" dirty="0">
                <a:solidFill>
                  <a:schemeClr val="bg1"/>
                </a:solidFill>
                <a:latin typeface="AdvPTimesB"/>
              </a:rPr>
              <a:t> et. al. Mixed Method Designs in Implementation Research. </a:t>
            </a:r>
          </a:p>
          <a:p>
            <a:pPr algn="r"/>
            <a:r>
              <a:rPr lang="en-US" sz="1200" b="0" dirty="0" err="1">
                <a:solidFill>
                  <a:schemeClr val="bg1"/>
                </a:solidFill>
                <a:latin typeface="AdvPTimesB"/>
              </a:rPr>
              <a:t>Adm</a:t>
            </a:r>
            <a:r>
              <a:rPr lang="en-US" sz="1200" b="0" dirty="0">
                <a:solidFill>
                  <a:schemeClr val="bg1"/>
                </a:solidFill>
                <a:latin typeface="AdvPTimesB"/>
              </a:rPr>
              <a:t> Policy </a:t>
            </a:r>
            <a:r>
              <a:rPr lang="en-US" sz="1200" b="0" dirty="0" err="1">
                <a:solidFill>
                  <a:schemeClr val="bg1"/>
                </a:solidFill>
                <a:latin typeface="AdvPTimesB"/>
              </a:rPr>
              <a:t>Ment</a:t>
            </a:r>
            <a:r>
              <a:rPr lang="en-US" sz="1200" b="0" dirty="0">
                <a:solidFill>
                  <a:schemeClr val="bg1"/>
                </a:solidFill>
                <a:latin typeface="AdvPTimesB"/>
              </a:rPr>
              <a:t> Health (2011) 38:44–53</a:t>
            </a:r>
            <a:endParaRPr lang="en-US" sz="1200" dirty="0">
              <a:solidFill>
                <a:schemeClr val="bg1"/>
              </a:solidFill>
            </a:endParaRPr>
          </a:p>
        </p:txBody>
      </p:sp>
      <p:sp>
        <p:nvSpPr>
          <p:cNvPr id="5" name="Slide Number Placeholder 4"/>
          <p:cNvSpPr>
            <a:spLocks noGrp="1"/>
          </p:cNvSpPr>
          <p:nvPr>
            <p:ph type="sldNum" sz="quarter" idx="10"/>
          </p:nvPr>
        </p:nvSpPr>
        <p:spPr/>
        <p:txBody>
          <a:bodyPr/>
          <a:lstStyle/>
          <a:p>
            <a:fld id="{6702E1E0-462E-42B5-A359-A648340C9DAE}" type="slidenum">
              <a:rPr lang="en-US" smtClean="0"/>
              <a:pPr/>
              <a:t>21</a:t>
            </a:fld>
            <a:endParaRPr lang="en-US"/>
          </a:p>
        </p:txBody>
      </p:sp>
      <p:sp>
        <p:nvSpPr>
          <p:cNvPr id="7" name="TextBox 6">
            <a:extLst>
              <a:ext uri="{FF2B5EF4-FFF2-40B4-BE49-F238E27FC236}">
                <a16:creationId xmlns:a16="http://schemas.microsoft.com/office/drawing/2014/main" id="{F2B3EF1B-272F-4AC5-BDBA-0A2057B67C6F}"/>
              </a:ext>
            </a:extLst>
          </p:cNvPr>
          <p:cNvSpPr txBox="1"/>
          <p:nvPr/>
        </p:nvSpPr>
        <p:spPr>
          <a:xfrm>
            <a:off x="7669240" y="64413"/>
            <a:ext cx="1415772" cy="584775"/>
          </a:xfrm>
          <a:prstGeom prst="rect">
            <a:avLst/>
          </a:prstGeom>
          <a:noFill/>
          <a:ln w="38100">
            <a:solidFill>
              <a:schemeClr val="bg1"/>
            </a:solidFill>
          </a:ln>
        </p:spPr>
        <p:txBody>
          <a:bodyPr wrap="none" rtlCol="0">
            <a:spAutoFit/>
          </a:bodyPr>
          <a:lstStyle/>
          <a:p>
            <a:r>
              <a:rPr lang="en-US" dirty="0">
                <a:solidFill>
                  <a:schemeClr val="bg1"/>
                </a:solidFill>
              </a:rPr>
              <a:t>A2/1.4.</a:t>
            </a:r>
          </a:p>
        </p:txBody>
      </p:sp>
    </p:spTree>
    <p:extLst>
      <p:ext uri="{BB962C8B-B14F-4D97-AF65-F5344CB8AC3E}">
        <p14:creationId xmlns:p14="http://schemas.microsoft.com/office/powerpoint/2010/main" val="18627707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33400"/>
            <a:ext cx="8686800" cy="762000"/>
          </a:xfrm>
        </p:spPr>
        <p:txBody>
          <a:bodyPr/>
          <a:lstStyle/>
          <a:p>
            <a:r>
              <a:rPr lang="en-US" dirty="0"/>
              <a:t>Criteria for choosing an MM design</a:t>
            </a:r>
          </a:p>
        </p:txBody>
      </p:sp>
      <p:graphicFrame>
        <p:nvGraphicFramePr>
          <p:cNvPr id="4" name="Content Placeholder 3"/>
          <p:cNvGraphicFramePr>
            <a:graphicFrameLocks noGrp="1"/>
          </p:cNvGraphicFramePr>
          <p:nvPr>
            <p:ph idx="1"/>
          </p:nvPr>
        </p:nvGraphicFramePr>
        <p:xfrm>
          <a:off x="0" y="1265936"/>
          <a:ext cx="9144000" cy="4982464"/>
        </p:xfrm>
        <a:graphic>
          <a:graphicData uri="http://schemas.openxmlformats.org/drawingml/2006/table">
            <a:tbl>
              <a:tblPr firstRow="1" bandRow="1">
                <a:tableStyleId>{5C22544A-7EE6-4342-B048-85BDC9FD1C3A}</a:tableStyleId>
              </a:tblPr>
              <a:tblGrid>
                <a:gridCol w="3733800">
                  <a:extLst>
                    <a:ext uri="{9D8B030D-6E8A-4147-A177-3AD203B41FA5}">
                      <a16:colId xmlns:a16="http://schemas.microsoft.com/office/drawing/2014/main" val="20000"/>
                    </a:ext>
                  </a:extLst>
                </a:gridCol>
                <a:gridCol w="3276600">
                  <a:extLst>
                    <a:ext uri="{9D8B030D-6E8A-4147-A177-3AD203B41FA5}">
                      <a16:colId xmlns:a16="http://schemas.microsoft.com/office/drawing/2014/main" val="20001"/>
                    </a:ext>
                  </a:extLst>
                </a:gridCol>
                <a:gridCol w="2133600">
                  <a:extLst>
                    <a:ext uri="{9D8B030D-6E8A-4147-A177-3AD203B41FA5}">
                      <a16:colId xmlns:a16="http://schemas.microsoft.com/office/drawing/2014/main" val="20002"/>
                    </a:ext>
                  </a:extLst>
                </a:gridCol>
              </a:tblGrid>
              <a:tr h="457200">
                <a:tc>
                  <a:txBody>
                    <a:bodyPr/>
                    <a:lstStyle/>
                    <a:p>
                      <a:r>
                        <a:rPr lang="en-US" sz="1700" b="1" i="0" u="none" strike="noStrike" kern="1200" baseline="0" dirty="0">
                          <a:solidFill>
                            <a:srgbClr val="002060"/>
                          </a:solidFill>
                          <a:latin typeface="+mn-lt"/>
                          <a:ea typeface="+mn-ea"/>
                          <a:cs typeface="+mn-cs"/>
                        </a:rPr>
                        <a:t>Reasons</a:t>
                      </a:r>
                      <a:endParaRPr lang="en-US" sz="1700" dirty="0">
                        <a:solidFill>
                          <a:srgbClr val="002060"/>
                        </a:solidFill>
                      </a:endParaRPr>
                    </a:p>
                  </a:txBody>
                  <a:tcPr/>
                </a:tc>
                <a:tc>
                  <a:txBody>
                    <a:bodyPr/>
                    <a:lstStyle/>
                    <a:p>
                      <a:r>
                        <a:rPr lang="en-US" sz="1700" b="1" i="0" u="none" strike="noStrike" kern="1200" baseline="0" dirty="0">
                          <a:solidFill>
                            <a:srgbClr val="002060"/>
                          </a:solidFill>
                          <a:latin typeface="+mn-lt"/>
                          <a:ea typeface="+mn-ea"/>
                          <a:cs typeface="+mn-cs"/>
                        </a:rPr>
                        <a:t>Expected Outcomes </a:t>
                      </a:r>
                      <a:endParaRPr lang="en-US" sz="1700" dirty="0">
                        <a:solidFill>
                          <a:srgbClr val="002060"/>
                        </a:solidFill>
                      </a:endParaRPr>
                    </a:p>
                  </a:txBody>
                  <a:tcPr/>
                </a:tc>
                <a:tc>
                  <a:txBody>
                    <a:bodyPr/>
                    <a:lstStyle/>
                    <a:p>
                      <a:r>
                        <a:rPr lang="en-US" sz="1700" b="1" i="0" u="none" strike="noStrike" kern="1200" baseline="0" dirty="0">
                          <a:solidFill>
                            <a:srgbClr val="002060"/>
                          </a:solidFill>
                          <a:latin typeface="+mn-lt"/>
                          <a:ea typeface="+mn-ea"/>
                          <a:cs typeface="+mn-cs"/>
                        </a:rPr>
                        <a:t>Design</a:t>
                      </a:r>
                      <a:endParaRPr lang="en-US" sz="1700" dirty="0">
                        <a:solidFill>
                          <a:srgbClr val="002060"/>
                        </a:solidFill>
                      </a:endParaRPr>
                    </a:p>
                  </a:txBody>
                  <a:tcPr/>
                </a:tc>
                <a:extLst>
                  <a:ext uri="{0D108BD9-81ED-4DB2-BD59-A6C34878D82A}">
                    <a16:rowId xmlns:a16="http://schemas.microsoft.com/office/drawing/2014/main" val="10000"/>
                  </a:ext>
                </a:extLst>
              </a:tr>
              <a:tr h="4525264">
                <a:tc>
                  <a:txBody>
                    <a:bodyPr/>
                    <a:lstStyle/>
                    <a:p>
                      <a:pPr marL="173038" indent="-173038">
                        <a:buFont typeface="Arial" panose="020B0604020202020204" pitchFamily="34" charset="0"/>
                        <a:buChar char="•"/>
                      </a:pPr>
                      <a:r>
                        <a:rPr lang="en-US" sz="1700" b="0" i="0" u="none" strike="noStrike" kern="1200" baseline="0" dirty="0">
                          <a:solidFill>
                            <a:srgbClr val="002060"/>
                          </a:solidFill>
                          <a:latin typeface="+mn-lt"/>
                          <a:ea typeface="+mn-ea"/>
                          <a:cs typeface="+mn-cs"/>
                        </a:rPr>
                        <a:t>Comparing different perspectives drawn from quantitative and qualitative data</a:t>
                      </a:r>
                    </a:p>
                    <a:p>
                      <a:pPr marL="173038" indent="-173038">
                        <a:buFont typeface="Arial" panose="020B0604020202020204" pitchFamily="34" charset="0"/>
                        <a:buChar char="•"/>
                      </a:pPr>
                      <a:r>
                        <a:rPr lang="en-US" sz="1700" b="0" i="0" u="none" strike="noStrike" kern="1200" baseline="0" dirty="0">
                          <a:solidFill>
                            <a:srgbClr val="002060"/>
                          </a:solidFill>
                          <a:latin typeface="+mn-lt"/>
                          <a:ea typeface="+mn-ea"/>
                          <a:cs typeface="+mn-cs"/>
                        </a:rPr>
                        <a:t>Explaining quantitative results with qualitative data </a:t>
                      </a:r>
                    </a:p>
                    <a:p>
                      <a:pPr marL="173038" indent="-173038">
                        <a:buFont typeface="Arial" panose="020B0604020202020204" pitchFamily="34" charset="0"/>
                        <a:buChar char="•"/>
                      </a:pPr>
                      <a:endParaRPr lang="en-US" sz="1700" b="0" i="0" u="none" strike="noStrike" kern="1200" baseline="0" dirty="0">
                        <a:solidFill>
                          <a:srgbClr val="002060"/>
                        </a:solidFill>
                        <a:latin typeface="+mn-lt"/>
                        <a:ea typeface="+mn-ea"/>
                        <a:cs typeface="+mn-cs"/>
                      </a:endParaRPr>
                    </a:p>
                    <a:p>
                      <a:pPr marL="173038" indent="-173038">
                        <a:buFont typeface="Arial" panose="020B0604020202020204" pitchFamily="34" charset="0"/>
                        <a:buChar char="•"/>
                      </a:pPr>
                      <a:r>
                        <a:rPr lang="en-US" sz="1700" b="0" i="0" u="none" strike="noStrike" kern="1200" baseline="0" dirty="0">
                          <a:solidFill>
                            <a:srgbClr val="002060"/>
                          </a:solidFill>
                          <a:latin typeface="+mn-lt"/>
                          <a:ea typeface="+mn-ea"/>
                          <a:cs typeface="+mn-cs"/>
                        </a:rPr>
                        <a:t>Developing better measurement instruments</a:t>
                      </a:r>
                    </a:p>
                    <a:p>
                      <a:pPr marL="173038" indent="-173038">
                        <a:buFont typeface="Arial" panose="020B0604020202020204" pitchFamily="34" charset="0"/>
                        <a:buChar char="•"/>
                      </a:pPr>
                      <a:r>
                        <a:rPr lang="en-US" sz="1700" b="0" i="0" u="none" strike="noStrike" kern="1200" baseline="0" dirty="0">
                          <a:solidFill>
                            <a:srgbClr val="002060"/>
                          </a:solidFill>
                          <a:latin typeface="+mn-lt"/>
                          <a:ea typeface="+mn-ea"/>
                          <a:cs typeface="+mn-cs"/>
                        </a:rPr>
                        <a:t>Understanding experimental results by incorporating perspectives of individuals</a:t>
                      </a:r>
                    </a:p>
                    <a:p>
                      <a:pPr marL="173038" indent="-173038">
                        <a:buFont typeface="Arial" panose="020B0604020202020204" pitchFamily="34" charset="0"/>
                        <a:buChar char="•"/>
                      </a:pPr>
                      <a:endParaRPr lang="en-US" sz="1700" b="0" i="0" u="none" strike="noStrike" kern="1200" baseline="0" dirty="0">
                        <a:solidFill>
                          <a:srgbClr val="002060"/>
                        </a:solidFill>
                        <a:latin typeface="+mn-lt"/>
                        <a:ea typeface="+mn-ea"/>
                        <a:cs typeface="+mn-cs"/>
                      </a:endParaRPr>
                    </a:p>
                    <a:p>
                      <a:pPr marL="173038" indent="-173038">
                        <a:buFont typeface="Arial" panose="020B0604020202020204" pitchFamily="34" charset="0"/>
                        <a:buChar char="•"/>
                      </a:pPr>
                      <a:r>
                        <a:rPr lang="en-US" sz="1700" b="0" i="0" u="none" strike="noStrike" kern="1200" baseline="0" dirty="0">
                          <a:solidFill>
                            <a:srgbClr val="002060"/>
                          </a:solidFill>
                          <a:latin typeface="+mn-lt"/>
                          <a:ea typeface="+mn-ea"/>
                          <a:cs typeface="+mn-cs"/>
                        </a:rPr>
                        <a:t>Developing an understanding of needed changes for a marginalized group</a:t>
                      </a:r>
                    </a:p>
                    <a:p>
                      <a:pPr marL="173038" indent="-173038">
                        <a:buFont typeface="Arial" panose="020B0604020202020204" pitchFamily="34" charset="0"/>
                        <a:buChar char="•"/>
                      </a:pPr>
                      <a:r>
                        <a:rPr lang="en-US" sz="1700" b="0" i="0" u="none" strike="noStrike" kern="1200" baseline="0" dirty="0">
                          <a:solidFill>
                            <a:srgbClr val="002060"/>
                          </a:solidFill>
                          <a:latin typeface="+mn-lt"/>
                          <a:ea typeface="+mn-ea"/>
                          <a:cs typeface="+mn-cs"/>
                        </a:rPr>
                        <a:t>Understanding the need for an impact of an intervention</a:t>
                      </a:r>
                      <a:endParaRPr lang="en-US" sz="1700" dirty="0">
                        <a:solidFill>
                          <a:srgbClr val="002060"/>
                        </a:solidFill>
                      </a:endParaRPr>
                    </a:p>
                  </a:txBody>
                  <a:tcPr/>
                </a:tc>
                <a:tc>
                  <a:txBody>
                    <a:bodyPr/>
                    <a:lstStyle/>
                    <a:p>
                      <a:pPr marL="173038" indent="-173038">
                        <a:buFont typeface="Arial" panose="020B0604020202020204" pitchFamily="34" charset="0"/>
                        <a:buChar char="•"/>
                      </a:pPr>
                      <a:r>
                        <a:rPr lang="en-US" sz="1700" b="0" i="0" u="none" strike="noStrike" kern="1200" baseline="0" dirty="0">
                          <a:solidFill>
                            <a:srgbClr val="002060"/>
                          </a:solidFill>
                          <a:latin typeface="+mn-lt"/>
                          <a:ea typeface="+mn-ea"/>
                          <a:cs typeface="+mn-cs"/>
                        </a:rPr>
                        <a:t>Merging the two databases to show how the data converge or diverge</a:t>
                      </a:r>
                    </a:p>
                    <a:p>
                      <a:pPr marL="173038" indent="-173038">
                        <a:buFont typeface="Arial" panose="020B0604020202020204" pitchFamily="34" charset="0"/>
                        <a:buChar char="•"/>
                      </a:pPr>
                      <a:r>
                        <a:rPr lang="en-US" sz="1700" b="0" i="0" u="none" strike="noStrike" kern="1200" baseline="0" dirty="0">
                          <a:solidFill>
                            <a:srgbClr val="002060"/>
                          </a:solidFill>
                          <a:latin typeface="+mn-lt"/>
                          <a:ea typeface="+mn-ea"/>
                          <a:cs typeface="+mn-cs"/>
                        </a:rPr>
                        <a:t>An in-depth understanding of the quantitative results (often cultural relevance) </a:t>
                      </a:r>
                    </a:p>
                    <a:p>
                      <a:pPr marL="173038" indent="-173038">
                        <a:buFont typeface="Arial" panose="020B0604020202020204" pitchFamily="34" charset="0"/>
                        <a:buChar char="•"/>
                      </a:pPr>
                      <a:r>
                        <a:rPr lang="en-US" sz="1700" b="0" i="0" u="none" strike="noStrike" kern="1200" baseline="0" dirty="0">
                          <a:solidFill>
                            <a:srgbClr val="002060"/>
                          </a:solidFill>
                          <a:latin typeface="+mn-lt"/>
                          <a:ea typeface="+mn-ea"/>
                          <a:cs typeface="+mn-cs"/>
                        </a:rPr>
                        <a:t>A test of better measures for a sample of a population </a:t>
                      </a:r>
                    </a:p>
                    <a:p>
                      <a:pPr marL="173038" indent="-173038">
                        <a:buFont typeface="Arial" panose="020B0604020202020204" pitchFamily="34" charset="0"/>
                        <a:buChar char="•"/>
                      </a:pPr>
                      <a:r>
                        <a:rPr lang="en-US" sz="1700" b="0" i="0" u="none" strike="noStrike" kern="1200" baseline="0" dirty="0">
                          <a:solidFill>
                            <a:srgbClr val="002060"/>
                          </a:solidFill>
                          <a:latin typeface="+mn-lt"/>
                          <a:ea typeface="+mn-ea"/>
                          <a:cs typeface="+mn-cs"/>
                        </a:rPr>
                        <a:t>An understanding of participant views within the context of an experimental intervention</a:t>
                      </a:r>
                    </a:p>
                    <a:p>
                      <a:pPr marL="173038" indent="-173038">
                        <a:buFont typeface="Arial" panose="020B0604020202020204" pitchFamily="34" charset="0"/>
                        <a:buChar char="•"/>
                      </a:pPr>
                      <a:r>
                        <a:rPr lang="en-US" sz="1700" b="0" i="0" u="none" strike="noStrike" kern="1200" baseline="0" dirty="0">
                          <a:solidFill>
                            <a:srgbClr val="002060"/>
                          </a:solidFill>
                          <a:latin typeface="+mn-lt"/>
                          <a:ea typeface="+mn-ea"/>
                          <a:cs typeface="+mn-cs"/>
                        </a:rPr>
                        <a:t>A call for action program </a:t>
                      </a:r>
                    </a:p>
                    <a:p>
                      <a:pPr marL="173038" indent="-173038">
                        <a:buFont typeface="Arial" panose="020B0604020202020204" pitchFamily="34" charset="0"/>
                        <a:buChar char="•"/>
                      </a:pPr>
                      <a:endParaRPr lang="en-US" sz="1700" b="0" i="0" u="none" strike="noStrike" kern="1200" baseline="0" dirty="0">
                        <a:solidFill>
                          <a:srgbClr val="002060"/>
                        </a:solidFill>
                        <a:latin typeface="+mn-lt"/>
                        <a:ea typeface="+mn-ea"/>
                        <a:cs typeface="+mn-cs"/>
                      </a:endParaRPr>
                    </a:p>
                    <a:p>
                      <a:pPr marL="173038" indent="-173038">
                        <a:buFont typeface="Arial" panose="020B0604020202020204" pitchFamily="34" charset="0"/>
                        <a:buChar char="•"/>
                      </a:pPr>
                      <a:endParaRPr lang="en-US" sz="1700" b="0" i="0" u="none" strike="noStrike" kern="1200" baseline="0" dirty="0">
                        <a:solidFill>
                          <a:srgbClr val="002060"/>
                        </a:solidFill>
                        <a:latin typeface="+mn-lt"/>
                        <a:ea typeface="+mn-ea"/>
                        <a:cs typeface="+mn-cs"/>
                      </a:endParaRPr>
                    </a:p>
                    <a:p>
                      <a:pPr marL="173038" indent="-173038">
                        <a:buFont typeface="Arial" panose="020B0604020202020204" pitchFamily="34" charset="0"/>
                        <a:buChar char="•"/>
                      </a:pPr>
                      <a:r>
                        <a:rPr lang="en-US" sz="1700" b="0" i="0" u="none" strike="noStrike" kern="1200" baseline="0" dirty="0">
                          <a:solidFill>
                            <a:srgbClr val="002060"/>
                          </a:solidFill>
                          <a:latin typeface="+mn-lt"/>
                          <a:ea typeface="+mn-ea"/>
                          <a:cs typeface="+mn-cs"/>
                        </a:rPr>
                        <a:t>A formative and summative evaluation  </a:t>
                      </a:r>
                      <a:endParaRPr lang="en-US" sz="1700" dirty="0">
                        <a:solidFill>
                          <a:srgbClr val="002060"/>
                        </a:solidFill>
                      </a:endParaRPr>
                    </a:p>
                  </a:txBody>
                  <a:tcPr/>
                </a:tc>
                <a:tc>
                  <a:txBody>
                    <a:bodyPr/>
                    <a:lstStyle/>
                    <a:p>
                      <a:pPr marL="285750" indent="-285750">
                        <a:buFont typeface="Arial" panose="020B0604020202020204" pitchFamily="34" charset="0"/>
                        <a:buChar char="•"/>
                      </a:pPr>
                      <a:r>
                        <a:rPr lang="en-US" sz="1700" b="0" i="0" u="none" strike="noStrike" kern="1200" baseline="0" dirty="0">
                          <a:solidFill>
                            <a:srgbClr val="002060"/>
                          </a:solidFill>
                          <a:latin typeface="+mn-lt"/>
                          <a:ea typeface="+mn-ea"/>
                          <a:cs typeface="+mn-cs"/>
                        </a:rPr>
                        <a:t>Convergent parallel</a:t>
                      </a:r>
                    </a:p>
                    <a:p>
                      <a:pPr marL="285750" indent="-285750">
                        <a:buFont typeface="Arial" panose="020B0604020202020204" pitchFamily="34" charset="0"/>
                        <a:buChar char="•"/>
                      </a:pPr>
                      <a:endParaRPr lang="en-US" sz="1700" b="0" i="0" u="none" strike="noStrike" kern="1200" baseline="0" dirty="0">
                        <a:solidFill>
                          <a:srgbClr val="002060"/>
                        </a:solidFill>
                        <a:latin typeface="+mn-lt"/>
                        <a:ea typeface="+mn-ea"/>
                        <a:cs typeface="+mn-cs"/>
                      </a:endParaRPr>
                    </a:p>
                    <a:p>
                      <a:pPr marL="285750" indent="-285750">
                        <a:buFont typeface="Arial" panose="020B0604020202020204" pitchFamily="34" charset="0"/>
                        <a:buChar char="•"/>
                      </a:pPr>
                      <a:r>
                        <a:rPr lang="en-US" sz="1700" b="0" i="0" u="none" strike="noStrike" kern="1200" baseline="0" dirty="0">
                          <a:solidFill>
                            <a:srgbClr val="002060"/>
                          </a:solidFill>
                          <a:latin typeface="+mn-lt"/>
                          <a:ea typeface="+mn-ea"/>
                          <a:cs typeface="+mn-cs"/>
                        </a:rPr>
                        <a:t>Explanatory sequential</a:t>
                      </a:r>
                    </a:p>
                    <a:p>
                      <a:pPr marL="285750" indent="-285750">
                        <a:buFont typeface="Arial" panose="020B0604020202020204" pitchFamily="34" charset="0"/>
                        <a:buChar char="•"/>
                      </a:pPr>
                      <a:endParaRPr lang="en-US" sz="1700" b="0" i="0" u="none" strike="noStrike" kern="1200" baseline="0" dirty="0">
                        <a:solidFill>
                          <a:srgbClr val="002060"/>
                        </a:solidFill>
                        <a:latin typeface="+mn-lt"/>
                        <a:ea typeface="+mn-ea"/>
                        <a:cs typeface="+mn-cs"/>
                      </a:endParaRPr>
                    </a:p>
                    <a:p>
                      <a:pPr marL="285750" indent="-285750">
                        <a:buFont typeface="Arial" panose="020B0604020202020204" pitchFamily="34" charset="0"/>
                        <a:buChar char="•"/>
                      </a:pPr>
                      <a:r>
                        <a:rPr lang="en-US" sz="1700" b="0" i="0" u="none" strike="noStrike" kern="1200" baseline="0" dirty="0">
                          <a:solidFill>
                            <a:srgbClr val="002060"/>
                          </a:solidFill>
                          <a:latin typeface="+mn-lt"/>
                          <a:ea typeface="+mn-ea"/>
                          <a:cs typeface="+mn-cs"/>
                        </a:rPr>
                        <a:t>Exploratory sequential</a:t>
                      </a:r>
                    </a:p>
                    <a:p>
                      <a:pPr marL="285750" indent="-285750">
                        <a:buFont typeface="Arial" panose="020B0604020202020204" pitchFamily="34" charset="0"/>
                        <a:buChar char="•"/>
                      </a:pPr>
                      <a:r>
                        <a:rPr lang="en-US" sz="1700" b="0" i="0" u="none" strike="noStrike" kern="1200" baseline="0" dirty="0">
                          <a:solidFill>
                            <a:srgbClr val="002060"/>
                          </a:solidFill>
                          <a:latin typeface="+mn-lt"/>
                          <a:ea typeface="+mn-ea"/>
                          <a:cs typeface="+mn-cs"/>
                        </a:rPr>
                        <a:t>Embedded</a:t>
                      </a:r>
                    </a:p>
                    <a:p>
                      <a:pPr marL="285750" indent="-285750">
                        <a:buFont typeface="Arial" panose="020B0604020202020204" pitchFamily="34" charset="0"/>
                        <a:buChar char="•"/>
                      </a:pPr>
                      <a:endParaRPr lang="en-US" sz="1700" b="0" i="0" u="none" strike="noStrike" kern="1200" baseline="0" dirty="0">
                        <a:solidFill>
                          <a:srgbClr val="002060"/>
                        </a:solidFill>
                        <a:latin typeface="+mn-lt"/>
                        <a:ea typeface="+mn-ea"/>
                        <a:cs typeface="+mn-cs"/>
                      </a:endParaRPr>
                    </a:p>
                    <a:p>
                      <a:pPr marL="285750" indent="-285750">
                        <a:buFont typeface="Arial" panose="020B0604020202020204" pitchFamily="34" charset="0"/>
                        <a:buChar char="•"/>
                      </a:pPr>
                      <a:endParaRPr lang="en-US" sz="1700" b="0" i="0" u="none" strike="noStrike" kern="1200" baseline="0" dirty="0">
                        <a:solidFill>
                          <a:srgbClr val="002060"/>
                        </a:solidFill>
                        <a:latin typeface="+mn-lt"/>
                        <a:ea typeface="+mn-ea"/>
                        <a:cs typeface="+mn-cs"/>
                      </a:endParaRPr>
                    </a:p>
                    <a:p>
                      <a:pPr marL="285750" indent="-285750">
                        <a:buFont typeface="Arial" panose="020B0604020202020204" pitchFamily="34" charset="0"/>
                        <a:buChar char="•"/>
                      </a:pPr>
                      <a:endParaRPr lang="en-US" sz="1700" b="0" i="0" u="none" strike="noStrike" kern="1200" baseline="0" dirty="0">
                        <a:solidFill>
                          <a:srgbClr val="002060"/>
                        </a:solidFill>
                        <a:latin typeface="+mn-lt"/>
                        <a:ea typeface="+mn-ea"/>
                        <a:cs typeface="+mn-cs"/>
                      </a:endParaRPr>
                    </a:p>
                    <a:p>
                      <a:pPr marL="285750" indent="-285750">
                        <a:buFont typeface="Arial" panose="020B0604020202020204" pitchFamily="34" charset="0"/>
                        <a:buChar char="•"/>
                      </a:pPr>
                      <a:r>
                        <a:rPr lang="en-US" sz="1700" b="0" i="0" u="none" strike="noStrike" kern="1200" baseline="0" dirty="0">
                          <a:solidFill>
                            <a:srgbClr val="002060"/>
                          </a:solidFill>
                          <a:latin typeface="+mn-lt"/>
                          <a:ea typeface="+mn-ea"/>
                          <a:cs typeface="+mn-cs"/>
                        </a:rPr>
                        <a:t>Transformative</a:t>
                      </a:r>
                    </a:p>
                    <a:p>
                      <a:pPr marL="285750" indent="-285750">
                        <a:buFont typeface="Arial" panose="020B0604020202020204" pitchFamily="34" charset="0"/>
                        <a:buChar char="•"/>
                      </a:pPr>
                      <a:endParaRPr lang="en-US" sz="1700" b="0" i="0" u="none" strike="noStrike" kern="1200" baseline="0" dirty="0">
                        <a:solidFill>
                          <a:srgbClr val="002060"/>
                        </a:solidFill>
                        <a:latin typeface="+mn-lt"/>
                        <a:ea typeface="+mn-ea"/>
                        <a:cs typeface="+mn-cs"/>
                      </a:endParaRPr>
                    </a:p>
                    <a:p>
                      <a:pPr marL="285750" indent="-285750">
                        <a:buFont typeface="Arial" panose="020B0604020202020204" pitchFamily="34" charset="0"/>
                        <a:buChar char="•"/>
                      </a:pPr>
                      <a:endParaRPr lang="en-US" sz="1700" b="0" i="0" u="none" strike="noStrike" kern="1200" baseline="0" dirty="0">
                        <a:solidFill>
                          <a:srgbClr val="002060"/>
                        </a:solidFill>
                        <a:latin typeface="+mn-lt"/>
                        <a:ea typeface="+mn-ea"/>
                        <a:cs typeface="+mn-cs"/>
                      </a:endParaRPr>
                    </a:p>
                    <a:p>
                      <a:pPr marL="285750" indent="-285750">
                        <a:buFont typeface="Arial" panose="020B0604020202020204" pitchFamily="34" charset="0"/>
                        <a:buChar char="•"/>
                      </a:pPr>
                      <a:r>
                        <a:rPr lang="en-US" sz="1700" b="0" i="0" u="none" strike="noStrike" kern="1200" baseline="0" dirty="0">
                          <a:solidFill>
                            <a:srgbClr val="002060"/>
                          </a:solidFill>
                          <a:latin typeface="+mn-lt"/>
                          <a:ea typeface="+mn-ea"/>
                          <a:cs typeface="+mn-cs"/>
                        </a:rPr>
                        <a:t>Multiphase</a:t>
                      </a:r>
                      <a:endParaRPr lang="en-US" sz="1700" dirty="0">
                        <a:solidFill>
                          <a:srgbClr val="002060"/>
                        </a:solidFill>
                      </a:endParaRPr>
                    </a:p>
                  </a:txBody>
                  <a:tcPr/>
                </a:tc>
                <a:extLst>
                  <a:ext uri="{0D108BD9-81ED-4DB2-BD59-A6C34878D82A}">
                    <a16:rowId xmlns:a16="http://schemas.microsoft.com/office/drawing/2014/main" val="10001"/>
                  </a:ext>
                </a:extLst>
              </a:tr>
            </a:tbl>
          </a:graphicData>
        </a:graphic>
      </p:graphicFrame>
      <p:sp>
        <p:nvSpPr>
          <p:cNvPr id="5" name="Rectangle 4"/>
          <p:cNvSpPr/>
          <p:nvPr/>
        </p:nvSpPr>
        <p:spPr>
          <a:xfrm>
            <a:off x="1584960" y="6197025"/>
            <a:ext cx="7543800" cy="584775"/>
          </a:xfrm>
          <a:prstGeom prst="rect">
            <a:avLst/>
          </a:prstGeom>
        </p:spPr>
        <p:txBody>
          <a:bodyPr wrap="square">
            <a:spAutoFit/>
          </a:bodyPr>
          <a:lstStyle/>
          <a:p>
            <a:pPr algn="r"/>
            <a:r>
              <a:rPr lang="en-US" sz="1600" b="0" dirty="0">
                <a:solidFill>
                  <a:schemeClr val="bg1"/>
                </a:solidFill>
              </a:rPr>
              <a:t>Creswell JW.  Research design : qualitative, quantitative, and mixed methods approaches— 4th ed. Sage Publications, 2014.</a:t>
            </a:r>
          </a:p>
        </p:txBody>
      </p:sp>
      <p:cxnSp>
        <p:nvCxnSpPr>
          <p:cNvPr id="7" name="Straight Connector 6"/>
          <p:cNvCxnSpPr/>
          <p:nvPr/>
        </p:nvCxnSpPr>
        <p:spPr bwMode="auto">
          <a:xfrm>
            <a:off x="0" y="2555240"/>
            <a:ext cx="914400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8" name="Straight Connector 7"/>
          <p:cNvCxnSpPr/>
          <p:nvPr/>
        </p:nvCxnSpPr>
        <p:spPr bwMode="auto">
          <a:xfrm>
            <a:off x="0" y="3322320"/>
            <a:ext cx="914400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9" name="Straight Connector 8"/>
          <p:cNvCxnSpPr/>
          <p:nvPr/>
        </p:nvCxnSpPr>
        <p:spPr bwMode="auto">
          <a:xfrm>
            <a:off x="0" y="3845560"/>
            <a:ext cx="914400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10" name="Straight Connector 9"/>
          <p:cNvCxnSpPr/>
          <p:nvPr/>
        </p:nvCxnSpPr>
        <p:spPr bwMode="auto">
          <a:xfrm>
            <a:off x="0" y="4876800"/>
            <a:ext cx="914400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11" name="Straight Connector 10"/>
          <p:cNvCxnSpPr/>
          <p:nvPr/>
        </p:nvCxnSpPr>
        <p:spPr bwMode="auto">
          <a:xfrm>
            <a:off x="0" y="5674360"/>
            <a:ext cx="914400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sp>
        <p:nvSpPr>
          <p:cNvPr id="3" name="Slide Number Placeholder 2"/>
          <p:cNvSpPr>
            <a:spLocks noGrp="1"/>
          </p:cNvSpPr>
          <p:nvPr>
            <p:ph type="sldNum" sz="quarter" idx="10"/>
          </p:nvPr>
        </p:nvSpPr>
        <p:spPr/>
        <p:txBody>
          <a:bodyPr/>
          <a:lstStyle/>
          <a:p>
            <a:fld id="{6702E1E0-462E-42B5-A359-A648340C9DAE}" type="slidenum">
              <a:rPr lang="en-US" smtClean="0"/>
              <a:pPr/>
              <a:t>22</a:t>
            </a:fld>
            <a:endParaRPr lang="en-US" dirty="0"/>
          </a:p>
        </p:txBody>
      </p:sp>
      <p:sp>
        <p:nvSpPr>
          <p:cNvPr id="12" name="TextBox 11">
            <a:extLst>
              <a:ext uri="{FF2B5EF4-FFF2-40B4-BE49-F238E27FC236}">
                <a16:creationId xmlns:a16="http://schemas.microsoft.com/office/drawing/2014/main" id="{7EBD9F78-0D9B-4385-8D5A-C40ABE139FB5}"/>
              </a:ext>
            </a:extLst>
          </p:cNvPr>
          <p:cNvSpPr txBox="1"/>
          <p:nvPr/>
        </p:nvSpPr>
        <p:spPr>
          <a:xfrm>
            <a:off x="7669240" y="64413"/>
            <a:ext cx="1415772" cy="584775"/>
          </a:xfrm>
          <a:prstGeom prst="rect">
            <a:avLst/>
          </a:prstGeom>
          <a:noFill/>
          <a:ln w="38100">
            <a:solidFill>
              <a:schemeClr val="bg1"/>
            </a:solidFill>
          </a:ln>
        </p:spPr>
        <p:txBody>
          <a:bodyPr wrap="none" rtlCol="0">
            <a:spAutoFit/>
          </a:bodyPr>
          <a:lstStyle/>
          <a:p>
            <a:r>
              <a:rPr lang="en-US" dirty="0">
                <a:solidFill>
                  <a:schemeClr val="bg1"/>
                </a:solidFill>
              </a:rPr>
              <a:t>A2/1.4.</a:t>
            </a:r>
          </a:p>
        </p:txBody>
      </p:sp>
    </p:spTree>
    <p:extLst>
      <p:ext uri="{BB962C8B-B14F-4D97-AF65-F5344CB8AC3E}">
        <p14:creationId xmlns:p14="http://schemas.microsoft.com/office/powerpoint/2010/main" val="22323531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2BC58-134C-4464-B037-C1BE93927154}"/>
              </a:ext>
            </a:extLst>
          </p:cNvPr>
          <p:cNvSpPr>
            <a:spLocks noGrp="1"/>
          </p:cNvSpPr>
          <p:nvPr>
            <p:ph type="title"/>
          </p:nvPr>
        </p:nvSpPr>
        <p:spPr/>
        <p:txBody>
          <a:bodyPr/>
          <a:lstStyle/>
          <a:p>
            <a:r>
              <a:rPr lang="en-US" dirty="0"/>
              <a:t>Usefulness features per Ioannidis</a:t>
            </a:r>
          </a:p>
        </p:txBody>
      </p:sp>
      <p:pic>
        <p:nvPicPr>
          <p:cNvPr id="4" name="Content Placeholder 3">
            <a:extLst>
              <a:ext uri="{FF2B5EF4-FFF2-40B4-BE49-F238E27FC236}">
                <a16:creationId xmlns:a16="http://schemas.microsoft.com/office/drawing/2014/main" id="{A14B6443-8550-41B9-9432-BB50503952EA}"/>
              </a:ext>
            </a:extLst>
          </p:cNvPr>
          <p:cNvPicPr>
            <a:picLocks noGrp="1" noChangeAspect="1"/>
          </p:cNvPicPr>
          <p:nvPr>
            <p:ph idx="1"/>
          </p:nvPr>
        </p:nvPicPr>
        <p:blipFill>
          <a:blip r:embed="rId2"/>
          <a:stretch>
            <a:fillRect/>
          </a:stretch>
        </p:blipFill>
        <p:spPr>
          <a:xfrm>
            <a:off x="226243" y="2514600"/>
            <a:ext cx="8686800" cy="3944922"/>
          </a:xfrm>
          <a:prstGeom prst="rect">
            <a:avLst/>
          </a:prstGeom>
        </p:spPr>
      </p:pic>
      <p:sp>
        <p:nvSpPr>
          <p:cNvPr id="5" name="TextBox 4">
            <a:extLst>
              <a:ext uri="{FF2B5EF4-FFF2-40B4-BE49-F238E27FC236}">
                <a16:creationId xmlns:a16="http://schemas.microsoft.com/office/drawing/2014/main" id="{C71E89E1-75B4-4A9B-B41D-B541E13E7F0A}"/>
              </a:ext>
            </a:extLst>
          </p:cNvPr>
          <p:cNvSpPr txBox="1"/>
          <p:nvPr/>
        </p:nvSpPr>
        <p:spPr>
          <a:xfrm>
            <a:off x="381000" y="1434524"/>
            <a:ext cx="5282793" cy="584775"/>
          </a:xfrm>
          <a:prstGeom prst="rect">
            <a:avLst/>
          </a:prstGeom>
          <a:noFill/>
        </p:spPr>
        <p:txBody>
          <a:bodyPr wrap="none" rtlCol="0">
            <a:spAutoFit/>
          </a:bodyPr>
          <a:lstStyle/>
          <a:p>
            <a:r>
              <a:rPr lang="en-US" dirty="0">
                <a:solidFill>
                  <a:srgbClr val="FFFF00"/>
                </a:solidFill>
              </a:rPr>
              <a:t>Features                      Outline</a:t>
            </a:r>
          </a:p>
        </p:txBody>
      </p:sp>
      <p:sp>
        <p:nvSpPr>
          <p:cNvPr id="6" name="Arrow: Down 5">
            <a:extLst>
              <a:ext uri="{FF2B5EF4-FFF2-40B4-BE49-F238E27FC236}">
                <a16:creationId xmlns:a16="http://schemas.microsoft.com/office/drawing/2014/main" id="{62B9E233-1A66-4DB5-9E26-0E63318D8C0D}"/>
              </a:ext>
            </a:extLst>
          </p:cNvPr>
          <p:cNvSpPr/>
          <p:nvPr/>
        </p:nvSpPr>
        <p:spPr bwMode="auto">
          <a:xfrm>
            <a:off x="1066800" y="1929825"/>
            <a:ext cx="304800" cy="584775"/>
          </a:xfrm>
          <a:prstGeom prst="downArrow">
            <a:avLst/>
          </a:prstGeom>
          <a:solidFill>
            <a:srgbClr val="FFFF00"/>
          </a:solid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7" name="Arrow: Down 6">
            <a:extLst>
              <a:ext uri="{FF2B5EF4-FFF2-40B4-BE49-F238E27FC236}">
                <a16:creationId xmlns:a16="http://schemas.microsoft.com/office/drawing/2014/main" id="{4B36B463-6E0A-4669-88F6-F5BB831BD534}"/>
              </a:ext>
            </a:extLst>
          </p:cNvPr>
          <p:cNvSpPr/>
          <p:nvPr/>
        </p:nvSpPr>
        <p:spPr bwMode="auto">
          <a:xfrm>
            <a:off x="4724400" y="1929825"/>
            <a:ext cx="304800" cy="584775"/>
          </a:xfrm>
          <a:prstGeom prst="downArrow">
            <a:avLst/>
          </a:prstGeom>
          <a:solidFill>
            <a:srgbClr val="FFFF00"/>
          </a:solid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8" name="TextBox 7">
            <a:extLst>
              <a:ext uri="{FF2B5EF4-FFF2-40B4-BE49-F238E27FC236}">
                <a16:creationId xmlns:a16="http://schemas.microsoft.com/office/drawing/2014/main" id="{FF8A5FBC-F9BF-438E-BB0B-1F9918CEE4D8}"/>
              </a:ext>
            </a:extLst>
          </p:cNvPr>
          <p:cNvSpPr txBox="1"/>
          <p:nvPr/>
        </p:nvSpPr>
        <p:spPr>
          <a:xfrm>
            <a:off x="7669240" y="64413"/>
            <a:ext cx="1415772" cy="584775"/>
          </a:xfrm>
          <a:prstGeom prst="rect">
            <a:avLst/>
          </a:prstGeom>
          <a:noFill/>
          <a:ln w="38100">
            <a:solidFill>
              <a:schemeClr val="bg1"/>
            </a:solidFill>
          </a:ln>
        </p:spPr>
        <p:txBody>
          <a:bodyPr wrap="none" rtlCol="0">
            <a:spAutoFit/>
          </a:bodyPr>
          <a:lstStyle/>
          <a:p>
            <a:r>
              <a:rPr lang="en-US" dirty="0">
                <a:solidFill>
                  <a:schemeClr val="bg1"/>
                </a:solidFill>
              </a:rPr>
              <a:t>A2/2.3.</a:t>
            </a:r>
          </a:p>
        </p:txBody>
      </p:sp>
      <p:sp>
        <p:nvSpPr>
          <p:cNvPr id="9" name="Slide Number Placeholder 2">
            <a:extLst>
              <a:ext uri="{FF2B5EF4-FFF2-40B4-BE49-F238E27FC236}">
                <a16:creationId xmlns:a16="http://schemas.microsoft.com/office/drawing/2014/main" id="{E8A9CE36-BA77-46CD-A53F-D0D5DAD9719E}"/>
              </a:ext>
            </a:extLst>
          </p:cNvPr>
          <p:cNvSpPr>
            <a:spLocks noGrp="1"/>
          </p:cNvSpPr>
          <p:nvPr>
            <p:ph type="sldNum" sz="quarter" idx="10"/>
          </p:nvPr>
        </p:nvSpPr>
        <p:spPr>
          <a:xfrm>
            <a:off x="4482" y="6491456"/>
            <a:ext cx="452718" cy="365125"/>
          </a:xfrm>
        </p:spPr>
        <p:txBody>
          <a:bodyPr/>
          <a:lstStyle/>
          <a:p>
            <a:fld id="{6702E1E0-462E-42B5-A359-A648340C9DAE}" type="slidenum">
              <a:rPr lang="en-US" smtClean="0"/>
              <a:pPr/>
              <a:t>23</a:t>
            </a:fld>
            <a:endParaRPr lang="en-US" dirty="0"/>
          </a:p>
        </p:txBody>
      </p:sp>
    </p:spTree>
    <p:extLst>
      <p:ext uri="{BB962C8B-B14F-4D97-AF65-F5344CB8AC3E}">
        <p14:creationId xmlns:p14="http://schemas.microsoft.com/office/powerpoint/2010/main" val="37308171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Quantitative research (QNR)</a:t>
            </a:r>
          </a:p>
        </p:txBody>
      </p:sp>
      <p:sp>
        <p:nvSpPr>
          <p:cNvPr id="3" name="Content Placeholder 2"/>
          <p:cNvSpPr>
            <a:spLocks noGrp="1"/>
          </p:cNvSpPr>
          <p:nvPr>
            <p:ph idx="1"/>
          </p:nvPr>
        </p:nvSpPr>
        <p:spPr>
          <a:xfrm>
            <a:off x="228600" y="1676400"/>
            <a:ext cx="8686800" cy="1143000"/>
          </a:xfrm>
        </p:spPr>
        <p:txBody>
          <a:bodyPr/>
          <a:lstStyle/>
          <a:p>
            <a:r>
              <a:rPr lang="en-US" dirty="0"/>
              <a:t>In natural sciences and social sciences, </a:t>
            </a:r>
            <a:r>
              <a:rPr lang="en-US" b="1" dirty="0"/>
              <a:t>quantitative research</a:t>
            </a:r>
            <a:r>
              <a:rPr lang="en-US" dirty="0"/>
              <a:t> is the systematic empirical investigation of observable phenomena via </a:t>
            </a:r>
            <a:r>
              <a:rPr lang="en-US" dirty="0">
                <a:solidFill>
                  <a:srgbClr val="AAE600"/>
                </a:solidFill>
              </a:rPr>
              <a:t>statistical, mathematical or computational techniques</a:t>
            </a:r>
            <a:r>
              <a:rPr lang="en-US" dirty="0"/>
              <a:t>.</a:t>
            </a:r>
          </a:p>
        </p:txBody>
      </p:sp>
      <p:sp>
        <p:nvSpPr>
          <p:cNvPr id="4" name="Title 1"/>
          <p:cNvSpPr txBox="1">
            <a:spLocks/>
          </p:cNvSpPr>
          <p:nvPr/>
        </p:nvSpPr>
        <p:spPr>
          <a:xfrm>
            <a:off x="228600" y="3810000"/>
            <a:ext cx="8686800" cy="762000"/>
          </a:xfrm>
          <a:prstGeom prst="rect">
            <a:avLst/>
          </a:prstGeom>
        </p:spPr>
        <p:txBody>
          <a:bodyPr/>
          <a:lstStyle>
            <a:lvl1pPr algn="ctr" rtl="0" eaLnBrk="1" fontAlgn="base" hangingPunct="1">
              <a:spcBef>
                <a:spcPct val="0"/>
              </a:spcBef>
              <a:spcAft>
                <a:spcPct val="0"/>
              </a:spcAft>
              <a:defRPr sz="3600" b="0" i="0">
                <a:solidFill>
                  <a:schemeClr val="bg1"/>
                </a:solidFill>
                <a:latin typeface="Georgia"/>
                <a:ea typeface="ＭＳ Ｐゴシック" pitchFamily="122" charset="-128"/>
                <a:cs typeface="Georgia"/>
              </a:defRPr>
            </a:lvl1pPr>
            <a:lvl2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2pPr>
            <a:lvl3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3pPr>
            <a:lvl4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4pPr>
            <a:lvl5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5pPr>
            <a:lvl6pPr marL="457200" algn="l" rtl="0" eaLnBrk="1" fontAlgn="base" hangingPunct="1">
              <a:spcBef>
                <a:spcPct val="0"/>
              </a:spcBef>
              <a:spcAft>
                <a:spcPct val="0"/>
              </a:spcAft>
              <a:defRPr sz="3600">
                <a:solidFill>
                  <a:schemeClr val="bg1"/>
                </a:solidFill>
                <a:latin typeface="Times" pitchFamily="122" charset="0"/>
              </a:defRPr>
            </a:lvl6pPr>
            <a:lvl7pPr marL="914400" algn="l" rtl="0" eaLnBrk="1" fontAlgn="base" hangingPunct="1">
              <a:spcBef>
                <a:spcPct val="0"/>
              </a:spcBef>
              <a:spcAft>
                <a:spcPct val="0"/>
              </a:spcAft>
              <a:defRPr sz="3600">
                <a:solidFill>
                  <a:schemeClr val="bg1"/>
                </a:solidFill>
                <a:latin typeface="Times" pitchFamily="122" charset="0"/>
              </a:defRPr>
            </a:lvl7pPr>
            <a:lvl8pPr marL="1371600" algn="l" rtl="0" eaLnBrk="1" fontAlgn="base" hangingPunct="1">
              <a:spcBef>
                <a:spcPct val="0"/>
              </a:spcBef>
              <a:spcAft>
                <a:spcPct val="0"/>
              </a:spcAft>
              <a:defRPr sz="3600">
                <a:solidFill>
                  <a:schemeClr val="bg1"/>
                </a:solidFill>
                <a:latin typeface="Times" pitchFamily="122" charset="0"/>
              </a:defRPr>
            </a:lvl8pPr>
            <a:lvl9pPr marL="1828800" algn="l" rtl="0" eaLnBrk="1" fontAlgn="base" hangingPunct="1">
              <a:spcBef>
                <a:spcPct val="0"/>
              </a:spcBef>
              <a:spcAft>
                <a:spcPct val="0"/>
              </a:spcAft>
              <a:defRPr sz="3600">
                <a:solidFill>
                  <a:schemeClr val="bg1"/>
                </a:solidFill>
                <a:latin typeface="Times" pitchFamily="122" charset="0"/>
              </a:defRPr>
            </a:lvl9pPr>
          </a:lstStyle>
          <a:p>
            <a:r>
              <a:rPr lang="en-US" kern="0" dirty="0">
                <a:solidFill>
                  <a:srgbClr val="FFFFFF"/>
                </a:solidFill>
              </a:rPr>
              <a:t>Qualitative research (QLR)</a:t>
            </a:r>
          </a:p>
        </p:txBody>
      </p:sp>
      <p:sp>
        <p:nvSpPr>
          <p:cNvPr id="5" name="Content Placeholder 2"/>
          <p:cNvSpPr txBox="1">
            <a:spLocks/>
          </p:cNvSpPr>
          <p:nvPr/>
        </p:nvSpPr>
        <p:spPr>
          <a:xfrm>
            <a:off x="228600" y="4648200"/>
            <a:ext cx="8686800" cy="1143000"/>
          </a:xfrm>
          <a:prstGeom prst="rect">
            <a:avLst/>
          </a:prstGeom>
        </p:spPr>
        <p:txBody>
          <a:bodyPr/>
          <a:lstStyle>
            <a:lvl1pPr marL="342900" indent="-342900" algn="l" rtl="0" eaLnBrk="1" fontAlgn="base" hangingPunct="1">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1" fontAlgn="base" hangingPunct="1">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1" fontAlgn="base" hangingPunct="1">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1" fontAlgn="base" hangingPunct="1">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1" fontAlgn="base" hangingPunct="1">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pPr>
              <a:buClr>
                <a:srgbClr val="FFFFFF"/>
              </a:buClr>
            </a:pPr>
            <a:r>
              <a:rPr lang="en-US" b="1" dirty="0">
                <a:solidFill>
                  <a:srgbClr val="FFFFFF"/>
                </a:solidFill>
              </a:rPr>
              <a:t>Qualitative Research</a:t>
            </a:r>
            <a:r>
              <a:rPr lang="en-US" dirty="0">
                <a:solidFill>
                  <a:srgbClr val="FFFFFF"/>
                </a:solidFill>
              </a:rPr>
              <a:t> is primarily </a:t>
            </a:r>
            <a:r>
              <a:rPr lang="en-US" dirty="0">
                <a:solidFill>
                  <a:srgbClr val="AAE600"/>
                </a:solidFill>
              </a:rPr>
              <a:t>exploratory</a:t>
            </a:r>
            <a:r>
              <a:rPr lang="en-US" dirty="0">
                <a:solidFill>
                  <a:srgbClr val="FFFFFF"/>
                </a:solidFill>
              </a:rPr>
              <a:t> </a:t>
            </a:r>
            <a:r>
              <a:rPr lang="en-US" b="1" dirty="0">
                <a:solidFill>
                  <a:srgbClr val="FFFFFF"/>
                </a:solidFill>
              </a:rPr>
              <a:t>research</a:t>
            </a:r>
            <a:r>
              <a:rPr lang="en-US" dirty="0">
                <a:solidFill>
                  <a:srgbClr val="FFFFFF"/>
                </a:solidFill>
              </a:rPr>
              <a:t> used to gain an understanding of </a:t>
            </a:r>
            <a:r>
              <a:rPr lang="en-US" dirty="0">
                <a:solidFill>
                  <a:srgbClr val="AAE600"/>
                </a:solidFill>
              </a:rPr>
              <a:t>underlying reasons, opinions, and motivations</a:t>
            </a:r>
            <a:r>
              <a:rPr lang="en-US" dirty="0">
                <a:solidFill>
                  <a:srgbClr val="FFFFFF"/>
                </a:solidFill>
              </a:rPr>
              <a:t>. It provides insights into the problem or helps to develop ideas or hypotheses for potential quantitative </a:t>
            </a:r>
            <a:r>
              <a:rPr lang="en-US" b="1" dirty="0">
                <a:solidFill>
                  <a:srgbClr val="FFFFFF"/>
                </a:solidFill>
              </a:rPr>
              <a:t>research.</a:t>
            </a:r>
            <a:endParaRPr lang="en-US" kern="0" dirty="0">
              <a:solidFill>
                <a:srgbClr val="FFFFFF"/>
              </a:solidFill>
            </a:endParaRPr>
          </a:p>
        </p:txBody>
      </p:sp>
      <p:sp>
        <p:nvSpPr>
          <p:cNvPr id="6" name="Rectangle 5"/>
          <p:cNvSpPr/>
          <p:nvPr/>
        </p:nvSpPr>
        <p:spPr>
          <a:xfrm>
            <a:off x="4038600" y="3124200"/>
            <a:ext cx="4572000" cy="276999"/>
          </a:xfrm>
          <a:prstGeom prst="rect">
            <a:avLst/>
          </a:prstGeom>
        </p:spPr>
        <p:txBody>
          <a:bodyPr>
            <a:spAutoFit/>
          </a:bodyPr>
          <a:lstStyle/>
          <a:p>
            <a:r>
              <a:rPr lang="en-US" sz="1200" b="0" i="1" dirty="0">
                <a:solidFill>
                  <a:srgbClr val="FFFFFF"/>
                </a:solidFill>
                <a:hlinkClick r:id="rId2"/>
              </a:rPr>
              <a:t>https://</a:t>
            </a:r>
            <a:r>
              <a:rPr lang="en-US" sz="1200" dirty="0">
                <a:solidFill>
                  <a:srgbClr val="FFFFFF"/>
                </a:solidFill>
                <a:hlinkClick r:id="rId2"/>
              </a:rPr>
              <a:t>en.wikipedia.org/wiki/Quantitative_research</a:t>
            </a:r>
            <a:r>
              <a:rPr lang="en-US" sz="1200" dirty="0">
                <a:solidFill>
                  <a:srgbClr val="FFFFFF"/>
                </a:solidFill>
              </a:rPr>
              <a:t> </a:t>
            </a:r>
          </a:p>
        </p:txBody>
      </p:sp>
      <p:sp>
        <p:nvSpPr>
          <p:cNvPr id="7" name="Rectangle 6"/>
          <p:cNvSpPr/>
          <p:nvPr/>
        </p:nvSpPr>
        <p:spPr>
          <a:xfrm>
            <a:off x="4358640" y="6248400"/>
            <a:ext cx="4572000" cy="461665"/>
          </a:xfrm>
          <a:prstGeom prst="rect">
            <a:avLst/>
          </a:prstGeom>
        </p:spPr>
        <p:txBody>
          <a:bodyPr>
            <a:spAutoFit/>
          </a:bodyPr>
          <a:lstStyle/>
          <a:p>
            <a:r>
              <a:rPr lang="en-US" sz="1200" dirty="0">
                <a:solidFill>
                  <a:srgbClr val="FFFFFF"/>
                </a:solidFill>
                <a:hlinkClick r:id="rId3"/>
              </a:rPr>
              <a:t>http://www.snapsurveys.com/blog/what-is-the-difference-between-qualitative-research-and-quantitative-research/</a:t>
            </a:r>
            <a:r>
              <a:rPr lang="en-US" sz="1200" dirty="0">
                <a:solidFill>
                  <a:srgbClr val="FFFFFF"/>
                </a:solidFill>
              </a:rPr>
              <a:t> </a:t>
            </a:r>
          </a:p>
        </p:txBody>
      </p:sp>
      <p:sp>
        <p:nvSpPr>
          <p:cNvPr id="8" name="Slide Number Placeholder 7"/>
          <p:cNvSpPr>
            <a:spLocks noGrp="1"/>
          </p:cNvSpPr>
          <p:nvPr>
            <p:ph type="sldNum" sz="quarter" idx="4294967295"/>
          </p:nvPr>
        </p:nvSpPr>
        <p:spPr/>
        <p:txBody>
          <a:bodyPr/>
          <a:lstStyle/>
          <a:p>
            <a:fld id="{970F0956-5B8E-40B4-A8DD-F75AA1D26018}" type="slidenum">
              <a:rPr lang="en-US" smtClean="0"/>
              <a:pPr/>
              <a:t>24</a:t>
            </a:fld>
            <a:endParaRPr lang="en-US"/>
          </a:p>
        </p:txBody>
      </p:sp>
      <p:sp>
        <p:nvSpPr>
          <p:cNvPr id="9" name="TextBox 8">
            <a:extLst>
              <a:ext uri="{FF2B5EF4-FFF2-40B4-BE49-F238E27FC236}">
                <a16:creationId xmlns:a16="http://schemas.microsoft.com/office/drawing/2014/main" id="{9AC9A757-C239-4E6B-AFA8-88F0BB4E347F}"/>
              </a:ext>
            </a:extLst>
          </p:cNvPr>
          <p:cNvSpPr txBox="1"/>
          <p:nvPr/>
        </p:nvSpPr>
        <p:spPr>
          <a:xfrm>
            <a:off x="7669240" y="64413"/>
            <a:ext cx="1415772" cy="584775"/>
          </a:xfrm>
          <a:prstGeom prst="rect">
            <a:avLst/>
          </a:prstGeom>
          <a:noFill/>
          <a:ln w="38100">
            <a:solidFill>
              <a:schemeClr val="bg1"/>
            </a:solidFill>
          </a:ln>
        </p:spPr>
        <p:txBody>
          <a:bodyPr wrap="none" rtlCol="0">
            <a:spAutoFit/>
          </a:bodyPr>
          <a:lstStyle/>
          <a:p>
            <a:r>
              <a:rPr lang="en-US" dirty="0">
                <a:solidFill>
                  <a:schemeClr val="bg1"/>
                </a:solidFill>
              </a:rPr>
              <a:t>A3/3.1.</a:t>
            </a:r>
          </a:p>
        </p:txBody>
      </p:sp>
    </p:spTree>
    <p:extLst>
      <p:ext uri="{BB962C8B-B14F-4D97-AF65-F5344CB8AC3E}">
        <p14:creationId xmlns:p14="http://schemas.microsoft.com/office/powerpoint/2010/main" val="184426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Quantitative, qualitative and mixed methods</a:t>
            </a:r>
          </a:p>
        </p:txBody>
      </p:sp>
      <p:graphicFrame>
        <p:nvGraphicFramePr>
          <p:cNvPr id="4" name="Content Placeholder 3"/>
          <p:cNvGraphicFramePr>
            <a:graphicFrameLocks noGrp="1"/>
          </p:cNvGraphicFramePr>
          <p:nvPr>
            <p:ph idx="1"/>
          </p:nvPr>
        </p:nvGraphicFramePr>
        <p:xfrm>
          <a:off x="685800" y="2514600"/>
          <a:ext cx="7772400" cy="3997960"/>
        </p:xfrm>
        <a:graphic>
          <a:graphicData uri="http://schemas.openxmlformats.org/drawingml/2006/table">
            <a:tbl>
              <a:tblPr firstRow="1" bandRow="1">
                <a:tableStyleId>{1FECB4D8-DB02-4DC6-A0A2-4F2EBAE1DC90}</a:tableStyleId>
              </a:tblPr>
              <a:tblGrid>
                <a:gridCol w="2590800">
                  <a:extLst>
                    <a:ext uri="{9D8B030D-6E8A-4147-A177-3AD203B41FA5}">
                      <a16:colId xmlns:a16="http://schemas.microsoft.com/office/drawing/2014/main" val="20000"/>
                    </a:ext>
                  </a:extLst>
                </a:gridCol>
                <a:gridCol w="2590800">
                  <a:extLst>
                    <a:ext uri="{9D8B030D-6E8A-4147-A177-3AD203B41FA5}">
                      <a16:colId xmlns:a16="http://schemas.microsoft.com/office/drawing/2014/main" val="20001"/>
                    </a:ext>
                  </a:extLst>
                </a:gridCol>
                <a:gridCol w="2590800">
                  <a:extLst>
                    <a:ext uri="{9D8B030D-6E8A-4147-A177-3AD203B41FA5}">
                      <a16:colId xmlns:a16="http://schemas.microsoft.com/office/drawing/2014/main" val="20002"/>
                    </a:ext>
                  </a:extLst>
                </a:gridCol>
              </a:tblGrid>
              <a:tr h="370840">
                <a:tc>
                  <a:txBody>
                    <a:bodyPr/>
                    <a:lstStyle/>
                    <a:p>
                      <a:r>
                        <a:rPr lang="en-US" sz="1600" dirty="0">
                          <a:solidFill>
                            <a:schemeClr val="tx1"/>
                          </a:solidFill>
                        </a:rPr>
                        <a:t>Quantitative methods</a:t>
                      </a:r>
                    </a:p>
                  </a:txBody>
                  <a:tcPr/>
                </a:tc>
                <a:tc>
                  <a:txBody>
                    <a:bodyPr/>
                    <a:lstStyle/>
                    <a:p>
                      <a:r>
                        <a:rPr lang="en-US" sz="1600" dirty="0">
                          <a:solidFill>
                            <a:schemeClr val="tx1"/>
                          </a:solidFill>
                        </a:rPr>
                        <a:t>Qualitative methods</a:t>
                      </a:r>
                    </a:p>
                  </a:txBody>
                  <a:tcPr/>
                </a:tc>
                <a:tc>
                  <a:txBody>
                    <a:bodyPr/>
                    <a:lstStyle/>
                    <a:p>
                      <a:r>
                        <a:rPr lang="en-US" sz="1600" dirty="0">
                          <a:solidFill>
                            <a:schemeClr val="tx1"/>
                          </a:solidFill>
                        </a:rPr>
                        <a:t>Mixed</a:t>
                      </a:r>
                      <a:r>
                        <a:rPr lang="en-US" sz="1600" baseline="0" dirty="0">
                          <a:solidFill>
                            <a:schemeClr val="tx1"/>
                          </a:solidFill>
                        </a:rPr>
                        <a:t> methods</a:t>
                      </a:r>
                      <a:endParaRPr lang="en-US" sz="1600" dirty="0">
                        <a:solidFill>
                          <a:schemeClr val="tx1"/>
                        </a:solidFill>
                      </a:endParaRPr>
                    </a:p>
                  </a:txBody>
                  <a:tcPr/>
                </a:tc>
                <a:extLst>
                  <a:ext uri="{0D108BD9-81ED-4DB2-BD59-A6C34878D82A}">
                    <a16:rowId xmlns:a16="http://schemas.microsoft.com/office/drawing/2014/main" val="10000"/>
                  </a:ext>
                </a:extLst>
              </a:tr>
              <a:tr h="370840">
                <a:tc>
                  <a:txBody>
                    <a:bodyPr/>
                    <a:lstStyle/>
                    <a:p>
                      <a:r>
                        <a:rPr lang="en-US" sz="1600" dirty="0"/>
                        <a:t>Predetermined methods</a:t>
                      </a:r>
                    </a:p>
                  </a:txBody>
                  <a:tcPr/>
                </a:tc>
                <a:tc>
                  <a:txBody>
                    <a:bodyPr/>
                    <a:lstStyle/>
                    <a:p>
                      <a:r>
                        <a:rPr lang="en-US" sz="1600" dirty="0"/>
                        <a:t>Emerging methods</a:t>
                      </a:r>
                    </a:p>
                  </a:txBody>
                  <a:tcPr/>
                </a:tc>
                <a:tc>
                  <a:txBody>
                    <a:bodyPr/>
                    <a:lstStyle/>
                    <a:p>
                      <a:r>
                        <a:rPr lang="en-US" sz="1600" dirty="0"/>
                        <a:t>Both predetermined and emerging methods</a:t>
                      </a:r>
                    </a:p>
                  </a:txBody>
                  <a:tcPr/>
                </a:tc>
                <a:extLst>
                  <a:ext uri="{0D108BD9-81ED-4DB2-BD59-A6C34878D82A}">
                    <a16:rowId xmlns:a16="http://schemas.microsoft.com/office/drawing/2014/main" val="10001"/>
                  </a:ext>
                </a:extLst>
              </a:tr>
              <a:tr h="370840">
                <a:tc>
                  <a:txBody>
                    <a:bodyPr/>
                    <a:lstStyle/>
                    <a:p>
                      <a:r>
                        <a:rPr lang="en-US" sz="1600" dirty="0"/>
                        <a:t>Instrument based questions</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a:t>Open-ended questions</a:t>
                      </a:r>
                    </a:p>
                    <a:p>
                      <a:endParaRPr lang="en-US" sz="1600" dirty="0"/>
                    </a:p>
                  </a:txBody>
                  <a:tcPr/>
                </a:tc>
                <a:tc>
                  <a:txBody>
                    <a:bodyPr/>
                    <a:lstStyle/>
                    <a:p>
                      <a:r>
                        <a:rPr lang="en-US" sz="1600" dirty="0"/>
                        <a:t>Both</a:t>
                      </a:r>
                      <a:r>
                        <a:rPr lang="en-US" sz="1600" baseline="0" dirty="0"/>
                        <a:t> open- and closed-ended questions</a:t>
                      </a:r>
                      <a:endParaRPr lang="en-US" sz="1600" dirty="0"/>
                    </a:p>
                  </a:txBody>
                  <a:tcPr/>
                </a:tc>
                <a:extLst>
                  <a:ext uri="{0D108BD9-81ED-4DB2-BD59-A6C34878D82A}">
                    <a16:rowId xmlns:a16="http://schemas.microsoft.com/office/drawing/2014/main" val="10002"/>
                  </a:ext>
                </a:extLst>
              </a:tr>
              <a:tr h="370840">
                <a:tc>
                  <a:txBody>
                    <a:bodyPr/>
                    <a:lstStyle/>
                    <a:p>
                      <a:r>
                        <a:rPr lang="en-US" sz="1600" dirty="0"/>
                        <a:t>Observational data, performance</a:t>
                      </a:r>
                      <a:r>
                        <a:rPr lang="en-US" sz="1600" baseline="0" dirty="0"/>
                        <a:t> data, attitude data, and census data</a:t>
                      </a:r>
                      <a:endParaRPr lang="en-US" sz="16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a:t>Interview</a:t>
                      </a:r>
                      <a:r>
                        <a:rPr lang="en-US" sz="1600" baseline="0" dirty="0"/>
                        <a:t> data, observation data, document data, and audiovisual data</a:t>
                      </a:r>
                      <a:endParaRPr lang="en-US" sz="1600" dirty="0"/>
                    </a:p>
                    <a:p>
                      <a:endParaRPr lang="en-US" sz="1600" dirty="0"/>
                    </a:p>
                  </a:txBody>
                  <a:tcPr/>
                </a:tc>
                <a:tc>
                  <a:txBody>
                    <a:bodyPr/>
                    <a:lstStyle/>
                    <a:p>
                      <a:r>
                        <a:rPr lang="en-US" sz="1600" dirty="0"/>
                        <a:t>Multiple forms</a:t>
                      </a:r>
                      <a:r>
                        <a:rPr lang="en-US" sz="1600" baseline="0" dirty="0"/>
                        <a:t> of data drawing on all possibilities</a:t>
                      </a:r>
                      <a:endParaRPr lang="en-US" sz="1600" dirty="0"/>
                    </a:p>
                  </a:txBody>
                  <a:tcPr/>
                </a:tc>
                <a:extLst>
                  <a:ext uri="{0D108BD9-81ED-4DB2-BD59-A6C34878D82A}">
                    <a16:rowId xmlns:a16="http://schemas.microsoft.com/office/drawing/2014/main" val="10003"/>
                  </a:ext>
                </a:extLst>
              </a:tr>
              <a:tr h="370840">
                <a:tc>
                  <a:txBody>
                    <a:bodyPr/>
                    <a:lstStyle/>
                    <a:p>
                      <a:r>
                        <a:rPr lang="en-US" sz="1600" dirty="0"/>
                        <a:t>Statistical analysis</a:t>
                      </a:r>
                    </a:p>
                  </a:txBody>
                  <a:tcPr/>
                </a:tc>
                <a:tc>
                  <a:txBody>
                    <a:bodyPr/>
                    <a:lstStyle/>
                    <a:p>
                      <a:r>
                        <a:rPr lang="en-US" sz="1600" dirty="0"/>
                        <a:t>Text and image analysis</a:t>
                      </a:r>
                    </a:p>
                  </a:txBody>
                  <a:tcPr/>
                </a:tc>
                <a:tc>
                  <a:txBody>
                    <a:bodyPr/>
                    <a:lstStyle/>
                    <a:p>
                      <a:r>
                        <a:rPr lang="en-US" sz="1600" dirty="0"/>
                        <a:t>Statistical and text analysis</a:t>
                      </a:r>
                    </a:p>
                  </a:txBody>
                  <a:tcPr/>
                </a:tc>
                <a:extLst>
                  <a:ext uri="{0D108BD9-81ED-4DB2-BD59-A6C34878D82A}">
                    <a16:rowId xmlns:a16="http://schemas.microsoft.com/office/drawing/2014/main" val="10004"/>
                  </a:ext>
                </a:extLst>
              </a:tr>
              <a:tr h="370840">
                <a:tc>
                  <a:txBody>
                    <a:bodyPr/>
                    <a:lstStyle/>
                    <a:p>
                      <a:r>
                        <a:rPr lang="en-US" sz="1600" dirty="0"/>
                        <a:t>Statistical</a:t>
                      </a:r>
                      <a:r>
                        <a:rPr lang="en-US" sz="1600" baseline="0" dirty="0"/>
                        <a:t> interpretation</a:t>
                      </a:r>
                      <a:endParaRPr lang="en-US" sz="1600" dirty="0"/>
                    </a:p>
                  </a:txBody>
                  <a:tcPr/>
                </a:tc>
                <a:tc>
                  <a:txBody>
                    <a:bodyPr/>
                    <a:lstStyle/>
                    <a:p>
                      <a:r>
                        <a:rPr lang="en-US" sz="1600" dirty="0"/>
                        <a:t>Themes, patterns interpretation</a:t>
                      </a:r>
                    </a:p>
                  </a:txBody>
                  <a:tcPr/>
                </a:tc>
                <a:tc>
                  <a:txBody>
                    <a:bodyPr/>
                    <a:lstStyle/>
                    <a:p>
                      <a:r>
                        <a:rPr lang="en-US" sz="1600" dirty="0"/>
                        <a:t>Integration</a:t>
                      </a:r>
                      <a:r>
                        <a:rPr lang="en-US" sz="1600" baseline="0" dirty="0"/>
                        <a:t> of multiple interpretations</a:t>
                      </a:r>
                      <a:endParaRPr lang="en-US" sz="1600" dirty="0"/>
                    </a:p>
                  </a:txBody>
                  <a:tcPr/>
                </a:tc>
                <a:extLst>
                  <a:ext uri="{0D108BD9-81ED-4DB2-BD59-A6C34878D82A}">
                    <a16:rowId xmlns:a16="http://schemas.microsoft.com/office/drawing/2014/main" val="10005"/>
                  </a:ext>
                </a:extLst>
              </a:tr>
            </a:tbl>
          </a:graphicData>
        </a:graphic>
      </p:graphicFrame>
      <p:sp>
        <p:nvSpPr>
          <p:cNvPr id="3" name="Slide Number Placeholder 2"/>
          <p:cNvSpPr>
            <a:spLocks noGrp="1"/>
          </p:cNvSpPr>
          <p:nvPr>
            <p:ph type="sldNum" sz="quarter" idx="10"/>
          </p:nvPr>
        </p:nvSpPr>
        <p:spPr/>
        <p:txBody>
          <a:bodyPr/>
          <a:lstStyle/>
          <a:p>
            <a:fld id="{970F0956-5B8E-40B4-A8DD-F75AA1D26018}" type="slidenum">
              <a:rPr lang="en-US" smtClean="0"/>
              <a:pPr/>
              <a:t>25</a:t>
            </a:fld>
            <a:endParaRPr lang="en-US"/>
          </a:p>
        </p:txBody>
      </p:sp>
      <p:grpSp>
        <p:nvGrpSpPr>
          <p:cNvPr id="7" name="Group 6">
            <a:extLst>
              <a:ext uri="{FF2B5EF4-FFF2-40B4-BE49-F238E27FC236}">
                <a16:creationId xmlns:a16="http://schemas.microsoft.com/office/drawing/2014/main" id="{385A1B33-8667-465F-97AE-2142A81ADC8D}"/>
              </a:ext>
            </a:extLst>
          </p:cNvPr>
          <p:cNvGrpSpPr/>
          <p:nvPr/>
        </p:nvGrpSpPr>
        <p:grpSpPr>
          <a:xfrm>
            <a:off x="5867125" y="1524000"/>
            <a:ext cx="2591075" cy="4988560"/>
            <a:chOff x="5867125" y="1524000"/>
            <a:chExt cx="2591075" cy="4988560"/>
          </a:xfrm>
        </p:grpSpPr>
        <p:sp>
          <p:nvSpPr>
            <p:cNvPr id="5" name="TextBox 4">
              <a:extLst>
                <a:ext uri="{FF2B5EF4-FFF2-40B4-BE49-F238E27FC236}">
                  <a16:creationId xmlns:a16="http://schemas.microsoft.com/office/drawing/2014/main" id="{FBA0401D-7FC5-4FA6-8F8F-076FABAFC061}"/>
                </a:ext>
              </a:extLst>
            </p:cNvPr>
            <p:cNvSpPr txBox="1"/>
            <p:nvPr/>
          </p:nvSpPr>
          <p:spPr>
            <a:xfrm>
              <a:off x="5867125" y="1560493"/>
              <a:ext cx="2591075" cy="954107"/>
            </a:xfrm>
            <a:prstGeom prst="rect">
              <a:avLst/>
            </a:prstGeom>
            <a:solidFill>
              <a:schemeClr val="bg1"/>
            </a:solidFill>
          </p:spPr>
          <p:txBody>
            <a:bodyPr wrap="square" rtlCol="0">
              <a:spAutoFit/>
            </a:bodyPr>
            <a:lstStyle/>
            <a:p>
              <a:r>
                <a:rPr lang="en-US" sz="2800" dirty="0">
                  <a:solidFill>
                    <a:srgbClr val="FF0000"/>
                  </a:solidFill>
                </a:rPr>
                <a:t>Required for</a:t>
              </a:r>
            </a:p>
            <a:p>
              <a:r>
                <a:rPr lang="en-US" sz="2800" dirty="0">
                  <a:solidFill>
                    <a:srgbClr val="FF0000"/>
                  </a:solidFill>
                </a:rPr>
                <a:t>your proposal</a:t>
              </a:r>
            </a:p>
          </p:txBody>
        </p:sp>
        <p:sp>
          <p:nvSpPr>
            <p:cNvPr id="6" name="Rectangle 5">
              <a:extLst>
                <a:ext uri="{FF2B5EF4-FFF2-40B4-BE49-F238E27FC236}">
                  <a16:creationId xmlns:a16="http://schemas.microsoft.com/office/drawing/2014/main" id="{4B5E4F96-3E83-4D1B-AE51-782B7700BE26}"/>
                </a:ext>
              </a:extLst>
            </p:cNvPr>
            <p:cNvSpPr/>
            <p:nvPr/>
          </p:nvSpPr>
          <p:spPr bwMode="auto">
            <a:xfrm>
              <a:off x="5867400" y="1524000"/>
              <a:ext cx="2590800" cy="4988560"/>
            </a:xfrm>
            <a:prstGeom prst="rect">
              <a:avLst/>
            </a:prstGeom>
            <a:noFill/>
            <a:ln w="762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grpSp>
      <p:sp>
        <p:nvSpPr>
          <p:cNvPr id="8" name="TextBox 7">
            <a:extLst>
              <a:ext uri="{FF2B5EF4-FFF2-40B4-BE49-F238E27FC236}">
                <a16:creationId xmlns:a16="http://schemas.microsoft.com/office/drawing/2014/main" id="{59F991CA-005B-4B3C-B823-ABC53998A44C}"/>
              </a:ext>
            </a:extLst>
          </p:cNvPr>
          <p:cNvSpPr txBox="1"/>
          <p:nvPr/>
        </p:nvSpPr>
        <p:spPr>
          <a:xfrm>
            <a:off x="7669240" y="64413"/>
            <a:ext cx="1415772" cy="584775"/>
          </a:xfrm>
          <a:prstGeom prst="rect">
            <a:avLst/>
          </a:prstGeom>
          <a:noFill/>
          <a:ln w="38100">
            <a:solidFill>
              <a:schemeClr val="bg1"/>
            </a:solidFill>
          </a:ln>
        </p:spPr>
        <p:txBody>
          <a:bodyPr wrap="none" rtlCol="0">
            <a:spAutoFit/>
          </a:bodyPr>
          <a:lstStyle/>
          <a:p>
            <a:r>
              <a:rPr lang="en-US" dirty="0">
                <a:solidFill>
                  <a:schemeClr val="bg1"/>
                </a:solidFill>
              </a:rPr>
              <a:t>A3/3.1.</a:t>
            </a:r>
          </a:p>
        </p:txBody>
      </p:sp>
    </p:spTree>
    <p:extLst>
      <p:ext uri="{BB962C8B-B14F-4D97-AF65-F5344CB8AC3E}">
        <p14:creationId xmlns:p14="http://schemas.microsoft.com/office/powerpoint/2010/main" val="3557905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Mixed methods research</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b="1" u="sng" dirty="0"/>
              <a:t>Goal</a:t>
            </a:r>
            <a:r>
              <a:rPr lang="en-US" dirty="0"/>
              <a:t>:</a:t>
            </a:r>
          </a:p>
          <a:p>
            <a:pPr lvl="1">
              <a:buFont typeface="Arial" panose="020B0604020202020204" pitchFamily="34" charset="0"/>
              <a:buChar char="•"/>
            </a:pPr>
            <a:r>
              <a:rPr lang="en-US" dirty="0"/>
              <a:t>Obtain a deeper and more complete understanding of a research problem than either approach alone.</a:t>
            </a:r>
          </a:p>
          <a:p>
            <a:pPr>
              <a:buFont typeface="Arial" panose="020B0604020202020204" pitchFamily="34" charset="0"/>
              <a:buChar char="•"/>
            </a:pPr>
            <a:endParaRPr lang="en-US" b="1" u="sng" dirty="0"/>
          </a:p>
          <a:p>
            <a:pPr>
              <a:buFont typeface="Arial" panose="020B0604020202020204" pitchFamily="34" charset="0"/>
              <a:buChar char="•"/>
            </a:pPr>
            <a:r>
              <a:rPr lang="en-US" b="1" u="sng" dirty="0"/>
              <a:t>Process of research</a:t>
            </a:r>
            <a:r>
              <a:rPr lang="en-US" dirty="0"/>
              <a:t>:</a:t>
            </a:r>
          </a:p>
          <a:p>
            <a:pPr lvl="1">
              <a:buFont typeface="Arial" panose="020B0604020202020204" pitchFamily="34" charset="0"/>
              <a:buChar char="•"/>
            </a:pPr>
            <a:r>
              <a:rPr lang="en-US" dirty="0"/>
              <a:t>collecting both quantitative and qualitative data,</a:t>
            </a:r>
          </a:p>
          <a:p>
            <a:pPr lvl="1">
              <a:buFont typeface="Arial" panose="020B0604020202020204" pitchFamily="34" charset="0"/>
              <a:buChar char="•"/>
            </a:pPr>
            <a:r>
              <a:rPr lang="en-US" dirty="0"/>
              <a:t>integrating the two forms of data, and </a:t>
            </a:r>
          </a:p>
          <a:p>
            <a:pPr lvl="1">
              <a:buFont typeface="Arial" panose="020B0604020202020204" pitchFamily="34" charset="0"/>
              <a:buChar char="•"/>
            </a:pPr>
            <a:r>
              <a:rPr lang="en-US" dirty="0"/>
              <a:t>using distinct designs that may involve different philosophical assumptions and theoretical frameworks.</a:t>
            </a:r>
          </a:p>
        </p:txBody>
      </p:sp>
      <p:sp>
        <p:nvSpPr>
          <p:cNvPr id="4" name="Rectangle 3"/>
          <p:cNvSpPr/>
          <p:nvPr/>
        </p:nvSpPr>
        <p:spPr>
          <a:xfrm>
            <a:off x="1584960" y="6197025"/>
            <a:ext cx="7543800" cy="584775"/>
          </a:xfrm>
          <a:prstGeom prst="rect">
            <a:avLst/>
          </a:prstGeom>
        </p:spPr>
        <p:txBody>
          <a:bodyPr wrap="square">
            <a:spAutoFit/>
          </a:bodyPr>
          <a:lstStyle/>
          <a:p>
            <a:pPr algn="r"/>
            <a:r>
              <a:rPr lang="en-US" sz="1600" b="0" dirty="0">
                <a:solidFill>
                  <a:schemeClr val="bg1"/>
                </a:solidFill>
              </a:rPr>
              <a:t>Creswell JW.  Research design : qualitative, quantitative, and mixed methods approaches— 4th ed. Sage Publications, 2014.</a:t>
            </a:r>
          </a:p>
        </p:txBody>
      </p:sp>
      <p:sp>
        <p:nvSpPr>
          <p:cNvPr id="5" name="Slide Number Placeholder 4"/>
          <p:cNvSpPr>
            <a:spLocks noGrp="1"/>
          </p:cNvSpPr>
          <p:nvPr>
            <p:ph type="sldNum" sz="quarter" idx="10"/>
          </p:nvPr>
        </p:nvSpPr>
        <p:spPr/>
        <p:txBody>
          <a:bodyPr/>
          <a:lstStyle/>
          <a:p>
            <a:fld id="{6702E1E0-462E-42B5-A359-A648340C9DAE}" type="slidenum">
              <a:rPr lang="en-US" smtClean="0"/>
              <a:pPr/>
              <a:t>26</a:t>
            </a:fld>
            <a:endParaRPr lang="en-US"/>
          </a:p>
        </p:txBody>
      </p:sp>
      <p:sp>
        <p:nvSpPr>
          <p:cNvPr id="6" name="TextBox 5">
            <a:extLst>
              <a:ext uri="{FF2B5EF4-FFF2-40B4-BE49-F238E27FC236}">
                <a16:creationId xmlns:a16="http://schemas.microsoft.com/office/drawing/2014/main" id="{A51429CE-0DC8-462F-AB9F-415EE3010C69}"/>
              </a:ext>
            </a:extLst>
          </p:cNvPr>
          <p:cNvSpPr txBox="1"/>
          <p:nvPr/>
        </p:nvSpPr>
        <p:spPr>
          <a:xfrm>
            <a:off x="7669240" y="64413"/>
            <a:ext cx="1415772" cy="584775"/>
          </a:xfrm>
          <a:prstGeom prst="rect">
            <a:avLst/>
          </a:prstGeom>
          <a:noFill/>
          <a:ln w="38100">
            <a:solidFill>
              <a:schemeClr val="bg1"/>
            </a:solidFill>
          </a:ln>
        </p:spPr>
        <p:txBody>
          <a:bodyPr wrap="none" rtlCol="0">
            <a:spAutoFit/>
          </a:bodyPr>
          <a:lstStyle/>
          <a:p>
            <a:r>
              <a:rPr lang="en-US" dirty="0">
                <a:solidFill>
                  <a:schemeClr val="bg1"/>
                </a:solidFill>
              </a:rPr>
              <a:t>A3/3.1.</a:t>
            </a:r>
          </a:p>
        </p:txBody>
      </p:sp>
    </p:spTree>
    <p:extLst>
      <p:ext uri="{BB962C8B-B14F-4D97-AF65-F5344CB8AC3E}">
        <p14:creationId xmlns:p14="http://schemas.microsoft.com/office/powerpoint/2010/main" val="15127938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Good Reporting of A Mixed Methods Study (GRAMMS) </a:t>
            </a:r>
          </a:p>
        </p:txBody>
      </p:sp>
      <p:sp>
        <p:nvSpPr>
          <p:cNvPr id="3" name="Content Placeholder 2"/>
          <p:cNvSpPr>
            <a:spLocks noGrp="1"/>
          </p:cNvSpPr>
          <p:nvPr>
            <p:ph idx="1"/>
          </p:nvPr>
        </p:nvSpPr>
        <p:spPr>
          <a:xfrm>
            <a:off x="228600" y="2133600"/>
            <a:ext cx="8686800" cy="4495800"/>
          </a:xfrm>
        </p:spPr>
        <p:txBody>
          <a:bodyPr/>
          <a:lstStyle/>
          <a:p>
            <a:pPr>
              <a:buFont typeface="Arial" panose="020B0604020202020204" pitchFamily="34" charset="0"/>
              <a:buChar char="•"/>
            </a:pPr>
            <a:r>
              <a:rPr lang="en-US" dirty="0"/>
              <a:t>Describe: </a:t>
            </a:r>
          </a:p>
          <a:p>
            <a:pPr lvl="1">
              <a:buFont typeface="Arial" panose="020B0604020202020204" pitchFamily="34" charset="0"/>
              <a:buChar char="•"/>
            </a:pPr>
            <a:r>
              <a:rPr lang="en-US" sz="2000" dirty="0"/>
              <a:t>the </a:t>
            </a:r>
            <a:r>
              <a:rPr lang="en-US" sz="2000" u="sng" dirty="0"/>
              <a:t>justification</a:t>
            </a:r>
            <a:r>
              <a:rPr lang="en-US" sz="2000" dirty="0"/>
              <a:t> for using a mixed methods approach to the research question; </a:t>
            </a:r>
          </a:p>
          <a:p>
            <a:pPr lvl="1">
              <a:buFont typeface="Arial" panose="020B0604020202020204" pitchFamily="34" charset="0"/>
              <a:buChar char="•"/>
            </a:pPr>
            <a:r>
              <a:rPr lang="en-US" sz="2000" dirty="0"/>
              <a:t>the </a:t>
            </a:r>
            <a:r>
              <a:rPr lang="en-US" sz="2000" u="sng" dirty="0"/>
              <a:t>design</a:t>
            </a:r>
            <a:r>
              <a:rPr lang="en-US" sz="2000" dirty="0"/>
              <a:t> in terms of the purpose, priority, and sequence of methods; </a:t>
            </a:r>
          </a:p>
          <a:p>
            <a:pPr lvl="1">
              <a:buFont typeface="Arial" panose="020B0604020202020204" pitchFamily="34" charset="0"/>
              <a:buChar char="•"/>
            </a:pPr>
            <a:r>
              <a:rPr lang="en-US" sz="2000" dirty="0"/>
              <a:t>each method in terms of </a:t>
            </a:r>
            <a:r>
              <a:rPr lang="en-US" sz="2000" u="sng" dirty="0"/>
              <a:t>sampling</a:t>
            </a:r>
            <a:r>
              <a:rPr lang="en-US" sz="2000" dirty="0"/>
              <a:t>, data </a:t>
            </a:r>
            <a:r>
              <a:rPr lang="en-US" sz="2000" u="sng" dirty="0"/>
              <a:t>collection</a:t>
            </a:r>
            <a:r>
              <a:rPr lang="en-US" sz="2000" dirty="0"/>
              <a:t> and </a:t>
            </a:r>
            <a:r>
              <a:rPr lang="en-US" sz="2000" u="sng" dirty="0"/>
              <a:t>analysis</a:t>
            </a:r>
            <a:r>
              <a:rPr lang="en-US" sz="2000" dirty="0"/>
              <a:t>; </a:t>
            </a:r>
          </a:p>
          <a:p>
            <a:pPr lvl="1">
              <a:buFont typeface="Arial" panose="020B0604020202020204" pitchFamily="34" charset="0"/>
              <a:buChar char="•"/>
            </a:pPr>
            <a:r>
              <a:rPr lang="en-US" sz="2000" dirty="0"/>
              <a:t>where integration has occurred, how it has occurred, and who has participated in it; </a:t>
            </a:r>
          </a:p>
          <a:p>
            <a:pPr lvl="1">
              <a:buFont typeface="Arial" panose="020B0604020202020204" pitchFamily="34" charset="0"/>
              <a:buChar char="•"/>
            </a:pPr>
            <a:r>
              <a:rPr lang="en-US" sz="2000" dirty="0"/>
              <a:t>any </a:t>
            </a:r>
            <a:r>
              <a:rPr lang="en-US" sz="2000" u="sng" dirty="0"/>
              <a:t>limitation</a:t>
            </a:r>
            <a:r>
              <a:rPr lang="en-US" sz="2000" dirty="0"/>
              <a:t> of one method associated with the presence of the other method; and </a:t>
            </a:r>
          </a:p>
          <a:p>
            <a:pPr lvl="1">
              <a:buFont typeface="Arial" panose="020B0604020202020204" pitchFamily="34" charset="0"/>
              <a:buChar char="•"/>
            </a:pPr>
            <a:r>
              <a:rPr lang="en-US" sz="2000" dirty="0"/>
              <a:t>any </a:t>
            </a:r>
            <a:r>
              <a:rPr lang="en-US" sz="2000" u="sng" dirty="0"/>
              <a:t>insights</a:t>
            </a:r>
            <a:r>
              <a:rPr lang="en-US" sz="2000" dirty="0"/>
              <a:t> gained from mixing or integrating methods. </a:t>
            </a:r>
          </a:p>
        </p:txBody>
      </p:sp>
      <p:sp>
        <p:nvSpPr>
          <p:cNvPr id="4" name="Rectangle 3"/>
          <p:cNvSpPr/>
          <p:nvPr/>
        </p:nvSpPr>
        <p:spPr>
          <a:xfrm>
            <a:off x="76200" y="6294140"/>
            <a:ext cx="9067800" cy="523220"/>
          </a:xfrm>
          <a:prstGeom prst="rect">
            <a:avLst/>
          </a:prstGeom>
        </p:spPr>
        <p:txBody>
          <a:bodyPr wrap="square">
            <a:spAutoFit/>
          </a:bodyPr>
          <a:lstStyle/>
          <a:p>
            <a:pPr algn="r"/>
            <a:r>
              <a:rPr lang="en-US" sz="1400" b="0" dirty="0" err="1">
                <a:solidFill>
                  <a:schemeClr val="bg1"/>
                </a:solidFill>
                <a:latin typeface="Galliard"/>
              </a:rPr>
              <a:t>O’Cathain</a:t>
            </a:r>
            <a:r>
              <a:rPr lang="en-US" sz="1400" b="0" dirty="0">
                <a:solidFill>
                  <a:schemeClr val="bg1"/>
                </a:solidFill>
                <a:latin typeface="Galliard"/>
              </a:rPr>
              <a:t>, A., Murphy, E., &amp; Nicholl, J. (2008). The quality of mixed methods studies in health services research. </a:t>
            </a:r>
            <a:r>
              <a:rPr lang="en-US" sz="1400" b="0" i="1" dirty="0">
                <a:solidFill>
                  <a:schemeClr val="bg1"/>
                </a:solidFill>
                <a:latin typeface="Galliard"/>
              </a:rPr>
              <a:t>Journal of Health Services Research Policy</a:t>
            </a:r>
            <a:r>
              <a:rPr lang="en-US" sz="1400" b="0" dirty="0">
                <a:solidFill>
                  <a:schemeClr val="bg1"/>
                </a:solidFill>
                <a:latin typeface="Galliard"/>
              </a:rPr>
              <a:t>, </a:t>
            </a:r>
            <a:r>
              <a:rPr lang="en-US" sz="1400" b="0" i="1" dirty="0">
                <a:solidFill>
                  <a:schemeClr val="bg1"/>
                </a:solidFill>
                <a:latin typeface="Galliard"/>
              </a:rPr>
              <a:t>13</a:t>
            </a:r>
            <a:r>
              <a:rPr lang="en-US" sz="1400" b="0" dirty="0">
                <a:solidFill>
                  <a:schemeClr val="bg1"/>
                </a:solidFill>
                <a:latin typeface="Galliard"/>
              </a:rPr>
              <a:t>(2), 92-98. </a:t>
            </a:r>
            <a:endParaRPr lang="en-US" sz="1400" dirty="0">
              <a:solidFill>
                <a:schemeClr val="bg1"/>
              </a:solidFill>
            </a:endParaRPr>
          </a:p>
        </p:txBody>
      </p:sp>
      <p:sp>
        <p:nvSpPr>
          <p:cNvPr id="5" name="Slide Number Placeholder 4"/>
          <p:cNvSpPr>
            <a:spLocks noGrp="1"/>
          </p:cNvSpPr>
          <p:nvPr>
            <p:ph type="sldNum" sz="quarter" idx="10"/>
          </p:nvPr>
        </p:nvSpPr>
        <p:spPr/>
        <p:txBody>
          <a:bodyPr/>
          <a:lstStyle/>
          <a:p>
            <a:fld id="{6702E1E0-462E-42B5-A359-A648340C9DAE}" type="slidenum">
              <a:rPr lang="en-US" smtClean="0"/>
              <a:pPr/>
              <a:t>27</a:t>
            </a:fld>
            <a:endParaRPr lang="en-US"/>
          </a:p>
        </p:txBody>
      </p:sp>
      <p:sp>
        <p:nvSpPr>
          <p:cNvPr id="6" name="TextBox 5">
            <a:extLst>
              <a:ext uri="{FF2B5EF4-FFF2-40B4-BE49-F238E27FC236}">
                <a16:creationId xmlns:a16="http://schemas.microsoft.com/office/drawing/2014/main" id="{0E6218FD-F9E1-496A-80D2-726945C27CF7}"/>
              </a:ext>
            </a:extLst>
          </p:cNvPr>
          <p:cNvSpPr txBox="1"/>
          <p:nvPr/>
        </p:nvSpPr>
        <p:spPr>
          <a:xfrm>
            <a:off x="7669240" y="64413"/>
            <a:ext cx="1415772" cy="584775"/>
          </a:xfrm>
          <a:prstGeom prst="rect">
            <a:avLst/>
          </a:prstGeom>
          <a:noFill/>
          <a:ln w="38100">
            <a:solidFill>
              <a:schemeClr val="bg1"/>
            </a:solidFill>
          </a:ln>
        </p:spPr>
        <p:txBody>
          <a:bodyPr wrap="none" rtlCol="0">
            <a:spAutoFit/>
          </a:bodyPr>
          <a:lstStyle/>
          <a:p>
            <a:r>
              <a:rPr lang="en-US" dirty="0">
                <a:solidFill>
                  <a:schemeClr val="bg1"/>
                </a:solidFill>
              </a:rPr>
              <a:t>A3/3.1.</a:t>
            </a:r>
          </a:p>
        </p:txBody>
      </p:sp>
    </p:spTree>
    <p:extLst>
      <p:ext uri="{BB962C8B-B14F-4D97-AF65-F5344CB8AC3E}">
        <p14:creationId xmlns:p14="http://schemas.microsoft.com/office/powerpoint/2010/main" val="31110864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Steps in data analysis (1.4)</a:t>
            </a:r>
          </a:p>
        </p:txBody>
      </p:sp>
      <p:sp>
        <p:nvSpPr>
          <p:cNvPr id="5" name="Content Placeholder 4"/>
          <p:cNvSpPr>
            <a:spLocks noGrp="1"/>
          </p:cNvSpPr>
          <p:nvPr>
            <p:ph idx="1"/>
          </p:nvPr>
        </p:nvSpPr>
        <p:spPr/>
        <p:txBody>
          <a:bodyPr/>
          <a:lstStyle/>
          <a:p>
            <a:pPr marL="457200" indent="-457200">
              <a:buFont typeface="+mj-lt"/>
              <a:buAutoNum type="arabicPeriod"/>
            </a:pPr>
            <a:r>
              <a:rPr lang="en-US" sz="2200" dirty="0"/>
              <a:t>Specify the question you are asking.</a:t>
            </a:r>
          </a:p>
          <a:p>
            <a:pPr lvl="1" indent="-342900"/>
            <a:r>
              <a:rPr lang="en-US" sz="2200" i="1" dirty="0">
                <a:solidFill>
                  <a:srgbClr val="FFFF00"/>
                </a:solidFill>
              </a:rPr>
              <a:t>Does doing physical exercise influences heart rate while doing the exercise?</a:t>
            </a:r>
          </a:p>
          <a:p>
            <a:pPr marL="457200" indent="-457200">
              <a:buFont typeface="+mj-lt"/>
              <a:buAutoNum type="arabicPeriod"/>
            </a:pPr>
            <a:r>
              <a:rPr lang="en-US" sz="2200" dirty="0"/>
              <a:t>Put the question in the form of a null hypothesis and alternate hypothesis.</a:t>
            </a:r>
          </a:p>
          <a:p>
            <a:pPr marL="857250" lvl="1" indent="-457200"/>
            <a:r>
              <a:rPr lang="en-US" sz="2200" u="sng" dirty="0"/>
              <a:t>Null hypothesis</a:t>
            </a:r>
            <a:r>
              <a:rPr lang="en-US" sz="2200" dirty="0"/>
              <a:t>: </a:t>
            </a:r>
            <a:r>
              <a:rPr lang="en-US" sz="2200" i="1" dirty="0">
                <a:solidFill>
                  <a:srgbClr val="FFFF00"/>
                </a:solidFill>
              </a:rPr>
              <a:t>Physical exercise does not influence heart rate while doing the exercise.</a:t>
            </a:r>
          </a:p>
          <a:p>
            <a:pPr marL="457200" indent="-457200">
              <a:buFont typeface="+mj-lt"/>
              <a:buAutoNum type="arabicPeriod"/>
            </a:pPr>
            <a:r>
              <a:rPr lang="en-US" sz="2200" dirty="0"/>
              <a:t>Put the question in the form of a </a:t>
            </a:r>
            <a:r>
              <a:rPr lang="en-US" sz="2200" b="1" i="1" u="sng" dirty="0"/>
              <a:t>statistical</a:t>
            </a:r>
            <a:r>
              <a:rPr lang="en-US" sz="2200" dirty="0"/>
              <a:t> null hypothesis and alternative hypothesis.</a:t>
            </a:r>
          </a:p>
          <a:p>
            <a:pPr marL="857250" lvl="1" indent="-457200"/>
            <a:r>
              <a:rPr lang="en-US" sz="2200" u="sng" dirty="0"/>
              <a:t>Statistical null hypothesis</a:t>
            </a:r>
            <a:r>
              <a:rPr lang="en-US" sz="2200" dirty="0"/>
              <a:t>: </a:t>
            </a:r>
            <a:r>
              <a:rPr lang="en-US" sz="2200" i="1" dirty="0">
                <a:solidFill>
                  <a:srgbClr val="FFFF00"/>
                </a:solidFill>
              </a:rPr>
              <a:t>the average heart rate observed in a sample of individuals working out is the same as in a sample of individuals being at rest.</a:t>
            </a:r>
          </a:p>
          <a:p>
            <a:pPr marL="457200" indent="-457200">
              <a:buFont typeface="+mj-lt"/>
              <a:buAutoNum type="arabicPeriod"/>
            </a:pPr>
            <a:r>
              <a:rPr lang="en-US" sz="2200" dirty="0"/>
              <a:t>Determine which variables are relevant to the question.</a:t>
            </a:r>
          </a:p>
          <a:p>
            <a:pPr marL="457200" indent="-457200"/>
            <a:endParaRPr lang="en-US" sz="2200" i="1" dirty="0">
              <a:solidFill>
                <a:srgbClr val="FFFF00"/>
              </a:solidFill>
            </a:endParaRPr>
          </a:p>
        </p:txBody>
      </p:sp>
      <p:sp>
        <p:nvSpPr>
          <p:cNvPr id="2" name="Rectangle 1"/>
          <p:cNvSpPr/>
          <p:nvPr/>
        </p:nvSpPr>
        <p:spPr bwMode="auto">
          <a:xfrm>
            <a:off x="609600" y="6136192"/>
            <a:ext cx="7239000" cy="381000"/>
          </a:xfrm>
          <a:prstGeom prst="rect">
            <a:avLst/>
          </a:prstGeom>
          <a:noFill/>
          <a:ln w="2857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3" name="Slide Number Placeholder 2"/>
          <p:cNvSpPr>
            <a:spLocks noGrp="1"/>
          </p:cNvSpPr>
          <p:nvPr>
            <p:ph type="sldNum" sz="quarter" idx="10"/>
          </p:nvPr>
        </p:nvSpPr>
        <p:spPr/>
        <p:txBody>
          <a:bodyPr/>
          <a:lstStyle/>
          <a:p>
            <a:fld id="{E275BFA4-CA6D-4892-8C0A-6B14E134BD5D}" type="slidenum">
              <a:rPr lang="en-US" smtClean="0"/>
              <a:pPr/>
              <a:t>28</a:t>
            </a:fld>
            <a:endParaRPr lang="en-US"/>
          </a:p>
        </p:txBody>
      </p:sp>
      <p:sp>
        <p:nvSpPr>
          <p:cNvPr id="6" name="TextBox 5">
            <a:extLst>
              <a:ext uri="{FF2B5EF4-FFF2-40B4-BE49-F238E27FC236}">
                <a16:creationId xmlns:a16="http://schemas.microsoft.com/office/drawing/2014/main" id="{807B66E5-0C59-4F8B-8347-C0B1992D401E}"/>
              </a:ext>
            </a:extLst>
          </p:cNvPr>
          <p:cNvSpPr txBox="1"/>
          <p:nvPr/>
        </p:nvSpPr>
        <p:spPr>
          <a:xfrm>
            <a:off x="7321809" y="64413"/>
            <a:ext cx="1757212" cy="584775"/>
          </a:xfrm>
          <a:prstGeom prst="rect">
            <a:avLst/>
          </a:prstGeom>
          <a:noFill/>
          <a:ln w="38100">
            <a:solidFill>
              <a:schemeClr val="bg1"/>
            </a:solidFill>
          </a:ln>
        </p:spPr>
        <p:txBody>
          <a:bodyPr wrap="none" rtlCol="0">
            <a:spAutoFit/>
          </a:bodyPr>
          <a:lstStyle/>
          <a:p>
            <a:r>
              <a:rPr lang="en-US" dirty="0">
                <a:solidFill>
                  <a:schemeClr val="bg1"/>
                </a:solidFill>
              </a:rPr>
              <a:t>A3/3.2.a)</a:t>
            </a:r>
          </a:p>
        </p:txBody>
      </p:sp>
    </p:spTree>
    <p:extLst>
      <p:ext uri="{BB962C8B-B14F-4D97-AF65-F5344CB8AC3E}">
        <p14:creationId xmlns:p14="http://schemas.microsoft.com/office/powerpoint/2010/main" val="14026002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Statistical hypothesis</a:t>
            </a:r>
          </a:p>
        </p:txBody>
      </p:sp>
      <p:sp>
        <p:nvSpPr>
          <p:cNvPr id="3" name="Content Placeholder 2"/>
          <p:cNvSpPr>
            <a:spLocks noGrp="1"/>
          </p:cNvSpPr>
          <p:nvPr>
            <p:ph idx="1"/>
          </p:nvPr>
        </p:nvSpPr>
        <p:spPr>
          <a:xfrm>
            <a:off x="228600" y="1525788"/>
            <a:ext cx="8686800" cy="4953000"/>
          </a:xfrm>
        </p:spPr>
        <p:txBody>
          <a:bodyPr/>
          <a:lstStyle/>
          <a:p>
            <a:pPr>
              <a:buFont typeface="Arial" panose="020B0604020202020204" pitchFamily="34" charset="0"/>
              <a:buChar char="•"/>
            </a:pPr>
            <a:r>
              <a:rPr lang="en-US" dirty="0"/>
              <a:t>A </a:t>
            </a:r>
            <a:r>
              <a:rPr lang="en-US" b="1" dirty="0"/>
              <a:t>statistical hypothesis</a:t>
            </a:r>
            <a:r>
              <a:rPr lang="en-US" dirty="0"/>
              <a:t> is an assumption about a ‘</a:t>
            </a:r>
            <a:r>
              <a:rPr lang="en-US" i="1" dirty="0"/>
              <a:t>population parameter</a:t>
            </a:r>
            <a:r>
              <a:rPr lang="en-US" dirty="0"/>
              <a:t>’, i.e. a measurable characteristic of a population, such as a mean or a standard deviation. </a:t>
            </a:r>
          </a:p>
          <a:p>
            <a:pPr>
              <a:buFont typeface="Arial" panose="020B0604020202020204" pitchFamily="34" charset="0"/>
              <a:buChar char="•"/>
            </a:pPr>
            <a:r>
              <a:rPr lang="en-US" dirty="0"/>
              <a:t>This assumption may or may not be true. </a:t>
            </a:r>
          </a:p>
          <a:p>
            <a:pPr>
              <a:buFont typeface="Arial" panose="020B0604020202020204" pitchFamily="34" charset="0"/>
              <a:buChar char="•"/>
            </a:pPr>
            <a:r>
              <a:rPr lang="en-US" b="1" dirty="0"/>
              <a:t>Hypothesis testing</a:t>
            </a:r>
            <a:r>
              <a:rPr lang="en-US" dirty="0"/>
              <a:t> refers to the </a:t>
            </a:r>
            <a:r>
              <a:rPr lang="en-US" b="1" u="sng" dirty="0"/>
              <a:t>formal procedures</a:t>
            </a:r>
            <a:r>
              <a:rPr lang="en-US" b="1" dirty="0"/>
              <a:t> </a:t>
            </a:r>
            <a:r>
              <a:rPr lang="en-US" dirty="0"/>
              <a:t>used by statisticians to accept or reject statistical hypotheses.</a:t>
            </a:r>
          </a:p>
          <a:p>
            <a:pPr>
              <a:buFont typeface="Arial" panose="020B0604020202020204" pitchFamily="34" charset="0"/>
              <a:buChar char="•"/>
            </a:pPr>
            <a:r>
              <a:rPr lang="en-US" dirty="0"/>
              <a:t>The best way to determine whether a statistical hypothesis is true:</a:t>
            </a:r>
          </a:p>
          <a:p>
            <a:pPr lvl="1">
              <a:buFont typeface="Arial" panose="020B0604020202020204" pitchFamily="34" charset="0"/>
              <a:buChar char="•"/>
            </a:pPr>
            <a:r>
              <a:rPr lang="en-US" dirty="0"/>
              <a:t>Examine the entire population, or </a:t>
            </a:r>
          </a:p>
          <a:p>
            <a:pPr lvl="1">
              <a:buFont typeface="Arial" panose="020B0604020202020204" pitchFamily="34" charset="0"/>
              <a:buChar char="•"/>
            </a:pPr>
            <a:r>
              <a:rPr lang="en-US" dirty="0"/>
              <a:t>Examine a random sample from the population. </a:t>
            </a:r>
          </a:p>
          <a:p>
            <a:pPr lvl="2">
              <a:buFont typeface="Arial" panose="020B0604020202020204" pitchFamily="34" charset="0"/>
              <a:buChar char="•"/>
            </a:pPr>
            <a:r>
              <a:rPr lang="en-US" b="1" dirty="0"/>
              <a:t>If sample data are not consistent with the statistical hypothesis, the hypothesis is rejected.</a:t>
            </a:r>
          </a:p>
          <a:p>
            <a:pPr>
              <a:buFont typeface="Arial" panose="020B0604020202020204" pitchFamily="34" charset="0"/>
              <a:buChar char="•"/>
            </a:pPr>
            <a:endParaRPr lang="en-US" dirty="0"/>
          </a:p>
        </p:txBody>
      </p:sp>
      <p:sp>
        <p:nvSpPr>
          <p:cNvPr id="4" name="Rectangle 3"/>
          <p:cNvSpPr/>
          <p:nvPr/>
        </p:nvSpPr>
        <p:spPr>
          <a:xfrm>
            <a:off x="2819400" y="6443246"/>
            <a:ext cx="6248400" cy="338554"/>
          </a:xfrm>
          <a:prstGeom prst="rect">
            <a:avLst/>
          </a:prstGeom>
        </p:spPr>
        <p:txBody>
          <a:bodyPr wrap="square">
            <a:spAutoFit/>
          </a:bodyPr>
          <a:lstStyle/>
          <a:p>
            <a:pPr algn="r"/>
            <a:r>
              <a:rPr lang="en-US" sz="1600" dirty="0">
                <a:solidFill>
                  <a:schemeClr val="bg1"/>
                </a:solidFill>
                <a:hlinkClick r:id="rId2"/>
              </a:rPr>
              <a:t>http://stattrek.com/hypothesis-test/hypothesis-testing.aspx</a:t>
            </a:r>
            <a:r>
              <a:rPr lang="en-US" sz="1600" dirty="0">
                <a:solidFill>
                  <a:schemeClr val="bg1"/>
                </a:solidFill>
              </a:rPr>
              <a:t> </a:t>
            </a:r>
          </a:p>
        </p:txBody>
      </p:sp>
      <p:sp>
        <p:nvSpPr>
          <p:cNvPr id="5" name="Slide Number Placeholder 4"/>
          <p:cNvSpPr>
            <a:spLocks noGrp="1"/>
          </p:cNvSpPr>
          <p:nvPr>
            <p:ph type="sldNum" sz="quarter" idx="10"/>
          </p:nvPr>
        </p:nvSpPr>
        <p:spPr/>
        <p:txBody>
          <a:bodyPr/>
          <a:lstStyle/>
          <a:p>
            <a:fld id="{E275BFA4-CA6D-4892-8C0A-6B14E134BD5D}" type="slidenum">
              <a:rPr lang="en-US" smtClean="0"/>
              <a:pPr/>
              <a:t>29</a:t>
            </a:fld>
            <a:endParaRPr lang="en-US"/>
          </a:p>
        </p:txBody>
      </p:sp>
      <p:sp>
        <p:nvSpPr>
          <p:cNvPr id="6" name="TextBox 5">
            <a:extLst>
              <a:ext uri="{FF2B5EF4-FFF2-40B4-BE49-F238E27FC236}">
                <a16:creationId xmlns:a16="http://schemas.microsoft.com/office/drawing/2014/main" id="{076D6073-DCFE-4E99-BCF7-9DAEFD7F04D1}"/>
              </a:ext>
            </a:extLst>
          </p:cNvPr>
          <p:cNvSpPr txBox="1"/>
          <p:nvPr/>
        </p:nvSpPr>
        <p:spPr>
          <a:xfrm>
            <a:off x="7310588" y="64413"/>
            <a:ext cx="1779654" cy="584775"/>
          </a:xfrm>
          <a:prstGeom prst="rect">
            <a:avLst/>
          </a:prstGeom>
          <a:noFill/>
          <a:ln w="38100">
            <a:solidFill>
              <a:schemeClr val="bg1"/>
            </a:solidFill>
          </a:ln>
        </p:spPr>
        <p:txBody>
          <a:bodyPr wrap="none" rtlCol="0">
            <a:spAutoFit/>
          </a:bodyPr>
          <a:lstStyle/>
          <a:p>
            <a:r>
              <a:rPr lang="en-US" dirty="0">
                <a:solidFill>
                  <a:schemeClr val="bg1"/>
                </a:solidFill>
              </a:rPr>
              <a:t>A3/3.2.b)</a:t>
            </a:r>
          </a:p>
        </p:txBody>
      </p:sp>
    </p:spTree>
    <p:extLst>
      <p:ext uri="{BB962C8B-B14F-4D97-AF65-F5344CB8AC3E}">
        <p14:creationId xmlns:p14="http://schemas.microsoft.com/office/powerpoint/2010/main" val="11182545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 name="Picture 3" descr="demoor">
            <a:extLst>
              <a:ext uri="{FF2B5EF4-FFF2-40B4-BE49-F238E27FC236}">
                <a16:creationId xmlns:a16="http://schemas.microsoft.com/office/drawing/2014/main" id="{6AE64B00-E8EF-42D7-BDE5-C9A2DE5DA2B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928" y="4960980"/>
            <a:ext cx="1038225" cy="141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 name="Picture 4" descr="Smith">
            <a:extLst>
              <a:ext uri="{FF2B5EF4-FFF2-40B4-BE49-F238E27FC236}">
                <a16:creationId xmlns:a16="http://schemas.microsoft.com/office/drawing/2014/main" id="{DFB052F5-04AD-4EA6-A857-4FC3CB846D7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22274" y="4848097"/>
            <a:ext cx="1214438"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 name="Picture 27" descr="thumbnail">
            <a:extLst>
              <a:ext uri="{FF2B5EF4-FFF2-40B4-BE49-F238E27FC236}">
                <a16:creationId xmlns:a16="http://schemas.microsoft.com/office/drawing/2014/main" id="{81993135-F15A-4BDD-95E3-F004D1EA4396}"/>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7287" y="702775"/>
            <a:ext cx="1122218" cy="1641714"/>
          </a:xfrm>
          <a:prstGeom prst="rect">
            <a:avLst/>
          </a:prstGeom>
          <a:noFill/>
          <a:extLst>
            <a:ext uri="{909E8E84-426E-40DD-AFC4-6F175D3DCCD1}">
              <a14:hiddenFill xmlns:a14="http://schemas.microsoft.com/office/drawing/2010/main">
                <a:solidFill>
                  <a:srgbClr val="FFFFFF"/>
                </a:solidFill>
              </a14:hiddenFill>
            </a:ext>
          </a:extLst>
        </p:spPr>
      </p:pic>
      <p:sp>
        <p:nvSpPr>
          <p:cNvPr id="59" name="TextBox 58">
            <a:extLst>
              <a:ext uri="{FF2B5EF4-FFF2-40B4-BE49-F238E27FC236}">
                <a16:creationId xmlns:a16="http://schemas.microsoft.com/office/drawing/2014/main" id="{0A128F96-080D-4B03-98BF-9BFA6AB98BEE}"/>
              </a:ext>
            </a:extLst>
          </p:cNvPr>
          <p:cNvSpPr txBox="1"/>
          <p:nvPr/>
        </p:nvSpPr>
        <p:spPr>
          <a:xfrm>
            <a:off x="1205654" y="657268"/>
            <a:ext cx="779381" cy="430887"/>
          </a:xfrm>
          <a:prstGeom prst="rect">
            <a:avLst/>
          </a:prstGeom>
          <a:noFill/>
        </p:spPr>
        <p:txBody>
          <a:bodyPr wrap="none" rtlCol="0">
            <a:spAutoFit/>
          </a:bodyPr>
          <a:lstStyle/>
          <a:p>
            <a:pPr algn="l"/>
            <a:r>
              <a:rPr lang="en-US" sz="1100" b="0" dirty="0">
                <a:solidFill>
                  <a:schemeClr val="bg1"/>
                </a:solidFill>
              </a:rPr>
              <a:t>Paul</a:t>
            </a:r>
          </a:p>
          <a:p>
            <a:pPr algn="l"/>
            <a:r>
              <a:rPr lang="en-US" sz="1100" b="0" dirty="0" err="1">
                <a:solidFill>
                  <a:schemeClr val="bg1"/>
                </a:solidFill>
              </a:rPr>
              <a:t>Kluyskens</a:t>
            </a:r>
            <a:endParaRPr lang="en-US" sz="1100" b="0" dirty="0">
              <a:solidFill>
                <a:schemeClr val="bg1"/>
              </a:solidFill>
            </a:endParaRPr>
          </a:p>
        </p:txBody>
      </p:sp>
      <p:sp>
        <p:nvSpPr>
          <p:cNvPr id="60" name="TextBox 59">
            <a:extLst>
              <a:ext uri="{FF2B5EF4-FFF2-40B4-BE49-F238E27FC236}">
                <a16:creationId xmlns:a16="http://schemas.microsoft.com/office/drawing/2014/main" id="{E4B77C3C-3851-4074-BC6A-4B63ABABF8FA}"/>
              </a:ext>
            </a:extLst>
          </p:cNvPr>
          <p:cNvSpPr txBox="1"/>
          <p:nvPr/>
        </p:nvSpPr>
        <p:spPr>
          <a:xfrm>
            <a:off x="1180331" y="5965025"/>
            <a:ext cx="654346" cy="430887"/>
          </a:xfrm>
          <a:prstGeom prst="rect">
            <a:avLst/>
          </a:prstGeom>
          <a:noFill/>
        </p:spPr>
        <p:txBody>
          <a:bodyPr wrap="none" rtlCol="0">
            <a:spAutoFit/>
          </a:bodyPr>
          <a:lstStyle/>
          <a:p>
            <a:pPr algn="l"/>
            <a:r>
              <a:rPr lang="en-US" sz="1100" b="0" dirty="0">
                <a:solidFill>
                  <a:schemeClr val="bg1"/>
                </a:solidFill>
              </a:rPr>
              <a:t>Georges</a:t>
            </a:r>
          </a:p>
          <a:p>
            <a:pPr algn="l"/>
            <a:r>
              <a:rPr lang="en-US" sz="1100" b="0" dirty="0" err="1">
                <a:solidFill>
                  <a:schemeClr val="bg1"/>
                </a:solidFill>
              </a:rPr>
              <a:t>Demoor</a:t>
            </a:r>
            <a:endParaRPr lang="en-US" sz="1100" b="0" dirty="0">
              <a:solidFill>
                <a:schemeClr val="bg1"/>
              </a:solidFill>
            </a:endParaRPr>
          </a:p>
        </p:txBody>
      </p:sp>
      <p:sp>
        <p:nvSpPr>
          <p:cNvPr id="61" name="TextBox 60">
            <a:extLst>
              <a:ext uri="{FF2B5EF4-FFF2-40B4-BE49-F238E27FC236}">
                <a16:creationId xmlns:a16="http://schemas.microsoft.com/office/drawing/2014/main" id="{352A72E1-01E0-475A-A1C4-AF1368954D2C}"/>
              </a:ext>
            </a:extLst>
          </p:cNvPr>
          <p:cNvSpPr txBox="1"/>
          <p:nvPr/>
        </p:nvSpPr>
        <p:spPr>
          <a:xfrm>
            <a:off x="7258922" y="6074645"/>
            <a:ext cx="519694" cy="430887"/>
          </a:xfrm>
          <a:prstGeom prst="rect">
            <a:avLst/>
          </a:prstGeom>
          <a:noFill/>
        </p:spPr>
        <p:txBody>
          <a:bodyPr wrap="none" rtlCol="0">
            <a:spAutoFit/>
          </a:bodyPr>
          <a:lstStyle/>
          <a:p>
            <a:pPr algn="l"/>
            <a:r>
              <a:rPr lang="en-US" sz="1100" b="0" dirty="0">
                <a:solidFill>
                  <a:schemeClr val="bg1"/>
                </a:solidFill>
              </a:rPr>
              <a:t>Barry</a:t>
            </a:r>
          </a:p>
          <a:p>
            <a:pPr algn="l"/>
            <a:r>
              <a:rPr lang="en-US" sz="1100" b="0" dirty="0">
                <a:solidFill>
                  <a:schemeClr val="bg1"/>
                </a:solidFill>
              </a:rPr>
              <a:t>Smith</a:t>
            </a:r>
          </a:p>
        </p:txBody>
      </p:sp>
      <p:pic>
        <p:nvPicPr>
          <p:cNvPr id="2" name="Picture 1"/>
          <p:cNvPicPr>
            <a:picLocks noChangeAspect="1"/>
          </p:cNvPicPr>
          <p:nvPr/>
        </p:nvPicPr>
        <p:blipFill>
          <a:blip r:embed="rId7"/>
          <a:stretch>
            <a:fillRect/>
          </a:stretch>
        </p:blipFill>
        <p:spPr>
          <a:xfrm>
            <a:off x="5838031" y="1324663"/>
            <a:ext cx="1936750" cy="748169"/>
          </a:xfrm>
          <a:prstGeom prst="rect">
            <a:avLst/>
          </a:prstGeom>
        </p:spPr>
      </p:pic>
      <p:pic>
        <p:nvPicPr>
          <p:cNvPr id="8198" name="Picture 9" descr="translogo"/>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82619" y="2789238"/>
            <a:ext cx="1806575" cy="7540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8224" name="Picture 13" descr="cb-baby"/>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55975" y="914400"/>
            <a:ext cx="1035050" cy="142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25" name="Text Box 14"/>
          <p:cNvSpPr txBox="1">
            <a:spLocks noChangeArrowheads="1"/>
          </p:cNvSpPr>
          <p:nvPr/>
        </p:nvSpPr>
        <p:spPr bwMode="auto">
          <a:xfrm>
            <a:off x="3429000" y="2382838"/>
            <a:ext cx="19034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eaLnBrk="1" hangingPunct="1">
              <a:spcBef>
                <a:spcPct val="0"/>
              </a:spcBef>
              <a:buFontTx/>
              <a:buNone/>
            </a:pPr>
            <a:r>
              <a:rPr lang="nl-BE" altLang="en-US" sz="2400" dirty="0">
                <a:solidFill>
                  <a:schemeClr val="bg1"/>
                </a:solidFill>
                <a:cs typeface="Times New Roman" panose="02020603050405020304" pitchFamily="18" charset="0"/>
              </a:rPr>
              <a:t>  1959</a:t>
            </a:r>
            <a:r>
              <a:rPr lang="nl-BE" altLang="en-US" sz="2400" dirty="0">
                <a:solidFill>
                  <a:srgbClr val="FF3300"/>
                </a:solidFill>
                <a:cs typeface="Times New Roman" panose="02020603050405020304" pitchFamily="18" charset="0"/>
              </a:rPr>
              <a:t>     </a:t>
            </a:r>
            <a:r>
              <a:rPr lang="nl-BE" altLang="en-US" sz="2400" dirty="0">
                <a:solidFill>
                  <a:schemeClr val="bg1"/>
                </a:solidFill>
                <a:cs typeface="Times New Roman" panose="02020603050405020304" pitchFamily="18" charset="0"/>
              </a:rPr>
              <a:t>- </a:t>
            </a:r>
            <a:r>
              <a:rPr lang="nl-BE" altLang="en-US" sz="2400" dirty="0">
                <a:solidFill>
                  <a:srgbClr val="FF3300"/>
                </a:solidFill>
                <a:cs typeface="Times New Roman" panose="02020603050405020304" pitchFamily="18" charset="0"/>
              </a:rPr>
              <a:t>     </a:t>
            </a:r>
            <a:endParaRPr lang="nl-NL" altLang="en-US" sz="2400" dirty="0">
              <a:solidFill>
                <a:srgbClr val="FF3300"/>
              </a:solidFill>
              <a:cs typeface="Times New Roman" panose="02020603050405020304" pitchFamily="18" charset="0"/>
            </a:endParaRPr>
          </a:p>
        </p:txBody>
      </p:sp>
      <p:pic>
        <p:nvPicPr>
          <p:cNvPr id="8202" name="Picture 15" descr="Bikit (2938 bytes)"/>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95400" y="2667000"/>
            <a:ext cx="1447800"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3" name="Picture 16" descr="Ramit"/>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190625" y="3810000"/>
            <a:ext cx="144780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4" name="Picture 17" descr="logosmall"/>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358900" y="4971712"/>
            <a:ext cx="1524000"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205" name="Object 18"/>
          <p:cNvGraphicFramePr>
            <a:graphicFrameLocks noChangeAspect="1"/>
          </p:cNvGraphicFramePr>
          <p:nvPr/>
        </p:nvGraphicFramePr>
        <p:xfrm>
          <a:off x="4217988" y="5121275"/>
          <a:ext cx="1143000" cy="577850"/>
        </p:xfrm>
        <a:graphic>
          <a:graphicData uri="http://schemas.openxmlformats.org/presentationml/2006/ole">
            <mc:AlternateContent xmlns:mc="http://schemas.openxmlformats.org/markup-compatibility/2006">
              <mc:Choice xmlns:v="urn:schemas-microsoft-com:vml" Requires="v">
                <p:oleObj spid="_x0000_s359482" name="Photo Editor-foto" r:id="rId13" imgW="809738" imgH="409632" progId="MSPhotoEd.3">
                  <p:embed/>
                </p:oleObj>
              </mc:Choice>
              <mc:Fallback>
                <p:oleObj name="Photo Editor-foto" r:id="rId13" imgW="809738" imgH="409632" progId="MSPhotoEd.3">
                  <p:embed/>
                  <p:pic>
                    <p:nvPicPr>
                      <p:cNvPr id="8205" name="Object 1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217988" y="5121275"/>
                        <a:ext cx="1143000" cy="57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8206" name="Picture 19" descr="ecorlogo"/>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931819" y="3575050"/>
            <a:ext cx="1371600"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7" name="Picture 20" descr="IFOMIS logo">
            <a:hlinkClick r:id="rId16"/>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392737" y="4648200"/>
            <a:ext cx="1565275"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8" name="Text Box 21"/>
          <p:cNvSpPr txBox="1">
            <a:spLocks noChangeArrowheads="1"/>
          </p:cNvSpPr>
          <p:nvPr/>
        </p:nvSpPr>
        <p:spPr bwMode="auto">
          <a:xfrm>
            <a:off x="1981200" y="2057400"/>
            <a:ext cx="793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eaLnBrk="1" hangingPunct="1">
              <a:spcBef>
                <a:spcPct val="0"/>
              </a:spcBef>
              <a:buFontTx/>
              <a:buNone/>
            </a:pPr>
            <a:r>
              <a:rPr lang="nl-BE" altLang="en-US" sz="2400">
                <a:solidFill>
                  <a:schemeClr val="bg1"/>
                </a:solidFill>
                <a:cs typeface="Times New Roman" panose="02020603050405020304" pitchFamily="18" charset="0"/>
              </a:rPr>
              <a:t>1977</a:t>
            </a:r>
            <a:endParaRPr lang="nl-NL" altLang="en-US" sz="2400">
              <a:solidFill>
                <a:schemeClr val="bg1"/>
              </a:solidFill>
              <a:cs typeface="Times New Roman" panose="02020603050405020304" pitchFamily="18" charset="0"/>
            </a:endParaRPr>
          </a:p>
        </p:txBody>
      </p:sp>
      <p:sp>
        <p:nvSpPr>
          <p:cNvPr id="8209" name="Text Box 22"/>
          <p:cNvSpPr txBox="1">
            <a:spLocks noChangeArrowheads="1"/>
          </p:cNvSpPr>
          <p:nvPr/>
        </p:nvSpPr>
        <p:spPr bwMode="auto">
          <a:xfrm>
            <a:off x="815736" y="3335338"/>
            <a:ext cx="793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eaLnBrk="1" hangingPunct="1">
              <a:spcBef>
                <a:spcPct val="0"/>
              </a:spcBef>
              <a:buFontTx/>
              <a:buNone/>
            </a:pPr>
            <a:r>
              <a:rPr lang="nl-BE" altLang="en-US" sz="2400" dirty="0">
                <a:solidFill>
                  <a:schemeClr val="bg1"/>
                </a:solidFill>
                <a:cs typeface="Times New Roman" panose="02020603050405020304" pitchFamily="18" charset="0"/>
              </a:rPr>
              <a:t>1989</a:t>
            </a:r>
            <a:endParaRPr lang="nl-NL" altLang="en-US" sz="2400" dirty="0">
              <a:solidFill>
                <a:schemeClr val="bg1"/>
              </a:solidFill>
              <a:cs typeface="Times New Roman" panose="02020603050405020304" pitchFamily="18" charset="0"/>
            </a:endParaRPr>
          </a:p>
        </p:txBody>
      </p:sp>
      <p:sp>
        <p:nvSpPr>
          <p:cNvPr id="8210" name="Text Box 23"/>
          <p:cNvSpPr txBox="1">
            <a:spLocks noChangeArrowheads="1"/>
          </p:cNvSpPr>
          <p:nvPr/>
        </p:nvSpPr>
        <p:spPr bwMode="auto">
          <a:xfrm>
            <a:off x="1514237" y="4414668"/>
            <a:ext cx="793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eaLnBrk="1" hangingPunct="1">
              <a:spcBef>
                <a:spcPct val="0"/>
              </a:spcBef>
              <a:buFontTx/>
              <a:buNone/>
            </a:pPr>
            <a:r>
              <a:rPr lang="nl-BE" altLang="en-US" sz="2400" dirty="0">
                <a:solidFill>
                  <a:schemeClr val="bg1"/>
                </a:solidFill>
                <a:cs typeface="Times New Roman" panose="02020603050405020304" pitchFamily="18" charset="0"/>
              </a:rPr>
              <a:t>1992</a:t>
            </a:r>
            <a:endParaRPr lang="nl-NL" altLang="en-US" sz="2400" dirty="0">
              <a:solidFill>
                <a:schemeClr val="bg1"/>
              </a:solidFill>
              <a:cs typeface="Times New Roman" panose="02020603050405020304" pitchFamily="18" charset="0"/>
            </a:endParaRPr>
          </a:p>
        </p:txBody>
      </p:sp>
      <p:sp>
        <p:nvSpPr>
          <p:cNvPr id="8211" name="Text Box 24"/>
          <p:cNvSpPr txBox="1">
            <a:spLocks noChangeArrowheads="1"/>
          </p:cNvSpPr>
          <p:nvPr/>
        </p:nvSpPr>
        <p:spPr bwMode="auto">
          <a:xfrm>
            <a:off x="4392613" y="5660687"/>
            <a:ext cx="793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eaLnBrk="1" hangingPunct="1">
              <a:spcBef>
                <a:spcPct val="0"/>
              </a:spcBef>
              <a:buFontTx/>
              <a:buNone/>
            </a:pPr>
            <a:r>
              <a:rPr lang="nl-BE" altLang="en-US" sz="2400" dirty="0">
                <a:solidFill>
                  <a:schemeClr val="bg1"/>
                </a:solidFill>
                <a:cs typeface="Times New Roman" panose="02020603050405020304" pitchFamily="18" charset="0"/>
              </a:rPr>
              <a:t>1998</a:t>
            </a:r>
            <a:endParaRPr lang="nl-NL" altLang="en-US" sz="2400" dirty="0">
              <a:solidFill>
                <a:schemeClr val="bg1"/>
              </a:solidFill>
              <a:cs typeface="Times New Roman" panose="02020603050405020304" pitchFamily="18" charset="0"/>
            </a:endParaRPr>
          </a:p>
        </p:txBody>
      </p:sp>
      <p:sp>
        <p:nvSpPr>
          <p:cNvPr id="8212" name="Text Box 25"/>
          <p:cNvSpPr txBox="1">
            <a:spLocks noChangeArrowheads="1"/>
          </p:cNvSpPr>
          <p:nvPr/>
        </p:nvSpPr>
        <p:spPr bwMode="auto">
          <a:xfrm>
            <a:off x="5744528" y="5394325"/>
            <a:ext cx="793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eaLnBrk="1" hangingPunct="1">
              <a:spcBef>
                <a:spcPct val="0"/>
              </a:spcBef>
              <a:buFontTx/>
              <a:buNone/>
            </a:pPr>
            <a:r>
              <a:rPr lang="nl-BE" altLang="en-US" sz="2400" dirty="0">
                <a:solidFill>
                  <a:schemeClr val="bg1"/>
                </a:solidFill>
                <a:cs typeface="Times New Roman" panose="02020603050405020304" pitchFamily="18" charset="0"/>
              </a:rPr>
              <a:t>2002</a:t>
            </a:r>
            <a:endParaRPr lang="nl-NL" altLang="en-US" sz="2400" dirty="0">
              <a:solidFill>
                <a:schemeClr val="bg1"/>
              </a:solidFill>
              <a:cs typeface="Times New Roman" panose="02020603050405020304" pitchFamily="18" charset="0"/>
            </a:endParaRPr>
          </a:p>
        </p:txBody>
      </p:sp>
      <p:sp>
        <p:nvSpPr>
          <p:cNvPr id="8213" name="Text Box 26"/>
          <p:cNvSpPr txBox="1">
            <a:spLocks noChangeArrowheads="1"/>
          </p:cNvSpPr>
          <p:nvPr/>
        </p:nvSpPr>
        <p:spPr bwMode="auto">
          <a:xfrm>
            <a:off x="7090886" y="4365625"/>
            <a:ext cx="793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eaLnBrk="1" hangingPunct="1">
              <a:spcBef>
                <a:spcPct val="0"/>
              </a:spcBef>
              <a:buFontTx/>
              <a:buNone/>
            </a:pPr>
            <a:r>
              <a:rPr lang="nl-BE" altLang="en-US" sz="2400" dirty="0">
                <a:solidFill>
                  <a:schemeClr val="bg1"/>
                </a:solidFill>
                <a:cs typeface="Times New Roman" panose="02020603050405020304" pitchFamily="18" charset="0"/>
              </a:rPr>
              <a:t>2004</a:t>
            </a:r>
            <a:endParaRPr lang="nl-NL" altLang="en-US" sz="2400" dirty="0">
              <a:solidFill>
                <a:schemeClr val="bg1"/>
              </a:solidFill>
              <a:cs typeface="Times New Roman" panose="02020603050405020304" pitchFamily="18" charset="0"/>
            </a:endParaRPr>
          </a:p>
        </p:txBody>
      </p:sp>
      <p:pic>
        <p:nvPicPr>
          <p:cNvPr id="8214" name="Picture 27" descr="rug">
            <a:hlinkClick r:id="rId18"/>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362200" y="1295400"/>
            <a:ext cx="83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5" name="Picture 35"/>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6931819" y="2201864"/>
            <a:ext cx="1643062" cy="533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16" name="AutoShape 29"/>
          <p:cNvSpPr>
            <a:spLocks noChangeArrowheads="1"/>
          </p:cNvSpPr>
          <p:nvPr/>
        </p:nvSpPr>
        <p:spPr bwMode="auto">
          <a:xfrm flipV="1">
            <a:off x="609600" y="838200"/>
            <a:ext cx="8001000" cy="5486400"/>
          </a:xfrm>
          <a:custGeom>
            <a:avLst/>
            <a:gdLst>
              <a:gd name="T0" fmla="*/ 2147483646 w 21600"/>
              <a:gd name="T1" fmla="*/ 0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0392 h 21600"/>
            </a:gdLst>
            <a:ahLst/>
            <a:cxnLst>
              <a:cxn ang="T8">
                <a:pos x="T0" y="T1"/>
              </a:cxn>
              <a:cxn ang="T9">
                <a:pos x="T2" y="T3"/>
              </a:cxn>
              <a:cxn ang="T10">
                <a:pos x="T4" y="T5"/>
              </a:cxn>
              <a:cxn ang="T11">
                <a:pos x="T6" y="T7"/>
              </a:cxn>
            </a:cxnLst>
            <a:rect l="T12" t="T13" r="T14" b="T15"/>
            <a:pathLst>
              <a:path w="21600" h="21600">
                <a:moveTo>
                  <a:pt x="7701" y="20661"/>
                </a:moveTo>
                <a:cubicBezTo>
                  <a:pt x="3393" y="19307"/>
                  <a:pt x="463" y="15315"/>
                  <a:pt x="463" y="10800"/>
                </a:cubicBezTo>
                <a:cubicBezTo>
                  <a:pt x="463" y="5091"/>
                  <a:pt x="5091" y="463"/>
                  <a:pt x="10800" y="463"/>
                </a:cubicBezTo>
                <a:cubicBezTo>
                  <a:pt x="16508" y="463"/>
                  <a:pt x="21137" y="5091"/>
                  <a:pt x="21137" y="10800"/>
                </a:cubicBezTo>
                <a:cubicBezTo>
                  <a:pt x="21137" y="15315"/>
                  <a:pt x="18206" y="19307"/>
                  <a:pt x="13898" y="20661"/>
                </a:cubicBezTo>
                <a:lnTo>
                  <a:pt x="14037" y="21103"/>
                </a:lnTo>
                <a:cubicBezTo>
                  <a:pt x="18538" y="19689"/>
                  <a:pt x="21600" y="15517"/>
                  <a:pt x="21600" y="10800"/>
                </a:cubicBezTo>
                <a:cubicBezTo>
                  <a:pt x="21600" y="4835"/>
                  <a:pt x="16764" y="0"/>
                  <a:pt x="10800" y="0"/>
                </a:cubicBezTo>
                <a:cubicBezTo>
                  <a:pt x="4835" y="0"/>
                  <a:pt x="0" y="4835"/>
                  <a:pt x="0" y="10800"/>
                </a:cubicBezTo>
                <a:cubicBezTo>
                  <a:pt x="-1" y="15517"/>
                  <a:pt x="3061" y="19689"/>
                  <a:pt x="7562" y="21103"/>
                </a:cubicBezTo>
                <a:lnTo>
                  <a:pt x="7701" y="20661"/>
                </a:lnTo>
                <a:close/>
              </a:path>
            </a:pathLst>
          </a:custGeom>
          <a:gradFill rotWithShape="0">
            <a:gsLst>
              <a:gs pos="0">
                <a:srgbClr val="66FF33"/>
              </a:gs>
              <a:gs pos="100000">
                <a:srgbClr val="FF0000"/>
              </a:gs>
            </a:gsLst>
            <a:lin ang="2700000" scaled="1"/>
          </a:gradFill>
          <a:ln w="9525">
            <a:solidFill>
              <a:schemeClr val="tx1"/>
            </a:solidFill>
            <a:miter lim="800000"/>
            <a:headEnd/>
            <a:tailEnd/>
          </a:ln>
        </p:spPr>
        <p:txBody>
          <a:bodyPr wrap="none" anchor="ctr"/>
          <a:lstStyle/>
          <a:p>
            <a:endParaRPr lang="en-US"/>
          </a:p>
        </p:txBody>
      </p:sp>
      <p:sp>
        <p:nvSpPr>
          <p:cNvPr id="8217" name="AutoShape 30"/>
          <p:cNvSpPr>
            <a:spLocks noChangeArrowheads="1"/>
          </p:cNvSpPr>
          <p:nvPr/>
        </p:nvSpPr>
        <p:spPr bwMode="auto">
          <a:xfrm rot="891021">
            <a:off x="5695950" y="923925"/>
            <a:ext cx="381000" cy="228600"/>
          </a:xfrm>
          <a:prstGeom prst="leftArrow">
            <a:avLst>
              <a:gd name="adj1" fmla="val 50000"/>
              <a:gd name="adj2" fmla="val 41667"/>
            </a:avLst>
          </a:prstGeom>
          <a:gradFill rotWithShape="1">
            <a:gsLst>
              <a:gs pos="0">
                <a:srgbClr val="74DC3A"/>
              </a:gs>
              <a:gs pos="100000">
                <a:srgbClr val="AAE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8218" name="Text Box 31"/>
          <p:cNvSpPr txBox="1">
            <a:spLocks noChangeArrowheads="1"/>
          </p:cNvSpPr>
          <p:nvPr/>
        </p:nvSpPr>
        <p:spPr bwMode="auto">
          <a:xfrm>
            <a:off x="6128067" y="3187700"/>
            <a:ext cx="793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eaLnBrk="1" hangingPunct="1">
              <a:spcBef>
                <a:spcPct val="0"/>
              </a:spcBef>
              <a:buFontTx/>
              <a:buNone/>
            </a:pPr>
            <a:r>
              <a:rPr lang="nl-BE" altLang="en-US" sz="2400" dirty="0">
                <a:solidFill>
                  <a:schemeClr val="bg1"/>
                </a:solidFill>
                <a:cs typeface="Times New Roman" panose="02020603050405020304" pitchFamily="18" charset="0"/>
              </a:rPr>
              <a:t>2006</a:t>
            </a:r>
            <a:endParaRPr lang="nl-NL" altLang="en-US" sz="2400" dirty="0">
              <a:solidFill>
                <a:schemeClr val="bg1"/>
              </a:solidFill>
              <a:cs typeface="Times New Roman" panose="02020603050405020304" pitchFamily="18" charset="0"/>
            </a:endParaRPr>
          </a:p>
        </p:txBody>
      </p:sp>
      <p:pic>
        <p:nvPicPr>
          <p:cNvPr id="8219" name="Picture 32" descr="ub_blue"/>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7023894" y="2868612"/>
            <a:ext cx="838200"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20" name="Text Box 33"/>
          <p:cNvSpPr txBox="1">
            <a:spLocks noChangeArrowheads="1"/>
          </p:cNvSpPr>
          <p:nvPr/>
        </p:nvSpPr>
        <p:spPr bwMode="auto">
          <a:xfrm>
            <a:off x="1425337" y="5611473"/>
            <a:ext cx="793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eaLnBrk="1" hangingPunct="1">
              <a:spcBef>
                <a:spcPct val="0"/>
              </a:spcBef>
              <a:buFontTx/>
              <a:buNone/>
            </a:pPr>
            <a:r>
              <a:rPr lang="nl-BE" altLang="en-US" sz="2400" dirty="0">
                <a:solidFill>
                  <a:schemeClr val="bg1"/>
                </a:solidFill>
                <a:cs typeface="Times New Roman" panose="02020603050405020304" pitchFamily="18" charset="0"/>
              </a:rPr>
              <a:t>1993</a:t>
            </a:r>
            <a:endParaRPr lang="nl-NL" altLang="en-US" sz="2400" dirty="0">
              <a:solidFill>
                <a:schemeClr val="bg1"/>
              </a:solidFill>
              <a:cs typeface="Times New Roman" panose="02020603050405020304" pitchFamily="18" charset="0"/>
            </a:endParaRPr>
          </a:p>
        </p:txBody>
      </p:sp>
      <p:sp>
        <p:nvSpPr>
          <p:cNvPr id="8221" name="Text Box 34"/>
          <p:cNvSpPr txBox="1">
            <a:spLocks noChangeArrowheads="1"/>
          </p:cNvSpPr>
          <p:nvPr/>
        </p:nvSpPr>
        <p:spPr bwMode="auto">
          <a:xfrm>
            <a:off x="3429000" y="5638800"/>
            <a:ext cx="793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eaLnBrk="1" hangingPunct="1">
              <a:spcBef>
                <a:spcPct val="0"/>
              </a:spcBef>
              <a:buFontTx/>
              <a:buNone/>
            </a:pPr>
            <a:r>
              <a:rPr lang="nl-BE" altLang="en-US" sz="2400">
                <a:solidFill>
                  <a:schemeClr val="bg1"/>
                </a:solidFill>
                <a:cs typeface="Times New Roman" panose="02020603050405020304" pitchFamily="18" charset="0"/>
              </a:rPr>
              <a:t>1995</a:t>
            </a:r>
            <a:endParaRPr lang="nl-NL" altLang="en-US" sz="2400">
              <a:solidFill>
                <a:schemeClr val="bg1"/>
              </a:solidFill>
              <a:cs typeface="Times New Roman" panose="02020603050405020304" pitchFamily="18" charset="0"/>
            </a:endParaRPr>
          </a:p>
        </p:txBody>
      </p:sp>
      <p:pic>
        <p:nvPicPr>
          <p:cNvPr id="8222" name="Picture 35" descr="Logo PROREC-BE">
            <a:hlinkClick r:id="rId22"/>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3044825" y="4933612"/>
            <a:ext cx="1066800"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23" name="Text Box 31"/>
          <p:cNvSpPr txBox="1">
            <a:spLocks noChangeArrowheads="1"/>
          </p:cNvSpPr>
          <p:nvPr/>
        </p:nvSpPr>
        <p:spPr bwMode="auto">
          <a:xfrm>
            <a:off x="6028594" y="2427975"/>
            <a:ext cx="8001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eaLnBrk="1" hangingPunct="1">
              <a:spcBef>
                <a:spcPct val="0"/>
              </a:spcBef>
              <a:buFontTx/>
              <a:buNone/>
            </a:pPr>
            <a:r>
              <a:rPr lang="nl-BE" altLang="en-US" sz="2400" dirty="0">
                <a:solidFill>
                  <a:schemeClr val="bg1"/>
                </a:solidFill>
                <a:cs typeface="Times New Roman" panose="02020603050405020304" pitchFamily="18" charset="0"/>
              </a:rPr>
              <a:t>2012</a:t>
            </a:r>
            <a:endParaRPr lang="nl-NL" altLang="en-US" sz="2400" dirty="0">
              <a:solidFill>
                <a:schemeClr val="bg1"/>
              </a:solidFill>
              <a:cs typeface="Times New Roman" panose="02020603050405020304" pitchFamily="18" charset="0"/>
            </a:endParaRPr>
          </a:p>
        </p:txBody>
      </p:sp>
      <p:sp>
        <p:nvSpPr>
          <p:cNvPr id="37" name="Text Box 31"/>
          <p:cNvSpPr txBox="1">
            <a:spLocks noChangeArrowheads="1"/>
          </p:cNvSpPr>
          <p:nvPr/>
        </p:nvSpPr>
        <p:spPr bwMode="auto">
          <a:xfrm>
            <a:off x="5838031" y="1984673"/>
            <a:ext cx="80021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eaLnBrk="1" hangingPunct="1">
              <a:spcBef>
                <a:spcPct val="0"/>
              </a:spcBef>
              <a:buFontTx/>
              <a:buNone/>
            </a:pPr>
            <a:r>
              <a:rPr lang="nl-BE" altLang="en-US" sz="2400" dirty="0">
                <a:solidFill>
                  <a:schemeClr val="bg1"/>
                </a:solidFill>
                <a:cs typeface="Times New Roman" panose="02020603050405020304" pitchFamily="18" charset="0"/>
              </a:rPr>
              <a:t>2014</a:t>
            </a:r>
            <a:endParaRPr lang="nl-NL" altLang="en-US" sz="2400" dirty="0">
              <a:solidFill>
                <a:schemeClr val="bg1"/>
              </a:solidFill>
              <a:cs typeface="Times New Roman" panose="02020603050405020304" pitchFamily="18" charset="0"/>
            </a:endParaRPr>
          </a:p>
        </p:txBody>
      </p:sp>
      <p:sp>
        <p:nvSpPr>
          <p:cNvPr id="3" name="Slide Number Placeholder 2"/>
          <p:cNvSpPr>
            <a:spLocks noGrp="1"/>
          </p:cNvSpPr>
          <p:nvPr>
            <p:ph type="sldNum" sz="quarter" idx="10"/>
          </p:nvPr>
        </p:nvSpPr>
        <p:spPr>
          <a:xfrm>
            <a:off x="6112" y="6532143"/>
            <a:ext cx="1905000" cy="304800"/>
          </a:xfrm>
        </p:spPr>
        <p:txBody>
          <a:bodyPr/>
          <a:lstStyle/>
          <a:p>
            <a:fld id="{F41BC1FE-425B-4D41-9768-47500E60C2C6}" type="slidenum">
              <a:rPr lang="en-US" altLang="en-US" smtClean="0"/>
              <a:pPr/>
              <a:t>3</a:t>
            </a:fld>
            <a:endParaRPr lang="en-US" altLang="en-US" dirty="0"/>
          </a:p>
        </p:txBody>
      </p:sp>
      <p:sp>
        <p:nvSpPr>
          <p:cNvPr id="47" name="AutoShape 11">
            <a:extLst>
              <a:ext uri="{FF2B5EF4-FFF2-40B4-BE49-F238E27FC236}">
                <a16:creationId xmlns:a16="http://schemas.microsoft.com/office/drawing/2014/main" id="{00C27457-EED3-4B22-AF75-41F9025D3140}"/>
              </a:ext>
            </a:extLst>
          </p:cNvPr>
          <p:cNvSpPr>
            <a:spLocks noGrp="1" noChangeArrowheads="1"/>
          </p:cNvSpPr>
          <p:nvPr>
            <p:ph type="title"/>
          </p:nvPr>
        </p:nvSpPr>
        <p:spPr>
          <a:xfrm>
            <a:off x="3200400" y="2990850"/>
            <a:ext cx="2819400" cy="1041400"/>
          </a:xfrm>
        </p:spPr>
        <p:txBody>
          <a:bodyPr/>
          <a:lstStyle/>
          <a:p>
            <a:pPr algn="ctr" eaLnBrk="1" hangingPunct="1"/>
            <a:r>
              <a:rPr lang="nl-BE" altLang="en-US" sz="2800" dirty="0"/>
              <a:t>Educational &amp; </a:t>
            </a:r>
            <a:r>
              <a:rPr lang="nl-BE" altLang="en-US" sz="2800" dirty="0">
                <a:solidFill>
                  <a:schemeClr val="bg1"/>
                </a:solidFill>
              </a:rPr>
              <a:t>professional </a:t>
            </a:r>
            <a:r>
              <a:rPr lang="nl-BE" altLang="en-US" sz="2800" dirty="0"/>
              <a:t>environments</a:t>
            </a:r>
            <a:endParaRPr lang="nl-NL" altLang="en-US" sz="2800" dirty="0">
              <a:solidFill>
                <a:schemeClr val="bg1"/>
              </a:solidFill>
            </a:endParaRPr>
          </a:p>
        </p:txBody>
      </p:sp>
      <p:pic>
        <p:nvPicPr>
          <p:cNvPr id="7" name="Picture 6">
            <a:extLst>
              <a:ext uri="{FF2B5EF4-FFF2-40B4-BE49-F238E27FC236}">
                <a16:creationId xmlns:a16="http://schemas.microsoft.com/office/drawing/2014/main" id="{712BEBAD-1CB8-4101-AEF0-ABC440B24D3C}"/>
              </a:ext>
            </a:extLst>
          </p:cNvPr>
          <p:cNvPicPr>
            <a:picLocks noChangeAspect="1"/>
          </p:cNvPicPr>
          <p:nvPr/>
        </p:nvPicPr>
        <p:blipFill>
          <a:blip r:embed="rId24"/>
          <a:stretch>
            <a:fillRect/>
          </a:stretch>
        </p:blipFill>
        <p:spPr>
          <a:xfrm>
            <a:off x="7985722" y="698800"/>
            <a:ext cx="1023580" cy="1374032"/>
          </a:xfrm>
          <a:prstGeom prst="rect">
            <a:avLst/>
          </a:prstGeom>
        </p:spPr>
      </p:pic>
      <p:sp>
        <p:nvSpPr>
          <p:cNvPr id="62" name="TextBox 61">
            <a:extLst>
              <a:ext uri="{FF2B5EF4-FFF2-40B4-BE49-F238E27FC236}">
                <a16:creationId xmlns:a16="http://schemas.microsoft.com/office/drawing/2014/main" id="{F59A77AC-48C8-4F40-9141-2D1D0DD3CA13}"/>
              </a:ext>
            </a:extLst>
          </p:cNvPr>
          <p:cNvSpPr txBox="1"/>
          <p:nvPr/>
        </p:nvSpPr>
        <p:spPr>
          <a:xfrm>
            <a:off x="7162800" y="685800"/>
            <a:ext cx="809837" cy="392006"/>
          </a:xfrm>
          <a:prstGeom prst="rect">
            <a:avLst/>
          </a:prstGeom>
          <a:noFill/>
        </p:spPr>
        <p:txBody>
          <a:bodyPr wrap="none" rtlCol="0">
            <a:spAutoFit/>
          </a:bodyPr>
          <a:lstStyle/>
          <a:p>
            <a:pPr algn="r"/>
            <a:r>
              <a:rPr lang="en-US" sz="1100" b="0" dirty="0">
                <a:solidFill>
                  <a:schemeClr val="bg1"/>
                </a:solidFill>
              </a:rPr>
              <a:t>Alan</a:t>
            </a:r>
          </a:p>
          <a:p>
            <a:pPr algn="r"/>
            <a:r>
              <a:rPr lang="en-US" sz="1100" b="0" dirty="0" err="1">
                <a:solidFill>
                  <a:schemeClr val="bg1"/>
                </a:solidFill>
              </a:rPr>
              <a:t>Ruttenberg</a:t>
            </a:r>
            <a:endParaRPr lang="en-US" sz="1100" b="0" dirty="0">
              <a:solidFill>
                <a:schemeClr val="bg1"/>
              </a:solidFill>
            </a:endParaRPr>
          </a:p>
        </p:txBody>
      </p:sp>
      <p:pic>
        <p:nvPicPr>
          <p:cNvPr id="6" name="Picture 5">
            <a:extLst>
              <a:ext uri="{FF2B5EF4-FFF2-40B4-BE49-F238E27FC236}">
                <a16:creationId xmlns:a16="http://schemas.microsoft.com/office/drawing/2014/main" id="{FDACFC46-AD42-4B8C-B5DA-0E023DD61551}"/>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4529660" y="941369"/>
            <a:ext cx="1006365" cy="1370157"/>
          </a:xfrm>
          <a:prstGeom prst="rect">
            <a:avLst/>
          </a:prstGeom>
          <a:ln w="28575">
            <a:solidFill>
              <a:srgbClr val="FFFFCC"/>
            </a:solidFill>
          </a:ln>
        </p:spPr>
      </p:pic>
    </p:spTree>
    <p:extLst>
      <p:ext uri="{BB962C8B-B14F-4D97-AF65-F5344CB8AC3E}">
        <p14:creationId xmlns:p14="http://schemas.microsoft.com/office/powerpoint/2010/main" val="35442181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Two types of statistical hypotheses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b="1" dirty="0"/>
              <a:t>Statistical null hypothesis</a:t>
            </a:r>
            <a:r>
              <a:rPr lang="en-US" dirty="0"/>
              <a:t>. </a:t>
            </a:r>
          </a:p>
          <a:p>
            <a:pPr lvl="1">
              <a:buFont typeface="Arial" panose="020B0604020202020204" pitchFamily="34" charset="0"/>
              <a:buChar char="•"/>
            </a:pPr>
            <a:r>
              <a:rPr lang="en-US" dirty="0"/>
              <a:t>the hypothesis that sample observations result purely from chance;</a:t>
            </a:r>
          </a:p>
          <a:p>
            <a:pPr lvl="1">
              <a:buFont typeface="Arial" panose="020B0604020202020204" pitchFamily="34" charset="0"/>
              <a:buChar char="•"/>
            </a:pPr>
            <a:r>
              <a:rPr lang="en-US" dirty="0"/>
              <a:t>notation: H</a:t>
            </a:r>
            <a:r>
              <a:rPr lang="en-US" baseline="-25000" dirty="0"/>
              <a:t>0</a:t>
            </a:r>
            <a:br>
              <a:rPr lang="en-US" dirty="0"/>
            </a:br>
            <a:endParaRPr lang="en-US" dirty="0"/>
          </a:p>
          <a:p>
            <a:pPr>
              <a:buFont typeface="Arial" panose="020B0604020202020204" pitchFamily="34" charset="0"/>
              <a:buChar char="•"/>
            </a:pPr>
            <a:r>
              <a:rPr lang="en-US" b="1" dirty="0"/>
              <a:t>Statistical alternative hypothesis</a:t>
            </a:r>
            <a:r>
              <a:rPr lang="en-US" dirty="0"/>
              <a:t>. </a:t>
            </a:r>
          </a:p>
          <a:p>
            <a:pPr lvl="1">
              <a:buFont typeface="Arial" panose="020B0604020202020204" pitchFamily="34" charset="0"/>
              <a:buChar char="•"/>
            </a:pPr>
            <a:r>
              <a:rPr lang="en-US" dirty="0"/>
              <a:t>the hypothesis that sample observations are influenced by some non-random cause;</a:t>
            </a:r>
          </a:p>
          <a:p>
            <a:pPr lvl="1">
              <a:buFont typeface="Arial" panose="020B0604020202020204" pitchFamily="34" charset="0"/>
              <a:buChar char="•"/>
            </a:pPr>
            <a:r>
              <a:rPr lang="en-US" dirty="0"/>
              <a:t>notation: H</a:t>
            </a:r>
            <a:r>
              <a:rPr lang="en-US" baseline="-25000" dirty="0"/>
              <a:t>1</a:t>
            </a:r>
            <a:r>
              <a:rPr lang="en-US" dirty="0"/>
              <a:t> or H</a:t>
            </a:r>
            <a:r>
              <a:rPr lang="en-US" baseline="-25000" dirty="0"/>
              <a:t>a</a:t>
            </a:r>
            <a:r>
              <a:rPr lang="en-US" dirty="0"/>
              <a:t>.</a:t>
            </a:r>
          </a:p>
          <a:p>
            <a:pPr>
              <a:buFont typeface="Arial" panose="020B0604020202020204" pitchFamily="34" charset="0"/>
              <a:buChar char="•"/>
            </a:pPr>
            <a:endParaRPr lang="en-US" dirty="0"/>
          </a:p>
        </p:txBody>
      </p:sp>
      <p:sp>
        <p:nvSpPr>
          <p:cNvPr id="4" name="Rectangle 3"/>
          <p:cNvSpPr/>
          <p:nvPr/>
        </p:nvSpPr>
        <p:spPr>
          <a:xfrm>
            <a:off x="2819400" y="6443246"/>
            <a:ext cx="6248400" cy="338554"/>
          </a:xfrm>
          <a:prstGeom prst="rect">
            <a:avLst/>
          </a:prstGeom>
        </p:spPr>
        <p:txBody>
          <a:bodyPr wrap="square">
            <a:spAutoFit/>
          </a:bodyPr>
          <a:lstStyle/>
          <a:p>
            <a:pPr algn="r"/>
            <a:r>
              <a:rPr lang="en-US" sz="1600" dirty="0">
                <a:solidFill>
                  <a:schemeClr val="bg1"/>
                </a:solidFill>
                <a:hlinkClick r:id="rId2"/>
              </a:rPr>
              <a:t>http://stattrek.com/hypothesis-test/hypothesis-testing.aspx</a:t>
            </a:r>
            <a:r>
              <a:rPr lang="en-US" sz="1600" dirty="0">
                <a:solidFill>
                  <a:schemeClr val="bg1"/>
                </a:solidFill>
              </a:rPr>
              <a:t> </a:t>
            </a:r>
          </a:p>
        </p:txBody>
      </p:sp>
      <p:sp>
        <p:nvSpPr>
          <p:cNvPr id="5" name="Slide Number Placeholder 4"/>
          <p:cNvSpPr>
            <a:spLocks noGrp="1"/>
          </p:cNvSpPr>
          <p:nvPr>
            <p:ph type="sldNum" sz="quarter" idx="10"/>
          </p:nvPr>
        </p:nvSpPr>
        <p:spPr/>
        <p:txBody>
          <a:bodyPr/>
          <a:lstStyle/>
          <a:p>
            <a:fld id="{E275BFA4-CA6D-4892-8C0A-6B14E134BD5D}" type="slidenum">
              <a:rPr lang="en-US" smtClean="0"/>
              <a:pPr/>
              <a:t>30</a:t>
            </a:fld>
            <a:endParaRPr lang="en-US"/>
          </a:p>
        </p:txBody>
      </p:sp>
      <p:sp>
        <p:nvSpPr>
          <p:cNvPr id="6" name="TextBox 5">
            <a:extLst>
              <a:ext uri="{FF2B5EF4-FFF2-40B4-BE49-F238E27FC236}">
                <a16:creationId xmlns:a16="http://schemas.microsoft.com/office/drawing/2014/main" id="{907DD0FC-1452-4E57-BCD1-ECB2E8868AF6}"/>
              </a:ext>
            </a:extLst>
          </p:cNvPr>
          <p:cNvSpPr txBox="1"/>
          <p:nvPr/>
        </p:nvSpPr>
        <p:spPr>
          <a:xfrm>
            <a:off x="7310588" y="64413"/>
            <a:ext cx="1779654" cy="584775"/>
          </a:xfrm>
          <a:prstGeom prst="rect">
            <a:avLst/>
          </a:prstGeom>
          <a:noFill/>
          <a:ln w="38100">
            <a:solidFill>
              <a:schemeClr val="bg1"/>
            </a:solidFill>
          </a:ln>
        </p:spPr>
        <p:txBody>
          <a:bodyPr wrap="none" rtlCol="0">
            <a:spAutoFit/>
          </a:bodyPr>
          <a:lstStyle/>
          <a:p>
            <a:r>
              <a:rPr lang="en-US" dirty="0">
                <a:solidFill>
                  <a:schemeClr val="bg1"/>
                </a:solidFill>
              </a:rPr>
              <a:t>A3/3.2.b)</a:t>
            </a:r>
          </a:p>
        </p:txBody>
      </p:sp>
    </p:spTree>
    <p:extLst>
      <p:ext uri="{BB962C8B-B14F-4D97-AF65-F5344CB8AC3E}">
        <p14:creationId xmlns:p14="http://schemas.microsoft.com/office/powerpoint/2010/main" val="38526468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40ACB-6A5D-4238-984B-041DB2E80A13}"/>
              </a:ext>
            </a:extLst>
          </p:cNvPr>
          <p:cNvSpPr>
            <a:spLocks noGrp="1"/>
          </p:cNvSpPr>
          <p:nvPr>
            <p:ph type="title"/>
          </p:nvPr>
        </p:nvSpPr>
        <p:spPr/>
        <p:txBody>
          <a:bodyPr/>
          <a:lstStyle/>
          <a:p>
            <a:r>
              <a:rPr lang="en-US" dirty="0"/>
              <a:t>Theoretical linkage</a:t>
            </a:r>
          </a:p>
        </p:txBody>
      </p:sp>
      <p:sp>
        <p:nvSpPr>
          <p:cNvPr id="3" name="Content Placeholder 2">
            <a:extLst>
              <a:ext uri="{FF2B5EF4-FFF2-40B4-BE49-F238E27FC236}">
                <a16:creationId xmlns:a16="http://schemas.microsoft.com/office/drawing/2014/main" id="{2B5D5B81-A45A-4F34-B174-ADD9FB4998C6}"/>
              </a:ext>
            </a:extLst>
          </p:cNvPr>
          <p:cNvSpPr>
            <a:spLocks noGrp="1"/>
          </p:cNvSpPr>
          <p:nvPr>
            <p:ph idx="1"/>
          </p:nvPr>
        </p:nvSpPr>
        <p:spPr/>
        <p:txBody>
          <a:bodyPr/>
          <a:lstStyle/>
          <a:p>
            <a:pPr>
              <a:buFont typeface="Arial" panose="020B0604020202020204" pitchFamily="34" charset="0"/>
              <a:buChar char="•"/>
            </a:pPr>
            <a:r>
              <a:rPr lang="en-ZA" dirty="0"/>
              <a:t>Should explain </a:t>
            </a:r>
            <a:r>
              <a:rPr lang="en-ZA" sz="8800" dirty="0"/>
              <a:t>WHY</a:t>
            </a:r>
            <a:r>
              <a:rPr lang="en-ZA" dirty="0"/>
              <a:t> you believe your alternate hypothesis is correct and the null to be rejected.</a:t>
            </a:r>
          </a:p>
          <a:p>
            <a:pPr>
              <a:buFont typeface="Arial" panose="020B0604020202020204" pitchFamily="34" charset="0"/>
              <a:buChar char="•"/>
            </a:pPr>
            <a:endParaRPr lang="en-ZA" dirty="0"/>
          </a:p>
          <a:p>
            <a:pPr>
              <a:buFont typeface="Arial" panose="020B0604020202020204" pitchFamily="34" charset="0"/>
              <a:buChar char="•"/>
            </a:pPr>
            <a:r>
              <a:rPr lang="en-ZA" dirty="0"/>
              <a:t>Should describe how your independent variables, dependent variables and bias variables used in your theory are related to each other, so that the dependent variables corollate with the independent variables in the way claimed by your alternative hypothesis. Therefore, all these variables need to be described in your variable description section.</a:t>
            </a:r>
            <a:endParaRPr lang="en-US" dirty="0"/>
          </a:p>
        </p:txBody>
      </p:sp>
      <p:sp>
        <p:nvSpPr>
          <p:cNvPr id="4" name="Slide Number Placeholder 3">
            <a:extLst>
              <a:ext uri="{FF2B5EF4-FFF2-40B4-BE49-F238E27FC236}">
                <a16:creationId xmlns:a16="http://schemas.microsoft.com/office/drawing/2014/main" id="{7AF55CF8-287C-45D0-BC3D-E683BC146674}"/>
              </a:ext>
            </a:extLst>
          </p:cNvPr>
          <p:cNvSpPr>
            <a:spLocks noGrp="1"/>
          </p:cNvSpPr>
          <p:nvPr>
            <p:ph type="sldNum" sz="quarter" idx="4"/>
          </p:nvPr>
        </p:nvSpPr>
        <p:spPr/>
        <p:txBody>
          <a:bodyPr/>
          <a:lstStyle/>
          <a:p>
            <a:fld id="{90E28097-5348-46F4-A68E-6A0338650D1F}" type="slidenum">
              <a:rPr lang="en-US" smtClean="0"/>
              <a:pPr/>
              <a:t>31</a:t>
            </a:fld>
            <a:endParaRPr lang="en-US"/>
          </a:p>
        </p:txBody>
      </p:sp>
      <p:sp>
        <p:nvSpPr>
          <p:cNvPr id="5" name="TextBox 4">
            <a:extLst>
              <a:ext uri="{FF2B5EF4-FFF2-40B4-BE49-F238E27FC236}">
                <a16:creationId xmlns:a16="http://schemas.microsoft.com/office/drawing/2014/main" id="{8A98C5FE-B119-4687-8279-017063843365}"/>
              </a:ext>
            </a:extLst>
          </p:cNvPr>
          <p:cNvSpPr txBox="1"/>
          <p:nvPr/>
        </p:nvSpPr>
        <p:spPr>
          <a:xfrm>
            <a:off x="7315200" y="61401"/>
            <a:ext cx="1734770" cy="584775"/>
          </a:xfrm>
          <a:prstGeom prst="rect">
            <a:avLst/>
          </a:prstGeom>
          <a:noFill/>
          <a:ln w="38100">
            <a:solidFill>
              <a:schemeClr val="bg1"/>
            </a:solidFill>
          </a:ln>
        </p:spPr>
        <p:txBody>
          <a:bodyPr wrap="none" rtlCol="0">
            <a:spAutoFit/>
          </a:bodyPr>
          <a:lstStyle/>
          <a:p>
            <a:r>
              <a:rPr lang="en-US" dirty="0">
                <a:solidFill>
                  <a:schemeClr val="bg1"/>
                </a:solidFill>
              </a:rPr>
              <a:t>A3/3.2.c)</a:t>
            </a:r>
          </a:p>
        </p:txBody>
      </p:sp>
      <p:sp>
        <p:nvSpPr>
          <p:cNvPr id="6" name="Slide Number Placeholder 2">
            <a:extLst>
              <a:ext uri="{FF2B5EF4-FFF2-40B4-BE49-F238E27FC236}">
                <a16:creationId xmlns:a16="http://schemas.microsoft.com/office/drawing/2014/main" id="{EED8CC1E-7F7A-4F24-8CEC-5F651697B8A8}"/>
              </a:ext>
            </a:extLst>
          </p:cNvPr>
          <p:cNvSpPr>
            <a:spLocks noGrp="1"/>
          </p:cNvSpPr>
          <p:nvPr>
            <p:ph type="sldNum" sz="quarter" idx="10"/>
          </p:nvPr>
        </p:nvSpPr>
        <p:spPr>
          <a:xfrm>
            <a:off x="4482" y="6491456"/>
            <a:ext cx="452718" cy="365125"/>
          </a:xfrm>
        </p:spPr>
        <p:txBody>
          <a:bodyPr/>
          <a:lstStyle/>
          <a:p>
            <a:fld id="{6702E1E0-462E-42B5-A359-A648340C9DAE}" type="slidenum">
              <a:rPr lang="en-US" smtClean="0"/>
              <a:pPr/>
              <a:t>31</a:t>
            </a:fld>
            <a:endParaRPr lang="en-US" dirty="0"/>
          </a:p>
        </p:txBody>
      </p:sp>
    </p:spTree>
    <p:extLst>
      <p:ext uri="{BB962C8B-B14F-4D97-AF65-F5344CB8AC3E}">
        <p14:creationId xmlns:p14="http://schemas.microsoft.com/office/powerpoint/2010/main" val="25695625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3396B-F469-46F9-88E4-D690350BF7DB}"/>
              </a:ext>
            </a:extLst>
          </p:cNvPr>
          <p:cNvSpPr>
            <a:spLocks noGrp="1"/>
          </p:cNvSpPr>
          <p:nvPr>
            <p:ph type="title"/>
          </p:nvPr>
        </p:nvSpPr>
        <p:spPr/>
        <p:txBody>
          <a:bodyPr/>
          <a:lstStyle/>
          <a:p>
            <a:r>
              <a:rPr lang="en-US" dirty="0"/>
              <a:t>Operational linkage</a:t>
            </a:r>
          </a:p>
        </p:txBody>
      </p:sp>
      <p:sp>
        <p:nvSpPr>
          <p:cNvPr id="3" name="Content Placeholder 2">
            <a:extLst>
              <a:ext uri="{FF2B5EF4-FFF2-40B4-BE49-F238E27FC236}">
                <a16:creationId xmlns:a16="http://schemas.microsoft.com/office/drawing/2014/main" id="{079C5476-8211-4D10-9BB2-8CA38CAB6E24}"/>
              </a:ext>
            </a:extLst>
          </p:cNvPr>
          <p:cNvSpPr>
            <a:spLocks noGrp="1"/>
          </p:cNvSpPr>
          <p:nvPr>
            <p:ph idx="1"/>
          </p:nvPr>
        </p:nvSpPr>
        <p:spPr/>
        <p:txBody>
          <a:bodyPr/>
          <a:lstStyle/>
          <a:p>
            <a:pPr>
              <a:buFont typeface="Arial" panose="020B0604020202020204" pitchFamily="34" charset="0"/>
              <a:buChar char="•"/>
            </a:pPr>
            <a:r>
              <a:rPr lang="en-ZA" dirty="0"/>
              <a:t>should describe </a:t>
            </a:r>
            <a:r>
              <a:rPr lang="en-ZA" sz="8000" dirty="0"/>
              <a:t>WHY</a:t>
            </a:r>
            <a:r>
              <a:rPr lang="en-ZA" dirty="0"/>
              <a:t> you believe that </a:t>
            </a:r>
            <a:r>
              <a:rPr lang="en-ZA" b="1" u="sng" dirty="0"/>
              <a:t>the way you measure your variables </a:t>
            </a:r>
            <a:r>
              <a:rPr lang="en-ZA" dirty="0"/>
              <a:t>will lead to observing the effect in the way that you predicted </a:t>
            </a:r>
            <a:r>
              <a:rPr lang="en-ZA" sz="6600" dirty="0"/>
              <a:t>as described and motivated</a:t>
            </a:r>
            <a:r>
              <a:rPr lang="en-ZA" dirty="0"/>
              <a:t> in the theoretical linkage. </a:t>
            </a:r>
            <a:endParaRPr lang="en-US" dirty="0"/>
          </a:p>
        </p:txBody>
      </p:sp>
      <p:sp>
        <p:nvSpPr>
          <p:cNvPr id="4" name="Slide Number Placeholder 3">
            <a:extLst>
              <a:ext uri="{FF2B5EF4-FFF2-40B4-BE49-F238E27FC236}">
                <a16:creationId xmlns:a16="http://schemas.microsoft.com/office/drawing/2014/main" id="{CAA3403B-3F37-4767-B519-46124DBA040D}"/>
              </a:ext>
            </a:extLst>
          </p:cNvPr>
          <p:cNvSpPr>
            <a:spLocks noGrp="1"/>
          </p:cNvSpPr>
          <p:nvPr>
            <p:ph type="sldNum" sz="quarter" idx="4"/>
          </p:nvPr>
        </p:nvSpPr>
        <p:spPr/>
        <p:txBody>
          <a:bodyPr/>
          <a:lstStyle/>
          <a:p>
            <a:fld id="{90E28097-5348-46F4-A68E-6A0338650D1F}" type="slidenum">
              <a:rPr lang="en-US" smtClean="0"/>
              <a:pPr/>
              <a:t>32</a:t>
            </a:fld>
            <a:endParaRPr lang="en-US"/>
          </a:p>
        </p:txBody>
      </p:sp>
      <p:sp>
        <p:nvSpPr>
          <p:cNvPr id="5" name="TextBox 4">
            <a:extLst>
              <a:ext uri="{FF2B5EF4-FFF2-40B4-BE49-F238E27FC236}">
                <a16:creationId xmlns:a16="http://schemas.microsoft.com/office/drawing/2014/main" id="{BF3F2F38-5718-49D3-9AE4-28F0808C1265}"/>
              </a:ext>
            </a:extLst>
          </p:cNvPr>
          <p:cNvSpPr txBox="1"/>
          <p:nvPr/>
        </p:nvSpPr>
        <p:spPr>
          <a:xfrm>
            <a:off x="7292758" y="61401"/>
            <a:ext cx="1779654" cy="584775"/>
          </a:xfrm>
          <a:prstGeom prst="rect">
            <a:avLst/>
          </a:prstGeom>
          <a:noFill/>
          <a:ln w="38100">
            <a:solidFill>
              <a:schemeClr val="bg1"/>
            </a:solidFill>
          </a:ln>
        </p:spPr>
        <p:txBody>
          <a:bodyPr wrap="none" rtlCol="0">
            <a:spAutoFit/>
          </a:bodyPr>
          <a:lstStyle/>
          <a:p>
            <a:r>
              <a:rPr lang="en-US" dirty="0">
                <a:solidFill>
                  <a:schemeClr val="bg1"/>
                </a:solidFill>
              </a:rPr>
              <a:t>A3/3.2.d)</a:t>
            </a:r>
          </a:p>
        </p:txBody>
      </p:sp>
      <p:sp>
        <p:nvSpPr>
          <p:cNvPr id="6" name="Slide Number Placeholder 2">
            <a:extLst>
              <a:ext uri="{FF2B5EF4-FFF2-40B4-BE49-F238E27FC236}">
                <a16:creationId xmlns:a16="http://schemas.microsoft.com/office/drawing/2014/main" id="{BF9AD27F-9E37-4A1D-BA4C-2680214BD959}"/>
              </a:ext>
            </a:extLst>
          </p:cNvPr>
          <p:cNvSpPr>
            <a:spLocks noGrp="1"/>
          </p:cNvSpPr>
          <p:nvPr>
            <p:ph type="sldNum" sz="quarter" idx="10"/>
          </p:nvPr>
        </p:nvSpPr>
        <p:spPr>
          <a:xfrm>
            <a:off x="4482" y="6491456"/>
            <a:ext cx="452718" cy="365125"/>
          </a:xfrm>
        </p:spPr>
        <p:txBody>
          <a:bodyPr/>
          <a:lstStyle/>
          <a:p>
            <a:fld id="{6702E1E0-462E-42B5-A359-A648340C9DAE}" type="slidenum">
              <a:rPr lang="en-US" smtClean="0"/>
              <a:pPr/>
              <a:t>32</a:t>
            </a:fld>
            <a:endParaRPr lang="en-US" dirty="0"/>
          </a:p>
        </p:txBody>
      </p:sp>
    </p:spTree>
    <p:extLst>
      <p:ext uri="{BB962C8B-B14F-4D97-AF65-F5344CB8AC3E}">
        <p14:creationId xmlns:p14="http://schemas.microsoft.com/office/powerpoint/2010/main" val="381111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r>
              <a:rPr lang="en-US" i="1" dirty="0"/>
              <a:t>Operational Linkage</a:t>
            </a:r>
            <a:r>
              <a:rPr lang="en-US" dirty="0"/>
              <a:t>’</a:t>
            </a:r>
          </a:p>
        </p:txBody>
      </p:sp>
      <p:sp>
        <p:nvSpPr>
          <p:cNvPr id="3" name="Content Placeholder 2"/>
          <p:cNvSpPr>
            <a:spLocks noGrp="1"/>
          </p:cNvSpPr>
          <p:nvPr>
            <p:ph idx="1"/>
          </p:nvPr>
        </p:nvSpPr>
        <p:spPr>
          <a:xfrm>
            <a:off x="2133600" y="1676400"/>
            <a:ext cx="6781800" cy="4953000"/>
          </a:xfrm>
        </p:spPr>
        <p:txBody>
          <a:bodyPr/>
          <a:lstStyle/>
          <a:p>
            <a:pPr>
              <a:buFont typeface="Arial" panose="020B0604020202020204" pitchFamily="34" charset="0"/>
              <a:buChar char="•"/>
            </a:pPr>
            <a:r>
              <a:rPr lang="en-US" sz="2000" dirty="0"/>
              <a:t>The </a:t>
            </a:r>
            <a:r>
              <a:rPr lang="en-US" sz="2000" i="1" dirty="0"/>
              <a:t>operational linkage </a:t>
            </a:r>
            <a:r>
              <a:rPr lang="en-US" sz="2000" dirty="0"/>
              <a:t>provides the means of testing the probable truth or falsity of the corresponding relationship between variables. </a:t>
            </a:r>
          </a:p>
          <a:p>
            <a:pPr>
              <a:buFont typeface="Arial" panose="020B0604020202020204" pitchFamily="34" charset="0"/>
              <a:buChar char="•"/>
            </a:pPr>
            <a:r>
              <a:rPr lang="en-US" sz="2000" dirty="0"/>
              <a:t>This distinguishes a scientific relationship, which must be shown to be true in the “measurement world” of observations, from an “a priori” relationship.</a:t>
            </a:r>
          </a:p>
          <a:p>
            <a:pPr>
              <a:buFont typeface="Arial" panose="020B0604020202020204" pitchFamily="34" charset="0"/>
              <a:buChar char="•"/>
            </a:pPr>
            <a:r>
              <a:rPr lang="en-US" sz="2000" dirty="0"/>
              <a:t>The operational linkage allows us to determine objectively if two concepts/constructs </a:t>
            </a:r>
            <a:r>
              <a:rPr lang="en-US" sz="2000" dirty="0" err="1"/>
              <a:t>covary</a:t>
            </a:r>
            <a:r>
              <a:rPr lang="en-US" sz="2000" dirty="0"/>
              <a:t>, by telling us </a:t>
            </a:r>
            <a:r>
              <a:rPr lang="en-US" sz="2000" i="1" dirty="0"/>
              <a:t>how </a:t>
            </a:r>
            <a:r>
              <a:rPr lang="en-US" sz="2000" dirty="0"/>
              <a:t>measured changes in one variable should be associated with measured changes in the other.</a:t>
            </a:r>
          </a:p>
          <a:p>
            <a:pPr>
              <a:buFont typeface="Arial" panose="020B0604020202020204" pitchFamily="34" charset="0"/>
              <a:buChar char="•"/>
            </a:pPr>
            <a:r>
              <a:rPr lang="en-US" sz="2000" dirty="0"/>
              <a:t>By determining if the two variables </a:t>
            </a:r>
            <a:r>
              <a:rPr lang="en-US" sz="2000" dirty="0" err="1"/>
              <a:t>covary</a:t>
            </a:r>
            <a:r>
              <a:rPr lang="en-US" sz="2000" dirty="0"/>
              <a:t> in the way described by the operational linkage, we can test the probable truth of the scientific relationship.</a:t>
            </a:r>
          </a:p>
        </p:txBody>
      </p:sp>
      <p:sp>
        <p:nvSpPr>
          <p:cNvPr id="4" name="Rectangle 1"/>
          <p:cNvSpPr>
            <a:spLocks noChangeArrowheads="1"/>
          </p:cNvSpPr>
          <p:nvPr/>
        </p:nvSpPr>
        <p:spPr bwMode="auto">
          <a:xfrm>
            <a:off x="609601" y="6386175"/>
            <a:ext cx="85344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r" eaLnBrk="0" hangingPunct="0"/>
            <a:r>
              <a:rPr lang="en-US" sz="1200" dirty="0">
                <a:solidFill>
                  <a:schemeClr val="bg1"/>
                </a:solidFill>
                <a:latin typeface="+mn-lt"/>
              </a:rPr>
              <a:t>Adapted from:    </a:t>
            </a:r>
            <a:r>
              <a:rPr lang="en-US" sz="1200" b="0" i="1" dirty="0">
                <a:solidFill>
                  <a:schemeClr val="bg1"/>
                </a:solidFill>
                <a:latin typeface="+mn-lt"/>
              </a:rPr>
              <a:t>James H. Watt and </a:t>
            </a:r>
            <a:r>
              <a:rPr lang="en-US" sz="1200" b="0" i="1" dirty="0" err="1">
                <a:solidFill>
                  <a:schemeClr val="bg1"/>
                </a:solidFill>
                <a:latin typeface="+mn-lt"/>
              </a:rPr>
              <a:t>Sjef</a:t>
            </a:r>
            <a:r>
              <a:rPr lang="en-US" sz="1200" b="0" i="1" dirty="0">
                <a:solidFill>
                  <a:schemeClr val="bg1"/>
                </a:solidFill>
                <a:latin typeface="+mn-lt"/>
              </a:rPr>
              <a:t> van den Berg. </a:t>
            </a:r>
            <a:r>
              <a:rPr kumimoji="0" lang="en-US" altLang="en-US" sz="1200" b="0" i="0" u="none" strike="noStrike" cap="none" normalizeH="0" baseline="0" dirty="0">
                <a:ln>
                  <a:noFill/>
                </a:ln>
                <a:solidFill>
                  <a:schemeClr val="bg1"/>
                </a:solidFill>
                <a:effectLst/>
                <a:latin typeface="+mn-lt"/>
              </a:rPr>
              <a:t>Research Methods For Communication Science. 2002</a:t>
            </a:r>
          </a:p>
          <a:p>
            <a:pPr lvl="0" algn="r" eaLnBrk="0" hangingPunct="0"/>
            <a:r>
              <a:rPr lang="en-US" altLang="en-US" sz="1200" b="0" dirty="0">
                <a:solidFill>
                  <a:schemeClr val="bg1"/>
                </a:solidFill>
                <a:latin typeface="+mn-lt"/>
              </a:rPr>
              <a:t> </a:t>
            </a:r>
            <a:r>
              <a:rPr lang="en-US" altLang="en-US" sz="1200" b="0" dirty="0">
                <a:solidFill>
                  <a:schemeClr val="bg1"/>
                </a:solidFill>
                <a:latin typeface="+mn-lt"/>
                <a:hlinkClick r:id="rId2"/>
              </a:rPr>
              <a:t>http://www.cios.org/readbook/rmcs/rmcs.htm</a:t>
            </a:r>
            <a:r>
              <a:rPr lang="en-US" altLang="en-US" sz="1200" b="0" dirty="0">
                <a:solidFill>
                  <a:schemeClr val="bg1"/>
                </a:solidFill>
                <a:latin typeface="+mn-lt"/>
              </a:rPr>
              <a:t> </a:t>
            </a:r>
            <a:r>
              <a:rPr kumimoji="0" lang="en-US" altLang="en-US" sz="1200" b="0" i="0" u="none" strike="noStrike" cap="none" normalizeH="0" baseline="0" dirty="0">
                <a:ln>
                  <a:noFill/>
                </a:ln>
                <a:solidFill>
                  <a:schemeClr val="bg1"/>
                </a:solidFill>
                <a:effectLst/>
                <a:latin typeface="+mn-lt"/>
              </a:rPr>
              <a:t> </a:t>
            </a:r>
          </a:p>
        </p:txBody>
      </p:sp>
      <p:sp>
        <p:nvSpPr>
          <p:cNvPr id="5" name="Slide Number Placeholder 4"/>
          <p:cNvSpPr>
            <a:spLocks noGrp="1"/>
          </p:cNvSpPr>
          <p:nvPr>
            <p:ph type="sldNum" sz="quarter" idx="10"/>
          </p:nvPr>
        </p:nvSpPr>
        <p:spPr/>
        <p:txBody>
          <a:bodyPr/>
          <a:lstStyle/>
          <a:p>
            <a:fld id="{E275BFA4-CA6D-4892-8C0A-6B14E134BD5D}" type="slidenum">
              <a:rPr lang="en-US" smtClean="0"/>
              <a:pPr/>
              <a:t>33</a:t>
            </a:fld>
            <a:endParaRPr lang="en-US"/>
          </a:p>
        </p:txBody>
      </p:sp>
      <p:pic>
        <p:nvPicPr>
          <p:cNvPr id="6" name="Picture 5">
            <a:extLst>
              <a:ext uri="{FF2B5EF4-FFF2-40B4-BE49-F238E27FC236}">
                <a16:creationId xmlns:a16="http://schemas.microsoft.com/office/drawing/2014/main" id="{281B243D-8F72-41A7-A890-993D14395D80}"/>
              </a:ext>
            </a:extLst>
          </p:cNvPr>
          <p:cNvPicPr>
            <a:picLocks noChangeAspect="1"/>
          </p:cNvPicPr>
          <p:nvPr/>
        </p:nvPicPr>
        <p:blipFill>
          <a:blip r:embed="rId3"/>
          <a:stretch>
            <a:fillRect/>
          </a:stretch>
        </p:blipFill>
        <p:spPr>
          <a:xfrm>
            <a:off x="22412" y="2051611"/>
            <a:ext cx="2157984" cy="3806952"/>
          </a:xfrm>
          <a:prstGeom prst="rect">
            <a:avLst/>
          </a:prstGeom>
        </p:spPr>
      </p:pic>
      <p:sp>
        <p:nvSpPr>
          <p:cNvPr id="7" name="TextBox 6">
            <a:extLst>
              <a:ext uri="{FF2B5EF4-FFF2-40B4-BE49-F238E27FC236}">
                <a16:creationId xmlns:a16="http://schemas.microsoft.com/office/drawing/2014/main" id="{B1CA6BA8-45CD-4D0D-B7BB-9B421E794997}"/>
              </a:ext>
            </a:extLst>
          </p:cNvPr>
          <p:cNvSpPr txBox="1"/>
          <p:nvPr/>
        </p:nvSpPr>
        <p:spPr>
          <a:xfrm>
            <a:off x="7292758" y="61401"/>
            <a:ext cx="1779654" cy="584775"/>
          </a:xfrm>
          <a:prstGeom prst="rect">
            <a:avLst/>
          </a:prstGeom>
          <a:noFill/>
          <a:ln w="38100">
            <a:solidFill>
              <a:schemeClr val="bg1"/>
            </a:solidFill>
          </a:ln>
        </p:spPr>
        <p:txBody>
          <a:bodyPr wrap="none" rtlCol="0">
            <a:spAutoFit/>
          </a:bodyPr>
          <a:lstStyle/>
          <a:p>
            <a:r>
              <a:rPr lang="en-US" dirty="0">
                <a:solidFill>
                  <a:schemeClr val="bg1"/>
                </a:solidFill>
              </a:rPr>
              <a:t>A3/3.2.d)</a:t>
            </a:r>
          </a:p>
        </p:txBody>
      </p:sp>
    </p:spTree>
    <p:extLst>
      <p:ext uri="{BB962C8B-B14F-4D97-AF65-F5344CB8AC3E}">
        <p14:creationId xmlns:p14="http://schemas.microsoft.com/office/powerpoint/2010/main" val="8299370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Data Collection in QLRM</a:t>
            </a:r>
            <a:br>
              <a:rPr lang="en-US" dirty="0"/>
            </a:b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sz="2800" dirty="0"/>
              <a:t>Questionnaire</a:t>
            </a:r>
          </a:p>
          <a:p>
            <a:pPr>
              <a:buFont typeface="Arial" panose="020B0604020202020204" pitchFamily="34" charset="0"/>
              <a:buChar char="•"/>
            </a:pPr>
            <a:r>
              <a:rPr lang="en-US" sz="2800" dirty="0"/>
              <a:t>Interviews</a:t>
            </a:r>
          </a:p>
          <a:p>
            <a:pPr>
              <a:buFont typeface="Arial" panose="020B0604020202020204" pitchFamily="34" charset="0"/>
              <a:buChar char="•"/>
            </a:pPr>
            <a:r>
              <a:rPr lang="en-US" sz="2800" dirty="0"/>
              <a:t>Focus groups</a:t>
            </a:r>
          </a:p>
          <a:p>
            <a:pPr>
              <a:buFont typeface="Arial" panose="020B0604020202020204" pitchFamily="34" charset="0"/>
              <a:buChar char="•"/>
            </a:pPr>
            <a:r>
              <a:rPr lang="en-US" sz="2800" dirty="0"/>
              <a:t>Observation</a:t>
            </a:r>
          </a:p>
          <a:p>
            <a:pPr>
              <a:buFont typeface="Arial" panose="020B0604020202020204" pitchFamily="34" charset="0"/>
              <a:buChar char="•"/>
            </a:pPr>
            <a:r>
              <a:rPr lang="en-US" sz="2800" dirty="0"/>
              <a:t>(Data) extraction</a:t>
            </a:r>
          </a:p>
          <a:p>
            <a:pPr>
              <a:buFont typeface="Arial" panose="020B0604020202020204" pitchFamily="34" charset="0"/>
              <a:buChar char="•"/>
            </a:pPr>
            <a:r>
              <a:rPr lang="en-US" sz="2800" dirty="0"/>
              <a:t>Secondary data sources</a:t>
            </a:r>
          </a:p>
          <a:p>
            <a:pPr>
              <a:buFont typeface="Arial" panose="020B0604020202020204" pitchFamily="34" charset="0"/>
              <a:buChar char="•"/>
            </a:pPr>
            <a:r>
              <a:rPr lang="en-US" sz="2800" dirty="0"/>
              <a:t>Ethnography</a:t>
            </a:r>
          </a:p>
        </p:txBody>
      </p:sp>
      <p:sp>
        <p:nvSpPr>
          <p:cNvPr id="4" name="Rectangle 3"/>
          <p:cNvSpPr/>
          <p:nvPr/>
        </p:nvSpPr>
        <p:spPr>
          <a:xfrm>
            <a:off x="381000" y="6320135"/>
            <a:ext cx="8686800" cy="461665"/>
          </a:xfrm>
          <a:prstGeom prst="rect">
            <a:avLst/>
          </a:prstGeom>
        </p:spPr>
        <p:txBody>
          <a:bodyPr wrap="square">
            <a:spAutoFit/>
          </a:bodyPr>
          <a:lstStyle/>
          <a:p>
            <a:pPr algn="r"/>
            <a:r>
              <a:rPr lang="en-US" sz="1200" b="0" dirty="0">
                <a:solidFill>
                  <a:schemeClr val="bg1"/>
                </a:solidFill>
                <a:latin typeface="FuturaStd-Book"/>
              </a:rPr>
              <a:t>MC. Harrell &amp; MA. Bradley. Data Collection Methods: Semi-Structured Interviews and Focus Groups. RAND Corporation 2009. </a:t>
            </a:r>
            <a:r>
              <a:rPr lang="en-US" sz="1200" b="0" dirty="0">
                <a:solidFill>
                  <a:schemeClr val="bg1"/>
                </a:solidFill>
                <a:latin typeface="FuturaStd-Book"/>
                <a:hlinkClick r:id="rId2"/>
              </a:rPr>
              <a:t>http://www.rand.org/pubs/technical_reports/TR718.htm</a:t>
            </a:r>
            <a:r>
              <a:rPr lang="en-US" sz="1200" b="0" dirty="0">
                <a:solidFill>
                  <a:schemeClr val="bg1"/>
                </a:solidFill>
                <a:latin typeface="FuturaStd-Book"/>
              </a:rPr>
              <a:t> l</a:t>
            </a:r>
          </a:p>
        </p:txBody>
      </p:sp>
      <p:sp>
        <p:nvSpPr>
          <p:cNvPr id="5" name="TextBox 4">
            <a:extLst>
              <a:ext uri="{FF2B5EF4-FFF2-40B4-BE49-F238E27FC236}">
                <a16:creationId xmlns:a16="http://schemas.microsoft.com/office/drawing/2014/main" id="{30E9EE90-1680-4007-9B38-FB41BA92086C}"/>
              </a:ext>
            </a:extLst>
          </p:cNvPr>
          <p:cNvSpPr txBox="1"/>
          <p:nvPr/>
        </p:nvSpPr>
        <p:spPr>
          <a:xfrm>
            <a:off x="7333030" y="64413"/>
            <a:ext cx="1734770" cy="584775"/>
          </a:xfrm>
          <a:prstGeom prst="rect">
            <a:avLst/>
          </a:prstGeom>
          <a:noFill/>
          <a:ln w="38100">
            <a:solidFill>
              <a:schemeClr val="bg1"/>
            </a:solidFill>
          </a:ln>
        </p:spPr>
        <p:txBody>
          <a:bodyPr wrap="none" rtlCol="0">
            <a:spAutoFit/>
          </a:bodyPr>
          <a:lstStyle/>
          <a:p>
            <a:r>
              <a:rPr lang="en-US" dirty="0">
                <a:solidFill>
                  <a:schemeClr val="bg1"/>
                </a:solidFill>
              </a:rPr>
              <a:t>A3/3.3.e)</a:t>
            </a:r>
          </a:p>
        </p:txBody>
      </p:sp>
      <p:sp>
        <p:nvSpPr>
          <p:cNvPr id="6" name="Slide Number Placeholder 2">
            <a:extLst>
              <a:ext uri="{FF2B5EF4-FFF2-40B4-BE49-F238E27FC236}">
                <a16:creationId xmlns:a16="http://schemas.microsoft.com/office/drawing/2014/main" id="{E0C1A76B-FBA8-4A6D-89F4-BA58DAF082E6}"/>
              </a:ext>
            </a:extLst>
          </p:cNvPr>
          <p:cNvSpPr>
            <a:spLocks noGrp="1"/>
          </p:cNvSpPr>
          <p:nvPr>
            <p:ph type="sldNum" sz="quarter" idx="10"/>
          </p:nvPr>
        </p:nvSpPr>
        <p:spPr>
          <a:xfrm>
            <a:off x="4482" y="6491456"/>
            <a:ext cx="452718" cy="365125"/>
          </a:xfrm>
        </p:spPr>
        <p:txBody>
          <a:bodyPr/>
          <a:lstStyle/>
          <a:p>
            <a:fld id="{6702E1E0-462E-42B5-A359-A648340C9DAE}" type="slidenum">
              <a:rPr lang="en-US" smtClean="0"/>
              <a:pPr/>
              <a:t>34</a:t>
            </a:fld>
            <a:endParaRPr lang="en-US" dirty="0"/>
          </a:p>
        </p:txBody>
      </p:sp>
    </p:spTree>
    <p:extLst>
      <p:ext uri="{BB962C8B-B14F-4D97-AF65-F5344CB8AC3E}">
        <p14:creationId xmlns:p14="http://schemas.microsoft.com/office/powerpoint/2010/main" val="28431369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B67272-9C97-42B5-9F34-1BFC7F59335A}"/>
              </a:ext>
            </a:extLst>
          </p:cNvPr>
          <p:cNvSpPr>
            <a:spLocks noGrp="1"/>
          </p:cNvSpPr>
          <p:nvPr>
            <p:ph type="title"/>
          </p:nvPr>
        </p:nvSpPr>
        <p:spPr/>
        <p:txBody>
          <a:bodyPr/>
          <a:lstStyle/>
          <a:p>
            <a:r>
              <a:rPr lang="en-US" dirty="0"/>
              <a:t>COREQ (</a:t>
            </a:r>
            <a:r>
              <a:rPr lang="en-US" dirty="0" err="1"/>
              <a:t>COnsolidated</a:t>
            </a:r>
            <a:r>
              <a:rPr lang="en-US" dirty="0"/>
              <a:t> criteria for </a:t>
            </a:r>
            <a:r>
              <a:rPr lang="en-US" dirty="0" err="1"/>
              <a:t>REporting</a:t>
            </a:r>
            <a:r>
              <a:rPr lang="en-US" dirty="0"/>
              <a:t> Qualitative research) Checklist</a:t>
            </a:r>
          </a:p>
        </p:txBody>
      </p:sp>
      <p:sp>
        <p:nvSpPr>
          <p:cNvPr id="3" name="Content Placeholder 2">
            <a:extLst>
              <a:ext uri="{FF2B5EF4-FFF2-40B4-BE49-F238E27FC236}">
                <a16:creationId xmlns:a16="http://schemas.microsoft.com/office/drawing/2014/main" id="{0B6796DE-8CF6-42BE-BF50-18877D99CA21}"/>
              </a:ext>
            </a:extLst>
          </p:cNvPr>
          <p:cNvSpPr>
            <a:spLocks noGrp="1"/>
          </p:cNvSpPr>
          <p:nvPr>
            <p:ph idx="1"/>
          </p:nvPr>
        </p:nvSpPr>
        <p:spPr>
          <a:xfrm>
            <a:off x="228600" y="2286000"/>
            <a:ext cx="8686800" cy="4343400"/>
          </a:xfrm>
        </p:spPr>
        <p:txBody>
          <a:bodyPr/>
          <a:lstStyle/>
          <a:p>
            <a:pPr>
              <a:buFont typeface="Arial" panose="020B0604020202020204" pitchFamily="34" charset="0"/>
              <a:buChar char="•"/>
            </a:pPr>
            <a:r>
              <a:rPr lang="en-US" dirty="0"/>
              <a:t>Covers:</a:t>
            </a:r>
          </a:p>
          <a:p>
            <a:pPr lvl="1">
              <a:buFont typeface="Arial" panose="020B0604020202020204" pitchFamily="34" charset="0"/>
              <a:buChar char="•"/>
            </a:pPr>
            <a:r>
              <a:rPr lang="en-US" sz="2200" dirty="0"/>
              <a:t>Research team and reflexivity</a:t>
            </a:r>
          </a:p>
          <a:p>
            <a:pPr lvl="1">
              <a:buFont typeface="Arial" panose="020B0604020202020204" pitchFamily="34" charset="0"/>
              <a:buChar char="•"/>
            </a:pPr>
            <a:r>
              <a:rPr lang="en-US" sz="2200" dirty="0"/>
              <a:t>Study design</a:t>
            </a:r>
          </a:p>
          <a:p>
            <a:pPr lvl="1">
              <a:buFont typeface="Arial" panose="020B0604020202020204" pitchFamily="34" charset="0"/>
              <a:buChar char="•"/>
            </a:pPr>
            <a:r>
              <a:rPr lang="en-US" sz="2200" dirty="0"/>
              <a:t>Analysis and findings</a:t>
            </a:r>
          </a:p>
          <a:p>
            <a:pPr>
              <a:buFont typeface="Arial" panose="020B0604020202020204" pitchFamily="34" charset="0"/>
              <a:buChar char="•"/>
            </a:pPr>
            <a:r>
              <a:rPr lang="en-US" dirty="0" err="1"/>
              <a:t>Origine</a:t>
            </a:r>
            <a:r>
              <a:rPr lang="en-US" dirty="0"/>
              <a:t>: </a:t>
            </a:r>
          </a:p>
          <a:p>
            <a:pPr marL="857250" lvl="2" indent="0">
              <a:buNone/>
            </a:pPr>
            <a:r>
              <a:rPr lang="en-US" sz="1800" dirty="0"/>
              <a:t>Tong A, Sainsbury P, Craig J. </a:t>
            </a:r>
          </a:p>
          <a:p>
            <a:pPr marL="857250" lvl="2" indent="0">
              <a:buNone/>
            </a:pPr>
            <a:r>
              <a:rPr lang="en-US" sz="1800" dirty="0"/>
              <a:t>Consolidated criteria for reporting qualitative research (COREQ): a 32-item checklist for interviews and focus groups. </a:t>
            </a:r>
          </a:p>
          <a:p>
            <a:pPr marL="857250" lvl="2" indent="0">
              <a:buNone/>
            </a:pPr>
            <a:r>
              <a:rPr lang="en-US" sz="1800" dirty="0"/>
              <a:t>International Journal for Quality in Health Care. 2007. Volume 19, Number 6: pp. 349 – 357.</a:t>
            </a:r>
          </a:p>
          <a:p>
            <a:pPr>
              <a:buFont typeface="Arial" panose="020B0604020202020204" pitchFamily="34" charset="0"/>
              <a:buChar char="•"/>
            </a:pPr>
            <a:r>
              <a:rPr lang="en-US" dirty="0"/>
              <a:t>Required for publishing papers in certain journals.</a:t>
            </a:r>
          </a:p>
        </p:txBody>
      </p:sp>
      <p:sp>
        <p:nvSpPr>
          <p:cNvPr id="4" name="Rectangle 3">
            <a:extLst>
              <a:ext uri="{FF2B5EF4-FFF2-40B4-BE49-F238E27FC236}">
                <a16:creationId xmlns:a16="http://schemas.microsoft.com/office/drawing/2014/main" id="{7E8ED84C-EFE2-47DF-83BE-549C02A37EAE}"/>
              </a:ext>
            </a:extLst>
          </p:cNvPr>
          <p:cNvSpPr/>
          <p:nvPr/>
        </p:nvSpPr>
        <p:spPr>
          <a:xfrm>
            <a:off x="304800" y="6273225"/>
            <a:ext cx="8839200" cy="584775"/>
          </a:xfrm>
          <a:prstGeom prst="rect">
            <a:avLst/>
          </a:prstGeom>
        </p:spPr>
        <p:txBody>
          <a:bodyPr wrap="square">
            <a:spAutoFit/>
          </a:bodyPr>
          <a:lstStyle/>
          <a:p>
            <a:pPr algn="r"/>
            <a:r>
              <a:rPr lang="en-US" sz="1600" b="0" dirty="0">
                <a:solidFill>
                  <a:schemeClr val="bg1"/>
                </a:solidFill>
                <a:hlinkClick r:id="rId2"/>
              </a:rPr>
              <a:t>https://content.sph.harvard.edu/wwwhsph/sites/2448/2021/02/Consolidated-criteria-for-reporting-qualitative-research-COREQ.pdf</a:t>
            </a:r>
            <a:r>
              <a:rPr lang="en-US" sz="1600" b="0" dirty="0">
                <a:solidFill>
                  <a:schemeClr val="bg1"/>
                </a:solidFill>
              </a:rPr>
              <a:t> </a:t>
            </a:r>
          </a:p>
        </p:txBody>
      </p:sp>
      <p:sp>
        <p:nvSpPr>
          <p:cNvPr id="5" name="TextBox 4">
            <a:extLst>
              <a:ext uri="{FF2B5EF4-FFF2-40B4-BE49-F238E27FC236}">
                <a16:creationId xmlns:a16="http://schemas.microsoft.com/office/drawing/2014/main" id="{3084890E-A5BD-4E4F-9C3E-11A3D295A395}"/>
              </a:ext>
            </a:extLst>
          </p:cNvPr>
          <p:cNvSpPr txBox="1"/>
          <p:nvPr/>
        </p:nvSpPr>
        <p:spPr>
          <a:xfrm>
            <a:off x="7333030" y="64413"/>
            <a:ext cx="1734770" cy="584775"/>
          </a:xfrm>
          <a:prstGeom prst="rect">
            <a:avLst/>
          </a:prstGeom>
          <a:noFill/>
          <a:ln w="38100">
            <a:solidFill>
              <a:schemeClr val="bg1"/>
            </a:solidFill>
          </a:ln>
        </p:spPr>
        <p:txBody>
          <a:bodyPr wrap="none" rtlCol="0">
            <a:spAutoFit/>
          </a:bodyPr>
          <a:lstStyle/>
          <a:p>
            <a:r>
              <a:rPr lang="en-US" dirty="0">
                <a:solidFill>
                  <a:schemeClr val="bg1"/>
                </a:solidFill>
              </a:rPr>
              <a:t>A3/3.3.e)</a:t>
            </a:r>
          </a:p>
        </p:txBody>
      </p:sp>
      <p:sp>
        <p:nvSpPr>
          <p:cNvPr id="6" name="Slide Number Placeholder 2">
            <a:extLst>
              <a:ext uri="{FF2B5EF4-FFF2-40B4-BE49-F238E27FC236}">
                <a16:creationId xmlns:a16="http://schemas.microsoft.com/office/drawing/2014/main" id="{FD0EC9CC-B9E3-49CF-98AB-F5F39DCCCDFF}"/>
              </a:ext>
            </a:extLst>
          </p:cNvPr>
          <p:cNvSpPr>
            <a:spLocks noGrp="1"/>
          </p:cNvSpPr>
          <p:nvPr>
            <p:ph type="sldNum" sz="quarter" idx="10"/>
          </p:nvPr>
        </p:nvSpPr>
        <p:spPr>
          <a:xfrm>
            <a:off x="4482" y="6491456"/>
            <a:ext cx="452718" cy="365125"/>
          </a:xfrm>
        </p:spPr>
        <p:txBody>
          <a:bodyPr/>
          <a:lstStyle/>
          <a:p>
            <a:fld id="{6702E1E0-462E-42B5-A359-A648340C9DAE}" type="slidenum">
              <a:rPr lang="en-US" smtClean="0"/>
              <a:pPr/>
              <a:t>35</a:t>
            </a:fld>
            <a:endParaRPr lang="en-US" dirty="0"/>
          </a:p>
        </p:txBody>
      </p:sp>
    </p:spTree>
    <p:extLst>
      <p:ext uri="{BB962C8B-B14F-4D97-AF65-F5344CB8AC3E}">
        <p14:creationId xmlns:p14="http://schemas.microsoft.com/office/powerpoint/2010/main" val="31307175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u="sng" dirty="0"/>
              <a:t>Pre-defined</a:t>
            </a:r>
            <a:r>
              <a:rPr lang="en-US" dirty="0"/>
              <a:t> perspectives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u="sng" dirty="0"/>
              <a:t>Perspective label</a:t>
            </a:r>
            <a:r>
              <a:rPr lang="en-US" dirty="0"/>
              <a:t>:</a:t>
            </a:r>
          </a:p>
          <a:p>
            <a:pPr lvl="1">
              <a:buFont typeface="Arial" panose="020B0604020202020204" pitchFamily="34" charset="0"/>
              <a:buChar char="•"/>
            </a:pPr>
            <a:r>
              <a:rPr lang="en-US" sz="2000" dirty="0"/>
              <a:t>Short term that functions as a name to identify the perspective in communications about the research.</a:t>
            </a:r>
          </a:p>
          <a:p>
            <a:pPr>
              <a:buFont typeface="Arial" panose="020B0604020202020204" pitchFamily="34" charset="0"/>
              <a:buChar char="•"/>
            </a:pPr>
            <a:r>
              <a:rPr lang="en-US" u="sng" dirty="0"/>
              <a:t>Theoretical </a:t>
            </a:r>
            <a:r>
              <a:rPr lang="en-US" b="1" u="sng" dirty="0"/>
              <a:t>definition</a:t>
            </a:r>
            <a:r>
              <a:rPr lang="en-US" dirty="0"/>
              <a:t>:</a:t>
            </a:r>
          </a:p>
          <a:p>
            <a:pPr lvl="1">
              <a:buFont typeface="Arial" panose="020B0604020202020204" pitchFamily="34" charset="0"/>
              <a:buChar char="•"/>
            </a:pPr>
            <a:r>
              <a:rPr lang="en-US" sz="2000" dirty="0"/>
              <a:t>Description that specifies what sort of Portion of Reality the defining researcher carved out through the perspective.</a:t>
            </a:r>
          </a:p>
          <a:p>
            <a:pPr>
              <a:buFont typeface="Arial" panose="020B0604020202020204" pitchFamily="34" charset="0"/>
              <a:buChar char="•"/>
            </a:pPr>
            <a:r>
              <a:rPr lang="en-US" u="sng" dirty="0"/>
              <a:t>Operational </a:t>
            </a:r>
            <a:r>
              <a:rPr lang="en-US" b="1" u="sng" dirty="0"/>
              <a:t>definition</a:t>
            </a:r>
            <a:r>
              <a:rPr lang="en-US" dirty="0"/>
              <a:t>:</a:t>
            </a:r>
          </a:p>
          <a:p>
            <a:pPr lvl="1">
              <a:buFont typeface="Arial" panose="020B0604020202020204" pitchFamily="34" charset="0"/>
              <a:buChar char="•"/>
            </a:pPr>
            <a:r>
              <a:rPr lang="en-US" sz="2000" dirty="0"/>
              <a:t>Description intended to allow other researchers </a:t>
            </a:r>
          </a:p>
          <a:p>
            <a:pPr lvl="2">
              <a:buFont typeface="Arial" panose="020B0604020202020204" pitchFamily="34" charset="0"/>
              <a:buChar char="•"/>
            </a:pPr>
            <a:r>
              <a:rPr lang="en-US" dirty="0"/>
              <a:t>(a) to observe (in case of concepts) the intended Portions of Reality from the very same perspective objectively or,</a:t>
            </a:r>
          </a:p>
          <a:p>
            <a:pPr lvl="2">
              <a:buFont typeface="Arial" panose="020B0604020202020204" pitchFamily="34" charset="0"/>
              <a:buChar char="•"/>
            </a:pPr>
            <a:r>
              <a:rPr lang="en-US" dirty="0"/>
              <a:t>(b) to build (in case of constructs) the perspective in exactly the same way as intended.   </a:t>
            </a:r>
          </a:p>
        </p:txBody>
      </p:sp>
      <p:sp>
        <p:nvSpPr>
          <p:cNvPr id="4" name="Rectangle 1"/>
          <p:cNvSpPr>
            <a:spLocks noChangeArrowheads="1"/>
          </p:cNvSpPr>
          <p:nvPr/>
        </p:nvSpPr>
        <p:spPr bwMode="auto">
          <a:xfrm>
            <a:off x="609601" y="6386175"/>
            <a:ext cx="85344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r" eaLnBrk="0" hangingPunct="0"/>
            <a:r>
              <a:rPr lang="en-US" sz="1200" dirty="0">
                <a:solidFill>
                  <a:schemeClr val="bg1"/>
                </a:solidFill>
                <a:latin typeface="+mn-lt"/>
              </a:rPr>
              <a:t>Adapted from:    </a:t>
            </a:r>
            <a:r>
              <a:rPr lang="en-US" sz="1200" b="0" i="1" dirty="0">
                <a:solidFill>
                  <a:schemeClr val="bg1"/>
                </a:solidFill>
                <a:latin typeface="+mn-lt"/>
              </a:rPr>
              <a:t>James H. Watt and </a:t>
            </a:r>
            <a:r>
              <a:rPr lang="en-US" sz="1200" b="0" i="1" dirty="0" err="1">
                <a:solidFill>
                  <a:schemeClr val="bg1"/>
                </a:solidFill>
                <a:latin typeface="+mn-lt"/>
              </a:rPr>
              <a:t>Sjef</a:t>
            </a:r>
            <a:r>
              <a:rPr lang="en-US" sz="1200" b="0" i="1" dirty="0">
                <a:solidFill>
                  <a:schemeClr val="bg1"/>
                </a:solidFill>
                <a:latin typeface="+mn-lt"/>
              </a:rPr>
              <a:t> van den Berg. </a:t>
            </a:r>
            <a:r>
              <a:rPr kumimoji="0" lang="en-US" altLang="en-US" sz="1200" b="0" i="0" u="none" strike="noStrike" cap="none" normalizeH="0" baseline="0" dirty="0">
                <a:ln>
                  <a:noFill/>
                </a:ln>
                <a:solidFill>
                  <a:schemeClr val="bg1"/>
                </a:solidFill>
                <a:effectLst/>
                <a:latin typeface="+mn-lt"/>
              </a:rPr>
              <a:t>Research Methods For Communication Science. 2002</a:t>
            </a:r>
          </a:p>
          <a:p>
            <a:pPr lvl="0" algn="r" eaLnBrk="0" hangingPunct="0"/>
            <a:r>
              <a:rPr lang="en-US" altLang="en-US" sz="1200" b="0" dirty="0">
                <a:solidFill>
                  <a:schemeClr val="bg1"/>
                </a:solidFill>
                <a:latin typeface="+mn-lt"/>
              </a:rPr>
              <a:t> </a:t>
            </a:r>
            <a:r>
              <a:rPr lang="en-US" altLang="en-US" sz="1200" b="0" dirty="0">
                <a:solidFill>
                  <a:schemeClr val="bg1"/>
                </a:solidFill>
                <a:latin typeface="+mn-lt"/>
                <a:hlinkClick r:id="rId2"/>
              </a:rPr>
              <a:t>http://www.cios.org/readbook/rmcs/rmcs.htm</a:t>
            </a:r>
            <a:r>
              <a:rPr lang="en-US" altLang="en-US" sz="1200" b="0" dirty="0">
                <a:solidFill>
                  <a:schemeClr val="bg1"/>
                </a:solidFill>
                <a:latin typeface="+mn-lt"/>
              </a:rPr>
              <a:t> </a:t>
            </a:r>
            <a:r>
              <a:rPr kumimoji="0" lang="en-US" altLang="en-US" sz="1200" b="0" i="0" u="none" strike="noStrike" cap="none" normalizeH="0" baseline="0" dirty="0">
                <a:ln>
                  <a:noFill/>
                </a:ln>
                <a:solidFill>
                  <a:schemeClr val="bg1"/>
                </a:solidFill>
                <a:effectLst/>
                <a:latin typeface="+mn-lt"/>
              </a:rPr>
              <a:t> </a:t>
            </a:r>
          </a:p>
        </p:txBody>
      </p:sp>
      <p:sp>
        <p:nvSpPr>
          <p:cNvPr id="5" name="Slide Number Placeholder 4"/>
          <p:cNvSpPr>
            <a:spLocks noGrp="1"/>
          </p:cNvSpPr>
          <p:nvPr>
            <p:ph type="sldNum" sz="quarter" idx="10"/>
          </p:nvPr>
        </p:nvSpPr>
        <p:spPr/>
        <p:txBody>
          <a:bodyPr/>
          <a:lstStyle/>
          <a:p>
            <a:fld id="{970F0956-5B8E-40B4-A8DD-F75AA1D26018}" type="slidenum">
              <a:rPr lang="en-US" smtClean="0"/>
              <a:pPr/>
              <a:t>36</a:t>
            </a:fld>
            <a:endParaRPr lang="en-US"/>
          </a:p>
        </p:txBody>
      </p:sp>
      <p:sp>
        <p:nvSpPr>
          <p:cNvPr id="6" name="TextBox 5">
            <a:extLst>
              <a:ext uri="{FF2B5EF4-FFF2-40B4-BE49-F238E27FC236}">
                <a16:creationId xmlns:a16="http://schemas.microsoft.com/office/drawing/2014/main" id="{5D086E41-17EB-44BF-9C30-20E61BC1EC0F}"/>
              </a:ext>
            </a:extLst>
          </p:cNvPr>
          <p:cNvSpPr txBox="1"/>
          <p:nvPr/>
        </p:nvSpPr>
        <p:spPr>
          <a:xfrm>
            <a:off x="7315200" y="61401"/>
            <a:ext cx="1734770" cy="584775"/>
          </a:xfrm>
          <a:prstGeom prst="rect">
            <a:avLst/>
          </a:prstGeom>
          <a:noFill/>
          <a:ln w="38100">
            <a:solidFill>
              <a:schemeClr val="bg1"/>
            </a:solidFill>
          </a:ln>
        </p:spPr>
        <p:txBody>
          <a:bodyPr wrap="none" rtlCol="0">
            <a:spAutoFit/>
          </a:bodyPr>
          <a:lstStyle/>
          <a:p>
            <a:r>
              <a:rPr lang="en-US" dirty="0">
                <a:solidFill>
                  <a:schemeClr val="bg1"/>
                </a:solidFill>
              </a:rPr>
              <a:t>A3/3.4.c)</a:t>
            </a:r>
          </a:p>
        </p:txBody>
      </p:sp>
    </p:spTree>
    <p:extLst>
      <p:ext uri="{BB962C8B-B14F-4D97-AF65-F5344CB8AC3E}">
        <p14:creationId xmlns:p14="http://schemas.microsoft.com/office/powerpoint/2010/main" val="32674000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‘Theoretical definition’ and</a:t>
            </a:r>
            <a:br>
              <a:rPr lang="en-US" dirty="0"/>
            </a:br>
            <a:r>
              <a:rPr lang="en-US" dirty="0"/>
              <a:t>‘Theoretical linkage’</a:t>
            </a:r>
          </a:p>
        </p:txBody>
      </p:sp>
      <p:sp>
        <p:nvSpPr>
          <p:cNvPr id="3" name="Content Placeholder 2"/>
          <p:cNvSpPr>
            <a:spLocks noGrp="1"/>
          </p:cNvSpPr>
          <p:nvPr>
            <p:ph idx="1"/>
          </p:nvPr>
        </p:nvSpPr>
        <p:spPr>
          <a:xfrm>
            <a:off x="3810000" y="2133600"/>
            <a:ext cx="5105400" cy="4495800"/>
          </a:xfrm>
        </p:spPr>
        <p:txBody>
          <a:bodyPr/>
          <a:lstStyle/>
          <a:p>
            <a:pPr>
              <a:buFont typeface="Arial" panose="020B0604020202020204" pitchFamily="34" charset="0"/>
              <a:buChar char="•"/>
            </a:pPr>
            <a:r>
              <a:rPr lang="en-US" sz="2000" dirty="0"/>
              <a:t>The ‘</a:t>
            </a:r>
            <a:r>
              <a:rPr lang="en-US" sz="2000" i="1" dirty="0"/>
              <a:t>theoretical definition</a:t>
            </a:r>
            <a:r>
              <a:rPr lang="en-US" sz="2000" dirty="0"/>
              <a:t>’: </a:t>
            </a:r>
          </a:p>
          <a:p>
            <a:pPr lvl="1">
              <a:buFont typeface="Arial" panose="020B0604020202020204" pitchFamily="34" charset="0"/>
              <a:buChar char="•"/>
            </a:pPr>
            <a:r>
              <a:rPr lang="en-US" sz="2000" dirty="0"/>
              <a:t>is a … description (of a ‘variable’) that specifies what sort of </a:t>
            </a:r>
            <a:r>
              <a:rPr lang="en-US" sz="2000" dirty="0" err="1"/>
              <a:t>PoR</a:t>
            </a:r>
            <a:r>
              <a:rPr lang="en-US" sz="2000" dirty="0"/>
              <a:t> the defining researcher carved out through the perspective.</a:t>
            </a:r>
          </a:p>
          <a:p>
            <a:pPr lvl="1">
              <a:buFont typeface="Arial" panose="020B0604020202020204" pitchFamily="34" charset="0"/>
              <a:buChar char="•"/>
            </a:pPr>
            <a:r>
              <a:rPr lang="en-US" sz="2000" dirty="0"/>
              <a:t>explains the nature of a </a:t>
            </a:r>
            <a:r>
              <a:rPr lang="en-US" sz="2000" dirty="0" err="1"/>
              <a:t>PoR</a:t>
            </a:r>
            <a:r>
              <a:rPr lang="en-US" sz="2000" dirty="0"/>
              <a:t> observed through a perspective. </a:t>
            </a:r>
          </a:p>
          <a:p>
            <a:pPr>
              <a:buFont typeface="Arial" panose="020B0604020202020204" pitchFamily="34" charset="0"/>
              <a:buChar char="•"/>
            </a:pPr>
            <a:r>
              <a:rPr lang="en-US" sz="2000" dirty="0"/>
              <a:t>The ‘</a:t>
            </a:r>
            <a:r>
              <a:rPr lang="en-US" sz="2000" i="1" dirty="0"/>
              <a:t>theoretical linkage’:</a:t>
            </a:r>
          </a:p>
          <a:p>
            <a:pPr lvl="1">
              <a:buFont typeface="Arial" panose="020B0604020202020204" pitchFamily="34" charset="0"/>
              <a:buChar char="•"/>
            </a:pPr>
            <a:r>
              <a:rPr lang="en-US" sz="2000" dirty="0"/>
              <a:t>provides the justification for the posited causation within the theory;</a:t>
            </a:r>
          </a:p>
          <a:p>
            <a:pPr lvl="1">
              <a:buFont typeface="Arial" panose="020B0604020202020204" pitchFamily="34" charset="0"/>
              <a:buChar char="•"/>
            </a:pPr>
            <a:r>
              <a:rPr lang="en-US" sz="2000" dirty="0"/>
              <a:t>explains, as the product of a rational process, the nature of a relationship between two concepts/ constructs.</a:t>
            </a:r>
          </a:p>
        </p:txBody>
      </p:sp>
      <p:sp>
        <p:nvSpPr>
          <p:cNvPr id="4" name="Slide Number Placeholder 3"/>
          <p:cNvSpPr>
            <a:spLocks noGrp="1"/>
          </p:cNvSpPr>
          <p:nvPr>
            <p:ph type="sldNum" sz="quarter" idx="10"/>
          </p:nvPr>
        </p:nvSpPr>
        <p:spPr/>
        <p:txBody>
          <a:bodyPr/>
          <a:lstStyle/>
          <a:p>
            <a:fld id="{E275BFA4-CA6D-4892-8C0A-6B14E134BD5D}" type="slidenum">
              <a:rPr lang="en-US" smtClean="0"/>
              <a:pPr/>
              <a:t>37</a:t>
            </a:fld>
            <a:endParaRPr lang="en-US"/>
          </a:p>
        </p:txBody>
      </p:sp>
      <p:pic>
        <p:nvPicPr>
          <p:cNvPr id="18" name="Picture 17">
            <a:extLst>
              <a:ext uri="{FF2B5EF4-FFF2-40B4-BE49-F238E27FC236}">
                <a16:creationId xmlns:a16="http://schemas.microsoft.com/office/drawing/2014/main" id="{15A9FCFC-A5EA-4D69-A933-9C7478A7C366}"/>
              </a:ext>
            </a:extLst>
          </p:cNvPr>
          <p:cNvPicPr>
            <a:picLocks noChangeAspect="1"/>
          </p:cNvPicPr>
          <p:nvPr/>
        </p:nvPicPr>
        <p:blipFill>
          <a:blip r:embed="rId2"/>
          <a:stretch>
            <a:fillRect/>
          </a:stretch>
        </p:blipFill>
        <p:spPr>
          <a:xfrm>
            <a:off x="0" y="2493264"/>
            <a:ext cx="4133160" cy="3602736"/>
          </a:xfrm>
          <a:prstGeom prst="rect">
            <a:avLst/>
          </a:prstGeom>
        </p:spPr>
      </p:pic>
      <p:sp>
        <p:nvSpPr>
          <p:cNvPr id="6" name="TextBox 5">
            <a:extLst>
              <a:ext uri="{FF2B5EF4-FFF2-40B4-BE49-F238E27FC236}">
                <a16:creationId xmlns:a16="http://schemas.microsoft.com/office/drawing/2014/main" id="{A28C352B-C2C1-40AA-8CB7-A8F40E2C1CC4}"/>
              </a:ext>
            </a:extLst>
          </p:cNvPr>
          <p:cNvSpPr txBox="1"/>
          <p:nvPr/>
        </p:nvSpPr>
        <p:spPr>
          <a:xfrm>
            <a:off x="7315200" y="61401"/>
            <a:ext cx="1734770" cy="584775"/>
          </a:xfrm>
          <a:prstGeom prst="rect">
            <a:avLst/>
          </a:prstGeom>
          <a:noFill/>
          <a:ln w="38100">
            <a:solidFill>
              <a:schemeClr val="bg1"/>
            </a:solidFill>
          </a:ln>
        </p:spPr>
        <p:txBody>
          <a:bodyPr wrap="none" rtlCol="0">
            <a:spAutoFit/>
          </a:bodyPr>
          <a:lstStyle/>
          <a:p>
            <a:r>
              <a:rPr lang="en-US" dirty="0">
                <a:solidFill>
                  <a:schemeClr val="bg1"/>
                </a:solidFill>
              </a:rPr>
              <a:t>A3/3.4.c)</a:t>
            </a:r>
          </a:p>
        </p:txBody>
      </p:sp>
    </p:spTree>
    <p:extLst>
      <p:ext uri="{BB962C8B-B14F-4D97-AF65-F5344CB8AC3E}">
        <p14:creationId xmlns:p14="http://schemas.microsoft.com/office/powerpoint/2010/main" val="70790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Requirements for operational definitions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Must contain </a:t>
            </a:r>
            <a:r>
              <a:rPr lang="en-US" u="sng" dirty="0"/>
              <a:t>instructions</a:t>
            </a:r>
            <a:r>
              <a:rPr lang="en-US" dirty="0"/>
              <a:t> as precisely as possible for observations/calculations to be done </a:t>
            </a:r>
            <a:r>
              <a:rPr lang="en-US" dirty="0" err="1"/>
              <a:t>repeatably</a:t>
            </a:r>
            <a:r>
              <a:rPr lang="en-US" dirty="0"/>
              <a:t> and objectively;</a:t>
            </a:r>
          </a:p>
          <a:p>
            <a:pPr>
              <a:buFont typeface="Arial" panose="020B0604020202020204" pitchFamily="34" charset="0"/>
              <a:buChar char="•"/>
            </a:pPr>
            <a:r>
              <a:rPr lang="en-US" dirty="0"/>
              <a:t>Must specify: </a:t>
            </a:r>
          </a:p>
          <a:p>
            <a:pPr lvl="1">
              <a:buFont typeface="Arial" panose="020B0604020202020204" pitchFamily="34" charset="0"/>
              <a:buChar char="•"/>
            </a:pPr>
            <a:r>
              <a:rPr lang="en-US" dirty="0"/>
              <a:t>how observations are to be done, and calculations or logical combinations to be performed,</a:t>
            </a:r>
          </a:p>
          <a:p>
            <a:pPr lvl="1">
              <a:buFont typeface="Arial" panose="020B0604020202020204" pitchFamily="34" charset="0"/>
              <a:buChar char="•"/>
            </a:pPr>
            <a:r>
              <a:rPr lang="en-US" dirty="0"/>
              <a:t>units of measurements,</a:t>
            </a:r>
          </a:p>
          <a:p>
            <a:pPr lvl="1">
              <a:buFont typeface="Arial" panose="020B0604020202020204" pitchFamily="34" charset="0"/>
              <a:buChar char="•"/>
            </a:pPr>
            <a:r>
              <a:rPr lang="en-US" dirty="0"/>
              <a:t>level of measurement:</a:t>
            </a:r>
          </a:p>
          <a:p>
            <a:pPr lvl="2">
              <a:buFont typeface="Arial" panose="020B0604020202020204" pitchFamily="34" charset="0"/>
              <a:buChar char="•"/>
            </a:pPr>
            <a:r>
              <a:rPr lang="en-US" dirty="0"/>
              <a:t>categorical , … ?</a:t>
            </a:r>
          </a:p>
          <a:p>
            <a:pPr>
              <a:buFont typeface="Arial" panose="020B0604020202020204" pitchFamily="34" charset="0"/>
              <a:buChar char="•"/>
            </a:pPr>
            <a:r>
              <a:rPr lang="en-US" dirty="0"/>
              <a:t>Correspondence between theoretical and operational definition establishes the validity of the measurements.</a:t>
            </a:r>
          </a:p>
        </p:txBody>
      </p:sp>
      <p:sp>
        <p:nvSpPr>
          <p:cNvPr id="4" name="Rectangle 1"/>
          <p:cNvSpPr>
            <a:spLocks noChangeArrowheads="1"/>
          </p:cNvSpPr>
          <p:nvPr/>
        </p:nvSpPr>
        <p:spPr bwMode="auto">
          <a:xfrm>
            <a:off x="609601" y="6386175"/>
            <a:ext cx="85344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r" eaLnBrk="0" hangingPunct="0"/>
            <a:r>
              <a:rPr lang="en-US" sz="1200" dirty="0">
                <a:solidFill>
                  <a:schemeClr val="bg1"/>
                </a:solidFill>
                <a:latin typeface="+mn-lt"/>
              </a:rPr>
              <a:t>Adapted from:    </a:t>
            </a:r>
            <a:r>
              <a:rPr lang="en-US" sz="1200" b="0" i="1" dirty="0">
                <a:solidFill>
                  <a:schemeClr val="bg1"/>
                </a:solidFill>
                <a:latin typeface="+mn-lt"/>
              </a:rPr>
              <a:t>James H. Watt and </a:t>
            </a:r>
            <a:r>
              <a:rPr lang="en-US" sz="1200" b="0" i="1" dirty="0" err="1">
                <a:solidFill>
                  <a:schemeClr val="bg1"/>
                </a:solidFill>
                <a:latin typeface="+mn-lt"/>
              </a:rPr>
              <a:t>Sjef</a:t>
            </a:r>
            <a:r>
              <a:rPr lang="en-US" sz="1200" b="0" i="1" dirty="0">
                <a:solidFill>
                  <a:schemeClr val="bg1"/>
                </a:solidFill>
                <a:latin typeface="+mn-lt"/>
              </a:rPr>
              <a:t> van den Berg. </a:t>
            </a:r>
            <a:r>
              <a:rPr kumimoji="0" lang="en-US" altLang="en-US" sz="1200" b="0" i="0" u="none" strike="noStrike" cap="none" normalizeH="0" baseline="0" dirty="0">
                <a:ln>
                  <a:noFill/>
                </a:ln>
                <a:solidFill>
                  <a:schemeClr val="bg1"/>
                </a:solidFill>
                <a:effectLst/>
                <a:latin typeface="+mn-lt"/>
              </a:rPr>
              <a:t>Research Methods For Communication Science. 2002</a:t>
            </a:r>
          </a:p>
          <a:p>
            <a:pPr lvl="0" algn="r" eaLnBrk="0" hangingPunct="0"/>
            <a:r>
              <a:rPr lang="en-US" altLang="en-US" sz="1200" b="0" dirty="0">
                <a:solidFill>
                  <a:schemeClr val="bg1"/>
                </a:solidFill>
                <a:latin typeface="+mn-lt"/>
              </a:rPr>
              <a:t> </a:t>
            </a:r>
            <a:r>
              <a:rPr lang="en-US" altLang="en-US" sz="1200" b="0" dirty="0">
                <a:solidFill>
                  <a:schemeClr val="bg1"/>
                </a:solidFill>
                <a:latin typeface="+mn-lt"/>
                <a:hlinkClick r:id="rId2"/>
              </a:rPr>
              <a:t>http://www.cios.org/readbook/rmcs/rmcs.htm</a:t>
            </a:r>
            <a:r>
              <a:rPr lang="en-US" altLang="en-US" sz="1200" b="0" dirty="0">
                <a:solidFill>
                  <a:schemeClr val="bg1"/>
                </a:solidFill>
                <a:latin typeface="+mn-lt"/>
              </a:rPr>
              <a:t> </a:t>
            </a:r>
            <a:r>
              <a:rPr kumimoji="0" lang="en-US" altLang="en-US" sz="1200" b="0" i="0" u="none" strike="noStrike" cap="none" normalizeH="0" baseline="0" dirty="0">
                <a:ln>
                  <a:noFill/>
                </a:ln>
                <a:solidFill>
                  <a:schemeClr val="bg1"/>
                </a:solidFill>
                <a:effectLst/>
                <a:latin typeface="+mn-lt"/>
              </a:rPr>
              <a:t> </a:t>
            </a:r>
          </a:p>
        </p:txBody>
      </p:sp>
      <p:sp>
        <p:nvSpPr>
          <p:cNvPr id="5" name="Slide Number Placeholder 4"/>
          <p:cNvSpPr>
            <a:spLocks noGrp="1"/>
          </p:cNvSpPr>
          <p:nvPr>
            <p:ph type="sldNum" sz="quarter" idx="10"/>
          </p:nvPr>
        </p:nvSpPr>
        <p:spPr/>
        <p:txBody>
          <a:bodyPr/>
          <a:lstStyle/>
          <a:p>
            <a:fld id="{E275BFA4-CA6D-4892-8C0A-6B14E134BD5D}" type="slidenum">
              <a:rPr lang="en-US" smtClean="0"/>
              <a:pPr/>
              <a:t>38</a:t>
            </a:fld>
            <a:endParaRPr lang="en-US"/>
          </a:p>
        </p:txBody>
      </p:sp>
      <p:sp>
        <p:nvSpPr>
          <p:cNvPr id="6" name="TextBox 5">
            <a:extLst>
              <a:ext uri="{FF2B5EF4-FFF2-40B4-BE49-F238E27FC236}">
                <a16:creationId xmlns:a16="http://schemas.microsoft.com/office/drawing/2014/main" id="{8980DBB4-A55D-4773-A217-8AC33F3AA2A8}"/>
              </a:ext>
            </a:extLst>
          </p:cNvPr>
          <p:cNvSpPr txBox="1"/>
          <p:nvPr/>
        </p:nvSpPr>
        <p:spPr>
          <a:xfrm>
            <a:off x="7292758" y="61401"/>
            <a:ext cx="1779654" cy="584775"/>
          </a:xfrm>
          <a:prstGeom prst="rect">
            <a:avLst/>
          </a:prstGeom>
          <a:noFill/>
          <a:ln w="38100">
            <a:solidFill>
              <a:schemeClr val="bg1"/>
            </a:solidFill>
          </a:ln>
        </p:spPr>
        <p:txBody>
          <a:bodyPr wrap="none" rtlCol="0">
            <a:spAutoFit/>
          </a:bodyPr>
          <a:lstStyle/>
          <a:p>
            <a:r>
              <a:rPr lang="en-US" dirty="0">
                <a:solidFill>
                  <a:schemeClr val="bg1"/>
                </a:solidFill>
              </a:rPr>
              <a:t>A3/3.4.d)</a:t>
            </a:r>
          </a:p>
        </p:txBody>
      </p:sp>
    </p:spTree>
    <p:extLst>
      <p:ext uri="{BB962C8B-B14F-4D97-AF65-F5344CB8AC3E}">
        <p14:creationId xmlns:p14="http://schemas.microsoft.com/office/powerpoint/2010/main" val="33470239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Variables &amp; level of measurement</a:t>
            </a:r>
          </a:p>
        </p:txBody>
      </p:sp>
      <p:sp>
        <p:nvSpPr>
          <p:cNvPr id="3" name="Content Placeholder 2"/>
          <p:cNvSpPr>
            <a:spLocks noGrp="1"/>
          </p:cNvSpPr>
          <p:nvPr>
            <p:ph idx="1"/>
          </p:nvPr>
        </p:nvSpPr>
        <p:spPr>
          <a:xfrm>
            <a:off x="228600" y="1447800"/>
            <a:ext cx="8686800" cy="4953000"/>
          </a:xfrm>
        </p:spPr>
        <p:txBody>
          <a:bodyPr/>
          <a:lstStyle/>
          <a:p>
            <a:pPr>
              <a:buFont typeface="Arial" panose="020B0604020202020204" pitchFamily="34" charset="0"/>
              <a:buChar char="•"/>
            </a:pPr>
            <a:r>
              <a:rPr lang="en-US" u="sng" dirty="0"/>
              <a:t>Nominal</a:t>
            </a:r>
            <a:r>
              <a:rPr lang="en-US" dirty="0"/>
              <a:t> (=categorical):</a:t>
            </a:r>
          </a:p>
          <a:p>
            <a:pPr lvl="2">
              <a:spcBef>
                <a:spcPts val="0"/>
              </a:spcBef>
              <a:buFont typeface="Arial" panose="020B0604020202020204" pitchFamily="34" charset="0"/>
              <a:buChar char="•"/>
            </a:pPr>
            <a:r>
              <a:rPr lang="en-US" dirty="0"/>
              <a:t>e.g.: shape = round, square, oval, …</a:t>
            </a:r>
          </a:p>
          <a:p>
            <a:pPr lvl="2">
              <a:spcBef>
                <a:spcPts val="0"/>
              </a:spcBef>
              <a:buFont typeface="Arial" panose="020B0604020202020204" pitchFamily="34" charset="0"/>
              <a:buChar char="•"/>
            </a:pPr>
            <a:r>
              <a:rPr lang="en-US" dirty="0"/>
              <a:t>Only comparison is (in)equality,</a:t>
            </a:r>
          </a:p>
          <a:p>
            <a:pPr lvl="2">
              <a:spcBef>
                <a:spcPts val="0"/>
              </a:spcBef>
              <a:buFont typeface="Arial" panose="020B0604020202020204" pitchFamily="34" charset="0"/>
              <a:buChar char="•"/>
            </a:pPr>
            <a:r>
              <a:rPr lang="en-US" dirty="0"/>
              <a:t>Special type: binary.</a:t>
            </a:r>
          </a:p>
          <a:p>
            <a:pPr>
              <a:buFont typeface="Arial" panose="020B0604020202020204" pitchFamily="34" charset="0"/>
              <a:buChar char="•"/>
            </a:pPr>
            <a:r>
              <a:rPr lang="en-US" u="sng" dirty="0"/>
              <a:t>Ordinal</a:t>
            </a:r>
            <a:r>
              <a:rPr lang="en-US" dirty="0"/>
              <a:t> (=rank):</a:t>
            </a:r>
          </a:p>
          <a:p>
            <a:pPr lvl="2">
              <a:spcBef>
                <a:spcPts val="0"/>
              </a:spcBef>
              <a:buFont typeface="Arial" panose="020B0604020202020204" pitchFamily="34" charset="0"/>
              <a:buChar char="•"/>
            </a:pPr>
            <a:r>
              <a:rPr lang="en-US" dirty="0"/>
              <a:t>Ranking order between values,</a:t>
            </a:r>
          </a:p>
          <a:p>
            <a:pPr lvl="2">
              <a:spcBef>
                <a:spcPts val="0"/>
              </a:spcBef>
              <a:buFont typeface="Arial" panose="020B0604020202020204" pitchFamily="34" charset="0"/>
              <a:buChar char="•"/>
            </a:pPr>
            <a:r>
              <a:rPr lang="en-US" dirty="0"/>
              <a:t>e.g.: like most, like somewhat, neutral, dislike somewhat, …</a:t>
            </a:r>
          </a:p>
          <a:p>
            <a:pPr>
              <a:buFont typeface="Arial" panose="020B0604020202020204" pitchFamily="34" charset="0"/>
              <a:buChar char="•"/>
            </a:pPr>
            <a:r>
              <a:rPr lang="en-US" u="sng" dirty="0"/>
              <a:t>Interval</a:t>
            </a:r>
            <a:r>
              <a:rPr lang="en-US" dirty="0"/>
              <a:t>:</a:t>
            </a:r>
          </a:p>
          <a:p>
            <a:pPr lvl="2">
              <a:spcBef>
                <a:spcPts val="0"/>
              </a:spcBef>
              <a:buFont typeface="Arial" panose="020B0604020202020204" pitchFamily="34" charset="0"/>
              <a:buChar char="•"/>
            </a:pPr>
            <a:r>
              <a:rPr lang="en-US" dirty="0"/>
              <a:t>Ranked with equal distance between values, </a:t>
            </a:r>
          </a:p>
          <a:p>
            <a:pPr lvl="2">
              <a:spcBef>
                <a:spcPts val="0"/>
              </a:spcBef>
              <a:buFont typeface="Arial" panose="020B0604020202020204" pitchFamily="34" charset="0"/>
              <a:buChar char="•"/>
            </a:pPr>
            <a:r>
              <a:rPr lang="en-US" dirty="0"/>
              <a:t>Null-point is arbitrary.</a:t>
            </a:r>
          </a:p>
          <a:p>
            <a:pPr lvl="2">
              <a:spcBef>
                <a:spcPts val="0"/>
              </a:spcBef>
              <a:buFont typeface="Arial" panose="020B0604020202020204" pitchFamily="34" charset="0"/>
              <a:buChar char="•"/>
            </a:pPr>
            <a:r>
              <a:rPr lang="en-US" dirty="0"/>
              <a:t>e.g.: temperature in Celsius or Fahrenheit.</a:t>
            </a:r>
          </a:p>
          <a:p>
            <a:pPr>
              <a:buFont typeface="Arial" panose="020B0604020202020204" pitchFamily="34" charset="0"/>
              <a:buChar char="•"/>
            </a:pPr>
            <a:r>
              <a:rPr lang="en-US" u="sng" dirty="0"/>
              <a:t>Ratio</a:t>
            </a:r>
            <a:r>
              <a:rPr lang="en-US" dirty="0"/>
              <a:t>:</a:t>
            </a:r>
          </a:p>
          <a:p>
            <a:pPr lvl="2">
              <a:spcBef>
                <a:spcPts val="0"/>
              </a:spcBef>
              <a:buFont typeface="Arial" panose="020B0604020202020204" pitchFamily="34" charset="0"/>
              <a:buChar char="•"/>
            </a:pPr>
            <a:r>
              <a:rPr lang="en-US" dirty="0"/>
              <a:t>Ratios between pairs of values are meaningful,</a:t>
            </a:r>
          </a:p>
          <a:p>
            <a:pPr lvl="2">
              <a:spcBef>
                <a:spcPts val="0"/>
              </a:spcBef>
              <a:buFont typeface="Arial" panose="020B0604020202020204" pitchFamily="34" charset="0"/>
              <a:buChar char="•"/>
            </a:pPr>
            <a:r>
              <a:rPr lang="en-US" dirty="0"/>
              <a:t>Absolute null-point.</a:t>
            </a:r>
          </a:p>
          <a:p>
            <a:pPr lvl="2">
              <a:spcBef>
                <a:spcPts val="0"/>
              </a:spcBef>
              <a:buFont typeface="Arial" panose="020B0604020202020204" pitchFamily="34" charset="0"/>
              <a:buChar char="•"/>
            </a:pPr>
            <a:r>
              <a:rPr lang="en-US" dirty="0"/>
              <a:t>e.g.: temperature in Kelvin.</a:t>
            </a:r>
          </a:p>
          <a:p>
            <a:pPr marL="914400" lvl="2" indent="0">
              <a:buNone/>
            </a:pPr>
            <a:endParaRPr lang="en-US" dirty="0"/>
          </a:p>
          <a:p>
            <a:pPr>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E275BFA4-CA6D-4892-8C0A-6B14E134BD5D}" type="slidenum">
              <a:rPr lang="en-US" smtClean="0"/>
              <a:pPr/>
              <a:t>39</a:t>
            </a:fld>
            <a:endParaRPr lang="en-US"/>
          </a:p>
        </p:txBody>
      </p:sp>
      <p:sp>
        <p:nvSpPr>
          <p:cNvPr id="5" name="TextBox 4">
            <a:extLst>
              <a:ext uri="{FF2B5EF4-FFF2-40B4-BE49-F238E27FC236}">
                <a16:creationId xmlns:a16="http://schemas.microsoft.com/office/drawing/2014/main" id="{0CC943F8-F721-4FA0-B3B6-3A90C5331FB6}"/>
              </a:ext>
            </a:extLst>
          </p:cNvPr>
          <p:cNvSpPr txBox="1"/>
          <p:nvPr/>
        </p:nvSpPr>
        <p:spPr>
          <a:xfrm>
            <a:off x="7315200" y="61401"/>
            <a:ext cx="1734770" cy="584775"/>
          </a:xfrm>
          <a:prstGeom prst="rect">
            <a:avLst/>
          </a:prstGeom>
          <a:noFill/>
          <a:ln w="38100">
            <a:solidFill>
              <a:schemeClr val="bg1"/>
            </a:solidFill>
          </a:ln>
        </p:spPr>
        <p:txBody>
          <a:bodyPr wrap="none" rtlCol="0">
            <a:spAutoFit/>
          </a:bodyPr>
          <a:lstStyle/>
          <a:p>
            <a:r>
              <a:rPr lang="en-US" dirty="0">
                <a:solidFill>
                  <a:schemeClr val="bg1"/>
                </a:solidFill>
              </a:rPr>
              <a:t>A3/3.4.e)</a:t>
            </a:r>
          </a:p>
        </p:txBody>
      </p:sp>
    </p:spTree>
    <p:extLst>
      <p:ext uri="{BB962C8B-B14F-4D97-AF65-F5344CB8AC3E}">
        <p14:creationId xmlns:p14="http://schemas.microsoft.com/office/powerpoint/2010/main" val="22217248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Research and applications covered</a:t>
            </a:r>
          </a:p>
        </p:txBody>
      </p:sp>
      <p:sp>
        <p:nvSpPr>
          <p:cNvPr id="3" name="Slide Number Placeholder 2"/>
          <p:cNvSpPr>
            <a:spLocks noGrp="1"/>
          </p:cNvSpPr>
          <p:nvPr>
            <p:ph type="sldNum" sz="quarter" idx="10"/>
          </p:nvPr>
        </p:nvSpPr>
        <p:spPr/>
        <p:txBody>
          <a:bodyPr/>
          <a:lstStyle/>
          <a:p>
            <a:fld id="{F41BC1FE-425B-4D41-9768-47500E60C2C6}" type="slidenum">
              <a:rPr lang="en-US" altLang="en-US" smtClean="0"/>
              <a:pPr/>
              <a:t>4</a:t>
            </a:fld>
            <a:endParaRPr lang="en-US" altLang="en-US"/>
          </a:p>
        </p:txBody>
      </p:sp>
      <p:sp>
        <p:nvSpPr>
          <p:cNvPr id="7" name="Text Box 4"/>
          <p:cNvSpPr txBox="1">
            <a:spLocks noChangeArrowheads="1"/>
          </p:cNvSpPr>
          <p:nvPr/>
        </p:nvSpPr>
        <p:spPr bwMode="auto">
          <a:xfrm>
            <a:off x="1863725" y="5894388"/>
            <a:ext cx="930275" cy="376238"/>
          </a:xfrm>
          <a:prstGeom prst="rect">
            <a:avLst/>
          </a:prstGeom>
          <a:solidFill>
            <a:srgbClr val="FF66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800">
                <a:solidFill>
                  <a:schemeClr val="bg1"/>
                </a:solidFill>
              </a:rPr>
              <a:t>Biology</a:t>
            </a:r>
          </a:p>
        </p:txBody>
      </p:sp>
      <p:grpSp>
        <p:nvGrpSpPr>
          <p:cNvPr id="8" name="Group 5"/>
          <p:cNvGrpSpPr>
            <a:grpSpLocks/>
          </p:cNvGrpSpPr>
          <p:nvPr/>
        </p:nvGrpSpPr>
        <p:grpSpPr bwMode="auto">
          <a:xfrm>
            <a:off x="1538288" y="3127375"/>
            <a:ext cx="7481887" cy="3143250"/>
            <a:chOff x="969" y="2256"/>
            <a:chExt cx="4713" cy="1980"/>
          </a:xfrm>
        </p:grpSpPr>
        <p:sp>
          <p:nvSpPr>
            <p:cNvPr id="9" name="Rectangle 6"/>
            <p:cNvSpPr>
              <a:spLocks noChangeArrowheads="1"/>
            </p:cNvSpPr>
            <p:nvPr/>
          </p:nvSpPr>
          <p:spPr bwMode="auto">
            <a:xfrm>
              <a:off x="4080" y="2256"/>
              <a:ext cx="1248" cy="1296"/>
            </a:xfrm>
            <a:prstGeom prst="rect">
              <a:avLst/>
            </a:prstGeom>
            <a:solidFill>
              <a:schemeClr val="accent2"/>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 name="Text Box 7"/>
            <p:cNvSpPr txBox="1">
              <a:spLocks noChangeArrowheads="1"/>
            </p:cNvSpPr>
            <p:nvPr/>
          </p:nvSpPr>
          <p:spPr bwMode="auto">
            <a:xfrm>
              <a:off x="1830" y="2976"/>
              <a:ext cx="954" cy="410"/>
            </a:xfrm>
            <a:prstGeom prst="rect">
              <a:avLst/>
            </a:prstGeom>
            <a:gradFill rotWithShape="1">
              <a:gsLst>
                <a:gs pos="0">
                  <a:srgbClr val="FF6600"/>
                </a:gs>
                <a:gs pos="100000">
                  <a:schemeClr val="accent2"/>
                </a:gs>
              </a:gsLst>
              <a:lin ang="0" scaled="1"/>
            </a:gra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800">
                  <a:solidFill>
                    <a:schemeClr val="bg1"/>
                  </a:solidFill>
                </a:rPr>
                <a:t>Translational</a:t>
              </a:r>
            </a:p>
            <a:p>
              <a:r>
                <a:rPr lang="en-US" altLang="en-US" sz="1800">
                  <a:solidFill>
                    <a:schemeClr val="bg1"/>
                  </a:solidFill>
                </a:rPr>
                <a:t>Research</a:t>
              </a:r>
            </a:p>
          </p:txBody>
        </p:sp>
        <p:sp>
          <p:nvSpPr>
            <p:cNvPr id="11" name="Text Box 8"/>
            <p:cNvSpPr txBox="1">
              <a:spLocks noChangeArrowheads="1"/>
            </p:cNvSpPr>
            <p:nvPr/>
          </p:nvSpPr>
          <p:spPr bwMode="auto">
            <a:xfrm>
              <a:off x="4848" y="3744"/>
              <a:ext cx="834" cy="410"/>
            </a:xfrm>
            <a:prstGeom prst="rect">
              <a:avLst/>
            </a:prstGeom>
            <a:solidFill>
              <a:srgbClr val="FF66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800">
                  <a:solidFill>
                    <a:schemeClr val="bg1"/>
                  </a:solidFill>
                </a:rPr>
                <a:t>Defense &amp;</a:t>
              </a:r>
            </a:p>
            <a:p>
              <a:r>
                <a:rPr lang="en-US" altLang="en-US" sz="1800">
                  <a:solidFill>
                    <a:schemeClr val="bg1"/>
                  </a:solidFill>
                </a:rPr>
                <a:t>Intelligence</a:t>
              </a:r>
            </a:p>
          </p:txBody>
        </p:sp>
        <p:sp>
          <p:nvSpPr>
            <p:cNvPr id="12" name="Text Box 9"/>
            <p:cNvSpPr txBox="1">
              <a:spLocks noChangeArrowheads="1"/>
            </p:cNvSpPr>
            <p:nvPr/>
          </p:nvSpPr>
          <p:spPr bwMode="auto">
            <a:xfrm>
              <a:off x="2350" y="3999"/>
              <a:ext cx="1010" cy="237"/>
            </a:xfrm>
            <a:prstGeom prst="rect">
              <a:avLst/>
            </a:prstGeom>
            <a:solidFill>
              <a:srgbClr val="FF66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800">
                  <a:solidFill>
                    <a:schemeClr val="bg1"/>
                  </a:solidFill>
                </a:rPr>
                <a:t>Pharmacology</a:t>
              </a:r>
            </a:p>
          </p:txBody>
        </p:sp>
        <p:sp>
          <p:nvSpPr>
            <p:cNvPr id="13" name="Text Box 10"/>
            <p:cNvSpPr txBox="1">
              <a:spLocks noChangeArrowheads="1"/>
            </p:cNvSpPr>
            <p:nvPr/>
          </p:nvSpPr>
          <p:spPr bwMode="auto">
            <a:xfrm>
              <a:off x="2196" y="3552"/>
              <a:ext cx="1322" cy="237"/>
            </a:xfrm>
            <a:prstGeom prst="rect">
              <a:avLst/>
            </a:prstGeom>
            <a:solidFill>
              <a:srgbClr val="FF66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800">
                  <a:solidFill>
                    <a:schemeClr val="bg1"/>
                  </a:solidFill>
                </a:rPr>
                <a:t>Pharmacogenomics</a:t>
              </a:r>
            </a:p>
          </p:txBody>
        </p:sp>
        <p:sp>
          <p:nvSpPr>
            <p:cNvPr id="14" name="Text Box 11"/>
            <p:cNvSpPr txBox="1">
              <a:spLocks noChangeArrowheads="1"/>
            </p:cNvSpPr>
            <p:nvPr/>
          </p:nvSpPr>
          <p:spPr bwMode="auto">
            <a:xfrm>
              <a:off x="3792" y="3744"/>
              <a:ext cx="834" cy="410"/>
            </a:xfrm>
            <a:prstGeom prst="rect">
              <a:avLst/>
            </a:prstGeom>
            <a:solidFill>
              <a:srgbClr val="FF66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800">
                  <a:solidFill>
                    <a:schemeClr val="bg1"/>
                  </a:solidFill>
                </a:rPr>
                <a:t>Performing</a:t>
              </a:r>
            </a:p>
            <a:p>
              <a:r>
                <a:rPr lang="en-US" altLang="en-US" sz="1800">
                  <a:solidFill>
                    <a:schemeClr val="bg1"/>
                  </a:solidFill>
                </a:rPr>
                <a:t>Arts</a:t>
              </a:r>
            </a:p>
          </p:txBody>
        </p:sp>
        <p:cxnSp>
          <p:nvCxnSpPr>
            <p:cNvPr id="15" name="AutoShape 12"/>
            <p:cNvCxnSpPr>
              <a:cxnSpLocks noChangeShapeType="1"/>
              <a:stCxn id="34" idx="0"/>
              <a:endCxn id="10" idx="1"/>
            </p:cNvCxnSpPr>
            <p:nvPr/>
          </p:nvCxnSpPr>
          <p:spPr bwMode="auto">
            <a:xfrm flipV="1">
              <a:off x="969" y="3181"/>
              <a:ext cx="861" cy="371"/>
            </a:xfrm>
            <a:prstGeom prst="straightConnector1">
              <a:avLst/>
            </a:prstGeom>
            <a:noFill/>
            <a:ln w="127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AutoShape 13"/>
            <p:cNvCxnSpPr>
              <a:cxnSpLocks noChangeShapeType="1"/>
              <a:stCxn id="7" idx="0"/>
              <a:endCxn id="10" idx="2"/>
            </p:cNvCxnSpPr>
            <p:nvPr/>
          </p:nvCxnSpPr>
          <p:spPr bwMode="auto">
            <a:xfrm flipV="1">
              <a:off x="1467" y="3386"/>
              <a:ext cx="840" cy="613"/>
            </a:xfrm>
            <a:prstGeom prst="straightConnector1">
              <a:avLst/>
            </a:prstGeom>
            <a:noFill/>
            <a:ln w="127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AutoShape 14"/>
            <p:cNvCxnSpPr>
              <a:cxnSpLocks noChangeShapeType="1"/>
              <a:stCxn id="7" idx="0"/>
              <a:endCxn id="13" idx="1"/>
            </p:cNvCxnSpPr>
            <p:nvPr/>
          </p:nvCxnSpPr>
          <p:spPr bwMode="auto">
            <a:xfrm flipV="1">
              <a:off x="1467" y="3671"/>
              <a:ext cx="729" cy="328"/>
            </a:xfrm>
            <a:prstGeom prst="straightConnector1">
              <a:avLst/>
            </a:prstGeom>
            <a:noFill/>
            <a:ln w="127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AutoShape 15"/>
            <p:cNvCxnSpPr>
              <a:cxnSpLocks noChangeShapeType="1"/>
              <a:stCxn id="12" idx="0"/>
              <a:endCxn id="13" idx="2"/>
            </p:cNvCxnSpPr>
            <p:nvPr/>
          </p:nvCxnSpPr>
          <p:spPr bwMode="auto">
            <a:xfrm flipV="1">
              <a:off x="2855" y="3789"/>
              <a:ext cx="2" cy="210"/>
            </a:xfrm>
            <a:prstGeom prst="straightConnector1">
              <a:avLst/>
            </a:prstGeom>
            <a:noFill/>
            <a:ln w="127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AutoShape 16"/>
            <p:cNvCxnSpPr>
              <a:cxnSpLocks noChangeShapeType="1"/>
              <a:stCxn id="9" idx="1"/>
              <a:endCxn id="10" idx="3"/>
            </p:cNvCxnSpPr>
            <p:nvPr/>
          </p:nvCxnSpPr>
          <p:spPr bwMode="auto">
            <a:xfrm flipH="1">
              <a:off x="2784" y="2904"/>
              <a:ext cx="1296" cy="277"/>
            </a:xfrm>
            <a:prstGeom prst="straightConnector1">
              <a:avLst/>
            </a:prstGeom>
            <a:noFill/>
            <a:ln w="127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AutoShape 17"/>
            <p:cNvCxnSpPr>
              <a:cxnSpLocks noChangeShapeType="1"/>
              <a:stCxn id="9" idx="1"/>
              <a:endCxn id="13" idx="0"/>
            </p:cNvCxnSpPr>
            <p:nvPr/>
          </p:nvCxnSpPr>
          <p:spPr bwMode="auto">
            <a:xfrm flipH="1">
              <a:off x="2857" y="2904"/>
              <a:ext cx="1223" cy="648"/>
            </a:xfrm>
            <a:prstGeom prst="straightConnector1">
              <a:avLst/>
            </a:prstGeom>
            <a:noFill/>
            <a:ln w="127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AutoShape 18"/>
            <p:cNvCxnSpPr>
              <a:cxnSpLocks noChangeShapeType="1"/>
              <a:stCxn id="9" idx="2"/>
              <a:endCxn id="14" idx="0"/>
            </p:cNvCxnSpPr>
            <p:nvPr/>
          </p:nvCxnSpPr>
          <p:spPr bwMode="auto">
            <a:xfrm flipH="1">
              <a:off x="4209" y="3552"/>
              <a:ext cx="495" cy="192"/>
            </a:xfrm>
            <a:prstGeom prst="straightConnector1">
              <a:avLst/>
            </a:prstGeom>
            <a:noFill/>
            <a:ln w="127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AutoShape 19"/>
            <p:cNvCxnSpPr>
              <a:cxnSpLocks noChangeShapeType="1"/>
              <a:stCxn id="9" idx="2"/>
              <a:endCxn id="11" idx="0"/>
            </p:cNvCxnSpPr>
            <p:nvPr/>
          </p:nvCxnSpPr>
          <p:spPr bwMode="auto">
            <a:xfrm>
              <a:off x="4704" y="3552"/>
              <a:ext cx="561" cy="192"/>
            </a:xfrm>
            <a:prstGeom prst="straightConnector1">
              <a:avLst/>
            </a:prstGeom>
            <a:noFill/>
            <a:ln w="127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24" name="Text Box 21"/>
          <p:cNvSpPr txBox="1">
            <a:spLocks noChangeArrowheads="1"/>
          </p:cNvSpPr>
          <p:nvPr/>
        </p:nvSpPr>
        <p:spPr bwMode="auto">
          <a:xfrm>
            <a:off x="3048000" y="2060575"/>
            <a:ext cx="1260475" cy="376237"/>
          </a:xfrm>
          <a:prstGeom prst="rect">
            <a:avLst/>
          </a:prstGeom>
          <a:solidFill>
            <a:srgbClr val="FFFF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800">
                <a:solidFill>
                  <a:schemeClr val="tx1"/>
                </a:solidFill>
              </a:rPr>
              <a:t>Linguistics</a:t>
            </a:r>
          </a:p>
        </p:txBody>
      </p:sp>
      <p:sp>
        <p:nvSpPr>
          <p:cNvPr id="25" name="Text Box 22"/>
          <p:cNvSpPr txBox="1">
            <a:spLocks noChangeArrowheads="1"/>
          </p:cNvSpPr>
          <p:nvPr/>
        </p:nvSpPr>
        <p:spPr bwMode="auto">
          <a:xfrm>
            <a:off x="1457325" y="2593975"/>
            <a:ext cx="2895600" cy="376237"/>
          </a:xfrm>
          <a:prstGeom prst="rect">
            <a:avLst/>
          </a:prstGeom>
          <a:solidFill>
            <a:srgbClr val="FFFF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800">
                <a:solidFill>
                  <a:schemeClr val="tx1"/>
                </a:solidFill>
              </a:rPr>
              <a:t>Computational Linguistics</a:t>
            </a:r>
          </a:p>
        </p:txBody>
      </p:sp>
      <p:sp>
        <p:nvSpPr>
          <p:cNvPr id="26" name="Text Box 23"/>
          <p:cNvSpPr txBox="1">
            <a:spLocks noChangeArrowheads="1"/>
          </p:cNvSpPr>
          <p:nvPr/>
        </p:nvSpPr>
        <p:spPr bwMode="auto">
          <a:xfrm>
            <a:off x="1566863" y="3355975"/>
            <a:ext cx="2676525" cy="650875"/>
          </a:xfrm>
          <a:prstGeom prst="rect">
            <a:avLst/>
          </a:prstGeom>
          <a:gradFill rotWithShape="1">
            <a:gsLst>
              <a:gs pos="0">
                <a:srgbClr val="FFFF00"/>
              </a:gs>
              <a:gs pos="100000">
                <a:srgbClr val="FF6600"/>
              </a:gs>
            </a:gsLst>
            <a:lin ang="0" scaled="1"/>
          </a:gra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800">
                <a:solidFill>
                  <a:schemeClr val="tx1"/>
                </a:solidFill>
              </a:rPr>
              <a:t>Medical Natural</a:t>
            </a:r>
          </a:p>
          <a:p>
            <a:r>
              <a:rPr lang="en-US" altLang="en-US" sz="1800">
                <a:solidFill>
                  <a:schemeClr val="tx1"/>
                </a:solidFill>
              </a:rPr>
              <a:t>Language Understanding</a:t>
            </a:r>
          </a:p>
        </p:txBody>
      </p:sp>
      <p:cxnSp>
        <p:nvCxnSpPr>
          <p:cNvPr id="27" name="AutoShape 24"/>
          <p:cNvCxnSpPr>
            <a:cxnSpLocks noChangeShapeType="1"/>
            <a:stCxn id="24" idx="1"/>
            <a:endCxn id="25" idx="0"/>
          </p:cNvCxnSpPr>
          <p:nvPr/>
        </p:nvCxnSpPr>
        <p:spPr bwMode="auto">
          <a:xfrm flipH="1">
            <a:off x="2905125" y="2249488"/>
            <a:ext cx="142875" cy="344487"/>
          </a:xfrm>
          <a:prstGeom prst="straightConnector1">
            <a:avLst/>
          </a:prstGeom>
          <a:noFill/>
          <a:ln w="127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AutoShape 25"/>
          <p:cNvCxnSpPr>
            <a:cxnSpLocks noChangeShapeType="1"/>
            <a:stCxn id="33" idx="2"/>
            <a:endCxn id="25" idx="0"/>
          </p:cNvCxnSpPr>
          <p:nvPr/>
        </p:nvCxnSpPr>
        <p:spPr bwMode="auto">
          <a:xfrm>
            <a:off x="1049338" y="2132013"/>
            <a:ext cx="1855787" cy="461962"/>
          </a:xfrm>
          <a:prstGeom prst="straightConnector1">
            <a:avLst/>
          </a:prstGeom>
          <a:noFill/>
          <a:ln w="127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AutoShape 26"/>
          <p:cNvCxnSpPr>
            <a:cxnSpLocks noChangeShapeType="1"/>
            <a:stCxn id="25" idx="2"/>
            <a:endCxn id="26" idx="0"/>
          </p:cNvCxnSpPr>
          <p:nvPr/>
        </p:nvCxnSpPr>
        <p:spPr bwMode="auto">
          <a:xfrm>
            <a:off x="2905125" y="2970213"/>
            <a:ext cx="0" cy="385762"/>
          </a:xfrm>
          <a:prstGeom prst="straightConnector1">
            <a:avLst/>
          </a:prstGeom>
          <a:noFill/>
          <a:ln w="127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AutoShape 27"/>
          <p:cNvCxnSpPr>
            <a:cxnSpLocks noChangeShapeType="1"/>
            <a:stCxn id="34" idx="0"/>
            <a:endCxn id="26" idx="2"/>
          </p:cNvCxnSpPr>
          <p:nvPr/>
        </p:nvCxnSpPr>
        <p:spPr bwMode="auto">
          <a:xfrm flipV="1">
            <a:off x="1538288" y="4006850"/>
            <a:ext cx="1366837" cy="1177925"/>
          </a:xfrm>
          <a:prstGeom prst="straightConnector1">
            <a:avLst/>
          </a:prstGeom>
          <a:noFill/>
          <a:ln w="127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AutoShape 28"/>
          <p:cNvCxnSpPr>
            <a:cxnSpLocks noChangeShapeType="1"/>
            <a:stCxn id="35" idx="1"/>
            <a:endCxn id="26" idx="3"/>
          </p:cNvCxnSpPr>
          <p:nvPr/>
        </p:nvCxnSpPr>
        <p:spPr bwMode="auto">
          <a:xfrm flipH="1">
            <a:off x="4243388" y="1941513"/>
            <a:ext cx="1138237" cy="1741487"/>
          </a:xfrm>
          <a:prstGeom prst="straightConnector1">
            <a:avLst/>
          </a:prstGeom>
          <a:noFill/>
          <a:ln w="127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3" name="Text Box 30"/>
          <p:cNvSpPr txBox="1">
            <a:spLocks noChangeArrowheads="1"/>
          </p:cNvSpPr>
          <p:nvPr/>
        </p:nvSpPr>
        <p:spPr bwMode="auto">
          <a:xfrm>
            <a:off x="381000" y="1755775"/>
            <a:ext cx="1336675" cy="376238"/>
          </a:xfrm>
          <a:prstGeom prst="rect">
            <a:avLst/>
          </a:prstGeom>
          <a:solidFill>
            <a:srgbClr val="FFFF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800">
                <a:solidFill>
                  <a:schemeClr val="tx1"/>
                </a:solidFill>
              </a:rPr>
              <a:t>Informatics</a:t>
            </a:r>
          </a:p>
        </p:txBody>
      </p:sp>
      <p:sp>
        <p:nvSpPr>
          <p:cNvPr id="34" name="Text Box 31"/>
          <p:cNvSpPr txBox="1">
            <a:spLocks noChangeArrowheads="1"/>
          </p:cNvSpPr>
          <p:nvPr/>
        </p:nvSpPr>
        <p:spPr bwMode="auto">
          <a:xfrm>
            <a:off x="990600" y="5184775"/>
            <a:ext cx="1095375" cy="376238"/>
          </a:xfrm>
          <a:prstGeom prst="rect">
            <a:avLst/>
          </a:prstGeom>
          <a:solidFill>
            <a:srgbClr val="FF66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800">
                <a:solidFill>
                  <a:schemeClr val="bg1"/>
                </a:solidFill>
              </a:rPr>
              <a:t>Medicine</a:t>
            </a:r>
          </a:p>
        </p:txBody>
      </p:sp>
      <p:sp>
        <p:nvSpPr>
          <p:cNvPr id="35" name="Text Box 32"/>
          <p:cNvSpPr txBox="1">
            <a:spLocks noChangeArrowheads="1"/>
          </p:cNvSpPr>
          <p:nvPr/>
        </p:nvSpPr>
        <p:spPr bwMode="auto">
          <a:xfrm>
            <a:off x="5381625" y="1752600"/>
            <a:ext cx="2828925" cy="376238"/>
          </a:xfrm>
          <a:prstGeom prst="rect">
            <a:avLst/>
          </a:prstGeom>
          <a:solidFill>
            <a:srgbClr val="FFFF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800">
                <a:solidFill>
                  <a:schemeClr val="tx1"/>
                </a:solidFill>
              </a:rPr>
              <a:t>Knowledge Representation</a:t>
            </a:r>
          </a:p>
        </p:txBody>
      </p:sp>
      <p:cxnSp>
        <p:nvCxnSpPr>
          <p:cNvPr id="36" name="AutoShape 33"/>
          <p:cNvCxnSpPr>
            <a:cxnSpLocks noChangeShapeType="1"/>
            <a:stCxn id="33" idx="3"/>
            <a:endCxn id="35" idx="1"/>
          </p:cNvCxnSpPr>
          <p:nvPr/>
        </p:nvCxnSpPr>
        <p:spPr bwMode="auto">
          <a:xfrm flipV="1">
            <a:off x="1717675" y="1941513"/>
            <a:ext cx="3663950" cy="3175"/>
          </a:xfrm>
          <a:prstGeom prst="straightConnector1">
            <a:avLst/>
          </a:prstGeom>
          <a:noFill/>
          <a:ln w="127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7" name="Text Box 34"/>
          <p:cNvSpPr txBox="1">
            <a:spLocks noChangeArrowheads="1"/>
          </p:cNvSpPr>
          <p:nvPr/>
        </p:nvSpPr>
        <p:spPr bwMode="auto">
          <a:xfrm>
            <a:off x="152400" y="4117975"/>
            <a:ext cx="1711325" cy="650875"/>
          </a:xfrm>
          <a:prstGeom prst="rect">
            <a:avLst/>
          </a:prstGeom>
          <a:gradFill rotWithShape="1">
            <a:gsLst>
              <a:gs pos="0">
                <a:srgbClr val="FFFF00"/>
              </a:gs>
              <a:gs pos="100000">
                <a:srgbClr val="FF6600"/>
              </a:gs>
            </a:gsLst>
            <a:lin ang="0" scaled="1"/>
          </a:gra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800">
                <a:solidFill>
                  <a:schemeClr val="tx1"/>
                </a:solidFill>
              </a:rPr>
              <a:t>Electronic</a:t>
            </a:r>
          </a:p>
          <a:p>
            <a:r>
              <a:rPr lang="en-US" altLang="en-US" sz="1800">
                <a:solidFill>
                  <a:schemeClr val="tx1"/>
                </a:solidFill>
              </a:rPr>
              <a:t>Health Records</a:t>
            </a:r>
          </a:p>
        </p:txBody>
      </p:sp>
      <p:cxnSp>
        <p:nvCxnSpPr>
          <p:cNvPr id="38" name="AutoShape 35"/>
          <p:cNvCxnSpPr>
            <a:cxnSpLocks noChangeShapeType="1"/>
            <a:stCxn id="33" idx="2"/>
            <a:endCxn id="37" idx="0"/>
          </p:cNvCxnSpPr>
          <p:nvPr/>
        </p:nvCxnSpPr>
        <p:spPr bwMode="auto">
          <a:xfrm flipH="1">
            <a:off x="1008063" y="2132013"/>
            <a:ext cx="41275" cy="1985963"/>
          </a:xfrm>
          <a:prstGeom prst="straightConnector1">
            <a:avLst/>
          </a:prstGeom>
          <a:noFill/>
          <a:ln w="127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 name="AutoShape 36"/>
          <p:cNvCxnSpPr>
            <a:cxnSpLocks noChangeShapeType="1"/>
            <a:stCxn id="34" idx="0"/>
            <a:endCxn id="37" idx="2"/>
          </p:cNvCxnSpPr>
          <p:nvPr/>
        </p:nvCxnSpPr>
        <p:spPr bwMode="auto">
          <a:xfrm flipH="1" flipV="1">
            <a:off x="1008063" y="4768850"/>
            <a:ext cx="530225" cy="415925"/>
          </a:xfrm>
          <a:prstGeom prst="straightConnector1">
            <a:avLst/>
          </a:prstGeom>
          <a:noFill/>
          <a:ln w="127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1" name="Text Box 38"/>
          <p:cNvSpPr txBox="1">
            <a:spLocks noChangeArrowheads="1"/>
          </p:cNvSpPr>
          <p:nvPr/>
        </p:nvSpPr>
        <p:spPr bwMode="auto">
          <a:xfrm>
            <a:off x="6902450" y="4419609"/>
            <a:ext cx="1095375" cy="765165"/>
          </a:xfrm>
          <a:prstGeom prst="rect">
            <a:avLst/>
          </a:prstGeom>
          <a:solidFill>
            <a:srgbClr val="FFFF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800">
                <a:solidFill>
                  <a:schemeClr val="tx1"/>
                </a:solidFill>
              </a:rPr>
              <a:t>Referent</a:t>
            </a:r>
          </a:p>
          <a:p>
            <a:r>
              <a:rPr lang="en-US" altLang="en-US" sz="1800">
                <a:solidFill>
                  <a:schemeClr val="tx1"/>
                </a:solidFill>
              </a:rPr>
              <a:t>Tracking</a:t>
            </a:r>
          </a:p>
        </p:txBody>
      </p:sp>
      <p:cxnSp>
        <p:nvCxnSpPr>
          <p:cNvPr id="42" name="AutoShape 39"/>
          <p:cNvCxnSpPr>
            <a:cxnSpLocks noChangeShapeType="1"/>
            <a:stCxn id="47" idx="2"/>
            <a:endCxn id="41" idx="0"/>
          </p:cNvCxnSpPr>
          <p:nvPr/>
        </p:nvCxnSpPr>
        <p:spPr bwMode="auto">
          <a:xfrm>
            <a:off x="7450138" y="3930650"/>
            <a:ext cx="0" cy="488959"/>
          </a:xfrm>
          <a:prstGeom prst="straightConnector1">
            <a:avLst/>
          </a:prstGeom>
          <a:noFill/>
          <a:ln w="127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 name="AutoShape 40"/>
          <p:cNvCxnSpPr>
            <a:cxnSpLocks noChangeShapeType="1"/>
            <a:stCxn id="41" idx="3"/>
            <a:endCxn id="37" idx="1"/>
          </p:cNvCxnSpPr>
          <p:nvPr/>
        </p:nvCxnSpPr>
        <p:spPr bwMode="auto">
          <a:xfrm flipH="1" flipV="1">
            <a:off x="152400" y="4469998"/>
            <a:ext cx="7845425" cy="332194"/>
          </a:xfrm>
          <a:prstGeom prst="bentConnector5">
            <a:avLst>
              <a:gd name="adj1" fmla="val -13828"/>
              <a:gd name="adj2" fmla="val -507193"/>
              <a:gd name="adj3" fmla="val 101219"/>
            </a:avLst>
          </a:prstGeom>
          <a:noFill/>
          <a:ln w="19050">
            <a:solidFill>
              <a:schemeClr val="bg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5" name="Text Box 42"/>
          <p:cNvSpPr txBox="1">
            <a:spLocks noChangeArrowheads="1"/>
          </p:cNvSpPr>
          <p:nvPr/>
        </p:nvSpPr>
        <p:spPr bwMode="auto">
          <a:xfrm>
            <a:off x="7696200" y="2517775"/>
            <a:ext cx="1273175" cy="376237"/>
          </a:xfrm>
          <a:prstGeom prst="rect">
            <a:avLst/>
          </a:prstGeom>
          <a:solidFill>
            <a:srgbClr val="FFFF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800">
                <a:solidFill>
                  <a:schemeClr val="tx1"/>
                </a:solidFill>
              </a:rPr>
              <a:t>Philosophy</a:t>
            </a:r>
          </a:p>
        </p:txBody>
      </p:sp>
      <p:sp>
        <p:nvSpPr>
          <p:cNvPr id="46" name="Text Box 43"/>
          <p:cNvSpPr txBox="1">
            <a:spLocks noChangeArrowheads="1"/>
          </p:cNvSpPr>
          <p:nvPr/>
        </p:nvSpPr>
        <p:spPr bwMode="auto">
          <a:xfrm>
            <a:off x="6248400" y="2517775"/>
            <a:ext cx="1095375" cy="376237"/>
          </a:xfrm>
          <a:prstGeom prst="rect">
            <a:avLst/>
          </a:prstGeom>
          <a:solidFill>
            <a:srgbClr val="FFFF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800">
                <a:solidFill>
                  <a:schemeClr val="tx1"/>
                </a:solidFill>
              </a:rPr>
              <a:t>Ontology</a:t>
            </a:r>
          </a:p>
        </p:txBody>
      </p:sp>
      <p:sp>
        <p:nvSpPr>
          <p:cNvPr id="47" name="Text Box 44"/>
          <p:cNvSpPr txBox="1">
            <a:spLocks noChangeArrowheads="1"/>
          </p:cNvSpPr>
          <p:nvPr/>
        </p:nvSpPr>
        <p:spPr bwMode="auto">
          <a:xfrm>
            <a:off x="6629400" y="3279775"/>
            <a:ext cx="1641475" cy="650875"/>
          </a:xfrm>
          <a:prstGeom prst="rect">
            <a:avLst/>
          </a:prstGeom>
          <a:solidFill>
            <a:srgbClr val="FFFF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800">
                <a:solidFill>
                  <a:schemeClr val="tx1"/>
                </a:solidFill>
              </a:rPr>
              <a:t>Realism-Based</a:t>
            </a:r>
          </a:p>
          <a:p>
            <a:r>
              <a:rPr lang="en-US" altLang="en-US" sz="1800">
                <a:solidFill>
                  <a:schemeClr val="tx1"/>
                </a:solidFill>
              </a:rPr>
              <a:t>Ontology</a:t>
            </a:r>
          </a:p>
        </p:txBody>
      </p:sp>
      <p:cxnSp>
        <p:nvCxnSpPr>
          <p:cNvPr id="48" name="AutoShape 45"/>
          <p:cNvCxnSpPr>
            <a:cxnSpLocks noChangeShapeType="1"/>
            <a:stCxn id="45" idx="2"/>
            <a:endCxn id="47" idx="0"/>
          </p:cNvCxnSpPr>
          <p:nvPr/>
        </p:nvCxnSpPr>
        <p:spPr bwMode="auto">
          <a:xfrm flipH="1">
            <a:off x="7450138" y="2894013"/>
            <a:ext cx="882650" cy="385762"/>
          </a:xfrm>
          <a:prstGeom prst="straightConnector1">
            <a:avLst/>
          </a:prstGeom>
          <a:noFill/>
          <a:ln w="127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9" name="AutoShape 46"/>
          <p:cNvCxnSpPr>
            <a:cxnSpLocks noChangeShapeType="1"/>
            <a:stCxn id="35" idx="2"/>
            <a:endCxn id="46" idx="0"/>
          </p:cNvCxnSpPr>
          <p:nvPr/>
        </p:nvCxnSpPr>
        <p:spPr bwMode="auto">
          <a:xfrm>
            <a:off x="6796088" y="2074863"/>
            <a:ext cx="0" cy="442912"/>
          </a:xfrm>
          <a:prstGeom prst="straightConnector1">
            <a:avLst/>
          </a:prstGeom>
          <a:noFill/>
          <a:ln w="127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 name="AutoShape 47"/>
          <p:cNvCxnSpPr>
            <a:cxnSpLocks noChangeShapeType="1"/>
            <a:stCxn id="46" idx="2"/>
            <a:endCxn id="47" idx="0"/>
          </p:cNvCxnSpPr>
          <p:nvPr/>
        </p:nvCxnSpPr>
        <p:spPr bwMode="auto">
          <a:xfrm>
            <a:off x="6796088" y="2894013"/>
            <a:ext cx="654050" cy="385762"/>
          </a:xfrm>
          <a:prstGeom prst="straightConnector1">
            <a:avLst/>
          </a:prstGeom>
          <a:noFill/>
          <a:ln w="127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 name="AutoShape 48"/>
          <p:cNvCxnSpPr>
            <a:cxnSpLocks noChangeShapeType="1"/>
            <a:stCxn id="47" idx="1"/>
            <a:endCxn id="26" idx="3"/>
          </p:cNvCxnSpPr>
          <p:nvPr/>
        </p:nvCxnSpPr>
        <p:spPr bwMode="auto">
          <a:xfrm flipH="1">
            <a:off x="4243388" y="3605213"/>
            <a:ext cx="2386012" cy="22225"/>
          </a:xfrm>
          <a:prstGeom prst="straightConnector1">
            <a:avLst/>
          </a:prstGeom>
          <a:noFill/>
          <a:ln w="127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Rounded Rectangle 4"/>
          <p:cNvSpPr/>
          <p:nvPr/>
        </p:nvSpPr>
        <p:spPr bwMode="auto">
          <a:xfrm>
            <a:off x="5943600" y="2249488"/>
            <a:ext cx="3200400" cy="3008312"/>
          </a:xfrm>
          <a:prstGeom prst="roundRect">
            <a:avLst>
              <a:gd name="adj" fmla="val 19535"/>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1540255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59C14DF-7D04-43C7-A9BE-820DE7E27806}"/>
              </a:ext>
            </a:extLst>
          </p:cNvPr>
          <p:cNvSpPr/>
          <p:nvPr/>
        </p:nvSpPr>
        <p:spPr bwMode="auto">
          <a:xfrm>
            <a:off x="152400" y="1650124"/>
            <a:ext cx="8686800" cy="4809582"/>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 name="Title 1">
            <a:extLst>
              <a:ext uri="{FF2B5EF4-FFF2-40B4-BE49-F238E27FC236}">
                <a16:creationId xmlns:a16="http://schemas.microsoft.com/office/drawing/2014/main" id="{28E6AE06-12F0-4EE1-957F-A7745D33D09E}"/>
              </a:ext>
            </a:extLst>
          </p:cNvPr>
          <p:cNvSpPr>
            <a:spLocks noGrp="1"/>
          </p:cNvSpPr>
          <p:nvPr>
            <p:ph type="title"/>
          </p:nvPr>
        </p:nvSpPr>
        <p:spPr>
          <a:xfrm>
            <a:off x="0" y="762000"/>
            <a:ext cx="9144000" cy="762000"/>
          </a:xfrm>
        </p:spPr>
        <p:txBody>
          <a:bodyPr/>
          <a:lstStyle/>
          <a:p>
            <a:r>
              <a:rPr lang="en-US" dirty="0"/>
              <a:t>Data types and statistical analysis (preview)</a:t>
            </a:r>
          </a:p>
        </p:txBody>
      </p:sp>
      <p:sp>
        <p:nvSpPr>
          <p:cNvPr id="4" name="Slide Number Placeholder 3">
            <a:extLst>
              <a:ext uri="{FF2B5EF4-FFF2-40B4-BE49-F238E27FC236}">
                <a16:creationId xmlns:a16="http://schemas.microsoft.com/office/drawing/2014/main" id="{4BF134CE-5C1E-47AF-96AC-C1C9F6BAE0A4}"/>
              </a:ext>
            </a:extLst>
          </p:cNvPr>
          <p:cNvSpPr>
            <a:spLocks noGrp="1"/>
          </p:cNvSpPr>
          <p:nvPr>
            <p:ph type="sldNum" sz="quarter" idx="10"/>
          </p:nvPr>
        </p:nvSpPr>
        <p:spPr/>
        <p:txBody>
          <a:bodyPr/>
          <a:lstStyle/>
          <a:p>
            <a:fld id="{E275BFA4-CA6D-4892-8C0A-6B14E134BD5D}" type="slidenum">
              <a:rPr lang="en-US" smtClean="0"/>
              <a:pPr/>
              <a:t>40</a:t>
            </a:fld>
            <a:endParaRPr lang="en-US"/>
          </a:p>
        </p:txBody>
      </p:sp>
      <p:pic>
        <p:nvPicPr>
          <p:cNvPr id="5" name="Picture 4">
            <a:extLst>
              <a:ext uri="{FF2B5EF4-FFF2-40B4-BE49-F238E27FC236}">
                <a16:creationId xmlns:a16="http://schemas.microsoft.com/office/drawing/2014/main" id="{6644BBCC-0982-4D2E-BAA0-864F22228CBD}"/>
              </a:ext>
            </a:extLst>
          </p:cNvPr>
          <p:cNvPicPr>
            <a:picLocks noChangeAspect="1"/>
          </p:cNvPicPr>
          <p:nvPr/>
        </p:nvPicPr>
        <p:blipFill>
          <a:blip r:embed="rId2"/>
          <a:stretch>
            <a:fillRect/>
          </a:stretch>
        </p:blipFill>
        <p:spPr>
          <a:xfrm>
            <a:off x="228600" y="1650124"/>
            <a:ext cx="7696200" cy="2209800"/>
          </a:xfrm>
          <a:prstGeom prst="rect">
            <a:avLst/>
          </a:prstGeom>
        </p:spPr>
      </p:pic>
      <p:pic>
        <p:nvPicPr>
          <p:cNvPr id="7" name="Picture 6">
            <a:extLst>
              <a:ext uri="{FF2B5EF4-FFF2-40B4-BE49-F238E27FC236}">
                <a16:creationId xmlns:a16="http://schemas.microsoft.com/office/drawing/2014/main" id="{0E782287-1250-4432-AFF3-5C8751AB437F}"/>
              </a:ext>
            </a:extLst>
          </p:cNvPr>
          <p:cNvPicPr>
            <a:picLocks noChangeAspect="1"/>
          </p:cNvPicPr>
          <p:nvPr/>
        </p:nvPicPr>
        <p:blipFill rotWithShape="1">
          <a:blip r:embed="rId3"/>
          <a:srcRect l="62081" t="-1428" r="-21892" b="1428"/>
          <a:stretch/>
        </p:blipFill>
        <p:spPr>
          <a:xfrm>
            <a:off x="2514600" y="4022824"/>
            <a:ext cx="7543800" cy="2209800"/>
          </a:xfrm>
          <a:prstGeom prst="rect">
            <a:avLst/>
          </a:prstGeom>
        </p:spPr>
      </p:pic>
      <p:pic>
        <p:nvPicPr>
          <p:cNvPr id="6" name="Picture 5">
            <a:extLst>
              <a:ext uri="{FF2B5EF4-FFF2-40B4-BE49-F238E27FC236}">
                <a16:creationId xmlns:a16="http://schemas.microsoft.com/office/drawing/2014/main" id="{75605999-9A02-4883-9709-3F2D100C4552}"/>
              </a:ext>
            </a:extLst>
          </p:cNvPr>
          <p:cNvPicPr>
            <a:picLocks noChangeAspect="1"/>
          </p:cNvPicPr>
          <p:nvPr/>
        </p:nvPicPr>
        <p:blipFill rotWithShape="1">
          <a:blip r:embed="rId3"/>
          <a:srcRect l="4" r="82195"/>
          <a:stretch/>
        </p:blipFill>
        <p:spPr>
          <a:xfrm>
            <a:off x="228600" y="4055378"/>
            <a:ext cx="2286000" cy="2209800"/>
          </a:xfrm>
          <a:prstGeom prst="rect">
            <a:avLst/>
          </a:prstGeom>
        </p:spPr>
      </p:pic>
      <p:sp>
        <p:nvSpPr>
          <p:cNvPr id="9" name="Rectangle 8">
            <a:extLst>
              <a:ext uri="{FF2B5EF4-FFF2-40B4-BE49-F238E27FC236}">
                <a16:creationId xmlns:a16="http://schemas.microsoft.com/office/drawing/2014/main" id="{3982E18F-3E47-474A-9A3B-FEAA3D5A4DBD}"/>
              </a:ext>
            </a:extLst>
          </p:cNvPr>
          <p:cNvSpPr/>
          <p:nvPr/>
        </p:nvSpPr>
        <p:spPr>
          <a:xfrm>
            <a:off x="1224189" y="6504801"/>
            <a:ext cx="7848600" cy="276999"/>
          </a:xfrm>
          <a:prstGeom prst="rect">
            <a:avLst/>
          </a:prstGeom>
        </p:spPr>
        <p:txBody>
          <a:bodyPr wrap="square">
            <a:spAutoFit/>
          </a:bodyPr>
          <a:lstStyle/>
          <a:p>
            <a:r>
              <a:rPr lang="en-US" sz="1200" b="0" dirty="0">
                <a:solidFill>
                  <a:schemeClr val="bg1"/>
                </a:solidFill>
              </a:rPr>
              <a:t>Zhang F and Hughes C. Reporting standards for clinical and translational research. Glob Clin </a:t>
            </a:r>
            <a:r>
              <a:rPr lang="en-US" sz="1200" b="0" dirty="0" err="1">
                <a:solidFill>
                  <a:schemeClr val="bg1"/>
                </a:solidFill>
              </a:rPr>
              <a:t>Transl</a:t>
            </a:r>
            <a:r>
              <a:rPr lang="en-US" sz="1200" b="0" dirty="0">
                <a:solidFill>
                  <a:schemeClr val="bg1"/>
                </a:solidFill>
              </a:rPr>
              <a:t> Res. 2019; 1(2): 69-73</a:t>
            </a:r>
          </a:p>
        </p:txBody>
      </p:sp>
      <p:sp>
        <p:nvSpPr>
          <p:cNvPr id="10" name="TextBox 9">
            <a:extLst>
              <a:ext uri="{FF2B5EF4-FFF2-40B4-BE49-F238E27FC236}">
                <a16:creationId xmlns:a16="http://schemas.microsoft.com/office/drawing/2014/main" id="{B146ECB9-9CA9-4949-8981-1D286232DB1A}"/>
              </a:ext>
            </a:extLst>
          </p:cNvPr>
          <p:cNvSpPr txBox="1"/>
          <p:nvPr/>
        </p:nvSpPr>
        <p:spPr>
          <a:xfrm>
            <a:off x="7315200" y="61401"/>
            <a:ext cx="1734770" cy="584775"/>
          </a:xfrm>
          <a:prstGeom prst="rect">
            <a:avLst/>
          </a:prstGeom>
          <a:noFill/>
          <a:ln w="38100">
            <a:solidFill>
              <a:schemeClr val="bg1"/>
            </a:solidFill>
          </a:ln>
        </p:spPr>
        <p:txBody>
          <a:bodyPr wrap="none" rtlCol="0">
            <a:spAutoFit/>
          </a:bodyPr>
          <a:lstStyle/>
          <a:p>
            <a:r>
              <a:rPr lang="en-US" dirty="0">
                <a:solidFill>
                  <a:schemeClr val="bg1"/>
                </a:solidFill>
              </a:rPr>
              <a:t>A3/3.4.e)</a:t>
            </a:r>
          </a:p>
        </p:txBody>
      </p:sp>
    </p:spTree>
    <p:extLst>
      <p:ext uri="{BB962C8B-B14F-4D97-AF65-F5344CB8AC3E}">
        <p14:creationId xmlns:p14="http://schemas.microsoft.com/office/powerpoint/2010/main" val="22428096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Mainstream classification of bias types</a:t>
            </a:r>
          </a:p>
        </p:txBody>
      </p:sp>
      <p:sp>
        <p:nvSpPr>
          <p:cNvPr id="3" name="Content Placeholder 2"/>
          <p:cNvSpPr>
            <a:spLocks noGrp="1"/>
          </p:cNvSpPr>
          <p:nvPr>
            <p:ph idx="1"/>
          </p:nvPr>
        </p:nvSpPr>
        <p:spPr>
          <a:xfrm>
            <a:off x="228600" y="1447800"/>
            <a:ext cx="8686800" cy="4953000"/>
          </a:xfrm>
        </p:spPr>
        <p:txBody>
          <a:bodyPr/>
          <a:lstStyle/>
          <a:p>
            <a:pPr>
              <a:buFont typeface="Arial" panose="020B0604020202020204" pitchFamily="34" charset="0"/>
              <a:buChar char="•"/>
            </a:pPr>
            <a:r>
              <a:rPr lang="en-US" u="sng" dirty="0"/>
              <a:t>Selection bias</a:t>
            </a:r>
            <a:r>
              <a:rPr lang="en-US" dirty="0"/>
              <a:t>: </a:t>
            </a:r>
          </a:p>
          <a:p>
            <a:pPr lvl="1">
              <a:buFont typeface="Arial" panose="020B0604020202020204" pitchFamily="34" charset="0"/>
              <a:buChar char="•"/>
            </a:pPr>
            <a:r>
              <a:rPr lang="en-US" sz="2000" dirty="0"/>
              <a:t>distortion that results from the method by which referents are selected into the study population,</a:t>
            </a:r>
          </a:p>
          <a:p>
            <a:pPr lvl="1">
              <a:buFont typeface="Arial" panose="020B0604020202020204" pitchFamily="34" charset="0"/>
              <a:buChar char="•"/>
            </a:pPr>
            <a:endParaRPr lang="en-US" sz="1000" dirty="0"/>
          </a:p>
          <a:p>
            <a:pPr>
              <a:buFont typeface="Arial" panose="020B0604020202020204" pitchFamily="34" charset="0"/>
              <a:buChar char="•"/>
            </a:pPr>
            <a:r>
              <a:rPr lang="en-US" u="sng" dirty="0"/>
              <a:t>Information bias </a:t>
            </a:r>
            <a:r>
              <a:rPr lang="en-US" dirty="0"/>
              <a:t>(also called misclassification bias):</a:t>
            </a:r>
          </a:p>
          <a:p>
            <a:pPr lvl="1">
              <a:buFont typeface="Arial" panose="020B0604020202020204" pitchFamily="34" charset="0"/>
              <a:buChar char="•"/>
            </a:pPr>
            <a:r>
              <a:rPr lang="en-US" sz="2000" dirty="0"/>
              <a:t>distortion that results from </a:t>
            </a:r>
          </a:p>
          <a:p>
            <a:pPr lvl="2">
              <a:buFont typeface="Arial" panose="020B0604020202020204" pitchFamily="34" charset="0"/>
              <a:buChar char="•"/>
            </a:pPr>
            <a:r>
              <a:rPr lang="en-US" dirty="0"/>
              <a:t>inaccuracies in the representation of referent characteristics,</a:t>
            </a:r>
          </a:p>
          <a:p>
            <a:pPr lvl="2">
              <a:buFont typeface="Arial" panose="020B0604020202020204" pitchFamily="34" charset="0"/>
              <a:buChar char="•"/>
            </a:pPr>
            <a:r>
              <a:rPr lang="en-US" dirty="0"/>
              <a:t>incorrect classification therefrom,</a:t>
            </a:r>
          </a:p>
          <a:p>
            <a:pPr lvl="2">
              <a:buFont typeface="Arial" panose="020B0604020202020204" pitchFamily="34" charset="0"/>
              <a:buChar char="•"/>
            </a:pPr>
            <a:endParaRPr lang="en-US" sz="1000" dirty="0"/>
          </a:p>
          <a:p>
            <a:pPr>
              <a:buFont typeface="Arial" panose="020B0604020202020204" pitchFamily="34" charset="0"/>
              <a:buChar char="•"/>
            </a:pPr>
            <a:r>
              <a:rPr lang="en-US" u="sng" dirty="0"/>
              <a:t>Confounding bias</a:t>
            </a:r>
            <a:r>
              <a:rPr lang="en-US" dirty="0"/>
              <a:t>: </a:t>
            </a:r>
          </a:p>
          <a:p>
            <a:pPr lvl="1">
              <a:buFont typeface="Arial" panose="020B0604020202020204" pitchFamily="34" charset="0"/>
              <a:buChar char="•"/>
            </a:pPr>
            <a:r>
              <a:rPr lang="en-US" sz="2000" dirty="0"/>
              <a:t>distortion in the interpretation of representations due to failure to take into account the effect of non-represented portions of reality other than the represented referent(s).</a:t>
            </a:r>
          </a:p>
        </p:txBody>
      </p:sp>
      <p:sp>
        <p:nvSpPr>
          <p:cNvPr id="4" name="Slide Number Placeholder 3"/>
          <p:cNvSpPr>
            <a:spLocks noGrp="1"/>
          </p:cNvSpPr>
          <p:nvPr>
            <p:ph type="sldNum" sz="quarter" idx="10"/>
          </p:nvPr>
        </p:nvSpPr>
        <p:spPr/>
        <p:txBody>
          <a:bodyPr/>
          <a:lstStyle/>
          <a:p>
            <a:fld id="{970F0956-5B8E-40B4-A8DD-F75AA1D26018}" type="slidenum">
              <a:rPr lang="en-US" smtClean="0"/>
              <a:pPr/>
              <a:t>41</a:t>
            </a:fld>
            <a:endParaRPr lang="en-US"/>
          </a:p>
        </p:txBody>
      </p:sp>
      <p:sp>
        <p:nvSpPr>
          <p:cNvPr id="5" name="Rectangle 4"/>
          <p:cNvSpPr/>
          <p:nvPr/>
        </p:nvSpPr>
        <p:spPr>
          <a:xfrm>
            <a:off x="2133600" y="6320135"/>
            <a:ext cx="6934200" cy="461665"/>
          </a:xfrm>
          <a:prstGeom prst="rect">
            <a:avLst/>
          </a:prstGeom>
        </p:spPr>
        <p:txBody>
          <a:bodyPr wrap="square">
            <a:spAutoFit/>
          </a:bodyPr>
          <a:lstStyle/>
          <a:p>
            <a:pPr algn="r"/>
            <a:r>
              <a:rPr lang="en-US" sz="1200" b="0" dirty="0">
                <a:solidFill>
                  <a:schemeClr val="bg1"/>
                </a:solidFill>
                <a:latin typeface="+mj-lt"/>
              </a:rPr>
              <a:t>Adapted from: </a:t>
            </a:r>
            <a:r>
              <a:rPr lang="en-US" sz="1200" b="0" dirty="0" err="1">
                <a:solidFill>
                  <a:schemeClr val="bg1"/>
                </a:solidFill>
                <a:latin typeface="+mj-lt"/>
              </a:rPr>
              <a:t>Kleinbaum</a:t>
            </a:r>
            <a:r>
              <a:rPr lang="en-US" sz="1200" b="0" dirty="0">
                <a:solidFill>
                  <a:schemeClr val="bg1"/>
                </a:solidFill>
                <a:latin typeface="+mj-lt"/>
              </a:rPr>
              <a:t> DG, </a:t>
            </a:r>
            <a:r>
              <a:rPr lang="en-US" sz="1200" b="0" dirty="0" err="1">
                <a:solidFill>
                  <a:schemeClr val="bg1"/>
                </a:solidFill>
                <a:latin typeface="+mj-lt"/>
              </a:rPr>
              <a:t>Kupper</a:t>
            </a:r>
            <a:r>
              <a:rPr lang="en-US" sz="1200" b="0" dirty="0">
                <a:solidFill>
                  <a:schemeClr val="bg1"/>
                </a:solidFill>
                <a:latin typeface="+mj-lt"/>
              </a:rPr>
              <a:t> LL, Morgenstern H. Epidemiologic research. Belmont, CA: Lifetime Learning Publications, 1982.</a:t>
            </a:r>
            <a:endParaRPr lang="en-US" sz="1200" dirty="0">
              <a:solidFill>
                <a:schemeClr val="bg1"/>
              </a:solidFill>
              <a:latin typeface="+mj-lt"/>
            </a:endParaRPr>
          </a:p>
        </p:txBody>
      </p:sp>
      <p:sp>
        <p:nvSpPr>
          <p:cNvPr id="6" name="TextBox 5">
            <a:extLst>
              <a:ext uri="{FF2B5EF4-FFF2-40B4-BE49-F238E27FC236}">
                <a16:creationId xmlns:a16="http://schemas.microsoft.com/office/drawing/2014/main" id="{1D741BFE-046C-41F7-9FCA-C2B0C0AFCD97}"/>
              </a:ext>
            </a:extLst>
          </p:cNvPr>
          <p:cNvSpPr txBox="1"/>
          <p:nvPr/>
        </p:nvSpPr>
        <p:spPr>
          <a:xfrm>
            <a:off x="7379517" y="58353"/>
            <a:ext cx="1688283" cy="584775"/>
          </a:xfrm>
          <a:prstGeom prst="rect">
            <a:avLst/>
          </a:prstGeom>
          <a:noFill/>
          <a:ln w="38100">
            <a:solidFill>
              <a:schemeClr val="bg1"/>
            </a:solidFill>
          </a:ln>
        </p:spPr>
        <p:txBody>
          <a:bodyPr wrap="none" rtlCol="0">
            <a:spAutoFit/>
          </a:bodyPr>
          <a:lstStyle/>
          <a:p>
            <a:r>
              <a:rPr lang="en-US" dirty="0">
                <a:solidFill>
                  <a:schemeClr val="bg1"/>
                </a:solidFill>
              </a:rPr>
              <a:t>A4/3.5.f)</a:t>
            </a:r>
          </a:p>
        </p:txBody>
      </p:sp>
    </p:spTree>
    <p:extLst>
      <p:ext uri="{BB962C8B-B14F-4D97-AF65-F5344CB8AC3E}">
        <p14:creationId xmlns:p14="http://schemas.microsoft.com/office/powerpoint/2010/main" val="41046922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Fight bias through management plans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Essential elements of your method’s section:</a:t>
            </a:r>
          </a:p>
          <a:p>
            <a:pPr lvl="1">
              <a:buFont typeface="Arial" panose="020B0604020202020204" pitchFamily="34" charset="0"/>
              <a:buChar char="•"/>
            </a:pPr>
            <a:r>
              <a:rPr lang="en-US" dirty="0"/>
              <a:t>explain the procedures or extras steps to be taken to minimize the risk of bias. </a:t>
            </a:r>
          </a:p>
          <a:p>
            <a:pPr lvl="2">
              <a:buFont typeface="Arial" panose="020B0604020202020204" pitchFamily="34" charset="0"/>
              <a:buChar char="•"/>
            </a:pPr>
            <a:r>
              <a:rPr lang="en-US" dirty="0"/>
              <a:t>The procedures or protections put into place to reduce the risk of bias are often called “controls.” </a:t>
            </a:r>
          </a:p>
          <a:p>
            <a:pPr lvl="1">
              <a:buFont typeface="Arial" panose="020B0604020202020204" pitchFamily="34" charset="0"/>
              <a:buChar char="•"/>
            </a:pPr>
            <a:r>
              <a:rPr lang="en-US" dirty="0"/>
              <a:t>Explain how they are tailored to your specific study and/or sponsor and/or your financial interests.</a:t>
            </a:r>
          </a:p>
        </p:txBody>
      </p:sp>
      <p:sp>
        <p:nvSpPr>
          <p:cNvPr id="4" name="Slide Number Placeholder 3"/>
          <p:cNvSpPr>
            <a:spLocks noGrp="1"/>
          </p:cNvSpPr>
          <p:nvPr>
            <p:ph type="sldNum" sz="quarter" idx="10"/>
          </p:nvPr>
        </p:nvSpPr>
        <p:spPr/>
        <p:txBody>
          <a:bodyPr/>
          <a:lstStyle/>
          <a:p>
            <a:fld id="{970F0956-5B8E-40B4-A8DD-F75AA1D26018}" type="slidenum">
              <a:rPr lang="en-US" smtClean="0"/>
              <a:pPr/>
              <a:t>42</a:t>
            </a:fld>
            <a:endParaRPr lang="en-US"/>
          </a:p>
        </p:txBody>
      </p:sp>
      <p:sp>
        <p:nvSpPr>
          <p:cNvPr id="5" name="Rectangle 4"/>
          <p:cNvSpPr/>
          <p:nvPr/>
        </p:nvSpPr>
        <p:spPr>
          <a:xfrm>
            <a:off x="457200" y="6477000"/>
            <a:ext cx="8682318" cy="307777"/>
          </a:xfrm>
          <a:prstGeom prst="rect">
            <a:avLst/>
          </a:prstGeom>
        </p:spPr>
        <p:txBody>
          <a:bodyPr wrap="square">
            <a:spAutoFit/>
          </a:bodyPr>
          <a:lstStyle/>
          <a:p>
            <a:pPr algn="r"/>
            <a:r>
              <a:rPr lang="en-US" sz="1400" b="0" kern="1800" spc="-75" dirty="0">
                <a:solidFill>
                  <a:schemeClr val="bg1"/>
                </a:solidFill>
                <a:ea typeface="Times New Roman" panose="02020603050405020304" pitchFamily="18" charset="0"/>
              </a:rPr>
              <a:t>J. Moore, C. </a:t>
            </a:r>
            <a:r>
              <a:rPr lang="en-US" sz="1400" b="0" kern="1800" spc="-75" dirty="0" err="1">
                <a:solidFill>
                  <a:schemeClr val="bg1"/>
                </a:solidFill>
                <a:ea typeface="Times New Roman" panose="02020603050405020304" pitchFamily="18" charset="0"/>
              </a:rPr>
              <a:t>McGoff</a:t>
            </a:r>
            <a:r>
              <a:rPr lang="en-US" sz="1400" b="0" kern="1800" spc="-75" dirty="0">
                <a:solidFill>
                  <a:schemeClr val="bg1"/>
                </a:solidFill>
                <a:ea typeface="Times New Roman" panose="02020603050405020304" pitchFamily="18" charset="0"/>
              </a:rPr>
              <a:t>, MA. Conflicts of Interest in Human Subjects. Research. </a:t>
            </a:r>
            <a:r>
              <a:rPr lang="en-US" sz="1400" b="0" kern="1800" spc="-75" dirty="0">
                <a:solidFill>
                  <a:schemeClr val="bg1"/>
                </a:solidFill>
                <a:ea typeface="Times New Roman" panose="02020603050405020304" pitchFamily="18" charset="0"/>
                <a:hlinkClick r:id="rId2"/>
              </a:rPr>
              <a:t>https://about.citiprogram.org/en/homepage/</a:t>
            </a:r>
            <a:r>
              <a:rPr lang="en-US" sz="1400" b="0" kern="1800" spc="-75" dirty="0">
                <a:solidFill>
                  <a:schemeClr val="bg1"/>
                </a:solidFill>
                <a:ea typeface="Times New Roman" panose="02020603050405020304" pitchFamily="18" charset="0"/>
              </a:rPr>
              <a:t>. </a:t>
            </a:r>
            <a:endParaRPr lang="en-US" sz="1400" b="0" dirty="0">
              <a:solidFill>
                <a:schemeClr val="bg1"/>
              </a:solidFill>
            </a:endParaRPr>
          </a:p>
        </p:txBody>
      </p:sp>
      <p:sp>
        <p:nvSpPr>
          <p:cNvPr id="6" name="TextBox 5">
            <a:extLst>
              <a:ext uri="{FF2B5EF4-FFF2-40B4-BE49-F238E27FC236}">
                <a16:creationId xmlns:a16="http://schemas.microsoft.com/office/drawing/2014/main" id="{9C8D51AC-2568-4E34-9F55-E791C4D309DD}"/>
              </a:ext>
            </a:extLst>
          </p:cNvPr>
          <p:cNvSpPr txBox="1"/>
          <p:nvPr/>
        </p:nvSpPr>
        <p:spPr>
          <a:xfrm>
            <a:off x="7345053" y="58353"/>
            <a:ext cx="1757212" cy="584775"/>
          </a:xfrm>
          <a:prstGeom prst="rect">
            <a:avLst/>
          </a:prstGeom>
          <a:noFill/>
          <a:ln w="38100">
            <a:solidFill>
              <a:schemeClr val="bg1"/>
            </a:solidFill>
          </a:ln>
        </p:spPr>
        <p:txBody>
          <a:bodyPr wrap="none" rtlCol="0">
            <a:spAutoFit/>
          </a:bodyPr>
          <a:lstStyle/>
          <a:p>
            <a:r>
              <a:rPr lang="en-US" dirty="0">
                <a:solidFill>
                  <a:schemeClr val="bg1"/>
                </a:solidFill>
              </a:rPr>
              <a:t>A4/3.5.g)</a:t>
            </a:r>
          </a:p>
        </p:txBody>
      </p:sp>
    </p:spTree>
    <p:extLst>
      <p:ext uri="{BB962C8B-B14F-4D97-AF65-F5344CB8AC3E}">
        <p14:creationId xmlns:p14="http://schemas.microsoft.com/office/powerpoint/2010/main" val="33574587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Baseline determination</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Consider all important baseline variables to be measured and how they are to be measured before research starts:</a:t>
            </a:r>
          </a:p>
          <a:p>
            <a:pPr lvl="1">
              <a:buFont typeface="Arial" panose="020B0604020202020204" pitchFamily="34" charset="0"/>
              <a:buChar char="•"/>
            </a:pPr>
            <a:r>
              <a:rPr lang="en-US" dirty="0"/>
              <a:t>Demographic characteristics (age, sex, height, weight, </a:t>
            </a:r>
            <a:r>
              <a:rPr lang="en-US" dirty="0" err="1"/>
              <a:t>etc</a:t>
            </a:r>
            <a:r>
              <a:rPr lang="en-US" dirty="0"/>
              <a:t>),</a:t>
            </a:r>
          </a:p>
          <a:p>
            <a:pPr lvl="1">
              <a:buFont typeface="Arial" panose="020B0604020202020204" pitchFamily="34" charset="0"/>
              <a:buChar char="•"/>
            </a:pPr>
            <a:r>
              <a:rPr lang="en-US" dirty="0"/>
              <a:t>Known factors that predict the outcome (potential confounders),</a:t>
            </a:r>
          </a:p>
          <a:p>
            <a:pPr lvl="1">
              <a:buFont typeface="Arial" panose="020B0604020202020204" pitchFamily="34" charset="0"/>
              <a:buChar char="•"/>
            </a:pPr>
            <a:r>
              <a:rPr lang="en-US" dirty="0"/>
              <a:t>Factors that predict or alter the risk of adverse reactions,</a:t>
            </a:r>
          </a:p>
          <a:p>
            <a:pPr lvl="1">
              <a:buFont typeface="Arial" panose="020B0604020202020204" pitchFamily="34" charset="0"/>
              <a:buChar char="•"/>
            </a:pPr>
            <a:r>
              <a:rPr lang="en-US" dirty="0"/>
              <a:t>Stratification factors,</a:t>
            </a:r>
          </a:p>
          <a:p>
            <a:pPr lvl="1">
              <a:buFont typeface="Arial" panose="020B0604020202020204" pitchFamily="34" charset="0"/>
              <a:buChar char="•"/>
            </a:pPr>
            <a:r>
              <a:rPr lang="en-US" dirty="0"/>
              <a:t>Pre-specified subgroups.</a:t>
            </a:r>
          </a:p>
        </p:txBody>
      </p:sp>
      <p:sp>
        <p:nvSpPr>
          <p:cNvPr id="4" name="Slide Number Placeholder 3"/>
          <p:cNvSpPr>
            <a:spLocks noGrp="1"/>
          </p:cNvSpPr>
          <p:nvPr>
            <p:ph type="sldNum" sz="quarter" idx="10"/>
          </p:nvPr>
        </p:nvSpPr>
        <p:spPr/>
        <p:txBody>
          <a:bodyPr/>
          <a:lstStyle/>
          <a:p>
            <a:fld id="{B7A43C5A-ACB8-4C0A-8D74-C2E9796A15BB}" type="slidenum">
              <a:rPr lang="en-US" smtClean="0"/>
              <a:pPr/>
              <a:t>43</a:t>
            </a:fld>
            <a:endParaRPr lang="en-US"/>
          </a:p>
        </p:txBody>
      </p:sp>
      <p:sp>
        <p:nvSpPr>
          <p:cNvPr id="5" name="Rectangle 4"/>
          <p:cNvSpPr/>
          <p:nvPr/>
        </p:nvSpPr>
        <p:spPr>
          <a:xfrm>
            <a:off x="1104900" y="6197025"/>
            <a:ext cx="7924800" cy="584775"/>
          </a:xfrm>
          <a:prstGeom prst="rect">
            <a:avLst/>
          </a:prstGeom>
        </p:spPr>
        <p:txBody>
          <a:bodyPr wrap="square">
            <a:spAutoFit/>
          </a:bodyPr>
          <a:lstStyle/>
          <a:p>
            <a:pPr algn="r"/>
            <a:r>
              <a:rPr lang="en-US" sz="1600" b="0" dirty="0">
                <a:solidFill>
                  <a:schemeClr val="bg1"/>
                </a:solidFill>
              </a:rPr>
              <a:t>Burgess DC, </a:t>
            </a:r>
            <a:r>
              <a:rPr lang="en-US" sz="1600" b="0" dirty="0" err="1">
                <a:solidFill>
                  <a:schemeClr val="bg1"/>
                </a:solidFill>
              </a:rPr>
              <a:t>Gebski</a:t>
            </a:r>
            <a:r>
              <a:rPr lang="en-US" sz="1600" b="0" dirty="0">
                <a:solidFill>
                  <a:schemeClr val="bg1"/>
                </a:solidFill>
              </a:rPr>
              <a:t> VJ, </a:t>
            </a:r>
            <a:r>
              <a:rPr lang="en-US" sz="1600" b="0" dirty="0" err="1">
                <a:solidFill>
                  <a:schemeClr val="bg1"/>
                </a:solidFill>
              </a:rPr>
              <a:t>Keech</a:t>
            </a:r>
            <a:r>
              <a:rPr lang="en-US" sz="1600" b="0" dirty="0">
                <a:solidFill>
                  <a:schemeClr val="bg1"/>
                </a:solidFill>
              </a:rPr>
              <a:t> AC. Baseline data in clinical trials.</a:t>
            </a:r>
          </a:p>
          <a:p>
            <a:pPr algn="r"/>
            <a:r>
              <a:rPr lang="en-US" sz="1600" b="0" dirty="0">
                <a:solidFill>
                  <a:schemeClr val="bg1"/>
                </a:solidFill>
              </a:rPr>
              <a:t>Med J Aust. 2003 Jul 21;179(2):105-7.</a:t>
            </a:r>
          </a:p>
        </p:txBody>
      </p:sp>
      <p:sp>
        <p:nvSpPr>
          <p:cNvPr id="6" name="TextBox 5">
            <a:extLst>
              <a:ext uri="{FF2B5EF4-FFF2-40B4-BE49-F238E27FC236}">
                <a16:creationId xmlns:a16="http://schemas.microsoft.com/office/drawing/2014/main" id="{D900C29B-218C-4FD3-AF59-6A92DD8873F3}"/>
              </a:ext>
            </a:extLst>
          </p:cNvPr>
          <p:cNvSpPr txBox="1"/>
          <p:nvPr/>
        </p:nvSpPr>
        <p:spPr>
          <a:xfrm>
            <a:off x="7333832" y="58353"/>
            <a:ext cx="1779654" cy="584775"/>
          </a:xfrm>
          <a:prstGeom prst="rect">
            <a:avLst/>
          </a:prstGeom>
          <a:noFill/>
          <a:ln w="38100">
            <a:solidFill>
              <a:schemeClr val="bg1"/>
            </a:solidFill>
          </a:ln>
        </p:spPr>
        <p:txBody>
          <a:bodyPr wrap="none" rtlCol="0">
            <a:spAutoFit/>
          </a:bodyPr>
          <a:lstStyle/>
          <a:p>
            <a:r>
              <a:rPr lang="en-US" dirty="0">
                <a:solidFill>
                  <a:schemeClr val="bg1"/>
                </a:solidFill>
              </a:rPr>
              <a:t>A4/3.5.h)</a:t>
            </a:r>
          </a:p>
        </p:txBody>
      </p:sp>
    </p:spTree>
    <p:extLst>
      <p:ext uri="{BB962C8B-B14F-4D97-AF65-F5344CB8AC3E}">
        <p14:creationId xmlns:p14="http://schemas.microsoft.com/office/powerpoint/2010/main" val="299438612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Table of Baseline Data</a:t>
            </a:r>
          </a:p>
        </p:txBody>
      </p:sp>
      <p:sp>
        <p:nvSpPr>
          <p:cNvPr id="3" name="Content Placeholder 2"/>
          <p:cNvSpPr>
            <a:spLocks noGrp="1"/>
          </p:cNvSpPr>
          <p:nvPr>
            <p:ph idx="1"/>
          </p:nvPr>
        </p:nvSpPr>
        <p:spPr/>
        <p:txBody>
          <a:bodyPr/>
          <a:lstStyle/>
          <a:p>
            <a:r>
              <a:rPr lang="en-US" dirty="0"/>
              <a:t>Table describing the characteristics of the intervention and control groups before the trial begins</a:t>
            </a:r>
          </a:p>
          <a:p>
            <a:r>
              <a:rPr lang="en-US" dirty="0"/>
              <a:t>Variables</a:t>
            </a:r>
          </a:p>
          <a:p>
            <a:pPr lvl="1"/>
            <a:r>
              <a:rPr lang="en-US" dirty="0"/>
              <a:t>Demographics (age, gender, race, ethnicity, etc.)</a:t>
            </a:r>
          </a:p>
          <a:p>
            <a:pPr lvl="1"/>
            <a:r>
              <a:rPr lang="en-US" dirty="0"/>
              <a:t>Lab Values </a:t>
            </a:r>
          </a:p>
          <a:p>
            <a:pPr lvl="1"/>
            <a:r>
              <a:rPr lang="en-US" dirty="0"/>
              <a:t>Diagnoses</a:t>
            </a:r>
          </a:p>
          <a:p>
            <a:pPr lvl="1"/>
            <a:r>
              <a:rPr lang="en-US" dirty="0"/>
              <a:t>Severity of illness scores (any risk factors for the primary outcome)</a:t>
            </a:r>
          </a:p>
          <a:p>
            <a:pPr lvl="1"/>
            <a:r>
              <a:rPr lang="en-US" dirty="0"/>
              <a:t>Abnormal cut offs for values</a:t>
            </a:r>
          </a:p>
          <a:p>
            <a:pPr lvl="1"/>
            <a:r>
              <a:rPr lang="en-US" dirty="0"/>
              <a:t>Combined values as needed for composite measures</a:t>
            </a:r>
          </a:p>
          <a:p>
            <a:pPr lvl="1"/>
            <a:r>
              <a:rPr lang="en-US" dirty="0"/>
              <a:t>Comparison of the intervention and control groups</a:t>
            </a:r>
          </a:p>
          <a:p>
            <a:endParaRPr lang="en-US" dirty="0"/>
          </a:p>
        </p:txBody>
      </p:sp>
      <p:sp>
        <p:nvSpPr>
          <p:cNvPr id="4" name="Slide Number Placeholder 3"/>
          <p:cNvSpPr>
            <a:spLocks noGrp="1"/>
          </p:cNvSpPr>
          <p:nvPr>
            <p:ph type="sldNum" sz="quarter" idx="10"/>
          </p:nvPr>
        </p:nvSpPr>
        <p:spPr/>
        <p:txBody>
          <a:bodyPr/>
          <a:lstStyle/>
          <a:p>
            <a:fld id="{B7A43C5A-ACB8-4C0A-8D74-C2E9796A15BB}" type="slidenum">
              <a:rPr lang="en-US" smtClean="0"/>
              <a:pPr/>
              <a:t>44</a:t>
            </a:fld>
            <a:endParaRPr lang="en-US"/>
          </a:p>
        </p:txBody>
      </p:sp>
      <p:sp>
        <p:nvSpPr>
          <p:cNvPr id="5" name="TextBox 4">
            <a:extLst>
              <a:ext uri="{FF2B5EF4-FFF2-40B4-BE49-F238E27FC236}">
                <a16:creationId xmlns:a16="http://schemas.microsoft.com/office/drawing/2014/main" id="{F0B5EB3F-0A4A-4857-8837-D64ACD164D9A}"/>
              </a:ext>
            </a:extLst>
          </p:cNvPr>
          <p:cNvSpPr txBox="1"/>
          <p:nvPr/>
        </p:nvSpPr>
        <p:spPr>
          <a:xfrm>
            <a:off x="7333832" y="58353"/>
            <a:ext cx="1779654" cy="584775"/>
          </a:xfrm>
          <a:prstGeom prst="rect">
            <a:avLst/>
          </a:prstGeom>
          <a:noFill/>
          <a:ln w="38100">
            <a:solidFill>
              <a:schemeClr val="bg1"/>
            </a:solidFill>
          </a:ln>
        </p:spPr>
        <p:txBody>
          <a:bodyPr wrap="none" rtlCol="0">
            <a:spAutoFit/>
          </a:bodyPr>
          <a:lstStyle/>
          <a:p>
            <a:r>
              <a:rPr lang="en-US" dirty="0">
                <a:solidFill>
                  <a:schemeClr val="bg1"/>
                </a:solidFill>
              </a:rPr>
              <a:t>A4/3.5.h)</a:t>
            </a:r>
          </a:p>
        </p:txBody>
      </p:sp>
    </p:spTree>
    <p:extLst>
      <p:ext uri="{BB962C8B-B14F-4D97-AF65-F5344CB8AC3E}">
        <p14:creationId xmlns:p14="http://schemas.microsoft.com/office/powerpoint/2010/main" val="61595336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3E806D-A2CB-4E62-AEB5-D7788799C218}"/>
              </a:ext>
            </a:extLst>
          </p:cNvPr>
          <p:cNvSpPr>
            <a:spLocks noGrp="1"/>
          </p:cNvSpPr>
          <p:nvPr>
            <p:ph type="title"/>
          </p:nvPr>
        </p:nvSpPr>
        <p:spPr/>
        <p:txBody>
          <a:bodyPr/>
          <a:lstStyle/>
          <a:p>
            <a:r>
              <a:rPr lang="en-US" dirty="0"/>
              <a:t>Data tables</a:t>
            </a:r>
          </a:p>
        </p:txBody>
      </p:sp>
      <p:sp>
        <p:nvSpPr>
          <p:cNvPr id="3" name="Content Placeholder 2">
            <a:extLst>
              <a:ext uri="{FF2B5EF4-FFF2-40B4-BE49-F238E27FC236}">
                <a16:creationId xmlns:a16="http://schemas.microsoft.com/office/drawing/2014/main" id="{D5E8F121-4F8E-458F-BB31-A61A0E56E1C4}"/>
              </a:ext>
            </a:extLst>
          </p:cNvPr>
          <p:cNvSpPr>
            <a:spLocks noGrp="1"/>
          </p:cNvSpPr>
          <p:nvPr>
            <p:ph idx="1"/>
          </p:nvPr>
        </p:nvSpPr>
        <p:spPr/>
        <p:txBody>
          <a:bodyPr/>
          <a:lstStyle/>
          <a:p>
            <a:pPr>
              <a:buFont typeface="Arial" panose="020B0604020202020204" pitchFamily="34" charset="0"/>
              <a:buChar char="•"/>
            </a:pPr>
            <a:r>
              <a:rPr lang="en-US" dirty="0"/>
              <a:t>Each row should contain one or more results of observations, each result expressed as an individual value for the corresponding variable.</a:t>
            </a:r>
          </a:p>
          <a:p>
            <a:pPr>
              <a:buFont typeface="Arial" panose="020B0604020202020204" pitchFamily="34" charset="0"/>
              <a:buChar char="•"/>
            </a:pPr>
            <a:r>
              <a:rPr lang="en-US" dirty="0"/>
              <a:t>Each row should refer to at least:  </a:t>
            </a:r>
          </a:p>
          <a:p>
            <a:pPr lvl="1">
              <a:buFont typeface="Arial" panose="020B0604020202020204" pitchFamily="34" charset="0"/>
              <a:buChar char="•"/>
            </a:pPr>
            <a:r>
              <a:rPr lang="en-US" dirty="0"/>
              <a:t>an individual subject from your cohorts</a:t>
            </a:r>
          </a:p>
          <a:p>
            <a:pPr lvl="1">
              <a:buFont typeface="Arial" panose="020B0604020202020204" pitchFamily="34" charset="0"/>
              <a:buChar char="•"/>
            </a:pPr>
            <a:r>
              <a:rPr lang="en-US" dirty="0"/>
              <a:t>a specific time or time-period at or over which the observations have been made.</a:t>
            </a:r>
          </a:p>
          <a:p>
            <a:pPr>
              <a:buFont typeface="Arial" panose="020B0604020202020204" pitchFamily="34" charset="0"/>
              <a:buChar char="•"/>
            </a:pPr>
            <a:r>
              <a:rPr lang="en-US" dirty="0"/>
              <a:t>The operational definition of the variable should explain:</a:t>
            </a:r>
          </a:p>
          <a:p>
            <a:pPr lvl="1">
              <a:buFont typeface="Arial" panose="020B0604020202020204" pitchFamily="34" charset="0"/>
              <a:buChar char="•"/>
            </a:pPr>
            <a:r>
              <a:rPr lang="en-US" dirty="0"/>
              <a:t>how values for observations are obtained,</a:t>
            </a:r>
          </a:p>
          <a:p>
            <a:pPr lvl="1">
              <a:buFont typeface="Arial" panose="020B0604020202020204" pitchFamily="34" charset="0"/>
              <a:buChar char="•"/>
            </a:pPr>
            <a:r>
              <a:rPr lang="en-US" dirty="0"/>
              <a:t>be consistent with the overall methodology.</a:t>
            </a:r>
          </a:p>
        </p:txBody>
      </p:sp>
      <p:sp>
        <p:nvSpPr>
          <p:cNvPr id="6" name="Slide Number Placeholder 3">
            <a:extLst>
              <a:ext uri="{FF2B5EF4-FFF2-40B4-BE49-F238E27FC236}">
                <a16:creationId xmlns:a16="http://schemas.microsoft.com/office/drawing/2014/main" id="{8798D877-9528-479B-8FF1-428C44787DCB}"/>
              </a:ext>
            </a:extLst>
          </p:cNvPr>
          <p:cNvSpPr>
            <a:spLocks noGrp="1"/>
          </p:cNvSpPr>
          <p:nvPr>
            <p:ph type="sldNum" sz="quarter" idx="10"/>
          </p:nvPr>
        </p:nvSpPr>
        <p:spPr>
          <a:xfrm>
            <a:off x="4482" y="6491456"/>
            <a:ext cx="452718" cy="365125"/>
          </a:xfrm>
        </p:spPr>
        <p:txBody>
          <a:bodyPr/>
          <a:lstStyle/>
          <a:p>
            <a:fld id="{970F0956-5B8E-40B4-A8DD-F75AA1D26018}" type="slidenum">
              <a:rPr lang="en-US" smtClean="0"/>
              <a:pPr/>
              <a:t>45</a:t>
            </a:fld>
            <a:endParaRPr lang="en-US"/>
          </a:p>
        </p:txBody>
      </p:sp>
      <p:sp>
        <p:nvSpPr>
          <p:cNvPr id="7" name="TextBox 6">
            <a:extLst>
              <a:ext uri="{FF2B5EF4-FFF2-40B4-BE49-F238E27FC236}">
                <a16:creationId xmlns:a16="http://schemas.microsoft.com/office/drawing/2014/main" id="{6B972A9D-A63C-4571-A1FC-282433666B15}"/>
              </a:ext>
            </a:extLst>
          </p:cNvPr>
          <p:cNvSpPr txBox="1"/>
          <p:nvPr/>
        </p:nvSpPr>
        <p:spPr>
          <a:xfrm>
            <a:off x="7772400" y="58353"/>
            <a:ext cx="1313180" cy="584775"/>
          </a:xfrm>
          <a:prstGeom prst="rect">
            <a:avLst/>
          </a:prstGeom>
          <a:noFill/>
          <a:ln w="38100">
            <a:solidFill>
              <a:schemeClr val="bg1"/>
            </a:solidFill>
          </a:ln>
        </p:spPr>
        <p:txBody>
          <a:bodyPr wrap="none" rtlCol="0">
            <a:spAutoFit/>
          </a:bodyPr>
          <a:lstStyle/>
          <a:p>
            <a:r>
              <a:rPr lang="en-US" dirty="0">
                <a:solidFill>
                  <a:schemeClr val="bg1"/>
                </a:solidFill>
              </a:rPr>
              <a:t>A3/3.6</a:t>
            </a:r>
          </a:p>
        </p:txBody>
      </p:sp>
    </p:spTree>
    <p:extLst>
      <p:ext uri="{BB962C8B-B14F-4D97-AF65-F5344CB8AC3E}">
        <p14:creationId xmlns:p14="http://schemas.microsoft.com/office/powerpoint/2010/main" val="217159610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034D1C-8C54-48FF-8FB2-1F9015E9A9A7}"/>
              </a:ext>
            </a:extLst>
          </p:cNvPr>
          <p:cNvSpPr>
            <a:spLocks noGrp="1"/>
          </p:cNvSpPr>
          <p:nvPr>
            <p:ph type="title"/>
          </p:nvPr>
        </p:nvSpPr>
        <p:spPr>
          <a:xfrm>
            <a:off x="5791200" y="762000"/>
            <a:ext cx="3124200" cy="762000"/>
          </a:xfrm>
        </p:spPr>
        <p:txBody>
          <a:bodyPr/>
          <a:lstStyle/>
          <a:p>
            <a:r>
              <a:rPr lang="en-US" dirty="0"/>
              <a:t>Variable types and hypothesis testing</a:t>
            </a:r>
          </a:p>
        </p:txBody>
      </p:sp>
      <p:sp>
        <p:nvSpPr>
          <p:cNvPr id="3" name="Content Placeholder 2">
            <a:extLst>
              <a:ext uri="{FF2B5EF4-FFF2-40B4-BE49-F238E27FC236}">
                <a16:creationId xmlns:a16="http://schemas.microsoft.com/office/drawing/2014/main" id="{24D9E851-D7B9-4573-9E11-751270754F37}"/>
              </a:ext>
            </a:extLst>
          </p:cNvPr>
          <p:cNvSpPr>
            <a:spLocks noGrp="1"/>
          </p:cNvSpPr>
          <p:nvPr>
            <p:ph idx="1"/>
          </p:nvPr>
        </p:nvSpPr>
        <p:spPr>
          <a:xfrm>
            <a:off x="6172200" y="5402317"/>
            <a:ext cx="2514600" cy="685800"/>
          </a:xfrm>
        </p:spPr>
        <p:txBody>
          <a:bodyPr/>
          <a:lstStyle/>
          <a:p>
            <a:r>
              <a:rPr lang="en-US" sz="1400" dirty="0">
                <a:solidFill>
                  <a:srgbClr val="FFFF00"/>
                </a:solidFill>
                <a:hlinkClick r:id="rId2">
                  <a:extLst>
                    <a:ext uri="{A12FA001-AC4F-418D-AE19-62706E023703}">
                      <ahyp:hlinkClr xmlns:ahyp="http://schemas.microsoft.com/office/drawing/2018/hyperlinkcolor" val="tx"/>
                    </a:ext>
                  </a:extLst>
                </a:hlinkClick>
              </a:rPr>
              <a:t>https://stats.idre.ucla.edu/other/mult-pkg/whatstat/</a:t>
            </a:r>
            <a:r>
              <a:rPr lang="en-US" sz="1400" dirty="0">
                <a:solidFill>
                  <a:srgbClr val="FFFF00"/>
                </a:solidFill>
              </a:rPr>
              <a:t> </a:t>
            </a:r>
          </a:p>
          <a:p>
            <a:endParaRPr lang="en-US" sz="1400" dirty="0">
              <a:solidFill>
                <a:srgbClr val="FFFF00"/>
              </a:solidFill>
            </a:endParaRPr>
          </a:p>
        </p:txBody>
      </p:sp>
      <p:pic>
        <p:nvPicPr>
          <p:cNvPr id="4" name="Picture 3">
            <a:extLst>
              <a:ext uri="{FF2B5EF4-FFF2-40B4-BE49-F238E27FC236}">
                <a16:creationId xmlns:a16="http://schemas.microsoft.com/office/drawing/2014/main" id="{09B26AA1-52E2-4067-8BB5-CF59E3E2339F}"/>
              </a:ext>
            </a:extLst>
          </p:cNvPr>
          <p:cNvPicPr>
            <a:picLocks noChangeAspect="1"/>
          </p:cNvPicPr>
          <p:nvPr/>
        </p:nvPicPr>
        <p:blipFill>
          <a:blip r:embed="rId3"/>
          <a:stretch>
            <a:fillRect/>
          </a:stretch>
        </p:blipFill>
        <p:spPr>
          <a:xfrm>
            <a:off x="190500" y="638175"/>
            <a:ext cx="5600700" cy="5762625"/>
          </a:xfrm>
          <a:prstGeom prst="rect">
            <a:avLst/>
          </a:prstGeom>
        </p:spPr>
      </p:pic>
      <p:sp>
        <p:nvSpPr>
          <p:cNvPr id="5" name="Rectangle 4">
            <a:extLst>
              <a:ext uri="{FF2B5EF4-FFF2-40B4-BE49-F238E27FC236}">
                <a16:creationId xmlns:a16="http://schemas.microsoft.com/office/drawing/2014/main" id="{5FE1C4D7-C361-4BF0-943A-0A8955319364}"/>
              </a:ext>
            </a:extLst>
          </p:cNvPr>
          <p:cNvSpPr/>
          <p:nvPr/>
        </p:nvSpPr>
        <p:spPr>
          <a:xfrm>
            <a:off x="514350" y="6475511"/>
            <a:ext cx="4572000" cy="307777"/>
          </a:xfrm>
          <a:prstGeom prst="rect">
            <a:avLst/>
          </a:prstGeom>
        </p:spPr>
        <p:txBody>
          <a:bodyPr>
            <a:spAutoFit/>
          </a:bodyPr>
          <a:lstStyle/>
          <a:p>
            <a:r>
              <a:rPr lang="en-US" sz="1400" b="0" dirty="0">
                <a:solidFill>
                  <a:schemeClr val="bg1"/>
                </a:solidFill>
              </a:rPr>
              <a:t>https://www.scribbr.com/statistics/statistical-tests/</a:t>
            </a:r>
          </a:p>
        </p:txBody>
      </p:sp>
      <p:sp>
        <p:nvSpPr>
          <p:cNvPr id="6" name="TextBox 5">
            <a:extLst>
              <a:ext uri="{FF2B5EF4-FFF2-40B4-BE49-F238E27FC236}">
                <a16:creationId xmlns:a16="http://schemas.microsoft.com/office/drawing/2014/main" id="{CA9FD5B4-53A4-4623-8F3D-B893693A4330}"/>
              </a:ext>
            </a:extLst>
          </p:cNvPr>
          <p:cNvSpPr txBox="1"/>
          <p:nvPr/>
        </p:nvSpPr>
        <p:spPr>
          <a:xfrm>
            <a:off x="7754620" y="58353"/>
            <a:ext cx="1313180" cy="584775"/>
          </a:xfrm>
          <a:prstGeom prst="rect">
            <a:avLst/>
          </a:prstGeom>
          <a:noFill/>
          <a:ln w="38100">
            <a:solidFill>
              <a:schemeClr val="bg1"/>
            </a:solidFill>
          </a:ln>
        </p:spPr>
        <p:txBody>
          <a:bodyPr wrap="none" rtlCol="0">
            <a:spAutoFit/>
          </a:bodyPr>
          <a:lstStyle/>
          <a:p>
            <a:r>
              <a:rPr lang="en-US" dirty="0">
                <a:solidFill>
                  <a:schemeClr val="bg1"/>
                </a:solidFill>
              </a:rPr>
              <a:t>A4/3.7</a:t>
            </a:r>
          </a:p>
        </p:txBody>
      </p:sp>
      <p:sp>
        <p:nvSpPr>
          <p:cNvPr id="7" name="Slide Number Placeholder 2">
            <a:extLst>
              <a:ext uri="{FF2B5EF4-FFF2-40B4-BE49-F238E27FC236}">
                <a16:creationId xmlns:a16="http://schemas.microsoft.com/office/drawing/2014/main" id="{3E9B7107-770C-45BF-8C33-A501E1077219}"/>
              </a:ext>
            </a:extLst>
          </p:cNvPr>
          <p:cNvSpPr>
            <a:spLocks noGrp="1"/>
          </p:cNvSpPr>
          <p:nvPr>
            <p:ph type="sldNum" sz="quarter" idx="10"/>
          </p:nvPr>
        </p:nvSpPr>
        <p:spPr>
          <a:xfrm>
            <a:off x="4482" y="6491456"/>
            <a:ext cx="452718" cy="365125"/>
          </a:xfrm>
        </p:spPr>
        <p:txBody>
          <a:bodyPr/>
          <a:lstStyle/>
          <a:p>
            <a:fld id="{6702E1E0-462E-42B5-A359-A648340C9DAE}" type="slidenum">
              <a:rPr lang="en-US" smtClean="0"/>
              <a:pPr/>
              <a:t>46</a:t>
            </a:fld>
            <a:endParaRPr lang="en-US" dirty="0"/>
          </a:p>
        </p:txBody>
      </p:sp>
    </p:spTree>
    <p:extLst>
      <p:ext uri="{BB962C8B-B14F-4D97-AF65-F5344CB8AC3E}">
        <p14:creationId xmlns:p14="http://schemas.microsoft.com/office/powerpoint/2010/main" val="406446065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E977D-FC30-4349-8322-5ED6B5790E5D}"/>
              </a:ext>
            </a:extLst>
          </p:cNvPr>
          <p:cNvSpPr>
            <a:spLocks noGrp="1"/>
          </p:cNvSpPr>
          <p:nvPr>
            <p:ph type="title"/>
          </p:nvPr>
        </p:nvSpPr>
        <p:spPr>
          <a:xfrm>
            <a:off x="228600" y="609600"/>
            <a:ext cx="8686800" cy="762000"/>
          </a:xfrm>
        </p:spPr>
        <p:txBody>
          <a:bodyPr/>
          <a:lstStyle/>
          <a:p>
            <a:r>
              <a:rPr lang="en-US" dirty="0"/>
              <a:t>Population</a:t>
            </a:r>
          </a:p>
        </p:txBody>
      </p:sp>
      <p:sp>
        <p:nvSpPr>
          <p:cNvPr id="3" name="Content Placeholder 2">
            <a:extLst>
              <a:ext uri="{FF2B5EF4-FFF2-40B4-BE49-F238E27FC236}">
                <a16:creationId xmlns:a16="http://schemas.microsoft.com/office/drawing/2014/main" id="{5632CAC9-30FF-424D-866B-A72EBCEAF5ED}"/>
              </a:ext>
            </a:extLst>
          </p:cNvPr>
          <p:cNvSpPr>
            <a:spLocks noGrp="1"/>
          </p:cNvSpPr>
          <p:nvPr>
            <p:ph idx="1"/>
          </p:nvPr>
        </p:nvSpPr>
        <p:spPr>
          <a:xfrm>
            <a:off x="228600" y="1295400"/>
            <a:ext cx="8686800" cy="4953000"/>
          </a:xfrm>
        </p:spPr>
        <p:txBody>
          <a:bodyPr/>
          <a:lstStyle/>
          <a:p>
            <a:pPr>
              <a:buFont typeface="Arial" panose="020B0604020202020204" pitchFamily="34" charset="0"/>
              <a:buChar char="•"/>
            </a:pPr>
            <a:r>
              <a:rPr lang="en-US" dirty="0"/>
              <a:t>The total group of interest to be studied:</a:t>
            </a:r>
          </a:p>
          <a:p>
            <a:pPr lvl="1">
              <a:buFont typeface="Arial" panose="020B0604020202020204" pitchFamily="34" charset="0"/>
              <a:buChar char="•"/>
            </a:pPr>
            <a:r>
              <a:rPr lang="en-US" sz="2200" dirty="0"/>
              <a:t>All instances of type X which … </a:t>
            </a:r>
          </a:p>
          <a:p>
            <a:pPr lvl="2">
              <a:buFont typeface="Arial" panose="020B0604020202020204" pitchFamily="34" charset="0"/>
              <a:buChar char="•"/>
            </a:pPr>
            <a:r>
              <a:rPr lang="en-US" dirty="0"/>
              <a:t>All students registered in BMI504 Spring 2025</a:t>
            </a:r>
          </a:p>
          <a:p>
            <a:pPr lvl="2">
              <a:buFont typeface="Arial" panose="020B0604020202020204" pitchFamily="34" charset="0"/>
              <a:buChar char="•"/>
            </a:pPr>
            <a:r>
              <a:rPr lang="en-US" dirty="0"/>
              <a:t>All students registered at UB Spring 2020 </a:t>
            </a:r>
          </a:p>
          <a:p>
            <a:pPr lvl="1">
              <a:buFont typeface="Arial" panose="020B0604020202020204" pitchFamily="34" charset="0"/>
              <a:buChar char="•"/>
            </a:pPr>
            <a:r>
              <a:rPr lang="en-US" sz="2200" dirty="0"/>
              <a:t>Instances of any types, including ‘events’</a:t>
            </a:r>
          </a:p>
          <a:p>
            <a:pPr>
              <a:buFont typeface="Arial" panose="020B0604020202020204" pitchFamily="34" charset="0"/>
              <a:buChar char="•"/>
            </a:pPr>
            <a:r>
              <a:rPr lang="en-US" dirty="0"/>
              <a:t>What is of interest: ‘</a:t>
            </a:r>
            <a:r>
              <a:rPr lang="en-US" i="1" dirty="0"/>
              <a:t>variables</a:t>
            </a:r>
            <a:r>
              <a:rPr lang="en-US" dirty="0"/>
              <a:t>’</a:t>
            </a:r>
          </a:p>
          <a:p>
            <a:pPr lvl="1">
              <a:buFont typeface="Arial" panose="020B0604020202020204" pitchFamily="34" charset="0"/>
              <a:buChar char="•"/>
            </a:pPr>
            <a:r>
              <a:rPr lang="en-US" sz="2200" dirty="0"/>
              <a:t>= measurable characteristic that (1) describes some entity and (2) can vary from one entity to another, or within one entity over time.</a:t>
            </a:r>
          </a:p>
          <a:p>
            <a:pPr lvl="1">
              <a:buFont typeface="Arial" panose="020B0604020202020204" pitchFamily="34" charset="0"/>
              <a:buChar char="•"/>
            </a:pPr>
            <a:r>
              <a:rPr lang="en-US" sz="2200" dirty="0"/>
              <a:t>E.g. gender, IQ, country of origin, BMI, …</a:t>
            </a:r>
          </a:p>
          <a:p>
            <a:pPr>
              <a:buFont typeface="Arial" panose="020B0604020202020204" pitchFamily="34" charset="0"/>
              <a:buChar char="•"/>
            </a:pPr>
            <a:r>
              <a:rPr lang="en-US" dirty="0"/>
              <a:t>Populations are described by quantities called ‘</a:t>
            </a:r>
            <a:r>
              <a:rPr lang="en-US" i="1" dirty="0"/>
              <a:t>parameters</a:t>
            </a:r>
            <a:r>
              <a:rPr lang="en-US" dirty="0"/>
              <a:t>’</a:t>
            </a:r>
          </a:p>
          <a:p>
            <a:pPr lvl="1">
              <a:buFont typeface="Arial" panose="020B0604020202020204" pitchFamily="34" charset="0"/>
              <a:buChar char="•"/>
            </a:pPr>
            <a:r>
              <a:rPr lang="en-US" sz="2200" dirty="0"/>
              <a:t>The population’s mean length, the population’s variance in country of origin, …</a:t>
            </a:r>
          </a:p>
          <a:p>
            <a:pPr lvl="2">
              <a:buFont typeface="Arial" panose="020B0604020202020204" pitchFamily="34" charset="0"/>
              <a:buChar char="•"/>
            </a:pPr>
            <a:endParaRPr lang="en-US" dirty="0"/>
          </a:p>
          <a:p>
            <a:pPr>
              <a:buFont typeface="Arial" panose="020B0604020202020204" pitchFamily="34" charset="0"/>
              <a:buChar char="•"/>
            </a:pPr>
            <a:endParaRPr lang="en-US" dirty="0"/>
          </a:p>
        </p:txBody>
      </p:sp>
      <p:sp>
        <p:nvSpPr>
          <p:cNvPr id="4" name="TextBox 3">
            <a:extLst>
              <a:ext uri="{FF2B5EF4-FFF2-40B4-BE49-F238E27FC236}">
                <a16:creationId xmlns:a16="http://schemas.microsoft.com/office/drawing/2014/main" id="{F14C2383-1EFC-4DC0-93F6-726446522D39}"/>
              </a:ext>
            </a:extLst>
          </p:cNvPr>
          <p:cNvSpPr txBox="1"/>
          <p:nvPr/>
        </p:nvSpPr>
        <p:spPr>
          <a:xfrm>
            <a:off x="7959803" y="58353"/>
            <a:ext cx="1107997" cy="584775"/>
          </a:xfrm>
          <a:prstGeom prst="rect">
            <a:avLst/>
          </a:prstGeom>
          <a:noFill/>
          <a:ln w="38100">
            <a:solidFill>
              <a:schemeClr val="bg1"/>
            </a:solidFill>
          </a:ln>
        </p:spPr>
        <p:txBody>
          <a:bodyPr wrap="none" rtlCol="0">
            <a:spAutoFit/>
          </a:bodyPr>
          <a:lstStyle/>
          <a:p>
            <a:r>
              <a:rPr lang="en-US" dirty="0">
                <a:solidFill>
                  <a:schemeClr val="bg1"/>
                </a:solidFill>
              </a:rPr>
              <a:t>A4/4.</a:t>
            </a:r>
          </a:p>
        </p:txBody>
      </p:sp>
      <p:sp>
        <p:nvSpPr>
          <p:cNvPr id="5" name="Slide Number Placeholder 2">
            <a:extLst>
              <a:ext uri="{FF2B5EF4-FFF2-40B4-BE49-F238E27FC236}">
                <a16:creationId xmlns:a16="http://schemas.microsoft.com/office/drawing/2014/main" id="{1C6214C6-FA48-4FB9-B43C-716B7049DE01}"/>
              </a:ext>
            </a:extLst>
          </p:cNvPr>
          <p:cNvSpPr>
            <a:spLocks noGrp="1"/>
          </p:cNvSpPr>
          <p:nvPr>
            <p:ph type="sldNum" sz="quarter" idx="10"/>
          </p:nvPr>
        </p:nvSpPr>
        <p:spPr>
          <a:xfrm>
            <a:off x="4482" y="6491456"/>
            <a:ext cx="452718" cy="365125"/>
          </a:xfrm>
        </p:spPr>
        <p:txBody>
          <a:bodyPr/>
          <a:lstStyle/>
          <a:p>
            <a:fld id="{6702E1E0-462E-42B5-A359-A648340C9DAE}" type="slidenum">
              <a:rPr lang="en-US" smtClean="0"/>
              <a:pPr/>
              <a:t>47</a:t>
            </a:fld>
            <a:endParaRPr lang="en-US" dirty="0"/>
          </a:p>
        </p:txBody>
      </p:sp>
    </p:spTree>
    <p:extLst>
      <p:ext uri="{BB962C8B-B14F-4D97-AF65-F5344CB8AC3E}">
        <p14:creationId xmlns:p14="http://schemas.microsoft.com/office/powerpoint/2010/main" val="239658165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‘Statistics’</a:t>
            </a:r>
          </a:p>
        </p:txBody>
      </p:sp>
      <p:sp>
        <p:nvSpPr>
          <p:cNvPr id="3" name="Content Placeholder 2"/>
          <p:cNvSpPr>
            <a:spLocks noGrp="1"/>
          </p:cNvSpPr>
          <p:nvPr>
            <p:ph idx="1"/>
          </p:nvPr>
        </p:nvSpPr>
        <p:spPr>
          <a:xfrm>
            <a:off x="0" y="1676400"/>
            <a:ext cx="2971800" cy="4953000"/>
          </a:xfrm>
        </p:spPr>
        <p:txBody>
          <a:bodyPr/>
          <a:lstStyle/>
          <a:p>
            <a:pPr marL="514350" indent="-514350">
              <a:buFont typeface="+mj-lt"/>
              <a:buAutoNum type="alphaUcPeriod"/>
            </a:pPr>
            <a:r>
              <a:rPr lang="en-US" sz="2800" dirty="0"/>
              <a:t>As </a:t>
            </a:r>
            <a:r>
              <a:rPr lang="en-US" sz="2800" i="1" dirty="0"/>
              <a:t>mass noun</a:t>
            </a:r>
            <a:r>
              <a:rPr lang="en-US" sz="2800" dirty="0"/>
              <a:t>:</a:t>
            </a:r>
          </a:p>
          <a:p>
            <a:pPr marL="0" lvl="2" indent="0">
              <a:buNone/>
            </a:pPr>
            <a:r>
              <a:rPr lang="en-US" dirty="0"/>
              <a:t>a branch of mathematics dealing with the collection, analysis, interpretation, and presentation of masses of numerical data.</a:t>
            </a:r>
          </a:p>
          <a:p>
            <a:pPr lvl="2">
              <a:buFont typeface="+mj-lt"/>
              <a:buAutoNum type="alphaUcPeriod"/>
            </a:pPr>
            <a:endParaRPr lang="en-US" sz="1000" dirty="0"/>
          </a:p>
          <a:p>
            <a:pPr marL="457200" indent="-457200">
              <a:buFont typeface="+mj-lt"/>
              <a:buAutoNum type="alphaUcPeriod"/>
            </a:pPr>
            <a:endParaRPr lang="en-US" dirty="0"/>
          </a:p>
          <a:p>
            <a:pPr marL="457200" indent="-457200">
              <a:buFont typeface="+mj-lt"/>
              <a:buAutoNum type="alphaUcPeriod"/>
            </a:pPr>
            <a:endParaRPr lang="en-US" dirty="0"/>
          </a:p>
          <a:p>
            <a:pPr marL="457200" indent="-457200">
              <a:buFont typeface="+mj-lt"/>
              <a:buAutoNum type="alphaUcPeriod"/>
            </a:pPr>
            <a:endParaRPr lang="en-US" dirty="0"/>
          </a:p>
          <a:p>
            <a:pPr marL="457200" indent="-457200">
              <a:buFont typeface="+mj-lt"/>
              <a:buAutoNum type="alphaUcPeriod"/>
            </a:pPr>
            <a:endParaRPr lang="en-US" dirty="0"/>
          </a:p>
        </p:txBody>
      </p:sp>
      <p:pic>
        <p:nvPicPr>
          <p:cNvPr id="358402" name="Picture 2" descr="Image35759.PNG">
            <a:extLst>
              <a:ext uri="{FF2B5EF4-FFF2-40B4-BE49-F238E27FC236}">
                <a16:creationId xmlns:a16="http://schemas.microsoft.com/office/drawing/2014/main" id="{0CC8BC3F-66A5-4F46-BB58-FAC74037CF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33714" y="1676400"/>
            <a:ext cx="5972175" cy="46482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75C2C086-C14B-4B94-95D3-8DF87EB035D1}"/>
              </a:ext>
            </a:extLst>
          </p:cNvPr>
          <p:cNvSpPr/>
          <p:nvPr/>
        </p:nvSpPr>
        <p:spPr>
          <a:xfrm>
            <a:off x="3033714" y="6334780"/>
            <a:ext cx="5972175" cy="523220"/>
          </a:xfrm>
          <a:prstGeom prst="rect">
            <a:avLst/>
          </a:prstGeom>
        </p:spPr>
        <p:txBody>
          <a:bodyPr wrap="square">
            <a:spAutoFit/>
          </a:bodyPr>
          <a:lstStyle/>
          <a:p>
            <a:pPr algn="r"/>
            <a:r>
              <a:rPr lang="en-US" sz="1400" b="0" dirty="0">
                <a:solidFill>
                  <a:schemeClr val="bg1"/>
                </a:solidFill>
                <a:latin typeface="proxima-nova"/>
              </a:rPr>
              <a:t>Diane Kiernan. Natural Resources Biometrics. </a:t>
            </a:r>
            <a:r>
              <a:rPr lang="en-US" sz="1400" b="0" dirty="0">
                <a:solidFill>
                  <a:schemeClr val="bg1"/>
                </a:solidFill>
                <a:latin typeface="proxima-nova"/>
                <a:hlinkClick r:id="rId3"/>
              </a:rPr>
              <a:t>https://textbooks.opensuny.org/natural-resources-biometrics/</a:t>
            </a:r>
            <a:r>
              <a:rPr lang="en-US" sz="1400" b="0" dirty="0">
                <a:solidFill>
                  <a:schemeClr val="bg1"/>
                </a:solidFill>
                <a:latin typeface="proxima-nova"/>
              </a:rPr>
              <a:t>. </a:t>
            </a:r>
            <a:endParaRPr lang="en-US" sz="1400" b="0" dirty="0">
              <a:solidFill>
                <a:schemeClr val="bg1"/>
              </a:solidFill>
            </a:endParaRPr>
          </a:p>
        </p:txBody>
      </p:sp>
      <p:sp>
        <p:nvSpPr>
          <p:cNvPr id="6" name="TextBox 5">
            <a:extLst>
              <a:ext uri="{FF2B5EF4-FFF2-40B4-BE49-F238E27FC236}">
                <a16:creationId xmlns:a16="http://schemas.microsoft.com/office/drawing/2014/main" id="{27F7C570-4EFA-4932-865A-A70D026E1B47}"/>
              </a:ext>
            </a:extLst>
          </p:cNvPr>
          <p:cNvSpPr txBox="1"/>
          <p:nvPr/>
        </p:nvSpPr>
        <p:spPr>
          <a:xfrm>
            <a:off x="7959803" y="58353"/>
            <a:ext cx="1107997" cy="584775"/>
          </a:xfrm>
          <a:prstGeom prst="rect">
            <a:avLst/>
          </a:prstGeom>
          <a:noFill/>
          <a:ln w="38100">
            <a:solidFill>
              <a:schemeClr val="bg1"/>
            </a:solidFill>
          </a:ln>
        </p:spPr>
        <p:txBody>
          <a:bodyPr wrap="none" rtlCol="0">
            <a:spAutoFit/>
          </a:bodyPr>
          <a:lstStyle/>
          <a:p>
            <a:r>
              <a:rPr lang="en-US" dirty="0">
                <a:solidFill>
                  <a:schemeClr val="bg1"/>
                </a:solidFill>
              </a:rPr>
              <a:t>A4/4.</a:t>
            </a:r>
          </a:p>
        </p:txBody>
      </p:sp>
      <p:sp>
        <p:nvSpPr>
          <p:cNvPr id="7" name="Slide Number Placeholder 2">
            <a:extLst>
              <a:ext uri="{FF2B5EF4-FFF2-40B4-BE49-F238E27FC236}">
                <a16:creationId xmlns:a16="http://schemas.microsoft.com/office/drawing/2014/main" id="{93934D3A-E64C-4743-A12F-9CCECC2B9531}"/>
              </a:ext>
            </a:extLst>
          </p:cNvPr>
          <p:cNvSpPr>
            <a:spLocks noGrp="1"/>
          </p:cNvSpPr>
          <p:nvPr>
            <p:ph type="sldNum" sz="quarter" idx="10"/>
          </p:nvPr>
        </p:nvSpPr>
        <p:spPr>
          <a:xfrm>
            <a:off x="4482" y="6491456"/>
            <a:ext cx="452718" cy="365125"/>
          </a:xfrm>
        </p:spPr>
        <p:txBody>
          <a:bodyPr/>
          <a:lstStyle/>
          <a:p>
            <a:fld id="{6702E1E0-462E-42B5-A359-A648340C9DAE}" type="slidenum">
              <a:rPr lang="en-US" smtClean="0"/>
              <a:pPr/>
              <a:t>48</a:t>
            </a:fld>
            <a:endParaRPr lang="en-US" dirty="0"/>
          </a:p>
        </p:txBody>
      </p:sp>
    </p:spTree>
    <p:extLst>
      <p:ext uri="{BB962C8B-B14F-4D97-AF65-F5344CB8AC3E}">
        <p14:creationId xmlns:p14="http://schemas.microsoft.com/office/powerpoint/2010/main" val="1718155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84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8686800" cy="762000"/>
          </a:xfrm>
        </p:spPr>
        <p:txBody>
          <a:bodyPr/>
          <a:lstStyle/>
          <a:p>
            <a:r>
              <a:rPr lang="en-US" dirty="0"/>
              <a:t>Selection of study participants</a:t>
            </a:r>
          </a:p>
        </p:txBody>
      </p:sp>
      <p:sp>
        <p:nvSpPr>
          <p:cNvPr id="4" name="Slide Number Placeholder 3"/>
          <p:cNvSpPr>
            <a:spLocks noGrp="1"/>
          </p:cNvSpPr>
          <p:nvPr>
            <p:ph type="sldNum" sz="quarter" idx="10"/>
          </p:nvPr>
        </p:nvSpPr>
        <p:spPr/>
        <p:txBody>
          <a:bodyPr/>
          <a:lstStyle/>
          <a:p>
            <a:fld id="{970F0956-5B8E-40B4-A8DD-F75AA1D26018}" type="slidenum">
              <a:rPr lang="en-US" smtClean="0"/>
              <a:pPr/>
              <a:t>49</a:t>
            </a:fld>
            <a:endParaRPr lang="en-US"/>
          </a:p>
        </p:txBody>
      </p:sp>
      <p:pic>
        <p:nvPicPr>
          <p:cNvPr id="5" name="Picture 4"/>
          <p:cNvPicPr>
            <a:picLocks noChangeAspect="1"/>
          </p:cNvPicPr>
          <p:nvPr/>
        </p:nvPicPr>
        <p:blipFill>
          <a:blip r:embed="rId2"/>
          <a:stretch>
            <a:fillRect/>
          </a:stretch>
        </p:blipFill>
        <p:spPr>
          <a:xfrm>
            <a:off x="152400" y="1295400"/>
            <a:ext cx="8839200" cy="5243512"/>
          </a:xfrm>
          <a:prstGeom prst="rect">
            <a:avLst/>
          </a:prstGeom>
        </p:spPr>
      </p:pic>
      <p:sp>
        <p:nvSpPr>
          <p:cNvPr id="6" name="Rectangle 5"/>
          <p:cNvSpPr/>
          <p:nvPr/>
        </p:nvSpPr>
        <p:spPr>
          <a:xfrm>
            <a:off x="4482" y="6520032"/>
            <a:ext cx="9139518" cy="307777"/>
          </a:xfrm>
          <a:prstGeom prst="rect">
            <a:avLst/>
          </a:prstGeom>
        </p:spPr>
        <p:txBody>
          <a:bodyPr wrap="square">
            <a:spAutoFit/>
          </a:bodyPr>
          <a:lstStyle/>
          <a:p>
            <a:pPr algn="r"/>
            <a:r>
              <a:rPr lang="en-US" sz="1400" b="0" dirty="0">
                <a:solidFill>
                  <a:schemeClr val="bg1"/>
                </a:solidFill>
              </a:rPr>
              <a:t>Song JW, Chung KC. Observational studies: Cohort and case-control studies. </a:t>
            </a:r>
            <a:r>
              <a:rPr lang="en-US" sz="1400" b="0" dirty="0" err="1">
                <a:solidFill>
                  <a:schemeClr val="bg1"/>
                </a:solidFill>
              </a:rPr>
              <a:t>Plast</a:t>
            </a:r>
            <a:r>
              <a:rPr lang="en-US" sz="1400" b="0" dirty="0">
                <a:solidFill>
                  <a:schemeClr val="bg1"/>
                </a:solidFill>
              </a:rPr>
              <a:t> </a:t>
            </a:r>
            <a:r>
              <a:rPr lang="en-US" sz="1400" b="0" dirty="0" err="1">
                <a:solidFill>
                  <a:schemeClr val="bg1"/>
                </a:solidFill>
              </a:rPr>
              <a:t>Reconstr</a:t>
            </a:r>
            <a:r>
              <a:rPr lang="en-US" sz="1400" b="0" dirty="0">
                <a:solidFill>
                  <a:schemeClr val="bg1"/>
                </a:solidFill>
              </a:rPr>
              <a:t> </a:t>
            </a:r>
            <a:r>
              <a:rPr lang="en-US" sz="1400" b="0" dirty="0" err="1">
                <a:solidFill>
                  <a:schemeClr val="bg1"/>
                </a:solidFill>
              </a:rPr>
              <a:t>Surg</a:t>
            </a:r>
            <a:r>
              <a:rPr lang="en-US" sz="1400" b="0" dirty="0">
                <a:solidFill>
                  <a:schemeClr val="bg1"/>
                </a:solidFill>
              </a:rPr>
              <a:t> 2010;126:2234-42</a:t>
            </a:r>
          </a:p>
        </p:txBody>
      </p:sp>
      <p:sp>
        <p:nvSpPr>
          <p:cNvPr id="7" name="TextBox 6">
            <a:extLst>
              <a:ext uri="{FF2B5EF4-FFF2-40B4-BE49-F238E27FC236}">
                <a16:creationId xmlns:a16="http://schemas.microsoft.com/office/drawing/2014/main" id="{3300C8B5-3ADA-4DB7-B9B8-53D0B6CB1658}"/>
              </a:ext>
            </a:extLst>
          </p:cNvPr>
          <p:cNvSpPr txBox="1"/>
          <p:nvPr/>
        </p:nvSpPr>
        <p:spPr>
          <a:xfrm>
            <a:off x="7959803" y="58353"/>
            <a:ext cx="1107997" cy="584775"/>
          </a:xfrm>
          <a:prstGeom prst="rect">
            <a:avLst/>
          </a:prstGeom>
          <a:noFill/>
          <a:ln w="38100">
            <a:solidFill>
              <a:schemeClr val="bg1"/>
            </a:solidFill>
          </a:ln>
        </p:spPr>
        <p:txBody>
          <a:bodyPr wrap="none" rtlCol="0">
            <a:spAutoFit/>
          </a:bodyPr>
          <a:lstStyle/>
          <a:p>
            <a:r>
              <a:rPr lang="en-US" dirty="0">
                <a:solidFill>
                  <a:schemeClr val="bg1"/>
                </a:solidFill>
              </a:rPr>
              <a:t>A4/4.</a:t>
            </a:r>
          </a:p>
        </p:txBody>
      </p:sp>
    </p:spTree>
    <p:extLst>
      <p:ext uri="{BB962C8B-B14F-4D97-AF65-F5344CB8AC3E}">
        <p14:creationId xmlns:p14="http://schemas.microsoft.com/office/powerpoint/2010/main" val="29392877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Student Introductions</a:t>
            </a:r>
          </a:p>
        </p:txBody>
      </p:sp>
      <p:sp>
        <p:nvSpPr>
          <p:cNvPr id="2" name="Content Placeholder 1"/>
          <p:cNvSpPr>
            <a:spLocks noGrp="1"/>
          </p:cNvSpPr>
          <p:nvPr>
            <p:ph idx="1"/>
          </p:nvPr>
        </p:nvSpPr>
        <p:spPr/>
        <p:txBody>
          <a:bodyPr/>
          <a:lstStyle/>
          <a:p>
            <a:pPr>
              <a:buFont typeface="Arial" panose="020B0604020202020204" pitchFamily="34" charset="0"/>
              <a:buChar char="•"/>
            </a:pPr>
            <a:r>
              <a:rPr lang="en-US" dirty="0"/>
              <a:t>Name.</a:t>
            </a:r>
          </a:p>
          <a:p>
            <a:pPr>
              <a:buFont typeface="Arial" panose="020B0604020202020204" pitchFamily="34" charset="0"/>
              <a:buChar char="•"/>
            </a:pPr>
            <a:r>
              <a:rPr lang="en-US" dirty="0"/>
              <a:t>What did you do prior and relevant to starting your current curriculum?</a:t>
            </a:r>
          </a:p>
          <a:p>
            <a:pPr>
              <a:buFont typeface="Arial" panose="020B0604020202020204" pitchFamily="34" charset="0"/>
              <a:buChar char="•"/>
            </a:pPr>
            <a:r>
              <a:rPr lang="en-US" dirty="0"/>
              <a:t>What is your current curriculum / program?</a:t>
            </a:r>
          </a:p>
          <a:p>
            <a:pPr>
              <a:buFont typeface="Arial" panose="020B0604020202020204" pitchFamily="34" charset="0"/>
              <a:buChar char="•"/>
            </a:pPr>
            <a:r>
              <a:rPr lang="en-US" dirty="0"/>
              <a:t>Why did you pick the current program?</a:t>
            </a:r>
          </a:p>
          <a:p>
            <a:pPr>
              <a:buFont typeface="Arial" panose="020B0604020202020204" pitchFamily="34" charset="0"/>
              <a:buChar char="•"/>
            </a:pPr>
            <a:r>
              <a:rPr lang="en-US" dirty="0"/>
              <a:t>What are your career objectives?</a:t>
            </a:r>
          </a:p>
          <a:p>
            <a:pPr>
              <a:buFont typeface="Arial" panose="020B0604020202020204" pitchFamily="34" charset="0"/>
              <a:buChar char="•"/>
            </a:pPr>
            <a:r>
              <a:rPr lang="en-US" dirty="0"/>
              <a:t>For non-BMI-students: why did you pick this course?</a:t>
            </a:r>
          </a:p>
          <a:p>
            <a:pPr>
              <a:buFont typeface="Arial" panose="020B0604020202020204" pitchFamily="34" charset="0"/>
              <a:buChar char="•"/>
            </a:pPr>
            <a:r>
              <a:rPr lang="en-US" dirty="0"/>
              <a:t>What are you expecting from this course?</a:t>
            </a:r>
          </a:p>
        </p:txBody>
      </p:sp>
      <p:sp>
        <p:nvSpPr>
          <p:cNvPr id="3" name="Slide Number Placeholder 2"/>
          <p:cNvSpPr>
            <a:spLocks noGrp="1"/>
          </p:cNvSpPr>
          <p:nvPr>
            <p:ph type="sldNum" sz="quarter" idx="10"/>
          </p:nvPr>
        </p:nvSpPr>
        <p:spPr/>
        <p:txBody>
          <a:bodyPr/>
          <a:lstStyle/>
          <a:p>
            <a:fld id="{F41BC1FE-425B-4D41-9768-47500E60C2C6}" type="slidenum">
              <a:rPr lang="en-US" altLang="en-US" smtClean="0"/>
              <a:pPr/>
              <a:t>5</a:t>
            </a:fld>
            <a:endParaRPr lang="en-US" altLang="en-US"/>
          </a:p>
        </p:txBody>
      </p:sp>
    </p:spTree>
    <p:extLst>
      <p:ext uri="{BB962C8B-B14F-4D97-AF65-F5344CB8AC3E}">
        <p14:creationId xmlns:p14="http://schemas.microsoft.com/office/powerpoint/2010/main" val="234631021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3298A-F1A2-4C32-8E00-E80EB13D5F18}"/>
              </a:ext>
            </a:extLst>
          </p:cNvPr>
          <p:cNvSpPr>
            <a:spLocks noGrp="1"/>
          </p:cNvSpPr>
          <p:nvPr>
            <p:ph type="title"/>
          </p:nvPr>
        </p:nvSpPr>
        <p:spPr/>
        <p:txBody>
          <a:bodyPr/>
          <a:lstStyle/>
          <a:p>
            <a:r>
              <a:rPr lang="en-US" dirty="0"/>
              <a:t>Cohort selection criteria</a:t>
            </a:r>
          </a:p>
        </p:txBody>
      </p:sp>
      <p:sp>
        <p:nvSpPr>
          <p:cNvPr id="3" name="Content Placeholder 2">
            <a:extLst>
              <a:ext uri="{FF2B5EF4-FFF2-40B4-BE49-F238E27FC236}">
                <a16:creationId xmlns:a16="http://schemas.microsoft.com/office/drawing/2014/main" id="{78AA2B78-78F1-4E79-B4D8-C5674924EE05}"/>
              </a:ext>
            </a:extLst>
          </p:cNvPr>
          <p:cNvSpPr>
            <a:spLocks noGrp="1"/>
          </p:cNvSpPr>
          <p:nvPr>
            <p:ph idx="1"/>
          </p:nvPr>
        </p:nvSpPr>
        <p:spPr/>
        <p:txBody>
          <a:bodyPr/>
          <a:lstStyle/>
          <a:p>
            <a:pPr>
              <a:buFont typeface="Arial" panose="020B0604020202020204" pitchFamily="34" charset="0"/>
              <a:buChar char="•"/>
            </a:pPr>
            <a:r>
              <a:rPr lang="en-US" dirty="0"/>
              <a:t>Inclusion criteria: </a:t>
            </a:r>
          </a:p>
          <a:p>
            <a:pPr lvl="1">
              <a:buFont typeface="Arial" panose="020B0604020202020204" pitchFamily="34" charset="0"/>
              <a:buChar char="•"/>
            </a:pPr>
            <a:r>
              <a:rPr lang="en-US" dirty="0"/>
              <a:t>necessary conditions to participate.</a:t>
            </a:r>
          </a:p>
          <a:p>
            <a:pPr>
              <a:buFont typeface="Arial" panose="020B0604020202020204" pitchFamily="34" charset="0"/>
              <a:buChar char="•"/>
            </a:pPr>
            <a:r>
              <a:rPr lang="en-US" dirty="0"/>
              <a:t>Exclusion criteria: </a:t>
            </a:r>
          </a:p>
          <a:p>
            <a:pPr lvl="1">
              <a:buFont typeface="Arial" panose="020B0604020202020204" pitchFamily="34" charset="0"/>
              <a:buChar char="•"/>
            </a:pPr>
            <a:r>
              <a:rPr lang="en-US" dirty="0"/>
              <a:t>conditions sufficient to reject subjects that satisfy the inclusion criteria</a:t>
            </a:r>
          </a:p>
          <a:p>
            <a:pPr lvl="1">
              <a:buFont typeface="Arial" panose="020B0604020202020204" pitchFamily="34" charset="0"/>
              <a:buChar char="•"/>
            </a:pPr>
            <a:r>
              <a:rPr lang="en-US" dirty="0"/>
              <a:t>they are NOT the negation of the inclusion criteria</a:t>
            </a:r>
          </a:p>
        </p:txBody>
      </p:sp>
      <p:sp>
        <p:nvSpPr>
          <p:cNvPr id="4" name="Slide Number Placeholder 3">
            <a:extLst>
              <a:ext uri="{FF2B5EF4-FFF2-40B4-BE49-F238E27FC236}">
                <a16:creationId xmlns:a16="http://schemas.microsoft.com/office/drawing/2014/main" id="{DADF66C4-56C3-4A5D-8F2F-854A74E6316A}"/>
              </a:ext>
            </a:extLst>
          </p:cNvPr>
          <p:cNvSpPr>
            <a:spLocks noGrp="1"/>
          </p:cNvSpPr>
          <p:nvPr>
            <p:ph type="sldNum" sz="quarter" idx="4"/>
          </p:nvPr>
        </p:nvSpPr>
        <p:spPr/>
        <p:txBody>
          <a:bodyPr/>
          <a:lstStyle/>
          <a:p>
            <a:fld id="{90E28097-5348-46F4-A68E-6A0338650D1F}" type="slidenum">
              <a:rPr lang="en-US" smtClean="0"/>
              <a:pPr/>
              <a:t>50</a:t>
            </a:fld>
            <a:endParaRPr lang="en-US"/>
          </a:p>
        </p:txBody>
      </p:sp>
      <p:sp>
        <p:nvSpPr>
          <p:cNvPr id="5" name="TextBox 4">
            <a:extLst>
              <a:ext uri="{FF2B5EF4-FFF2-40B4-BE49-F238E27FC236}">
                <a16:creationId xmlns:a16="http://schemas.microsoft.com/office/drawing/2014/main" id="{1981034A-87A6-4D6A-9E3F-CD3836C4ED8F}"/>
              </a:ext>
            </a:extLst>
          </p:cNvPr>
          <p:cNvSpPr txBox="1"/>
          <p:nvPr/>
        </p:nvSpPr>
        <p:spPr>
          <a:xfrm>
            <a:off x="7772400" y="58353"/>
            <a:ext cx="1313181" cy="584775"/>
          </a:xfrm>
          <a:prstGeom prst="rect">
            <a:avLst/>
          </a:prstGeom>
          <a:noFill/>
          <a:ln w="38100">
            <a:solidFill>
              <a:schemeClr val="bg1"/>
            </a:solidFill>
          </a:ln>
        </p:spPr>
        <p:txBody>
          <a:bodyPr wrap="none" rtlCol="0">
            <a:spAutoFit/>
          </a:bodyPr>
          <a:lstStyle/>
          <a:p>
            <a:r>
              <a:rPr lang="en-US" dirty="0">
                <a:solidFill>
                  <a:schemeClr val="bg1"/>
                </a:solidFill>
              </a:rPr>
              <a:t>A4/4.1</a:t>
            </a:r>
          </a:p>
        </p:txBody>
      </p:sp>
      <p:sp>
        <p:nvSpPr>
          <p:cNvPr id="6" name="Slide Number Placeholder 2">
            <a:extLst>
              <a:ext uri="{FF2B5EF4-FFF2-40B4-BE49-F238E27FC236}">
                <a16:creationId xmlns:a16="http://schemas.microsoft.com/office/drawing/2014/main" id="{5C2D35AD-3EB1-425A-BC41-1845C07FF3C2}"/>
              </a:ext>
            </a:extLst>
          </p:cNvPr>
          <p:cNvSpPr>
            <a:spLocks noGrp="1"/>
          </p:cNvSpPr>
          <p:nvPr>
            <p:ph type="sldNum" sz="quarter" idx="10"/>
          </p:nvPr>
        </p:nvSpPr>
        <p:spPr>
          <a:xfrm>
            <a:off x="4482" y="6491456"/>
            <a:ext cx="452718" cy="365125"/>
          </a:xfrm>
        </p:spPr>
        <p:txBody>
          <a:bodyPr/>
          <a:lstStyle/>
          <a:p>
            <a:fld id="{6702E1E0-462E-42B5-A359-A648340C9DAE}" type="slidenum">
              <a:rPr lang="en-US" smtClean="0"/>
              <a:pPr/>
              <a:t>50</a:t>
            </a:fld>
            <a:endParaRPr lang="en-US" dirty="0"/>
          </a:p>
        </p:txBody>
      </p:sp>
    </p:spTree>
    <p:extLst>
      <p:ext uri="{BB962C8B-B14F-4D97-AF65-F5344CB8AC3E}">
        <p14:creationId xmlns:p14="http://schemas.microsoft.com/office/powerpoint/2010/main" val="74902748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A8A65-DA98-4129-8933-32C319576DFD}"/>
              </a:ext>
            </a:extLst>
          </p:cNvPr>
          <p:cNvSpPr>
            <a:spLocks noGrp="1"/>
          </p:cNvSpPr>
          <p:nvPr>
            <p:ph type="title"/>
          </p:nvPr>
        </p:nvSpPr>
        <p:spPr/>
        <p:txBody>
          <a:bodyPr/>
          <a:lstStyle/>
          <a:p>
            <a:r>
              <a:rPr lang="en-US" dirty="0"/>
              <a:t>Sample</a:t>
            </a:r>
          </a:p>
        </p:txBody>
      </p:sp>
      <p:sp>
        <p:nvSpPr>
          <p:cNvPr id="3" name="Content Placeholder 2">
            <a:extLst>
              <a:ext uri="{FF2B5EF4-FFF2-40B4-BE49-F238E27FC236}">
                <a16:creationId xmlns:a16="http://schemas.microsoft.com/office/drawing/2014/main" id="{8D0E9C3D-9FFB-4612-871A-CD097739797A}"/>
              </a:ext>
            </a:extLst>
          </p:cNvPr>
          <p:cNvSpPr>
            <a:spLocks noGrp="1"/>
          </p:cNvSpPr>
          <p:nvPr>
            <p:ph idx="1"/>
          </p:nvPr>
        </p:nvSpPr>
        <p:spPr/>
        <p:txBody>
          <a:bodyPr/>
          <a:lstStyle/>
          <a:p>
            <a:pPr>
              <a:buFont typeface="Arial" panose="020B0604020202020204" pitchFamily="34" charset="0"/>
              <a:buChar char="•"/>
            </a:pPr>
            <a:r>
              <a:rPr lang="en-US" dirty="0"/>
              <a:t>Subsets of data drawn from a population</a:t>
            </a:r>
          </a:p>
        </p:txBody>
      </p:sp>
      <p:sp>
        <p:nvSpPr>
          <p:cNvPr id="4" name="Rectangle 3">
            <a:extLst>
              <a:ext uri="{FF2B5EF4-FFF2-40B4-BE49-F238E27FC236}">
                <a16:creationId xmlns:a16="http://schemas.microsoft.com/office/drawing/2014/main" id="{AB8E74B9-B9F3-43F9-B363-F41EF8C29950}"/>
              </a:ext>
            </a:extLst>
          </p:cNvPr>
          <p:cNvSpPr/>
          <p:nvPr/>
        </p:nvSpPr>
        <p:spPr bwMode="auto">
          <a:xfrm>
            <a:off x="152400" y="2743200"/>
            <a:ext cx="2590800" cy="2819400"/>
          </a:xfrm>
          <a:prstGeom prst="rect">
            <a:avLst/>
          </a:prstGeom>
          <a:noFill/>
          <a:ln w="19050" cap="flat" cmpd="sng" algn="ctr">
            <a:solidFill>
              <a:srgbClr val="FFFF00"/>
            </a:solidFill>
            <a:prstDash val="solid"/>
            <a:round/>
            <a:headEnd type="none" w="med" len="med"/>
            <a:tailEnd type="none" w="med" len="med"/>
          </a:ln>
          <a:effectLst/>
          <a:scene3d>
            <a:camera prst="isometricRightUp"/>
            <a:lightRig rig="threePt" dir="t"/>
          </a:scene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5" name="Rectangle 4">
            <a:extLst>
              <a:ext uri="{FF2B5EF4-FFF2-40B4-BE49-F238E27FC236}">
                <a16:creationId xmlns:a16="http://schemas.microsoft.com/office/drawing/2014/main" id="{28F004A2-AC5D-4EE9-B446-ED52D2503DB1}"/>
              </a:ext>
            </a:extLst>
          </p:cNvPr>
          <p:cNvSpPr/>
          <p:nvPr/>
        </p:nvSpPr>
        <p:spPr bwMode="auto">
          <a:xfrm>
            <a:off x="609600" y="3352800"/>
            <a:ext cx="609600" cy="2209800"/>
          </a:xfrm>
          <a:prstGeom prst="rect">
            <a:avLst/>
          </a:prstGeom>
          <a:pattFill prst="divot">
            <a:fgClr>
              <a:srgbClr val="FFC1C1"/>
            </a:fgClr>
            <a:bgClr>
              <a:srgbClr val="37558A"/>
            </a:bgClr>
          </a:pattFill>
          <a:ln w="19050" cap="flat" cmpd="sng" algn="ctr">
            <a:solidFill>
              <a:srgbClr val="FFC1C1"/>
            </a:solidFill>
            <a:prstDash val="solid"/>
            <a:round/>
            <a:headEnd type="none" w="med" len="med"/>
            <a:tailEnd type="none" w="med" len="med"/>
          </a:ln>
          <a:effectLst/>
          <a:scene3d>
            <a:camera prst="isometricRightUp"/>
            <a:lightRig rig="threePt" dir="t"/>
          </a:scene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6" name="Rectangle 5">
            <a:extLst>
              <a:ext uri="{FF2B5EF4-FFF2-40B4-BE49-F238E27FC236}">
                <a16:creationId xmlns:a16="http://schemas.microsoft.com/office/drawing/2014/main" id="{34BF0A8E-C65D-4B28-B58C-A8315EC5C834}"/>
              </a:ext>
            </a:extLst>
          </p:cNvPr>
          <p:cNvSpPr/>
          <p:nvPr/>
        </p:nvSpPr>
        <p:spPr bwMode="auto">
          <a:xfrm>
            <a:off x="1447800" y="2781300"/>
            <a:ext cx="914400" cy="2209800"/>
          </a:xfrm>
          <a:prstGeom prst="rect">
            <a:avLst/>
          </a:prstGeom>
          <a:pattFill prst="smConfetti">
            <a:fgClr>
              <a:srgbClr val="1FE115"/>
            </a:fgClr>
            <a:bgClr>
              <a:srgbClr val="305087"/>
            </a:bgClr>
          </a:pattFill>
          <a:ln w="19050" cap="flat" cmpd="sng" algn="ctr">
            <a:solidFill>
              <a:srgbClr val="1FE115"/>
            </a:solidFill>
            <a:prstDash val="solid"/>
            <a:round/>
            <a:headEnd type="none" w="med" len="med"/>
            <a:tailEnd type="none" w="med" len="med"/>
          </a:ln>
          <a:effectLst/>
          <a:scene3d>
            <a:camera prst="isometricRightUp"/>
            <a:lightRig rig="threePt" dir="t"/>
          </a:scene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7" name="Oval 6">
            <a:extLst>
              <a:ext uri="{FF2B5EF4-FFF2-40B4-BE49-F238E27FC236}">
                <a16:creationId xmlns:a16="http://schemas.microsoft.com/office/drawing/2014/main" id="{24F4EDA3-557C-41BB-9D3A-AEA240492AEA}"/>
              </a:ext>
            </a:extLst>
          </p:cNvPr>
          <p:cNvSpPr/>
          <p:nvPr/>
        </p:nvSpPr>
        <p:spPr bwMode="auto">
          <a:xfrm>
            <a:off x="2590800" y="4953000"/>
            <a:ext cx="609600" cy="1143000"/>
          </a:xfrm>
          <a:prstGeom prst="ellipse">
            <a:avLst/>
          </a:prstGeom>
          <a:pattFill prst="pct5">
            <a:fgClr>
              <a:srgbClr val="FFC1C1"/>
            </a:fgClr>
            <a:bgClr>
              <a:srgbClr val="2F4F87"/>
            </a:bgClr>
          </a:pattFill>
          <a:ln w="38100" cap="flat" cmpd="sng" algn="ctr">
            <a:solidFill>
              <a:srgbClr val="FFC1C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8" name="Oval 7">
            <a:extLst>
              <a:ext uri="{FF2B5EF4-FFF2-40B4-BE49-F238E27FC236}">
                <a16:creationId xmlns:a16="http://schemas.microsoft.com/office/drawing/2014/main" id="{4453F5FB-4A9A-4186-AD08-9BD7AE525AEE}"/>
              </a:ext>
            </a:extLst>
          </p:cNvPr>
          <p:cNvSpPr/>
          <p:nvPr/>
        </p:nvSpPr>
        <p:spPr bwMode="auto">
          <a:xfrm>
            <a:off x="3733800" y="3429000"/>
            <a:ext cx="609600" cy="1143000"/>
          </a:xfrm>
          <a:prstGeom prst="ellipse">
            <a:avLst/>
          </a:prstGeom>
          <a:pattFill prst="pct5">
            <a:fgClr>
              <a:srgbClr val="1FE115"/>
            </a:fgClr>
            <a:bgClr>
              <a:srgbClr val="38558A"/>
            </a:bgClr>
          </a:pattFill>
          <a:ln w="38100" cap="flat" cmpd="sng" algn="ctr">
            <a:solidFill>
              <a:srgbClr val="1FE11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9" name="Oval 8">
            <a:extLst>
              <a:ext uri="{FF2B5EF4-FFF2-40B4-BE49-F238E27FC236}">
                <a16:creationId xmlns:a16="http://schemas.microsoft.com/office/drawing/2014/main" id="{DDE49F5B-EAF2-46AB-B473-91A6E380293F}"/>
              </a:ext>
            </a:extLst>
          </p:cNvPr>
          <p:cNvSpPr/>
          <p:nvPr/>
        </p:nvSpPr>
        <p:spPr bwMode="auto">
          <a:xfrm>
            <a:off x="762000" y="4495800"/>
            <a:ext cx="243840" cy="457200"/>
          </a:xfrm>
          <a:prstGeom prst="ellipse">
            <a:avLst/>
          </a:prstGeom>
          <a:pattFill prst="pct5">
            <a:fgClr>
              <a:srgbClr val="FFC1C1"/>
            </a:fgClr>
            <a:bgClr>
              <a:srgbClr val="2F4F87"/>
            </a:bgClr>
          </a:pattFill>
          <a:ln w="38100" cap="flat" cmpd="sng" algn="ctr">
            <a:solidFill>
              <a:srgbClr val="FFC1C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0" name="Oval 9">
            <a:extLst>
              <a:ext uri="{FF2B5EF4-FFF2-40B4-BE49-F238E27FC236}">
                <a16:creationId xmlns:a16="http://schemas.microsoft.com/office/drawing/2014/main" id="{EB92DA65-E5A5-403B-9AAB-0FBFD8D45039}"/>
              </a:ext>
            </a:extLst>
          </p:cNvPr>
          <p:cNvSpPr/>
          <p:nvPr/>
        </p:nvSpPr>
        <p:spPr bwMode="auto">
          <a:xfrm>
            <a:off x="1762760" y="3733800"/>
            <a:ext cx="284480" cy="533400"/>
          </a:xfrm>
          <a:prstGeom prst="ellipse">
            <a:avLst/>
          </a:prstGeom>
          <a:pattFill prst="pct5">
            <a:fgClr>
              <a:srgbClr val="1FE115"/>
            </a:fgClr>
            <a:bgClr>
              <a:srgbClr val="38558A"/>
            </a:bgClr>
          </a:pattFill>
          <a:ln w="38100" cap="flat" cmpd="sng" algn="ctr">
            <a:solidFill>
              <a:srgbClr val="1FE11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12" name="Straight Connector 11">
            <a:extLst>
              <a:ext uri="{FF2B5EF4-FFF2-40B4-BE49-F238E27FC236}">
                <a16:creationId xmlns:a16="http://schemas.microsoft.com/office/drawing/2014/main" id="{15FD358E-837D-40B4-96C7-219F7AFEA26A}"/>
              </a:ext>
            </a:extLst>
          </p:cNvPr>
          <p:cNvCxnSpPr>
            <a:cxnSpLocks/>
            <a:stCxn id="10" idx="0"/>
            <a:endCxn id="8" idx="0"/>
          </p:cNvCxnSpPr>
          <p:nvPr/>
        </p:nvCxnSpPr>
        <p:spPr bwMode="auto">
          <a:xfrm flipV="1">
            <a:off x="1905000" y="3429000"/>
            <a:ext cx="2133600" cy="304800"/>
          </a:xfrm>
          <a:prstGeom prst="line">
            <a:avLst/>
          </a:prstGeom>
          <a:solidFill>
            <a:schemeClr val="accent1"/>
          </a:solidFill>
          <a:ln w="9525" cap="flat" cmpd="sng" algn="ctr">
            <a:solidFill>
              <a:srgbClr val="1FE115"/>
            </a:solidFill>
            <a:prstDash val="dash"/>
            <a:round/>
            <a:headEnd type="none" w="med" len="med"/>
            <a:tailEnd type="none" w="med" len="med"/>
          </a:ln>
          <a:effectLst/>
        </p:spPr>
      </p:cxnSp>
      <p:cxnSp>
        <p:nvCxnSpPr>
          <p:cNvPr id="14" name="Straight Connector 13">
            <a:extLst>
              <a:ext uri="{FF2B5EF4-FFF2-40B4-BE49-F238E27FC236}">
                <a16:creationId xmlns:a16="http://schemas.microsoft.com/office/drawing/2014/main" id="{9ED881A2-2015-458F-9A08-313DA619D50F}"/>
              </a:ext>
            </a:extLst>
          </p:cNvPr>
          <p:cNvCxnSpPr>
            <a:cxnSpLocks/>
            <a:stCxn id="10" idx="4"/>
            <a:endCxn id="8" idx="4"/>
          </p:cNvCxnSpPr>
          <p:nvPr/>
        </p:nvCxnSpPr>
        <p:spPr bwMode="auto">
          <a:xfrm>
            <a:off x="1905000" y="4267200"/>
            <a:ext cx="2133600" cy="304800"/>
          </a:xfrm>
          <a:prstGeom prst="line">
            <a:avLst/>
          </a:prstGeom>
          <a:solidFill>
            <a:schemeClr val="accent1"/>
          </a:solidFill>
          <a:ln w="9525" cap="flat" cmpd="sng" algn="ctr">
            <a:solidFill>
              <a:srgbClr val="1FE115"/>
            </a:solidFill>
            <a:prstDash val="dash"/>
            <a:round/>
            <a:headEnd type="none" w="med" len="med"/>
            <a:tailEnd type="none" w="med" len="med"/>
          </a:ln>
          <a:effectLst/>
        </p:spPr>
      </p:cxnSp>
      <p:cxnSp>
        <p:nvCxnSpPr>
          <p:cNvPr id="17" name="Straight Connector 16">
            <a:extLst>
              <a:ext uri="{FF2B5EF4-FFF2-40B4-BE49-F238E27FC236}">
                <a16:creationId xmlns:a16="http://schemas.microsoft.com/office/drawing/2014/main" id="{373C68BE-8F15-4D5F-B908-867670AB37DB}"/>
              </a:ext>
            </a:extLst>
          </p:cNvPr>
          <p:cNvCxnSpPr>
            <a:cxnSpLocks/>
            <a:stCxn id="9" idx="0"/>
            <a:endCxn id="7" idx="0"/>
          </p:cNvCxnSpPr>
          <p:nvPr/>
        </p:nvCxnSpPr>
        <p:spPr bwMode="auto">
          <a:xfrm>
            <a:off x="883920" y="4495800"/>
            <a:ext cx="2011680" cy="457200"/>
          </a:xfrm>
          <a:prstGeom prst="line">
            <a:avLst/>
          </a:prstGeom>
          <a:solidFill>
            <a:schemeClr val="accent1"/>
          </a:solidFill>
          <a:ln w="9525" cap="flat" cmpd="sng" algn="ctr">
            <a:solidFill>
              <a:srgbClr val="FFC1C1"/>
            </a:solidFill>
            <a:prstDash val="dash"/>
            <a:round/>
            <a:headEnd type="none" w="med" len="med"/>
            <a:tailEnd type="none" w="med" len="med"/>
          </a:ln>
          <a:effectLst/>
        </p:spPr>
      </p:cxnSp>
      <p:cxnSp>
        <p:nvCxnSpPr>
          <p:cNvPr id="20" name="Straight Connector 19">
            <a:extLst>
              <a:ext uri="{FF2B5EF4-FFF2-40B4-BE49-F238E27FC236}">
                <a16:creationId xmlns:a16="http://schemas.microsoft.com/office/drawing/2014/main" id="{C60C9DB5-F485-4A3D-B168-03E62B523D10}"/>
              </a:ext>
            </a:extLst>
          </p:cNvPr>
          <p:cNvCxnSpPr>
            <a:cxnSpLocks/>
            <a:stCxn id="9" idx="4"/>
            <a:endCxn id="7" idx="4"/>
          </p:cNvCxnSpPr>
          <p:nvPr/>
        </p:nvCxnSpPr>
        <p:spPr bwMode="auto">
          <a:xfrm>
            <a:off x="883920" y="4953000"/>
            <a:ext cx="2011680" cy="1143000"/>
          </a:xfrm>
          <a:prstGeom prst="line">
            <a:avLst/>
          </a:prstGeom>
          <a:solidFill>
            <a:schemeClr val="accent1"/>
          </a:solidFill>
          <a:ln w="9525" cap="flat" cmpd="sng" algn="ctr">
            <a:solidFill>
              <a:srgbClr val="FFC1C1"/>
            </a:solidFill>
            <a:prstDash val="dash"/>
            <a:round/>
            <a:headEnd type="none" w="med" len="med"/>
            <a:tailEnd type="none" w="med" len="med"/>
          </a:ln>
          <a:effectLst/>
        </p:spPr>
      </p:cxnSp>
      <p:sp>
        <p:nvSpPr>
          <p:cNvPr id="23" name="Content Placeholder 2">
            <a:extLst>
              <a:ext uri="{FF2B5EF4-FFF2-40B4-BE49-F238E27FC236}">
                <a16:creationId xmlns:a16="http://schemas.microsoft.com/office/drawing/2014/main" id="{E68912EE-C3DC-46CB-A5CE-BF5A046B7B23}"/>
              </a:ext>
            </a:extLst>
          </p:cNvPr>
          <p:cNvSpPr txBox="1">
            <a:spLocks/>
          </p:cNvSpPr>
          <p:nvPr/>
        </p:nvSpPr>
        <p:spPr>
          <a:xfrm>
            <a:off x="4602480" y="2286000"/>
            <a:ext cx="4465320" cy="4495800"/>
          </a:xfrm>
          <a:prstGeom prst="rect">
            <a:avLst/>
          </a:prstGeom>
        </p:spPr>
        <p:txBody>
          <a:bodyPr/>
          <a:lstStyle>
            <a:lvl1pPr marL="342900" indent="-342900" algn="l" rtl="0" eaLnBrk="1" fontAlgn="base" hangingPunct="1">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1" fontAlgn="base" hangingPunct="1">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1" fontAlgn="base" hangingPunct="1">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1" fontAlgn="base" hangingPunct="1">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1" fontAlgn="base" hangingPunct="1">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pPr>
              <a:buFont typeface="Arial" panose="020B0604020202020204" pitchFamily="34" charset="0"/>
              <a:buChar char="•"/>
            </a:pPr>
            <a:r>
              <a:rPr lang="en-US" sz="1800" kern="0" dirty="0"/>
              <a:t>Descriptive </a:t>
            </a:r>
            <a:r>
              <a:rPr lang="en-US" sz="1800" i="1" kern="0" dirty="0"/>
              <a:t>statistics</a:t>
            </a:r>
            <a:r>
              <a:rPr lang="en-US" sz="1800" kern="0" dirty="0"/>
              <a:t> (sample mean, sample variance, …) describe the </a:t>
            </a:r>
            <a:r>
              <a:rPr lang="en-US" sz="1800" i="1" kern="0" dirty="0"/>
              <a:t>samples</a:t>
            </a:r>
            <a:r>
              <a:rPr lang="en-US" sz="1800" kern="0" dirty="0"/>
              <a:t>.</a:t>
            </a:r>
          </a:p>
          <a:p>
            <a:pPr>
              <a:buFont typeface="Arial" panose="020B0604020202020204" pitchFamily="34" charset="0"/>
              <a:buChar char="•"/>
            </a:pPr>
            <a:r>
              <a:rPr lang="en-US" sz="1800" kern="0" dirty="0"/>
              <a:t>Only the </a:t>
            </a:r>
            <a:r>
              <a:rPr lang="en-US" sz="1800" i="1" kern="0" dirty="0"/>
              <a:t>statistics</a:t>
            </a:r>
            <a:r>
              <a:rPr lang="en-US" sz="1800" kern="0" dirty="0"/>
              <a:t> of </a:t>
            </a:r>
            <a:r>
              <a:rPr lang="en-US" sz="1800" kern="0" dirty="0">
                <a:solidFill>
                  <a:srgbClr val="FFFF00"/>
                </a:solidFill>
              </a:rPr>
              <a:t>completely representative samples</a:t>
            </a:r>
            <a:r>
              <a:rPr lang="en-US" sz="1800" kern="0" dirty="0"/>
              <a:t> provide for accurate </a:t>
            </a:r>
            <a:r>
              <a:rPr lang="en-US" sz="1800" i="1" kern="0" dirty="0"/>
              <a:t>parameters</a:t>
            </a:r>
            <a:r>
              <a:rPr lang="en-US" sz="1800" kern="0" dirty="0"/>
              <a:t> (population mean, …).</a:t>
            </a:r>
          </a:p>
          <a:p>
            <a:pPr lvl="1">
              <a:buFont typeface="Arial" panose="020B0604020202020204" pitchFamily="34" charset="0"/>
              <a:buChar char="•"/>
            </a:pPr>
            <a:r>
              <a:rPr lang="en-US" sz="1800" kern="0" dirty="0"/>
              <a:t>Statistics </a:t>
            </a:r>
            <a:r>
              <a:rPr lang="en-US" sz="1800" kern="0" dirty="0">
                <a:sym typeface="Wingdings" panose="05000000000000000000" pitchFamily="2" charset="2"/>
              </a:rPr>
              <a:t> parameter </a:t>
            </a:r>
            <a:r>
              <a:rPr lang="en-US" sz="1800" i="1" kern="0" dirty="0">
                <a:sym typeface="Wingdings" panose="05000000000000000000" pitchFamily="2" charset="2"/>
              </a:rPr>
              <a:t>estimates</a:t>
            </a:r>
          </a:p>
          <a:p>
            <a:pPr lvl="1">
              <a:buFont typeface="Arial" panose="020B0604020202020204" pitchFamily="34" charset="0"/>
              <a:buChar char="•"/>
            </a:pPr>
            <a:r>
              <a:rPr lang="en-US" sz="1800" kern="0" dirty="0"/>
              <a:t>How good are the estimates?</a:t>
            </a:r>
          </a:p>
          <a:p>
            <a:pPr lvl="1">
              <a:buFont typeface="Arial" panose="020B0604020202020204" pitchFamily="34" charset="0"/>
              <a:buChar char="•"/>
            </a:pPr>
            <a:r>
              <a:rPr lang="en-US" sz="1800" kern="0" dirty="0"/>
              <a:t>If the statistics about the same variables in distinct samples are distinct, are then the parameters for these variables distinct in the populations the samples are drawn from?</a:t>
            </a:r>
          </a:p>
          <a:p>
            <a:pPr>
              <a:buFont typeface="Arial" panose="020B0604020202020204" pitchFamily="34" charset="0"/>
              <a:buChar char="•"/>
            </a:pPr>
            <a:endParaRPr lang="en-US" sz="1800" kern="0" dirty="0"/>
          </a:p>
        </p:txBody>
      </p:sp>
      <p:sp>
        <p:nvSpPr>
          <p:cNvPr id="16" name="TextBox 15">
            <a:extLst>
              <a:ext uri="{FF2B5EF4-FFF2-40B4-BE49-F238E27FC236}">
                <a16:creationId xmlns:a16="http://schemas.microsoft.com/office/drawing/2014/main" id="{A0030E0E-9471-433D-820B-7D965468C18F}"/>
              </a:ext>
            </a:extLst>
          </p:cNvPr>
          <p:cNvSpPr txBox="1"/>
          <p:nvPr/>
        </p:nvSpPr>
        <p:spPr>
          <a:xfrm>
            <a:off x="7345053" y="58353"/>
            <a:ext cx="1757212" cy="584775"/>
          </a:xfrm>
          <a:prstGeom prst="rect">
            <a:avLst/>
          </a:prstGeom>
          <a:noFill/>
          <a:ln w="38100">
            <a:solidFill>
              <a:schemeClr val="bg1"/>
            </a:solidFill>
          </a:ln>
        </p:spPr>
        <p:txBody>
          <a:bodyPr wrap="none" rtlCol="0">
            <a:spAutoFit/>
          </a:bodyPr>
          <a:lstStyle/>
          <a:p>
            <a:r>
              <a:rPr lang="en-US" dirty="0">
                <a:solidFill>
                  <a:schemeClr val="bg1"/>
                </a:solidFill>
              </a:rPr>
              <a:t>A4/4.3.a)</a:t>
            </a:r>
          </a:p>
        </p:txBody>
      </p:sp>
      <p:sp>
        <p:nvSpPr>
          <p:cNvPr id="18" name="Slide Number Placeholder 4">
            <a:extLst>
              <a:ext uri="{FF2B5EF4-FFF2-40B4-BE49-F238E27FC236}">
                <a16:creationId xmlns:a16="http://schemas.microsoft.com/office/drawing/2014/main" id="{416F4BBE-5436-4A50-B727-A6F52267159B}"/>
              </a:ext>
            </a:extLst>
          </p:cNvPr>
          <p:cNvSpPr>
            <a:spLocks noGrp="1"/>
          </p:cNvSpPr>
          <p:nvPr>
            <p:ph type="sldNum" sz="quarter" idx="10"/>
          </p:nvPr>
        </p:nvSpPr>
        <p:spPr>
          <a:xfrm>
            <a:off x="4482" y="6491456"/>
            <a:ext cx="452718" cy="365125"/>
          </a:xfrm>
        </p:spPr>
        <p:txBody>
          <a:bodyPr/>
          <a:lstStyle/>
          <a:p>
            <a:fld id="{970F0956-5B8E-40B4-A8DD-F75AA1D26018}" type="slidenum">
              <a:rPr lang="en-US" smtClean="0"/>
              <a:pPr/>
              <a:t>51</a:t>
            </a:fld>
            <a:endParaRPr lang="en-US"/>
          </a:p>
        </p:txBody>
      </p:sp>
    </p:spTree>
    <p:extLst>
      <p:ext uri="{BB962C8B-B14F-4D97-AF65-F5344CB8AC3E}">
        <p14:creationId xmlns:p14="http://schemas.microsoft.com/office/powerpoint/2010/main" val="31488998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Sampling methods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u="sng" dirty="0"/>
              <a:t>Random</a:t>
            </a:r>
            <a:r>
              <a:rPr lang="en-US" dirty="0"/>
              <a:t> </a:t>
            </a:r>
            <a:r>
              <a:rPr lang="en-US" sz="1600" dirty="0"/>
              <a:t>(in combination with others)</a:t>
            </a:r>
          </a:p>
          <a:p>
            <a:pPr>
              <a:buFont typeface="Arial" panose="020B0604020202020204" pitchFamily="34" charset="0"/>
              <a:buChar char="•"/>
            </a:pPr>
            <a:r>
              <a:rPr lang="en-US" u="sng" dirty="0"/>
              <a:t>Stratified</a:t>
            </a:r>
            <a:r>
              <a:rPr lang="en-US" dirty="0"/>
              <a:t>: </a:t>
            </a:r>
          </a:p>
          <a:p>
            <a:pPr lvl="1">
              <a:buFont typeface="Arial" panose="020B0604020202020204" pitchFamily="34" charset="0"/>
              <a:buChar char="•"/>
            </a:pPr>
            <a:r>
              <a:rPr lang="en-US" sz="2000" dirty="0"/>
              <a:t>the population is partitioned into non-overlapping groups (‘strata’) and a sample is selected by some design within each stratum.</a:t>
            </a:r>
          </a:p>
          <a:p>
            <a:pPr lvl="3">
              <a:buFont typeface="Arial" panose="020B0604020202020204" pitchFamily="34" charset="0"/>
              <a:buChar char="•"/>
            </a:pPr>
            <a:r>
              <a:rPr lang="en-US" sz="1600" dirty="0">
                <a:hlinkClick r:id="rId2"/>
              </a:rPr>
              <a:t>https://onlinecourses.science.psu.edu/stat506/node/27</a:t>
            </a:r>
            <a:endParaRPr lang="en-US" sz="1600" dirty="0"/>
          </a:p>
          <a:p>
            <a:pPr>
              <a:buFont typeface="Arial" panose="020B0604020202020204" pitchFamily="34" charset="0"/>
              <a:buChar char="•"/>
            </a:pPr>
            <a:r>
              <a:rPr lang="en-US" u="sng" dirty="0"/>
              <a:t>Clustered</a:t>
            </a:r>
            <a:r>
              <a:rPr lang="en-US" dirty="0"/>
              <a:t>: focus on a specific subpopulation;</a:t>
            </a:r>
          </a:p>
          <a:p>
            <a:pPr>
              <a:buFont typeface="Arial" panose="020B0604020202020204" pitchFamily="34" charset="0"/>
              <a:buChar char="•"/>
            </a:pPr>
            <a:r>
              <a:rPr lang="en-US" u="sng" dirty="0"/>
              <a:t>Judgment-based</a:t>
            </a:r>
            <a:r>
              <a:rPr lang="en-US" dirty="0"/>
              <a:t>: focus on subpopulations with specific knowledge or perspective.</a:t>
            </a:r>
          </a:p>
          <a:p>
            <a:pPr>
              <a:buFont typeface="Arial" panose="020B0604020202020204" pitchFamily="34" charset="0"/>
              <a:buChar char="•"/>
            </a:pPr>
            <a:r>
              <a:rPr lang="en-US" u="sng" dirty="0"/>
              <a:t>Convenience-based</a:t>
            </a:r>
            <a:r>
              <a:rPr lang="en-US" dirty="0"/>
              <a:t>.</a:t>
            </a:r>
          </a:p>
          <a:p>
            <a:pPr>
              <a:buFont typeface="Arial" panose="020B0604020202020204" pitchFamily="34" charset="0"/>
              <a:buChar char="•"/>
            </a:pPr>
            <a:r>
              <a:rPr lang="en-US" u="sng" dirty="0"/>
              <a:t>Opportunity-based</a:t>
            </a:r>
            <a:r>
              <a:rPr lang="en-US" dirty="0"/>
              <a:t>.</a:t>
            </a:r>
          </a:p>
          <a:p>
            <a:pPr>
              <a:buFont typeface="Arial" panose="020B0604020202020204" pitchFamily="34" charset="0"/>
              <a:buChar char="•"/>
            </a:pPr>
            <a:r>
              <a:rPr lang="en-US" u="sng" dirty="0"/>
              <a:t>Snowball</a:t>
            </a:r>
            <a:r>
              <a:rPr lang="en-US" dirty="0"/>
              <a:t>: e.g. suggestions by other interviewees.</a:t>
            </a:r>
          </a:p>
          <a:p>
            <a:pPr>
              <a:buFont typeface="Arial" panose="020B0604020202020204" pitchFamily="34" charset="0"/>
              <a:buChar char="•"/>
            </a:pPr>
            <a:endParaRPr lang="en-US" dirty="0"/>
          </a:p>
        </p:txBody>
      </p:sp>
      <p:sp>
        <p:nvSpPr>
          <p:cNvPr id="4" name="Rectangle 3"/>
          <p:cNvSpPr/>
          <p:nvPr/>
        </p:nvSpPr>
        <p:spPr>
          <a:xfrm>
            <a:off x="381000" y="6320135"/>
            <a:ext cx="8686800" cy="461665"/>
          </a:xfrm>
          <a:prstGeom prst="rect">
            <a:avLst/>
          </a:prstGeom>
        </p:spPr>
        <p:txBody>
          <a:bodyPr wrap="square">
            <a:spAutoFit/>
          </a:bodyPr>
          <a:lstStyle/>
          <a:p>
            <a:pPr algn="r"/>
            <a:r>
              <a:rPr lang="en-US" sz="1200" b="0" dirty="0">
                <a:solidFill>
                  <a:schemeClr val="bg1"/>
                </a:solidFill>
                <a:latin typeface="FuturaStd-Book"/>
              </a:rPr>
              <a:t>MC. Harrell &amp; MA. Bradley. Data Collection Methods: Semi-Structured Interviews and Focus Groups. RAND Corporation 2009. </a:t>
            </a:r>
            <a:r>
              <a:rPr lang="en-US" sz="1200" b="0" dirty="0">
                <a:solidFill>
                  <a:schemeClr val="bg1"/>
                </a:solidFill>
                <a:latin typeface="FuturaStd-Book"/>
                <a:hlinkClick r:id="rId3"/>
              </a:rPr>
              <a:t>http://www.rand.org/pubs/technical_reports/TR718.html</a:t>
            </a:r>
            <a:r>
              <a:rPr lang="en-US" sz="1200" b="0" dirty="0">
                <a:solidFill>
                  <a:schemeClr val="bg1"/>
                </a:solidFill>
                <a:latin typeface="FuturaStd-Book"/>
              </a:rPr>
              <a:t> </a:t>
            </a:r>
          </a:p>
        </p:txBody>
      </p:sp>
      <p:sp>
        <p:nvSpPr>
          <p:cNvPr id="5" name="Slide Number Placeholder 4"/>
          <p:cNvSpPr>
            <a:spLocks noGrp="1"/>
          </p:cNvSpPr>
          <p:nvPr>
            <p:ph type="sldNum" sz="quarter" idx="10"/>
          </p:nvPr>
        </p:nvSpPr>
        <p:spPr/>
        <p:txBody>
          <a:bodyPr/>
          <a:lstStyle/>
          <a:p>
            <a:fld id="{970F0956-5B8E-40B4-A8DD-F75AA1D26018}" type="slidenum">
              <a:rPr lang="en-US" smtClean="0"/>
              <a:pPr/>
              <a:t>52</a:t>
            </a:fld>
            <a:endParaRPr lang="en-US"/>
          </a:p>
        </p:txBody>
      </p:sp>
      <p:sp>
        <p:nvSpPr>
          <p:cNvPr id="6" name="TextBox 5">
            <a:extLst>
              <a:ext uri="{FF2B5EF4-FFF2-40B4-BE49-F238E27FC236}">
                <a16:creationId xmlns:a16="http://schemas.microsoft.com/office/drawing/2014/main" id="{45F8A9D8-5D30-4D34-A597-C67894C09B69}"/>
              </a:ext>
            </a:extLst>
          </p:cNvPr>
          <p:cNvSpPr txBox="1"/>
          <p:nvPr/>
        </p:nvSpPr>
        <p:spPr>
          <a:xfrm>
            <a:off x="7345053" y="58353"/>
            <a:ext cx="1757212" cy="584775"/>
          </a:xfrm>
          <a:prstGeom prst="rect">
            <a:avLst/>
          </a:prstGeom>
          <a:noFill/>
          <a:ln w="38100">
            <a:solidFill>
              <a:schemeClr val="bg1"/>
            </a:solidFill>
          </a:ln>
        </p:spPr>
        <p:txBody>
          <a:bodyPr wrap="none" rtlCol="0">
            <a:spAutoFit/>
          </a:bodyPr>
          <a:lstStyle/>
          <a:p>
            <a:r>
              <a:rPr lang="en-US" dirty="0">
                <a:solidFill>
                  <a:schemeClr val="bg1"/>
                </a:solidFill>
              </a:rPr>
              <a:t>A4/4.3.a)</a:t>
            </a:r>
          </a:p>
        </p:txBody>
      </p:sp>
    </p:spTree>
    <p:extLst>
      <p:ext uri="{BB962C8B-B14F-4D97-AF65-F5344CB8AC3E}">
        <p14:creationId xmlns:p14="http://schemas.microsoft.com/office/powerpoint/2010/main" val="125665651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8686800" cy="762000"/>
          </a:xfrm>
        </p:spPr>
        <p:txBody>
          <a:bodyPr/>
          <a:lstStyle/>
          <a:p>
            <a:r>
              <a:rPr lang="en-US" dirty="0"/>
              <a:t>Randomization</a:t>
            </a:r>
          </a:p>
        </p:txBody>
      </p:sp>
      <p:sp>
        <p:nvSpPr>
          <p:cNvPr id="3" name="Content Placeholder 2"/>
          <p:cNvSpPr>
            <a:spLocks noGrp="1"/>
          </p:cNvSpPr>
          <p:nvPr>
            <p:ph idx="1"/>
          </p:nvPr>
        </p:nvSpPr>
        <p:spPr>
          <a:xfrm>
            <a:off x="228600" y="1447800"/>
            <a:ext cx="8686800" cy="4953000"/>
          </a:xfrm>
        </p:spPr>
        <p:txBody>
          <a:bodyPr/>
          <a:lstStyle/>
          <a:p>
            <a:pPr>
              <a:buFont typeface="Arial" panose="020B0604020202020204" pitchFamily="34" charset="0"/>
              <a:buChar char="•"/>
            </a:pPr>
            <a:r>
              <a:rPr lang="en-US" dirty="0"/>
              <a:t>Goal: minimizing treatment selection bias;</a:t>
            </a:r>
          </a:p>
          <a:p>
            <a:pPr lvl="2">
              <a:buFont typeface="Arial" panose="020B0604020202020204" pitchFamily="34" charset="0"/>
              <a:buChar char="•"/>
            </a:pPr>
            <a:r>
              <a:rPr lang="en-US" dirty="0"/>
              <a:t>assignment to treated group not based on prognostic factors;</a:t>
            </a:r>
          </a:p>
          <a:p>
            <a:pPr lvl="2">
              <a:buFont typeface="Arial" panose="020B0604020202020204" pitchFamily="34" charset="0"/>
              <a:buChar char="•"/>
            </a:pPr>
            <a:r>
              <a:rPr lang="en-US" dirty="0"/>
              <a:t>prevents confounding of the treatment effects with other prognostic variables.</a:t>
            </a:r>
          </a:p>
          <a:p>
            <a:pPr>
              <a:buFont typeface="Arial" panose="020B0604020202020204" pitchFamily="34" charset="0"/>
              <a:buChar char="•"/>
            </a:pPr>
            <a:r>
              <a:rPr lang="en-US" dirty="0"/>
              <a:t>Strategies:</a:t>
            </a:r>
          </a:p>
          <a:p>
            <a:pPr lvl="1">
              <a:buFont typeface="Arial" panose="020B0604020202020204" pitchFamily="34" charset="0"/>
              <a:buChar char="•"/>
            </a:pPr>
            <a:r>
              <a:rPr lang="en-US" sz="2000" u="sng" dirty="0"/>
              <a:t>Simple</a:t>
            </a:r>
            <a:r>
              <a:rPr lang="en-US" sz="2000" dirty="0"/>
              <a:t>: flip a coin for each subject.</a:t>
            </a:r>
          </a:p>
          <a:p>
            <a:pPr lvl="1">
              <a:buFont typeface="Arial" panose="020B0604020202020204" pitchFamily="34" charset="0"/>
              <a:buChar char="•"/>
            </a:pPr>
            <a:r>
              <a:rPr lang="en-US" sz="2000" u="sng" dirty="0"/>
              <a:t>Constrained</a:t>
            </a:r>
            <a:r>
              <a:rPr lang="en-US" sz="2000" dirty="0"/>
              <a:t>: subjects pick token (T or </a:t>
            </a:r>
            <a:r>
              <a:rPr lang="en-US" sz="2000" dirty="0" err="1"/>
              <a:t>nT</a:t>
            </a:r>
            <a:r>
              <a:rPr lang="en-US" sz="2000" dirty="0"/>
              <a:t>) from a bag.</a:t>
            </a:r>
          </a:p>
          <a:p>
            <a:pPr lvl="1">
              <a:buFont typeface="Arial" panose="020B0604020202020204" pitchFamily="34" charset="0"/>
              <a:buChar char="•"/>
            </a:pPr>
            <a:r>
              <a:rPr lang="en-US" sz="2000" u="sng" dirty="0"/>
              <a:t>Adaptive</a:t>
            </a:r>
            <a:r>
              <a:rPr lang="en-US" sz="2000" dirty="0"/>
              <a:t>, several schemas, e.g.: </a:t>
            </a:r>
          </a:p>
          <a:p>
            <a:pPr lvl="2">
              <a:buFont typeface="Arial" panose="020B0604020202020204" pitchFamily="34" charset="0"/>
              <a:buChar char="•"/>
            </a:pPr>
            <a:r>
              <a:rPr lang="en-US" dirty="0"/>
              <a:t>pick token from bag to determine group, put it back, add one token from opposite category, or,</a:t>
            </a:r>
          </a:p>
          <a:p>
            <a:pPr lvl="2">
              <a:buFont typeface="Arial" panose="020B0604020202020204" pitchFamily="34" charset="0"/>
              <a:buChar char="•"/>
            </a:pPr>
            <a:r>
              <a:rPr lang="en-US" dirty="0"/>
              <a:t>pick from bag, give selected treatment, if treatment successful add two tokens of same treatment to bag, otherwise, one of each.</a:t>
            </a:r>
          </a:p>
          <a:p>
            <a:pPr lvl="1">
              <a:buFont typeface="Arial" panose="020B0604020202020204" pitchFamily="34" charset="0"/>
              <a:buChar char="•"/>
            </a:pPr>
            <a:r>
              <a:rPr lang="en-US" sz="2000" u="sng" dirty="0"/>
              <a:t>Stratified</a:t>
            </a:r>
            <a:r>
              <a:rPr lang="en-US" sz="2000" dirty="0"/>
              <a:t>: create treatment groups that are balanced with respect to confounding (prognostic) variables.</a:t>
            </a:r>
          </a:p>
          <a:p>
            <a:pPr marL="0" indent="0"/>
            <a:endParaRPr lang="en-US" dirty="0"/>
          </a:p>
        </p:txBody>
      </p:sp>
      <p:sp>
        <p:nvSpPr>
          <p:cNvPr id="4" name="Slide Number Placeholder 3"/>
          <p:cNvSpPr>
            <a:spLocks noGrp="1"/>
          </p:cNvSpPr>
          <p:nvPr>
            <p:ph type="sldNum" sz="quarter" idx="10"/>
          </p:nvPr>
        </p:nvSpPr>
        <p:spPr/>
        <p:txBody>
          <a:bodyPr/>
          <a:lstStyle/>
          <a:p>
            <a:fld id="{B7A43C5A-ACB8-4C0A-8D74-C2E9796A15BB}" type="slidenum">
              <a:rPr lang="en-US" smtClean="0"/>
              <a:pPr/>
              <a:t>53</a:t>
            </a:fld>
            <a:endParaRPr lang="en-US" dirty="0"/>
          </a:p>
        </p:txBody>
      </p:sp>
      <p:sp>
        <p:nvSpPr>
          <p:cNvPr id="5" name="TextBox 4">
            <a:extLst>
              <a:ext uri="{FF2B5EF4-FFF2-40B4-BE49-F238E27FC236}">
                <a16:creationId xmlns:a16="http://schemas.microsoft.com/office/drawing/2014/main" id="{56DD3B15-A020-48CD-A6E2-82BEC9782676}"/>
              </a:ext>
            </a:extLst>
          </p:cNvPr>
          <p:cNvSpPr txBox="1"/>
          <p:nvPr/>
        </p:nvSpPr>
        <p:spPr>
          <a:xfrm>
            <a:off x="7333832" y="58353"/>
            <a:ext cx="1779654" cy="584775"/>
          </a:xfrm>
          <a:prstGeom prst="rect">
            <a:avLst/>
          </a:prstGeom>
          <a:noFill/>
          <a:ln w="38100">
            <a:solidFill>
              <a:schemeClr val="bg1"/>
            </a:solidFill>
          </a:ln>
        </p:spPr>
        <p:txBody>
          <a:bodyPr wrap="none" rtlCol="0">
            <a:spAutoFit/>
          </a:bodyPr>
          <a:lstStyle/>
          <a:p>
            <a:r>
              <a:rPr lang="en-US" dirty="0">
                <a:solidFill>
                  <a:schemeClr val="bg1"/>
                </a:solidFill>
              </a:rPr>
              <a:t>A4/4.3.b)</a:t>
            </a:r>
          </a:p>
        </p:txBody>
      </p:sp>
    </p:spTree>
    <p:extLst>
      <p:ext uri="{BB962C8B-B14F-4D97-AF65-F5344CB8AC3E}">
        <p14:creationId xmlns:p14="http://schemas.microsoft.com/office/powerpoint/2010/main" val="182423428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03647"/>
            <a:ext cx="8686800" cy="762000"/>
          </a:xfrm>
        </p:spPr>
        <p:txBody>
          <a:bodyPr/>
          <a:lstStyle/>
          <a:p>
            <a:r>
              <a:rPr lang="en-US" dirty="0"/>
              <a:t>Blinding</a:t>
            </a:r>
          </a:p>
        </p:txBody>
      </p:sp>
      <p:sp>
        <p:nvSpPr>
          <p:cNvPr id="3" name="Content Placeholder 2"/>
          <p:cNvSpPr>
            <a:spLocks noGrp="1"/>
          </p:cNvSpPr>
          <p:nvPr>
            <p:ph idx="1"/>
          </p:nvPr>
        </p:nvSpPr>
        <p:spPr>
          <a:xfrm>
            <a:off x="228600" y="1618047"/>
            <a:ext cx="8686800" cy="4953000"/>
          </a:xfrm>
        </p:spPr>
        <p:txBody>
          <a:bodyPr/>
          <a:lstStyle/>
          <a:p>
            <a:pPr>
              <a:buFont typeface="Arial" panose="020B0604020202020204" pitchFamily="34" charset="0"/>
              <a:buChar char="•"/>
            </a:pPr>
            <a:r>
              <a:rPr lang="en-US" dirty="0"/>
              <a:t>Of who:</a:t>
            </a:r>
          </a:p>
          <a:p>
            <a:pPr lvl="1">
              <a:buFont typeface="Arial" panose="020B0604020202020204" pitchFamily="34" charset="0"/>
              <a:buChar char="•"/>
            </a:pPr>
            <a:r>
              <a:rPr lang="en-US" dirty="0"/>
              <a:t>single: 	   study subjects;</a:t>
            </a:r>
          </a:p>
          <a:p>
            <a:pPr lvl="1">
              <a:buFont typeface="Arial" panose="020B0604020202020204" pitchFamily="34" charset="0"/>
              <a:buChar char="•"/>
            </a:pPr>
            <a:r>
              <a:rPr lang="en-US" dirty="0"/>
              <a:t>double:	   subjects plus investigators;</a:t>
            </a:r>
          </a:p>
          <a:p>
            <a:pPr lvl="1">
              <a:buFont typeface="Arial" panose="020B0604020202020204" pitchFamily="34" charset="0"/>
              <a:buChar char="•"/>
            </a:pPr>
            <a:r>
              <a:rPr lang="en-US" dirty="0"/>
              <a:t>triple: 	   subjects, investigators, evaluators, sponsors.</a:t>
            </a:r>
          </a:p>
          <a:p>
            <a:pPr>
              <a:buFont typeface="Arial" panose="020B0604020202020204" pitchFamily="34" charset="0"/>
              <a:buChar char="•"/>
            </a:pPr>
            <a:r>
              <a:rPr lang="en-US" dirty="0"/>
              <a:t>Not often possible:</a:t>
            </a:r>
          </a:p>
          <a:p>
            <a:pPr lvl="1">
              <a:buFont typeface="Arial" panose="020B0604020202020204" pitchFamily="34" charset="0"/>
              <a:buChar char="•"/>
            </a:pPr>
            <a:r>
              <a:rPr lang="en-US" dirty="0"/>
              <a:t>Ethical (no fake surgery)</a:t>
            </a:r>
          </a:p>
          <a:p>
            <a:pPr lvl="1">
              <a:buFont typeface="Arial" panose="020B0604020202020204" pitchFamily="34" charset="0"/>
              <a:buChar char="•"/>
            </a:pPr>
            <a:r>
              <a:rPr lang="en-US" dirty="0"/>
              <a:t>Different side effects of two compared treatments</a:t>
            </a:r>
          </a:p>
          <a:p>
            <a:pPr lvl="1">
              <a:buFont typeface="Arial" panose="020B0604020202020204" pitchFamily="34" charset="0"/>
              <a:buChar char="•"/>
            </a:pPr>
            <a:r>
              <a:rPr lang="en-US" dirty="0"/>
              <a:t>Different routes of administration</a:t>
            </a:r>
          </a:p>
          <a:p>
            <a:pPr lvl="2">
              <a:buFont typeface="Arial" panose="020B0604020202020204" pitchFamily="34" charset="0"/>
              <a:buChar char="•"/>
            </a:pPr>
            <a:r>
              <a:rPr lang="en-US" dirty="0"/>
              <a:t>Can be canceled out by ‘double dummy’ approach</a:t>
            </a:r>
          </a:p>
          <a:p>
            <a:pPr>
              <a:buFont typeface="Arial" panose="020B0604020202020204" pitchFamily="34" charset="0"/>
              <a:buChar char="•"/>
            </a:pPr>
            <a:r>
              <a:rPr lang="en-US" dirty="0"/>
              <a:t>Requires evaluation of the success of the blinding.</a:t>
            </a:r>
          </a:p>
        </p:txBody>
      </p:sp>
      <p:sp>
        <p:nvSpPr>
          <p:cNvPr id="4" name="Slide Number Placeholder 3"/>
          <p:cNvSpPr>
            <a:spLocks noGrp="1"/>
          </p:cNvSpPr>
          <p:nvPr>
            <p:ph type="sldNum" sz="quarter" idx="10"/>
          </p:nvPr>
        </p:nvSpPr>
        <p:spPr>
          <a:xfrm>
            <a:off x="76200" y="6205922"/>
            <a:ext cx="2057400" cy="365125"/>
          </a:xfrm>
        </p:spPr>
        <p:txBody>
          <a:bodyPr/>
          <a:lstStyle/>
          <a:p>
            <a:fld id="{B7A43C5A-ACB8-4C0A-8D74-C2E9796A15BB}" type="slidenum">
              <a:rPr lang="en-US" smtClean="0"/>
              <a:pPr/>
              <a:t>54</a:t>
            </a:fld>
            <a:endParaRPr lang="en-US" dirty="0"/>
          </a:p>
        </p:txBody>
      </p:sp>
      <p:sp>
        <p:nvSpPr>
          <p:cNvPr id="5" name="Rectangle 4"/>
          <p:cNvSpPr/>
          <p:nvPr/>
        </p:nvSpPr>
        <p:spPr>
          <a:xfrm>
            <a:off x="0" y="6491870"/>
            <a:ext cx="9143998" cy="307777"/>
          </a:xfrm>
          <a:prstGeom prst="rect">
            <a:avLst/>
          </a:prstGeom>
        </p:spPr>
        <p:txBody>
          <a:bodyPr wrap="square">
            <a:spAutoFit/>
          </a:bodyPr>
          <a:lstStyle/>
          <a:p>
            <a:pPr algn="r"/>
            <a:r>
              <a:rPr lang="en-US" sz="1400" b="0" dirty="0">
                <a:solidFill>
                  <a:schemeClr val="bg1"/>
                </a:solidFill>
              </a:rPr>
              <a:t>Evans SR. Fundamentals of clinical trial design. </a:t>
            </a:r>
            <a:r>
              <a:rPr lang="en-US" sz="1400" b="0" i="1" dirty="0">
                <a:solidFill>
                  <a:schemeClr val="bg1"/>
                </a:solidFill>
              </a:rPr>
              <a:t>Journal of experimental stroke &amp; translational medicine</a:t>
            </a:r>
            <a:r>
              <a:rPr lang="en-US" sz="1400" b="0" dirty="0">
                <a:solidFill>
                  <a:schemeClr val="bg1"/>
                </a:solidFill>
              </a:rPr>
              <a:t>. 2010;3(1):19-27.</a:t>
            </a:r>
            <a:endParaRPr lang="en-US" sz="1400" b="0" dirty="0">
              <a:solidFill>
                <a:schemeClr val="bg1"/>
              </a:solidFill>
              <a:effectLst/>
            </a:endParaRPr>
          </a:p>
        </p:txBody>
      </p:sp>
      <p:sp>
        <p:nvSpPr>
          <p:cNvPr id="6" name="TextBox 5">
            <a:extLst>
              <a:ext uri="{FF2B5EF4-FFF2-40B4-BE49-F238E27FC236}">
                <a16:creationId xmlns:a16="http://schemas.microsoft.com/office/drawing/2014/main" id="{A894E0F4-438B-4B4C-A325-A5727B2F4028}"/>
              </a:ext>
            </a:extLst>
          </p:cNvPr>
          <p:cNvSpPr txBox="1"/>
          <p:nvPr/>
        </p:nvSpPr>
        <p:spPr>
          <a:xfrm>
            <a:off x="7356274" y="0"/>
            <a:ext cx="1734770" cy="584775"/>
          </a:xfrm>
          <a:prstGeom prst="rect">
            <a:avLst/>
          </a:prstGeom>
          <a:noFill/>
          <a:ln w="38100">
            <a:solidFill>
              <a:schemeClr val="bg1"/>
            </a:solidFill>
          </a:ln>
        </p:spPr>
        <p:txBody>
          <a:bodyPr wrap="none" rtlCol="0">
            <a:spAutoFit/>
          </a:bodyPr>
          <a:lstStyle/>
          <a:p>
            <a:r>
              <a:rPr lang="en-US" dirty="0">
                <a:solidFill>
                  <a:schemeClr val="bg1"/>
                </a:solidFill>
              </a:rPr>
              <a:t>A4/4.3.c)</a:t>
            </a:r>
          </a:p>
        </p:txBody>
      </p:sp>
    </p:spTree>
    <p:extLst>
      <p:ext uri="{BB962C8B-B14F-4D97-AF65-F5344CB8AC3E}">
        <p14:creationId xmlns:p14="http://schemas.microsoft.com/office/powerpoint/2010/main" val="232281859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Control group selection</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Goal: discriminate the effects caused by the study 		   intervention from effects due to other factors.</a:t>
            </a:r>
          </a:p>
          <a:p>
            <a:pPr lvl="3">
              <a:buFont typeface="Arial" panose="020B0604020202020204" pitchFamily="34" charset="0"/>
              <a:buChar char="•"/>
            </a:pPr>
            <a:r>
              <a:rPr lang="en-US" dirty="0"/>
              <a:t>natural history of the disease, patient or clinician expectations, the effects of other interventions, …</a:t>
            </a:r>
          </a:p>
          <a:p>
            <a:pPr>
              <a:buFont typeface="Arial" panose="020B0604020202020204" pitchFamily="34" charset="0"/>
              <a:buChar char="•"/>
            </a:pPr>
            <a:r>
              <a:rPr lang="en-US" dirty="0"/>
              <a:t>Types:</a:t>
            </a:r>
          </a:p>
          <a:p>
            <a:pPr lvl="1">
              <a:buFont typeface="Arial" panose="020B0604020202020204" pitchFamily="34" charset="0"/>
              <a:buChar char="•"/>
            </a:pPr>
            <a:r>
              <a:rPr lang="en-US" dirty="0"/>
              <a:t>historical controls: data from previous studies</a:t>
            </a:r>
          </a:p>
          <a:p>
            <a:pPr lvl="2">
              <a:buFont typeface="Arial" panose="020B0604020202020204" pitchFamily="34" charset="0"/>
              <a:buChar char="•"/>
            </a:pPr>
            <a:r>
              <a:rPr lang="en-US" dirty="0"/>
              <a:t>Randomization not possible </a:t>
            </a:r>
            <a:r>
              <a:rPr lang="en-US" dirty="0">
                <a:sym typeface="Wingdings" panose="05000000000000000000" pitchFamily="2" charset="2"/>
              </a:rPr>
              <a:t> more bias risk</a:t>
            </a:r>
            <a:endParaRPr lang="en-US" dirty="0"/>
          </a:p>
          <a:p>
            <a:pPr lvl="1">
              <a:buFont typeface="Arial" panose="020B0604020202020204" pitchFamily="34" charset="0"/>
              <a:buChar char="•"/>
            </a:pPr>
            <a:r>
              <a:rPr lang="en-US" dirty="0"/>
              <a:t>placebo/sham controls</a:t>
            </a:r>
          </a:p>
          <a:p>
            <a:pPr lvl="1">
              <a:buFont typeface="Arial" panose="020B0604020202020204" pitchFamily="34" charset="0"/>
              <a:buChar char="•"/>
            </a:pPr>
            <a:r>
              <a:rPr lang="en-US" dirty="0"/>
              <a:t>active controls: comparison to intervention with known outcomes</a:t>
            </a:r>
          </a:p>
          <a:p>
            <a:pPr lvl="2">
              <a:buFont typeface="Arial" panose="020B0604020202020204" pitchFamily="34" charset="0"/>
              <a:buChar char="•"/>
            </a:pPr>
            <a:r>
              <a:rPr lang="en-US" dirty="0"/>
              <a:t>‘non-inferiority’ studies.</a:t>
            </a:r>
          </a:p>
        </p:txBody>
      </p:sp>
      <p:sp>
        <p:nvSpPr>
          <p:cNvPr id="4" name="Slide Number Placeholder 3"/>
          <p:cNvSpPr>
            <a:spLocks noGrp="1"/>
          </p:cNvSpPr>
          <p:nvPr>
            <p:ph type="sldNum" sz="quarter" idx="10"/>
          </p:nvPr>
        </p:nvSpPr>
        <p:spPr>
          <a:xfrm>
            <a:off x="76200" y="6248400"/>
            <a:ext cx="2057400" cy="365125"/>
          </a:xfrm>
        </p:spPr>
        <p:txBody>
          <a:bodyPr/>
          <a:lstStyle/>
          <a:p>
            <a:fld id="{B7A43C5A-ACB8-4C0A-8D74-C2E9796A15BB}" type="slidenum">
              <a:rPr lang="en-US" smtClean="0"/>
              <a:pPr/>
              <a:t>55</a:t>
            </a:fld>
            <a:endParaRPr lang="en-US" dirty="0"/>
          </a:p>
        </p:txBody>
      </p:sp>
      <p:sp>
        <p:nvSpPr>
          <p:cNvPr id="5" name="Rectangle 4"/>
          <p:cNvSpPr/>
          <p:nvPr/>
        </p:nvSpPr>
        <p:spPr>
          <a:xfrm>
            <a:off x="0" y="6550223"/>
            <a:ext cx="9143998" cy="307777"/>
          </a:xfrm>
          <a:prstGeom prst="rect">
            <a:avLst/>
          </a:prstGeom>
        </p:spPr>
        <p:txBody>
          <a:bodyPr wrap="square">
            <a:spAutoFit/>
          </a:bodyPr>
          <a:lstStyle/>
          <a:p>
            <a:pPr algn="r"/>
            <a:r>
              <a:rPr lang="en-US" sz="1400" b="0" dirty="0">
                <a:solidFill>
                  <a:schemeClr val="bg1"/>
                </a:solidFill>
              </a:rPr>
              <a:t>Evans SR. Fundamentals of clinical trial design. </a:t>
            </a:r>
            <a:r>
              <a:rPr lang="en-US" sz="1400" b="0" i="1" dirty="0">
                <a:solidFill>
                  <a:schemeClr val="bg1"/>
                </a:solidFill>
              </a:rPr>
              <a:t>Journal of experimental stroke &amp; translational medicine</a:t>
            </a:r>
            <a:r>
              <a:rPr lang="en-US" sz="1400" b="0" dirty="0">
                <a:solidFill>
                  <a:schemeClr val="bg1"/>
                </a:solidFill>
              </a:rPr>
              <a:t>. 2010;3(1):19-27.</a:t>
            </a:r>
            <a:endParaRPr lang="en-US" sz="1400" b="0" dirty="0">
              <a:solidFill>
                <a:schemeClr val="bg1"/>
              </a:solidFill>
              <a:effectLst/>
            </a:endParaRPr>
          </a:p>
        </p:txBody>
      </p:sp>
      <p:sp>
        <p:nvSpPr>
          <p:cNvPr id="6" name="TextBox 5">
            <a:extLst>
              <a:ext uri="{FF2B5EF4-FFF2-40B4-BE49-F238E27FC236}">
                <a16:creationId xmlns:a16="http://schemas.microsoft.com/office/drawing/2014/main" id="{613ED9CF-40CA-49D8-9E34-C0B4665A34E5}"/>
              </a:ext>
            </a:extLst>
          </p:cNvPr>
          <p:cNvSpPr txBox="1"/>
          <p:nvPr/>
        </p:nvSpPr>
        <p:spPr>
          <a:xfrm>
            <a:off x="7333832" y="58353"/>
            <a:ext cx="1779654" cy="584775"/>
          </a:xfrm>
          <a:prstGeom prst="rect">
            <a:avLst/>
          </a:prstGeom>
          <a:noFill/>
          <a:ln w="38100">
            <a:solidFill>
              <a:schemeClr val="bg1"/>
            </a:solidFill>
          </a:ln>
        </p:spPr>
        <p:txBody>
          <a:bodyPr wrap="none" rtlCol="0">
            <a:spAutoFit/>
          </a:bodyPr>
          <a:lstStyle/>
          <a:p>
            <a:r>
              <a:rPr lang="en-US" dirty="0">
                <a:solidFill>
                  <a:schemeClr val="bg1"/>
                </a:solidFill>
              </a:rPr>
              <a:t>A4/4.3.d)</a:t>
            </a:r>
          </a:p>
        </p:txBody>
      </p:sp>
    </p:spTree>
    <p:extLst>
      <p:ext uri="{BB962C8B-B14F-4D97-AF65-F5344CB8AC3E}">
        <p14:creationId xmlns:p14="http://schemas.microsoft.com/office/powerpoint/2010/main" val="80679530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Steps in sample size determination</a:t>
            </a:r>
          </a:p>
        </p:txBody>
      </p:sp>
      <p:sp>
        <p:nvSpPr>
          <p:cNvPr id="3" name="Content Placeholder 2"/>
          <p:cNvSpPr>
            <a:spLocks noGrp="1"/>
          </p:cNvSpPr>
          <p:nvPr>
            <p:ph idx="1"/>
          </p:nvPr>
        </p:nvSpPr>
        <p:spPr/>
        <p:txBody>
          <a:bodyPr/>
          <a:lstStyle/>
          <a:p>
            <a:pPr marL="457200" indent="-457200">
              <a:buFont typeface="+mj-lt"/>
              <a:buAutoNum type="arabicPeriod"/>
            </a:pPr>
            <a:r>
              <a:rPr lang="en-US" sz="2000" dirty="0"/>
              <a:t>Formulate null and alternative hypotheses.</a:t>
            </a:r>
          </a:p>
          <a:p>
            <a:pPr lvl="2">
              <a:buFont typeface="Arial" panose="020B0604020202020204" pitchFamily="34" charset="0"/>
              <a:buChar char="•"/>
            </a:pPr>
            <a:r>
              <a:rPr lang="en-US" dirty="0"/>
              <a:t>‘minimum clinically relevant difference’.</a:t>
            </a:r>
          </a:p>
          <a:p>
            <a:pPr marL="457200" indent="-457200">
              <a:buFont typeface="+mj-lt"/>
              <a:buAutoNum type="arabicPeriod"/>
            </a:pPr>
            <a:r>
              <a:rPr lang="en-US" sz="2000" dirty="0"/>
              <a:t>Select type I and type II errors.</a:t>
            </a:r>
          </a:p>
          <a:p>
            <a:pPr marL="457200" indent="-457200">
              <a:buFont typeface="+mj-lt"/>
              <a:buAutoNum type="arabicPeriod"/>
            </a:pPr>
            <a:r>
              <a:rPr lang="en-US" sz="2000" dirty="0"/>
              <a:t>Obtain estimates of quantities that may be needed (e.g., estimates of variation or a control group response rate), through:</a:t>
            </a:r>
          </a:p>
          <a:p>
            <a:pPr marL="1257300" lvl="2" indent="-457200"/>
            <a:r>
              <a:rPr lang="en-US" dirty="0"/>
              <a:t>searching the literature for prior data</a:t>
            </a:r>
          </a:p>
          <a:p>
            <a:pPr marL="1257300" lvl="2" indent="-457200"/>
            <a:r>
              <a:rPr lang="en-US" dirty="0"/>
              <a:t>running pilot studies.</a:t>
            </a:r>
          </a:p>
          <a:p>
            <a:pPr marL="457200" indent="-457200">
              <a:buFont typeface="+mj-lt"/>
              <a:buAutoNum type="arabicPeriod"/>
            </a:pPr>
            <a:r>
              <a:rPr lang="en-US" sz="2000" dirty="0"/>
              <a:t>Select the minimum sample size such that two conditions hold: </a:t>
            </a:r>
          </a:p>
          <a:p>
            <a:pPr marL="1257300" lvl="2" indent="-457200"/>
            <a:r>
              <a:rPr lang="en-US" dirty="0"/>
              <a:t>if the null hypothesis is true then the probability of incorrectly rejecting is no more than the selected Type I error rate, and</a:t>
            </a:r>
          </a:p>
          <a:p>
            <a:pPr marL="1257300" lvl="2" indent="-457200"/>
            <a:r>
              <a:rPr lang="en-US" dirty="0"/>
              <a:t>if the alternative hypothesis is true then the probability of incorrectly failing to reject is no more than the selected Type II error.</a:t>
            </a:r>
          </a:p>
        </p:txBody>
      </p:sp>
      <p:sp>
        <p:nvSpPr>
          <p:cNvPr id="4" name="Slide Number Placeholder 3"/>
          <p:cNvSpPr>
            <a:spLocks noGrp="1"/>
          </p:cNvSpPr>
          <p:nvPr>
            <p:ph type="sldNum" sz="quarter" idx="10"/>
          </p:nvPr>
        </p:nvSpPr>
        <p:spPr>
          <a:xfrm>
            <a:off x="76200" y="6248400"/>
            <a:ext cx="2057400" cy="365125"/>
          </a:xfrm>
        </p:spPr>
        <p:txBody>
          <a:bodyPr/>
          <a:lstStyle/>
          <a:p>
            <a:fld id="{B7A43C5A-ACB8-4C0A-8D74-C2E9796A15BB}" type="slidenum">
              <a:rPr lang="en-US" smtClean="0"/>
              <a:pPr/>
              <a:t>56</a:t>
            </a:fld>
            <a:endParaRPr lang="en-US" dirty="0"/>
          </a:p>
        </p:txBody>
      </p:sp>
      <p:sp>
        <p:nvSpPr>
          <p:cNvPr id="5" name="Rectangle 4"/>
          <p:cNvSpPr/>
          <p:nvPr/>
        </p:nvSpPr>
        <p:spPr>
          <a:xfrm>
            <a:off x="0" y="6550223"/>
            <a:ext cx="9143998" cy="307777"/>
          </a:xfrm>
          <a:prstGeom prst="rect">
            <a:avLst/>
          </a:prstGeom>
        </p:spPr>
        <p:txBody>
          <a:bodyPr wrap="square">
            <a:spAutoFit/>
          </a:bodyPr>
          <a:lstStyle/>
          <a:p>
            <a:pPr algn="r"/>
            <a:r>
              <a:rPr lang="en-US" sz="1400" b="0" dirty="0">
                <a:solidFill>
                  <a:schemeClr val="bg1"/>
                </a:solidFill>
              </a:rPr>
              <a:t>Evans SR. Fundamentals of clinical trial design. </a:t>
            </a:r>
            <a:r>
              <a:rPr lang="en-US" sz="1400" b="0" i="1" dirty="0">
                <a:solidFill>
                  <a:schemeClr val="bg1"/>
                </a:solidFill>
              </a:rPr>
              <a:t>Journal of experimental stroke &amp; translational medicine</a:t>
            </a:r>
            <a:r>
              <a:rPr lang="en-US" sz="1400" b="0" dirty="0">
                <a:solidFill>
                  <a:schemeClr val="bg1"/>
                </a:solidFill>
              </a:rPr>
              <a:t>. 2010;3(1):19-27.</a:t>
            </a:r>
            <a:endParaRPr lang="en-US" sz="1400" b="0" dirty="0">
              <a:solidFill>
                <a:schemeClr val="bg1"/>
              </a:solidFill>
              <a:effectLst/>
            </a:endParaRPr>
          </a:p>
        </p:txBody>
      </p:sp>
      <p:sp>
        <p:nvSpPr>
          <p:cNvPr id="6" name="TextBox 5">
            <a:extLst>
              <a:ext uri="{FF2B5EF4-FFF2-40B4-BE49-F238E27FC236}">
                <a16:creationId xmlns:a16="http://schemas.microsoft.com/office/drawing/2014/main" id="{17A80AE3-F3EB-4B08-8F48-06761B99A249}"/>
              </a:ext>
            </a:extLst>
          </p:cNvPr>
          <p:cNvSpPr txBox="1"/>
          <p:nvPr/>
        </p:nvSpPr>
        <p:spPr>
          <a:xfrm>
            <a:off x="7647432" y="73593"/>
            <a:ext cx="1415772" cy="584775"/>
          </a:xfrm>
          <a:prstGeom prst="rect">
            <a:avLst/>
          </a:prstGeom>
          <a:noFill/>
          <a:ln w="38100">
            <a:solidFill>
              <a:schemeClr val="bg1"/>
            </a:solidFill>
          </a:ln>
        </p:spPr>
        <p:txBody>
          <a:bodyPr wrap="none" rtlCol="0">
            <a:spAutoFit/>
          </a:bodyPr>
          <a:lstStyle/>
          <a:p>
            <a:r>
              <a:rPr lang="en-US" dirty="0">
                <a:solidFill>
                  <a:schemeClr val="bg1"/>
                </a:solidFill>
              </a:rPr>
              <a:t>A4/4.4.</a:t>
            </a:r>
          </a:p>
        </p:txBody>
      </p:sp>
    </p:spTree>
    <p:extLst>
      <p:ext uri="{BB962C8B-B14F-4D97-AF65-F5344CB8AC3E}">
        <p14:creationId xmlns:p14="http://schemas.microsoft.com/office/powerpoint/2010/main" val="72644877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Discussion on possible </a:t>
            </a:r>
            <a:br>
              <a:rPr lang="en-US" dirty="0"/>
            </a:br>
            <a:r>
              <a:rPr lang="en-US" dirty="0"/>
              <a:t>research topics</a:t>
            </a:r>
          </a:p>
        </p:txBody>
      </p:sp>
      <p:sp>
        <p:nvSpPr>
          <p:cNvPr id="6" name="Subtitle 5"/>
          <p:cNvSpPr>
            <a:spLocks noGrp="1"/>
          </p:cNvSpPr>
          <p:nvPr>
            <p:ph type="subTitle" idx="1"/>
          </p:nvPr>
        </p:nvSpPr>
        <p:spPr/>
        <p:txBody>
          <a:bodyPr/>
          <a:lstStyle/>
          <a:p>
            <a:endParaRPr lang="en-US"/>
          </a:p>
        </p:txBody>
      </p:sp>
      <p:sp>
        <p:nvSpPr>
          <p:cNvPr id="4" name="Slide Number Placeholder 3"/>
          <p:cNvSpPr>
            <a:spLocks noGrp="1"/>
          </p:cNvSpPr>
          <p:nvPr>
            <p:ph type="sldNum" sz="quarter" idx="10"/>
          </p:nvPr>
        </p:nvSpPr>
        <p:spPr/>
        <p:txBody>
          <a:bodyPr/>
          <a:lstStyle/>
          <a:p>
            <a:fld id="{970F0956-5B8E-40B4-A8DD-F75AA1D26018}" type="slidenum">
              <a:rPr lang="en-US" smtClean="0"/>
              <a:pPr/>
              <a:t>57</a:t>
            </a:fld>
            <a:endParaRPr lang="en-US"/>
          </a:p>
        </p:txBody>
      </p:sp>
    </p:spTree>
    <p:extLst>
      <p:ext uri="{BB962C8B-B14F-4D97-AF65-F5344CB8AC3E}">
        <p14:creationId xmlns:p14="http://schemas.microsoft.com/office/powerpoint/2010/main" val="22255412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Course end goal: a research proposal!</a:t>
            </a:r>
          </a:p>
        </p:txBody>
      </p:sp>
      <p:sp>
        <p:nvSpPr>
          <p:cNvPr id="3" name="Content Placeholder 2"/>
          <p:cNvSpPr>
            <a:spLocks noGrp="1"/>
          </p:cNvSpPr>
          <p:nvPr>
            <p:ph idx="1"/>
          </p:nvPr>
        </p:nvSpPr>
        <p:spPr>
          <a:xfrm>
            <a:off x="234696" y="1371600"/>
            <a:ext cx="8686800" cy="4953000"/>
          </a:xfrm>
        </p:spPr>
        <p:txBody>
          <a:bodyPr/>
          <a:lstStyle/>
          <a:p>
            <a:pPr>
              <a:buFont typeface="Arial" panose="020B0604020202020204" pitchFamily="34" charset="0"/>
              <a:buChar char="•"/>
            </a:pPr>
            <a:r>
              <a:rPr lang="en-US" dirty="0"/>
              <a:t>You need to write a research proposal for a narrow topic: </a:t>
            </a:r>
          </a:p>
          <a:p>
            <a:pPr lvl="1">
              <a:buFont typeface="Arial" panose="020B0604020202020204" pitchFamily="34" charset="0"/>
              <a:buChar char="•"/>
            </a:pPr>
            <a:r>
              <a:rPr lang="en-US" sz="1800" dirty="0"/>
              <a:t>that is of interest to you,</a:t>
            </a:r>
          </a:p>
          <a:p>
            <a:pPr lvl="1">
              <a:buFont typeface="Arial" panose="020B0604020202020204" pitchFamily="34" charset="0"/>
              <a:buChar char="•"/>
            </a:pPr>
            <a:r>
              <a:rPr lang="en-US" sz="1800" dirty="0"/>
              <a:t>that, </a:t>
            </a:r>
            <a:r>
              <a:rPr lang="en-US" sz="1800" u="sng" dirty="0"/>
              <a:t>for BMI students</a:t>
            </a:r>
            <a:r>
              <a:rPr lang="en-US" sz="1800" dirty="0"/>
              <a:t>, fits the learning objectives of the BMI program,</a:t>
            </a:r>
          </a:p>
          <a:p>
            <a:pPr lvl="3">
              <a:buFont typeface="Arial" panose="020B0604020202020204" pitchFamily="34" charset="0"/>
              <a:buChar char="•"/>
            </a:pPr>
            <a:r>
              <a:rPr lang="en-US" sz="1400" dirty="0">
                <a:hlinkClick r:id="rId2" action="ppaction://hlinkfile"/>
              </a:rPr>
              <a:t>BMI504-Spring2026-topic-requirements.pdf</a:t>
            </a:r>
            <a:endParaRPr lang="en-US" sz="1400" dirty="0"/>
          </a:p>
          <a:p>
            <a:pPr lvl="1">
              <a:buFont typeface="Arial" panose="020B0604020202020204" pitchFamily="34" charset="0"/>
              <a:buChar char="•"/>
            </a:pPr>
            <a:r>
              <a:rPr lang="en-US" sz="1800" dirty="0"/>
              <a:t>for which you propose a </a:t>
            </a:r>
            <a:r>
              <a:rPr lang="en-US" sz="1800" u="sng" dirty="0"/>
              <a:t>mixed method</a:t>
            </a:r>
            <a:r>
              <a:rPr lang="en-US" sz="1800" dirty="0"/>
              <a:t> design.</a:t>
            </a:r>
          </a:p>
        </p:txBody>
      </p:sp>
      <p:sp>
        <p:nvSpPr>
          <p:cNvPr id="4" name="Slide Number Placeholder 3"/>
          <p:cNvSpPr>
            <a:spLocks noGrp="1"/>
          </p:cNvSpPr>
          <p:nvPr>
            <p:ph type="sldNum" sz="quarter" idx="10"/>
          </p:nvPr>
        </p:nvSpPr>
        <p:spPr/>
        <p:txBody>
          <a:bodyPr/>
          <a:lstStyle/>
          <a:p>
            <a:fld id="{970F0956-5B8E-40B4-A8DD-F75AA1D26018}" type="slidenum">
              <a:rPr lang="en-US" smtClean="0"/>
              <a:pPr/>
              <a:t>6</a:t>
            </a:fld>
            <a:endParaRPr lang="en-US"/>
          </a:p>
        </p:txBody>
      </p:sp>
    </p:spTree>
    <p:extLst>
      <p:ext uri="{BB962C8B-B14F-4D97-AF65-F5344CB8AC3E}">
        <p14:creationId xmlns:p14="http://schemas.microsoft.com/office/powerpoint/2010/main" val="12837428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Course end goal: a research proposal!</a:t>
            </a:r>
          </a:p>
        </p:txBody>
      </p:sp>
      <p:sp>
        <p:nvSpPr>
          <p:cNvPr id="3" name="Content Placeholder 2"/>
          <p:cNvSpPr>
            <a:spLocks noGrp="1"/>
          </p:cNvSpPr>
          <p:nvPr>
            <p:ph idx="1"/>
          </p:nvPr>
        </p:nvSpPr>
        <p:spPr>
          <a:xfrm>
            <a:off x="234696" y="1371600"/>
            <a:ext cx="8686800" cy="4953000"/>
          </a:xfrm>
        </p:spPr>
        <p:txBody>
          <a:bodyPr/>
          <a:lstStyle/>
          <a:p>
            <a:pPr>
              <a:buFont typeface="Arial" panose="020B0604020202020204" pitchFamily="34" charset="0"/>
              <a:buChar char="•"/>
            </a:pPr>
            <a:r>
              <a:rPr lang="en-US" dirty="0"/>
              <a:t>You need to write a research proposal for a narrow topic: </a:t>
            </a:r>
          </a:p>
          <a:p>
            <a:pPr lvl="1">
              <a:buFont typeface="Arial" panose="020B0604020202020204" pitchFamily="34" charset="0"/>
              <a:buChar char="•"/>
            </a:pPr>
            <a:r>
              <a:rPr lang="en-US" sz="1800" dirty="0"/>
              <a:t>that is of interest to you,</a:t>
            </a:r>
          </a:p>
          <a:p>
            <a:pPr lvl="1">
              <a:buFont typeface="Arial" panose="020B0604020202020204" pitchFamily="34" charset="0"/>
              <a:buChar char="•"/>
            </a:pPr>
            <a:r>
              <a:rPr lang="en-US" sz="1800" dirty="0"/>
              <a:t>that, </a:t>
            </a:r>
            <a:r>
              <a:rPr lang="en-US" sz="1800" u="sng" dirty="0"/>
              <a:t>for BMI students</a:t>
            </a:r>
            <a:r>
              <a:rPr lang="en-US" sz="1800" dirty="0"/>
              <a:t>, fits the learning objectives of the BMI program,</a:t>
            </a:r>
          </a:p>
          <a:p>
            <a:pPr lvl="3">
              <a:buFont typeface="Arial" panose="020B0604020202020204" pitchFamily="34" charset="0"/>
              <a:buChar char="•"/>
            </a:pPr>
            <a:r>
              <a:rPr lang="en-US" sz="1400" dirty="0">
                <a:hlinkClick r:id="rId2" action="ppaction://hlinkfile"/>
              </a:rPr>
              <a:t>BMI504-Spring2026-topic-requirements.pdf</a:t>
            </a:r>
            <a:endParaRPr lang="en-US" sz="1400" dirty="0"/>
          </a:p>
          <a:p>
            <a:pPr lvl="1">
              <a:buFont typeface="Arial" panose="020B0604020202020204" pitchFamily="34" charset="0"/>
              <a:buChar char="•"/>
            </a:pPr>
            <a:r>
              <a:rPr lang="en-US" sz="1800" dirty="0"/>
              <a:t>for which you propose a </a:t>
            </a:r>
            <a:r>
              <a:rPr lang="en-US" sz="1800" u="sng" dirty="0"/>
              <a:t>mixed method</a:t>
            </a:r>
            <a:r>
              <a:rPr lang="en-US" sz="1800" dirty="0"/>
              <a:t> design.</a:t>
            </a:r>
          </a:p>
          <a:p>
            <a:pPr>
              <a:buFont typeface="Arial" panose="020B0604020202020204" pitchFamily="34" charset="0"/>
              <a:buChar char="•"/>
            </a:pPr>
            <a:r>
              <a:rPr lang="en-US" dirty="0"/>
              <a:t>Time line:</a:t>
            </a:r>
          </a:p>
          <a:p>
            <a:pPr lvl="1">
              <a:buFont typeface="Arial" panose="020B0604020202020204" pitchFamily="34" charset="0"/>
              <a:buChar char="•"/>
              <a:tabLst>
                <a:tab pos="1371600" algn="l"/>
              </a:tabLst>
            </a:pPr>
            <a:r>
              <a:rPr lang="en-US" sz="1800" dirty="0"/>
              <a:t>A0	Jan 29:	Suggestions for research topic		</a:t>
            </a:r>
          </a:p>
          <a:p>
            <a:pPr lvl="1">
              <a:buFont typeface="Arial" panose="020B0604020202020204" pitchFamily="34" charset="0"/>
              <a:buChar char="•"/>
              <a:tabLst>
                <a:tab pos="1376363" algn="l"/>
              </a:tabLst>
            </a:pPr>
            <a:r>
              <a:rPr lang="en-US" sz="1800" dirty="0"/>
              <a:t>A1	(Feb 16):	A1-section (problem, objective, purpose…)	 (2.5% A6) </a:t>
            </a:r>
          </a:p>
          <a:p>
            <a:pPr lvl="1">
              <a:buFont typeface="Arial" panose="020B0604020202020204" pitchFamily="34" charset="0"/>
              <a:buChar char="•"/>
              <a:tabLst>
                <a:tab pos="1376363" algn="l"/>
              </a:tabLst>
            </a:pPr>
            <a:r>
              <a:rPr lang="en-US" sz="1800" dirty="0"/>
              <a:t>A2	(Mar 1): 	Mixed method, significance, PICOTT, …	 (6.5% A6)</a:t>
            </a:r>
          </a:p>
          <a:p>
            <a:pPr lvl="1">
              <a:buFont typeface="Arial" panose="020B0604020202020204" pitchFamily="34" charset="0"/>
              <a:buChar char="•"/>
              <a:tabLst>
                <a:tab pos="1376363" algn="l"/>
              </a:tabLst>
            </a:pPr>
            <a:r>
              <a:rPr lang="en-US" sz="1800" dirty="0"/>
              <a:t>A3	(Mar 23):	hypotheses, detailed methods, variables, …	 (23%  A6)</a:t>
            </a:r>
          </a:p>
          <a:p>
            <a:pPr lvl="1">
              <a:buFont typeface="Arial" panose="020B0604020202020204" pitchFamily="34" charset="0"/>
              <a:buChar char="•"/>
              <a:tabLst>
                <a:tab pos="1376363" algn="l"/>
              </a:tabLst>
            </a:pPr>
            <a:r>
              <a:rPr lang="en-US" sz="1800" dirty="0"/>
              <a:t>A4	(Apr 5)!!!: 	Data tables, cohorts, bias, stats, …		 (18%  A6)</a:t>
            </a:r>
          </a:p>
          <a:p>
            <a:pPr lvl="1">
              <a:buFont typeface="Arial" panose="020B0604020202020204" pitchFamily="34" charset="0"/>
              <a:buChar char="•"/>
              <a:tabLst>
                <a:tab pos="1376363" algn="l"/>
              </a:tabLst>
            </a:pPr>
            <a:r>
              <a:rPr lang="en-US" sz="1800" b="1" dirty="0"/>
              <a:t>A5	Apr 21: 	Relevant statistical exercise		 (5%   FS)</a:t>
            </a:r>
          </a:p>
          <a:p>
            <a:pPr lvl="1">
              <a:buFont typeface="Arial" panose="020B0604020202020204" pitchFamily="34" charset="0"/>
              <a:buChar char="•"/>
              <a:tabLst>
                <a:tab pos="1376363" algn="l"/>
              </a:tabLst>
            </a:pPr>
            <a:r>
              <a:rPr lang="en-US" sz="1800" b="1" dirty="0"/>
              <a:t>A7	Apr 28: 	</a:t>
            </a:r>
            <a:r>
              <a:rPr lang="en-US" sz="1800" b="1" dirty="0" err="1"/>
              <a:t>Powerpoint</a:t>
            </a:r>
            <a:r>
              <a:rPr lang="en-US" sz="1800" b="1" dirty="0"/>
              <a:t> for final presentation 		 (5%   FS)</a:t>
            </a:r>
          </a:p>
          <a:p>
            <a:pPr lvl="1">
              <a:buFont typeface="Arial" panose="020B0604020202020204" pitchFamily="34" charset="0"/>
              <a:buChar char="•"/>
              <a:tabLst>
                <a:tab pos="1376363" algn="l"/>
              </a:tabLst>
            </a:pPr>
            <a:r>
              <a:rPr lang="en-US" sz="1800" b="1" dirty="0"/>
              <a:t>A8	Apr 30:	Oral presentation			 (10% FS)</a:t>
            </a:r>
          </a:p>
          <a:p>
            <a:pPr lvl="1">
              <a:buFont typeface="Arial" panose="020B0604020202020204" pitchFamily="34" charset="0"/>
              <a:buChar char="•"/>
            </a:pPr>
            <a:r>
              <a:rPr lang="en-US" sz="1800" b="1" dirty="0"/>
              <a:t>A6     May 1: 	Research proposal complete 		 (50% FS)</a:t>
            </a:r>
          </a:p>
          <a:p>
            <a:pPr lvl="1">
              <a:buFont typeface="Arial" panose="020B0604020202020204" pitchFamily="34" charset="0"/>
              <a:buChar char="•"/>
            </a:pPr>
            <a:r>
              <a:rPr lang="en-US" sz="1800" b="1" dirty="0"/>
              <a:t>         May 7:</a:t>
            </a:r>
            <a:r>
              <a:rPr lang="en-US" sz="1800" dirty="0"/>
              <a:t>	Final Exam				 (30%  FS)</a:t>
            </a:r>
            <a:endParaRPr lang="en-US" sz="1800" b="1" dirty="0"/>
          </a:p>
        </p:txBody>
      </p:sp>
      <p:sp>
        <p:nvSpPr>
          <p:cNvPr id="4" name="Slide Number Placeholder 3"/>
          <p:cNvSpPr>
            <a:spLocks noGrp="1"/>
          </p:cNvSpPr>
          <p:nvPr>
            <p:ph type="sldNum" sz="quarter" idx="10"/>
          </p:nvPr>
        </p:nvSpPr>
        <p:spPr/>
        <p:txBody>
          <a:bodyPr/>
          <a:lstStyle/>
          <a:p>
            <a:fld id="{970F0956-5B8E-40B4-A8DD-F75AA1D26018}" type="slidenum">
              <a:rPr lang="en-US" smtClean="0"/>
              <a:pPr/>
              <a:t>7</a:t>
            </a:fld>
            <a:endParaRPr lang="en-US"/>
          </a:p>
        </p:txBody>
      </p:sp>
      <p:cxnSp>
        <p:nvCxnSpPr>
          <p:cNvPr id="6" name="Straight Connector 5">
            <a:extLst>
              <a:ext uri="{FF2B5EF4-FFF2-40B4-BE49-F238E27FC236}">
                <a16:creationId xmlns:a16="http://schemas.microsoft.com/office/drawing/2014/main" id="{2B1347D2-01BA-4610-B56E-EA26BC169322}"/>
              </a:ext>
            </a:extLst>
          </p:cNvPr>
          <p:cNvCxnSpPr/>
          <p:nvPr/>
        </p:nvCxnSpPr>
        <p:spPr bwMode="auto">
          <a:xfrm>
            <a:off x="762000" y="5151120"/>
            <a:ext cx="8001000" cy="0"/>
          </a:xfrm>
          <a:prstGeom prst="line">
            <a:avLst/>
          </a:prstGeom>
          <a:solidFill>
            <a:schemeClr val="accent1"/>
          </a:solidFill>
          <a:ln w="9525" cap="flat" cmpd="sng" algn="ctr">
            <a:solidFill>
              <a:schemeClr val="bg1"/>
            </a:solidFill>
            <a:prstDash val="dash"/>
            <a:round/>
            <a:headEnd type="none" w="med" len="med"/>
            <a:tailEnd type="none" w="med" len="med"/>
          </a:ln>
          <a:effectLst/>
        </p:spPr>
      </p:cxnSp>
    </p:spTree>
    <p:extLst>
      <p:ext uri="{BB962C8B-B14F-4D97-AF65-F5344CB8AC3E}">
        <p14:creationId xmlns:p14="http://schemas.microsoft.com/office/powerpoint/2010/main" val="411287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Why: research requirements BMI / PhD</a:t>
            </a:r>
          </a:p>
        </p:txBody>
      </p:sp>
      <p:sp>
        <p:nvSpPr>
          <p:cNvPr id="6" name="Content Placeholder 5"/>
          <p:cNvSpPr>
            <a:spLocks noGrp="1"/>
          </p:cNvSpPr>
          <p:nvPr>
            <p:ph idx="1"/>
          </p:nvPr>
        </p:nvSpPr>
        <p:spPr>
          <a:xfrm>
            <a:off x="228600" y="1676400"/>
            <a:ext cx="8686800" cy="2971800"/>
          </a:xfrm>
        </p:spPr>
        <p:txBody>
          <a:bodyPr/>
          <a:lstStyle/>
          <a:p>
            <a:pPr>
              <a:buFont typeface="Arial" panose="020B0604020202020204" pitchFamily="34" charset="0"/>
              <a:buChar char="•"/>
            </a:pPr>
            <a:r>
              <a:rPr lang="en-US" sz="2000" b="1" dirty="0"/>
              <a:t>All PhD students</a:t>
            </a:r>
            <a:r>
              <a:rPr lang="en-US" sz="2000" dirty="0"/>
              <a:t>:</a:t>
            </a:r>
          </a:p>
          <a:p>
            <a:pPr lvl="1">
              <a:buFont typeface="Arial" panose="020B0604020202020204" pitchFamily="34" charset="0"/>
              <a:buChar char="•"/>
            </a:pPr>
            <a:r>
              <a:rPr lang="en-US" sz="2000" dirty="0"/>
              <a:t>Must write a thesis about original and novel research advancing the state of the art in their domain.</a:t>
            </a:r>
          </a:p>
          <a:p>
            <a:pPr>
              <a:buFont typeface="Arial" panose="020B0604020202020204" pitchFamily="34" charset="0"/>
              <a:buChar char="•"/>
            </a:pPr>
            <a:r>
              <a:rPr lang="en-US" sz="2000" b="1" dirty="0"/>
              <a:t>BMI PhD students</a:t>
            </a:r>
            <a:r>
              <a:rPr lang="en-US" sz="2000" dirty="0"/>
              <a:t>: </a:t>
            </a:r>
          </a:p>
          <a:p>
            <a:pPr lvl="1">
              <a:buFont typeface="Arial" panose="020B0604020202020204" pitchFamily="34" charset="0"/>
              <a:buChar char="•"/>
            </a:pPr>
            <a:r>
              <a:rPr lang="en-US" sz="2000" dirty="0"/>
              <a:t>Must write a thesis proposal as their qualifying exam for PhD candidacy.</a:t>
            </a:r>
          </a:p>
          <a:p>
            <a:pPr lvl="1">
              <a:buFont typeface="Arial" panose="020B0604020202020204" pitchFamily="34" charset="0"/>
              <a:buChar char="•"/>
            </a:pPr>
            <a:r>
              <a:rPr lang="en-US" sz="2000" dirty="0"/>
              <a:t>Funded students, or students hoping to be funded should do this in the form of a NIH F-award.</a:t>
            </a:r>
          </a:p>
          <a:p>
            <a:pPr>
              <a:buFont typeface="Arial" panose="020B0604020202020204" pitchFamily="34" charset="0"/>
              <a:buChar char="•"/>
            </a:pPr>
            <a:r>
              <a:rPr lang="en-US" sz="2000" b="1" dirty="0"/>
              <a:t>BMI MSc students</a:t>
            </a:r>
            <a:r>
              <a:rPr lang="en-US" sz="2000" dirty="0"/>
              <a:t>: must write a MSc thesis (T) or perform research in a Final Practicum Project (P) depending on their concentration:</a:t>
            </a:r>
          </a:p>
        </p:txBody>
      </p:sp>
      <p:sp>
        <p:nvSpPr>
          <p:cNvPr id="4" name="Slide Number Placeholder 3"/>
          <p:cNvSpPr>
            <a:spLocks noGrp="1"/>
          </p:cNvSpPr>
          <p:nvPr>
            <p:ph type="sldNum" sz="quarter" idx="10"/>
          </p:nvPr>
        </p:nvSpPr>
        <p:spPr/>
        <p:txBody>
          <a:bodyPr/>
          <a:lstStyle/>
          <a:p>
            <a:fld id="{970F0956-5B8E-40B4-A8DD-F75AA1D26018}" type="slidenum">
              <a:rPr lang="en-US" smtClean="0"/>
              <a:pPr/>
              <a:t>8</a:t>
            </a:fld>
            <a:endParaRPr lang="en-US"/>
          </a:p>
        </p:txBody>
      </p:sp>
      <p:graphicFrame>
        <p:nvGraphicFramePr>
          <p:cNvPr id="7" name="Table 6"/>
          <p:cNvGraphicFramePr>
            <a:graphicFrameLocks noGrp="1"/>
          </p:cNvGraphicFramePr>
          <p:nvPr>
            <p:extLst>
              <p:ext uri="{D42A27DB-BD31-4B8C-83A1-F6EECF244321}">
                <p14:modId xmlns:p14="http://schemas.microsoft.com/office/powerpoint/2010/main" val="2484591363"/>
              </p:ext>
            </p:extLst>
          </p:nvPr>
        </p:nvGraphicFramePr>
        <p:xfrm>
          <a:off x="609600" y="5288280"/>
          <a:ext cx="8229600" cy="1112520"/>
        </p:xfrm>
        <a:graphic>
          <a:graphicData uri="http://schemas.openxmlformats.org/drawingml/2006/table">
            <a:tbl>
              <a:tblPr firstRow="1" bandRow="1">
                <a:tableStyleId>{5C22544A-7EE6-4342-B048-85BDC9FD1C3A}</a:tableStyleId>
              </a:tblPr>
              <a:tblGrid>
                <a:gridCol w="5029200">
                  <a:extLst>
                    <a:ext uri="{9D8B030D-6E8A-4147-A177-3AD203B41FA5}">
                      <a16:colId xmlns:a16="http://schemas.microsoft.com/office/drawing/2014/main" val="3672812193"/>
                    </a:ext>
                  </a:extLst>
                </a:gridCol>
                <a:gridCol w="3200400">
                  <a:extLst>
                    <a:ext uri="{9D8B030D-6E8A-4147-A177-3AD203B41FA5}">
                      <a16:colId xmlns:a16="http://schemas.microsoft.com/office/drawing/2014/main" val="941659032"/>
                    </a:ext>
                  </a:extLst>
                </a:gridCol>
              </a:tblGrid>
              <a:tr h="370840">
                <a:tc>
                  <a:txBody>
                    <a:bodyPr/>
                    <a:lstStyle/>
                    <a:p>
                      <a:r>
                        <a:rPr lang="en-US" b="0" dirty="0">
                          <a:solidFill>
                            <a:schemeClr val="bg1"/>
                          </a:solidFill>
                        </a:rPr>
                        <a:t>General BMI:                                                   T or P</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b="0" dirty="0">
                          <a:solidFill>
                            <a:schemeClr val="bg1"/>
                          </a:solidFill>
                        </a:rPr>
                        <a:t>Public Health Informatics:   P</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1719564"/>
                  </a:ext>
                </a:extLst>
              </a:tr>
              <a:tr h="370840">
                <a:tc>
                  <a:txBody>
                    <a:bodyPr/>
                    <a:lstStyle/>
                    <a:p>
                      <a:r>
                        <a:rPr lang="en-US" b="0" dirty="0">
                          <a:solidFill>
                            <a:schemeClr val="bg1"/>
                          </a:solidFill>
                        </a:rPr>
                        <a:t>Clinical Informatics/Decision Support:     T or P</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b="0" dirty="0">
                          <a:solidFill>
                            <a:schemeClr val="bg1"/>
                          </a:solidFill>
                        </a:rPr>
                        <a:t>Biomedical Ontology:            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44656968"/>
                  </a:ext>
                </a:extLst>
              </a:tr>
              <a:tr h="370840">
                <a:tc>
                  <a:txBody>
                    <a:bodyPr/>
                    <a:lstStyle/>
                    <a:p>
                      <a:r>
                        <a:rPr lang="en-US" b="0" dirty="0">
                          <a:solidFill>
                            <a:schemeClr val="bg1"/>
                          </a:solidFill>
                        </a:rPr>
                        <a:t>Bioinformatics/Translational Informatics: 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b="0" dirty="0">
                          <a:solidFill>
                            <a:schemeClr val="bg1"/>
                          </a:solidFill>
                        </a:rPr>
                        <a:t>Sociotechnical &amp; HCD:          P</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21075961"/>
                  </a:ext>
                </a:extLst>
              </a:tr>
            </a:tbl>
          </a:graphicData>
        </a:graphic>
      </p:graphicFrame>
    </p:spTree>
    <p:extLst>
      <p:ext uri="{BB962C8B-B14F-4D97-AF65-F5344CB8AC3E}">
        <p14:creationId xmlns:p14="http://schemas.microsoft.com/office/powerpoint/2010/main" val="24507966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Housekeeping</a:t>
            </a:r>
          </a:p>
        </p:txBody>
      </p:sp>
      <p:sp>
        <p:nvSpPr>
          <p:cNvPr id="3" name="Content Placeholder 2"/>
          <p:cNvSpPr>
            <a:spLocks noGrp="1"/>
          </p:cNvSpPr>
          <p:nvPr>
            <p:ph idx="1"/>
          </p:nvPr>
        </p:nvSpPr>
        <p:spPr>
          <a:noFill/>
        </p:spPr>
        <p:txBody>
          <a:bodyPr/>
          <a:lstStyle/>
          <a:p>
            <a:pPr>
              <a:buFont typeface="Arial" panose="020B0604020202020204" pitchFamily="34" charset="0"/>
              <a:buChar char="•"/>
            </a:pPr>
            <a:r>
              <a:rPr lang="en-US" sz="2200" dirty="0"/>
              <a:t>The syllabus is the go-to document for all that needs to be done:</a:t>
            </a:r>
          </a:p>
          <a:p>
            <a:pPr lvl="2">
              <a:buFont typeface="Arial" panose="020B0604020202020204" pitchFamily="34" charset="0"/>
              <a:buChar char="•"/>
            </a:pPr>
            <a:r>
              <a:rPr lang="en-US" dirty="0"/>
              <a:t>Assignments, (in-class tests), required readings, …</a:t>
            </a:r>
          </a:p>
          <a:p>
            <a:pPr>
              <a:buFont typeface="Arial" panose="020B0604020202020204" pitchFamily="34" charset="0"/>
              <a:buChar char="•"/>
            </a:pPr>
            <a:r>
              <a:rPr lang="en-US" sz="2200" dirty="0"/>
              <a:t>Any dispute that might arise during the course will be arbitrated by what is in the syllabus or in slides presented during the course, including what was recorded on video:</a:t>
            </a:r>
          </a:p>
          <a:p>
            <a:pPr lvl="2">
              <a:buFont typeface="Arial" panose="020B0604020202020204" pitchFamily="34" charset="0"/>
              <a:buChar char="•"/>
            </a:pPr>
            <a:r>
              <a:rPr lang="en-US" dirty="0"/>
              <a:t>Read the </a:t>
            </a:r>
            <a:r>
              <a:rPr lang="en-US" dirty="0">
                <a:hlinkClick r:id="rId2" action="ppaction://hlinkfile"/>
              </a:rPr>
              <a:t>syllabus</a:t>
            </a:r>
            <a:r>
              <a:rPr lang="en-US" dirty="0"/>
              <a:t> through THIS WEEK and provide comments about any unclarity by email PRIOR TO CLASS C2! </a:t>
            </a:r>
          </a:p>
          <a:p>
            <a:pPr>
              <a:buFont typeface="Arial" panose="020B0604020202020204" pitchFamily="34" charset="0"/>
              <a:buChar char="•"/>
            </a:pPr>
            <a:r>
              <a:rPr lang="en-US" sz="2200" dirty="0"/>
              <a:t>Links to required readings are provided in the syllabus.</a:t>
            </a:r>
          </a:p>
          <a:p>
            <a:pPr>
              <a:buFont typeface="Arial" panose="020B0604020202020204" pitchFamily="34" charset="0"/>
              <a:buChar char="•"/>
            </a:pPr>
            <a:r>
              <a:rPr lang="en-US" sz="2200" dirty="0"/>
              <a:t>Slides of presentations will be made available </a:t>
            </a:r>
            <a:r>
              <a:rPr lang="en-US" sz="2200" b="1" i="1" dirty="0"/>
              <a:t>after</a:t>
            </a:r>
            <a:r>
              <a:rPr lang="en-US" sz="2200" dirty="0"/>
              <a:t> the class in UB Box</a:t>
            </a:r>
            <a:endParaRPr lang="en-US" dirty="0"/>
          </a:p>
          <a:p>
            <a:pPr>
              <a:buFont typeface="Arial" panose="020B0604020202020204" pitchFamily="34" charset="0"/>
              <a:buChar char="•"/>
            </a:pPr>
            <a:r>
              <a:rPr lang="en-US" sz="2200" dirty="0"/>
              <a:t>Be present and on time.</a:t>
            </a:r>
          </a:p>
          <a:p>
            <a:pPr>
              <a:buFont typeface="Arial" panose="020B0604020202020204" pitchFamily="34" charset="0"/>
              <a:buChar char="•"/>
            </a:pPr>
            <a:endParaRPr lang="en-US" dirty="0"/>
          </a:p>
        </p:txBody>
      </p:sp>
      <p:sp>
        <p:nvSpPr>
          <p:cNvPr id="5" name="Slide Number Placeholder 4"/>
          <p:cNvSpPr>
            <a:spLocks noGrp="1"/>
          </p:cNvSpPr>
          <p:nvPr>
            <p:ph type="sldNum" sz="quarter" idx="10"/>
          </p:nvPr>
        </p:nvSpPr>
        <p:spPr/>
        <p:txBody>
          <a:bodyPr/>
          <a:lstStyle/>
          <a:p>
            <a:fld id="{970F0956-5B8E-40B4-A8DD-F75AA1D26018}" type="slidenum">
              <a:rPr lang="en-US" smtClean="0"/>
              <a:pPr/>
              <a:t>9</a:t>
            </a:fld>
            <a:endParaRPr lang="en-US"/>
          </a:p>
        </p:txBody>
      </p:sp>
    </p:spTree>
    <p:extLst>
      <p:ext uri="{BB962C8B-B14F-4D97-AF65-F5344CB8AC3E}">
        <p14:creationId xmlns:p14="http://schemas.microsoft.com/office/powerpoint/2010/main" val="253932073"/>
      </p:ext>
    </p:extLst>
  </p:cSld>
  <p:clrMapOvr>
    <a:masterClrMapping/>
  </p:clrMapOvr>
</p:sld>
</file>

<file path=ppt/theme/theme1.xml><?xml version="1.0" encoding="utf-8"?>
<a:theme xmlns:a="http://schemas.openxmlformats.org/drawingml/2006/main" name="2014-Indianapolis">
  <a:themeElements>
    <a:clrScheme name="Custo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FFF00"/>
      </a:hlink>
      <a:folHlink>
        <a:srgbClr val="FFFF0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2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22"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33496</TotalTime>
  <Words>5213</Words>
  <Application>Microsoft Office PowerPoint</Application>
  <PresentationFormat>On-screen Show (4:3)</PresentationFormat>
  <Paragraphs>659</Paragraphs>
  <Slides>57</Slides>
  <Notes>1</Notes>
  <HiddenSlides>0</HiddenSlides>
  <MMClips>0</MMClips>
  <ScaleCrop>false</ScaleCrop>
  <HeadingPairs>
    <vt:vector size="8" baseType="variant">
      <vt:variant>
        <vt:lpstr>Fonts Used</vt:lpstr>
      </vt:variant>
      <vt:variant>
        <vt:i4>12</vt:i4>
      </vt:variant>
      <vt:variant>
        <vt:lpstr>Theme</vt:lpstr>
      </vt:variant>
      <vt:variant>
        <vt:i4>1</vt:i4>
      </vt:variant>
      <vt:variant>
        <vt:lpstr>Embedded OLE Servers</vt:lpstr>
      </vt:variant>
      <vt:variant>
        <vt:i4>1</vt:i4>
      </vt:variant>
      <vt:variant>
        <vt:lpstr>Slide Titles</vt:lpstr>
      </vt:variant>
      <vt:variant>
        <vt:i4>57</vt:i4>
      </vt:variant>
    </vt:vector>
  </HeadingPairs>
  <TitlesOfParts>
    <vt:vector size="71" baseType="lpstr">
      <vt:lpstr>Batang</vt:lpstr>
      <vt:lpstr>AdvPTimesB</vt:lpstr>
      <vt:lpstr>Arial</vt:lpstr>
      <vt:lpstr>Arial Unicode MS</vt:lpstr>
      <vt:lpstr>FuturaStd-Book</vt:lpstr>
      <vt:lpstr>Galliard</vt:lpstr>
      <vt:lpstr>Georgia</vt:lpstr>
      <vt:lpstr>proxima-nova</vt:lpstr>
      <vt:lpstr>Times</vt:lpstr>
      <vt:lpstr>Times New Roman</vt:lpstr>
      <vt:lpstr>Trebuchet MS</vt:lpstr>
      <vt:lpstr>Verdana</vt:lpstr>
      <vt:lpstr>2014-Indianapolis</vt:lpstr>
      <vt:lpstr>Photo Editor-foto</vt:lpstr>
      <vt:lpstr>Statistical data analysis and research methods BMI504  Course 15735 – Spring 2026   </vt:lpstr>
      <vt:lpstr>Class structure (C1)</vt:lpstr>
      <vt:lpstr>Educational &amp; professional environments</vt:lpstr>
      <vt:lpstr>Research and applications covered</vt:lpstr>
      <vt:lpstr>Student Introductions</vt:lpstr>
      <vt:lpstr>Course end goal: a research proposal!</vt:lpstr>
      <vt:lpstr>Course end goal: a research proposal!</vt:lpstr>
      <vt:lpstr>Why: research requirements BMI / PhD</vt:lpstr>
      <vt:lpstr>Housekeeping</vt:lpstr>
      <vt:lpstr>Assignments</vt:lpstr>
      <vt:lpstr>Homework for next week !!!</vt:lpstr>
      <vt:lpstr>Writing a research proposal for this course</vt:lpstr>
      <vt:lpstr>Mandatory layout and style conventions</vt:lpstr>
      <vt:lpstr>Framing the research question</vt:lpstr>
      <vt:lpstr>Hypothesis testing method is mandatory!</vt:lpstr>
      <vt:lpstr>Evidence Based Research Question Types</vt:lpstr>
      <vt:lpstr>Specific strategy: PICO(TT) Framework</vt:lpstr>
      <vt:lpstr>PowerPoint Presentation</vt:lpstr>
      <vt:lpstr>Be aware</vt:lpstr>
      <vt:lpstr>Research design types</vt:lpstr>
      <vt:lpstr>Some purposes of mixed methods</vt:lpstr>
      <vt:lpstr>Criteria for choosing an MM design</vt:lpstr>
      <vt:lpstr>Usefulness features per Ioannidis</vt:lpstr>
      <vt:lpstr>Quantitative research (QNR)</vt:lpstr>
      <vt:lpstr>Quantitative, qualitative and mixed methods</vt:lpstr>
      <vt:lpstr>Mixed methods research</vt:lpstr>
      <vt:lpstr>Good Reporting of A Mixed Methods Study (GRAMMS) </vt:lpstr>
      <vt:lpstr>Steps in data analysis (1.4)</vt:lpstr>
      <vt:lpstr>Statistical hypothesis</vt:lpstr>
      <vt:lpstr>Two types of statistical hypotheses</vt:lpstr>
      <vt:lpstr>Theoretical linkage</vt:lpstr>
      <vt:lpstr>Operational linkage</vt:lpstr>
      <vt:lpstr>‘Operational Linkage’</vt:lpstr>
      <vt:lpstr>Types of Data Collection in QLRM </vt:lpstr>
      <vt:lpstr>COREQ (COnsolidated criteria for REporting Qualitative research) Checklist</vt:lpstr>
      <vt:lpstr>Pre-defined perspectives</vt:lpstr>
      <vt:lpstr>‘Theoretical definition’ and ‘Theoretical linkage’</vt:lpstr>
      <vt:lpstr>Requirements for operational definitions</vt:lpstr>
      <vt:lpstr>Variables &amp; level of measurement</vt:lpstr>
      <vt:lpstr>Data types and statistical analysis (preview)</vt:lpstr>
      <vt:lpstr>Mainstream classification of bias types</vt:lpstr>
      <vt:lpstr>Fight bias through management plans</vt:lpstr>
      <vt:lpstr>Baseline determination</vt:lpstr>
      <vt:lpstr>Table of Baseline Data</vt:lpstr>
      <vt:lpstr>Data tables</vt:lpstr>
      <vt:lpstr>Variable types and hypothesis testing</vt:lpstr>
      <vt:lpstr>Population</vt:lpstr>
      <vt:lpstr>‘Statistics’</vt:lpstr>
      <vt:lpstr>Selection of study participants</vt:lpstr>
      <vt:lpstr>Cohort selection criteria</vt:lpstr>
      <vt:lpstr>Sample</vt:lpstr>
      <vt:lpstr>Sampling methods</vt:lpstr>
      <vt:lpstr>Randomization</vt:lpstr>
      <vt:lpstr>Blinding</vt:lpstr>
      <vt:lpstr>Control group selection</vt:lpstr>
      <vt:lpstr>Steps in sample size determination</vt:lpstr>
      <vt:lpstr>Discussion on possible  research topics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seannos</dc:creator>
  <cp:lastModifiedBy>Werner Ceusters</cp:lastModifiedBy>
  <cp:revision>1361</cp:revision>
  <dcterms:created xsi:type="dcterms:W3CDTF">1601-01-01T00:00:00Z</dcterms:created>
  <dcterms:modified xsi:type="dcterms:W3CDTF">2026-01-22T18:43:10Z</dcterms:modified>
</cp:coreProperties>
</file>