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96"/>
  </p:notesMasterIdLst>
  <p:sldIdLst>
    <p:sldId id="1245" r:id="rId2"/>
    <p:sldId id="1568" r:id="rId3"/>
    <p:sldId id="1565" r:id="rId4"/>
    <p:sldId id="1569" r:id="rId5"/>
    <p:sldId id="1570" r:id="rId6"/>
    <p:sldId id="1571" r:id="rId7"/>
    <p:sldId id="1582" r:id="rId8"/>
    <p:sldId id="1581" r:id="rId9"/>
    <p:sldId id="1576" r:id="rId10"/>
    <p:sldId id="1579" r:id="rId11"/>
    <p:sldId id="1449" r:id="rId12"/>
    <p:sldId id="1451" r:id="rId13"/>
    <p:sldId id="1555" r:id="rId14"/>
    <p:sldId id="1556" r:id="rId15"/>
    <p:sldId id="1450" r:id="rId16"/>
    <p:sldId id="1567" r:id="rId17"/>
    <p:sldId id="1452" r:id="rId18"/>
    <p:sldId id="1453" r:id="rId19"/>
    <p:sldId id="1454" r:id="rId20"/>
    <p:sldId id="1526" r:id="rId21"/>
    <p:sldId id="1543" r:id="rId22"/>
    <p:sldId id="1528" r:id="rId23"/>
    <p:sldId id="1529" r:id="rId24"/>
    <p:sldId id="1530" r:id="rId25"/>
    <p:sldId id="1544" r:id="rId26"/>
    <p:sldId id="1455" r:id="rId27"/>
    <p:sldId id="1545" r:id="rId28"/>
    <p:sldId id="1457" r:id="rId29"/>
    <p:sldId id="1534" r:id="rId30"/>
    <p:sldId id="1535" r:id="rId31"/>
    <p:sldId id="1459" r:id="rId32"/>
    <p:sldId id="1533" r:id="rId33"/>
    <p:sldId id="1460" r:id="rId34"/>
    <p:sldId id="1527" r:id="rId35"/>
    <p:sldId id="1546" r:id="rId36"/>
    <p:sldId id="1547" r:id="rId37"/>
    <p:sldId id="1462" r:id="rId38"/>
    <p:sldId id="1542" r:id="rId39"/>
    <p:sldId id="1531" r:id="rId40"/>
    <p:sldId id="1532" r:id="rId41"/>
    <p:sldId id="1536" r:id="rId42"/>
    <p:sldId id="1537" r:id="rId43"/>
    <p:sldId id="1538" r:id="rId44"/>
    <p:sldId id="1463" r:id="rId45"/>
    <p:sldId id="1539" r:id="rId46"/>
    <p:sldId id="1464" r:id="rId47"/>
    <p:sldId id="1465" r:id="rId48"/>
    <p:sldId id="1466" r:id="rId49"/>
    <p:sldId id="1467" r:id="rId50"/>
    <p:sldId id="1468" r:id="rId51"/>
    <p:sldId id="1549" r:id="rId52"/>
    <p:sldId id="1550" r:id="rId53"/>
    <p:sldId id="1469" r:id="rId54"/>
    <p:sldId id="1470" r:id="rId55"/>
    <p:sldId id="1557" r:id="rId56"/>
    <p:sldId id="1551" r:id="rId57"/>
    <p:sldId id="1552" r:id="rId58"/>
    <p:sldId id="1553" r:id="rId59"/>
    <p:sldId id="1471" r:id="rId60"/>
    <p:sldId id="1472" r:id="rId61"/>
    <p:sldId id="1473" r:id="rId62"/>
    <p:sldId id="1554" r:id="rId63"/>
    <p:sldId id="1475" r:id="rId64"/>
    <p:sldId id="1476" r:id="rId65"/>
    <p:sldId id="1477" r:id="rId66"/>
    <p:sldId id="1478" r:id="rId67"/>
    <p:sldId id="1540" r:id="rId68"/>
    <p:sldId id="1474" r:id="rId69"/>
    <p:sldId id="1541" r:id="rId70"/>
    <p:sldId id="1479" r:id="rId71"/>
    <p:sldId id="1480" r:id="rId72"/>
    <p:sldId id="1481" r:id="rId73"/>
    <p:sldId id="1482" r:id="rId74"/>
    <p:sldId id="1483" r:id="rId75"/>
    <p:sldId id="1484" r:id="rId76"/>
    <p:sldId id="1485" r:id="rId77"/>
    <p:sldId id="1486" r:id="rId78"/>
    <p:sldId id="1487" r:id="rId79"/>
    <p:sldId id="1488" r:id="rId80"/>
    <p:sldId id="1489" r:id="rId81"/>
    <p:sldId id="1490" r:id="rId82"/>
    <p:sldId id="1491" r:id="rId83"/>
    <p:sldId id="1492" r:id="rId84"/>
    <p:sldId id="1493" r:id="rId85"/>
    <p:sldId id="1494" r:id="rId86"/>
    <p:sldId id="1558" r:id="rId87"/>
    <p:sldId id="1559" r:id="rId88"/>
    <p:sldId id="1560" r:id="rId89"/>
    <p:sldId id="1495" r:id="rId90"/>
    <p:sldId id="1496" r:id="rId91"/>
    <p:sldId id="1513" r:id="rId92"/>
    <p:sldId id="1514" r:id="rId93"/>
    <p:sldId id="1515" r:id="rId94"/>
    <p:sldId id="1516" r:id="rId9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90" d="100"/>
          <a:sy n="90"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55</a:t>
            </a:fld>
            <a:endParaRPr lang="en-US"/>
          </a:p>
        </p:txBody>
      </p:sp>
    </p:spTree>
    <p:extLst>
      <p:ext uri="{BB962C8B-B14F-4D97-AF65-F5344CB8AC3E}">
        <p14:creationId xmlns:p14="http://schemas.microsoft.com/office/powerpoint/2010/main" val="124641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61</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71</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73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48</a:t>
            </a:fld>
            <a:endParaRPr lang="en-US"/>
          </a:p>
        </p:txBody>
      </p:sp>
    </p:spTree>
    <p:extLst>
      <p:ext uri="{BB962C8B-B14F-4D97-AF65-F5344CB8AC3E}">
        <p14:creationId xmlns:p14="http://schemas.microsoft.com/office/powerpoint/2010/main" val="2910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https://www.youtube.com/embed/41TIcxHYTU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10 – April 3, 2025</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D60C-C21E-4D3A-B321-ED2EA518ED90}"/>
              </a:ext>
            </a:extLst>
          </p:cNvPr>
          <p:cNvSpPr>
            <a:spLocks noGrp="1"/>
          </p:cNvSpPr>
          <p:nvPr>
            <p:ph type="title"/>
          </p:nvPr>
        </p:nvSpPr>
        <p:spPr/>
        <p:txBody>
          <a:bodyPr/>
          <a:lstStyle/>
          <a:p>
            <a:r>
              <a:rPr lang="en-US" dirty="0"/>
              <a:t>Above all !!!</a:t>
            </a:r>
          </a:p>
        </p:txBody>
      </p:sp>
      <p:sp>
        <p:nvSpPr>
          <p:cNvPr id="3" name="Content Placeholder 2">
            <a:extLst>
              <a:ext uri="{FF2B5EF4-FFF2-40B4-BE49-F238E27FC236}">
                <a16:creationId xmlns:a16="http://schemas.microsoft.com/office/drawing/2014/main" id="{6F03D49E-05F6-42EC-895E-568FD46F06CA}"/>
              </a:ext>
            </a:extLst>
          </p:cNvPr>
          <p:cNvSpPr>
            <a:spLocks noGrp="1"/>
          </p:cNvSpPr>
          <p:nvPr>
            <p:ph idx="1"/>
          </p:nvPr>
        </p:nvSpPr>
        <p:spPr/>
        <p:txBody>
          <a:bodyPr/>
          <a:lstStyle/>
          <a:p>
            <a:pPr>
              <a:buFont typeface="Arial" panose="020B0604020202020204" pitchFamily="34" charset="0"/>
              <a:buChar char="•"/>
            </a:pPr>
            <a:r>
              <a:rPr lang="en-US" sz="3200" dirty="0"/>
              <a:t>Read your entire document through several times.</a:t>
            </a:r>
          </a:p>
          <a:p>
            <a:pPr>
              <a:buFont typeface="Arial" panose="020B0604020202020204" pitchFamily="34" charset="0"/>
              <a:buChar char="•"/>
            </a:pPr>
            <a:endParaRPr lang="en-US" sz="3200" dirty="0"/>
          </a:p>
          <a:p>
            <a:pPr>
              <a:buFont typeface="Arial" panose="020B0604020202020204" pitchFamily="34" charset="0"/>
              <a:buChar char="•"/>
            </a:pPr>
            <a:r>
              <a:rPr lang="en-US" sz="3200" dirty="0"/>
              <a:t>Apply critical thinking to everything you wrote.</a:t>
            </a:r>
          </a:p>
        </p:txBody>
      </p:sp>
      <p:sp>
        <p:nvSpPr>
          <p:cNvPr id="4" name="Slide Number Placeholder 3">
            <a:extLst>
              <a:ext uri="{FF2B5EF4-FFF2-40B4-BE49-F238E27FC236}">
                <a16:creationId xmlns:a16="http://schemas.microsoft.com/office/drawing/2014/main" id="{C6B2F77F-4B3E-4FBC-BB47-B2B344EB6B8F}"/>
              </a:ext>
            </a:extLst>
          </p:cNvPr>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5398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11</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242178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353041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222040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340311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E44B-9998-403E-B370-E945EA60C2F2}"/>
              </a:ext>
            </a:extLst>
          </p:cNvPr>
          <p:cNvSpPr>
            <a:spLocks noGrp="1"/>
          </p:cNvSpPr>
          <p:nvPr>
            <p:ph type="title"/>
          </p:nvPr>
        </p:nvSpPr>
        <p:spPr/>
        <p:txBody>
          <a:bodyPr/>
          <a:lstStyle/>
          <a:p>
            <a:r>
              <a:rPr lang="en-US" dirty="0"/>
              <a:t>Recommended movie</a:t>
            </a:r>
          </a:p>
        </p:txBody>
      </p:sp>
      <p:pic>
        <p:nvPicPr>
          <p:cNvPr id="5" name="Online Media 4">
            <a:hlinkClick r:id="" action="ppaction://media"/>
            <a:extLst>
              <a:ext uri="{FF2B5EF4-FFF2-40B4-BE49-F238E27FC236}">
                <a16:creationId xmlns:a16="http://schemas.microsoft.com/office/drawing/2014/main" id="{E3B5F47B-A637-4075-9E34-B0B844DC1BD4}"/>
              </a:ext>
            </a:extLst>
          </p:cNvPr>
          <p:cNvPicPr>
            <a:picLocks noGrp="1" noRot="1" noChangeAspect="1"/>
          </p:cNvPicPr>
          <p:nvPr>
            <p:ph idx="1"/>
            <a:videoFile r:link="rId1"/>
          </p:nvPr>
        </p:nvPicPr>
        <p:blipFill>
          <a:blip r:embed="rId3"/>
          <a:stretch>
            <a:fillRect/>
          </a:stretch>
        </p:blipFill>
        <p:spPr>
          <a:xfrm>
            <a:off x="23946" y="1752600"/>
            <a:ext cx="9096108" cy="5116561"/>
          </a:xfrm>
          <a:prstGeom prst="rect">
            <a:avLst/>
          </a:prstGeom>
        </p:spPr>
      </p:pic>
      <p:sp>
        <p:nvSpPr>
          <p:cNvPr id="4" name="Slide Number Placeholder 3">
            <a:extLst>
              <a:ext uri="{FF2B5EF4-FFF2-40B4-BE49-F238E27FC236}">
                <a16:creationId xmlns:a16="http://schemas.microsoft.com/office/drawing/2014/main" id="{3C4266EB-8E9A-4198-8E0C-711A330C1CBD}"/>
              </a:ext>
            </a:extLst>
          </p:cNvPr>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66261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12769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248600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A4</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t>Hard deadline: April 6 noon!</a:t>
            </a:r>
          </a:p>
          <a:p>
            <a:pPr>
              <a:buFont typeface="Arial" panose="020B0604020202020204" pitchFamily="34" charset="0"/>
              <a:buChar char="•"/>
            </a:pPr>
            <a:endParaRPr lang="en-US" dirty="0"/>
          </a:p>
          <a:p>
            <a:pPr>
              <a:buFont typeface="Arial" panose="020B0604020202020204" pitchFamily="34" charset="0"/>
              <a:buChar char="•"/>
            </a:pPr>
            <a:r>
              <a:rPr lang="en-US" dirty="0"/>
              <a:t>Important:</a:t>
            </a:r>
          </a:p>
          <a:p>
            <a:pPr lvl="1">
              <a:buFont typeface="Arial" panose="020B0604020202020204" pitchFamily="34" charset="0"/>
              <a:buChar char="•"/>
            </a:pPr>
            <a:r>
              <a:rPr lang="en-US" b="1" dirty="0"/>
              <a:t>Section 3.7 Anticipated statistical analysis</a:t>
            </a:r>
          </a:p>
          <a:p>
            <a:pPr lvl="1">
              <a:buFont typeface="Arial" panose="020B0604020202020204" pitchFamily="34" charset="0"/>
              <a:buChar char="•"/>
            </a:pPr>
            <a:r>
              <a:rPr lang="en-US" b="1" dirty="0"/>
              <a:t>You don’t need to fill that out, rather write there specific questions you have for Zack in relation to the stats that might be possible on your data tables.</a:t>
            </a:r>
          </a:p>
          <a:p>
            <a:pPr>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078B6507-C05F-44AC-917B-26566BFE0D1F}"/>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2</a:t>
            </a:fld>
            <a:endParaRPr lang="en-US"/>
          </a:p>
        </p:txBody>
      </p:sp>
    </p:spTree>
    <p:extLst>
      <p:ext uri="{BB962C8B-B14F-4D97-AF65-F5344CB8AC3E}">
        <p14:creationId xmlns:p14="http://schemas.microsoft.com/office/powerpoint/2010/main" val="90010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103367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372316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77095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236544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379595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74643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3878722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155676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representation of ETD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257223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474233"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buNone/>
            </a:pPr>
            <a:r>
              <a:rPr lang="en-US" altLang="en-US" kern="0" dirty="0">
                <a:latin typeface="+mn-lt"/>
              </a:rPr>
              <a:t>Population</a:t>
            </a:r>
          </a:p>
          <a:p>
            <a:pPr marL="168275" lvl="1" indent="-168275">
              <a:buNone/>
            </a:pPr>
            <a:r>
              <a:rPr lang="en-US" altLang="en-US" kern="0" dirty="0">
                <a:latin typeface="+mn-lt"/>
              </a:rPr>
              <a:t>Phenomena</a:t>
            </a:r>
          </a:p>
          <a:p>
            <a:pPr marL="168275" lvl="1" indent="-168275">
              <a:buNone/>
            </a:pPr>
            <a:r>
              <a:rPr lang="en-US" altLang="en-US" kern="0" dirty="0" err="1">
                <a:latin typeface="+mn-lt"/>
              </a:rPr>
              <a:t>Truthmakers</a:t>
            </a:r>
            <a:r>
              <a:rPr lang="en-US" altLang="en-US" kern="0" dirty="0">
                <a:latin typeface="+mn-lt"/>
              </a:rPr>
              <a:t> for hypotheses</a:t>
            </a:r>
          </a:p>
        </p:txBody>
      </p:sp>
      <p:sp>
        <p:nvSpPr>
          <p:cNvPr id="2" name="Slide Number Placeholder 1"/>
          <p:cNvSpPr>
            <a:spLocks noGrp="1"/>
          </p:cNvSpPr>
          <p:nvPr>
            <p:ph type="sldNum" sz="quarter" idx="10"/>
          </p:nvPr>
        </p:nvSpPr>
        <p:spPr/>
        <p:txBody>
          <a:bodyPr/>
          <a:lstStyle/>
          <a:p>
            <a:fld id="{E275BFA4-CA6D-4892-8C0A-6B14E134BD5D}" type="slidenum">
              <a:rPr lang="en-US" smtClean="0"/>
              <a:pPr/>
              <a:t>3</a:t>
            </a:fld>
            <a:endParaRPr lang="en-US"/>
          </a:p>
        </p:txBody>
      </p:sp>
      <p:sp>
        <p:nvSpPr>
          <p:cNvPr id="23" name="Content Placeholder 23">
            <a:extLst>
              <a:ext uri="{FF2B5EF4-FFF2-40B4-BE49-F238E27FC236}">
                <a16:creationId xmlns:a16="http://schemas.microsoft.com/office/drawing/2014/main" id="{0D27687D-3520-4FED-837D-85A5F78104FB}"/>
              </a:ext>
            </a:extLst>
          </p:cNvPr>
          <p:cNvSpPr txBox="1">
            <a:spLocks/>
          </p:cNvSpPr>
          <p:nvPr/>
        </p:nvSpPr>
        <p:spPr>
          <a:xfrm>
            <a:off x="3429000" y="3883942"/>
            <a:ext cx="2116569"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kern="0" dirty="0">
                <a:latin typeface="+mn-lt"/>
              </a:rPr>
              <a:t>Bias</a:t>
            </a:r>
          </a:p>
        </p:txBody>
      </p:sp>
      <p:sp>
        <p:nvSpPr>
          <p:cNvPr id="24" name="Content Placeholder 23">
            <a:extLst>
              <a:ext uri="{FF2B5EF4-FFF2-40B4-BE49-F238E27FC236}">
                <a16:creationId xmlns:a16="http://schemas.microsoft.com/office/drawing/2014/main" id="{AC005AC0-78CA-4624-8B65-5FD7752916B6}"/>
              </a:ext>
            </a:extLst>
          </p:cNvPr>
          <p:cNvSpPr txBox="1">
            <a:spLocks/>
          </p:cNvSpPr>
          <p:nvPr/>
        </p:nvSpPr>
        <p:spPr>
          <a:xfrm>
            <a:off x="5714315"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r">
              <a:buNone/>
            </a:pPr>
            <a:r>
              <a:rPr lang="en-US" altLang="en-US" kern="0" dirty="0">
                <a:latin typeface="+mn-lt"/>
              </a:rPr>
              <a:t>Sample data</a:t>
            </a:r>
          </a:p>
          <a:p>
            <a:pPr marL="168275" lvl="1" indent="-168275" algn="r">
              <a:buNone/>
            </a:pPr>
            <a:r>
              <a:rPr lang="en-US" altLang="en-US" kern="0" dirty="0">
                <a:latin typeface="+mn-lt"/>
              </a:rPr>
              <a:t>Statistical hypotheses</a:t>
            </a:r>
          </a:p>
          <a:p>
            <a:pPr marL="168275" lvl="1" indent="-168275" algn="r">
              <a:buNone/>
            </a:pPr>
            <a:r>
              <a:rPr lang="en-US" altLang="en-US" kern="0" dirty="0">
                <a:latin typeface="+mn-lt"/>
              </a:rPr>
              <a:t>Variable descriptions</a:t>
            </a:r>
          </a:p>
          <a:p>
            <a:pPr marL="168275" lvl="1" indent="-168275" algn="r">
              <a:buNone/>
            </a:pPr>
            <a:r>
              <a:rPr lang="en-US" altLang="en-US" kern="0" dirty="0">
                <a:latin typeface="+mn-lt"/>
              </a:rPr>
              <a:t>Theoretical linkage</a:t>
            </a:r>
          </a:p>
          <a:p>
            <a:pPr marL="168275" lvl="1" indent="-168275" algn="r">
              <a:buNone/>
            </a:pPr>
            <a:r>
              <a:rPr lang="en-US" altLang="en-US" kern="0" dirty="0">
                <a:latin typeface="+mn-lt"/>
              </a:rPr>
              <a:t>Operational linkage</a:t>
            </a:r>
          </a:p>
        </p:txBody>
      </p:sp>
      <p:sp>
        <p:nvSpPr>
          <p:cNvPr id="16" name="Slide Number Placeholder 3">
            <a:extLst>
              <a:ext uri="{FF2B5EF4-FFF2-40B4-BE49-F238E27FC236}">
                <a16:creationId xmlns:a16="http://schemas.microsoft.com/office/drawing/2014/main" id="{A984DC54-BC5F-4351-99AA-63DD684DBE6D}"/>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3</a:t>
            </a:fld>
            <a:endParaRPr lang="en-US"/>
          </a:p>
        </p:txBody>
      </p:sp>
    </p:spTree>
    <p:extLst>
      <p:ext uri="{BB962C8B-B14F-4D97-AF65-F5344CB8AC3E}">
        <p14:creationId xmlns:p14="http://schemas.microsoft.com/office/powerpoint/2010/main" val="2795041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Depicting participants in disease creation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62563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212029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3853681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421480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3133099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294007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99322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ACB-6A5D-4238-984B-041DB2E80A13}"/>
              </a:ext>
            </a:extLst>
          </p:cNvPr>
          <p:cNvSpPr>
            <a:spLocks noGrp="1"/>
          </p:cNvSpPr>
          <p:nvPr>
            <p:ph type="title"/>
          </p:nvPr>
        </p:nvSpPr>
        <p:spPr/>
        <p:txBody>
          <a:bodyPr/>
          <a:lstStyle/>
          <a:p>
            <a:r>
              <a:rPr lang="en-US" dirty="0"/>
              <a:t>Theoretical linkage</a:t>
            </a:r>
          </a:p>
        </p:txBody>
      </p:sp>
      <p:sp>
        <p:nvSpPr>
          <p:cNvPr id="3" name="Content Placeholder 2">
            <a:extLst>
              <a:ext uri="{FF2B5EF4-FFF2-40B4-BE49-F238E27FC236}">
                <a16:creationId xmlns:a16="http://schemas.microsoft.com/office/drawing/2014/main" id="{2B5D5B81-A45A-4F34-B174-ADD9FB4998C6}"/>
              </a:ext>
            </a:extLst>
          </p:cNvPr>
          <p:cNvSpPr>
            <a:spLocks noGrp="1"/>
          </p:cNvSpPr>
          <p:nvPr>
            <p:ph idx="1"/>
          </p:nvPr>
        </p:nvSpPr>
        <p:spPr/>
        <p:txBody>
          <a:bodyPr/>
          <a:lstStyle/>
          <a:p>
            <a:pPr>
              <a:buFont typeface="Arial" panose="020B0604020202020204" pitchFamily="34" charset="0"/>
              <a:buChar char="•"/>
            </a:pPr>
            <a:r>
              <a:rPr lang="en-ZA" dirty="0"/>
              <a:t>Should explain </a:t>
            </a:r>
            <a:r>
              <a:rPr lang="en-ZA" sz="8800" dirty="0"/>
              <a:t>WHY</a:t>
            </a:r>
            <a:r>
              <a:rPr lang="en-ZA" dirty="0"/>
              <a:t> you believe your alternate hypothesis is correct and the null to be rejected.</a:t>
            </a:r>
          </a:p>
          <a:p>
            <a:pPr>
              <a:buFont typeface="Arial" panose="020B0604020202020204" pitchFamily="34" charset="0"/>
              <a:buChar char="•"/>
            </a:pPr>
            <a:endParaRPr lang="en-ZA" dirty="0"/>
          </a:p>
          <a:p>
            <a:pPr>
              <a:buFont typeface="Arial" panose="020B0604020202020204" pitchFamily="34" charset="0"/>
              <a:buChar char="•"/>
            </a:pPr>
            <a:r>
              <a:rPr lang="en-ZA" dirty="0"/>
              <a:t>Should describe how your independent variables, dependent variables and bias variables used in your theory are related to each other, so that the dependent variables corollate with the independent variables in the way claimed by your alternative hypothesis. Therefore, all these variables need to be described in your variable description section.</a:t>
            </a:r>
            <a:endParaRPr lang="en-US" dirty="0"/>
          </a:p>
        </p:txBody>
      </p:sp>
      <p:sp>
        <p:nvSpPr>
          <p:cNvPr id="4" name="Slide Number Placeholder 3">
            <a:extLst>
              <a:ext uri="{FF2B5EF4-FFF2-40B4-BE49-F238E27FC236}">
                <a16:creationId xmlns:a16="http://schemas.microsoft.com/office/drawing/2014/main" id="{7AF55CF8-287C-45D0-BC3D-E683BC146674}"/>
              </a:ext>
            </a:extLst>
          </p:cNvPr>
          <p:cNvSpPr>
            <a:spLocks noGrp="1"/>
          </p:cNvSpPr>
          <p:nvPr>
            <p:ph type="sldNum" sz="quarter" idx="4"/>
          </p:nvPr>
        </p:nvSpPr>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2569562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67048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379153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3691586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1354509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2446231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351516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2573314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704346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298838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96B-F469-46F9-88E4-D690350BF7DB}"/>
              </a:ext>
            </a:extLst>
          </p:cNvPr>
          <p:cNvSpPr>
            <a:spLocks noGrp="1"/>
          </p:cNvSpPr>
          <p:nvPr>
            <p:ph type="title"/>
          </p:nvPr>
        </p:nvSpPr>
        <p:spPr/>
        <p:txBody>
          <a:bodyPr/>
          <a:lstStyle/>
          <a:p>
            <a:r>
              <a:rPr lang="en-US" dirty="0"/>
              <a:t>Operational linkage</a:t>
            </a:r>
          </a:p>
        </p:txBody>
      </p:sp>
      <p:sp>
        <p:nvSpPr>
          <p:cNvPr id="3" name="Content Placeholder 2">
            <a:extLst>
              <a:ext uri="{FF2B5EF4-FFF2-40B4-BE49-F238E27FC236}">
                <a16:creationId xmlns:a16="http://schemas.microsoft.com/office/drawing/2014/main" id="{079C5476-8211-4D10-9BB2-8CA38CAB6E24}"/>
              </a:ext>
            </a:extLst>
          </p:cNvPr>
          <p:cNvSpPr>
            <a:spLocks noGrp="1"/>
          </p:cNvSpPr>
          <p:nvPr>
            <p:ph idx="1"/>
          </p:nvPr>
        </p:nvSpPr>
        <p:spPr/>
        <p:txBody>
          <a:bodyPr/>
          <a:lstStyle/>
          <a:p>
            <a:pPr>
              <a:buFont typeface="Arial" panose="020B0604020202020204" pitchFamily="34" charset="0"/>
              <a:buChar char="•"/>
            </a:pPr>
            <a:r>
              <a:rPr lang="en-ZA" dirty="0"/>
              <a:t>should describe </a:t>
            </a:r>
            <a:r>
              <a:rPr lang="en-ZA" sz="8000" dirty="0"/>
              <a:t>WHY</a:t>
            </a:r>
            <a:r>
              <a:rPr lang="en-ZA" dirty="0"/>
              <a:t> you believe that </a:t>
            </a:r>
            <a:r>
              <a:rPr lang="en-ZA" b="1" u="sng" dirty="0"/>
              <a:t>the way you measure your variables </a:t>
            </a:r>
            <a:r>
              <a:rPr lang="en-ZA" dirty="0"/>
              <a:t>will lead to observing the effect in the way that you predicted </a:t>
            </a:r>
            <a:r>
              <a:rPr lang="en-ZA" sz="6600" dirty="0"/>
              <a:t>as described and motivated</a:t>
            </a:r>
            <a:r>
              <a:rPr lang="en-ZA" dirty="0"/>
              <a:t> in the theoretical linkage. </a:t>
            </a:r>
            <a:endParaRPr lang="en-US" dirty="0"/>
          </a:p>
        </p:txBody>
      </p:sp>
      <p:sp>
        <p:nvSpPr>
          <p:cNvPr id="4" name="Slide Number Placeholder 3">
            <a:extLst>
              <a:ext uri="{FF2B5EF4-FFF2-40B4-BE49-F238E27FC236}">
                <a16:creationId xmlns:a16="http://schemas.microsoft.com/office/drawing/2014/main" id="{CAA3403B-3F37-4767-B519-46124DBA040D}"/>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38111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26512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51</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454767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marL="0" indent="0" algn="ct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8585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2308141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55</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975232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2540169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1835797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366711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3A87-A428-4925-A559-4985400B1B26}"/>
              </a:ext>
            </a:extLst>
          </p:cNvPr>
          <p:cNvSpPr>
            <a:spLocks noGrp="1"/>
          </p:cNvSpPr>
          <p:nvPr>
            <p:ph type="title"/>
          </p:nvPr>
        </p:nvSpPr>
        <p:spPr/>
        <p:txBody>
          <a:bodyPr/>
          <a:lstStyle/>
          <a:p>
            <a:r>
              <a:rPr lang="en-US" dirty="0"/>
              <a:t>This is NOT an operational linkage!</a:t>
            </a:r>
          </a:p>
        </p:txBody>
      </p:sp>
      <p:sp>
        <p:nvSpPr>
          <p:cNvPr id="3" name="Content Placeholder 2">
            <a:extLst>
              <a:ext uri="{FF2B5EF4-FFF2-40B4-BE49-F238E27FC236}">
                <a16:creationId xmlns:a16="http://schemas.microsoft.com/office/drawing/2014/main" id="{D194A896-4BED-4442-A307-DBE6A2BA3C97}"/>
              </a:ext>
            </a:extLst>
          </p:cNvPr>
          <p:cNvSpPr>
            <a:spLocks noGrp="1"/>
          </p:cNvSpPr>
          <p:nvPr>
            <p:ph idx="1"/>
          </p:nvPr>
        </p:nvSpPr>
        <p:spPr>
          <a:xfrm>
            <a:off x="228600" y="4724400"/>
            <a:ext cx="8686800" cy="1905000"/>
          </a:xfrm>
        </p:spPr>
        <p:txBody>
          <a:bodyPr/>
          <a:lstStyle/>
          <a:p>
            <a:pPr algn="ctr"/>
            <a:r>
              <a:rPr lang="en-US" sz="4000" dirty="0"/>
              <a:t>This is only a graphical depiction of </a:t>
            </a:r>
            <a:r>
              <a:rPr lang="en-US" sz="7200" dirty="0"/>
              <a:t>a hypothesis!</a:t>
            </a:r>
          </a:p>
        </p:txBody>
      </p:sp>
      <p:sp>
        <p:nvSpPr>
          <p:cNvPr id="4" name="Slide Number Placeholder 3">
            <a:extLst>
              <a:ext uri="{FF2B5EF4-FFF2-40B4-BE49-F238E27FC236}">
                <a16:creationId xmlns:a16="http://schemas.microsoft.com/office/drawing/2014/main" id="{6A75F2BD-E787-4567-B759-3572AF200772}"/>
              </a:ext>
            </a:extLst>
          </p:cNvPr>
          <p:cNvSpPr>
            <a:spLocks noGrp="1"/>
          </p:cNvSpPr>
          <p:nvPr>
            <p:ph type="sldNum" sz="quarter" idx="4"/>
          </p:nvPr>
        </p:nvSpPr>
        <p:spPr/>
        <p:txBody>
          <a:bodyPr/>
          <a:lstStyle/>
          <a:p>
            <a:fld id="{90E28097-5348-46F4-A68E-6A0338650D1F}" type="slidenum">
              <a:rPr lang="en-US" smtClean="0"/>
              <a:pPr/>
              <a:t>6</a:t>
            </a:fld>
            <a:endParaRPr lang="en-US"/>
          </a:p>
        </p:txBody>
      </p:sp>
      <p:pic>
        <p:nvPicPr>
          <p:cNvPr id="8" name="Picture 7">
            <a:extLst>
              <a:ext uri="{FF2B5EF4-FFF2-40B4-BE49-F238E27FC236}">
                <a16:creationId xmlns:a16="http://schemas.microsoft.com/office/drawing/2014/main" id="{9E0C6102-1BAB-4375-894D-BD6A0B49D4B5}"/>
              </a:ext>
            </a:extLst>
          </p:cNvPr>
          <p:cNvPicPr>
            <a:picLocks noChangeAspect="1"/>
          </p:cNvPicPr>
          <p:nvPr/>
        </p:nvPicPr>
        <p:blipFill>
          <a:blip r:embed="rId2"/>
          <a:stretch>
            <a:fillRect/>
          </a:stretch>
        </p:blipFill>
        <p:spPr>
          <a:xfrm>
            <a:off x="2514600" y="1828800"/>
            <a:ext cx="4029075" cy="2486025"/>
          </a:xfrm>
          <a:prstGeom prst="rect">
            <a:avLst/>
          </a:prstGeom>
        </p:spPr>
      </p:pic>
    </p:spTree>
    <p:extLst>
      <p:ext uri="{BB962C8B-B14F-4D97-AF65-F5344CB8AC3E}">
        <p14:creationId xmlns:p14="http://schemas.microsoft.com/office/powerpoint/2010/main" val="3865518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2859272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50743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2606158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1298904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64</a:t>
            </a:fld>
            <a:endParaRPr lang="en-US"/>
          </a:p>
        </p:txBody>
      </p:sp>
    </p:spTree>
    <p:extLst>
      <p:ext uri="{BB962C8B-B14F-4D97-AF65-F5344CB8AC3E}">
        <p14:creationId xmlns:p14="http://schemas.microsoft.com/office/powerpoint/2010/main" val="159321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Prevalence</a:t>
            </a:r>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65</a:t>
            </a:fld>
            <a:endParaRPr lang="en-US"/>
          </a:p>
        </p:txBody>
      </p:sp>
    </p:spTree>
    <p:extLst>
      <p:ext uri="{BB962C8B-B14F-4D97-AF65-F5344CB8AC3E}">
        <p14:creationId xmlns:p14="http://schemas.microsoft.com/office/powerpoint/2010/main" val="1190380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66</a:t>
            </a:fld>
            <a:endParaRPr lang="en-US"/>
          </a:p>
        </p:txBody>
      </p:sp>
    </p:spTree>
    <p:extLst>
      <p:ext uri="{BB962C8B-B14F-4D97-AF65-F5344CB8AC3E}">
        <p14:creationId xmlns:p14="http://schemas.microsoft.com/office/powerpoint/2010/main" val="812671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3463914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1045442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69</a:t>
            </a:fld>
            <a:endParaRPr lang="en-US"/>
          </a:p>
        </p:txBody>
      </p:sp>
    </p:spTree>
    <p:extLst>
      <p:ext uri="{BB962C8B-B14F-4D97-AF65-F5344CB8AC3E}">
        <p14:creationId xmlns:p14="http://schemas.microsoft.com/office/powerpoint/2010/main" val="97788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06D-A2CB-4E62-AEB5-D7788799C218}"/>
              </a:ext>
            </a:extLst>
          </p:cNvPr>
          <p:cNvSpPr>
            <a:spLocks noGrp="1"/>
          </p:cNvSpPr>
          <p:nvPr>
            <p:ph type="title"/>
          </p:nvPr>
        </p:nvSpPr>
        <p:spPr/>
        <p:txBody>
          <a:bodyPr/>
          <a:lstStyle/>
          <a:p>
            <a:r>
              <a:rPr lang="en-US" dirty="0"/>
              <a:t>Individual Data Tables</a:t>
            </a:r>
          </a:p>
        </p:txBody>
      </p:sp>
      <p:sp>
        <p:nvSpPr>
          <p:cNvPr id="3" name="Content Placeholder 2">
            <a:extLst>
              <a:ext uri="{FF2B5EF4-FFF2-40B4-BE49-F238E27FC236}">
                <a16:creationId xmlns:a16="http://schemas.microsoft.com/office/drawing/2014/main" id="{D5E8F121-4F8E-458F-BB31-A61A0E56E1C4}"/>
              </a:ext>
            </a:extLst>
          </p:cNvPr>
          <p:cNvSpPr>
            <a:spLocks noGrp="1"/>
          </p:cNvSpPr>
          <p:nvPr>
            <p:ph idx="1"/>
          </p:nvPr>
        </p:nvSpPr>
        <p:spPr/>
        <p:txBody>
          <a:bodyPr/>
          <a:lstStyle/>
          <a:p>
            <a:pPr>
              <a:buFont typeface="Arial" panose="020B0604020202020204" pitchFamily="34" charset="0"/>
              <a:buChar char="•"/>
            </a:pPr>
            <a:r>
              <a:rPr lang="en-US" dirty="0"/>
              <a:t>Each row should contain one or more results of observations, each result expressed as an individual value for the corresponding variable.</a:t>
            </a:r>
          </a:p>
          <a:p>
            <a:pPr>
              <a:buFont typeface="Arial" panose="020B0604020202020204" pitchFamily="34" charset="0"/>
              <a:buChar char="•"/>
            </a:pPr>
            <a:r>
              <a:rPr lang="en-US" dirty="0"/>
              <a:t>Each row should refer to at least:  </a:t>
            </a:r>
          </a:p>
          <a:p>
            <a:pPr lvl="1">
              <a:buFont typeface="Arial" panose="020B0604020202020204" pitchFamily="34" charset="0"/>
              <a:buChar char="•"/>
            </a:pPr>
            <a:r>
              <a:rPr lang="en-US" dirty="0"/>
              <a:t>an individual subject from your cohort(s)</a:t>
            </a:r>
          </a:p>
          <a:p>
            <a:pPr lvl="1">
              <a:buFont typeface="Arial" panose="020B0604020202020204" pitchFamily="34" charset="0"/>
              <a:buChar char="•"/>
            </a:pPr>
            <a:r>
              <a:rPr lang="en-US" dirty="0"/>
              <a:t>a specific time or time-period at or over which the observations have been made.</a:t>
            </a:r>
          </a:p>
          <a:p>
            <a:pPr lvl="1">
              <a:buFont typeface="Arial" panose="020B0604020202020204" pitchFamily="34" charset="0"/>
              <a:buChar char="•"/>
            </a:pPr>
            <a:r>
              <a:rPr lang="en-US" dirty="0"/>
              <a:t>Cohort to which the subject belongs</a:t>
            </a:r>
          </a:p>
          <a:p>
            <a:pPr>
              <a:buFont typeface="Arial" panose="020B0604020202020204" pitchFamily="34" charset="0"/>
              <a:buChar char="•"/>
            </a:pPr>
            <a:r>
              <a:rPr lang="en-US" dirty="0"/>
              <a:t>The operational definition of the variable should explain:</a:t>
            </a:r>
          </a:p>
          <a:p>
            <a:pPr lvl="1">
              <a:buFont typeface="Arial" panose="020B0604020202020204" pitchFamily="34" charset="0"/>
              <a:buChar char="•"/>
            </a:pPr>
            <a:r>
              <a:rPr lang="en-US" dirty="0"/>
              <a:t>how values for observations are obtained,</a:t>
            </a:r>
          </a:p>
          <a:p>
            <a:pPr lvl="1">
              <a:buFont typeface="Arial" panose="020B0604020202020204" pitchFamily="34" charset="0"/>
              <a:buChar char="•"/>
            </a:pPr>
            <a:r>
              <a:rPr lang="en-US" dirty="0"/>
              <a:t>be consistent with the overall methodology.</a:t>
            </a:r>
          </a:p>
        </p:txBody>
      </p:sp>
      <p:sp>
        <p:nvSpPr>
          <p:cNvPr id="4" name="Slide Number Placeholder 3">
            <a:extLst>
              <a:ext uri="{FF2B5EF4-FFF2-40B4-BE49-F238E27FC236}">
                <a16:creationId xmlns:a16="http://schemas.microsoft.com/office/drawing/2014/main" id="{287DB3FA-1633-4007-944D-3B27FB1A24F6}"/>
              </a:ext>
            </a:extLst>
          </p:cNvPr>
          <p:cNvSpPr>
            <a:spLocks noGrp="1"/>
          </p:cNvSpPr>
          <p:nvPr>
            <p:ph type="sldNum" sz="quarter" idx="4"/>
          </p:nvPr>
        </p:nvSpPr>
        <p:spPr/>
        <p:txBody>
          <a:bodyPr/>
          <a:lstStyle/>
          <a:p>
            <a:fld id="{90E28097-5348-46F4-A68E-6A0338650D1F}" type="slidenum">
              <a:rPr lang="en-US" smtClean="0"/>
              <a:pPr/>
              <a:t>7</a:t>
            </a:fld>
            <a:endParaRPr lang="en-US"/>
          </a:p>
        </p:txBody>
      </p:sp>
    </p:spTree>
    <p:extLst>
      <p:ext uri="{BB962C8B-B14F-4D97-AF65-F5344CB8AC3E}">
        <p14:creationId xmlns:p14="http://schemas.microsoft.com/office/powerpoint/2010/main" val="2171596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70</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Slide Number Placeholder 3">
            <a:extLst>
              <a:ext uri="{FF2B5EF4-FFF2-40B4-BE49-F238E27FC236}">
                <a16:creationId xmlns:a16="http://schemas.microsoft.com/office/drawing/2014/main" id="{6B433F20-3FD6-400D-8E2C-CE4B797FD368}"/>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71</a:t>
            </a:fld>
            <a:endParaRPr lang="en-US"/>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72</a:t>
            </a:fld>
            <a:endParaRPr lang="en-US"/>
          </a:p>
        </p:txBody>
      </p:sp>
    </p:spTree>
    <p:extLst>
      <p:ext uri="{BB962C8B-B14F-4D97-AF65-F5344CB8AC3E}">
        <p14:creationId xmlns:p14="http://schemas.microsoft.com/office/powerpoint/2010/main" val="474002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12" name="Slide Number Placeholder 3">
            <a:extLst>
              <a:ext uri="{FF2B5EF4-FFF2-40B4-BE49-F238E27FC236}">
                <a16:creationId xmlns:a16="http://schemas.microsoft.com/office/drawing/2014/main" id="{B0C361CC-6B01-4650-8553-C00E1A160F4E}"/>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73</a:t>
            </a:fld>
            <a:endParaRPr lang="en-US"/>
          </a:p>
        </p:txBody>
      </p:sp>
    </p:spTree>
    <p:extLst>
      <p:ext uri="{BB962C8B-B14F-4D97-AF65-F5344CB8AC3E}">
        <p14:creationId xmlns:p14="http://schemas.microsoft.com/office/powerpoint/2010/main" val="4002525845"/>
      </p:ext>
    </p:extLst>
  </p:cSld>
  <p:clrMapOvr>
    <a:masterClrMapping/>
  </p:clrMapOvr>
  <p:transition spd="med" advTm="69226"/>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3425136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75</a:t>
            </a:fld>
            <a:endParaRPr lang="en-US"/>
          </a:p>
        </p:txBody>
      </p:sp>
    </p:spTree>
    <p:extLst>
      <p:ext uri="{BB962C8B-B14F-4D97-AF65-F5344CB8AC3E}">
        <p14:creationId xmlns:p14="http://schemas.microsoft.com/office/powerpoint/2010/main" val="2277994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
        <p:nvSpPr>
          <p:cNvPr id="5" name="Slide Number Placeholder 3">
            <a:extLst>
              <a:ext uri="{FF2B5EF4-FFF2-40B4-BE49-F238E27FC236}">
                <a16:creationId xmlns:a16="http://schemas.microsoft.com/office/drawing/2014/main" id="{4D869CA6-408A-4CF5-9DFD-74C3BC03170C}"/>
              </a:ext>
            </a:extLst>
          </p:cNvPr>
          <p:cNvSpPr txBox="1">
            <a:spLocks/>
          </p:cNvSpPr>
          <p:nvPr/>
        </p:nvSpPr>
        <p:spPr>
          <a:xfrm>
            <a:off x="23946" y="6555381"/>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400" smtClean="0">
                <a:solidFill>
                  <a:schemeClr val="bg1"/>
                </a:solidFill>
              </a:rPr>
              <a:pPr/>
              <a:t>76</a:t>
            </a:fld>
            <a:endParaRPr lang="en-US" sz="1400">
              <a:solidFill>
                <a:schemeClr val="bg1"/>
              </a:solidFill>
            </a:endParaRPr>
          </a:p>
        </p:txBody>
      </p:sp>
    </p:spTree>
    <p:extLst>
      <p:ext uri="{BB962C8B-B14F-4D97-AF65-F5344CB8AC3E}">
        <p14:creationId xmlns:p14="http://schemas.microsoft.com/office/powerpoint/2010/main" val="1508246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a:t>Mortality rate</a:t>
            </a:r>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a:ln>
            <a:noFill/>
          </a:ln>
        </p:spPr>
      </p:pic>
      <p:pic>
        <p:nvPicPr>
          <p:cNvPr id="6" name="Picture 5"/>
          <p:cNvPicPr>
            <a:picLocks noChangeAspect="1"/>
          </p:cNvPicPr>
          <p:nvPr/>
        </p:nvPicPr>
        <p:blipFill>
          <a:blip r:embed="rId4"/>
          <a:stretch>
            <a:fillRect/>
          </a:stretch>
        </p:blipFill>
        <p:spPr>
          <a:xfrm>
            <a:off x="3657600" y="3886200"/>
            <a:ext cx="4286250" cy="1020994"/>
          </a:xfrm>
          <a:prstGeom prst="rect">
            <a:avLst/>
          </a:prstGeom>
          <a:ln>
            <a:noFill/>
          </a:ln>
        </p:spPr>
      </p:pic>
      <p:sp>
        <p:nvSpPr>
          <p:cNvPr id="7" name="Slide Number Placeholder 3">
            <a:extLst>
              <a:ext uri="{FF2B5EF4-FFF2-40B4-BE49-F238E27FC236}">
                <a16:creationId xmlns:a16="http://schemas.microsoft.com/office/drawing/2014/main" id="{5D346C71-7A02-47E2-B906-0CF2A6B7014F}"/>
              </a:ext>
            </a:extLst>
          </p:cNvPr>
          <p:cNvSpPr txBox="1">
            <a:spLocks/>
          </p:cNvSpPr>
          <p:nvPr/>
        </p:nvSpPr>
        <p:spPr>
          <a:xfrm>
            <a:off x="23946" y="6555381"/>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77</a:t>
            </a:fld>
            <a:endParaRPr lang="en-US" sz="1600">
              <a:solidFill>
                <a:schemeClr val="bg1"/>
              </a:solidFill>
            </a:endParaRPr>
          </a:p>
        </p:txBody>
      </p:sp>
    </p:spTree>
    <p:extLst>
      <p:ext uri="{BB962C8B-B14F-4D97-AF65-F5344CB8AC3E}">
        <p14:creationId xmlns:p14="http://schemas.microsoft.com/office/powerpoint/2010/main" val="17353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
        <p:nvSpPr>
          <p:cNvPr id="7" name="Slide Number Placeholder 3">
            <a:extLst>
              <a:ext uri="{FF2B5EF4-FFF2-40B4-BE49-F238E27FC236}">
                <a16:creationId xmlns:a16="http://schemas.microsoft.com/office/drawing/2014/main" id="{17934D78-A47A-464E-B883-47648C12B3C9}"/>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78</a:t>
            </a:fld>
            <a:endParaRPr lang="en-US" sz="1600">
              <a:solidFill>
                <a:schemeClr val="bg1"/>
              </a:solidFill>
            </a:endParaRPr>
          </a:p>
        </p:txBody>
      </p:sp>
    </p:spTree>
    <p:extLst>
      <p:ext uri="{BB962C8B-B14F-4D97-AF65-F5344CB8AC3E}">
        <p14:creationId xmlns:p14="http://schemas.microsoft.com/office/powerpoint/2010/main" val="35412805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79</a:t>
            </a:fld>
            <a:endParaRPr lang="en-US"/>
          </a:p>
        </p:txBody>
      </p:sp>
    </p:spTree>
    <p:extLst>
      <p:ext uri="{BB962C8B-B14F-4D97-AF65-F5344CB8AC3E}">
        <p14:creationId xmlns:p14="http://schemas.microsoft.com/office/powerpoint/2010/main" val="120240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98A-F1A2-4C32-8E00-E80EB13D5F18}"/>
              </a:ext>
            </a:extLst>
          </p:cNvPr>
          <p:cNvSpPr>
            <a:spLocks noGrp="1"/>
          </p:cNvSpPr>
          <p:nvPr>
            <p:ph type="title"/>
          </p:nvPr>
        </p:nvSpPr>
        <p:spPr/>
        <p:txBody>
          <a:bodyPr/>
          <a:lstStyle/>
          <a:p>
            <a:r>
              <a:rPr lang="en-US" dirty="0"/>
              <a:t>Cohort selection criteria</a:t>
            </a:r>
          </a:p>
        </p:txBody>
      </p:sp>
      <p:sp>
        <p:nvSpPr>
          <p:cNvPr id="3" name="Content Placeholder 2">
            <a:extLst>
              <a:ext uri="{FF2B5EF4-FFF2-40B4-BE49-F238E27FC236}">
                <a16:creationId xmlns:a16="http://schemas.microsoft.com/office/drawing/2014/main" id="{78AA2B78-78F1-4E79-B4D8-C5674924EE05}"/>
              </a:ext>
            </a:extLst>
          </p:cNvPr>
          <p:cNvSpPr>
            <a:spLocks noGrp="1"/>
          </p:cNvSpPr>
          <p:nvPr>
            <p:ph idx="1"/>
          </p:nvPr>
        </p:nvSpPr>
        <p:spPr/>
        <p:txBody>
          <a:bodyPr/>
          <a:lstStyle/>
          <a:p>
            <a:pPr>
              <a:buFont typeface="Arial" panose="020B0604020202020204" pitchFamily="34" charset="0"/>
              <a:buChar char="•"/>
            </a:pPr>
            <a:r>
              <a:rPr lang="en-US" dirty="0"/>
              <a:t>Inclusion criteria: </a:t>
            </a:r>
          </a:p>
          <a:p>
            <a:pPr lvl="1">
              <a:buFont typeface="Arial" panose="020B0604020202020204" pitchFamily="34" charset="0"/>
              <a:buChar char="•"/>
            </a:pPr>
            <a:r>
              <a:rPr lang="en-US" dirty="0"/>
              <a:t>necessary conditions to participate.</a:t>
            </a:r>
          </a:p>
          <a:p>
            <a:pPr>
              <a:buFont typeface="Arial" panose="020B0604020202020204" pitchFamily="34" charset="0"/>
              <a:buChar char="•"/>
            </a:pPr>
            <a:r>
              <a:rPr lang="en-US" dirty="0"/>
              <a:t>Exclusion criteria: </a:t>
            </a:r>
          </a:p>
          <a:p>
            <a:pPr lvl="1">
              <a:buFont typeface="Arial" panose="020B0604020202020204" pitchFamily="34" charset="0"/>
              <a:buChar char="•"/>
            </a:pPr>
            <a:r>
              <a:rPr lang="en-US" dirty="0"/>
              <a:t>conditions sufficient to reject subjects that satisfy the inclusion criteria</a:t>
            </a:r>
          </a:p>
          <a:p>
            <a:pPr lvl="1">
              <a:buFont typeface="Arial" panose="020B0604020202020204" pitchFamily="34" charset="0"/>
              <a:buChar char="•"/>
            </a:pPr>
            <a:r>
              <a:rPr lang="en-US" dirty="0"/>
              <a:t>they are NOT the negation of the inclusion criteria</a:t>
            </a:r>
          </a:p>
        </p:txBody>
      </p:sp>
      <p:sp>
        <p:nvSpPr>
          <p:cNvPr id="4" name="Slide Number Placeholder 3">
            <a:extLst>
              <a:ext uri="{FF2B5EF4-FFF2-40B4-BE49-F238E27FC236}">
                <a16:creationId xmlns:a16="http://schemas.microsoft.com/office/drawing/2014/main" id="{DADF66C4-56C3-4A5D-8F2F-854A74E6316A}"/>
              </a:ext>
            </a:extLst>
          </p:cNvPr>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749027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80</a:t>
            </a:fld>
            <a:endParaRPr lang="en-US"/>
          </a:p>
        </p:txBody>
      </p:sp>
    </p:spTree>
    <p:extLst>
      <p:ext uri="{BB962C8B-B14F-4D97-AF65-F5344CB8AC3E}">
        <p14:creationId xmlns:p14="http://schemas.microsoft.com/office/powerpoint/2010/main" val="1555775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81</a:t>
            </a:fld>
            <a:endParaRPr lang="en-US"/>
          </a:p>
        </p:txBody>
      </p:sp>
    </p:spTree>
    <p:extLst>
      <p:ext uri="{BB962C8B-B14F-4D97-AF65-F5344CB8AC3E}">
        <p14:creationId xmlns:p14="http://schemas.microsoft.com/office/powerpoint/2010/main" val="3584822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
        <p:nvSpPr>
          <p:cNvPr id="5" name="Slide Number Placeholder 3">
            <a:extLst>
              <a:ext uri="{FF2B5EF4-FFF2-40B4-BE49-F238E27FC236}">
                <a16:creationId xmlns:a16="http://schemas.microsoft.com/office/drawing/2014/main" id="{145AA1D7-DF15-4096-968C-6DBE47FF6121}"/>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82</a:t>
            </a:fld>
            <a:endParaRPr lang="en-US" sz="1600">
              <a:solidFill>
                <a:schemeClr val="bg1"/>
              </a:solidFill>
            </a:endParaRPr>
          </a:p>
        </p:txBody>
      </p:sp>
    </p:spTree>
    <p:extLst>
      <p:ext uri="{BB962C8B-B14F-4D97-AF65-F5344CB8AC3E}">
        <p14:creationId xmlns:p14="http://schemas.microsoft.com/office/powerpoint/2010/main" val="2632786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83</a:t>
            </a:fld>
            <a:endParaRPr lang="en-US"/>
          </a:p>
        </p:txBody>
      </p:sp>
    </p:spTree>
    <p:extLst>
      <p:ext uri="{BB962C8B-B14F-4D97-AF65-F5344CB8AC3E}">
        <p14:creationId xmlns:p14="http://schemas.microsoft.com/office/powerpoint/2010/main" val="2435236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3">
            <a:extLst>
              <a:ext uri="{FF2B5EF4-FFF2-40B4-BE49-F238E27FC236}">
                <a16:creationId xmlns:a16="http://schemas.microsoft.com/office/drawing/2014/main" id="{06478E3E-19CC-43D0-840D-497EF4CDAA52}"/>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84</a:t>
            </a:fld>
            <a:endParaRPr lang="en-US" sz="1600">
              <a:solidFill>
                <a:schemeClr val="bg1"/>
              </a:solidFill>
            </a:endParaRPr>
          </a:p>
        </p:txBody>
      </p:sp>
    </p:spTree>
    <p:extLst>
      <p:ext uri="{BB962C8B-B14F-4D97-AF65-F5344CB8AC3E}">
        <p14:creationId xmlns:p14="http://schemas.microsoft.com/office/powerpoint/2010/main" val="510953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a:t>Interpretation</a:t>
            </a:r>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
        <p:nvSpPr>
          <p:cNvPr id="5" name="Slide Number Placeholder 3">
            <a:extLst>
              <a:ext uri="{FF2B5EF4-FFF2-40B4-BE49-F238E27FC236}">
                <a16:creationId xmlns:a16="http://schemas.microsoft.com/office/drawing/2014/main" id="{324681AE-A718-4B81-AAA7-9E40CA51DC84}"/>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85</a:t>
            </a:fld>
            <a:endParaRPr lang="en-US" sz="1600">
              <a:solidFill>
                <a:schemeClr val="bg1"/>
              </a:solidFill>
            </a:endParaRPr>
          </a:p>
        </p:txBody>
      </p:sp>
    </p:spTree>
    <p:extLst>
      <p:ext uri="{BB962C8B-B14F-4D97-AF65-F5344CB8AC3E}">
        <p14:creationId xmlns:p14="http://schemas.microsoft.com/office/powerpoint/2010/main" val="852200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a:t>
            </a:r>
            <a:r>
              <a:rPr lang="en-US"/>
              <a:t>type e / </a:t>
            </a:r>
            <a:r>
              <a:rPr lang="en-US" dirty="0"/>
              <a:t>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
        <p:nvSpPr>
          <p:cNvPr id="6" name="Slide Number Placeholder 3">
            <a:extLst>
              <a:ext uri="{FF2B5EF4-FFF2-40B4-BE49-F238E27FC236}">
                <a16:creationId xmlns:a16="http://schemas.microsoft.com/office/drawing/2014/main" id="{E05BB2C9-918E-41B0-A279-D1821E13DF83}"/>
              </a:ext>
            </a:extLst>
          </p:cNvPr>
          <p:cNvSpPr txBox="1">
            <a:spLocks/>
          </p:cNvSpPr>
          <p:nvPr/>
        </p:nvSpPr>
        <p:spPr>
          <a:xfrm>
            <a:off x="23946" y="6492875"/>
            <a:ext cx="457200" cy="288925"/>
          </a:xfrm>
          <a:prstGeom prst="rect">
            <a:avLst/>
          </a:prstGeo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0E28097-5348-46F4-A68E-6A0338650D1F}" type="slidenum">
              <a:rPr lang="en-US" sz="1600" smtClean="0">
                <a:solidFill>
                  <a:schemeClr val="bg1"/>
                </a:solidFill>
              </a:rPr>
              <a:pPr/>
              <a:t>86</a:t>
            </a:fld>
            <a:endParaRPr lang="en-US" sz="1600">
              <a:solidFill>
                <a:schemeClr val="bg1"/>
              </a:solidFill>
            </a:endParaRPr>
          </a:p>
        </p:txBody>
      </p:sp>
    </p:spTree>
    <p:extLst>
      <p:ext uri="{BB962C8B-B14F-4D97-AF65-F5344CB8AC3E}">
        <p14:creationId xmlns:p14="http://schemas.microsoft.com/office/powerpoint/2010/main" val="615489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87</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47244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10" y="2553790"/>
            <a:ext cx="4610090"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5278836" y="1981200"/>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752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4290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46284" y="3188034"/>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46284" y="4299117"/>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418-0BDC-4D54-AB90-309DFE5E3053}"/>
              </a:ext>
            </a:extLst>
          </p:cNvPr>
          <p:cNvSpPr>
            <a:spLocks noGrp="1"/>
          </p:cNvSpPr>
          <p:nvPr>
            <p:ph type="title"/>
          </p:nvPr>
        </p:nvSpPr>
        <p:spPr/>
        <p:txBody>
          <a:bodyPr/>
          <a:lstStyle/>
          <a:p>
            <a:r>
              <a:rPr lang="en-US" dirty="0"/>
              <a:t>Subgroups / cohorts</a:t>
            </a:r>
          </a:p>
        </p:txBody>
      </p:sp>
      <p:graphicFrame>
        <p:nvGraphicFramePr>
          <p:cNvPr id="5" name="Content Placeholder 4">
            <a:extLst>
              <a:ext uri="{FF2B5EF4-FFF2-40B4-BE49-F238E27FC236}">
                <a16:creationId xmlns:a16="http://schemas.microsoft.com/office/drawing/2014/main" id="{23E65E70-8B95-4C8C-8CF1-D5A9FC748385}"/>
              </a:ext>
            </a:extLst>
          </p:cNvPr>
          <p:cNvGraphicFramePr>
            <a:graphicFrameLocks noGrp="1"/>
          </p:cNvGraphicFramePr>
          <p:nvPr>
            <p:ph idx="1"/>
            <p:extLst>
              <p:ext uri="{D42A27DB-BD31-4B8C-83A1-F6EECF244321}">
                <p14:modId xmlns:p14="http://schemas.microsoft.com/office/powerpoint/2010/main" val="3535373300"/>
              </p:ext>
            </p:extLst>
          </p:nvPr>
        </p:nvGraphicFramePr>
        <p:xfrm>
          <a:off x="228600" y="1676400"/>
          <a:ext cx="8686800" cy="37084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481014854"/>
                    </a:ext>
                  </a:extLst>
                </a:gridCol>
                <a:gridCol w="1447800">
                  <a:extLst>
                    <a:ext uri="{9D8B030D-6E8A-4147-A177-3AD203B41FA5}">
                      <a16:colId xmlns:a16="http://schemas.microsoft.com/office/drawing/2014/main" val="461852024"/>
                    </a:ext>
                  </a:extLst>
                </a:gridCol>
                <a:gridCol w="1447800">
                  <a:extLst>
                    <a:ext uri="{9D8B030D-6E8A-4147-A177-3AD203B41FA5}">
                      <a16:colId xmlns:a16="http://schemas.microsoft.com/office/drawing/2014/main" val="1780035025"/>
                    </a:ext>
                  </a:extLst>
                </a:gridCol>
                <a:gridCol w="1447800">
                  <a:extLst>
                    <a:ext uri="{9D8B030D-6E8A-4147-A177-3AD203B41FA5}">
                      <a16:colId xmlns:a16="http://schemas.microsoft.com/office/drawing/2014/main" val="3041960768"/>
                    </a:ext>
                  </a:extLst>
                </a:gridCol>
                <a:gridCol w="1447800">
                  <a:extLst>
                    <a:ext uri="{9D8B030D-6E8A-4147-A177-3AD203B41FA5}">
                      <a16:colId xmlns:a16="http://schemas.microsoft.com/office/drawing/2014/main" val="444164403"/>
                    </a:ext>
                  </a:extLst>
                </a:gridCol>
                <a:gridCol w="1447800">
                  <a:extLst>
                    <a:ext uri="{9D8B030D-6E8A-4147-A177-3AD203B41FA5}">
                      <a16:colId xmlns:a16="http://schemas.microsoft.com/office/drawing/2014/main" val="1925328800"/>
                    </a:ext>
                  </a:extLst>
                </a:gridCol>
              </a:tblGrid>
              <a:tr h="370840">
                <a:tc>
                  <a:txBody>
                    <a:bodyPr/>
                    <a:lstStyle/>
                    <a:p>
                      <a:r>
                        <a:rPr lang="en-US" dirty="0">
                          <a:solidFill>
                            <a:schemeClr val="tx1"/>
                          </a:solidFill>
                        </a:rPr>
                        <a:t>Exposed</a:t>
                      </a:r>
                    </a:p>
                  </a:txBody>
                  <a:tcPr/>
                </a:tc>
                <a:tc>
                  <a:txBody>
                    <a:bodyPr/>
                    <a:lstStyle/>
                    <a:p>
                      <a:r>
                        <a:rPr lang="en-US" dirty="0">
                          <a:solidFill>
                            <a:schemeClr val="tx1"/>
                          </a:solidFill>
                        </a:rPr>
                        <a:t>Infected</a:t>
                      </a:r>
                    </a:p>
                  </a:txBody>
                  <a:tcPr/>
                </a:tc>
                <a:tc>
                  <a:txBody>
                    <a:bodyPr/>
                    <a:lstStyle/>
                    <a:p>
                      <a:r>
                        <a:rPr lang="en-US" dirty="0">
                          <a:solidFill>
                            <a:schemeClr val="tx1"/>
                          </a:solidFill>
                        </a:rPr>
                        <a:t>Tested</a:t>
                      </a:r>
                    </a:p>
                  </a:txBody>
                  <a:tcPr/>
                </a:tc>
                <a:tc>
                  <a:txBody>
                    <a:bodyPr/>
                    <a:lstStyle/>
                    <a:p>
                      <a:r>
                        <a:rPr lang="en-US" dirty="0">
                          <a:solidFill>
                            <a:schemeClr val="tx1"/>
                          </a:solidFill>
                        </a:rPr>
                        <a:t>Tested+</a:t>
                      </a:r>
                    </a:p>
                  </a:txBody>
                  <a:tcPr/>
                </a:tc>
                <a:tc>
                  <a:txBody>
                    <a:bodyPr/>
                    <a:lstStyle/>
                    <a:p>
                      <a:r>
                        <a:rPr lang="en-US" dirty="0">
                          <a:solidFill>
                            <a:schemeClr val="tx1"/>
                          </a:solidFill>
                        </a:rPr>
                        <a:t>Treated</a:t>
                      </a:r>
                    </a:p>
                  </a:txBody>
                  <a:tcPr/>
                </a:tc>
                <a:tc>
                  <a:txBody>
                    <a:bodyPr/>
                    <a:lstStyle/>
                    <a:p>
                      <a:r>
                        <a:rPr lang="en-US" dirty="0">
                          <a:solidFill>
                            <a:schemeClr val="tx1"/>
                          </a:solidFill>
                        </a:rPr>
                        <a:t>Died</a:t>
                      </a:r>
                    </a:p>
                  </a:txBody>
                  <a:tcPr/>
                </a:tc>
                <a:extLst>
                  <a:ext uri="{0D108BD9-81ED-4DB2-BD59-A6C34878D82A}">
                    <a16:rowId xmlns:a16="http://schemas.microsoft.com/office/drawing/2014/main" val="309315798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111743660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1692321384"/>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110421324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7384138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2253251271"/>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2854727292"/>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5141079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441186673"/>
                  </a:ext>
                </a:extLst>
              </a:tr>
              <a:tr h="370840">
                <a:tc>
                  <a:txBody>
                    <a:bodyPr/>
                    <a:lstStyle/>
                    <a:p>
                      <a:r>
                        <a:rPr lang="en-US" dirty="0">
                          <a:solidFill>
                            <a:schemeClr val="tx1"/>
                          </a:solidFill>
                        </a:rPr>
                        <a:t>…</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474843164"/>
                  </a:ext>
                </a:extLst>
              </a:tr>
            </a:tbl>
          </a:graphicData>
        </a:graphic>
      </p:graphicFrame>
      <p:sp>
        <p:nvSpPr>
          <p:cNvPr id="4" name="Slide Number Placeholder 3">
            <a:extLst>
              <a:ext uri="{FF2B5EF4-FFF2-40B4-BE49-F238E27FC236}">
                <a16:creationId xmlns:a16="http://schemas.microsoft.com/office/drawing/2014/main" id="{1BEF1051-BAAA-4CDF-BA93-A7EEE8DEC94E}"/>
              </a:ext>
            </a:extLst>
          </p:cNvPr>
          <p:cNvSpPr>
            <a:spLocks noGrp="1"/>
          </p:cNvSpPr>
          <p:nvPr>
            <p:ph type="sldNum" sz="quarter" idx="4"/>
          </p:nvPr>
        </p:nvSpPr>
        <p:spPr/>
        <p:txBody>
          <a:bodyPr/>
          <a:lstStyle/>
          <a:p>
            <a:fld id="{90E28097-5348-46F4-A68E-6A0338650D1F}" type="slidenum">
              <a:rPr lang="en-US" smtClean="0"/>
              <a:pPr/>
              <a:t>88</a:t>
            </a:fld>
            <a:endParaRPr lang="en-US"/>
          </a:p>
        </p:txBody>
      </p:sp>
      <p:sp>
        <p:nvSpPr>
          <p:cNvPr id="7" name="TextBox 6">
            <a:extLst>
              <a:ext uri="{FF2B5EF4-FFF2-40B4-BE49-F238E27FC236}">
                <a16:creationId xmlns:a16="http://schemas.microsoft.com/office/drawing/2014/main" id="{9FF5BDD3-895E-4C18-9CAF-A2E330CC77BE}"/>
              </a:ext>
            </a:extLst>
          </p:cNvPr>
          <p:cNvSpPr txBox="1"/>
          <p:nvPr/>
        </p:nvSpPr>
        <p:spPr>
          <a:xfrm>
            <a:off x="381000" y="5560646"/>
            <a:ext cx="8305800" cy="1200329"/>
          </a:xfrm>
          <a:prstGeom prst="rect">
            <a:avLst/>
          </a:prstGeom>
          <a:noFill/>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For unrelated events:  2</a:t>
            </a:r>
            <a:r>
              <a:rPr lang="en-US" sz="2400" b="0" baseline="30000" dirty="0">
                <a:solidFill>
                  <a:schemeClr val="bg1"/>
                </a:solidFill>
              </a:rPr>
              <a:t>n </a:t>
            </a:r>
            <a:r>
              <a:rPr lang="en-US" sz="2400" b="0" dirty="0">
                <a:solidFill>
                  <a:schemeClr val="bg1"/>
                </a:solidFill>
              </a:rPr>
              <a:t>groups</a:t>
            </a:r>
          </a:p>
          <a:p>
            <a:pPr marL="457200" indent="-457200" algn="l">
              <a:buFont typeface="Arial" panose="020B0604020202020204" pitchFamily="34" charset="0"/>
              <a:buChar char="•"/>
            </a:pPr>
            <a:r>
              <a:rPr lang="en-US" sz="2400" b="0" dirty="0">
                <a:solidFill>
                  <a:schemeClr val="bg1"/>
                </a:solidFill>
              </a:rPr>
              <a:t>If related: less, e.g. one can’t test positive or negative when not tested at all.</a:t>
            </a:r>
          </a:p>
        </p:txBody>
      </p:sp>
    </p:spTree>
    <p:extLst>
      <p:ext uri="{BB962C8B-B14F-4D97-AF65-F5344CB8AC3E}">
        <p14:creationId xmlns:p14="http://schemas.microsoft.com/office/powerpoint/2010/main" val="6921179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89</a:t>
            </a:fld>
            <a:endParaRPr lang="en-US"/>
          </a:p>
        </p:txBody>
      </p:sp>
    </p:spTree>
    <p:extLst>
      <p:ext uri="{BB962C8B-B14F-4D97-AF65-F5344CB8AC3E}">
        <p14:creationId xmlns:p14="http://schemas.microsoft.com/office/powerpoint/2010/main" val="421966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Recommendations for A4/A6</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t>Remove inconsistencies, redundancies, irrelevancies and overgeneralizations </a:t>
            </a:r>
          </a:p>
          <a:p>
            <a:pPr>
              <a:buFont typeface="Arial" panose="020B0604020202020204" pitchFamily="34" charset="0"/>
              <a:buChar char="•"/>
            </a:pPr>
            <a:r>
              <a:rPr lang="en-US" dirty="0"/>
              <a:t>If some aspect of the template is irrelevant for your study, say so, and don’t put irrelevant banter.</a:t>
            </a:r>
          </a:p>
          <a:p>
            <a:pPr>
              <a:buFont typeface="Arial" panose="020B0604020202020204" pitchFamily="34" charset="0"/>
              <a:buChar char="•"/>
            </a:pPr>
            <a:r>
              <a:rPr lang="en-US" dirty="0"/>
              <a:t>Do not omit what IS relevant and needed and specific!</a:t>
            </a:r>
          </a:p>
        </p:txBody>
      </p:sp>
      <p:sp>
        <p:nvSpPr>
          <p:cNvPr id="6" name="Slide Number Placeholder 3">
            <a:extLst>
              <a:ext uri="{FF2B5EF4-FFF2-40B4-BE49-F238E27FC236}">
                <a16:creationId xmlns:a16="http://schemas.microsoft.com/office/drawing/2014/main" id="{A06E48DA-C0D5-46FB-ADAE-A832E177F68B}"/>
              </a:ext>
            </a:extLst>
          </p:cNvPr>
          <p:cNvSpPr>
            <a:spLocks noGrp="1"/>
          </p:cNvSpPr>
          <p:nvPr>
            <p:ph type="sldNum" sz="quarter" idx="4"/>
          </p:nvPr>
        </p:nvSpPr>
        <p:spPr>
          <a:xfrm>
            <a:off x="23946" y="6555381"/>
            <a:ext cx="457200" cy="288925"/>
          </a:xfrm>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29531126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91</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92</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93</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94</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36992</TotalTime>
  <Words>4621</Words>
  <Application>Microsoft Office PowerPoint</Application>
  <PresentationFormat>On-screen Show (4:3)</PresentationFormat>
  <Paragraphs>756</Paragraphs>
  <Slides>94</Slides>
  <Notes>13</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8" baseType="lpstr">
      <vt:lpstr>Batang</vt:lpstr>
      <vt:lpstr>ＭＳ Ｐゴシック</vt:lpstr>
      <vt:lpstr>Arial</vt:lpstr>
      <vt:lpstr>Arial Unicode MS</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16249 – Spring 2025  </vt:lpstr>
      <vt:lpstr>A4</vt:lpstr>
      <vt:lpstr>Data and Reality</vt:lpstr>
      <vt:lpstr>Theoretical linkage</vt:lpstr>
      <vt:lpstr>Operational linkage</vt:lpstr>
      <vt:lpstr>This is NOT an operational linkage!</vt:lpstr>
      <vt:lpstr>Individual Data Tables</vt:lpstr>
      <vt:lpstr>Cohort selection criteria</vt:lpstr>
      <vt:lpstr>Recommendations for A4/A6</vt:lpstr>
      <vt:lpstr>Above all !!!</vt:lpstr>
      <vt:lpstr>Epidemiology</vt:lpstr>
      <vt:lpstr>Basic Assumptions of Epidemiology</vt:lpstr>
      <vt:lpstr>Basic Assumptions of Epidemiology determinist generalization</vt:lpstr>
      <vt:lpstr>Your job as student in this class</vt:lpstr>
      <vt:lpstr>Key terms</vt:lpstr>
      <vt:lpstr>Recommended movie</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of an ‘event’</vt:lpstr>
      <vt:lpstr>Related events COVID-19</vt:lpstr>
      <vt:lpstr>Subgroups / cohorts</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1390</cp:revision>
  <dcterms:created xsi:type="dcterms:W3CDTF">1601-01-01T00:00:00Z</dcterms:created>
  <dcterms:modified xsi:type="dcterms:W3CDTF">2025-03-31T20:37:24Z</dcterms:modified>
</cp:coreProperties>
</file>