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4026" r:id="rId1"/>
  </p:sldMasterIdLst>
  <p:notesMasterIdLst>
    <p:notesMasterId r:id="rId85"/>
  </p:notesMasterIdLst>
  <p:sldIdLst>
    <p:sldId id="1245" r:id="rId2"/>
    <p:sldId id="1453" r:id="rId3"/>
    <p:sldId id="1307" r:id="rId4"/>
    <p:sldId id="1380" r:id="rId5"/>
    <p:sldId id="1445" r:id="rId6"/>
    <p:sldId id="1316" r:id="rId7"/>
    <p:sldId id="1332" r:id="rId8"/>
    <p:sldId id="1333" r:id="rId9"/>
    <p:sldId id="1435" r:id="rId10"/>
    <p:sldId id="1418" r:id="rId11"/>
    <p:sldId id="1419" r:id="rId12"/>
    <p:sldId id="1317" r:id="rId13"/>
    <p:sldId id="1423" r:id="rId14"/>
    <p:sldId id="1434" r:id="rId15"/>
    <p:sldId id="1375" r:id="rId16"/>
    <p:sldId id="1417" r:id="rId17"/>
    <p:sldId id="1421" r:id="rId18"/>
    <p:sldId id="1346" r:id="rId19"/>
    <p:sldId id="1422" r:id="rId20"/>
    <p:sldId id="1446" r:id="rId21"/>
    <p:sldId id="1427" r:id="rId22"/>
    <p:sldId id="1328" r:id="rId23"/>
    <p:sldId id="1428" r:id="rId24"/>
    <p:sldId id="1429" r:id="rId25"/>
    <p:sldId id="1437" r:id="rId26"/>
    <p:sldId id="1447" r:id="rId27"/>
    <p:sldId id="1438" r:id="rId28"/>
    <p:sldId id="1431" r:id="rId29"/>
    <p:sldId id="1430" r:id="rId30"/>
    <p:sldId id="1432" r:id="rId31"/>
    <p:sldId id="1382" r:id="rId32"/>
    <p:sldId id="1458" r:id="rId33"/>
    <p:sldId id="1433" r:id="rId34"/>
    <p:sldId id="1426" r:id="rId35"/>
    <p:sldId id="1318" r:id="rId36"/>
    <p:sldId id="1326" r:id="rId37"/>
    <p:sldId id="1439" r:id="rId38"/>
    <p:sldId id="1448" r:id="rId39"/>
    <p:sldId id="1343" r:id="rId40"/>
    <p:sldId id="1347" r:id="rId41"/>
    <p:sldId id="1348" r:id="rId42"/>
    <p:sldId id="1319" r:id="rId43"/>
    <p:sldId id="1329" r:id="rId44"/>
    <p:sldId id="1342" r:id="rId45"/>
    <p:sldId id="1337" r:id="rId46"/>
    <p:sldId id="1338" r:id="rId47"/>
    <p:sldId id="1339" r:id="rId48"/>
    <p:sldId id="1340" r:id="rId49"/>
    <p:sldId id="1341" r:id="rId50"/>
    <p:sldId id="1336" r:id="rId51"/>
    <p:sldId id="1330" r:id="rId52"/>
    <p:sldId id="1349" r:id="rId53"/>
    <p:sldId id="1455" r:id="rId54"/>
    <p:sldId id="1344" r:id="rId55"/>
    <p:sldId id="1325" r:id="rId56"/>
    <p:sldId id="1353" r:id="rId57"/>
    <p:sldId id="1354" r:id="rId58"/>
    <p:sldId id="1355" r:id="rId59"/>
    <p:sldId id="1356" r:id="rId60"/>
    <p:sldId id="1357" r:id="rId61"/>
    <p:sldId id="1358" r:id="rId62"/>
    <p:sldId id="1359" r:id="rId63"/>
    <p:sldId id="1360" r:id="rId64"/>
    <p:sldId id="1376" r:id="rId65"/>
    <p:sldId id="1377" r:id="rId66"/>
    <p:sldId id="1327" r:id="rId67"/>
    <p:sldId id="1320" r:id="rId68"/>
    <p:sldId id="1350" r:id="rId69"/>
    <p:sldId id="1352" r:id="rId70"/>
    <p:sldId id="1321" r:id="rId71"/>
    <p:sldId id="1351" r:id="rId72"/>
    <p:sldId id="1331" r:id="rId73"/>
    <p:sldId id="1334" r:id="rId74"/>
    <p:sldId id="1456" r:id="rId75"/>
    <p:sldId id="1335" r:id="rId76"/>
    <p:sldId id="1345" r:id="rId77"/>
    <p:sldId id="1322" r:id="rId78"/>
    <p:sldId id="1323" r:id="rId79"/>
    <p:sldId id="1378" r:id="rId80"/>
    <p:sldId id="1454" r:id="rId81"/>
    <p:sldId id="1457" r:id="rId82"/>
    <p:sldId id="1459" r:id="rId83"/>
    <p:sldId id="1386" r:id="rId84"/>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E115"/>
    <a:srgbClr val="FF0000"/>
    <a:srgbClr val="16165D"/>
    <a:srgbClr val="FF6600"/>
    <a:srgbClr val="A2CCE8"/>
    <a:srgbClr val="AAE600"/>
    <a:srgbClr val="0000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89" autoAdjust="0"/>
    <p:restoredTop sz="92398" autoAdjust="0"/>
  </p:normalViewPr>
  <p:slideViewPr>
    <p:cSldViewPr>
      <p:cViewPr varScale="1">
        <p:scale>
          <a:sx n="97" d="100"/>
          <a:sy n="97" d="100"/>
        </p:scale>
        <p:origin x="165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7" d="100"/>
        <a:sy n="97" d="100"/>
      </p:scale>
      <p:origin x="0" y="-1161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xfrm>
            <a:off x="1150938" y="692150"/>
            <a:ext cx="4556125" cy="3416300"/>
          </a:xfrm>
          <a:ln cap="flat"/>
        </p:spPr>
      </p:sp>
      <p:sp>
        <p:nvSpPr>
          <p:cNvPr id="5123"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2576023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xfrm>
            <a:off x="1150938" y="692150"/>
            <a:ext cx="4556125" cy="3416300"/>
          </a:xfrm>
          <a:ln cap="flat"/>
        </p:spPr>
      </p:sp>
      <p:sp>
        <p:nvSpPr>
          <p:cNvPr id="9219" name="Rectangle 3"/>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127828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a:extLst>
              <a:ext uri="{FF2B5EF4-FFF2-40B4-BE49-F238E27FC236}">
                <a16:creationId xmlns:a16="http://schemas.microsoft.com/office/drawing/2014/main" id="{7C489DD6-D42D-45A0-97BE-C9617179B578}"/>
              </a:ext>
            </a:extLst>
          </p:cNvPr>
          <p:cNvSpPr txBox="1"/>
          <p:nvPr userDrawn="1"/>
        </p:nvSpPr>
        <p:spPr>
          <a:xfrm>
            <a:off x="0" y="6550223"/>
            <a:ext cx="551148" cy="307777"/>
          </a:xfrm>
          <a:prstGeom prst="rect">
            <a:avLst/>
          </a:prstGeom>
          <a:noFill/>
        </p:spPr>
        <p:txBody>
          <a:bodyPr wrap="square" rtlCol="0">
            <a:spAutoFit/>
          </a:bodyPr>
          <a:lstStyle/>
          <a:p>
            <a:pPr algn="l"/>
            <a:fld id="{3832CB1B-7029-4548-8A83-88C1F6F8C284}" type="slidenum">
              <a:rPr lang="en-US" sz="1400" b="0" smtClean="0">
                <a:solidFill>
                  <a:schemeClr val="bg1"/>
                </a:solidFill>
              </a:rPr>
              <a:pPr algn="l"/>
              <a:t>‹#›</a:t>
            </a:fld>
            <a:endParaRPr lang="en-US" sz="1400" b="0" dirty="0">
              <a:solidFill>
                <a:schemeClr val="bg1"/>
              </a:solidFill>
            </a:endParaRPr>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4550"/>
            <a:ext cx="4267200" cy="4109049"/>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130"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131"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hf hd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s://pubmed.ncbi.nlm.nih.gov/32183103/"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hyperlink" Target="https://onlinecourses.science.psu.edu/stat506/node/27" TargetMode="Externa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hyperlink" Target="https://pubmed.ncbi.nlm.nih.gov/32183103/"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hyperlink" Target="http://cdn.elsevier.com/promis_misc/ISSM_COREQ_Checklist.pdf" TargetMode="Externa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hyperlink" Target="https://www.ncbi.nlm.nih.gov/pmc/articles/PMC3025112/pdf/10488_2010_Article_314.pdf" TargetMode="Externa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16556 – Spring 2024</a:t>
            </a: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p:txBody>
          <a:bodyPr/>
          <a:lstStyle/>
          <a:p>
            <a:r>
              <a:rPr lang="en-US" dirty="0"/>
              <a:t>Class 6 – February 29, 2024</a:t>
            </a:r>
          </a:p>
          <a:p>
            <a:r>
              <a:rPr lang="en-US" dirty="0"/>
              <a:t>Qualitative Research Methods:</a:t>
            </a:r>
          </a:p>
          <a:p>
            <a:r>
              <a:rPr lang="en-US" dirty="0"/>
              <a:t>theory and data collection methods</a:t>
            </a:r>
          </a:p>
          <a:p>
            <a:endParaRPr lang="en-US" dirty="0"/>
          </a:p>
          <a:p>
            <a:r>
              <a:rPr lang="en-US" dirty="0"/>
              <a:t>Werner CEUSTERS</a:t>
            </a:r>
          </a:p>
        </p:txBody>
      </p:sp>
      <p:grpSp>
        <p:nvGrpSpPr>
          <p:cNvPr id="4" name="Group 3"/>
          <p:cNvGrpSpPr/>
          <p:nvPr/>
        </p:nvGrpSpPr>
        <p:grpSpPr>
          <a:xfrm>
            <a:off x="-152400" y="609600"/>
            <a:ext cx="9296400" cy="466726"/>
            <a:chOff x="-152400" y="609600"/>
            <a:chExt cx="9296400" cy="466726"/>
          </a:xfrm>
        </p:grpSpPr>
        <p:sp>
          <p:nvSpPr>
            <p:cNvPr id="5" name="Rectangle 4"/>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6" name="Picture 6" descr="Jacobs School of Medicine and Biomedical Sciences 1-line lock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55623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a:t>
            </a:r>
          </a:p>
        </p:txBody>
      </p:sp>
      <p:sp>
        <p:nvSpPr>
          <p:cNvPr id="3" name="Subtitle 2"/>
          <p:cNvSpPr>
            <a:spLocks noGrp="1"/>
          </p:cNvSpPr>
          <p:nvPr>
            <p:ph idx="1"/>
          </p:nvPr>
        </p:nvSpPr>
        <p:spPr/>
        <p:txBody>
          <a:bodyPr/>
          <a:lstStyle/>
          <a:p>
            <a:pPr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Is a method of gathering information — via electronic communication platforms, telephone or in-person — from a group of individuals, which often make up just </a:t>
            </a:r>
            <a:r>
              <a:rPr lang="en-US" sz="2800" i="1" u="sng" dirty="0">
                <a:latin typeface="Times New Roman" panose="02020603050405020304" pitchFamily="18" charset="0"/>
                <a:cs typeface="Times New Roman" panose="02020603050405020304" pitchFamily="18" charset="0"/>
              </a:rPr>
              <a:t>a fraction of the population</a:t>
            </a:r>
            <a:r>
              <a:rPr lang="en-US" sz="2800" dirty="0">
                <a:latin typeface="Times New Roman" panose="02020603050405020304" pitchFamily="18" charset="0"/>
                <a:cs typeface="Times New Roman" panose="02020603050405020304" pitchFamily="18" charset="0"/>
              </a:rPr>
              <a:t> being studied;</a:t>
            </a:r>
          </a:p>
          <a:p>
            <a:pPr lvl="1">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Compare with a </a:t>
            </a:r>
            <a:r>
              <a:rPr lang="en-US" sz="2800" b="1" i="1" dirty="0">
                <a:latin typeface="Times New Roman" panose="02020603050405020304" pitchFamily="18" charset="0"/>
                <a:cs typeface="Times New Roman" panose="02020603050405020304" pitchFamily="18" charset="0"/>
              </a:rPr>
              <a:t>census</a:t>
            </a:r>
            <a:r>
              <a:rPr lang="en-US" sz="2800" dirty="0">
                <a:latin typeface="Times New Roman" panose="02020603050405020304" pitchFamily="18" charset="0"/>
                <a:cs typeface="Times New Roman" panose="02020603050405020304" pitchFamily="18" charset="0"/>
              </a:rPr>
              <a:t> in which </a:t>
            </a:r>
            <a:r>
              <a:rPr lang="en-US" sz="2800" i="1" u="sng" dirty="0">
                <a:latin typeface="Times New Roman" panose="02020603050405020304" pitchFamily="18" charset="0"/>
                <a:cs typeface="Times New Roman" panose="02020603050405020304" pitchFamily="18" charset="0"/>
              </a:rPr>
              <a:t>all members of some population</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are studied;</a:t>
            </a:r>
          </a:p>
          <a:p>
            <a:pPr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Is directed toward a specific administrative, commercial or scientific purpose;</a:t>
            </a:r>
          </a:p>
          <a:p>
            <a:pPr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Involves asking </a:t>
            </a:r>
            <a:r>
              <a:rPr lang="en-US" sz="2800" b="1" i="1" u="sng" dirty="0">
                <a:latin typeface="Times New Roman" panose="02020603050405020304" pitchFamily="18" charset="0"/>
                <a:cs typeface="Times New Roman" panose="02020603050405020304" pitchFamily="18" charset="0"/>
              </a:rPr>
              <a:t>questions</a:t>
            </a:r>
            <a:r>
              <a:rPr lang="en-US" sz="2800" dirty="0">
                <a:latin typeface="Times New Roman" panose="02020603050405020304" pitchFamily="18" charset="0"/>
                <a:cs typeface="Times New Roman" panose="02020603050405020304" pitchFamily="18" charset="0"/>
              </a:rPr>
              <a:t> in order to obtain the desired information.</a:t>
            </a:r>
          </a:p>
          <a:p>
            <a:pPr>
              <a:buFont typeface="Arial" panose="020B0604020202020204" pitchFamily="34" charset="0"/>
              <a:buChar char="•"/>
            </a:pPr>
            <a:endParaRPr lang="en-US" sz="2800" dirty="0"/>
          </a:p>
        </p:txBody>
      </p:sp>
    </p:spTree>
    <p:extLst>
      <p:ext uri="{BB962C8B-B14F-4D97-AF65-F5344CB8AC3E}">
        <p14:creationId xmlns:p14="http://schemas.microsoft.com/office/powerpoint/2010/main" val="193942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noFill/>
          <a:ln/>
        </p:spPr>
        <p:txBody>
          <a:bodyPr/>
          <a:lstStyle/>
          <a:p>
            <a:r>
              <a:rPr lang="en-US" altLang="en-US" dirty="0"/>
              <a:t>Survey Goals</a:t>
            </a:r>
          </a:p>
        </p:txBody>
      </p:sp>
      <p:sp>
        <p:nvSpPr>
          <p:cNvPr id="4099" name="Rectangle 3"/>
          <p:cNvSpPr>
            <a:spLocks noGrp="1" noChangeArrowheads="1"/>
          </p:cNvSpPr>
          <p:nvPr>
            <p:ph idx="1"/>
          </p:nvPr>
        </p:nvSpPr>
        <p:spPr>
          <a:noFill/>
          <a:ln/>
        </p:spPr>
        <p:txBody>
          <a:bodyPr/>
          <a:lstStyle/>
          <a:p>
            <a:pPr>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Collect descriptive data about:</a:t>
            </a:r>
          </a:p>
          <a:p>
            <a:pPr lvl="1"/>
            <a:r>
              <a:rPr lang="en-US" altLang="en-US" sz="2800" dirty="0">
                <a:latin typeface="Times New Roman" panose="02020603050405020304" pitchFamily="18" charset="0"/>
                <a:cs typeface="Times New Roman" panose="02020603050405020304" pitchFamily="18" charset="0"/>
              </a:rPr>
              <a:t>attitudes or values in one or more groups,</a:t>
            </a:r>
          </a:p>
          <a:p>
            <a:pPr lvl="1"/>
            <a:r>
              <a:rPr lang="en-US" altLang="en-US" sz="2800" dirty="0">
                <a:latin typeface="Times New Roman" panose="02020603050405020304" pitchFamily="18" charset="0"/>
                <a:cs typeface="Times New Roman" panose="02020603050405020304" pitchFamily="18" charset="0"/>
              </a:rPr>
              <a:t>common practices in one or more groups,</a:t>
            </a:r>
          </a:p>
          <a:p>
            <a:pPr lvl="1"/>
            <a:r>
              <a:rPr lang="en-US" altLang="en-US" sz="2800" dirty="0">
                <a:latin typeface="Times New Roman" panose="02020603050405020304" pitchFamily="18" charset="0"/>
                <a:cs typeface="Times New Roman" panose="02020603050405020304" pitchFamily="18" charset="0"/>
              </a:rPr>
              <a:t>by asking </a:t>
            </a:r>
            <a:r>
              <a:rPr lang="en-US" altLang="en-US" sz="2800" u="sng" dirty="0">
                <a:latin typeface="Times New Roman" panose="02020603050405020304" pitchFamily="18" charset="0"/>
                <a:cs typeface="Times New Roman" panose="02020603050405020304" pitchFamily="18" charset="0"/>
              </a:rPr>
              <a:t>questions</a:t>
            </a:r>
            <a:r>
              <a:rPr lang="en-US" altLang="en-US" sz="2800" dirty="0">
                <a:latin typeface="Times New Roman" panose="02020603050405020304" pitchFamily="18" charset="0"/>
                <a:cs typeface="Times New Roman" panose="02020603050405020304" pitchFamily="18" charset="0"/>
              </a:rPr>
              <a:t> to group members, NOT merely through observations or participation.</a:t>
            </a:r>
          </a:p>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May be used to: </a:t>
            </a:r>
          </a:p>
          <a:p>
            <a:pPr marL="857250" lvl="1" indent="-457200">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describe elements of a specific group and possibly,</a:t>
            </a:r>
          </a:p>
          <a:p>
            <a:pPr marL="857250" lvl="1" indent="-457200">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generalize to a larger population.</a:t>
            </a:r>
          </a:p>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May study relationships between/among variables.</a:t>
            </a:r>
          </a:p>
        </p:txBody>
      </p:sp>
    </p:spTree>
    <p:extLst>
      <p:ext uri="{BB962C8B-B14F-4D97-AF65-F5344CB8AC3E}">
        <p14:creationId xmlns:p14="http://schemas.microsoft.com/office/powerpoint/2010/main" val="227121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9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TextBox 3"/>
          <p:cNvSpPr txBox="1"/>
          <p:nvPr/>
        </p:nvSpPr>
        <p:spPr>
          <a:xfrm>
            <a:off x="4724400" y="1676400"/>
            <a:ext cx="4038600" cy="2308324"/>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fixed sets of questions delivery methods:</a:t>
            </a:r>
          </a:p>
          <a:p>
            <a:pPr marL="914400" lvl="1" indent="-457200" algn="l">
              <a:buFont typeface="Arial" panose="020B0604020202020204" pitchFamily="34" charset="0"/>
              <a:buChar char="•"/>
            </a:pPr>
            <a:r>
              <a:rPr lang="en-US" sz="2400" b="0" dirty="0">
                <a:solidFill>
                  <a:schemeClr val="bg1"/>
                </a:solidFill>
              </a:rPr>
              <a:t>‘paper and pencil’ </a:t>
            </a:r>
          </a:p>
          <a:p>
            <a:pPr marL="914400" lvl="1" indent="-457200" algn="l">
              <a:buFont typeface="Arial" panose="020B0604020202020204" pitchFamily="34" charset="0"/>
              <a:buChar char="•"/>
            </a:pPr>
            <a:r>
              <a:rPr lang="en-US" sz="2400" b="0" dirty="0">
                <a:solidFill>
                  <a:schemeClr val="bg1"/>
                </a:solidFill>
              </a:rPr>
              <a:t>web form, </a:t>
            </a:r>
          </a:p>
          <a:p>
            <a:pPr marL="914400" lvl="1" indent="-457200" algn="l">
              <a:buFont typeface="Arial" panose="020B0604020202020204" pitchFamily="34" charset="0"/>
              <a:buChar char="•"/>
            </a:pPr>
            <a:r>
              <a:rPr lang="en-US" sz="2400" b="0" dirty="0">
                <a:solidFill>
                  <a:schemeClr val="bg1"/>
                </a:solidFill>
              </a:rPr>
              <a:t>by an interviewer who follows a strict script.</a:t>
            </a:r>
          </a:p>
        </p:txBody>
      </p:sp>
      <p:cxnSp>
        <p:nvCxnSpPr>
          <p:cNvPr id="6" name="Straight Arrow Connector 5"/>
          <p:cNvCxnSpPr/>
          <p:nvPr/>
        </p:nvCxnSpPr>
        <p:spPr bwMode="auto">
          <a:xfrm>
            <a:off x="3048000" y="1981200"/>
            <a:ext cx="16764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7" name="Rectangle 6"/>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1227743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questionnaire-based surveys</a:t>
            </a:r>
          </a:p>
        </p:txBody>
      </p:sp>
      <p:sp>
        <p:nvSpPr>
          <p:cNvPr id="3" name="Content Placeholder 2"/>
          <p:cNvSpPr>
            <a:spLocks noGrp="1"/>
          </p:cNvSpPr>
          <p:nvPr>
            <p:ph idx="1"/>
          </p:nvPr>
        </p:nvSpPr>
        <p:spPr/>
        <p:txBody>
          <a:bodyPr/>
          <a:lstStyle/>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Write out the primary and secondary aims of the study.</a:t>
            </a:r>
          </a:p>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Identify the data elements to be collected relating to these aims.  </a:t>
            </a:r>
          </a:p>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Review the current literature to identify already validated questionnaires that use these or similar data elements.</a:t>
            </a:r>
          </a:p>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Compose a draft of the questionnaire.</a:t>
            </a:r>
          </a:p>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Solicit some advice on the draft and adjust accordingly.</a:t>
            </a:r>
          </a:p>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Test it out in a small sample and adjust again.</a:t>
            </a:r>
          </a:p>
          <a:p>
            <a:pPr marL="495300" indent="-495300">
              <a:buFont typeface="Wingdings" panose="05000000000000000000" pitchFamily="2" charset="2"/>
              <a:buAutoNum type="arabicPeriod"/>
            </a:pPr>
            <a:r>
              <a:rPr lang="en-US" altLang="en-US" sz="2800" dirty="0">
                <a:latin typeface="Times New Roman" panose="02020603050405020304" pitchFamily="18" charset="0"/>
                <a:cs typeface="Times New Roman" panose="02020603050405020304" pitchFamily="18" charset="0"/>
              </a:rPr>
              <a:t>Finalize and roll out.</a:t>
            </a:r>
          </a:p>
          <a:p>
            <a:endParaRPr lang="en-US" sz="2800" dirty="0"/>
          </a:p>
        </p:txBody>
      </p:sp>
      <p:sp>
        <p:nvSpPr>
          <p:cNvPr id="4" name="TextBox 3"/>
          <p:cNvSpPr txBox="1"/>
          <p:nvPr/>
        </p:nvSpPr>
        <p:spPr>
          <a:xfrm>
            <a:off x="2057400" y="3657600"/>
            <a:ext cx="6722234" cy="2554545"/>
          </a:xfrm>
          <a:prstGeom prst="rect">
            <a:avLst/>
          </a:prstGeom>
          <a:solidFill>
            <a:schemeClr val="bg1"/>
          </a:solidFill>
        </p:spPr>
        <p:txBody>
          <a:bodyPr wrap="square" rtlCol="0">
            <a:spAutoFit/>
          </a:bodyPr>
          <a:lstStyle/>
          <a:p>
            <a:r>
              <a:rPr lang="en-US" dirty="0">
                <a:solidFill>
                  <a:srgbClr val="FF0000"/>
                </a:solidFill>
              </a:rPr>
              <a:t>If your research proposal requires or includes a questionnaire as data collection method, I want to see these steps concretely worked out in the proposal!!!</a:t>
            </a:r>
          </a:p>
        </p:txBody>
      </p:sp>
    </p:spTree>
    <p:extLst>
      <p:ext uri="{BB962C8B-B14F-4D97-AF65-F5344CB8AC3E}">
        <p14:creationId xmlns:p14="http://schemas.microsoft.com/office/powerpoint/2010/main" val="234811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a:t>Distribution and roll out</a:t>
            </a:r>
          </a:p>
        </p:txBody>
      </p:sp>
      <p:sp>
        <p:nvSpPr>
          <p:cNvPr id="15363" name="Rectangle 3"/>
          <p:cNvSpPr>
            <a:spLocks noGrp="1" noChangeArrowheads="1"/>
          </p:cNvSpPr>
          <p:nvPr>
            <p:ph idx="1"/>
          </p:nvPr>
        </p:nvSpPr>
        <p:spPr/>
        <p:txBody>
          <a:bodyPr/>
          <a:lstStyle/>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On its own:</a:t>
            </a:r>
          </a:p>
          <a:p>
            <a:pPr marL="857250" lvl="1"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mailings (usually with follow-up),</a:t>
            </a:r>
          </a:p>
          <a:p>
            <a:pPr marL="857250" lvl="1"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email (usually with follow-up),</a:t>
            </a:r>
          </a:p>
          <a:p>
            <a:pPr marL="857250" lvl="1"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telephone,</a:t>
            </a:r>
          </a:p>
          <a:p>
            <a:pPr marL="857250" lvl="1"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online.</a:t>
            </a:r>
          </a:p>
          <a:p>
            <a:pPr marL="457200" indent="-457200">
              <a:buFont typeface="Arial" panose="020B0604020202020204" pitchFamily="34" charset="0"/>
              <a:buChar char="•"/>
            </a:pPr>
            <a:endParaRPr lang="en-US" alt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en-US" dirty="0"/>
              <a:t>As starter in: </a:t>
            </a:r>
          </a:p>
          <a:p>
            <a:pPr lvl="1">
              <a:buFont typeface="Arial" panose="020B0604020202020204" pitchFamily="34" charset="0"/>
              <a:buChar char="•"/>
            </a:pPr>
            <a:r>
              <a:rPr lang="en-US" altLang="en-US" dirty="0"/>
              <a:t>structured interviews,</a:t>
            </a:r>
          </a:p>
          <a:p>
            <a:pPr lvl="1">
              <a:buFont typeface="Arial" panose="020B0604020202020204" pitchFamily="34" charset="0"/>
              <a:buChar char="•"/>
            </a:pPr>
            <a:r>
              <a:rPr lang="en-US" altLang="en-US" dirty="0"/>
              <a:t>focus groups.</a:t>
            </a:r>
          </a:p>
          <a:p>
            <a:pPr>
              <a:buFont typeface="Arial" panose="020B0604020202020204" pitchFamily="34" charset="0"/>
              <a:buChar char="•"/>
            </a:pPr>
            <a:endParaRPr lang="en-US" altLang="en-US" dirty="0"/>
          </a:p>
          <a:p>
            <a:pPr>
              <a:buFont typeface="Arial" panose="020B0604020202020204" pitchFamily="34" charset="0"/>
              <a:buChar char="•"/>
            </a:pPr>
            <a:endParaRPr lang="en-US" altLang="en-US" dirty="0"/>
          </a:p>
          <a:p>
            <a:pPr>
              <a:buFont typeface="Arial" panose="020B0604020202020204" pitchFamily="34" charset="0"/>
              <a:buChar char="•"/>
            </a:pPr>
            <a:endParaRPr lang="en-US" altLang="en-US" dirty="0"/>
          </a:p>
        </p:txBody>
      </p:sp>
    </p:spTree>
    <p:extLst>
      <p:ext uri="{BB962C8B-B14F-4D97-AF65-F5344CB8AC3E}">
        <p14:creationId xmlns:p14="http://schemas.microsoft.com/office/powerpoint/2010/main" val="558466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surveys, anything more popular?</a:t>
            </a:r>
          </a:p>
        </p:txBody>
      </p:sp>
      <p:pic>
        <p:nvPicPr>
          <p:cNvPr id="4" name="Picture 3"/>
          <p:cNvPicPr>
            <a:picLocks noChangeAspect="1"/>
          </p:cNvPicPr>
          <p:nvPr/>
        </p:nvPicPr>
        <p:blipFill>
          <a:blip r:embed="rId2"/>
          <a:stretch>
            <a:fillRect/>
          </a:stretch>
        </p:blipFill>
        <p:spPr>
          <a:xfrm>
            <a:off x="0" y="1676400"/>
            <a:ext cx="4713336" cy="5181600"/>
          </a:xfrm>
          <a:prstGeom prst="rect">
            <a:avLst/>
          </a:prstGeom>
        </p:spPr>
      </p:pic>
      <p:pic>
        <p:nvPicPr>
          <p:cNvPr id="5" name="Picture 4"/>
          <p:cNvPicPr>
            <a:picLocks noChangeAspect="1"/>
          </p:cNvPicPr>
          <p:nvPr/>
        </p:nvPicPr>
        <p:blipFill>
          <a:blip r:embed="rId3"/>
          <a:stretch>
            <a:fillRect/>
          </a:stretch>
        </p:blipFill>
        <p:spPr>
          <a:xfrm>
            <a:off x="4634766" y="1676400"/>
            <a:ext cx="4509234" cy="5181600"/>
          </a:xfrm>
          <a:prstGeom prst="rect">
            <a:avLst/>
          </a:prstGeom>
        </p:spPr>
      </p:pic>
    </p:spTree>
    <p:extLst>
      <p:ext uri="{BB962C8B-B14F-4D97-AF65-F5344CB8AC3E}">
        <p14:creationId xmlns:p14="http://schemas.microsoft.com/office/powerpoint/2010/main" val="406055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 y="577022"/>
            <a:ext cx="9144001" cy="6280978"/>
          </a:xfrm>
          <a:prstGeom prst="rect">
            <a:avLst/>
          </a:prstGeom>
        </p:spPr>
      </p:pic>
      <p:sp>
        <p:nvSpPr>
          <p:cNvPr id="5" name="Rectangle 4"/>
          <p:cNvSpPr/>
          <p:nvPr/>
        </p:nvSpPr>
        <p:spPr>
          <a:xfrm>
            <a:off x="3810000" y="1628001"/>
            <a:ext cx="5257800" cy="276999"/>
          </a:xfrm>
          <a:prstGeom prst="rect">
            <a:avLst/>
          </a:prstGeom>
        </p:spPr>
        <p:txBody>
          <a:bodyPr wrap="square">
            <a:spAutoFit/>
          </a:bodyPr>
          <a:lstStyle/>
          <a:p>
            <a:pPr algn="r"/>
            <a:r>
              <a:rPr lang="en-US" sz="1200" dirty="0"/>
              <a:t>https://www.pcmag.com/roundup/339397/the-best-online-survey-tools</a:t>
            </a:r>
          </a:p>
        </p:txBody>
      </p:sp>
    </p:spTree>
    <p:extLst>
      <p:ext uri="{BB962C8B-B14F-4D97-AF65-F5344CB8AC3E}">
        <p14:creationId xmlns:p14="http://schemas.microsoft.com/office/powerpoint/2010/main" val="1894604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ln/>
        </p:spPr>
        <p:txBody>
          <a:bodyPr/>
          <a:lstStyle/>
          <a:p>
            <a:r>
              <a:rPr lang="en-US" altLang="en-US" dirty="0">
                <a:latin typeface="Times New Roman" panose="02020603050405020304" pitchFamily="18" charset="0"/>
                <a:cs typeface="Times New Roman" panose="02020603050405020304" pitchFamily="18" charset="0"/>
              </a:rPr>
              <a:t>Questionnaire characteristics</a:t>
            </a:r>
            <a:endParaRPr lang="en-US" altLang="en-US" dirty="0"/>
          </a:p>
        </p:txBody>
      </p:sp>
      <p:sp>
        <p:nvSpPr>
          <p:cNvPr id="8195" name="Rectangle 3"/>
          <p:cNvSpPr>
            <a:spLocks noGrp="1" noChangeArrowheads="1"/>
          </p:cNvSpPr>
          <p:nvPr>
            <p:ph idx="1"/>
          </p:nvPr>
        </p:nvSpPr>
        <p:spPr>
          <a:noFill/>
          <a:ln/>
        </p:spPr>
        <p:txBody>
          <a:bodyPr/>
          <a:lstStyle/>
          <a:p>
            <a:pPr>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Pre-determined set of questions. </a:t>
            </a:r>
          </a:p>
          <a:p>
            <a:pPr>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All questions to be answered by all respondents where relevant.</a:t>
            </a:r>
          </a:p>
        </p:txBody>
      </p:sp>
    </p:spTree>
    <p:extLst>
      <p:ext uri="{BB962C8B-B14F-4D97-AF65-F5344CB8AC3E}">
        <p14:creationId xmlns:p14="http://schemas.microsoft.com/office/powerpoint/2010/main" val="820610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 and cons of questionnaires</a:t>
            </a:r>
          </a:p>
        </p:txBody>
      </p:sp>
      <p:sp>
        <p:nvSpPr>
          <p:cNvPr id="3" name="Content Placeholder 2"/>
          <p:cNvSpPr>
            <a:spLocks noGrp="1"/>
          </p:cNvSpPr>
          <p:nvPr>
            <p:ph idx="1"/>
          </p:nvPr>
        </p:nvSpPr>
        <p:spPr/>
        <p:txBody>
          <a:bodyPr/>
          <a:lstStyle/>
          <a:p>
            <a:r>
              <a:rPr lang="en-US" u="sng" dirty="0"/>
              <a:t>Advantages</a:t>
            </a:r>
            <a:r>
              <a:rPr lang="en-US" dirty="0"/>
              <a:t>:</a:t>
            </a:r>
          </a:p>
          <a:p>
            <a:pPr>
              <a:buFont typeface="Arial" panose="020B0604020202020204" pitchFamily="34" charset="0"/>
              <a:buChar char="•"/>
            </a:pPr>
            <a:r>
              <a:rPr lang="en-US" dirty="0"/>
              <a:t>good for gathering descriptive data,</a:t>
            </a:r>
          </a:p>
          <a:p>
            <a:pPr>
              <a:buFont typeface="Arial" panose="020B0604020202020204" pitchFamily="34" charset="0"/>
              <a:buChar char="•"/>
            </a:pPr>
            <a:r>
              <a:rPr lang="en-US" dirty="0"/>
              <a:t>can cover a wide range of topics,</a:t>
            </a:r>
          </a:p>
          <a:p>
            <a:pPr>
              <a:buFont typeface="Arial" panose="020B0604020202020204" pitchFamily="34" charset="0"/>
              <a:buChar char="•"/>
            </a:pPr>
            <a:r>
              <a:rPr lang="en-US" dirty="0"/>
              <a:t>are relatively inexpensive to use,</a:t>
            </a:r>
          </a:p>
          <a:p>
            <a:pPr>
              <a:buFont typeface="Arial" panose="020B0604020202020204" pitchFamily="34" charset="0"/>
              <a:buChar char="•"/>
            </a:pPr>
            <a:r>
              <a:rPr lang="en-US" dirty="0"/>
              <a:t>may provide anonymity,</a:t>
            </a:r>
          </a:p>
          <a:p>
            <a:pPr>
              <a:buFont typeface="Arial" panose="020B0604020202020204" pitchFamily="34" charset="0"/>
              <a:buChar char="•"/>
            </a:pPr>
            <a:r>
              <a:rPr lang="en-US" dirty="0"/>
              <a:t>can be analyzed using a variety of existing software.</a:t>
            </a:r>
          </a:p>
          <a:p>
            <a:r>
              <a:rPr lang="en-US" u="sng" dirty="0"/>
              <a:t>Disadvantages</a:t>
            </a:r>
            <a:r>
              <a:rPr lang="en-US" dirty="0"/>
              <a:t>:</a:t>
            </a:r>
          </a:p>
          <a:p>
            <a:pPr>
              <a:buFont typeface="Arial" panose="020B0604020202020204" pitchFamily="34" charset="0"/>
              <a:buChar char="•"/>
            </a:pPr>
            <a:r>
              <a:rPr lang="en-US" dirty="0"/>
              <a:t>Self-report may lead to biased reporting;</a:t>
            </a:r>
          </a:p>
          <a:p>
            <a:pPr>
              <a:buFont typeface="Arial" panose="020B0604020202020204" pitchFamily="34" charset="0"/>
              <a:buChar char="•"/>
            </a:pPr>
            <a:r>
              <a:rPr lang="en-US" dirty="0"/>
              <a:t>Data may provide a general picture but lack depth;</a:t>
            </a:r>
          </a:p>
          <a:p>
            <a:pPr>
              <a:buFont typeface="Arial" panose="020B0604020202020204" pitchFamily="34" charset="0"/>
              <a:buChar char="•"/>
            </a:pPr>
            <a:r>
              <a:rPr lang="en-US" dirty="0"/>
              <a:t>May not provide adequate information on context.</a:t>
            </a:r>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285514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Questionnaires </a:t>
            </a:r>
          </a:p>
        </p:txBody>
      </p:sp>
      <p:sp>
        <p:nvSpPr>
          <p:cNvPr id="3" name="Content Placeholder 2"/>
          <p:cNvSpPr>
            <a:spLocks noGrp="1"/>
          </p:cNvSpPr>
          <p:nvPr>
            <p:ph idx="1"/>
          </p:nvPr>
        </p:nvSpPr>
        <p:spPr/>
        <p:txBody>
          <a:bodyPr/>
          <a:lstStyle/>
          <a:p>
            <a:pPr marL="0" indent="0"/>
            <a:r>
              <a:rPr lang="en-US" altLang="en-US" dirty="0">
                <a:latin typeface="Times New Roman" panose="02020603050405020304" pitchFamily="18" charset="0"/>
                <a:cs typeface="Times New Roman" panose="02020603050405020304" pitchFamily="18" charset="0"/>
              </a:rPr>
              <a:t>Goal is to collect information that is:</a:t>
            </a:r>
          </a:p>
          <a:p>
            <a:pPr>
              <a:buFont typeface="Arial" panose="020B0604020202020204" pitchFamily="34" charset="0"/>
              <a:buChar char="•"/>
            </a:pPr>
            <a:r>
              <a:rPr lang="en-US" altLang="en-US" b="1" dirty="0">
                <a:latin typeface="Times New Roman" panose="02020603050405020304" pitchFamily="18" charset="0"/>
                <a:cs typeface="Times New Roman" panose="02020603050405020304" pitchFamily="18" charset="0"/>
              </a:rPr>
              <a:t>Valid</a:t>
            </a:r>
            <a:r>
              <a:rPr lang="en-US" altLang="en-US"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endParaRPr lang="en-US" altLang="en-US"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en-US" b="1" dirty="0">
                <a:latin typeface="Times New Roman" panose="02020603050405020304" pitchFamily="18" charset="0"/>
                <a:cs typeface="Times New Roman" panose="02020603050405020304" pitchFamily="18" charset="0"/>
              </a:rPr>
              <a:t>Reliable:</a:t>
            </a:r>
            <a:r>
              <a:rPr lang="en-US" altLang="en-US"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endParaRPr lang="en-US" altLang="en-US"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en-US" b="1" dirty="0">
                <a:latin typeface="Times New Roman" panose="02020603050405020304" pitchFamily="18" charset="0"/>
                <a:cs typeface="Times New Roman" panose="02020603050405020304" pitchFamily="18" charset="0"/>
              </a:rPr>
              <a:t>Unbiased:</a:t>
            </a:r>
            <a:r>
              <a:rPr lang="en-US" altLang="en-US"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endParaRPr lang="en-US" altLang="en-US" b="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altLang="en-US" b="1" dirty="0">
                <a:latin typeface="Times New Roman" panose="02020603050405020304" pitchFamily="18" charset="0"/>
                <a:cs typeface="Times New Roman" panose="02020603050405020304" pitchFamily="18" charset="0"/>
              </a:rPr>
              <a:t>Discriminating:</a:t>
            </a:r>
          </a:p>
          <a:p>
            <a:endParaRPr lang="en-US" dirty="0"/>
          </a:p>
        </p:txBody>
      </p:sp>
    </p:spTree>
    <p:extLst>
      <p:ext uri="{BB962C8B-B14F-4D97-AF65-F5344CB8AC3E}">
        <p14:creationId xmlns:p14="http://schemas.microsoft.com/office/powerpoint/2010/main" val="2022312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Pre-class required reading</a:t>
            </a:r>
          </a:p>
        </p:txBody>
      </p:sp>
      <p:sp>
        <p:nvSpPr>
          <p:cNvPr id="3" name="Content Placeholder 2"/>
          <p:cNvSpPr>
            <a:spLocks noGrp="1"/>
          </p:cNvSpPr>
          <p:nvPr>
            <p:ph idx="1"/>
          </p:nvPr>
        </p:nvSpPr>
        <p:spPr/>
        <p:txBody>
          <a:bodyPr/>
          <a:lstStyle/>
          <a:p>
            <a:r>
              <a:rPr lang="en-US" b="1" dirty="0"/>
              <a:t>R7 	</a:t>
            </a:r>
            <a:r>
              <a:rPr lang="en-US" dirty="0" err="1"/>
              <a:t>Sudheesh</a:t>
            </a:r>
            <a:r>
              <a:rPr lang="en-US" dirty="0"/>
              <a:t>, K., D.R. </a:t>
            </a:r>
            <a:r>
              <a:rPr lang="en-US" dirty="0" err="1"/>
              <a:t>Duggappa</a:t>
            </a:r>
            <a:r>
              <a:rPr lang="en-US" dirty="0"/>
              <a:t>, and S.S. Nethra, </a:t>
            </a:r>
          </a:p>
          <a:p>
            <a:r>
              <a:rPr lang="en-US" i="1" dirty="0"/>
              <a:t>		How to write a research proposal? </a:t>
            </a:r>
          </a:p>
          <a:p>
            <a:r>
              <a:rPr lang="en-US" i="1" dirty="0"/>
              <a:t>		</a:t>
            </a:r>
            <a:r>
              <a:rPr lang="en-US" dirty="0"/>
              <a:t>Indian journal of </a:t>
            </a:r>
            <a:r>
              <a:rPr lang="en-US" dirty="0" err="1"/>
              <a:t>anaesthesia</a:t>
            </a:r>
            <a:r>
              <a:rPr lang="en-US" dirty="0"/>
              <a:t>, 2016. </a:t>
            </a:r>
            <a:r>
              <a:rPr lang="en-US" b="1" dirty="0"/>
              <a:t>60</a:t>
            </a:r>
            <a:r>
              <a:rPr lang="en-US" dirty="0"/>
              <a:t>(9): p. 631-634. </a:t>
            </a:r>
          </a:p>
          <a:p>
            <a:endParaRPr lang="en-US" dirty="0"/>
          </a:p>
          <a:p>
            <a:pPr lvl="2"/>
            <a:r>
              <a:rPr lang="en-US" dirty="0"/>
              <a:t>https://www.ijaweb.org/text.asp?2016/60/9/631/190617 </a:t>
            </a:r>
            <a:endParaRPr lang="en-US" b="1" u="sng" dirty="0"/>
          </a:p>
          <a:p>
            <a:pPr marL="0" indent="0" algn="ctr"/>
            <a:endParaRPr lang="en-US" b="1" u="sng" dirty="0"/>
          </a:p>
          <a:p>
            <a:endParaRPr lang="en-US" dirty="0"/>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2</a:t>
            </a:fld>
            <a:endParaRPr lang="en-US"/>
          </a:p>
        </p:txBody>
      </p:sp>
    </p:spTree>
    <p:extLst>
      <p:ext uri="{BB962C8B-B14F-4D97-AF65-F5344CB8AC3E}">
        <p14:creationId xmlns:p14="http://schemas.microsoft.com/office/powerpoint/2010/main" val="2469953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Questionnaires </a:t>
            </a:r>
          </a:p>
        </p:txBody>
      </p:sp>
      <p:sp>
        <p:nvSpPr>
          <p:cNvPr id="3" name="Content Placeholder 2"/>
          <p:cNvSpPr>
            <a:spLocks noGrp="1"/>
          </p:cNvSpPr>
          <p:nvPr>
            <p:ph idx="1"/>
          </p:nvPr>
        </p:nvSpPr>
        <p:spPr/>
        <p:txBody>
          <a:bodyPr/>
          <a:lstStyle/>
          <a:p>
            <a:pPr marL="0" indent="0"/>
            <a:r>
              <a:rPr lang="en-US" altLang="en-US" dirty="0">
                <a:latin typeface="Times New Roman" panose="02020603050405020304" pitchFamily="18" charset="0"/>
                <a:cs typeface="Times New Roman" panose="02020603050405020304" pitchFamily="18" charset="0"/>
              </a:rPr>
              <a:t>Goal is to collect information that is:</a:t>
            </a:r>
          </a:p>
          <a:p>
            <a:pPr>
              <a:buFont typeface="Arial" panose="020B0604020202020204" pitchFamily="34" charset="0"/>
              <a:buChar char="•"/>
            </a:pPr>
            <a:r>
              <a:rPr lang="en-US" altLang="en-US" b="1" u="sng" dirty="0">
                <a:latin typeface="Times New Roman" panose="02020603050405020304" pitchFamily="18" charset="0"/>
                <a:cs typeface="Times New Roman" panose="02020603050405020304" pitchFamily="18" charset="0"/>
              </a:rPr>
              <a:t>Valid</a:t>
            </a:r>
            <a:r>
              <a:rPr lang="en-US" altLang="en-US" dirty="0">
                <a:latin typeface="Times New Roman" panose="02020603050405020304" pitchFamily="18" charset="0"/>
                <a:cs typeface="Times New Roman" panose="02020603050405020304" pitchFamily="18" charset="0"/>
              </a:rPr>
              <a:t>:  measures the quantity or concept that is supposed to be measured.</a:t>
            </a:r>
          </a:p>
          <a:p>
            <a:pPr>
              <a:buFont typeface="Arial" panose="020B0604020202020204" pitchFamily="34" charset="0"/>
              <a:buChar char="•"/>
            </a:pPr>
            <a:r>
              <a:rPr lang="en-US" altLang="en-US" b="1" u="sng" dirty="0">
                <a:latin typeface="Times New Roman" panose="02020603050405020304" pitchFamily="18" charset="0"/>
                <a:cs typeface="Times New Roman" panose="02020603050405020304" pitchFamily="18" charset="0"/>
              </a:rPr>
              <a:t>Reliable</a:t>
            </a:r>
            <a:r>
              <a:rPr lang="en-US" altLang="en-US" b="1"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measures the quantity or concept in a consistent or reproducible manner.</a:t>
            </a:r>
          </a:p>
          <a:p>
            <a:pPr>
              <a:buFont typeface="Arial" panose="020B0604020202020204" pitchFamily="34" charset="0"/>
              <a:buChar char="•"/>
            </a:pPr>
            <a:r>
              <a:rPr lang="en-US" altLang="en-US" b="1" u="sng" dirty="0">
                <a:latin typeface="Times New Roman" panose="02020603050405020304" pitchFamily="18" charset="0"/>
                <a:cs typeface="Times New Roman" panose="02020603050405020304" pitchFamily="18" charset="0"/>
              </a:rPr>
              <a:t>Unbiased</a:t>
            </a:r>
            <a:r>
              <a:rPr lang="en-US" altLang="en-US" b="1"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measures the quantity or concept in a way that does not systematically under- or overestimate the true value.</a:t>
            </a:r>
          </a:p>
          <a:p>
            <a:pPr>
              <a:buFont typeface="Arial" panose="020B0604020202020204" pitchFamily="34" charset="0"/>
              <a:buChar char="•"/>
            </a:pPr>
            <a:r>
              <a:rPr lang="en-US" altLang="en-US" b="1" u="sng" dirty="0">
                <a:latin typeface="Times New Roman" panose="02020603050405020304" pitchFamily="18" charset="0"/>
                <a:cs typeface="Times New Roman" panose="02020603050405020304" pitchFamily="18" charset="0"/>
              </a:rPr>
              <a:t>Discriminating</a:t>
            </a:r>
            <a:r>
              <a:rPr lang="en-US" altLang="en-US" b="1"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can distinguish adequately between respondents for whom the underlying level of the quantity or concept is different.</a:t>
            </a:r>
            <a:endParaRPr lang="en-US" altLang="en-US" b="1" dirty="0">
              <a:latin typeface="Times New Roman" panose="02020603050405020304" pitchFamily="18"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D8BF7749-91AB-46ED-8CB1-61BEC8232C24}"/>
              </a:ext>
            </a:extLst>
          </p:cNvPr>
          <p:cNvSpPr txBox="1"/>
          <p:nvPr/>
        </p:nvSpPr>
        <p:spPr>
          <a:xfrm>
            <a:off x="1905000" y="5410200"/>
            <a:ext cx="6722234" cy="1323439"/>
          </a:xfrm>
          <a:prstGeom prst="rect">
            <a:avLst/>
          </a:prstGeom>
          <a:solidFill>
            <a:schemeClr val="bg1"/>
          </a:solidFill>
        </p:spPr>
        <p:txBody>
          <a:bodyPr wrap="square" rtlCol="0">
            <a:spAutoFit/>
          </a:bodyPr>
          <a:lstStyle/>
          <a:p>
            <a:r>
              <a:rPr lang="en-US" sz="2000" dirty="0">
                <a:solidFill>
                  <a:srgbClr val="FF0000"/>
                </a:solidFill>
              </a:rPr>
              <a:t>If your research proposal requires or includes a questionnaire, I want to read in your proposal your arguments for WHY you believe the data collected will be valid, reliable, … !!!</a:t>
            </a:r>
          </a:p>
        </p:txBody>
      </p:sp>
    </p:spTree>
    <p:extLst>
      <p:ext uri="{BB962C8B-B14F-4D97-AF65-F5344CB8AC3E}">
        <p14:creationId xmlns:p14="http://schemas.microsoft.com/office/powerpoint/2010/main" val="187054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Questions</a:t>
            </a:r>
          </a:p>
        </p:txBody>
      </p:sp>
      <p:sp>
        <p:nvSpPr>
          <p:cNvPr id="3" name="Subtitle 2"/>
          <p:cNvSpPr>
            <a:spLocks noGrp="1"/>
          </p:cNvSpPr>
          <p:nvPr>
            <p:ph idx="1"/>
          </p:nvPr>
        </p:nvSpPr>
        <p:spPr/>
        <p:txBody>
          <a:bodyPr/>
          <a:lstStyle/>
          <a:p>
            <a:pPr algn="l">
              <a:buFont typeface="Arial" panose="020B0604020202020204" pitchFamily="34" charset="0"/>
              <a:buChar char="•"/>
            </a:pPr>
            <a:r>
              <a:rPr lang="en-US" dirty="0"/>
              <a:t>Should be: </a:t>
            </a:r>
          </a:p>
          <a:p>
            <a:pPr marL="800100" lvl="1" indent="-342900" algn="l">
              <a:buFont typeface="Arial" panose="020B0604020202020204" pitchFamily="34" charset="0"/>
              <a:buChar char="•"/>
            </a:pPr>
            <a:r>
              <a:rPr lang="en-US" dirty="0"/>
              <a:t>focused on a single topic or issue,</a:t>
            </a:r>
          </a:p>
          <a:p>
            <a:pPr marL="800100" lvl="1" indent="-342900" algn="l">
              <a:buFont typeface="Arial" panose="020B0604020202020204" pitchFamily="34" charset="0"/>
              <a:buChar char="•"/>
            </a:pPr>
            <a:r>
              <a:rPr lang="en-US" dirty="0"/>
              <a:t>brief,</a:t>
            </a:r>
          </a:p>
          <a:p>
            <a:pPr marL="800100" lvl="1" indent="-342900" algn="l">
              <a:buFont typeface="Arial" panose="020B0604020202020204" pitchFamily="34" charset="0"/>
              <a:buChar char="•"/>
            </a:pPr>
            <a:r>
              <a:rPr lang="en-US" dirty="0"/>
              <a:t>grammatically simple,</a:t>
            </a:r>
          </a:p>
          <a:p>
            <a:pPr marL="800100" lvl="1" indent="-342900" algn="l">
              <a:buFont typeface="Arial" panose="020B0604020202020204" pitchFamily="34" charset="0"/>
              <a:buChar char="•"/>
            </a:pPr>
            <a:r>
              <a:rPr lang="en-US" dirty="0"/>
              <a:t>unambiguous.</a:t>
            </a:r>
          </a:p>
          <a:p>
            <a:pPr algn="l">
              <a:buFont typeface="Arial" panose="020B0604020202020204" pitchFamily="34" charset="0"/>
              <a:buChar char="•"/>
            </a:pPr>
            <a:r>
              <a:rPr lang="en-US" dirty="0"/>
              <a:t>Should not:</a:t>
            </a:r>
          </a:p>
          <a:p>
            <a:pPr lvl="1" indent="-342900">
              <a:buFont typeface="Arial" panose="020B0604020202020204" pitchFamily="34" charset="0"/>
              <a:buChar char="•"/>
            </a:pPr>
            <a:r>
              <a:rPr lang="en-US" dirty="0"/>
              <a:t>lead respondents to a particular answer,</a:t>
            </a:r>
          </a:p>
          <a:p>
            <a:pPr lvl="1" indent="-342900">
              <a:buFont typeface="Arial" panose="020B0604020202020204" pitchFamily="34" charset="0"/>
              <a:buChar char="•"/>
            </a:pPr>
            <a:r>
              <a:rPr lang="en-US" dirty="0"/>
              <a:t>use loaded wording or phrasing (e.g. be judgmental),</a:t>
            </a:r>
          </a:p>
          <a:p>
            <a:pPr lvl="1" indent="-342900">
              <a:buFont typeface="Arial" panose="020B0604020202020204" pitchFamily="34" charset="0"/>
              <a:buChar char="•"/>
            </a:pPr>
            <a:r>
              <a:rPr lang="en-US" dirty="0"/>
              <a:t>be double barreled -having two possible responses,</a:t>
            </a:r>
          </a:p>
          <a:p>
            <a:pPr lvl="1" indent="-342900">
              <a:buFont typeface="Arial" panose="020B0604020202020204" pitchFamily="34" charset="0"/>
              <a:buChar char="•"/>
            </a:pPr>
            <a:r>
              <a:rPr lang="en-US" dirty="0"/>
              <a:t>use dramatic expressions or overstatements absolutes and extremes (never, best, ever, …).</a:t>
            </a:r>
          </a:p>
          <a:p>
            <a:pPr algn="l">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162401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(generally) to be avoided</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Double-barreled:</a:t>
            </a:r>
          </a:p>
          <a:p>
            <a:pPr lvl="2">
              <a:buFont typeface="Arial" panose="020B0604020202020204" pitchFamily="34" charset="0"/>
              <a:buChar char="•"/>
            </a:pPr>
            <a:r>
              <a:rPr lang="en-US" dirty="0"/>
              <a:t>two questions in one;</a:t>
            </a:r>
          </a:p>
          <a:p>
            <a:pPr>
              <a:buFont typeface="Arial" panose="020B0604020202020204" pitchFamily="34" charset="0"/>
              <a:buChar char="•"/>
            </a:pPr>
            <a:r>
              <a:rPr lang="en-US" dirty="0"/>
              <a:t>Leading:</a:t>
            </a:r>
          </a:p>
          <a:p>
            <a:pPr lvl="2">
              <a:buFont typeface="Arial" panose="020B0604020202020204" pitchFamily="34" charset="0"/>
              <a:buChar char="•"/>
            </a:pPr>
            <a:r>
              <a:rPr lang="en-US" dirty="0"/>
              <a:t>Suggest answers in a certain direction;</a:t>
            </a:r>
          </a:p>
          <a:p>
            <a:pPr>
              <a:buFont typeface="Arial" panose="020B0604020202020204" pitchFamily="34" charset="0"/>
              <a:buChar char="•"/>
            </a:pPr>
            <a:r>
              <a:rPr lang="en-US" dirty="0"/>
              <a:t>Use of double negatives;</a:t>
            </a:r>
          </a:p>
          <a:p>
            <a:pPr>
              <a:buFont typeface="Arial" panose="020B0604020202020204" pitchFamily="34" charset="0"/>
              <a:buChar char="•"/>
            </a:pPr>
            <a:r>
              <a:rPr lang="en-US" dirty="0"/>
              <a:t>Use unfamiliar jargon or technical terms;</a:t>
            </a:r>
          </a:p>
          <a:p>
            <a:pPr>
              <a:buFont typeface="Arial" panose="020B0604020202020204" pitchFamily="34" charset="0"/>
              <a:buChar char="•"/>
            </a:pPr>
            <a:r>
              <a:rPr lang="en-US" dirty="0"/>
              <a:t>Vague questions;</a:t>
            </a:r>
          </a:p>
          <a:p>
            <a:pPr>
              <a:buFont typeface="Arial" panose="020B0604020202020204" pitchFamily="34" charset="0"/>
              <a:buChar char="•"/>
            </a:pPr>
            <a:r>
              <a:rPr lang="en-US" dirty="0"/>
              <a:t>Use of emotional language;</a:t>
            </a:r>
          </a:p>
          <a:p>
            <a:pPr>
              <a:buFont typeface="Arial" panose="020B0604020202020204" pitchFamily="34" charset="0"/>
              <a:buChar char="•"/>
            </a:pPr>
            <a:r>
              <a:rPr lang="en-US" dirty="0"/>
              <a:t>Questions beyond the respondent’s capability to answer.</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336930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Closed questions</a:t>
            </a:r>
          </a:p>
        </p:txBody>
      </p:sp>
      <p:sp>
        <p:nvSpPr>
          <p:cNvPr id="16387" name="Rectangle 3"/>
          <p:cNvSpPr>
            <a:spLocks noGrp="1" noChangeArrowheads="1"/>
          </p:cNvSpPr>
          <p:nvPr>
            <p:ph type="body" idx="1"/>
          </p:nvPr>
        </p:nvSpPr>
        <p:spPr/>
        <p:txBody>
          <a:bodyPr/>
          <a:lstStyle/>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Respondent selects from among several choices</a:t>
            </a:r>
          </a:p>
          <a:p>
            <a:pPr marL="457200" indent="-457200">
              <a:buFont typeface="Arial" panose="020B0604020202020204" pitchFamily="34" charset="0"/>
              <a:buChar char="•"/>
            </a:pPr>
            <a:endParaRPr lang="en-US" alt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Example - simple structure (dichotomous response)</a:t>
            </a:r>
          </a:p>
          <a:p>
            <a:pPr lvl="1"/>
            <a:r>
              <a:rPr lang="en-US" altLang="en-US" sz="2800" dirty="0">
                <a:latin typeface="Times New Roman" panose="02020603050405020304" pitchFamily="18" charset="0"/>
                <a:cs typeface="Times New Roman" panose="02020603050405020304" pitchFamily="18" charset="0"/>
              </a:rPr>
              <a:t>“Are you currently practicing physical therapy?”</a:t>
            </a:r>
          </a:p>
          <a:p>
            <a:pPr lvl="2"/>
            <a:r>
              <a:rPr lang="en-US" altLang="en-US" sz="2800" dirty="0">
                <a:latin typeface="Times New Roman" panose="02020603050405020304" pitchFamily="18" charset="0"/>
                <a:cs typeface="Times New Roman" panose="02020603050405020304" pitchFamily="18" charset="0"/>
              </a:rPr>
              <a:t>a. Yes</a:t>
            </a:r>
          </a:p>
          <a:p>
            <a:pPr lvl="2"/>
            <a:r>
              <a:rPr lang="en-US" altLang="en-US" sz="2800" dirty="0">
                <a:latin typeface="Times New Roman" panose="02020603050405020304" pitchFamily="18" charset="0"/>
                <a:cs typeface="Times New Roman" panose="02020603050405020304" pitchFamily="18" charset="0"/>
              </a:rPr>
              <a:t>b. No</a:t>
            </a:r>
          </a:p>
        </p:txBody>
      </p:sp>
    </p:spTree>
    <p:extLst>
      <p:ext uri="{BB962C8B-B14F-4D97-AF65-F5344CB8AC3E}">
        <p14:creationId xmlns:p14="http://schemas.microsoft.com/office/powerpoint/2010/main" val="3972774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dirty="0"/>
              <a:t>Rating scale questions</a:t>
            </a:r>
          </a:p>
        </p:txBody>
      </p:sp>
      <p:sp>
        <p:nvSpPr>
          <p:cNvPr id="17411" name="Rectangle 3"/>
          <p:cNvSpPr>
            <a:spLocks noGrp="1" noChangeArrowheads="1"/>
          </p:cNvSpPr>
          <p:nvPr>
            <p:ph type="body" idx="1"/>
          </p:nvPr>
        </p:nvSpPr>
        <p:spPr/>
        <p:txBody>
          <a:bodyPr/>
          <a:lstStyle/>
          <a:p>
            <a:r>
              <a:rPr lang="en-US" altLang="en-US" sz="2800" dirty="0">
                <a:latin typeface="Times New Roman" panose="02020603050405020304" pitchFamily="18" charset="0"/>
                <a:cs typeface="Times New Roman" panose="02020603050405020304" pitchFamily="18" charset="0"/>
              </a:rPr>
              <a:t>Response over a continuum</a:t>
            </a:r>
          </a:p>
          <a:p>
            <a:pPr lvl="1"/>
            <a:r>
              <a:rPr lang="en-US" altLang="en-US" sz="2800" dirty="0">
                <a:latin typeface="Times New Roman" panose="02020603050405020304" pitchFamily="18" charset="0"/>
                <a:cs typeface="Times New Roman" panose="02020603050405020304" pitchFamily="18" charset="0"/>
              </a:rPr>
              <a:t>“How important do you feel clinical research is to the practice of physical therapy?”</a:t>
            </a:r>
          </a:p>
          <a:p>
            <a:pPr lvl="2">
              <a:buFontTx/>
              <a:buNone/>
            </a:pPr>
            <a:r>
              <a:rPr lang="en-US" altLang="en-US" sz="2800" dirty="0">
                <a:latin typeface="Times New Roman" panose="02020603050405020304" pitchFamily="18" charset="0"/>
                <a:cs typeface="Times New Roman" panose="02020603050405020304" pitchFamily="18" charset="0"/>
              </a:rPr>
              <a:t>a. Very important</a:t>
            </a:r>
          </a:p>
          <a:p>
            <a:pPr lvl="2">
              <a:buFontTx/>
              <a:buNone/>
            </a:pPr>
            <a:r>
              <a:rPr lang="en-US" altLang="en-US" sz="2800" dirty="0">
                <a:latin typeface="Times New Roman" panose="02020603050405020304" pitchFamily="18" charset="0"/>
                <a:cs typeface="Times New Roman" panose="02020603050405020304" pitchFamily="18" charset="0"/>
              </a:rPr>
              <a:t>b. Important</a:t>
            </a:r>
          </a:p>
          <a:p>
            <a:pPr lvl="2">
              <a:buFontTx/>
              <a:buNone/>
            </a:pPr>
            <a:r>
              <a:rPr lang="en-US" altLang="en-US" sz="2800" dirty="0">
                <a:latin typeface="Times New Roman" panose="02020603050405020304" pitchFamily="18" charset="0"/>
                <a:cs typeface="Times New Roman" panose="02020603050405020304" pitchFamily="18" charset="0"/>
              </a:rPr>
              <a:t>c. Somewhat important</a:t>
            </a:r>
          </a:p>
          <a:p>
            <a:pPr lvl="2">
              <a:buFontTx/>
              <a:buNone/>
            </a:pPr>
            <a:r>
              <a:rPr lang="en-US" altLang="en-US" sz="2800" dirty="0">
                <a:latin typeface="Times New Roman" panose="02020603050405020304" pitchFamily="18" charset="0"/>
                <a:cs typeface="Times New Roman" panose="02020603050405020304" pitchFamily="18" charset="0"/>
              </a:rPr>
              <a:t>d. Not important</a:t>
            </a:r>
          </a:p>
          <a:p>
            <a:pPr lvl="2">
              <a:buFontTx/>
              <a:buNone/>
            </a:pPr>
            <a:r>
              <a:rPr lang="en-US" altLang="en-US" sz="2800" dirty="0">
                <a:latin typeface="Times New Roman" panose="02020603050405020304" pitchFamily="18" charset="0"/>
                <a:cs typeface="Times New Roman" panose="02020603050405020304" pitchFamily="18" charset="0"/>
              </a:rPr>
              <a:t>e. Not sure</a:t>
            </a:r>
          </a:p>
          <a:p>
            <a:pPr lvl="2"/>
            <a:endParaRPr lang="en-US" altLang="en-US" dirty="0"/>
          </a:p>
          <a:p>
            <a:pPr lvl="1"/>
            <a:endParaRPr lang="en-US" altLang="en-US" dirty="0"/>
          </a:p>
        </p:txBody>
      </p:sp>
    </p:spTree>
    <p:extLst>
      <p:ext uri="{BB962C8B-B14F-4D97-AF65-F5344CB8AC3E}">
        <p14:creationId xmlns:p14="http://schemas.microsoft.com/office/powerpoint/2010/main" val="2324881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Rating scale requirements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It should be </a:t>
            </a:r>
            <a:r>
              <a:rPr lang="en-US" b="1" dirty="0"/>
              <a:t>easy to interpret</a:t>
            </a:r>
            <a:r>
              <a:rPr lang="en-US" dirty="0"/>
              <a:t> the meaning of each scale point.</a:t>
            </a:r>
          </a:p>
          <a:p>
            <a:pPr>
              <a:buFont typeface="Arial" panose="020B0604020202020204" pitchFamily="34" charset="0"/>
              <a:buChar char="•"/>
            </a:pPr>
            <a:r>
              <a:rPr lang="en-US" dirty="0"/>
              <a:t>The meaning of scale points should be interpreted identically by all respondents.</a:t>
            </a:r>
          </a:p>
          <a:p>
            <a:pPr>
              <a:buFont typeface="Arial" panose="020B0604020202020204" pitchFamily="34" charset="0"/>
              <a:buChar char="•"/>
            </a:pPr>
            <a:r>
              <a:rPr lang="en-US" dirty="0"/>
              <a:t>The scale should give enough points to differentiate respondents from one another as much as validly possible.</a:t>
            </a:r>
          </a:p>
          <a:p>
            <a:pPr>
              <a:buFont typeface="Arial" panose="020B0604020202020204" pitchFamily="34" charset="0"/>
              <a:buChar char="•"/>
            </a:pPr>
            <a:r>
              <a:rPr lang="en-US" dirty="0"/>
              <a:t>Responses to the survey rating scale should be reliable, meaning that if we give the same question again, each respondent should provide the same answer.</a:t>
            </a:r>
          </a:p>
          <a:p>
            <a:pPr>
              <a:buFont typeface="Arial" panose="020B0604020202020204" pitchFamily="34" charset="0"/>
              <a:buChar char="•"/>
            </a:pPr>
            <a:r>
              <a:rPr lang="en-US" dirty="0"/>
              <a:t>The scale’s points should </a:t>
            </a:r>
            <a:r>
              <a:rPr lang="en-US" b="1" dirty="0"/>
              <a:t>map</a:t>
            </a:r>
            <a:r>
              <a:rPr lang="en-US" dirty="0"/>
              <a:t> as closely as possible to the underlying idea (construct) of the scale.</a:t>
            </a:r>
          </a:p>
          <a:p>
            <a:pPr>
              <a:buFont typeface="Arial" panose="020B0604020202020204" pitchFamily="34" charset="0"/>
              <a:buChar char="•"/>
            </a:pPr>
            <a:endParaRPr lang="en-US" dirty="0"/>
          </a:p>
        </p:txBody>
      </p:sp>
      <p:sp>
        <p:nvSpPr>
          <p:cNvPr id="4" name="Rectangle 3"/>
          <p:cNvSpPr/>
          <p:nvPr/>
        </p:nvSpPr>
        <p:spPr>
          <a:xfrm>
            <a:off x="2590800" y="6474023"/>
            <a:ext cx="6477000" cy="307777"/>
          </a:xfrm>
          <a:prstGeom prst="rect">
            <a:avLst/>
          </a:prstGeom>
        </p:spPr>
        <p:txBody>
          <a:bodyPr wrap="square">
            <a:spAutoFit/>
          </a:bodyPr>
          <a:lstStyle/>
          <a:p>
            <a:r>
              <a:rPr lang="en-US" sz="1400" b="0" dirty="0">
                <a:solidFill>
                  <a:schemeClr val="bg1"/>
                </a:solidFill>
              </a:rPr>
              <a:t>https://www.qualtrics.com/blog/three-tips-for-effectively-using-scale-point-questions/</a:t>
            </a:r>
          </a:p>
        </p:txBody>
      </p:sp>
      <p:sp>
        <p:nvSpPr>
          <p:cNvPr id="5" name="TextBox 4">
            <a:extLst>
              <a:ext uri="{FF2B5EF4-FFF2-40B4-BE49-F238E27FC236}">
                <a16:creationId xmlns:a16="http://schemas.microsoft.com/office/drawing/2014/main" id="{13F4751C-AA24-421C-85BD-18A4426BFF3A}"/>
              </a:ext>
            </a:extLst>
          </p:cNvPr>
          <p:cNvSpPr txBox="1"/>
          <p:nvPr/>
        </p:nvSpPr>
        <p:spPr>
          <a:xfrm>
            <a:off x="1905000" y="5410200"/>
            <a:ext cx="6722234" cy="1323439"/>
          </a:xfrm>
          <a:prstGeom prst="rect">
            <a:avLst/>
          </a:prstGeom>
          <a:solidFill>
            <a:schemeClr val="bg1"/>
          </a:solidFill>
        </p:spPr>
        <p:txBody>
          <a:bodyPr wrap="square" rtlCol="0">
            <a:spAutoFit/>
          </a:bodyPr>
          <a:lstStyle/>
          <a:p>
            <a:r>
              <a:rPr lang="en-US" sz="2000" dirty="0">
                <a:solidFill>
                  <a:srgbClr val="FF0000"/>
                </a:solidFill>
              </a:rPr>
              <a:t>If you use an existing validated rating scale, give lit. reference of the validation. If you create one, describe the concrete steps you will take to demonstrate validity and reliability (who, when, how, …) !!!</a:t>
            </a:r>
          </a:p>
        </p:txBody>
      </p:sp>
    </p:spTree>
    <p:extLst>
      <p:ext uri="{BB962C8B-B14F-4D97-AF65-F5344CB8AC3E}">
        <p14:creationId xmlns:p14="http://schemas.microsoft.com/office/powerpoint/2010/main" val="5466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major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Main differences between the two rating scales below?</a:t>
            </a:r>
          </a:p>
          <a:p>
            <a:pPr>
              <a:buFont typeface="Arial" panose="020B0604020202020204" pitchFamily="34" charset="0"/>
              <a:buChar char="•"/>
            </a:pPr>
            <a:endParaRPr lang="en-US" dirty="0"/>
          </a:p>
        </p:txBody>
      </p:sp>
      <p:pic>
        <p:nvPicPr>
          <p:cNvPr id="7" name="Picture 6"/>
          <p:cNvPicPr>
            <a:picLocks noChangeAspect="1"/>
          </p:cNvPicPr>
          <p:nvPr/>
        </p:nvPicPr>
        <p:blipFill>
          <a:blip r:embed="rId2"/>
          <a:stretch>
            <a:fillRect/>
          </a:stretch>
        </p:blipFill>
        <p:spPr>
          <a:xfrm>
            <a:off x="569569" y="5257800"/>
            <a:ext cx="8004861" cy="857250"/>
          </a:xfrm>
          <a:prstGeom prst="rect">
            <a:avLst/>
          </a:prstGeom>
        </p:spPr>
      </p:pic>
      <p:pic>
        <p:nvPicPr>
          <p:cNvPr id="8" name="Picture 7"/>
          <p:cNvPicPr>
            <a:picLocks noChangeAspect="1"/>
          </p:cNvPicPr>
          <p:nvPr/>
        </p:nvPicPr>
        <p:blipFill>
          <a:blip r:embed="rId3"/>
          <a:stretch>
            <a:fillRect/>
          </a:stretch>
        </p:blipFill>
        <p:spPr>
          <a:xfrm>
            <a:off x="228600" y="3052763"/>
            <a:ext cx="8763000" cy="828675"/>
          </a:xfrm>
          <a:prstGeom prst="rect">
            <a:avLst/>
          </a:prstGeom>
        </p:spPr>
      </p:pic>
      <p:sp>
        <p:nvSpPr>
          <p:cNvPr id="11" name="Rectangle 10"/>
          <p:cNvSpPr/>
          <p:nvPr/>
        </p:nvSpPr>
        <p:spPr>
          <a:xfrm>
            <a:off x="2590800" y="6474023"/>
            <a:ext cx="6477000" cy="307777"/>
          </a:xfrm>
          <a:prstGeom prst="rect">
            <a:avLst/>
          </a:prstGeom>
        </p:spPr>
        <p:txBody>
          <a:bodyPr wrap="square">
            <a:spAutoFit/>
          </a:bodyPr>
          <a:lstStyle/>
          <a:p>
            <a:r>
              <a:rPr lang="en-US" sz="1400" b="0" dirty="0">
                <a:solidFill>
                  <a:schemeClr val="bg1"/>
                </a:solidFill>
              </a:rPr>
              <a:t>https://www.qualtrics.com/blog/three-tips-for-effectively-using-scale-point-questions/</a:t>
            </a:r>
          </a:p>
        </p:txBody>
      </p:sp>
    </p:spTree>
    <p:extLst>
      <p:ext uri="{BB962C8B-B14F-4D97-AF65-F5344CB8AC3E}">
        <p14:creationId xmlns:p14="http://schemas.microsoft.com/office/powerpoint/2010/main" val="2048929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of scale points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For constructs that range from positive to negative (bi-polar constructs): use a 1-7 point scale that includes a middle or neutral point.</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For constructs that range from zero to positive (unipolar constructs): use a 1-5 point scale.</a:t>
            </a:r>
          </a:p>
          <a:p>
            <a:endParaRPr lang="en-US" dirty="0"/>
          </a:p>
        </p:txBody>
      </p:sp>
      <p:pic>
        <p:nvPicPr>
          <p:cNvPr id="7" name="Picture 6"/>
          <p:cNvPicPr>
            <a:picLocks noChangeAspect="1"/>
          </p:cNvPicPr>
          <p:nvPr/>
        </p:nvPicPr>
        <p:blipFill>
          <a:blip r:embed="rId2"/>
          <a:stretch>
            <a:fillRect/>
          </a:stretch>
        </p:blipFill>
        <p:spPr>
          <a:xfrm>
            <a:off x="569569" y="5257800"/>
            <a:ext cx="8004861" cy="857250"/>
          </a:xfrm>
          <a:prstGeom prst="rect">
            <a:avLst/>
          </a:prstGeom>
        </p:spPr>
      </p:pic>
      <p:pic>
        <p:nvPicPr>
          <p:cNvPr id="8" name="Picture 7"/>
          <p:cNvPicPr>
            <a:picLocks noChangeAspect="1"/>
          </p:cNvPicPr>
          <p:nvPr/>
        </p:nvPicPr>
        <p:blipFill>
          <a:blip r:embed="rId3"/>
          <a:stretch>
            <a:fillRect/>
          </a:stretch>
        </p:blipFill>
        <p:spPr>
          <a:xfrm>
            <a:off x="228600" y="3052763"/>
            <a:ext cx="8763000" cy="828675"/>
          </a:xfrm>
          <a:prstGeom prst="rect">
            <a:avLst/>
          </a:prstGeom>
        </p:spPr>
      </p:pic>
      <p:sp>
        <p:nvSpPr>
          <p:cNvPr id="11" name="Rectangle 10"/>
          <p:cNvSpPr/>
          <p:nvPr/>
        </p:nvSpPr>
        <p:spPr>
          <a:xfrm>
            <a:off x="2590800" y="6474023"/>
            <a:ext cx="6477000" cy="307777"/>
          </a:xfrm>
          <a:prstGeom prst="rect">
            <a:avLst/>
          </a:prstGeom>
        </p:spPr>
        <p:txBody>
          <a:bodyPr wrap="square">
            <a:spAutoFit/>
          </a:bodyPr>
          <a:lstStyle/>
          <a:p>
            <a:r>
              <a:rPr lang="en-US" sz="1400" b="0" dirty="0">
                <a:solidFill>
                  <a:schemeClr val="bg1"/>
                </a:solidFill>
              </a:rPr>
              <a:t>https://www.qualtrics.com/blog/three-tips-for-effectively-using-scale-point-questions/</a:t>
            </a:r>
          </a:p>
        </p:txBody>
      </p:sp>
    </p:spTree>
    <p:extLst>
      <p:ext uri="{BB962C8B-B14F-4D97-AF65-F5344CB8AC3E}">
        <p14:creationId xmlns:p14="http://schemas.microsoft.com/office/powerpoint/2010/main" val="3493148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dirty="0"/>
              <a:t>Rank-order questions</a:t>
            </a:r>
          </a:p>
        </p:txBody>
      </p:sp>
      <p:sp>
        <p:nvSpPr>
          <p:cNvPr id="19459" name="Rectangle 3"/>
          <p:cNvSpPr>
            <a:spLocks noGrp="1" noChangeArrowheads="1"/>
          </p:cNvSpPr>
          <p:nvPr>
            <p:ph type="body" idx="1"/>
          </p:nvPr>
        </p:nvSpPr>
        <p:spPr/>
        <p:txBody>
          <a:bodyPr/>
          <a:lstStyle/>
          <a:p>
            <a:pPr marL="457200" indent="-457200">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The following are characteristics of a researcher. Please order them in terms of importance from 1 (most important) to 4 (least important).</a:t>
            </a:r>
          </a:p>
          <a:p>
            <a:pPr marL="457200" indent="-457200">
              <a:buFont typeface="Arial" panose="020B0604020202020204" pitchFamily="34" charset="0"/>
              <a:buChar char="•"/>
            </a:pPr>
            <a:endParaRPr lang="en-US" altLang="en-US" sz="2800" dirty="0">
              <a:latin typeface="Times New Roman" panose="02020603050405020304" pitchFamily="18" charset="0"/>
              <a:cs typeface="Times New Roman" panose="02020603050405020304" pitchFamily="18" charset="0"/>
            </a:endParaRPr>
          </a:p>
          <a:p>
            <a:pPr lvl="2"/>
            <a:r>
              <a:rPr lang="en-US" altLang="en-US" sz="2800" dirty="0">
                <a:latin typeface="Times New Roman" panose="02020603050405020304" pitchFamily="18" charset="0"/>
                <a:cs typeface="Times New Roman" panose="02020603050405020304" pitchFamily="18" charset="0"/>
              </a:rPr>
              <a:t>_____methodical</a:t>
            </a:r>
          </a:p>
          <a:p>
            <a:pPr lvl="2"/>
            <a:r>
              <a:rPr lang="en-US" altLang="en-US" sz="2800" dirty="0">
                <a:latin typeface="Times New Roman" panose="02020603050405020304" pitchFamily="18" charset="0"/>
                <a:cs typeface="Times New Roman" panose="02020603050405020304" pitchFamily="18" charset="0"/>
              </a:rPr>
              <a:t>_____careful</a:t>
            </a:r>
          </a:p>
          <a:p>
            <a:pPr lvl="2"/>
            <a:r>
              <a:rPr lang="en-US" altLang="en-US" sz="2800" dirty="0">
                <a:latin typeface="Times New Roman" panose="02020603050405020304" pitchFamily="18" charset="0"/>
                <a:cs typeface="Times New Roman" panose="02020603050405020304" pitchFamily="18" charset="0"/>
              </a:rPr>
              <a:t>_____persistent</a:t>
            </a:r>
          </a:p>
          <a:p>
            <a:pPr lvl="2"/>
            <a:r>
              <a:rPr lang="en-US" altLang="en-US" sz="2800" dirty="0">
                <a:latin typeface="Times New Roman" panose="02020603050405020304" pitchFamily="18" charset="0"/>
                <a:cs typeface="Times New Roman" panose="02020603050405020304" pitchFamily="18" charset="0"/>
              </a:rPr>
              <a:t>_____on-time</a:t>
            </a:r>
          </a:p>
        </p:txBody>
      </p:sp>
    </p:spTree>
    <p:extLst>
      <p:ext uri="{BB962C8B-B14F-4D97-AF65-F5344CB8AC3E}">
        <p14:creationId xmlns:p14="http://schemas.microsoft.com/office/powerpoint/2010/main" val="455000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dirty="0"/>
              <a:t>Branching questions</a:t>
            </a:r>
          </a:p>
        </p:txBody>
      </p:sp>
      <p:sp>
        <p:nvSpPr>
          <p:cNvPr id="18435" name="Rectangle 3"/>
          <p:cNvSpPr>
            <a:spLocks noGrp="1" noChangeArrowheads="1"/>
          </p:cNvSpPr>
          <p:nvPr>
            <p:ph type="body" idx="1"/>
          </p:nvPr>
        </p:nvSpPr>
        <p:spPr/>
        <p:txBody>
          <a:bodyPr/>
          <a:lstStyle/>
          <a:p>
            <a:endParaRPr lang="en-US" altLang="en-US" sz="2800" dirty="0">
              <a:latin typeface="Times New Roman" panose="02020603050405020304" pitchFamily="18" charset="0"/>
              <a:cs typeface="Times New Roman" panose="02020603050405020304" pitchFamily="18" charset="0"/>
            </a:endParaRPr>
          </a:p>
          <a:p>
            <a:pPr lvl="1">
              <a:buFontTx/>
              <a:buNone/>
            </a:pPr>
            <a:r>
              <a:rPr lang="en-US" altLang="en-US" sz="2800" dirty="0">
                <a:latin typeface="Times New Roman" panose="02020603050405020304" pitchFamily="18" charset="0"/>
                <a:cs typeface="Times New Roman" panose="02020603050405020304" pitchFamily="18" charset="0"/>
              </a:rPr>
              <a:t>1. Do you read a professional journal such as the Journal of American Informatics Association at least one time per month?</a:t>
            </a:r>
          </a:p>
          <a:p>
            <a:pPr lvl="2"/>
            <a:r>
              <a:rPr lang="en-US" altLang="en-US" sz="2800" dirty="0">
                <a:latin typeface="Times New Roman" panose="02020603050405020304" pitchFamily="18" charset="0"/>
                <a:cs typeface="Times New Roman" panose="02020603050405020304" pitchFamily="18" charset="0"/>
              </a:rPr>
              <a:t>A. No &gt; Go to question 3.</a:t>
            </a:r>
          </a:p>
          <a:p>
            <a:pPr lvl="2"/>
            <a:r>
              <a:rPr lang="en-US" altLang="en-US" sz="2800" dirty="0">
                <a:latin typeface="Times New Roman" panose="02020603050405020304" pitchFamily="18" charset="0"/>
                <a:cs typeface="Times New Roman" panose="02020603050405020304" pitchFamily="18" charset="0"/>
              </a:rPr>
              <a:t>B. Yes</a:t>
            </a:r>
          </a:p>
          <a:p>
            <a:pPr lvl="1">
              <a:buFontTx/>
              <a:buNone/>
            </a:pPr>
            <a:r>
              <a:rPr lang="en-US" altLang="en-US" sz="2800" dirty="0">
                <a:latin typeface="Times New Roman" panose="02020603050405020304" pitchFamily="18" charset="0"/>
                <a:cs typeface="Times New Roman" panose="02020603050405020304" pitchFamily="18" charset="0"/>
              </a:rPr>
              <a:t>2. How many hours do you spend reading this journal? _________</a:t>
            </a:r>
          </a:p>
          <a:p>
            <a:pPr lvl="1">
              <a:buFontTx/>
              <a:buNone/>
            </a:pPr>
            <a:r>
              <a:rPr lang="en-US" altLang="en-US" sz="2800" dirty="0">
                <a:latin typeface="Times New Roman" panose="02020603050405020304" pitchFamily="18" charset="0"/>
                <a:cs typeface="Times New Roman" panose="02020603050405020304" pitchFamily="18" charset="0"/>
              </a:rPr>
              <a:t>3. ….</a:t>
            </a:r>
          </a:p>
        </p:txBody>
      </p:sp>
    </p:spTree>
    <p:extLst>
      <p:ext uri="{BB962C8B-B14F-4D97-AF65-F5344CB8AC3E}">
        <p14:creationId xmlns:p14="http://schemas.microsoft.com/office/powerpoint/2010/main" val="123134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C6. Qualitative research methods: theory and data collection methods </a:t>
            </a:r>
          </a:p>
        </p:txBody>
      </p:sp>
      <p:sp>
        <p:nvSpPr>
          <p:cNvPr id="3" name="Content Placeholder 2"/>
          <p:cNvSpPr>
            <a:spLocks noGrp="1"/>
          </p:cNvSpPr>
          <p:nvPr>
            <p:ph idx="1"/>
          </p:nvPr>
        </p:nvSpPr>
        <p:spPr>
          <a:xfrm>
            <a:off x="228600" y="1981200"/>
            <a:ext cx="8686800" cy="4648200"/>
          </a:xfrm>
        </p:spPr>
        <p:txBody>
          <a:bodyPr/>
          <a:lstStyle/>
          <a:p>
            <a:pPr>
              <a:buFont typeface="Arial" panose="020B0604020202020204" pitchFamily="34" charset="0"/>
              <a:buChar char="•"/>
            </a:pPr>
            <a:r>
              <a:rPr lang="en-US" b="1" u="sng" dirty="0"/>
              <a:t>Class structure</a:t>
            </a:r>
            <a:r>
              <a:rPr lang="en-US" dirty="0"/>
              <a:t>: </a:t>
            </a:r>
          </a:p>
          <a:p>
            <a:pPr marL="914400" lvl="1" indent="-457200">
              <a:buFont typeface="+mj-lt"/>
              <a:buAutoNum type="alphaLcParenR"/>
            </a:pPr>
            <a:r>
              <a:rPr lang="en-US" sz="2200" dirty="0"/>
              <a:t>lecture on common qualitative data collection methods (Document Review, Observation, Interview (face-to-face), Focus Group Discussion, Ethnography,…)</a:t>
            </a:r>
          </a:p>
          <a:p>
            <a:pPr marL="914400" lvl="1" indent="-457200">
              <a:buFont typeface="+mj-lt"/>
              <a:buAutoNum type="alphaLcParenR"/>
            </a:pPr>
            <a:r>
              <a:rPr lang="en-US" sz="2200" dirty="0"/>
              <a:t>Time permitting: discussion of the research proposals in light of a).</a:t>
            </a:r>
          </a:p>
          <a:p>
            <a:pPr marL="914400" lvl="1" indent="-457200">
              <a:buFont typeface="+mj-lt"/>
              <a:buAutoNum type="alphaLcParenR"/>
            </a:pPr>
            <a:endParaRPr lang="en-US" sz="2200" dirty="0"/>
          </a:p>
          <a:p>
            <a:pPr marL="346075" indent="-288925">
              <a:buFont typeface="Arial" panose="020B0604020202020204" pitchFamily="34" charset="0"/>
              <a:buChar char="•"/>
            </a:pPr>
            <a:r>
              <a:rPr lang="en-US" b="1" u="sng" dirty="0"/>
              <a:t>Post-class required reading</a:t>
            </a:r>
            <a:r>
              <a:rPr lang="en-US" dirty="0"/>
              <a:t>: </a:t>
            </a:r>
          </a:p>
          <a:p>
            <a:pPr marL="0" indent="0"/>
            <a:r>
              <a:rPr lang="en-US" sz="2200" b="1" dirty="0"/>
              <a:t>     R8:	</a:t>
            </a:r>
            <a:r>
              <a:rPr lang="en-US" sz="2200" dirty="0"/>
              <a:t>Palinkas, L.A., et al., </a:t>
            </a:r>
          </a:p>
          <a:p>
            <a:pPr marL="914400" lvl="2" indent="0">
              <a:buNone/>
            </a:pPr>
            <a:r>
              <a:rPr lang="en-US" sz="2200" i="1" dirty="0"/>
              <a:t>Mixed method designs in implementation research. </a:t>
            </a:r>
          </a:p>
          <a:p>
            <a:pPr marL="914400" lvl="2" indent="0">
              <a:buNone/>
            </a:pPr>
            <a:r>
              <a:rPr lang="en-US" sz="2200" dirty="0"/>
              <a:t>Adm Policy </a:t>
            </a:r>
            <a:r>
              <a:rPr lang="en-US" sz="2200" dirty="0" err="1"/>
              <a:t>Ment</a:t>
            </a:r>
            <a:r>
              <a:rPr lang="en-US" sz="2200" dirty="0"/>
              <a:t> Health, 2011. </a:t>
            </a:r>
            <a:r>
              <a:rPr lang="en-US" sz="2200" b="1" dirty="0"/>
              <a:t>38</a:t>
            </a:r>
            <a:r>
              <a:rPr lang="en-US" sz="2200" dirty="0"/>
              <a:t>(1): p. 44-53. </a:t>
            </a:r>
          </a:p>
          <a:p>
            <a:r>
              <a:rPr lang="en-US" sz="1400" dirty="0"/>
              <a:t>		https://www.ncbi.nlm.nih.gov/pmc/articles/PMC3025112/pdf/10488_2010_Article_314.pdf </a:t>
            </a:r>
          </a:p>
        </p:txBody>
      </p:sp>
    </p:spTree>
    <p:extLst>
      <p:ext uri="{BB962C8B-B14F-4D97-AF65-F5344CB8AC3E}">
        <p14:creationId xmlns:p14="http://schemas.microsoft.com/office/powerpoint/2010/main" val="680647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a:t>Open-ended questions</a:t>
            </a:r>
          </a:p>
        </p:txBody>
      </p:sp>
      <p:sp>
        <p:nvSpPr>
          <p:cNvPr id="25603" name="Rectangle 3"/>
          <p:cNvSpPr>
            <a:spLocks noGrp="1" noChangeArrowheads="1"/>
          </p:cNvSpPr>
          <p:nvPr>
            <p:ph type="body" idx="1"/>
          </p:nvPr>
        </p:nvSpPr>
        <p:spPr/>
        <p:txBody>
          <a:bodyPr/>
          <a:lstStyle/>
          <a:p>
            <a:endParaRPr lang="en-US" altLang="en-US" dirty="0">
              <a:latin typeface="Times New Roman" panose="02020603050405020304" pitchFamily="18" charset="0"/>
              <a:cs typeface="Times New Roman" panose="02020603050405020304" pitchFamily="18" charset="0"/>
            </a:endParaRPr>
          </a:p>
          <a:p>
            <a:pPr>
              <a:buFontTx/>
              <a:buNone/>
            </a:pPr>
            <a:r>
              <a:rPr lang="en-US" altLang="en-US" dirty="0">
                <a:latin typeface="Times New Roman" panose="02020603050405020304" pitchFamily="18" charset="0"/>
                <a:cs typeface="Times New Roman" panose="02020603050405020304" pitchFamily="18" charset="0"/>
              </a:rPr>
              <a:t>“Describe the characteristics that you feel are important to be an effective biomedical informaticist.”</a:t>
            </a:r>
          </a:p>
          <a:p>
            <a:pPr>
              <a:buFontTx/>
              <a:buNone/>
            </a:pPr>
            <a:r>
              <a:rPr lang="en-US" altLang="en-US" dirty="0">
                <a:latin typeface="Times New Roman" panose="02020603050405020304" pitchFamily="18" charset="0"/>
                <a:cs typeface="Times New Roman" panose="02020603050405020304" pitchFamily="18" charset="0"/>
              </a:rPr>
              <a:t>_______________________________</a:t>
            </a:r>
          </a:p>
          <a:p>
            <a:pPr>
              <a:buFontTx/>
              <a:buNone/>
            </a:pPr>
            <a:r>
              <a:rPr lang="en-US" altLang="en-US" dirty="0">
                <a:latin typeface="Times New Roman" panose="02020603050405020304" pitchFamily="18" charset="0"/>
                <a:cs typeface="Times New Roman" panose="02020603050405020304" pitchFamily="18" charset="0"/>
              </a:rPr>
              <a:t>_______________________________</a:t>
            </a:r>
          </a:p>
          <a:p>
            <a:pPr>
              <a:buFontTx/>
              <a:buNone/>
            </a:pPr>
            <a:endParaRPr lang="en-US" altLang="en-US" dirty="0">
              <a:latin typeface="Times New Roman" panose="02020603050405020304" pitchFamily="18" charset="0"/>
              <a:cs typeface="Times New Roman" panose="02020603050405020304" pitchFamily="18" charset="0"/>
            </a:endParaRPr>
          </a:p>
          <a:p>
            <a:pPr>
              <a:buFontTx/>
              <a:buNone/>
            </a:pPr>
            <a:r>
              <a:rPr lang="en-US" altLang="en-US" sz="2800" dirty="0">
                <a:latin typeface="Times New Roman" panose="02020603050405020304" pitchFamily="18" charset="0"/>
                <a:cs typeface="Times New Roman" panose="02020603050405020304" pitchFamily="18" charset="0"/>
              </a:rPr>
              <a:t>Pros – may get information that was missed out while designing survey</a:t>
            </a:r>
          </a:p>
          <a:p>
            <a:pPr>
              <a:buFontTx/>
              <a:buNone/>
            </a:pPr>
            <a:r>
              <a:rPr lang="en-US" altLang="en-US" sz="2800" dirty="0">
                <a:latin typeface="Times New Roman" panose="02020603050405020304" pitchFamily="18" charset="0"/>
                <a:cs typeface="Times New Roman" panose="02020603050405020304" pitchFamily="18" charset="0"/>
              </a:rPr>
              <a:t>Cons – respondent bias</a:t>
            </a:r>
          </a:p>
        </p:txBody>
      </p:sp>
    </p:spTree>
    <p:extLst>
      <p:ext uri="{BB962C8B-B14F-4D97-AF65-F5344CB8AC3E}">
        <p14:creationId xmlns:p14="http://schemas.microsoft.com/office/powerpoint/2010/main" val="326894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types of open-ended questions</a:t>
            </a:r>
          </a:p>
        </p:txBody>
      </p:sp>
      <p:sp>
        <p:nvSpPr>
          <p:cNvPr id="3" name="Content Placeholder 2"/>
          <p:cNvSpPr>
            <a:spLocks noGrp="1"/>
          </p:cNvSpPr>
          <p:nvPr>
            <p:ph idx="1"/>
          </p:nvPr>
        </p:nvSpPr>
        <p:spPr>
          <a:xfrm>
            <a:off x="228600" y="1371600"/>
            <a:ext cx="8686800" cy="4953000"/>
          </a:xfrm>
        </p:spPr>
        <p:txBody>
          <a:bodyPr/>
          <a:lstStyle/>
          <a:p>
            <a:pPr>
              <a:buFont typeface="Arial" panose="020B0604020202020204" pitchFamily="34" charset="0"/>
              <a:buChar char="•"/>
            </a:pPr>
            <a:r>
              <a:rPr lang="en-US" dirty="0"/>
              <a:t>Hypothetical:</a:t>
            </a:r>
          </a:p>
          <a:p>
            <a:pPr lvl="2">
              <a:buFont typeface="Arial" panose="020B0604020202020204" pitchFamily="34" charset="0"/>
              <a:buChar char="•"/>
            </a:pPr>
            <a:r>
              <a:rPr lang="en-US" dirty="0"/>
              <a:t>If you get the chance to be a biomedical informaticist, do you think you can improve EHR designs?</a:t>
            </a:r>
          </a:p>
          <a:p>
            <a:pPr>
              <a:buFont typeface="Arial" panose="020B0604020202020204" pitchFamily="34" charset="0"/>
              <a:buChar char="•"/>
            </a:pPr>
            <a:r>
              <a:rPr lang="en-US" dirty="0"/>
              <a:t>Provocative:</a:t>
            </a:r>
          </a:p>
          <a:p>
            <a:pPr lvl="2">
              <a:buFont typeface="Arial" panose="020B0604020202020204" pitchFamily="34" charset="0"/>
              <a:buChar char="•"/>
            </a:pPr>
            <a:r>
              <a:rPr lang="en-US" dirty="0"/>
              <a:t>I have heard people saying machine learning is overrated-what do you think?</a:t>
            </a:r>
          </a:p>
          <a:p>
            <a:pPr>
              <a:buFont typeface="Arial" panose="020B0604020202020204" pitchFamily="34" charset="0"/>
              <a:buChar char="•"/>
            </a:pPr>
            <a:r>
              <a:rPr lang="en-US" dirty="0"/>
              <a:t>Ideal:</a:t>
            </a:r>
          </a:p>
          <a:p>
            <a:pPr lvl="2">
              <a:buFont typeface="Arial" panose="020B0604020202020204" pitchFamily="34" charset="0"/>
              <a:buChar char="•"/>
            </a:pPr>
            <a:r>
              <a:rPr lang="en-US" dirty="0"/>
              <a:t>In your opinion, what would be the best solution for eliminating the dangers of Artificial Intelligence?</a:t>
            </a:r>
          </a:p>
          <a:p>
            <a:pPr>
              <a:buFont typeface="Arial" panose="020B0604020202020204" pitchFamily="34" charset="0"/>
              <a:buChar char="•"/>
            </a:pPr>
            <a:r>
              <a:rPr lang="en-US" dirty="0"/>
              <a:t>Interpretative: </a:t>
            </a:r>
          </a:p>
          <a:p>
            <a:pPr lvl="2">
              <a:buFont typeface="Arial" panose="020B0604020202020204" pitchFamily="34" charset="0"/>
              <a:buChar char="•"/>
            </a:pPr>
            <a:r>
              <a:rPr lang="en-US" dirty="0"/>
              <a:t>What do you mean by ‘good’?</a:t>
            </a:r>
          </a:p>
        </p:txBody>
      </p:sp>
      <p:sp>
        <p:nvSpPr>
          <p:cNvPr id="4" name="Rectangle 3"/>
          <p:cNvSpPr/>
          <p:nvPr/>
        </p:nvSpPr>
        <p:spPr>
          <a:xfrm>
            <a:off x="4038600" y="6324600"/>
            <a:ext cx="4902200" cy="461665"/>
          </a:xfrm>
          <a:prstGeom prst="rect">
            <a:avLst/>
          </a:prstGeom>
        </p:spPr>
        <p:txBody>
          <a:bodyPr wrap="square">
            <a:spAutoFit/>
          </a:bodyPr>
          <a:lstStyle/>
          <a:p>
            <a:pPr algn="r"/>
            <a:r>
              <a:rPr lang="en-US" sz="1200" b="0" dirty="0">
                <a:solidFill>
                  <a:srgbClr val="FFFFFF"/>
                </a:solidFill>
                <a:latin typeface="Arial" panose="020B0604020202020204" pitchFamily="34" charset="0"/>
              </a:rPr>
              <a:t>Adapted </a:t>
            </a:r>
            <a:r>
              <a:rPr lang="en-US" sz="1200" b="0" dirty="0" err="1">
                <a:solidFill>
                  <a:srgbClr val="FFFFFF"/>
                </a:solidFill>
                <a:latin typeface="Arial" panose="020B0604020202020204" pitchFamily="34" charset="0"/>
              </a:rPr>
              <a:t>from:Joan</a:t>
            </a:r>
            <a:r>
              <a:rPr lang="en-US" sz="1200" b="0" dirty="0">
                <a:solidFill>
                  <a:srgbClr val="FFFFFF"/>
                </a:solidFill>
                <a:latin typeface="Arial" panose="020B0604020202020204" pitchFamily="34" charset="0"/>
              </a:rPr>
              <a:t> LaFrance.</a:t>
            </a:r>
            <a:r>
              <a:rPr lang="en-US" sz="1200" b="0" dirty="0">
                <a:solidFill>
                  <a:srgbClr val="000000"/>
                </a:solidFill>
                <a:latin typeface="Arial" panose="020B0604020202020204" pitchFamily="34" charset="0"/>
              </a:rPr>
              <a:t> </a:t>
            </a:r>
            <a:r>
              <a:rPr lang="en-US" sz="1200" b="0" dirty="0">
                <a:solidFill>
                  <a:srgbClr val="FFFFFF"/>
                </a:solidFill>
                <a:latin typeface="Arial" panose="020B0604020202020204" pitchFamily="34" charset="0"/>
              </a:rPr>
              <a:t>Fundamentals of Qualitative Research. AIHEC NARCH Meeting Din</a:t>
            </a:r>
            <a:r>
              <a:rPr lang="az-Cyrl-AZ" sz="1200" b="0" dirty="0">
                <a:solidFill>
                  <a:srgbClr val="FFFFFF"/>
                </a:solidFill>
                <a:latin typeface="Arial" panose="020B0604020202020204" pitchFamily="34" charset="0"/>
              </a:rPr>
              <a:t>ѐ</a:t>
            </a:r>
            <a:r>
              <a:rPr lang="en-US" sz="1200" b="0" dirty="0">
                <a:solidFill>
                  <a:srgbClr val="FFFFFF"/>
                </a:solidFill>
                <a:latin typeface="Arial" panose="020B0604020202020204" pitchFamily="34" charset="0"/>
              </a:rPr>
              <a:t>College. June 25, 2015</a:t>
            </a:r>
            <a:endParaRPr lang="en-US" sz="1200" dirty="0"/>
          </a:p>
        </p:txBody>
      </p:sp>
    </p:spTree>
    <p:extLst>
      <p:ext uri="{BB962C8B-B14F-4D97-AF65-F5344CB8AC3E}">
        <p14:creationId xmlns:p14="http://schemas.microsoft.com/office/powerpoint/2010/main" val="34793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types of open-ended questions</a:t>
            </a:r>
          </a:p>
        </p:txBody>
      </p:sp>
      <p:sp>
        <p:nvSpPr>
          <p:cNvPr id="3" name="Content Placeholder 2"/>
          <p:cNvSpPr>
            <a:spLocks noGrp="1"/>
          </p:cNvSpPr>
          <p:nvPr>
            <p:ph idx="1"/>
          </p:nvPr>
        </p:nvSpPr>
        <p:spPr>
          <a:xfrm>
            <a:off x="228600" y="1371600"/>
            <a:ext cx="8686800" cy="4953000"/>
          </a:xfrm>
        </p:spPr>
        <p:txBody>
          <a:bodyPr/>
          <a:lstStyle/>
          <a:p>
            <a:pPr>
              <a:buFont typeface="Arial" panose="020B0604020202020204" pitchFamily="34" charset="0"/>
              <a:buChar char="•"/>
            </a:pPr>
            <a:r>
              <a:rPr lang="en-US" dirty="0"/>
              <a:t>Hypothetical:</a:t>
            </a:r>
          </a:p>
          <a:p>
            <a:pPr lvl="2">
              <a:buFont typeface="Arial" panose="020B0604020202020204" pitchFamily="34" charset="0"/>
              <a:buChar char="•"/>
            </a:pPr>
            <a:r>
              <a:rPr lang="en-US" dirty="0"/>
              <a:t>If you get the chance to be a biomedical informaticist, do you think you can improve EHR designs?</a:t>
            </a:r>
          </a:p>
          <a:p>
            <a:pPr>
              <a:buFont typeface="Arial" panose="020B0604020202020204" pitchFamily="34" charset="0"/>
              <a:buChar char="•"/>
            </a:pPr>
            <a:r>
              <a:rPr lang="en-US" dirty="0"/>
              <a:t>Provocative:</a:t>
            </a:r>
          </a:p>
          <a:p>
            <a:pPr lvl="2">
              <a:buFont typeface="Arial" panose="020B0604020202020204" pitchFamily="34" charset="0"/>
              <a:buChar char="•"/>
            </a:pPr>
            <a:r>
              <a:rPr lang="en-US" dirty="0"/>
              <a:t>I have heard people saying machine learning is overrated-what do you think?</a:t>
            </a:r>
          </a:p>
          <a:p>
            <a:pPr>
              <a:buFont typeface="Arial" panose="020B0604020202020204" pitchFamily="34" charset="0"/>
              <a:buChar char="•"/>
            </a:pPr>
            <a:r>
              <a:rPr lang="en-US" dirty="0"/>
              <a:t>Ideal:</a:t>
            </a:r>
          </a:p>
          <a:p>
            <a:pPr lvl="2">
              <a:buFont typeface="Arial" panose="020B0604020202020204" pitchFamily="34" charset="0"/>
              <a:buChar char="•"/>
            </a:pPr>
            <a:r>
              <a:rPr lang="en-US" dirty="0"/>
              <a:t>In your opinion, what would be the best solution for eliminating the dangers of Artificial Intelligence?</a:t>
            </a:r>
          </a:p>
          <a:p>
            <a:pPr>
              <a:buFont typeface="Arial" panose="020B0604020202020204" pitchFamily="34" charset="0"/>
              <a:buChar char="•"/>
            </a:pPr>
            <a:r>
              <a:rPr lang="en-US" dirty="0"/>
              <a:t>Interpretative: </a:t>
            </a:r>
          </a:p>
          <a:p>
            <a:pPr lvl="2">
              <a:buFont typeface="Arial" panose="020B0604020202020204" pitchFamily="34" charset="0"/>
              <a:buChar char="•"/>
            </a:pPr>
            <a:r>
              <a:rPr lang="en-US" dirty="0"/>
              <a:t>What do you mean by ‘good’?</a:t>
            </a:r>
          </a:p>
          <a:p>
            <a:pPr marL="0" indent="0"/>
            <a:r>
              <a:rPr lang="en-US" dirty="0">
                <a:solidFill>
                  <a:srgbClr val="FFFF00"/>
                </a:solidFill>
              </a:rPr>
              <a:t>One of these questions has a serious problem. Which one and why?</a:t>
            </a:r>
          </a:p>
        </p:txBody>
      </p:sp>
      <p:sp>
        <p:nvSpPr>
          <p:cNvPr id="4" name="Rectangle 3"/>
          <p:cNvSpPr/>
          <p:nvPr/>
        </p:nvSpPr>
        <p:spPr>
          <a:xfrm>
            <a:off x="4038600" y="6324600"/>
            <a:ext cx="4902200" cy="461665"/>
          </a:xfrm>
          <a:prstGeom prst="rect">
            <a:avLst/>
          </a:prstGeom>
        </p:spPr>
        <p:txBody>
          <a:bodyPr wrap="square">
            <a:spAutoFit/>
          </a:bodyPr>
          <a:lstStyle/>
          <a:p>
            <a:pPr algn="r"/>
            <a:r>
              <a:rPr lang="en-US" sz="1200" b="0" dirty="0">
                <a:solidFill>
                  <a:srgbClr val="FFFFFF"/>
                </a:solidFill>
                <a:latin typeface="Arial" panose="020B0604020202020204" pitchFamily="34" charset="0"/>
              </a:rPr>
              <a:t>Adapted </a:t>
            </a:r>
            <a:r>
              <a:rPr lang="en-US" sz="1200" b="0" dirty="0" err="1">
                <a:solidFill>
                  <a:srgbClr val="FFFFFF"/>
                </a:solidFill>
                <a:latin typeface="Arial" panose="020B0604020202020204" pitchFamily="34" charset="0"/>
              </a:rPr>
              <a:t>from:Joan</a:t>
            </a:r>
            <a:r>
              <a:rPr lang="en-US" sz="1200" b="0" dirty="0">
                <a:solidFill>
                  <a:srgbClr val="FFFFFF"/>
                </a:solidFill>
                <a:latin typeface="Arial" panose="020B0604020202020204" pitchFamily="34" charset="0"/>
              </a:rPr>
              <a:t> LaFrance.</a:t>
            </a:r>
            <a:r>
              <a:rPr lang="en-US" sz="1200" b="0" dirty="0">
                <a:solidFill>
                  <a:srgbClr val="000000"/>
                </a:solidFill>
                <a:latin typeface="Arial" panose="020B0604020202020204" pitchFamily="34" charset="0"/>
              </a:rPr>
              <a:t> </a:t>
            </a:r>
            <a:r>
              <a:rPr lang="en-US" sz="1200" b="0" dirty="0">
                <a:solidFill>
                  <a:srgbClr val="FFFFFF"/>
                </a:solidFill>
                <a:latin typeface="Arial" panose="020B0604020202020204" pitchFamily="34" charset="0"/>
              </a:rPr>
              <a:t>Fundamentals of Qualitative Research. AIHEC NARCH Meeting Din</a:t>
            </a:r>
            <a:r>
              <a:rPr lang="az-Cyrl-AZ" sz="1200" b="0" dirty="0">
                <a:solidFill>
                  <a:srgbClr val="FFFFFF"/>
                </a:solidFill>
                <a:latin typeface="Arial" panose="020B0604020202020204" pitchFamily="34" charset="0"/>
              </a:rPr>
              <a:t>ѐ</a:t>
            </a:r>
            <a:r>
              <a:rPr lang="en-US" sz="1200" b="0" dirty="0">
                <a:solidFill>
                  <a:srgbClr val="FFFFFF"/>
                </a:solidFill>
                <a:latin typeface="Arial" panose="020B0604020202020204" pitchFamily="34" charset="0"/>
              </a:rPr>
              <a:t>College. June 25, 2015</a:t>
            </a:r>
            <a:endParaRPr lang="en-US" sz="1200" dirty="0"/>
          </a:p>
        </p:txBody>
      </p:sp>
      <p:sp>
        <p:nvSpPr>
          <p:cNvPr id="5" name="Rectangle 4">
            <a:extLst>
              <a:ext uri="{FF2B5EF4-FFF2-40B4-BE49-F238E27FC236}">
                <a16:creationId xmlns:a16="http://schemas.microsoft.com/office/drawing/2014/main" id="{5D909B48-C8EA-423B-B374-224ECEFD3C8C}"/>
              </a:ext>
            </a:extLst>
          </p:cNvPr>
          <p:cNvSpPr/>
          <p:nvPr/>
        </p:nvSpPr>
        <p:spPr bwMode="auto">
          <a:xfrm>
            <a:off x="990600" y="4038600"/>
            <a:ext cx="7924800" cy="68580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56554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survey question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Multiple choice questions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Constant sum survey questions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Matrix table questions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Visual analog scale questions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Image chooser questions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Data reference or uploader questions … </a:t>
            </a:r>
          </a:p>
        </p:txBody>
      </p:sp>
    </p:spTree>
    <p:extLst>
      <p:ext uri="{BB962C8B-B14F-4D97-AF65-F5344CB8AC3E}">
        <p14:creationId xmlns:p14="http://schemas.microsoft.com/office/powerpoint/2010/main" val="3232898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Avoiding Bias</a:t>
            </a:r>
          </a:p>
        </p:txBody>
      </p:sp>
      <p:sp>
        <p:nvSpPr>
          <p:cNvPr id="3" name="Subtitle 2"/>
          <p:cNvSpPr>
            <a:spLocks noGrp="1"/>
          </p:cNvSpPr>
          <p:nvPr>
            <p:ph idx="1"/>
          </p:nvPr>
        </p:nvSpPr>
        <p:spPr/>
        <p:txBody>
          <a:bodyPr/>
          <a:lstStyle/>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Respondent bias occurs when a participant is unable or unwilling to provide accurate or honest answers to a survey.</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Inability to provide correct answers because of unfamiliarity, respondent fatigue, faulty recall, question format, and question context.</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Opt out choice in the question design - do not know, not sure </a:t>
            </a:r>
            <a:r>
              <a:rPr lang="en-US" sz="2800" dirty="0" err="1">
                <a:latin typeface="Times New Roman" panose="02020603050405020304" pitchFamily="18" charset="0"/>
                <a:cs typeface="Times New Roman" panose="02020603050405020304" pitchFamily="18" charset="0"/>
              </a:rPr>
              <a:t>etc</a:t>
            </a:r>
            <a:r>
              <a:rPr lang="en-US" sz="2800" dirty="0">
                <a:latin typeface="Times New Roman" panose="02020603050405020304" pitchFamily="18" charset="0"/>
                <a:cs typeface="Times New Roman" panose="02020603050405020304" pitchFamily="18" charset="0"/>
              </a:rPr>
              <a:t>,</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Proper screening questions should be used to select the respondents who will be able to answer the question correctly.</a:t>
            </a:r>
          </a:p>
        </p:txBody>
      </p:sp>
    </p:spTree>
    <p:extLst>
      <p:ext uri="{BB962C8B-B14F-4D97-AF65-F5344CB8AC3E}">
        <p14:creationId xmlns:p14="http://schemas.microsoft.com/office/powerpoint/2010/main" val="322458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TextBox 3"/>
          <p:cNvSpPr txBox="1"/>
          <p:nvPr/>
        </p:nvSpPr>
        <p:spPr>
          <a:xfrm>
            <a:off x="4724400" y="1752600"/>
            <a:ext cx="4038600" cy="1938992"/>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One-to-one discussions;</a:t>
            </a:r>
          </a:p>
          <a:p>
            <a:pPr marL="457200" indent="-457200" algn="l">
              <a:buFont typeface="Arial" panose="020B0604020202020204" pitchFamily="34" charset="0"/>
              <a:buChar char="•"/>
            </a:pPr>
            <a:r>
              <a:rPr lang="en-US" sz="2400" b="0" dirty="0">
                <a:solidFill>
                  <a:schemeClr val="bg1"/>
                </a:solidFill>
              </a:rPr>
              <a:t>Focused on specific topics;</a:t>
            </a:r>
          </a:p>
          <a:p>
            <a:pPr marL="457200" indent="-457200" algn="l">
              <a:buFont typeface="Arial" panose="020B0604020202020204" pitchFamily="34" charset="0"/>
              <a:buChar char="•"/>
            </a:pPr>
            <a:r>
              <a:rPr lang="en-US" sz="2400" b="0" dirty="0">
                <a:solidFill>
                  <a:schemeClr val="bg1"/>
                </a:solidFill>
              </a:rPr>
              <a:t>Dialogue evolves based on experience and knowledge of interviewee.</a:t>
            </a:r>
          </a:p>
        </p:txBody>
      </p:sp>
      <p:cxnSp>
        <p:nvCxnSpPr>
          <p:cNvPr id="5" name="Straight Arrow Connector 4"/>
          <p:cNvCxnSpPr/>
          <p:nvPr/>
        </p:nvCxnSpPr>
        <p:spPr bwMode="auto">
          <a:xfrm>
            <a:off x="2438400" y="2514600"/>
            <a:ext cx="22860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6" name="Rectangle 5"/>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3886048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interview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By purpose</a:t>
            </a:r>
            <a:r>
              <a:rPr lang="en-US" dirty="0"/>
              <a:t>:</a:t>
            </a:r>
          </a:p>
          <a:p>
            <a:pPr lvl="1">
              <a:buFont typeface="Arial" panose="020B0604020202020204" pitchFamily="34" charset="0"/>
              <a:buChar char="•"/>
            </a:pPr>
            <a:r>
              <a:rPr lang="en-US" dirty="0"/>
              <a:t>Opinions, perceptions, attitudes, …, or</a:t>
            </a:r>
          </a:p>
          <a:p>
            <a:pPr lvl="1">
              <a:buFont typeface="Arial" panose="020B0604020202020204" pitchFamily="34" charset="0"/>
              <a:buChar char="•"/>
            </a:pPr>
            <a:r>
              <a:rPr lang="en-US" dirty="0"/>
              <a:t>Background knowledge, facts, experiences.</a:t>
            </a:r>
          </a:p>
          <a:p>
            <a:pPr>
              <a:buFont typeface="Arial" panose="020B0604020202020204" pitchFamily="34" charset="0"/>
              <a:buChar char="•"/>
            </a:pPr>
            <a:r>
              <a:rPr lang="en-US" b="1" u="sng" dirty="0"/>
              <a:t>By level of control</a:t>
            </a:r>
            <a:r>
              <a:rPr lang="en-US" dirty="0"/>
              <a:t>:</a:t>
            </a:r>
          </a:p>
          <a:p>
            <a:pPr lvl="1">
              <a:buFont typeface="Arial" panose="020B0604020202020204" pitchFamily="34" charset="0"/>
              <a:buChar char="•"/>
            </a:pPr>
            <a:r>
              <a:rPr lang="en-US" dirty="0"/>
              <a:t>Unstructured;</a:t>
            </a:r>
          </a:p>
          <a:p>
            <a:pPr lvl="1">
              <a:buFont typeface="Arial" panose="020B0604020202020204" pitchFamily="34" charset="0"/>
              <a:buChar char="•"/>
            </a:pPr>
            <a:r>
              <a:rPr lang="en-US" dirty="0"/>
              <a:t>Semi-structured:</a:t>
            </a:r>
          </a:p>
          <a:p>
            <a:pPr lvl="2">
              <a:buFont typeface="Arial" panose="020B0604020202020204" pitchFamily="34" charset="0"/>
              <a:buChar char="•"/>
            </a:pPr>
            <a:r>
              <a:rPr lang="en-US" dirty="0"/>
              <a:t>Interviewer has various facets of answers to questions in mind, but wants also to determine whether interviewee categorizes similarly;</a:t>
            </a:r>
          </a:p>
          <a:p>
            <a:pPr lvl="1">
              <a:buFont typeface="Arial" panose="020B0604020202020204" pitchFamily="34" charset="0"/>
              <a:buChar char="•"/>
            </a:pPr>
            <a:r>
              <a:rPr lang="en-US" dirty="0"/>
              <a:t>Structured:</a:t>
            </a:r>
          </a:p>
          <a:p>
            <a:pPr lvl="2">
              <a:buFont typeface="Arial" panose="020B0604020202020204" pitchFamily="34" charset="0"/>
              <a:buChar char="•"/>
            </a:pPr>
            <a:r>
              <a:rPr lang="en-US" dirty="0"/>
              <a:t>Specific questions with room for unanticipated perspectives.</a:t>
            </a:r>
          </a:p>
          <a:p>
            <a:pPr>
              <a:buFont typeface="Arial" panose="020B0604020202020204" pitchFamily="34" charset="0"/>
              <a:buChar char="•"/>
            </a:pPr>
            <a:endParaRPr lang="en-US" dirty="0"/>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320967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Quintamensional</a:t>
            </a:r>
            <a:r>
              <a:rPr lang="en-US" dirty="0"/>
              <a:t> method for semi-structured interviews </a:t>
            </a:r>
          </a:p>
        </p:txBody>
      </p:sp>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dirty="0"/>
              <a:t>determines the intensity of a respondent’s opinions and attitudes with five steps that assess </a:t>
            </a:r>
          </a:p>
          <a:p>
            <a:pPr>
              <a:buFont typeface="Arial" panose="020B0604020202020204" pitchFamily="34" charset="0"/>
              <a:buChar char="•"/>
            </a:pPr>
            <a:endParaRPr lang="en-US" dirty="0"/>
          </a:p>
          <a:p>
            <a:pPr marL="400050" lvl="1" indent="0">
              <a:buNone/>
            </a:pPr>
            <a:r>
              <a:rPr lang="en-US" dirty="0"/>
              <a:t>(1) the degree of awareness of an issue, </a:t>
            </a:r>
          </a:p>
          <a:p>
            <a:pPr marL="400050" lvl="1" indent="0">
              <a:buNone/>
            </a:pPr>
            <a:r>
              <a:rPr lang="en-US" dirty="0"/>
              <a:t>(2) uninfluenced attitudes,</a:t>
            </a:r>
          </a:p>
          <a:p>
            <a:pPr marL="400050" lvl="1" indent="0">
              <a:buNone/>
            </a:pPr>
            <a:r>
              <a:rPr lang="en-US" dirty="0"/>
              <a:t>(3) specific attitudes, </a:t>
            </a:r>
          </a:p>
          <a:p>
            <a:pPr marL="400050" lvl="1" indent="0">
              <a:buNone/>
            </a:pPr>
            <a:r>
              <a:rPr lang="en-US" dirty="0"/>
              <a:t>(4) reasons for these attitudes, and </a:t>
            </a:r>
          </a:p>
          <a:p>
            <a:pPr marL="400050" lvl="1" indent="0">
              <a:buNone/>
            </a:pPr>
            <a:r>
              <a:rPr lang="en-US" dirty="0"/>
              <a:t>(5) intensity of these attitudes.</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425257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E2A09-4F5F-49E3-979D-870DD86C7811}"/>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8C6AEF5F-F611-4DFB-8DCE-F6877BD3D7C1}"/>
              </a:ext>
            </a:extLst>
          </p:cNvPr>
          <p:cNvSpPr>
            <a:spLocks noGrp="1"/>
          </p:cNvSpPr>
          <p:nvPr>
            <p:ph idx="1"/>
          </p:nvPr>
        </p:nvSpPr>
        <p:spPr/>
        <p:txBody>
          <a:bodyPr/>
          <a:lstStyle/>
          <a:p>
            <a:pPr marL="457200" indent="-457200">
              <a:buFont typeface="+mj-lt"/>
              <a:buAutoNum type="arabicPeriod"/>
            </a:pPr>
            <a:r>
              <a:rPr lang="en-US" dirty="0"/>
              <a:t>Can you name and describe some current methods and tools to develop biomedical ontologies?</a:t>
            </a:r>
          </a:p>
          <a:p>
            <a:pPr marL="457200" indent="-457200">
              <a:buFont typeface="+mj-lt"/>
              <a:buAutoNum type="arabicPeriod"/>
            </a:pPr>
            <a:r>
              <a:rPr lang="en-US" dirty="0"/>
              <a:t>What, if any, are characteristics in these methods and tools that contribute positively or negatively to the quality of these ontologies?</a:t>
            </a:r>
          </a:p>
          <a:p>
            <a:pPr marL="457200" indent="-457200">
              <a:buFont typeface="+mj-lt"/>
              <a:buAutoNum type="arabicPeriod"/>
            </a:pPr>
            <a:r>
              <a:rPr lang="en-US" dirty="0"/>
              <a:t>Do you approve or disapprove of some of the current methods and tools?</a:t>
            </a:r>
          </a:p>
          <a:p>
            <a:pPr marL="457200" indent="-457200">
              <a:buFont typeface="+mj-lt"/>
              <a:buAutoNum type="arabicPeriod"/>
            </a:pPr>
            <a:r>
              <a:rPr lang="en-US" dirty="0"/>
              <a:t>Why do you feel this way?</a:t>
            </a:r>
          </a:p>
          <a:p>
            <a:pPr marL="457200" indent="-457200">
              <a:buFont typeface="+mj-lt"/>
              <a:buAutoNum type="arabicPeriod"/>
            </a:pPr>
            <a:r>
              <a:rPr lang="en-US" dirty="0"/>
              <a:t>How strongly do you feel about this? Strongly, very strongly, something that you would not change your mind on?</a:t>
            </a:r>
          </a:p>
        </p:txBody>
      </p:sp>
    </p:spTree>
    <p:extLst>
      <p:ext uri="{BB962C8B-B14F-4D97-AF65-F5344CB8AC3E}">
        <p14:creationId xmlns:p14="http://schemas.microsoft.com/office/powerpoint/2010/main" val="3609402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 for bias in interviews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Bias A:</a:t>
            </a:r>
          </a:p>
          <a:p>
            <a:pPr lvl="1">
              <a:buFont typeface="Arial" panose="020B0604020202020204" pitchFamily="34" charset="0"/>
              <a:buChar char="•"/>
            </a:pPr>
            <a:r>
              <a:rPr lang="en-US" dirty="0"/>
              <a:t>the effects of the researcher on the interviewees;</a:t>
            </a:r>
          </a:p>
          <a:p>
            <a:pPr lvl="2">
              <a:buFont typeface="Arial" panose="020B0604020202020204" pitchFamily="34" charset="0"/>
              <a:buChar char="•"/>
            </a:pPr>
            <a:r>
              <a:rPr lang="en-US" dirty="0"/>
              <a:t>e.g. researcher poses a threat to the interviewees.</a:t>
            </a:r>
          </a:p>
          <a:p>
            <a:pPr>
              <a:buFont typeface="Arial" panose="020B0604020202020204" pitchFamily="34" charset="0"/>
              <a:buChar char="•"/>
            </a:pPr>
            <a:r>
              <a:rPr lang="en-US" dirty="0"/>
              <a:t>Bias B:</a:t>
            </a:r>
          </a:p>
          <a:p>
            <a:pPr lvl="1">
              <a:buFont typeface="Arial" panose="020B0604020202020204" pitchFamily="34" charset="0"/>
              <a:buChar char="•"/>
            </a:pPr>
            <a:r>
              <a:rPr lang="en-US" dirty="0"/>
              <a:t>the effects of the interviewees on the researcher;</a:t>
            </a:r>
          </a:p>
          <a:p>
            <a:pPr lvl="2">
              <a:buFont typeface="Arial" panose="020B0604020202020204" pitchFamily="34" charset="0"/>
              <a:buChar char="•"/>
            </a:pPr>
            <a:r>
              <a:rPr lang="en-US" dirty="0"/>
              <a:t>e.g. researcher ‘becomes native’, part of the interviewees.</a:t>
            </a:r>
          </a:p>
        </p:txBody>
      </p:sp>
      <p:sp>
        <p:nvSpPr>
          <p:cNvPr id="4" name="Rectangle 3"/>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Tree>
    <p:extLst>
      <p:ext uri="{BB962C8B-B14F-4D97-AF65-F5344CB8AC3E}">
        <p14:creationId xmlns:p14="http://schemas.microsoft.com/office/powerpoint/2010/main" val="424842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Qualitative Research (QLR) Methods (QLRM)</a:t>
            </a:r>
          </a:p>
        </p:txBody>
      </p:sp>
      <p:sp>
        <p:nvSpPr>
          <p:cNvPr id="5" name="Subtitle 4"/>
          <p:cNvSpPr>
            <a:spLocks noGrp="1"/>
          </p:cNvSpPr>
          <p:nvPr>
            <p:ph type="subTitle" idx="1"/>
          </p:nvPr>
        </p:nvSpPr>
        <p:spPr/>
        <p:txBody>
          <a:bodyPr/>
          <a:lstStyle/>
          <a:p>
            <a:r>
              <a:rPr lang="en-US" dirty="0"/>
              <a:t>Data Collection Methods</a:t>
            </a:r>
          </a:p>
        </p:txBody>
      </p:sp>
    </p:spTree>
    <p:extLst>
      <p:ext uri="{BB962C8B-B14F-4D97-AF65-F5344CB8AC3E}">
        <p14:creationId xmlns:p14="http://schemas.microsoft.com/office/powerpoint/2010/main" val="29143227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interviews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Usually yield richest data, details, new insights;</a:t>
            </a:r>
          </a:p>
          <a:p>
            <a:pPr>
              <a:buFont typeface="Arial" panose="020B0604020202020204" pitchFamily="34" charset="0"/>
              <a:buChar char="•"/>
            </a:pPr>
            <a:r>
              <a:rPr lang="en-US" dirty="0"/>
              <a:t>Permit face-to-face contact with respondents;</a:t>
            </a:r>
          </a:p>
          <a:p>
            <a:pPr>
              <a:buFont typeface="Arial" panose="020B0604020202020204" pitchFamily="34" charset="0"/>
              <a:buChar char="•"/>
            </a:pPr>
            <a:r>
              <a:rPr lang="en-US" dirty="0"/>
              <a:t>Provide opportunity to explore topics in depth;</a:t>
            </a:r>
          </a:p>
          <a:p>
            <a:pPr>
              <a:buFont typeface="Arial" panose="020B0604020202020204" pitchFamily="34" charset="0"/>
              <a:buChar char="•"/>
            </a:pPr>
            <a:r>
              <a:rPr lang="en-US" dirty="0"/>
              <a:t>Allow interviewer to experience the affective as well as cognitive aspects of responses;</a:t>
            </a:r>
          </a:p>
          <a:p>
            <a:pPr>
              <a:buFont typeface="Arial" panose="020B0604020202020204" pitchFamily="34" charset="0"/>
              <a:buChar char="•"/>
            </a:pPr>
            <a:r>
              <a:rPr lang="en-US" dirty="0"/>
              <a:t>Allow interviewer to explain or help clarify questions, increasing the likelihood of useful responses;</a:t>
            </a:r>
          </a:p>
          <a:p>
            <a:pPr>
              <a:buFont typeface="Arial" panose="020B0604020202020204" pitchFamily="34" charset="0"/>
              <a:buChar char="•"/>
            </a:pPr>
            <a:r>
              <a:rPr lang="en-US" dirty="0"/>
              <a:t>Allow interviewer to be flexible in administering interview to particular individuals or in particular circumstances.</a:t>
            </a:r>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374125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Disadvantages of interviews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Expensive and time-consuming;</a:t>
            </a:r>
          </a:p>
          <a:p>
            <a:pPr>
              <a:buFont typeface="Arial" panose="020B0604020202020204" pitchFamily="34" charset="0"/>
              <a:buChar char="•"/>
            </a:pPr>
            <a:r>
              <a:rPr lang="en-US" dirty="0"/>
              <a:t>Need well-qualified, highly trained interviewers;</a:t>
            </a:r>
          </a:p>
          <a:p>
            <a:pPr>
              <a:buFont typeface="Arial" panose="020B0604020202020204" pitchFamily="34" charset="0"/>
              <a:buChar char="•"/>
            </a:pPr>
            <a:r>
              <a:rPr lang="en-US" dirty="0"/>
              <a:t>Interviewee may distort information through recall error, selective perceptions, desire to please interviewer;</a:t>
            </a:r>
          </a:p>
          <a:p>
            <a:pPr>
              <a:buFont typeface="Arial" panose="020B0604020202020204" pitchFamily="34" charset="0"/>
              <a:buChar char="•"/>
            </a:pPr>
            <a:r>
              <a:rPr lang="en-US" dirty="0"/>
              <a:t>Flexibility can result in inconsistencies across interviews;</a:t>
            </a:r>
          </a:p>
          <a:p>
            <a:pPr>
              <a:buFont typeface="Arial" panose="020B0604020202020204" pitchFamily="34" charset="0"/>
              <a:buChar char="•"/>
            </a:pPr>
            <a:r>
              <a:rPr lang="en-US" dirty="0"/>
              <a:t>Volume of information very large; </a:t>
            </a:r>
          </a:p>
          <a:p>
            <a:pPr>
              <a:buFont typeface="Arial" panose="020B0604020202020204" pitchFamily="34" charset="0"/>
              <a:buChar char="•"/>
            </a:pPr>
            <a:r>
              <a:rPr lang="en-US" dirty="0"/>
              <a:t>May be difficult to transcribe and reduce data.</a:t>
            </a:r>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170640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TextBox 3"/>
          <p:cNvSpPr txBox="1"/>
          <p:nvPr/>
        </p:nvSpPr>
        <p:spPr>
          <a:xfrm>
            <a:off x="4724400" y="2773680"/>
            <a:ext cx="4038600" cy="2677656"/>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Dynamic group discussions with more than one information source;</a:t>
            </a:r>
          </a:p>
          <a:p>
            <a:pPr marL="457200" indent="-457200" algn="l">
              <a:buFont typeface="Arial" panose="020B0604020202020204" pitchFamily="34" charset="0"/>
              <a:buChar char="•"/>
            </a:pPr>
            <a:r>
              <a:rPr lang="en-US" sz="2400" b="0" dirty="0">
                <a:solidFill>
                  <a:schemeClr val="bg1"/>
                </a:solidFill>
              </a:rPr>
              <a:t>Dialogue evolves also in response to what sources bring on rather than interviewer alone.</a:t>
            </a:r>
          </a:p>
        </p:txBody>
      </p:sp>
      <p:cxnSp>
        <p:nvCxnSpPr>
          <p:cNvPr id="5" name="Straight Arrow Connector 4"/>
          <p:cNvCxnSpPr/>
          <p:nvPr/>
        </p:nvCxnSpPr>
        <p:spPr bwMode="auto">
          <a:xfrm>
            <a:off x="2799080" y="3012440"/>
            <a:ext cx="19050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6" name="Rectangle 5"/>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7344109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group characteristics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Required elements:</a:t>
            </a:r>
          </a:p>
          <a:p>
            <a:pPr lvl="1">
              <a:buFont typeface="Arial" panose="020B0604020202020204" pitchFamily="34" charset="0"/>
              <a:buChar char="•"/>
            </a:pPr>
            <a:r>
              <a:rPr lang="en-US" dirty="0"/>
              <a:t>Goal is research;</a:t>
            </a:r>
          </a:p>
          <a:p>
            <a:pPr lvl="1">
              <a:buFont typeface="Arial" panose="020B0604020202020204" pitchFamily="34" charset="0"/>
              <a:buChar char="•"/>
            </a:pPr>
            <a:r>
              <a:rPr lang="en-US" dirty="0"/>
              <a:t>Presence of a moderator;</a:t>
            </a:r>
          </a:p>
          <a:p>
            <a:pPr lvl="1">
              <a:buFont typeface="Arial" panose="020B0604020202020204" pitchFamily="34" charset="0"/>
              <a:buChar char="•"/>
            </a:pPr>
            <a:r>
              <a:rPr lang="en-US" dirty="0"/>
              <a:t>Dynamic verbal AND nonverbal discussion.</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10055242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a:t>
            </a:r>
          </a:p>
        </p:txBody>
      </p:sp>
      <p:graphicFrame>
        <p:nvGraphicFramePr>
          <p:cNvPr id="4" name="Content Placeholder 3"/>
          <p:cNvGraphicFramePr>
            <a:graphicFrameLocks noGrp="1"/>
          </p:cNvGraphicFramePr>
          <p:nvPr>
            <p:ph idx="1"/>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r>
                        <a:rPr lang="en-US" dirty="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Iconics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Metaphorics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Deictics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Emblems</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dirty="0">
                          <a:solidFill>
                            <a:schemeClr val="bg1"/>
                          </a:solidFill>
                        </a:rPr>
                        <a:t>Fear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7"/>
                  </a:ext>
                </a:extLst>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Tree>
    <p:extLst>
      <p:ext uri="{BB962C8B-B14F-4D97-AF65-F5344CB8AC3E}">
        <p14:creationId xmlns:p14="http://schemas.microsoft.com/office/powerpoint/2010/main" val="5948363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1488298"/>
              </p:ext>
            </p:extLst>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r>
                        <a:rPr lang="en-US" dirty="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Iconics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Metaphorics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Deictics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Emblems</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dirty="0">
                          <a:solidFill>
                            <a:schemeClr val="bg1"/>
                          </a:solidFill>
                        </a:rPr>
                        <a:t>Fear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7"/>
                  </a:ext>
                </a:extLst>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
        <p:nvSpPr>
          <p:cNvPr id="6" name="TextBox 5"/>
          <p:cNvSpPr txBox="1"/>
          <p:nvPr/>
        </p:nvSpPr>
        <p:spPr>
          <a:xfrm>
            <a:off x="228600" y="4953000"/>
            <a:ext cx="8686800" cy="923330"/>
          </a:xfrm>
          <a:prstGeom prst="rect">
            <a:avLst/>
          </a:prstGeom>
          <a:noFill/>
        </p:spPr>
        <p:txBody>
          <a:bodyPr wrap="square" rtlCol="0">
            <a:spAutoFit/>
          </a:bodyPr>
          <a:lstStyle/>
          <a:p>
            <a:pPr algn="l"/>
            <a:r>
              <a:rPr lang="en-US" sz="1800" dirty="0">
                <a:solidFill>
                  <a:schemeClr val="bg1"/>
                </a:solidFill>
              </a:rPr>
              <a:t>concrete gestures that simulate movements or depict movement or objects</a:t>
            </a:r>
            <a:r>
              <a:rPr lang="en-US" sz="1800" b="0" dirty="0">
                <a:solidFill>
                  <a:schemeClr val="bg1"/>
                </a:solidFill>
              </a:rPr>
              <a:t>, </a:t>
            </a:r>
          </a:p>
          <a:p>
            <a:pPr marL="517525" indent="-517525" algn="l"/>
            <a:r>
              <a:rPr lang="en-US" sz="1800" b="0" dirty="0">
                <a:solidFill>
                  <a:schemeClr val="bg1"/>
                </a:solidFill>
              </a:rPr>
              <a:t>	e.g. the simultaneous upper movement of the upper half of the body while stating that “the table jumped up in the air” when describing the observed effects of an earthquake.</a:t>
            </a:r>
          </a:p>
        </p:txBody>
      </p:sp>
      <p:sp>
        <p:nvSpPr>
          <p:cNvPr id="7" name="Down Arrow 6"/>
          <p:cNvSpPr/>
          <p:nvPr/>
        </p:nvSpPr>
        <p:spPr bwMode="auto">
          <a:xfrm>
            <a:off x="2209800" y="4114800"/>
            <a:ext cx="304800" cy="76200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6142114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a:t>
            </a:r>
          </a:p>
        </p:txBody>
      </p:sp>
      <p:graphicFrame>
        <p:nvGraphicFramePr>
          <p:cNvPr id="4" name="Content Placeholder 3"/>
          <p:cNvGraphicFramePr>
            <a:graphicFrameLocks noGrp="1"/>
          </p:cNvGraphicFramePr>
          <p:nvPr>
            <p:ph idx="1"/>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r>
                        <a:rPr lang="en-US" dirty="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Iconics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Metaphorics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Deictics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Emblems</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dirty="0">
                          <a:solidFill>
                            <a:schemeClr val="bg1"/>
                          </a:solidFill>
                        </a:rPr>
                        <a:t>Fear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7"/>
                  </a:ext>
                </a:extLst>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
        <p:nvSpPr>
          <p:cNvPr id="6" name="TextBox 5"/>
          <p:cNvSpPr txBox="1"/>
          <p:nvPr/>
        </p:nvSpPr>
        <p:spPr>
          <a:xfrm>
            <a:off x="228600" y="4953000"/>
            <a:ext cx="8686800" cy="1107996"/>
          </a:xfrm>
          <a:prstGeom prst="rect">
            <a:avLst/>
          </a:prstGeom>
          <a:noFill/>
        </p:spPr>
        <p:txBody>
          <a:bodyPr wrap="square" rtlCol="0">
            <a:spAutoFit/>
          </a:bodyPr>
          <a:lstStyle/>
          <a:p>
            <a:pPr algn="l"/>
            <a:r>
              <a:rPr lang="en-US" sz="1800" dirty="0">
                <a:solidFill>
                  <a:schemeClr val="bg1"/>
                </a:solidFill>
              </a:rPr>
              <a:t>portray abstract thoughts or ideas. </a:t>
            </a:r>
          </a:p>
          <a:p>
            <a:pPr marL="346075" algn="l"/>
            <a:r>
              <a:rPr lang="en-US" sz="1600" b="0" dirty="0">
                <a:solidFill>
                  <a:schemeClr val="bg1"/>
                </a:solidFill>
              </a:rPr>
              <a:t>e.g., the phrase (i.e., idiom), “take the bull by its horns,” could be depicted by the interviewee stretching out both hands and clenching both fists to indicate taking one horn with each hand, which, in turn, is used to indicate that the interviewee has started taking control of her life.</a:t>
            </a:r>
          </a:p>
        </p:txBody>
      </p:sp>
      <p:sp>
        <p:nvSpPr>
          <p:cNvPr id="7" name="Down Arrow 6"/>
          <p:cNvSpPr/>
          <p:nvPr/>
        </p:nvSpPr>
        <p:spPr bwMode="auto">
          <a:xfrm>
            <a:off x="3810000" y="4343400"/>
            <a:ext cx="304800" cy="53340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039883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a:t>
            </a:r>
          </a:p>
        </p:txBody>
      </p:sp>
      <p:graphicFrame>
        <p:nvGraphicFramePr>
          <p:cNvPr id="4" name="Content Placeholder 3"/>
          <p:cNvGraphicFramePr>
            <a:graphicFrameLocks noGrp="1"/>
          </p:cNvGraphicFramePr>
          <p:nvPr>
            <p:ph idx="1"/>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r>
                        <a:rPr lang="en-US" dirty="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Iconics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Metaphorics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Deictics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Emblems</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dirty="0">
                          <a:solidFill>
                            <a:schemeClr val="bg1"/>
                          </a:solidFill>
                        </a:rPr>
                        <a:t>Fear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7"/>
                  </a:ext>
                </a:extLst>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
        <p:nvSpPr>
          <p:cNvPr id="6" name="TextBox 5"/>
          <p:cNvSpPr txBox="1"/>
          <p:nvPr/>
        </p:nvSpPr>
        <p:spPr>
          <a:xfrm>
            <a:off x="228600" y="5556647"/>
            <a:ext cx="8686800" cy="615553"/>
          </a:xfrm>
          <a:prstGeom prst="rect">
            <a:avLst/>
          </a:prstGeom>
          <a:noFill/>
        </p:spPr>
        <p:txBody>
          <a:bodyPr wrap="square" rtlCol="0">
            <a:spAutoFit/>
          </a:bodyPr>
          <a:lstStyle/>
          <a:p>
            <a:pPr algn="l"/>
            <a:r>
              <a:rPr lang="en-US" sz="1800" dirty="0">
                <a:solidFill>
                  <a:schemeClr val="bg1"/>
                </a:solidFill>
              </a:rPr>
              <a:t>portray ideas but are used to set assertions apart from other, as contrasts. </a:t>
            </a:r>
          </a:p>
          <a:p>
            <a:pPr marL="346075" algn="l"/>
            <a:endParaRPr lang="en-US" sz="1600" b="0" dirty="0">
              <a:solidFill>
                <a:schemeClr val="bg1"/>
              </a:solidFill>
            </a:endParaRPr>
          </a:p>
        </p:txBody>
      </p:sp>
      <p:sp>
        <p:nvSpPr>
          <p:cNvPr id="7" name="Down Arrow 6"/>
          <p:cNvSpPr/>
          <p:nvPr/>
        </p:nvSpPr>
        <p:spPr bwMode="auto">
          <a:xfrm>
            <a:off x="5257800" y="4718447"/>
            <a:ext cx="304800" cy="76200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2831373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a:t>
            </a:r>
          </a:p>
        </p:txBody>
      </p:sp>
      <p:graphicFrame>
        <p:nvGraphicFramePr>
          <p:cNvPr id="4" name="Content Placeholder 3"/>
          <p:cNvGraphicFramePr>
            <a:graphicFrameLocks noGrp="1"/>
          </p:cNvGraphicFramePr>
          <p:nvPr>
            <p:ph idx="1"/>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r>
                        <a:rPr lang="en-US" dirty="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Iconics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Metaphorics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Deictics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Emblems</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dirty="0">
                          <a:solidFill>
                            <a:schemeClr val="bg1"/>
                          </a:solidFill>
                        </a:rPr>
                        <a:t>Fear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7"/>
                  </a:ext>
                </a:extLst>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
        <p:nvSpPr>
          <p:cNvPr id="6" name="TextBox 5"/>
          <p:cNvSpPr txBox="1"/>
          <p:nvPr/>
        </p:nvSpPr>
        <p:spPr>
          <a:xfrm>
            <a:off x="228600" y="5182850"/>
            <a:ext cx="8686800" cy="1446550"/>
          </a:xfrm>
          <a:prstGeom prst="rect">
            <a:avLst/>
          </a:prstGeom>
          <a:noFill/>
        </p:spPr>
        <p:txBody>
          <a:bodyPr wrap="square" rtlCol="0">
            <a:spAutoFit/>
          </a:bodyPr>
          <a:lstStyle/>
          <a:p>
            <a:pPr algn="l"/>
            <a:r>
              <a:rPr lang="en-US" sz="1800" dirty="0">
                <a:solidFill>
                  <a:schemeClr val="bg1"/>
                </a:solidFill>
              </a:rPr>
              <a:t>involves an abstract level of pointing, i.e. a pointing to ideas that are represented in a metaphorical space. </a:t>
            </a:r>
          </a:p>
          <a:p>
            <a:pPr algn="l"/>
            <a:r>
              <a:rPr lang="en-US" sz="1800" b="0" dirty="0">
                <a:solidFill>
                  <a:schemeClr val="bg1"/>
                </a:solidFill>
              </a:rPr>
              <a:t>These gestures are used to help the interviewee keep track of statements made and stories told during the course of the interview. </a:t>
            </a:r>
          </a:p>
          <a:p>
            <a:pPr marL="346075" algn="l"/>
            <a:endParaRPr lang="en-US" sz="1600" b="0" dirty="0">
              <a:solidFill>
                <a:schemeClr val="bg1"/>
              </a:solidFill>
            </a:endParaRPr>
          </a:p>
        </p:txBody>
      </p:sp>
      <p:sp>
        <p:nvSpPr>
          <p:cNvPr id="7" name="Down Arrow 6"/>
          <p:cNvSpPr/>
          <p:nvPr/>
        </p:nvSpPr>
        <p:spPr bwMode="auto">
          <a:xfrm>
            <a:off x="6553200" y="4723150"/>
            <a:ext cx="304800" cy="53465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4376029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a:t>
            </a:r>
          </a:p>
        </p:txBody>
      </p:sp>
      <p:graphicFrame>
        <p:nvGraphicFramePr>
          <p:cNvPr id="4" name="Content Placeholder 3"/>
          <p:cNvGraphicFramePr>
            <a:graphicFrameLocks noGrp="1"/>
          </p:cNvGraphicFramePr>
          <p:nvPr>
            <p:ph idx="1"/>
          </p:nvPr>
        </p:nvGraphicFramePr>
        <p:xfrm>
          <a:off x="228600" y="1676400"/>
          <a:ext cx="8686800" cy="29667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tblGrid>
              <a:tr h="370840">
                <a:tc>
                  <a:txBody>
                    <a:bodyPr/>
                    <a:lstStyle/>
                    <a:p>
                      <a:r>
                        <a:rPr lang="en-US" dirty="0">
                          <a:solidFill>
                            <a:schemeClr val="bg1"/>
                          </a:solidFill>
                        </a:rPr>
                        <a:t>Emotion</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Iconics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Metaphorics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Beats</a:t>
                      </a: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bg1"/>
                          </a:solidFill>
                        </a:rPr>
                        <a:t>Deictics</a:t>
                      </a:r>
                      <a:endParaRPr lang="en-US" dirty="0">
                        <a:solidFill>
                          <a:schemeClr val="bg1"/>
                        </a:solidFill>
                      </a:endParaRPr>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Emblems</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Happiness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Sadness</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Anger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dirty="0">
                          <a:solidFill>
                            <a:schemeClr val="bg1"/>
                          </a:solidFill>
                        </a:rPr>
                        <a:t>Fear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Disgust</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Surprise</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Other</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7"/>
                  </a:ext>
                </a:extLst>
              </a:tr>
            </a:tbl>
          </a:graphicData>
        </a:graphic>
      </p:graphicFrame>
      <p:sp>
        <p:nvSpPr>
          <p:cNvPr id="5" name="Rectangle 4"/>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
        <p:nvSpPr>
          <p:cNvPr id="6" name="TextBox 5"/>
          <p:cNvSpPr txBox="1"/>
          <p:nvPr/>
        </p:nvSpPr>
        <p:spPr>
          <a:xfrm>
            <a:off x="228600" y="5602069"/>
            <a:ext cx="8686800" cy="646331"/>
          </a:xfrm>
          <a:prstGeom prst="rect">
            <a:avLst/>
          </a:prstGeom>
          <a:noFill/>
        </p:spPr>
        <p:txBody>
          <a:bodyPr wrap="square" rtlCol="0">
            <a:spAutoFit/>
          </a:bodyPr>
          <a:lstStyle/>
          <a:p>
            <a:pPr algn="l"/>
            <a:r>
              <a:rPr lang="en-US" sz="1800" dirty="0">
                <a:solidFill>
                  <a:schemeClr val="bg1"/>
                </a:solidFill>
              </a:rPr>
              <a:t>represent the traditional notion of gestures that have specific linguistic designation </a:t>
            </a:r>
          </a:p>
          <a:p>
            <a:pPr algn="l"/>
            <a:r>
              <a:rPr lang="en-US" sz="1800" b="0" dirty="0">
                <a:solidFill>
                  <a:schemeClr val="bg1"/>
                </a:solidFill>
              </a:rPr>
              <a:t>	</a:t>
            </a:r>
            <a:r>
              <a:rPr lang="en-US" sz="1800" b="0" dirty="0" err="1">
                <a:solidFill>
                  <a:schemeClr val="bg1"/>
                </a:solidFill>
              </a:rPr>
              <a:t>f.i</a:t>
            </a:r>
            <a:r>
              <a:rPr lang="en-US" sz="1800" b="0" dirty="0">
                <a:solidFill>
                  <a:schemeClr val="bg1"/>
                </a:solidFill>
              </a:rPr>
              <a:t>.: nodding the head up and down to indicate a response in the affirmative.</a:t>
            </a:r>
            <a:endParaRPr lang="en-US" sz="1600" b="0" dirty="0">
              <a:solidFill>
                <a:schemeClr val="bg1"/>
              </a:solidFill>
            </a:endParaRPr>
          </a:p>
        </p:txBody>
      </p:sp>
      <p:sp>
        <p:nvSpPr>
          <p:cNvPr id="7" name="Down Arrow 6"/>
          <p:cNvSpPr/>
          <p:nvPr/>
        </p:nvSpPr>
        <p:spPr bwMode="auto">
          <a:xfrm>
            <a:off x="8001000" y="4763869"/>
            <a:ext cx="304800" cy="76200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511355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research (QNR)</a:t>
            </a:r>
          </a:p>
        </p:txBody>
      </p:sp>
      <p:sp>
        <p:nvSpPr>
          <p:cNvPr id="3" name="Content Placeholder 2"/>
          <p:cNvSpPr>
            <a:spLocks noGrp="1"/>
          </p:cNvSpPr>
          <p:nvPr>
            <p:ph idx="1"/>
          </p:nvPr>
        </p:nvSpPr>
        <p:spPr>
          <a:xfrm>
            <a:off x="228600" y="1676400"/>
            <a:ext cx="8686800" cy="1143000"/>
          </a:xfrm>
        </p:spPr>
        <p:txBody>
          <a:bodyPr/>
          <a:lstStyle/>
          <a:p>
            <a:r>
              <a:rPr lang="en-US" dirty="0"/>
              <a:t>In natural sciences and social sciences, </a:t>
            </a:r>
            <a:r>
              <a:rPr lang="en-US" b="1" dirty="0"/>
              <a:t>quantitative research</a:t>
            </a:r>
            <a:r>
              <a:rPr lang="en-US" dirty="0"/>
              <a:t> is the systematic empirical investigation of observable phenomena via </a:t>
            </a:r>
            <a:r>
              <a:rPr lang="en-US" dirty="0">
                <a:solidFill>
                  <a:srgbClr val="AAE600"/>
                </a:solidFill>
              </a:rPr>
              <a:t>statistical, mathematical or computational techniques</a:t>
            </a:r>
            <a:r>
              <a:rPr lang="en-US" dirty="0"/>
              <a:t>.</a:t>
            </a:r>
          </a:p>
        </p:txBody>
      </p:sp>
      <p:sp>
        <p:nvSpPr>
          <p:cNvPr id="4" name="Title 1"/>
          <p:cNvSpPr txBox="1">
            <a:spLocks/>
          </p:cNvSpPr>
          <p:nvPr/>
        </p:nvSpPr>
        <p:spPr>
          <a:xfrm>
            <a:off x="228600" y="3810000"/>
            <a:ext cx="8686800" cy="762000"/>
          </a:xfrm>
          <a:prstGeom prst="rect">
            <a:avLst/>
          </a:prstGeom>
        </p:spPr>
        <p:txBody>
          <a:bodyPr/>
          <a:lstStyle>
            <a:lvl1pPr algn="ctr" rtl="0" eaLnBrk="1" fontAlgn="base" hangingPunct="1">
              <a:spcBef>
                <a:spcPct val="0"/>
              </a:spcBef>
              <a:spcAft>
                <a:spcPct val="0"/>
              </a:spcAft>
              <a:defRPr sz="3600" b="0" i="0">
                <a:solidFill>
                  <a:schemeClr val="bg1"/>
                </a:solidFill>
                <a:latin typeface="Georgia"/>
                <a:ea typeface="ＭＳ Ｐゴシック" pitchFamily="122" charset="-128"/>
                <a:cs typeface="Georgia"/>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a:lstStyle>
          <a:p>
            <a:r>
              <a:rPr lang="en-US" kern="0" dirty="0">
                <a:solidFill>
                  <a:srgbClr val="FFFFFF"/>
                </a:solidFill>
              </a:rPr>
              <a:t>Qualitative research (QLR)</a:t>
            </a:r>
          </a:p>
        </p:txBody>
      </p:sp>
      <p:sp>
        <p:nvSpPr>
          <p:cNvPr id="5" name="Content Placeholder 2"/>
          <p:cNvSpPr txBox="1">
            <a:spLocks/>
          </p:cNvSpPr>
          <p:nvPr/>
        </p:nvSpPr>
        <p:spPr>
          <a:xfrm>
            <a:off x="228600" y="4648200"/>
            <a:ext cx="8686800" cy="114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Clr>
                <a:srgbClr val="FFFFFF"/>
              </a:buClr>
            </a:pPr>
            <a:r>
              <a:rPr lang="en-US" b="1" dirty="0">
                <a:solidFill>
                  <a:srgbClr val="FFFFFF"/>
                </a:solidFill>
              </a:rPr>
              <a:t>Qualitative Research</a:t>
            </a:r>
            <a:r>
              <a:rPr lang="en-US" dirty="0">
                <a:solidFill>
                  <a:srgbClr val="FFFFFF"/>
                </a:solidFill>
              </a:rPr>
              <a:t> is primarily </a:t>
            </a:r>
            <a:r>
              <a:rPr lang="en-US" dirty="0">
                <a:solidFill>
                  <a:srgbClr val="AAE600"/>
                </a:solidFill>
              </a:rPr>
              <a:t>exploratory</a:t>
            </a:r>
            <a:r>
              <a:rPr lang="en-US" dirty="0">
                <a:solidFill>
                  <a:srgbClr val="FFFFFF"/>
                </a:solidFill>
              </a:rPr>
              <a:t> </a:t>
            </a:r>
            <a:r>
              <a:rPr lang="en-US" b="1" dirty="0">
                <a:solidFill>
                  <a:srgbClr val="FFFFFF"/>
                </a:solidFill>
              </a:rPr>
              <a:t>research</a:t>
            </a:r>
            <a:r>
              <a:rPr lang="en-US" dirty="0">
                <a:solidFill>
                  <a:srgbClr val="FFFFFF"/>
                </a:solidFill>
              </a:rPr>
              <a:t> used to gain an understanding of </a:t>
            </a:r>
            <a:r>
              <a:rPr lang="en-US" dirty="0">
                <a:solidFill>
                  <a:srgbClr val="AAE600"/>
                </a:solidFill>
              </a:rPr>
              <a:t>underlying reasons, opinions, and motivations</a:t>
            </a:r>
            <a:r>
              <a:rPr lang="en-US" dirty="0">
                <a:solidFill>
                  <a:srgbClr val="FFFFFF"/>
                </a:solidFill>
              </a:rPr>
              <a:t>. It provides insights into the problem or helps to develop ideas or hypotheses for potential quantitative </a:t>
            </a:r>
            <a:r>
              <a:rPr lang="en-US" b="1" dirty="0">
                <a:solidFill>
                  <a:srgbClr val="FFFFFF"/>
                </a:solidFill>
              </a:rPr>
              <a:t>research.</a:t>
            </a:r>
            <a:endParaRPr lang="en-US" kern="0" dirty="0">
              <a:solidFill>
                <a:srgbClr val="FFFFFF"/>
              </a:solidFill>
            </a:endParaRPr>
          </a:p>
        </p:txBody>
      </p:sp>
      <p:sp>
        <p:nvSpPr>
          <p:cNvPr id="6" name="Rectangle 5"/>
          <p:cNvSpPr/>
          <p:nvPr/>
        </p:nvSpPr>
        <p:spPr>
          <a:xfrm>
            <a:off x="4038600" y="3124200"/>
            <a:ext cx="4572000" cy="276999"/>
          </a:xfrm>
          <a:prstGeom prst="rect">
            <a:avLst/>
          </a:prstGeom>
        </p:spPr>
        <p:txBody>
          <a:bodyPr>
            <a:spAutoFit/>
          </a:bodyPr>
          <a:lstStyle/>
          <a:p>
            <a:r>
              <a:rPr lang="en-US" sz="1200" b="0" i="1" dirty="0">
                <a:solidFill>
                  <a:srgbClr val="FFFFFF"/>
                </a:solidFill>
              </a:rPr>
              <a:t>https://</a:t>
            </a:r>
            <a:r>
              <a:rPr lang="en-US" sz="1200" dirty="0">
                <a:solidFill>
                  <a:srgbClr val="FFFFFF"/>
                </a:solidFill>
              </a:rPr>
              <a:t>en.wikipedia.org/wiki/Quantitative_research</a:t>
            </a:r>
          </a:p>
        </p:txBody>
      </p:sp>
      <p:sp>
        <p:nvSpPr>
          <p:cNvPr id="7" name="Rectangle 6"/>
          <p:cNvSpPr/>
          <p:nvPr/>
        </p:nvSpPr>
        <p:spPr>
          <a:xfrm>
            <a:off x="4358640" y="6248400"/>
            <a:ext cx="4572000" cy="461665"/>
          </a:xfrm>
          <a:prstGeom prst="rect">
            <a:avLst/>
          </a:prstGeom>
        </p:spPr>
        <p:txBody>
          <a:bodyPr>
            <a:spAutoFit/>
          </a:bodyPr>
          <a:lstStyle/>
          <a:p>
            <a:r>
              <a:rPr lang="en-US" sz="1200" dirty="0">
                <a:solidFill>
                  <a:srgbClr val="FFFFFF"/>
                </a:solidFill>
              </a:rPr>
              <a:t>http://www.snapsurveys.com/blog/what-is-the-difference-between-qualitative-research-and-quantitative-research/</a:t>
            </a:r>
          </a:p>
        </p:txBody>
      </p:sp>
      <p:sp>
        <p:nvSpPr>
          <p:cNvPr id="8" name="Slide Number Placeholder 7"/>
          <p:cNvSpPr>
            <a:spLocks noGrp="1"/>
          </p:cNvSpPr>
          <p:nvPr>
            <p:ph type="sldNum" sz="quarter" idx="4294967295"/>
          </p:nvPr>
        </p:nvSpPr>
        <p:spPr/>
        <p:txBody>
          <a:bodyPr/>
          <a:lstStyle/>
          <a:p>
            <a:fld id="{970F0956-5B8E-40B4-A8DD-F75AA1D26018}" type="slidenum">
              <a:rPr lang="en-US" smtClean="0"/>
              <a:pPr/>
              <a:t>5</a:t>
            </a:fld>
            <a:endParaRPr lang="en-US"/>
          </a:p>
        </p:txBody>
      </p:sp>
    </p:spTree>
    <p:extLst>
      <p:ext uri="{BB962C8B-B14F-4D97-AF65-F5344CB8AC3E}">
        <p14:creationId xmlns:p14="http://schemas.microsoft.com/office/powerpoint/2010/main" val="18442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group characteristics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rgbClr val="0070C0"/>
                </a:solidFill>
              </a:rPr>
              <a:t>Required elements:</a:t>
            </a:r>
          </a:p>
          <a:p>
            <a:pPr lvl="1">
              <a:buFont typeface="Arial" panose="020B0604020202020204" pitchFamily="34" charset="0"/>
              <a:buChar char="•"/>
            </a:pPr>
            <a:r>
              <a:rPr lang="en-US" dirty="0">
                <a:solidFill>
                  <a:srgbClr val="0070C0"/>
                </a:solidFill>
              </a:rPr>
              <a:t>Goal is research;</a:t>
            </a:r>
          </a:p>
          <a:p>
            <a:pPr lvl="1">
              <a:buFont typeface="Arial" panose="020B0604020202020204" pitchFamily="34" charset="0"/>
              <a:buChar char="•"/>
            </a:pPr>
            <a:r>
              <a:rPr lang="en-US" dirty="0">
                <a:solidFill>
                  <a:srgbClr val="0070C0"/>
                </a:solidFill>
              </a:rPr>
              <a:t>Presence of a moderator;</a:t>
            </a:r>
          </a:p>
          <a:p>
            <a:pPr lvl="1">
              <a:buFont typeface="Arial" panose="020B0604020202020204" pitchFamily="34" charset="0"/>
              <a:buChar char="•"/>
            </a:pPr>
            <a:r>
              <a:rPr lang="en-US" dirty="0">
                <a:solidFill>
                  <a:srgbClr val="0070C0"/>
                </a:solidFill>
              </a:rPr>
              <a:t>Dynamic verbal AND nonverbal discussion.</a:t>
            </a:r>
          </a:p>
          <a:p>
            <a:pPr>
              <a:buFont typeface="Arial" panose="020B0604020202020204" pitchFamily="34" charset="0"/>
              <a:buChar char="•"/>
            </a:pPr>
            <a:r>
              <a:rPr lang="en-US" dirty="0"/>
              <a:t>Variable elements:</a:t>
            </a:r>
          </a:p>
          <a:p>
            <a:pPr lvl="1">
              <a:buFont typeface="Arial" panose="020B0604020202020204" pitchFamily="34" charset="0"/>
              <a:buChar char="•"/>
            </a:pPr>
            <a:r>
              <a:rPr lang="en-US" dirty="0"/>
              <a:t>Number of participants;</a:t>
            </a:r>
          </a:p>
          <a:p>
            <a:pPr lvl="1">
              <a:buFont typeface="Arial" panose="020B0604020202020204" pitchFamily="34" charset="0"/>
              <a:buChar char="•"/>
            </a:pPr>
            <a:r>
              <a:rPr lang="en-US" dirty="0"/>
              <a:t>Whether participants know one another;</a:t>
            </a:r>
          </a:p>
          <a:p>
            <a:pPr lvl="1">
              <a:buFont typeface="Arial" panose="020B0604020202020204" pitchFamily="34" charset="0"/>
              <a:buChar char="•"/>
            </a:pPr>
            <a:r>
              <a:rPr lang="en-US" dirty="0"/>
              <a:t>Whether participants are present;</a:t>
            </a:r>
          </a:p>
          <a:p>
            <a:pPr lvl="1">
              <a:buFont typeface="Arial" panose="020B0604020202020204" pitchFamily="34" charset="0"/>
              <a:buChar char="•"/>
            </a:pPr>
            <a:r>
              <a:rPr lang="en-US" dirty="0"/>
              <a:t>Type of venue.</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40090224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Purposes of focus groups (1)</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Use in different phases of project;</a:t>
            </a:r>
          </a:p>
          <a:p>
            <a:pPr>
              <a:buFont typeface="Arial" panose="020B0604020202020204" pitchFamily="34" charset="0"/>
              <a:buChar char="•"/>
            </a:pPr>
            <a:r>
              <a:rPr lang="en-US" dirty="0"/>
              <a:t>Test survey questions or develop semantics;</a:t>
            </a:r>
          </a:p>
          <a:p>
            <a:pPr>
              <a:buFont typeface="Arial" panose="020B0604020202020204" pitchFamily="34" charset="0"/>
              <a:buChar char="•"/>
            </a:pPr>
            <a:r>
              <a:rPr lang="en-US" dirty="0"/>
              <a:t>Explain earlier survey results;</a:t>
            </a:r>
          </a:p>
          <a:p>
            <a:pPr>
              <a:buFont typeface="Arial" panose="020B0604020202020204" pitchFamily="34" charset="0"/>
              <a:buChar char="•"/>
            </a:pPr>
            <a:r>
              <a:rPr lang="en-US" dirty="0"/>
              <a:t>Provide insights into seemingly conflicting opinions;</a:t>
            </a:r>
          </a:p>
          <a:p>
            <a:pPr>
              <a:buFont typeface="Arial" panose="020B0604020202020204" pitchFamily="34" charset="0"/>
              <a:buChar char="•"/>
            </a:pPr>
            <a:r>
              <a:rPr lang="en-US" dirty="0"/>
              <a:t>Explore WHY people feel that way, though never help to really </a:t>
            </a:r>
            <a:r>
              <a:rPr lang="en-US" i="1" u="sng" dirty="0"/>
              <a:t>know</a:t>
            </a:r>
            <a:r>
              <a:rPr lang="en-US" dirty="0"/>
              <a:t> how and why;</a:t>
            </a:r>
          </a:p>
          <a:p>
            <a:pPr>
              <a:buFont typeface="Arial" panose="020B0604020202020204" pitchFamily="34" charset="0"/>
              <a:buChar char="•"/>
            </a:pPr>
            <a:r>
              <a:rPr lang="en-US" dirty="0"/>
              <a:t>Never provide statistical “counts”.</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291516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Purposes of focus groups (2)</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Identifying and defining problems in project implementation;</a:t>
            </a:r>
          </a:p>
          <a:p>
            <a:pPr>
              <a:buFont typeface="Arial" panose="020B0604020202020204" pitchFamily="34" charset="0"/>
              <a:buChar char="•"/>
            </a:pPr>
            <a:r>
              <a:rPr lang="en-US" dirty="0"/>
              <a:t>Pretesting topics or idea;</a:t>
            </a:r>
          </a:p>
          <a:p>
            <a:pPr>
              <a:buFont typeface="Arial" panose="020B0604020202020204" pitchFamily="34" charset="0"/>
              <a:buChar char="•"/>
            </a:pPr>
            <a:r>
              <a:rPr lang="en-US" dirty="0"/>
              <a:t>Identifying project strengths, weaknesses, and recommendations;</a:t>
            </a:r>
          </a:p>
          <a:p>
            <a:pPr>
              <a:buFont typeface="Arial" panose="020B0604020202020204" pitchFamily="34" charset="0"/>
              <a:buChar char="•"/>
            </a:pPr>
            <a:r>
              <a:rPr lang="en-US" dirty="0"/>
              <a:t>Assisting with interpretation of quantitative findings;</a:t>
            </a:r>
          </a:p>
          <a:p>
            <a:pPr>
              <a:buFont typeface="Arial" panose="020B0604020202020204" pitchFamily="34" charset="0"/>
              <a:buChar char="•"/>
            </a:pPr>
            <a:r>
              <a:rPr lang="en-US" dirty="0"/>
              <a:t>Obtaining perceptions of project outcomes and impacts;</a:t>
            </a:r>
          </a:p>
          <a:p>
            <a:pPr>
              <a:buFont typeface="Arial" panose="020B0604020202020204" pitchFamily="34" charset="0"/>
              <a:buChar char="•"/>
            </a:pPr>
            <a:r>
              <a:rPr lang="en-US" dirty="0"/>
              <a:t>Generating new ideas.</a:t>
            </a:r>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409146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2449EF-7D59-4AD0-BA38-E1A0C776DC17}"/>
              </a:ext>
            </a:extLst>
          </p:cNvPr>
          <p:cNvPicPr>
            <a:picLocks noChangeAspect="1"/>
          </p:cNvPicPr>
          <p:nvPr/>
        </p:nvPicPr>
        <p:blipFill>
          <a:blip r:embed="rId2"/>
          <a:stretch>
            <a:fillRect/>
          </a:stretch>
        </p:blipFill>
        <p:spPr>
          <a:xfrm>
            <a:off x="0" y="609600"/>
            <a:ext cx="9144000" cy="6248400"/>
          </a:xfrm>
          <a:prstGeom prst="rect">
            <a:avLst/>
          </a:prstGeom>
        </p:spPr>
      </p:pic>
      <p:sp>
        <p:nvSpPr>
          <p:cNvPr id="4" name="Rectangle 3">
            <a:extLst>
              <a:ext uri="{FF2B5EF4-FFF2-40B4-BE49-F238E27FC236}">
                <a16:creationId xmlns:a16="http://schemas.microsoft.com/office/drawing/2014/main" id="{B3829AD8-C694-415C-BE41-D4C11BEF7484}"/>
              </a:ext>
            </a:extLst>
          </p:cNvPr>
          <p:cNvSpPr/>
          <p:nvPr/>
        </p:nvSpPr>
        <p:spPr>
          <a:xfrm>
            <a:off x="-152400" y="6211669"/>
            <a:ext cx="9296400" cy="646331"/>
          </a:xfrm>
          <a:prstGeom prst="rect">
            <a:avLst/>
          </a:prstGeom>
        </p:spPr>
        <p:txBody>
          <a:bodyPr wrap="square">
            <a:spAutoFit/>
          </a:bodyPr>
          <a:lstStyle/>
          <a:p>
            <a:r>
              <a:rPr lang="en-US" sz="1200" b="0" dirty="0">
                <a:solidFill>
                  <a:schemeClr val="tx1"/>
                </a:solidFill>
                <a:latin typeface="BlinkMacSystemFont"/>
              </a:rPr>
              <a:t>Del </a:t>
            </a:r>
            <a:r>
              <a:rPr lang="en-US" sz="1200" b="0" dirty="0" err="1">
                <a:solidFill>
                  <a:schemeClr val="tx1"/>
                </a:solidFill>
                <a:latin typeface="BlinkMacSystemFont"/>
              </a:rPr>
              <a:t>Hoyo</a:t>
            </a:r>
            <a:r>
              <a:rPr lang="en-US" sz="1200" b="0" dirty="0">
                <a:solidFill>
                  <a:schemeClr val="tx1"/>
                </a:solidFill>
                <a:latin typeface="BlinkMacSystemFont"/>
              </a:rPr>
              <a:t> et. al. Adaptation of TECCU App Based on Patients´ Perceptions for the Telemonitoring of Inflammatory Bowel Disease: A Qualitative Study Using Focus Groups. Int J Environ Res Public Health. 2020 Mar 13;17(6):1871. </a:t>
            </a:r>
            <a:r>
              <a:rPr lang="en-US" sz="1200" b="0" dirty="0" err="1">
                <a:solidFill>
                  <a:schemeClr val="tx1"/>
                </a:solidFill>
                <a:latin typeface="BlinkMacSystemFont"/>
              </a:rPr>
              <a:t>doi</a:t>
            </a:r>
            <a:r>
              <a:rPr lang="en-US" sz="1200" b="0" dirty="0">
                <a:solidFill>
                  <a:schemeClr val="tx1"/>
                </a:solidFill>
                <a:latin typeface="BlinkMacSystemFont"/>
              </a:rPr>
              <a:t>: 10.3390/ijerph17061871. PMID: 32183103; PMCID: PMC7143635. </a:t>
            </a:r>
            <a:r>
              <a:rPr lang="en-US" sz="1200" dirty="0">
                <a:solidFill>
                  <a:schemeClr val="tx1"/>
                </a:solidFill>
                <a:hlinkClick r:id="rId3">
                  <a:extLst>
                    <a:ext uri="{A12FA001-AC4F-418D-AE19-62706E023703}">
                      <ahyp:hlinkClr xmlns:ahyp="http://schemas.microsoft.com/office/drawing/2018/hyperlinkcolor" val="tx"/>
                    </a:ext>
                  </a:extLst>
                </a:hlinkClick>
              </a:rPr>
              <a:t>https://pubmed.ncbi.nlm.nih.gov/32183103/</a:t>
            </a:r>
            <a:r>
              <a:rPr lang="en-US" sz="1200" dirty="0">
                <a:solidFill>
                  <a:schemeClr val="tx1"/>
                </a:solidFill>
              </a:rPr>
              <a:t> </a:t>
            </a:r>
          </a:p>
        </p:txBody>
      </p:sp>
    </p:spTree>
    <p:extLst>
      <p:ext uri="{BB962C8B-B14F-4D97-AF65-F5344CB8AC3E}">
        <p14:creationId xmlns:p14="http://schemas.microsoft.com/office/powerpoint/2010/main" val="2642054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for Assessing Level of Consensus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2103798"/>
              </p:ext>
            </p:extLst>
          </p:nvPr>
        </p:nvGraphicFramePr>
        <p:xfrm>
          <a:off x="228600" y="1676400"/>
          <a:ext cx="8686797" cy="14833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077684">
                  <a:extLst>
                    <a:ext uri="{9D8B030D-6E8A-4147-A177-3AD203B41FA5}">
                      <a16:colId xmlns:a16="http://schemas.microsoft.com/office/drawing/2014/main" val="20003"/>
                    </a:ext>
                  </a:extLst>
                </a:gridCol>
                <a:gridCol w="1240971">
                  <a:extLst>
                    <a:ext uri="{9D8B030D-6E8A-4147-A177-3AD203B41FA5}">
                      <a16:colId xmlns:a16="http://schemas.microsoft.com/office/drawing/2014/main" val="20004"/>
                    </a:ext>
                  </a:extLst>
                </a:gridCol>
                <a:gridCol w="1240971">
                  <a:extLst>
                    <a:ext uri="{9D8B030D-6E8A-4147-A177-3AD203B41FA5}">
                      <a16:colId xmlns:a16="http://schemas.microsoft.com/office/drawing/2014/main" val="20005"/>
                    </a:ext>
                  </a:extLst>
                </a:gridCol>
                <a:gridCol w="1240971">
                  <a:extLst>
                    <a:ext uri="{9D8B030D-6E8A-4147-A177-3AD203B41FA5}">
                      <a16:colId xmlns:a16="http://schemas.microsoft.com/office/drawing/2014/main" val="20006"/>
                    </a:ext>
                  </a:extLst>
                </a:gridCol>
              </a:tblGrid>
              <a:tr h="370840">
                <a:tc>
                  <a:txBody>
                    <a:bodyPr/>
                    <a:lstStyle/>
                    <a:p>
                      <a:r>
                        <a:rPr lang="en-US" dirty="0">
                          <a:solidFill>
                            <a:schemeClr val="bg1"/>
                          </a:solidFill>
                        </a:rPr>
                        <a:t>Question</a:t>
                      </a:r>
                    </a:p>
                  </a:txBody>
                  <a:tcPr>
                    <a:noFill/>
                  </a:tcPr>
                </a:tc>
                <a:tc>
                  <a:txBody>
                    <a:bodyPr/>
                    <a:lstStyle/>
                    <a:p>
                      <a:r>
                        <a:rPr lang="en-US" dirty="0">
                          <a:solidFill>
                            <a:schemeClr val="bg1"/>
                          </a:solidFill>
                        </a:rPr>
                        <a:t>Ind.1</a:t>
                      </a:r>
                    </a:p>
                  </a:txBody>
                  <a:tcPr>
                    <a:noFill/>
                  </a:tcPr>
                </a:tc>
                <a:tc>
                  <a:txBody>
                    <a:bodyPr/>
                    <a:lstStyle/>
                    <a:p>
                      <a:r>
                        <a:rPr lang="en-US" dirty="0">
                          <a:solidFill>
                            <a:schemeClr val="bg1"/>
                          </a:solidFill>
                        </a:rPr>
                        <a:t>Ind.2</a:t>
                      </a:r>
                    </a:p>
                  </a:txBody>
                  <a:tcPr>
                    <a:noFill/>
                  </a:tcPr>
                </a:tc>
                <a:tc>
                  <a:txBody>
                    <a:bodyPr/>
                    <a:lstStyle/>
                    <a:p>
                      <a:r>
                        <a:rPr lang="en-US" dirty="0">
                          <a:solidFill>
                            <a:schemeClr val="bg1"/>
                          </a:solidFill>
                        </a:rPr>
                        <a:t>Ind.3</a:t>
                      </a:r>
                    </a:p>
                  </a:txBody>
                  <a:tcPr>
                    <a:noFill/>
                  </a:tcPr>
                </a:tc>
                <a:tc>
                  <a:txBody>
                    <a:bodyPr/>
                    <a:lstStyle/>
                    <a:p>
                      <a:r>
                        <a:rPr lang="en-US" dirty="0">
                          <a:solidFill>
                            <a:schemeClr val="bg1"/>
                          </a:solidFill>
                        </a:rPr>
                        <a:t>Ind.4</a:t>
                      </a:r>
                    </a:p>
                  </a:txBody>
                  <a:tcPr>
                    <a:noFill/>
                  </a:tcPr>
                </a:tc>
                <a:tc>
                  <a:txBody>
                    <a:bodyPr/>
                    <a:lstStyle/>
                    <a:p>
                      <a:r>
                        <a:rPr lang="en-US" dirty="0">
                          <a:solidFill>
                            <a:schemeClr val="bg1"/>
                          </a:solidFill>
                        </a:rPr>
                        <a:t>Ind.5</a:t>
                      </a:r>
                    </a:p>
                  </a:txBody>
                  <a:tcPr>
                    <a:noFill/>
                  </a:tcPr>
                </a:tc>
                <a:tc>
                  <a:txBody>
                    <a:bodyPr/>
                    <a:lstStyle/>
                    <a:p>
                      <a:r>
                        <a:rPr lang="en-US" dirty="0">
                          <a:solidFill>
                            <a:schemeClr val="bg1"/>
                          </a:solidFill>
                        </a:rPr>
                        <a:t>Ind.6</a:t>
                      </a:r>
                    </a:p>
                  </a:txBody>
                  <a:tcPr>
                    <a:noFill/>
                  </a:tcPr>
                </a:tc>
                <a:extLst>
                  <a:ext uri="{0D108BD9-81ED-4DB2-BD59-A6C34878D82A}">
                    <a16:rowId xmlns:a16="http://schemas.microsoft.com/office/drawing/2014/main" val="10000"/>
                  </a:ext>
                </a:extLst>
              </a:tr>
              <a:tr h="370840">
                <a:tc>
                  <a:txBody>
                    <a:bodyPr/>
                    <a:lstStyle/>
                    <a:p>
                      <a:r>
                        <a:rPr lang="en-US" dirty="0">
                          <a:solidFill>
                            <a:schemeClr val="bg1"/>
                          </a:solidFill>
                        </a:rPr>
                        <a:t>Q1</a:t>
                      </a: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1"/>
                  </a:ext>
                </a:extLst>
              </a:tr>
              <a:tr h="370840">
                <a:tc>
                  <a:txBody>
                    <a:bodyPr/>
                    <a:lstStyle/>
                    <a:p>
                      <a:r>
                        <a:rPr lang="en-US" dirty="0">
                          <a:solidFill>
                            <a:schemeClr val="bg1"/>
                          </a:solidFill>
                        </a:rPr>
                        <a:t>Q2</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extLst>
                  <a:ext uri="{0D108BD9-81ED-4DB2-BD59-A6C34878D82A}">
                    <a16:rowId xmlns:a16="http://schemas.microsoft.com/office/drawing/2014/main" val="10002"/>
                  </a:ext>
                </a:extLst>
              </a:tr>
              <a:tr h="370840">
                <a:tc>
                  <a:txBody>
                    <a:bodyPr/>
                    <a:lstStyle/>
                    <a:p>
                      <a:r>
                        <a:rPr lang="en-US" dirty="0">
                          <a:solidFill>
                            <a:schemeClr val="bg1"/>
                          </a:solidFill>
                        </a:rPr>
                        <a:t>Q3</a:t>
                      </a: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3"/>
                  </a:ext>
                </a:extLst>
              </a:tr>
            </a:tbl>
          </a:graphicData>
        </a:graphic>
      </p:graphicFrame>
      <p:sp>
        <p:nvSpPr>
          <p:cNvPr id="5" name="Rectangle 4"/>
          <p:cNvSpPr/>
          <p:nvPr/>
        </p:nvSpPr>
        <p:spPr>
          <a:xfrm>
            <a:off x="419098" y="3429000"/>
            <a:ext cx="8305800" cy="2862322"/>
          </a:xfrm>
          <a:prstGeom prst="rect">
            <a:avLst/>
          </a:prstGeom>
        </p:spPr>
        <p:txBody>
          <a:bodyPr wrap="square">
            <a:spAutoFit/>
          </a:bodyPr>
          <a:lstStyle/>
          <a:p>
            <a:pPr algn="l"/>
            <a:r>
              <a:rPr lang="en-US" sz="2000" b="0" dirty="0">
                <a:solidFill>
                  <a:schemeClr val="bg1"/>
                </a:solidFill>
                <a:latin typeface="TimesNewRomanPSMT"/>
              </a:rPr>
              <a:t>The following notations are entered in the cells:</a:t>
            </a:r>
          </a:p>
          <a:p>
            <a:pPr algn="l"/>
            <a:endParaRPr lang="en-US" sz="2000" b="0" dirty="0">
              <a:solidFill>
                <a:schemeClr val="bg1"/>
              </a:solidFill>
              <a:latin typeface="TimesNewRomanPSMT"/>
            </a:endParaRPr>
          </a:p>
          <a:p>
            <a:pPr algn="l">
              <a:tabLst>
                <a:tab pos="514350" algn="l"/>
              </a:tabLst>
            </a:pPr>
            <a:r>
              <a:rPr lang="en-US" sz="2000" b="0" dirty="0">
                <a:solidFill>
                  <a:schemeClr val="bg1"/>
                </a:solidFill>
                <a:latin typeface="TimesNewRomanPSMT"/>
              </a:rPr>
              <a:t>A 	=  Indicated agreement (i.e., verbal or nonverbal)</a:t>
            </a:r>
          </a:p>
          <a:p>
            <a:pPr algn="l">
              <a:tabLst>
                <a:tab pos="514350" algn="l"/>
              </a:tabLst>
            </a:pPr>
            <a:r>
              <a:rPr lang="en-US" sz="2000" b="0" dirty="0">
                <a:solidFill>
                  <a:schemeClr val="bg1"/>
                </a:solidFill>
                <a:latin typeface="TimesNewRomanPSMT"/>
              </a:rPr>
              <a:t>D 	=  Indicated dissent (i.e., verbal or nonverbal)</a:t>
            </a:r>
          </a:p>
          <a:p>
            <a:pPr algn="l">
              <a:tabLst>
                <a:tab pos="514350" algn="l"/>
              </a:tabLst>
            </a:pPr>
            <a:r>
              <a:rPr lang="en-US" sz="2000" b="0" dirty="0">
                <a:solidFill>
                  <a:schemeClr val="bg1"/>
                </a:solidFill>
                <a:latin typeface="TimesNewRomanPSMT"/>
              </a:rPr>
              <a:t>SE 	=  Provided significant statement or example suggesting agreement</a:t>
            </a:r>
          </a:p>
          <a:p>
            <a:pPr algn="l">
              <a:tabLst>
                <a:tab pos="514350" algn="l"/>
              </a:tabLst>
            </a:pPr>
            <a:r>
              <a:rPr lang="en-US" sz="2000" b="0" dirty="0">
                <a:solidFill>
                  <a:schemeClr val="bg1"/>
                </a:solidFill>
                <a:latin typeface="TimesNewRomanPSMT"/>
              </a:rPr>
              <a:t>SD 	=  Provided significant statement or example suggesting dissent</a:t>
            </a:r>
          </a:p>
          <a:p>
            <a:pPr algn="l">
              <a:tabLst>
                <a:tab pos="514350" algn="l"/>
              </a:tabLst>
            </a:pPr>
            <a:r>
              <a:rPr lang="en-US" sz="2000" b="0" dirty="0">
                <a:solidFill>
                  <a:schemeClr val="bg1"/>
                </a:solidFill>
                <a:latin typeface="TimesNewRomanPSMT"/>
              </a:rPr>
              <a:t>NR 	=  Did not indicate agreement or dissent (i.e., non-response)</a:t>
            </a:r>
          </a:p>
          <a:p>
            <a:pPr algn="l">
              <a:tabLst>
                <a:tab pos="514350" algn="l"/>
              </a:tabLst>
            </a:pPr>
            <a:endParaRPr lang="en-US" sz="2000" b="0" dirty="0">
              <a:solidFill>
                <a:schemeClr val="bg1"/>
              </a:solidFill>
              <a:latin typeface="TimesNewRomanPSMT"/>
            </a:endParaRPr>
          </a:p>
          <a:p>
            <a:pPr algn="l">
              <a:tabLst>
                <a:tab pos="514350" algn="l"/>
              </a:tabLst>
            </a:pPr>
            <a:r>
              <a:rPr lang="en-US" sz="2000" b="0" dirty="0" err="1">
                <a:solidFill>
                  <a:schemeClr val="bg1"/>
                </a:solidFill>
                <a:latin typeface="TimesNewRomanPSMT"/>
              </a:rPr>
              <a:t>Ind.n</a:t>
            </a:r>
            <a:r>
              <a:rPr lang="en-US" sz="2000" b="0" dirty="0">
                <a:solidFill>
                  <a:schemeClr val="bg1"/>
                </a:solidFill>
                <a:latin typeface="TimesNewRomanPSMT"/>
              </a:rPr>
              <a:t>  = individual n</a:t>
            </a:r>
            <a:endParaRPr lang="en-US" sz="2000" dirty="0">
              <a:solidFill>
                <a:schemeClr val="bg1"/>
              </a:solidFill>
            </a:endParaRPr>
          </a:p>
        </p:txBody>
      </p:sp>
      <p:sp>
        <p:nvSpPr>
          <p:cNvPr id="6" name="Rectangle 5"/>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Tree>
    <p:extLst>
      <p:ext uri="{BB962C8B-B14F-4D97-AF65-F5344CB8AC3E}">
        <p14:creationId xmlns:p14="http://schemas.microsoft.com/office/powerpoint/2010/main" val="30313177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1294923"/>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6" name="Rectangle 5"/>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276587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3167019"/>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8" name="Title 1">
            <a:extLst>
              <a:ext uri="{FF2B5EF4-FFF2-40B4-BE49-F238E27FC236}">
                <a16:creationId xmlns:a16="http://schemas.microsoft.com/office/drawing/2014/main" id="{1942D991-2072-421E-BEFE-4861F762D1B4}"/>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34437468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63293836"/>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r>
                        <a:rPr lang="en-US" sz="2800" baseline="30000" dirty="0">
                          <a:solidFill>
                            <a:schemeClr val="bg1"/>
                          </a:solidFill>
                        </a:rPr>
                        <a:t>1</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353089" y="6336268"/>
            <a:ext cx="2831224" cy="379591"/>
          </a:xfrm>
          <a:prstGeom prst="rect">
            <a:avLst/>
          </a:prstGeom>
          <a:noFill/>
        </p:spPr>
        <p:txBody>
          <a:bodyPr wrap="none" rtlCol="0">
            <a:spAutoFit/>
          </a:bodyPr>
          <a:lstStyle/>
          <a:p>
            <a:r>
              <a:rPr lang="en-US" sz="1800" baseline="30000" dirty="0">
                <a:solidFill>
                  <a:schemeClr val="bg1"/>
                </a:solidFill>
              </a:rPr>
              <a:t>1 </a:t>
            </a:r>
            <a:r>
              <a:rPr lang="en-US" sz="1800" b="0" dirty="0">
                <a:solidFill>
                  <a:schemeClr val="bg1"/>
                </a:solidFill>
              </a:rPr>
              <a:t>Requires specific questions</a:t>
            </a:r>
          </a:p>
        </p:txBody>
      </p:sp>
      <p:sp>
        <p:nvSpPr>
          <p:cNvPr id="6" name="Title 1">
            <a:extLst>
              <a:ext uri="{FF2B5EF4-FFF2-40B4-BE49-F238E27FC236}">
                <a16:creationId xmlns:a16="http://schemas.microsoft.com/office/drawing/2014/main" id="{9FF31A43-5B99-48C0-BC18-E1B747B3B6AA}"/>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36642422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60193983"/>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r>
                        <a:rPr lang="en-US" sz="2800" baseline="30000" dirty="0">
                          <a:solidFill>
                            <a:schemeClr val="bg1"/>
                          </a:solidFill>
                        </a:rPr>
                        <a:t>1</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1</a:t>
                      </a: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800" baseline="300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353089" y="6336268"/>
            <a:ext cx="2831224" cy="379591"/>
          </a:xfrm>
          <a:prstGeom prst="rect">
            <a:avLst/>
          </a:prstGeom>
          <a:noFill/>
        </p:spPr>
        <p:txBody>
          <a:bodyPr wrap="none" rtlCol="0">
            <a:spAutoFit/>
          </a:bodyPr>
          <a:lstStyle/>
          <a:p>
            <a:r>
              <a:rPr lang="en-US" sz="1800" baseline="30000" dirty="0">
                <a:solidFill>
                  <a:schemeClr val="bg1"/>
                </a:solidFill>
              </a:rPr>
              <a:t>1 </a:t>
            </a:r>
            <a:r>
              <a:rPr lang="en-US" sz="1800" b="0" dirty="0">
                <a:solidFill>
                  <a:schemeClr val="bg1"/>
                </a:solidFill>
              </a:rPr>
              <a:t>Requires specific questions</a:t>
            </a:r>
          </a:p>
        </p:txBody>
      </p:sp>
      <p:sp>
        <p:nvSpPr>
          <p:cNvPr id="6" name="Title 1">
            <a:extLst>
              <a:ext uri="{FF2B5EF4-FFF2-40B4-BE49-F238E27FC236}">
                <a16:creationId xmlns:a16="http://schemas.microsoft.com/office/drawing/2014/main" id="{45D78884-883D-420C-92F0-57DDD2AE8A53}"/>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24146408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08283084"/>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r>
                        <a:rPr lang="en-US" sz="2800" baseline="30000" dirty="0">
                          <a:solidFill>
                            <a:schemeClr val="bg1"/>
                          </a:solidFill>
                        </a:rPr>
                        <a:t>1</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1</a:t>
                      </a: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2</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353089" y="6336268"/>
            <a:ext cx="2831224" cy="379591"/>
          </a:xfrm>
          <a:prstGeom prst="rect">
            <a:avLst/>
          </a:prstGeom>
          <a:noFill/>
        </p:spPr>
        <p:txBody>
          <a:bodyPr wrap="none" rtlCol="0">
            <a:spAutoFit/>
          </a:bodyPr>
          <a:lstStyle/>
          <a:p>
            <a:r>
              <a:rPr lang="en-US" sz="1800" baseline="30000" dirty="0">
                <a:solidFill>
                  <a:schemeClr val="bg1"/>
                </a:solidFill>
              </a:rPr>
              <a:t>1 </a:t>
            </a:r>
            <a:r>
              <a:rPr lang="en-US" sz="1800" b="0" dirty="0">
                <a:solidFill>
                  <a:schemeClr val="bg1"/>
                </a:solidFill>
              </a:rPr>
              <a:t>Requires specific questions</a:t>
            </a:r>
          </a:p>
        </p:txBody>
      </p:sp>
      <p:sp>
        <p:nvSpPr>
          <p:cNvPr id="5" name="TextBox 4"/>
          <p:cNvSpPr txBox="1"/>
          <p:nvPr/>
        </p:nvSpPr>
        <p:spPr>
          <a:xfrm>
            <a:off x="4391690" y="6324600"/>
            <a:ext cx="2710999" cy="369332"/>
          </a:xfrm>
          <a:prstGeom prst="rect">
            <a:avLst/>
          </a:prstGeom>
          <a:noFill/>
        </p:spPr>
        <p:txBody>
          <a:bodyPr wrap="none" rtlCol="0">
            <a:spAutoFit/>
          </a:bodyPr>
          <a:lstStyle/>
          <a:p>
            <a:r>
              <a:rPr lang="en-US" sz="1800" baseline="30000" dirty="0">
                <a:solidFill>
                  <a:schemeClr val="bg1"/>
                </a:solidFill>
              </a:rPr>
              <a:t>2 </a:t>
            </a:r>
            <a:r>
              <a:rPr lang="en-US" sz="1800" b="0" dirty="0">
                <a:solidFill>
                  <a:schemeClr val="bg1"/>
                </a:solidFill>
              </a:rPr>
              <a:t>Requires many interviews</a:t>
            </a:r>
          </a:p>
        </p:txBody>
      </p:sp>
      <p:sp>
        <p:nvSpPr>
          <p:cNvPr id="6" name="Title 1">
            <a:extLst>
              <a:ext uri="{FF2B5EF4-FFF2-40B4-BE49-F238E27FC236}">
                <a16:creationId xmlns:a16="http://schemas.microsoft.com/office/drawing/2014/main" id="{0635B976-57E2-4F50-B899-E29D7820BA05}"/>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742786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QLRM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28431369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31777484"/>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r>
                        <a:rPr lang="en-US" sz="2800" baseline="30000" dirty="0">
                          <a:solidFill>
                            <a:schemeClr val="bg1"/>
                          </a:solidFill>
                        </a:rPr>
                        <a:t>1</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1</a:t>
                      </a: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2</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353089" y="6336268"/>
            <a:ext cx="2831224" cy="379591"/>
          </a:xfrm>
          <a:prstGeom prst="rect">
            <a:avLst/>
          </a:prstGeom>
          <a:noFill/>
        </p:spPr>
        <p:txBody>
          <a:bodyPr wrap="none" rtlCol="0">
            <a:spAutoFit/>
          </a:bodyPr>
          <a:lstStyle/>
          <a:p>
            <a:r>
              <a:rPr lang="en-US" sz="1800" baseline="30000" dirty="0">
                <a:solidFill>
                  <a:schemeClr val="bg1"/>
                </a:solidFill>
              </a:rPr>
              <a:t>1 </a:t>
            </a:r>
            <a:r>
              <a:rPr lang="en-US" sz="1800" b="0" dirty="0">
                <a:solidFill>
                  <a:schemeClr val="bg1"/>
                </a:solidFill>
              </a:rPr>
              <a:t>Requires specific questions</a:t>
            </a:r>
          </a:p>
        </p:txBody>
      </p:sp>
      <p:sp>
        <p:nvSpPr>
          <p:cNvPr id="5" name="TextBox 4"/>
          <p:cNvSpPr txBox="1"/>
          <p:nvPr/>
        </p:nvSpPr>
        <p:spPr>
          <a:xfrm>
            <a:off x="4391690" y="6324600"/>
            <a:ext cx="2710999" cy="369332"/>
          </a:xfrm>
          <a:prstGeom prst="rect">
            <a:avLst/>
          </a:prstGeom>
          <a:noFill/>
        </p:spPr>
        <p:txBody>
          <a:bodyPr wrap="none" rtlCol="0">
            <a:spAutoFit/>
          </a:bodyPr>
          <a:lstStyle/>
          <a:p>
            <a:r>
              <a:rPr lang="en-US" sz="1800" baseline="30000" dirty="0">
                <a:solidFill>
                  <a:schemeClr val="bg1"/>
                </a:solidFill>
              </a:rPr>
              <a:t>2 </a:t>
            </a:r>
            <a:r>
              <a:rPr lang="en-US" sz="1800" b="0" dirty="0">
                <a:solidFill>
                  <a:schemeClr val="bg1"/>
                </a:solidFill>
              </a:rPr>
              <a:t>Requires many interviews</a:t>
            </a:r>
          </a:p>
        </p:txBody>
      </p:sp>
      <p:sp>
        <p:nvSpPr>
          <p:cNvPr id="6" name="Title 1">
            <a:extLst>
              <a:ext uri="{FF2B5EF4-FFF2-40B4-BE49-F238E27FC236}">
                <a16:creationId xmlns:a16="http://schemas.microsoft.com/office/drawing/2014/main" id="{15667B6C-B4A7-4644-8886-69CEE447EC06}"/>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30355281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96335036"/>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r>
                        <a:rPr lang="en-US" sz="2800" baseline="30000" dirty="0">
                          <a:solidFill>
                            <a:schemeClr val="bg1"/>
                          </a:solidFill>
                        </a:rPr>
                        <a:t>1</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1</a:t>
                      </a: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2</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353089" y="6336268"/>
            <a:ext cx="2831224" cy="379591"/>
          </a:xfrm>
          <a:prstGeom prst="rect">
            <a:avLst/>
          </a:prstGeom>
          <a:noFill/>
        </p:spPr>
        <p:txBody>
          <a:bodyPr wrap="none" rtlCol="0">
            <a:spAutoFit/>
          </a:bodyPr>
          <a:lstStyle/>
          <a:p>
            <a:r>
              <a:rPr lang="en-US" sz="1800" baseline="30000" dirty="0">
                <a:solidFill>
                  <a:schemeClr val="bg1"/>
                </a:solidFill>
              </a:rPr>
              <a:t>1 </a:t>
            </a:r>
            <a:r>
              <a:rPr lang="en-US" sz="1800" b="0" dirty="0">
                <a:solidFill>
                  <a:schemeClr val="bg1"/>
                </a:solidFill>
              </a:rPr>
              <a:t>Requires specific questions</a:t>
            </a:r>
          </a:p>
        </p:txBody>
      </p:sp>
      <p:sp>
        <p:nvSpPr>
          <p:cNvPr id="5" name="TextBox 4"/>
          <p:cNvSpPr txBox="1"/>
          <p:nvPr/>
        </p:nvSpPr>
        <p:spPr>
          <a:xfrm>
            <a:off x="4391690" y="6324600"/>
            <a:ext cx="2710999" cy="369332"/>
          </a:xfrm>
          <a:prstGeom prst="rect">
            <a:avLst/>
          </a:prstGeom>
          <a:noFill/>
        </p:spPr>
        <p:txBody>
          <a:bodyPr wrap="none" rtlCol="0">
            <a:spAutoFit/>
          </a:bodyPr>
          <a:lstStyle/>
          <a:p>
            <a:r>
              <a:rPr lang="en-US" sz="1800" baseline="30000" dirty="0">
                <a:solidFill>
                  <a:schemeClr val="bg1"/>
                </a:solidFill>
              </a:rPr>
              <a:t>2 </a:t>
            </a:r>
            <a:r>
              <a:rPr lang="en-US" sz="1800" b="0" dirty="0">
                <a:solidFill>
                  <a:schemeClr val="bg1"/>
                </a:solidFill>
              </a:rPr>
              <a:t>Requires many interviews</a:t>
            </a:r>
          </a:p>
        </p:txBody>
      </p:sp>
      <p:sp>
        <p:nvSpPr>
          <p:cNvPr id="6" name="Title 1">
            <a:extLst>
              <a:ext uri="{FF2B5EF4-FFF2-40B4-BE49-F238E27FC236}">
                <a16:creationId xmlns:a16="http://schemas.microsoft.com/office/drawing/2014/main" id="{CB0FD2EA-016A-4BA5-AB86-462551E18B8F}"/>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16602365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58983069"/>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t>I</a:t>
                      </a:r>
                    </a:p>
                  </a:txBody>
                  <a:tcPr>
                    <a:noFill/>
                  </a:tcPr>
                </a:tc>
                <a:tc>
                  <a:txBody>
                    <a:bodyPr/>
                    <a:lstStyle/>
                    <a:p>
                      <a:pPr marL="0" indent="0" algn="ctr">
                        <a:buFont typeface="Arial" panose="020B0604020202020204" pitchFamily="34" charset="0"/>
                        <a:buNone/>
                      </a:pPr>
                      <a:r>
                        <a:rPr lang="en-US" sz="2800" dirty="0"/>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r>
                        <a:rPr lang="en-US" sz="2800" baseline="30000" dirty="0">
                          <a:solidFill>
                            <a:schemeClr val="bg1"/>
                          </a:solidFill>
                        </a:rPr>
                        <a:t>1</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1</a:t>
                      </a:r>
                    </a:p>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chemeClr val="bg1"/>
                          </a:solidFill>
                        </a:rPr>
                        <a:t>+</a:t>
                      </a:r>
                      <a:r>
                        <a:rPr lang="en-US" sz="2800" baseline="30000" dirty="0">
                          <a:solidFill>
                            <a:schemeClr val="bg1"/>
                          </a:solidFill>
                        </a:rPr>
                        <a:t>2</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6"/>
                  </a:ext>
                </a:extLst>
              </a:tr>
            </a:tbl>
          </a:graphicData>
        </a:graphic>
      </p:graphicFrame>
      <p:sp>
        <p:nvSpPr>
          <p:cNvPr id="3" name="TextBox 2"/>
          <p:cNvSpPr txBox="1"/>
          <p:nvPr/>
        </p:nvSpPr>
        <p:spPr>
          <a:xfrm>
            <a:off x="211229" y="6172200"/>
            <a:ext cx="7180171" cy="523220"/>
          </a:xfrm>
          <a:prstGeom prst="rect">
            <a:avLst/>
          </a:prstGeom>
          <a:noFill/>
        </p:spPr>
        <p:txBody>
          <a:bodyPr wrap="none" rtlCol="0">
            <a:spAutoFit/>
          </a:bodyPr>
          <a:lstStyle/>
          <a:p>
            <a:r>
              <a:rPr lang="en-US" sz="2800" dirty="0">
                <a:solidFill>
                  <a:srgbClr val="FFFF00"/>
                </a:solidFill>
              </a:rPr>
              <a:t>When in doubt which one to select, go for: ….</a:t>
            </a:r>
          </a:p>
        </p:txBody>
      </p:sp>
      <p:sp>
        <p:nvSpPr>
          <p:cNvPr id="5" name="Title 1">
            <a:extLst>
              <a:ext uri="{FF2B5EF4-FFF2-40B4-BE49-F238E27FC236}">
                <a16:creationId xmlns:a16="http://schemas.microsoft.com/office/drawing/2014/main" id="{F30D94FF-CCD3-4530-B6BB-1F08DB803BFC}"/>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4349296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33605880"/>
              </p:ext>
            </p:extLst>
          </p:nvPr>
        </p:nvGraphicFramePr>
        <p:xfrm>
          <a:off x="228600" y="1676400"/>
          <a:ext cx="8686800" cy="44805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70840">
                <a:tc>
                  <a:txBody>
                    <a:bodyPr/>
                    <a:lstStyle/>
                    <a:p>
                      <a:r>
                        <a:rPr lang="en-US" sz="2800" dirty="0"/>
                        <a:t>Characteristics</a:t>
                      </a:r>
                      <a:r>
                        <a:rPr lang="en-US" sz="2800" baseline="0" dirty="0"/>
                        <a:t> of research</a:t>
                      </a:r>
                      <a:endParaRPr lang="en-US" sz="2800" dirty="0"/>
                    </a:p>
                  </a:txBody>
                  <a:tcPr>
                    <a:noFill/>
                  </a:tcPr>
                </a:tc>
                <a:tc>
                  <a:txBody>
                    <a:bodyPr/>
                    <a:lstStyle/>
                    <a:p>
                      <a:pPr marL="0" indent="0" algn="ctr">
                        <a:buFont typeface="Arial" panose="020B0604020202020204" pitchFamily="34" charset="0"/>
                        <a:buNone/>
                      </a:pPr>
                      <a:r>
                        <a:rPr lang="en-US" sz="2800" dirty="0"/>
                        <a:t>Q</a:t>
                      </a:r>
                    </a:p>
                  </a:txBody>
                  <a:tcPr>
                    <a:noFill/>
                  </a:tcPr>
                </a:tc>
                <a:tc>
                  <a:txBody>
                    <a:bodyPr/>
                    <a:lstStyle/>
                    <a:p>
                      <a:pPr marL="0" indent="0" algn="ctr">
                        <a:buFont typeface="Arial" panose="020B0604020202020204" pitchFamily="34" charset="0"/>
                        <a:buNone/>
                      </a:pPr>
                      <a:r>
                        <a:rPr lang="en-US" sz="2800" dirty="0">
                          <a:solidFill>
                            <a:srgbClr val="FFFF00"/>
                          </a:solidFill>
                        </a:rPr>
                        <a:t>I</a:t>
                      </a:r>
                    </a:p>
                  </a:txBody>
                  <a:tcPr>
                    <a:solidFill>
                      <a:srgbClr val="FF0000"/>
                    </a:solidFill>
                  </a:tcPr>
                </a:tc>
                <a:tc>
                  <a:txBody>
                    <a:bodyPr/>
                    <a:lstStyle/>
                    <a:p>
                      <a:pPr marL="0" indent="0" algn="ctr">
                        <a:buFont typeface="Arial" panose="020B0604020202020204" pitchFamily="34" charset="0"/>
                        <a:buNone/>
                      </a:pPr>
                      <a:r>
                        <a:rPr lang="en-US" sz="2800" dirty="0">
                          <a:solidFill>
                            <a:schemeClr val="bg1"/>
                          </a:solidFill>
                        </a:rPr>
                        <a:t>FG</a:t>
                      </a:r>
                    </a:p>
                  </a:txBody>
                  <a:tcPr>
                    <a:noFill/>
                  </a:tcPr>
                </a:tc>
                <a:extLst>
                  <a:ext uri="{0D108BD9-81ED-4DB2-BD59-A6C34878D82A}">
                    <a16:rowId xmlns:a16="http://schemas.microsoft.com/office/drawing/2014/main" val="10000"/>
                  </a:ext>
                </a:extLst>
              </a:tr>
              <a:tr h="370840">
                <a:tc>
                  <a:txBody>
                    <a:bodyPr/>
                    <a:lstStyle/>
                    <a:p>
                      <a:r>
                        <a:rPr lang="en-US" sz="2800" dirty="0">
                          <a:solidFill>
                            <a:schemeClr val="bg1"/>
                          </a:solidFill>
                        </a:rPr>
                        <a:t>Depth of information required</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rgbClr val="FFFF00"/>
                          </a:solidFill>
                        </a:rPr>
                        <a:t>+</a:t>
                      </a:r>
                    </a:p>
                  </a:txBody>
                  <a:tcPr>
                    <a:solidFill>
                      <a:srgbClr val="FF0000"/>
                    </a:solid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1"/>
                  </a:ext>
                </a:extLst>
              </a:tr>
              <a:tr h="370840">
                <a:tc>
                  <a:txBody>
                    <a:bodyPr/>
                    <a:lstStyle/>
                    <a:p>
                      <a:r>
                        <a:rPr lang="en-US" sz="2800" dirty="0">
                          <a:solidFill>
                            <a:schemeClr val="bg1"/>
                          </a:solidFill>
                        </a:rPr>
                        <a:t>Need to resolve (seemingly) conflicting information</a:t>
                      </a:r>
                    </a:p>
                  </a:txBody>
                  <a:tcPr>
                    <a:noFill/>
                  </a:tcPr>
                </a:tc>
                <a:tc>
                  <a:txBody>
                    <a:bodyPr/>
                    <a:lstStyle/>
                    <a:p>
                      <a:pPr marL="0" indent="0" algn="ctr">
                        <a:buFont typeface="Arial" panose="020B0604020202020204" pitchFamily="34" charset="0"/>
                        <a:buNone/>
                      </a:pPr>
                      <a:endParaRPr lang="en-US" sz="2800">
                        <a:solidFill>
                          <a:schemeClr val="bg1"/>
                        </a:solidFill>
                      </a:endParaRPr>
                    </a:p>
                  </a:txBody>
                  <a:tcPr>
                    <a:noFill/>
                  </a:tcPr>
                </a:tc>
                <a:tc>
                  <a:txBody>
                    <a:bodyPr/>
                    <a:lstStyle/>
                    <a:p>
                      <a:pPr marL="0" indent="0" algn="ctr">
                        <a:buFont typeface="Arial" panose="020B0604020202020204" pitchFamily="34" charset="0"/>
                        <a:buNone/>
                      </a:pPr>
                      <a:r>
                        <a:rPr lang="en-US" sz="2800" dirty="0">
                          <a:solidFill>
                            <a:srgbClr val="FFFF00"/>
                          </a:solidFill>
                        </a:rPr>
                        <a:t>+</a:t>
                      </a:r>
                      <a:r>
                        <a:rPr lang="en-US" sz="2800" baseline="30000" dirty="0">
                          <a:solidFill>
                            <a:srgbClr val="FFFF00"/>
                          </a:solidFill>
                        </a:rPr>
                        <a:t>1</a:t>
                      </a:r>
                    </a:p>
                  </a:txBody>
                  <a:tcPr>
                    <a:solidFill>
                      <a:srgbClr val="FF0000"/>
                    </a:solid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2"/>
                  </a:ext>
                </a:extLst>
              </a:tr>
              <a:tr h="370840">
                <a:tc>
                  <a:txBody>
                    <a:bodyPr/>
                    <a:lstStyle/>
                    <a:p>
                      <a:r>
                        <a:rPr lang="en-US" sz="2800" dirty="0">
                          <a:solidFill>
                            <a:schemeClr val="bg1"/>
                          </a:solidFill>
                        </a:rPr>
                        <a:t>Relative importance</a:t>
                      </a:r>
                      <a:r>
                        <a:rPr lang="en-US" sz="2800" baseline="0" dirty="0">
                          <a:solidFill>
                            <a:schemeClr val="bg1"/>
                          </a:solidFill>
                        </a:rPr>
                        <a:t> attached by sources to issue</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rgbClr val="FFFF00"/>
                          </a:solidFill>
                        </a:rPr>
                        <a:t>+</a:t>
                      </a:r>
                      <a:r>
                        <a:rPr lang="en-US" sz="2800" baseline="30000" dirty="0">
                          <a:solidFill>
                            <a:srgbClr val="FFFF00"/>
                          </a:solidFill>
                        </a:rPr>
                        <a:t>1</a:t>
                      </a:r>
                    </a:p>
                    <a:p>
                      <a:pPr marL="0" indent="0" algn="ctr">
                        <a:buFont typeface="Arial" panose="020B0604020202020204" pitchFamily="34" charset="0"/>
                        <a:buNone/>
                      </a:pPr>
                      <a:endParaRPr lang="en-US" sz="2800" dirty="0">
                        <a:solidFill>
                          <a:srgbClr val="FFFF00"/>
                        </a:solidFill>
                      </a:endParaRPr>
                    </a:p>
                  </a:txBody>
                  <a:tcPr>
                    <a:solidFill>
                      <a:srgbClr val="FF0000"/>
                    </a:solid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3"/>
                  </a:ext>
                </a:extLst>
              </a:tr>
              <a:tr h="370840">
                <a:tc>
                  <a:txBody>
                    <a:bodyPr/>
                    <a:lstStyle/>
                    <a:p>
                      <a:r>
                        <a:rPr lang="en-US" sz="2800" dirty="0">
                          <a:solidFill>
                            <a:schemeClr val="bg1"/>
                          </a:solidFill>
                        </a:rPr>
                        <a:t>Generalizability of findings</a:t>
                      </a: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solidFill>
                            <a:srgbClr val="FFFF00"/>
                          </a:solidFill>
                        </a:rPr>
                        <a:t>+</a:t>
                      </a:r>
                      <a:r>
                        <a:rPr lang="en-US" sz="2800" baseline="30000" dirty="0">
                          <a:solidFill>
                            <a:srgbClr val="FFFF00"/>
                          </a:solidFill>
                        </a:rPr>
                        <a:t>2</a:t>
                      </a:r>
                    </a:p>
                  </a:txBody>
                  <a:tcPr>
                    <a:solidFill>
                      <a:srgbClr val="FF0000"/>
                    </a:solid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extLst>
                  <a:ext uri="{0D108BD9-81ED-4DB2-BD59-A6C34878D82A}">
                    <a16:rowId xmlns:a16="http://schemas.microsoft.com/office/drawing/2014/main" val="10004"/>
                  </a:ext>
                </a:extLst>
              </a:tr>
              <a:tr h="370840">
                <a:tc>
                  <a:txBody>
                    <a:bodyPr/>
                    <a:lstStyle/>
                    <a:p>
                      <a:r>
                        <a:rPr lang="en-US" sz="2800" dirty="0">
                          <a:solidFill>
                            <a:schemeClr val="bg1"/>
                          </a:solidFill>
                        </a:rPr>
                        <a:t>Timeliness of results</a:t>
                      </a:r>
                    </a:p>
                  </a:txBody>
                  <a:tcPr>
                    <a:noFill/>
                  </a:tcPr>
                </a:tc>
                <a:tc>
                  <a:txBody>
                    <a:bodyPr/>
                    <a:lstStyle/>
                    <a:p>
                      <a:pPr marL="0" indent="0" algn="ctr">
                        <a:buFont typeface="Arial" panose="020B0604020202020204" pitchFamily="34" charset="0"/>
                        <a:buNone/>
                      </a:pP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rgbClr val="FFFF00"/>
                          </a:solidFill>
                        </a:rPr>
                        <a:t>+</a:t>
                      </a:r>
                    </a:p>
                  </a:txBody>
                  <a:tcPr>
                    <a:solidFill>
                      <a:srgbClr val="FF0000"/>
                    </a:solid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extLst>
                  <a:ext uri="{0D108BD9-81ED-4DB2-BD59-A6C34878D82A}">
                    <a16:rowId xmlns:a16="http://schemas.microsoft.com/office/drawing/2014/main" val="10005"/>
                  </a:ext>
                </a:extLst>
              </a:tr>
              <a:tr h="370840">
                <a:tc>
                  <a:txBody>
                    <a:bodyPr/>
                    <a:lstStyle/>
                    <a:p>
                      <a:r>
                        <a:rPr lang="en-US" sz="2800" dirty="0">
                          <a:solidFill>
                            <a:schemeClr val="bg1"/>
                          </a:solidFill>
                        </a:rPr>
                        <a:t>Sensitivity</a:t>
                      </a:r>
                      <a:r>
                        <a:rPr lang="en-US" sz="2800" baseline="0" dirty="0">
                          <a:solidFill>
                            <a:schemeClr val="bg1"/>
                          </a:solidFill>
                        </a:rPr>
                        <a:t> of the issue researched</a:t>
                      </a:r>
                      <a:endParaRPr lang="en-US" sz="2800" dirty="0">
                        <a:solidFill>
                          <a:schemeClr val="bg1"/>
                        </a:solidFill>
                      </a:endParaRPr>
                    </a:p>
                  </a:txBody>
                  <a:tcPr>
                    <a:noFill/>
                  </a:tcPr>
                </a:tc>
                <a:tc>
                  <a:txBody>
                    <a:bodyPr/>
                    <a:lstStyle/>
                    <a:p>
                      <a:pPr marL="0" indent="0" algn="ctr">
                        <a:buFont typeface="Arial" panose="020B0604020202020204" pitchFamily="34" charset="0"/>
                        <a:buNone/>
                      </a:pPr>
                      <a:r>
                        <a:rPr lang="en-US" sz="2800" dirty="0">
                          <a:solidFill>
                            <a:schemeClr val="bg1"/>
                          </a:solidFill>
                        </a:rPr>
                        <a:t>+</a:t>
                      </a:r>
                    </a:p>
                  </a:txBody>
                  <a:tcPr>
                    <a:noFill/>
                  </a:tcPr>
                </a:tc>
                <a:tc>
                  <a:txBody>
                    <a:bodyPr/>
                    <a:lstStyle/>
                    <a:p>
                      <a:pPr marL="0" indent="0" algn="ctr">
                        <a:buFont typeface="Arial" panose="020B0604020202020204" pitchFamily="34" charset="0"/>
                        <a:buNone/>
                      </a:pPr>
                      <a:r>
                        <a:rPr lang="en-US" sz="2800" dirty="0">
                          <a:solidFill>
                            <a:srgbClr val="FFFF00"/>
                          </a:solidFill>
                        </a:rPr>
                        <a:t>+</a:t>
                      </a:r>
                    </a:p>
                  </a:txBody>
                  <a:tcPr>
                    <a:solidFill>
                      <a:srgbClr val="FF0000"/>
                    </a:solidFill>
                  </a:tcPr>
                </a:tc>
                <a:tc>
                  <a:txBody>
                    <a:bodyPr/>
                    <a:lstStyle/>
                    <a:p>
                      <a:pPr marL="0" indent="0" algn="ctr">
                        <a:buFont typeface="Arial" panose="020B0604020202020204" pitchFamily="34" charset="0"/>
                        <a:buNone/>
                      </a:pPr>
                      <a:endParaRPr lang="en-US" sz="2800" dirty="0">
                        <a:solidFill>
                          <a:srgbClr val="FFFF00"/>
                        </a:solidFill>
                      </a:endParaRPr>
                    </a:p>
                  </a:txBody>
                  <a:tcPr>
                    <a:noFill/>
                  </a:tcPr>
                </a:tc>
                <a:extLst>
                  <a:ext uri="{0D108BD9-81ED-4DB2-BD59-A6C34878D82A}">
                    <a16:rowId xmlns:a16="http://schemas.microsoft.com/office/drawing/2014/main" val="10006"/>
                  </a:ext>
                </a:extLst>
              </a:tr>
            </a:tbl>
          </a:graphicData>
        </a:graphic>
      </p:graphicFrame>
      <p:sp>
        <p:nvSpPr>
          <p:cNvPr id="5" name="TextBox 4"/>
          <p:cNvSpPr txBox="1"/>
          <p:nvPr/>
        </p:nvSpPr>
        <p:spPr>
          <a:xfrm>
            <a:off x="7232785" y="6172200"/>
            <a:ext cx="1758815" cy="523220"/>
          </a:xfrm>
          <a:prstGeom prst="rect">
            <a:avLst/>
          </a:prstGeom>
          <a:noFill/>
        </p:spPr>
        <p:txBody>
          <a:bodyPr wrap="none" rtlCol="0">
            <a:spAutoFit/>
          </a:bodyPr>
          <a:lstStyle/>
          <a:p>
            <a:r>
              <a:rPr lang="en-US" sz="2800" dirty="0">
                <a:solidFill>
                  <a:srgbClr val="FFFF00"/>
                </a:solidFill>
              </a:rPr>
              <a:t>interviews</a:t>
            </a:r>
          </a:p>
        </p:txBody>
      </p:sp>
      <p:sp>
        <p:nvSpPr>
          <p:cNvPr id="7" name="TextBox 6"/>
          <p:cNvSpPr txBox="1"/>
          <p:nvPr/>
        </p:nvSpPr>
        <p:spPr>
          <a:xfrm>
            <a:off x="211229" y="6172200"/>
            <a:ext cx="7180171" cy="523220"/>
          </a:xfrm>
          <a:prstGeom prst="rect">
            <a:avLst/>
          </a:prstGeom>
          <a:noFill/>
        </p:spPr>
        <p:txBody>
          <a:bodyPr wrap="none" rtlCol="0">
            <a:spAutoFit/>
          </a:bodyPr>
          <a:lstStyle/>
          <a:p>
            <a:r>
              <a:rPr lang="en-US" sz="2800" dirty="0">
                <a:solidFill>
                  <a:srgbClr val="FFFF00"/>
                </a:solidFill>
              </a:rPr>
              <a:t>When in doubt which one to select, go for: ….</a:t>
            </a:r>
          </a:p>
        </p:txBody>
      </p:sp>
      <p:sp>
        <p:nvSpPr>
          <p:cNvPr id="6" name="Title 1">
            <a:extLst>
              <a:ext uri="{FF2B5EF4-FFF2-40B4-BE49-F238E27FC236}">
                <a16:creationId xmlns:a16="http://schemas.microsoft.com/office/drawing/2014/main" id="{2D896DFD-C45C-4C39-AA0D-8C1D956F3BFF}"/>
              </a:ext>
            </a:extLst>
          </p:cNvPr>
          <p:cNvSpPr>
            <a:spLocks noGrp="1"/>
          </p:cNvSpPr>
          <p:nvPr>
            <p:ph type="title"/>
          </p:nvPr>
        </p:nvSpPr>
        <p:spPr>
          <a:xfrm>
            <a:off x="0" y="762000"/>
            <a:ext cx="9144000" cy="762000"/>
          </a:xfrm>
        </p:spPr>
        <p:txBody>
          <a:bodyPr/>
          <a:lstStyle/>
          <a:p>
            <a:r>
              <a:rPr lang="en-US" b="1" i="1" u="sng" dirty="0"/>
              <a:t>Q</a:t>
            </a:r>
            <a:r>
              <a:rPr lang="en-US" dirty="0"/>
              <a:t>uestionnaire, </a:t>
            </a:r>
            <a:r>
              <a:rPr lang="en-US" b="1" i="1" u="sng" dirty="0"/>
              <a:t>I</a:t>
            </a:r>
            <a:r>
              <a:rPr lang="en-US" dirty="0"/>
              <a:t>nterview, or </a:t>
            </a:r>
            <a:r>
              <a:rPr lang="en-US" b="1" i="1" u="sng" dirty="0"/>
              <a:t>F</a:t>
            </a:r>
            <a:r>
              <a:rPr lang="en-US" dirty="0"/>
              <a:t>ocus </a:t>
            </a:r>
            <a:r>
              <a:rPr lang="en-US" b="1" i="1" u="sng" dirty="0"/>
              <a:t>G</a:t>
            </a:r>
            <a:r>
              <a:rPr lang="en-US" dirty="0"/>
              <a:t>roup?</a:t>
            </a:r>
          </a:p>
        </p:txBody>
      </p:sp>
    </p:spTree>
    <p:extLst>
      <p:ext uri="{BB962C8B-B14F-4D97-AF65-F5344CB8AC3E}">
        <p14:creationId xmlns:p14="http://schemas.microsoft.com/office/powerpoint/2010/main" val="32238498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Triangulation</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6554338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Triangulation</a:t>
            </a:r>
          </a:p>
        </p:txBody>
      </p:sp>
      <p:sp>
        <p:nvSpPr>
          <p:cNvPr id="3" name="Content Placeholder 2"/>
          <p:cNvSpPr>
            <a:spLocks noGrp="1"/>
          </p:cNvSpPr>
          <p:nvPr>
            <p:ph idx="1"/>
          </p:nvPr>
        </p:nvSpPr>
        <p:spPr/>
        <p:txBody>
          <a:bodyPr/>
          <a:lstStyle/>
          <a:p>
            <a:pPr algn="ctr"/>
            <a:r>
              <a:rPr lang="en-US" dirty="0"/>
              <a:t>Mixed method approach.</a:t>
            </a:r>
          </a:p>
          <a:p>
            <a:endParaRPr lang="en-US" dirty="0"/>
          </a:p>
          <a:p>
            <a:r>
              <a:rPr lang="en-US" b="1" u="sng" dirty="0"/>
              <a:t>Methodology</a:t>
            </a:r>
            <a:r>
              <a:rPr lang="en-US" b="1" dirty="0"/>
              <a:t>:    </a:t>
            </a:r>
            <a:r>
              <a:rPr lang="en-US" dirty="0"/>
              <a:t>Qualitative       Quantitative       Qualitative</a:t>
            </a:r>
          </a:p>
          <a:p>
            <a:endParaRPr lang="en-US" b="1" dirty="0"/>
          </a:p>
          <a:p>
            <a:r>
              <a:rPr lang="en-US" b="1" dirty="0"/>
              <a:t>Example:</a:t>
            </a:r>
          </a:p>
          <a:p>
            <a:r>
              <a:rPr lang="en-US" b="1" dirty="0"/>
              <a:t>    </a:t>
            </a:r>
            <a:r>
              <a:rPr lang="en-US" b="1" u="sng" dirty="0"/>
              <a:t>Data</a:t>
            </a:r>
            <a:r>
              <a:rPr lang="en-US" b="1" dirty="0"/>
              <a:t> </a:t>
            </a:r>
          </a:p>
          <a:p>
            <a:r>
              <a:rPr lang="en-US" b="1" u="sng" dirty="0"/>
              <a:t>Collection</a:t>
            </a:r>
            <a:r>
              <a:rPr lang="en-US" dirty="0"/>
              <a:t>	 Exploratory focus</a:t>
            </a:r>
          </a:p>
          <a:p>
            <a:r>
              <a:rPr lang="en-US" b="1" u="sng" dirty="0"/>
              <a:t>Approach</a:t>
            </a:r>
            <a:r>
              <a:rPr lang="en-US" b="1" dirty="0"/>
              <a:t>: </a:t>
            </a:r>
            <a:r>
              <a:rPr lang="en-US" dirty="0"/>
              <a:t>	         group</a:t>
            </a:r>
          </a:p>
          <a:p>
            <a:r>
              <a:rPr lang="en-US" dirty="0"/>
              <a:t>					             Survey             Personal</a:t>
            </a:r>
          </a:p>
          <a:p>
            <a:r>
              <a:rPr lang="en-US" dirty="0"/>
              <a:t>								     Interview</a:t>
            </a:r>
          </a:p>
        </p:txBody>
      </p:sp>
      <p:cxnSp>
        <p:nvCxnSpPr>
          <p:cNvPr id="5" name="Straight Arrow Connector 4"/>
          <p:cNvCxnSpPr/>
          <p:nvPr/>
        </p:nvCxnSpPr>
        <p:spPr bwMode="auto">
          <a:xfrm flipV="1">
            <a:off x="3276600" y="3048000"/>
            <a:ext cx="0" cy="12192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6" name="Straight Arrow Connector 5"/>
          <p:cNvCxnSpPr/>
          <p:nvPr/>
        </p:nvCxnSpPr>
        <p:spPr bwMode="auto">
          <a:xfrm flipV="1">
            <a:off x="5638800" y="3048000"/>
            <a:ext cx="0" cy="20574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8" name="Straight Arrow Connector 7"/>
          <p:cNvCxnSpPr/>
          <p:nvPr/>
        </p:nvCxnSpPr>
        <p:spPr bwMode="auto">
          <a:xfrm flipV="1">
            <a:off x="7924800" y="3048000"/>
            <a:ext cx="0" cy="22098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sp>
        <p:nvSpPr>
          <p:cNvPr id="11" name="Bent-Up Arrow 10"/>
          <p:cNvSpPr/>
          <p:nvPr/>
        </p:nvSpPr>
        <p:spPr bwMode="auto">
          <a:xfrm rot="5400000">
            <a:off x="3962400" y="4648199"/>
            <a:ext cx="380999" cy="1600200"/>
          </a:xfrm>
          <a:prstGeom prst="bentUpArrow">
            <a:avLst>
              <a:gd name="adj1" fmla="val 25000"/>
              <a:gd name="adj2" fmla="val 41484"/>
              <a:gd name="adj3" fmla="val 25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Bent-Up Arrow 11"/>
          <p:cNvSpPr/>
          <p:nvPr/>
        </p:nvSpPr>
        <p:spPr bwMode="auto">
          <a:xfrm rot="5400000">
            <a:off x="6057899" y="5219700"/>
            <a:ext cx="457202" cy="1295401"/>
          </a:xfrm>
          <a:prstGeom prst="bentUpArrow">
            <a:avLst>
              <a:gd name="adj1" fmla="val 25000"/>
              <a:gd name="adj2" fmla="val 50000"/>
              <a:gd name="adj3" fmla="val 250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21224529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Sampling methods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Random</a:t>
            </a:r>
            <a:r>
              <a:rPr lang="en-US" dirty="0"/>
              <a:t> </a:t>
            </a:r>
            <a:r>
              <a:rPr lang="en-US" sz="1600" dirty="0"/>
              <a:t>(in combination with others)</a:t>
            </a:r>
          </a:p>
          <a:p>
            <a:pPr>
              <a:buFont typeface="Arial" panose="020B0604020202020204" pitchFamily="34" charset="0"/>
              <a:buChar char="•"/>
            </a:pPr>
            <a:r>
              <a:rPr lang="en-US" u="sng" dirty="0"/>
              <a:t>Stratified</a:t>
            </a:r>
            <a:r>
              <a:rPr lang="en-US" dirty="0"/>
              <a:t>: </a:t>
            </a:r>
          </a:p>
          <a:p>
            <a:pPr lvl="1">
              <a:buFont typeface="Arial" panose="020B0604020202020204" pitchFamily="34" charset="0"/>
              <a:buChar char="•"/>
            </a:pPr>
            <a:r>
              <a:rPr lang="en-US" sz="2000" dirty="0"/>
              <a:t>the population is partitioned into non-overlapping groups (‘strata’) and a sample is selected by some design within each stratum.</a:t>
            </a:r>
          </a:p>
          <a:p>
            <a:pPr lvl="3">
              <a:buFont typeface="Arial" panose="020B0604020202020204" pitchFamily="34" charset="0"/>
              <a:buChar char="•"/>
            </a:pPr>
            <a:r>
              <a:rPr lang="en-US" sz="1600" dirty="0">
                <a:hlinkClick r:id="rId2"/>
              </a:rPr>
              <a:t>https://onlinecourses.science.psu.edu/stat506/node/27</a:t>
            </a:r>
            <a:endParaRPr lang="en-US" sz="1600" dirty="0"/>
          </a:p>
          <a:p>
            <a:pPr>
              <a:buFont typeface="Arial" panose="020B0604020202020204" pitchFamily="34" charset="0"/>
              <a:buChar char="•"/>
            </a:pPr>
            <a:r>
              <a:rPr lang="en-US" u="sng" dirty="0"/>
              <a:t>Clustered</a:t>
            </a:r>
            <a:r>
              <a:rPr lang="en-US" dirty="0"/>
              <a:t>: focus on a specific subpopulation;</a:t>
            </a:r>
          </a:p>
          <a:p>
            <a:pPr>
              <a:buFont typeface="Arial" panose="020B0604020202020204" pitchFamily="34" charset="0"/>
              <a:buChar char="•"/>
            </a:pPr>
            <a:r>
              <a:rPr lang="en-US" u="sng" dirty="0"/>
              <a:t>Judgment-based</a:t>
            </a:r>
            <a:r>
              <a:rPr lang="en-US" dirty="0"/>
              <a:t>: focus on subpopulations with specific knowledge or perspective.</a:t>
            </a:r>
          </a:p>
          <a:p>
            <a:pPr>
              <a:buFont typeface="Arial" panose="020B0604020202020204" pitchFamily="34" charset="0"/>
              <a:buChar char="•"/>
            </a:pPr>
            <a:r>
              <a:rPr lang="en-US" u="sng" dirty="0"/>
              <a:t>Convenience-based</a:t>
            </a:r>
            <a:r>
              <a:rPr lang="en-US" dirty="0"/>
              <a:t>.</a:t>
            </a:r>
          </a:p>
          <a:p>
            <a:pPr>
              <a:buFont typeface="Arial" panose="020B0604020202020204" pitchFamily="34" charset="0"/>
              <a:buChar char="•"/>
            </a:pPr>
            <a:r>
              <a:rPr lang="en-US" u="sng" dirty="0"/>
              <a:t>Opportunity-based</a:t>
            </a:r>
            <a:r>
              <a:rPr lang="en-US" dirty="0"/>
              <a:t>.</a:t>
            </a:r>
          </a:p>
          <a:p>
            <a:pPr>
              <a:buFont typeface="Arial" panose="020B0604020202020204" pitchFamily="34" charset="0"/>
              <a:buChar char="•"/>
            </a:pPr>
            <a:r>
              <a:rPr lang="en-US" u="sng" dirty="0"/>
              <a:t>Snowball</a:t>
            </a:r>
            <a:r>
              <a:rPr lang="en-US" dirty="0"/>
              <a:t>: e.g. suggestions by other interviewees.</a:t>
            </a:r>
          </a:p>
          <a:p>
            <a:pPr>
              <a:buFont typeface="Arial" panose="020B0604020202020204" pitchFamily="34" charset="0"/>
              <a:buChar char="•"/>
            </a:pPr>
            <a:endParaRPr lang="en-US" dirty="0"/>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22957213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5" name="TextBox 4"/>
          <p:cNvSpPr txBox="1"/>
          <p:nvPr/>
        </p:nvSpPr>
        <p:spPr>
          <a:xfrm>
            <a:off x="4724400" y="2849940"/>
            <a:ext cx="4191000" cy="1569660"/>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No participation of researcher in the interaction;</a:t>
            </a:r>
          </a:p>
          <a:p>
            <a:pPr marL="457200" indent="-457200" algn="l">
              <a:buFont typeface="Arial" panose="020B0604020202020204" pitchFamily="34" charset="0"/>
              <a:buChar char="•"/>
            </a:pPr>
            <a:r>
              <a:rPr lang="en-US" sz="2400" b="0" dirty="0">
                <a:solidFill>
                  <a:schemeClr val="bg1"/>
                </a:solidFill>
              </a:rPr>
              <a:t>Level of impact by mere presence may factor in.</a:t>
            </a:r>
          </a:p>
        </p:txBody>
      </p:sp>
      <p:cxnSp>
        <p:nvCxnSpPr>
          <p:cNvPr id="6" name="Straight Arrow Connector 5"/>
          <p:cNvCxnSpPr/>
          <p:nvPr/>
        </p:nvCxnSpPr>
        <p:spPr bwMode="auto">
          <a:xfrm>
            <a:off x="2799080" y="3504704"/>
            <a:ext cx="19050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7" name="Rectangle 6"/>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38071148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 and cons of observations</a:t>
            </a:r>
          </a:p>
        </p:txBody>
      </p:sp>
      <p:sp>
        <p:nvSpPr>
          <p:cNvPr id="3" name="Content Placeholder 2"/>
          <p:cNvSpPr>
            <a:spLocks noGrp="1"/>
          </p:cNvSpPr>
          <p:nvPr>
            <p:ph idx="1"/>
          </p:nvPr>
        </p:nvSpPr>
        <p:spPr/>
        <p:txBody>
          <a:bodyPr/>
          <a:lstStyle/>
          <a:p>
            <a:r>
              <a:rPr lang="en-US" sz="2000" b="1" u="sng" dirty="0"/>
              <a:t>Advantages</a:t>
            </a:r>
            <a:r>
              <a:rPr lang="en-US" sz="2000" b="1" dirty="0"/>
              <a:t>:</a:t>
            </a:r>
          </a:p>
          <a:p>
            <a:r>
              <a:rPr lang="en-US" sz="2000" dirty="0"/>
              <a:t>·  Provide direct information about behavior of individuals and groups;</a:t>
            </a:r>
          </a:p>
          <a:p>
            <a:r>
              <a:rPr lang="en-US" sz="2000" dirty="0"/>
              <a:t>·  Permit evaluator to enter into and understand situation/context;</a:t>
            </a:r>
          </a:p>
          <a:p>
            <a:r>
              <a:rPr lang="en-US" sz="2000" dirty="0"/>
              <a:t>·  Provide good opportunities for identifying unanticipated outcomes;</a:t>
            </a:r>
          </a:p>
          <a:p>
            <a:r>
              <a:rPr lang="en-US" sz="2000" dirty="0"/>
              <a:t>·  Exist in natural, unstructured, and flexible setting.</a:t>
            </a:r>
          </a:p>
          <a:p>
            <a:r>
              <a:rPr lang="en-US" sz="2000" b="1" u="sng" dirty="0"/>
              <a:t>Disadvantages</a:t>
            </a:r>
            <a:r>
              <a:rPr lang="en-US" sz="2000" b="1" dirty="0"/>
              <a:t>:</a:t>
            </a:r>
          </a:p>
          <a:p>
            <a:r>
              <a:rPr lang="en-US" sz="2000" dirty="0"/>
              <a:t>·  Expensive and time consuming;</a:t>
            </a:r>
          </a:p>
          <a:p>
            <a:r>
              <a:rPr lang="en-US" sz="2000" dirty="0"/>
              <a:t>·  Need well-qualified, highly trained observers; may need to be content experts;</a:t>
            </a:r>
          </a:p>
          <a:p>
            <a:r>
              <a:rPr lang="en-US" sz="2000" dirty="0"/>
              <a:t>·  May affect behavior of participants;</a:t>
            </a:r>
          </a:p>
          <a:p>
            <a:r>
              <a:rPr lang="en-US" sz="2000" dirty="0"/>
              <a:t>·  Selective perception of observer may distort data;</a:t>
            </a:r>
          </a:p>
          <a:p>
            <a:r>
              <a:rPr lang="en-US" sz="2000" dirty="0"/>
              <a:t>·  Behavior or set of behaviors observed may be atypical.</a:t>
            </a:r>
          </a:p>
        </p:txBody>
      </p:sp>
      <p:sp>
        <p:nvSpPr>
          <p:cNvPr id="5" name="Rectangle 4"/>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131000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setup: case studies</a:t>
            </a:r>
            <a:br>
              <a:rPr lang="en-US" dirty="0"/>
            </a:br>
            <a:r>
              <a:rPr lang="en-US" dirty="0"/>
              <a:t>Pros and cons</a:t>
            </a:r>
          </a:p>
        </p:txBody>
      </p:sp>
      <p:sp>
        <p:nvSpPr>
          <p:cNvPr id="3" name="Content Placeholder 2"/>
          <p:cNvSpPr>
            <a:spLocks noGrp="1"/>
          </p:cNvSpPr>
          <p:nvPr>
            <p:ph idx="1"/>
          </p:nvPr>
        </p:nvSpPr>
        <p:spPr>
          <a:xfrm>
            <a:off x="228600" y="1905000"/>
            <a:ext cx="8686800" cy="4267200"/>
          </a:xfrm>
        </p:spPr>
        <p:txBody>
          <a:bodyPr/>
          <a:lstStyle/>
          <a:p>
            <a:r>
              <a:rPr lang="en-US" sz="2000" b="1" u="sng" dirty="0"/>
              <a:t>Advantages</a:t>
            </a:r>
            <a:r>
              <a:rPr lang="en-US" sz="2000" b="1" dirty="0"/>
              <a:t>:</a:t>
            </a:r>
          </a:p>
          <a:p>
            <a:r>
              <a:rPr lang="en-US" sz="2000" dirty="0"/>
              <a:t>·  Provide a rich picture of what is happening, as seen through the eyes of many individuals;</a:t>
            </a:r>
          </a:p>
          <a:p>
            <a:r>
              <a:rPr lang="en-US" sz="2000" dirty="0"/>
              <a:t>·  Allow a thorough exploration of interactions between treatment and contextual factors;</a:t>
            </a:r>
          </a:p>
          <a:p>
            <a:r>
              <a:rPr lang="en-US" sz="2000" dirty="0"/>
              <a:t>·  Can help explain changes or facilitating factors that might otherwise not emerge from the data.</a:t>
            </a:r>
          </a:p>
          <a:p>
            <a:r>
              <a:rPr lang="en-US" sz="2000" b="1" u="sng" dirty="0"/>
              <a:t>Disadvantages</a:t>
            </a:r>
            <a:r>
              <a:rPr lang="en-US" sz="2000" b="1" dirty="0"/>
              <a:t>:</a:t>
            </a:r>
          </a:p>
          <a:p>
            <a:r>
              <a:rPr lang="en-US" sz="2000" dirty="0"/>
              <a:t>·  Require a sophisticated and well-trained data collection and reporting team;</a:t>
            </a:r>
          </a:p>
          <a:p>
            <a:r>
              <a:rPr lang="en-US" sz="2000" dirty="0"/>
              <a:t>·  Can be costly in terms of the demands on time and resources;</a:t>
            </a:r>
          </a:p>
          <a:p>
            <a:r>
              <a:rPr lang="en-US" sz="2000" dirty="0"/>
              <a:t>·  Individual cases may be over-interpreted or overgeneralized.</a:t>
            </a:r>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61317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QLRM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
        <p:nvSpPr>
          <p:cNvPr id="5" name="TextBox 4"/>
          <p:cNvSpPr txBox="1"/>
          <p:nvPr/>
        </p:nvSpPr>
        <p:spPr>
          <a:xfrm>
            <a:off x="4602480" y="2057400"/>
            <a:ext cx="3141250" cy="1569660"/>
          </a:xfrm>
          <a:prstGeom prst="rect">
            <a:avLst/>
          </a:prstGeom>
          <a:noFill/>
        </p:spPr>
        <p:txBody>
          <a:bodyPr wrap="square" rtlCol="0">
            <a:spAutoFit/>
          </a:bodyPr>
          <a:lstStyle/>
          <a:p>
            <a:r>
              <a:rPr lang="en-US" dirty="0">
                <a:solidFill>
                  <a:srgbClr val="FFFF00"/>
                </a:solidFill>
              </a:rPr>
              <a:t>Which one happens always in QLR?</a:t>
            </a:r>
          </a:p>
        </p:txBody>
      </p:sp>
    </p:spTree>
    <p:extLst>
      <p:ext uri="{BB962C8B-B14F-4D97-AF65-F5344CB8AC3E}">
        <p14:creationId xmlns:p14="http://schemas.microsoft.com/office/powerpoint/2010/main" val="41831642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QLRM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5" name="TextBox 4"/>
          <p:cNvSpPr txBox="1"/>
          <p:nvPr/>
        </p:nvSpPr>
        <p:spPr>
          <a:xfrm>
            <a:off x="4724400" y="2819400"/>
            <a:ext cx="4114800" cy="2677656"/>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No participation of researcher in the interaction;</a:t>
            </a:r>
          </a:p>
          <a:p>
            <a:pPr marL="457200" indent="-457200" algn="l">
              <a:buFont typeface="Arial" panose="020B0604020202020204" pitchFamily="34" charset="0"/>
              <a:buChar char="•"/>
            </a:pPr>
            <a:r>
              <a:rPr lang="en-US" sz="2400" b="0" dirty="0">
                <a:solidFill>
                  <a:schemeClr val="bg1"/>
                </a:solidFill>
              </a:rPr>
              <a:t>Usually on documents either already available, or created in the course of other data collection methods.</a:t>
            </a:r>
          </a:p>
        </p:txBody>
      </p:sp>
      <p:cxnSp>
        <p:nvCxnSpPr>
          <p:cNvPr id="6" name="Straight Arrow Connector 5"/>
          <p:cNvCxnSpPr/>
          <p:nvPr/>
        </p:nvCxnSpPr>
        <p:spPr bwMode="auto">
          <a:xfrm>
            <a:off x="3505200" y="4038600"/>
            <a:ext cx="119888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7" name="Rectangle 6"/>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35985655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Pros and cons of pre-existing document studies</a:t>
            </a:r>
          </a:p>
        </p:txBody>
      </p:sp>
      <p:sp>
        <p:nvSpPr>
          <p:cNvPr id="3" name="Content Placeholder 2"/>
          <p:cNvSpPr>
            <a:spLocks noGrp="1"/>
          </p:cNvSpPr>
          <p:nvPr>
            <p:ph idx="1"/>
          </p:nvPr>
        </p:nvSpPr>
        <p:spPr/>
        <p:txBody>
          <a:bodyPr/>
          <a:lstStyle/>
          <a:p>
            <a:r>
              <a:rPr lang="en-US" sz="2000" u="sng" dirty="0"/>
              <a:t>Advantages</a:t>
            </a:r>
            <a:r>
              <a:rPr lang="en-US" sz="2000" dirty="0"/>
              <a:t>:</a:t>
            </a:r>
          </a:p>
          <a:p>
            <a:r>
              <a:rPr lang="en-US" sz="2000" dirty="0"/>
              <a:t>·  Grounded in setting and language in which they occur;</a:t>
            </a:r>
          </a:p>
          <a:p>
            <a:r>
              <a:rPr lang="en-US" sz="2000" dirty="0"/>
              <a:t>·  Useful for determining value, interest, positions, political climate, public attitudes;</a:t>
            </a:r>
          </a:p>
          <a:p>
            <a:r>
              <a:rPr lang="en-US" sz="2000" dirty="0"/>
              <a:t>·  Provide information on historical trends or sequences;</a:t>
            </a:r>
          </a:p>
          <a:p>
            <a:r>
              <a:rPr lang="en-US" sz="2000" dirty="0"/>
              <a:t>·  Provide opportunity for study of trends over time;</a:t>
            </a:r>
          </a:p>
          <a:p>
            <a:r>
              <a:rPr lang="en-US" sz="2000" dirty="0"/>
              <a:t>·  Unobtrusive.</a:t>
            </a:r>
          </a:p>
          <a:p>
            <a:r>
              <a:rPr lang="en-US" sz="2000" u="sng" dirty="0"/>
              <a:t>Disadvantages</a:t>
            </a:r>
            <a:r>
              <a:rPr lang="en-US" sz="2000" dirty="0"/>
              <a:t>:</a:t>
            </a:r>
          </a:p>
          <a:p>
            <a:r>
              <a:rPr lang="en-US" sz="2000" dirty="0"/>
              <a:t>·  May be incomplete;</a:t>
            </a:r>
          </a:p>
          <a:p>
            <a:r>
              <a:rPr lang="en-US" sz="2000" dirty="0"/>
              <a:t>·  May be inaccurate or of questionable authenticity;</a:t>
            </a:r>
          </a:p>
          <a:p>
            <a:r>
              <a:rPr lang="en-US" sz="2000" dirty="0"/>
              <a:t>·  Locating suitable documents may pose challenges;</a:t>
            </a:r>
          </a:p>
          <a:p>
            <a:r>
              <a:rPr lang="en-US" sz="2000" dirty="0"/>
              <a:t>·  Analysis may be time consuming and access may be difficult.</a:t>
            </a:r>
          </a:p>
        </p:txBody>
      </p:sp>
      <p:sp>
        <p:nvSpPr>
          <p:cNvPr id="4" name="Rectangle 3"/>
          <p:cNvSpPr/>
          <p:nvPr/>
        </p:nvSpPr>
        <p:spPr>
          <a:xfrm>
            <a:off x="0" y="6258580"/>
            <a:ext cx="9067800" cy="523220"/>
          </a:xfrm>
          <a:prstGeom prst="rect">
            <a:avLst/>
          </a:prstGeom>
        </p:spPr>
        <p:txBody>
          <a:bodyPr wrap="square">
            <a:spAutoFit/>
          </a:bodyPr>
          <a:lstStyle/>
          <a:p>
            <a:pPr algn="r"/>
            <a:r>
              <a:rPr lang="en-US" sz="1400" b="0" dirty="0">
                <a:solidFill>
                  <a:schemeClr val="bg1"/>
                </a:solidFill>
              </a:rPr>
              <a:t>NSF. The 2002 User Friendly Handbook for Project Evaluation. Section III - An Overview of Quantitative and Qualitative Data Collection Methods. https://www.nsf.gov/pubs/2002/nsf02057/nsf02057_4.pdf</a:t>
            </a:r>
          </a:p>
        </p:txBody>
      </p:sp>
    </p:spTree>
    <p:extLst>
      <p:ext uri="{BB962C8B-B14F-4D97-AF65-F5344CB8AC3E}">
        <p14:creationId xmlns:p14="http://schemas.microsoft.com/office/powerpoint/2010/main" val="243115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extraction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Select text to examine;</a:t>
            </a:r>
          </a:p>
          <a:p>
            <a:pPr>
              <a:buFont typeface="Arial" panose="020B0604020202020204" pitchFamily="34" charset="0"/>
              <a:buChar char="•"/>
            </a:pPr>
            <a:r>
              <a:rPr lang="en-US" dirty="0"/>
              <a:t>Identify themes;</a:t>
            </a:r>
          </a:p>
          <a:p>
            <a:pPr>
              <a:buFont typeface="Arial" panose="020B0604020202020204" pitchFamily="34" charset="0"/>
              <a:buChar char="•"/>
            </a:pPr>
            <a:r>
              <a:rPr lang="en-US" dirty="0"/>
              <a:t>Build codebook;</a:t>
            </a:r>
          </a:p>
          <a:p>
            <a:pPr>
              <a:buFont typeface="Arial" panose="020B0604020202020204" pitchFamily="34" charset="0"/>
              <a:buChar char="•"/>
            </a:pPr>
            <a:r>
              <a:rPr lang="en-US" dirty="0"/>
              <a:t>Tag text for themes;</a:t>
            </a:r>
          </a:p>
          <a:p>
            <a:pPr>
              <a:buFont typeface="Arial" panose="020B0604020202020204" pitchFamily="34" charset="0"/>
              <a:buChar char="•"/>
            </a:pPr>
            <a:r>
              <a:rPr lang="en-US" dirty="0"/>
              <a:t>Search for subthemes;</a:t>
            </a:r>
          </a:p>
          <a:p>
            <a:pPr>
              <a:buFont typeface="Arial" panose="020B0604020202020204" pitchFamily="34" charset="0"/>
              <a:buChar char="•"/>
            </a:pPr>
            <a:r>
              <a:rPr lang="en-US" dirty="0"/>
              <a:t>Search for patterns among themes:</a:t>
            </a:r>
          </a:p>
          <a:p>
            <a:pPr lvl="2">
              <a:buFont typeface="Arial" panose="020B0604020202020204" pitchFamily="34" charset="0"/>
              <a:buChar char="•"/>
            </a:pPr>
            <a:r>
              <a:rPr lang="en-US" dirty="0"/>
              <a:t>Examine distribution of themes across types of people/cases;</a:t>
            </a:r>
          </a:p>
          <a:p>
            <a:pPr lvl="2">
              <a:buFont typeface="Arial" panose="020B0604020202020204" pitchFamily="34" charset="0"/>
              <a:buChar char="•"/>
            </a:pPr>
            <a:r>
              <a:rPr lang="en-US" dirty="0"/>
              <a:t>Examine relationships among themes (potential hypotheses).</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6429631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extraction: code assignment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err="1"/>
              <a:t>Aboutness</a:t>
            </a:r>
            <a:r>
              <a:rPr lang="en-US" dirty="0"/>
              <a:t>:</a:t>
            </a:r>
          </a:p>
          <a:p>
            <a:pPr lvl="1">
              <a:buFont typeface="Arial" panose="020B0604020202020204" pitchFamily="34" charset="0"/>
              <a:buChar char="•"/>
            </a:pPr>
            <a:r>
              <a:rPr lang="en-US" dirty="0"/>
              <a:t>Characteristics of respondents,</a:t>
            </a:r>
          </a:p>
          <a:p>
            <a:pPr lvl="1">
              <a:buFont typeface="Arial" panose="020B0604020202020204" pitchFamily="34" charset="0"/>
              <a:buChar char="•"/>
            </a:pPr>
            <a:r>
              <a:rPr lang="en-US" dirty="0"/>
              <a:t>Topics researched.</a:t>
            </a:r>
          </a:p>
          <a:p>
            <a:pPr>
              <a:buFont typeface="Arial" panose="020B0604020202020204" pitchFamily="34" charset="0"/>
              <a:buChar char="•"/>
            </a:pPr>
            <a:r>
              <a:rPr lang="en-US" dirty="0"/>
              <a:t>Form:</a:t>
            </a:r>
          </a:p>
          <a:p>
            <a:pPr lvl="1">
              <a:buFont typeface="Arial" panose="020B0604020202020204" pitchFamily="34" charset="0"/>
              <a:buChar char="•"/>
            </a:pPr>
            <a:r>
              <a:rPr lang="en-US" dirty="0"/>
              <a:t>Meaningless,</a:t>
            </a:r>
          </a:p>
          <a:p>
            <a:pPr lvl="1">
              <a:buFont typeface="Arial" panose="020B0604020202020204" pitchFamily="34" charset="0"/>
              <a:buChar char="•"/>
            </a:pPr>
            <a:r>
              <a:rPr lang="en-US" dirty="0"/>
              <a:t>Taxonomic.</a:t>
            </a:r>
          </a:p>
          <a:p>
            <a:pPr>
              <a:buFont typeface="Arial" panose="020B0604020202020204" pitchFamily="34" charset="0"/>
              <a:buChar char="•"/>
            </a:pPr>
            <a:r>
              <a:rPr lang="en-US" dirty="0"/>
              <a:t>Organization</a:t>
            </a:r>
          </a:p>
          <a:p>
            <a:pPr lvl="1">
              <a:buFont typeface="Arial" panose="020B0604020202020204" pitchFamily="34" charset="0"/>
              <a:buChar char="•"/>
            </a:pPr>
            <a:r>
              <a:rPr lang="en-US" dirty="0"/>
              <a:t>Categorical,</a:t>
            </a:r>
          </a:p>
          <a:p>
            <a:pPr lvl="1">
              <a:buFont typeface="Arial" panose="020B0604020202020204" pitchFamily="34" charset="0"/>
              <a:buChar char="•"/>
            </a:pPr>
            <a:r>
              <a:rPr lang="en-US" dirty="0"/>
              <a:t>Broader – narrower,</a:t>
            </a:r>
          </a:p>
          <a:p>
            <a:pPr lvl="1">
              <a:buFont typeface="Arial" panose="020B0604020202020204" pitchFamily="34" charset="0"/>
              <a:buChar char="•"/>
            </a:pPr>
            <a:r>
              <a:rPr lang="en-US" dirty="0"/>
              <a:t>Subsumption.</a:t>
            </a:r>
          </a:p>
        </p:txBody>
      </p:sp>
      <p:grpSp>
        <p:nvGrpSpPr>
          <p:cNvPr id="14" name="Group 13"/>
          <p:cNvGrpSpPr/>
          <p:nvPr/>
        </p:nvGrpSpPr>
        <p:grpSpPr>
          <a:xfrm>
            <a:off x="2895600" y="4152900"/>
            <a:ext cx="5032328" cy="1740188"/>
            <a:chOff x="2895600" y="4152900"/>
            <a:chExt cx="5032328" cy="1740188"/>
          </a:xfrm>
        </p:grpSpPr>
        <p:sp>
          <p:nvSpPr>
            <p:cNvPr id="4" name="TextBox 3"/>
            <p:cNvSpPr txBox="1"/>
            <p:nvPr/>
          </p:nvSpPr>
          <p:spPr>
            <a:xfrm>
              <a:off x="5437566" y="4267200"/>
              <a:ext cx="2490362" cy="584775"/>
            </a:xfrm>
            <a:prstGeom prst="rect">
              <a:avLst/>
            </a:prstGeom>
            <a:noFill/>
          </p:spPr>
          <p:txBody>
            <a:bodyPr wrap="none" rtlCol="0">
              <a:spAutoFit/>
            </a:bodyPr>
            <a:lstStyle/>
            <a:p>
              <a:r>
                <a:rPr lang="en-US" dirty="0">
                  <a:solidFill>
                    <a:srgbClr val="FFFF00"/>
                  </a:solidFill>
                </a:rPr>
                <a:t>‘Coding tree’</a:t>
              </a:r>
            </a:p>
          </p:txBody>
        </p:sp>
        <p:cxnSp>
          <p:nvCxnSpPr>
            <p:cNvPr id="6" name="Straight Arrow Connector 5"/>
            <p:cNvCxnSpPr>
              <a:endCxn id="4" idx="1"/>
            </p:cNvCxnSpPr>
            <p:nvPr/>
          </p:nvCxnSpPr>
          <p:spPr bwMode="auto">
            <a:xfrm>
              <a:off x="2895600" y="4152900"/>
              <a:ext cx="2541966" cy="406688"/>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cxnSp>
          <p:nvCxnSpPr>
            <p:cNvPr id="7" name="Straight Arrow Connector 6"/>
            <p:cNvCxnSpPr>
              <a:endCxn id="4" idx="1"/>
            </p:cNvCxnSpPr>
            <p:nvPr/>
          </p:nvCxnSpPr>
          <p:spPr bwMode="auto">
            <a:xfrm flipV="1">
              <a:off x="3886200" y="4559588"/>
              <a:ext cx="1551366" cy="926812"/>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cxnSp>
          <p:nvCxnSpPr>
            <p:cNvPr id="10" name="Straight Arrow Connector 9"/>
            <p:cNvCxnSpPr/>
            <p:nvPr/>
          </p:nvCxnSpPr>
          <p:spPr bwMode="auto">
            <a:xfrm flipV="1">
              <a:off x="3810000" y="4578638"/>
              <a:ext cx="1627566" cy="1314450"/>
            </a:xfrm>
            <a:prstGeom prst="straightConnector1">
              <a:avLst/>
            </a:prstGeom>
            <a:solidFill>
              <a:schemeClr val="accent1"/>
            </a:solidFill>
            <a:ln w="28575" cap="flat" cmpd="sng" algn="ctr">
              <a:solidFill>
                <a:srgbClr val="FFFF00"/>
              </a:solidFill>
              <a:prstDash val="solid"/>
              <a:round/>
              <a:headEnd type="none" w="med" len="med"/>
              <a:tailEnd type="triangle"/>
            </a:ln>
            <a:effectLst/>
          </p:spPr>
        </p:cxnSp>
      </p:grpSp>
    </p:spTree>
    <p:extLst>
      <p:ext uri="{BB962C8B-B14F-4D97-AF65-F5344CB8AC3E}">
        <p14:creationId xmlns:p14="http://schemas.microsoft.com/office/powerpoint/2010/main" val="291462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C5F0-3BF0-4926-B962-4C080A688FBB}"/>
              </a:ext>
            </a:extLst>
          </p:cNvPr>
          <p:cNvSpPr>
            <a:spLocks noGrp="1"/>
          </p:cNvSpPr>
          <p:nvPr>
            <p:ph type="title"/>
          </p:nvPr>
        </p:nvSpPr>
        <p:spPr/>
        <p:txBody>
          <a:bodyPr/>
          <a:lstStyle/>
          <a:p>
            <a:r>
              <a:rPr lang="en-US" dirty="0"/>
              <a:t>Coding tree example</a:t>
            </a:r>
          </a:p>
        </p:txBody>
      </p:sp>
      <p:pic>
        <p:nvPicPr>
          <p:cNvPr id="4" name="Picture 3">
            <a:extLst>
              <a:ext uri="{FF2B5EF4-FFF2-40B4-BE49-F238E27FC236}">
                <a16:creationId xmlns:a16="http://schemas.microsoft.com/office/drawing/2014/main" id="{2BC8E200-8585-4437-AECF-31B59CE43897}"/>
              </a:ext>
            </a:extLst>
          </p:cNvPr>
          <p:cNvPicPr>
            <a:picLocks noChangeAspect="1"/>
          </p:cNvPicPr>
          <p:nvPr/>
        </p:nvPicPr>
        <p:blipFill>
          <a:blip r:embed="rId2"/>
          <a:stretch>
            <a:fillRect/>
          </a:stretch>
        </p:blipFill>
        <p:spPr>
          <a:xfrm>
            <a:off x="0" y="1524000"/>
            <a:ext cx="9144000" cy="4529215"/>
          </a:xfrm>
          <a:prstGeom prst="rect">
            <a:avLst/>
          </a:prstGeom>
        </p:spPr>
      </p:pic>
      <p:sp>
        <p:nvSpPr>
          <p:cNvPr id="5" name="Rectangle 4">
            <a:extLst>
              <a:ext uri="{FF2B5EF4-FFF2-40B4-BE49-F238E27FC236}">
                <a16:creationId xmlns:a16="http://schemas.microsoft.com/office/drawing/2014/main" id="{66A8B19D-9331-4A5F-91F5-8304DAB5C6B2}"/>
              </a:ext>
            </a:extLst>
          </p:cNvPr>
          <p:cNvSpPr/>
          <p:nvPr/>
        </p:nvSpPr>
        <p:spPr>
          <a:xfrm>
            <a:off x="-152400" y="6090251"/>
            <a:ext cx="9296400" cy="646331"/>
          </a:xfrm>
          <a:prstGeom prst="rect">
            <a:avLst/>
          </a:prstGeom>
        </p:spPr>
        <p:txBody>
          <a:bodyPr wrap="square">
            <a:spAutoFit/>
          </a:bodyPr>
          <a:lstStyle/>
          <a:p>
            <a:r>
              <a:rPr lang="en-US" sz="1200" b="0" dirty="0">
                <a:solidFill>
                  <a:schemeClr val="bg1"/>
                </a:solidFill>
                <a:latin typeface="BlinkMacSystemFont"/>
              </a:rPr>
              <a:t>Del </a:t>
            </a:r>
            <a:r>
              <a:rPr lang="en-US" sz="1200" b="0" dirty="0" err="1">
                <a:solidFill>
                  <a:schemeClr val="bg1"/>
                </a:solidFill>
                <a:latin typeface="BlinkMacSystemFont"/>
              </a:rPr>
              <a:t>Hoyo</a:t>
            </a:r>
            <a:r>
              <a:rPr lang="en-US" sz="1200" b="0" dirty="0">
                <a:solidFill>
                  <a:schemeClr val="bg1"/>
                </a:solidFill>
                <a:latin typeface="BlinkMacSystemFont"/>
              </a:rPr>
              <a:t> et. al. Adaptation of TECCU App Based on Patients´ Perceptions for the Telemonitoring of Inflammatory Bowel Disease: A Qualitative Study Using Focus Groups. Int J Environ Res Public Health. 2020 Mar 13;17(6):1871. </a:t>
            </a:r>
            <a:r>
              <a:rPr lang="en-US" sz="1200" b="0" dirty="0" err="1">
                <a:solidFill>
                  <a:schemeClr val="bg1"/>
                </a:solidFill>
                <a:latin typeface="BlinkMacSystemFont"/>
              </a:rPr>
              <a:t>doi</a:t>
            </a:r>
            <a:r>
              <a:rPr lang="en-US" sz="1200" b="0" dirty="0">
                <a:solidFill>
                  <a:schemeClr val="bg1"/>
                </a:solidFill>
                <a:latin typeface="BlinkMacSystemFont"/>
              </a:rPr>
              <a:t>: 10.3390/ijerph17061871. PMID: 32183103; PMCID: PMC7143635. </a:t>
            </a:r>
            <a:r>
              <a:rPr lang="en-US" sz="1200" dirty="0">
                <a:solidFill>
                  <a:schemeClr val="bg1"/>
                </a:solidFill>
                <a:hlinkClick r:id="rId3">
                  <a:extLst>
                    <a:ext uri="{A12FA001-AC4F-418D-AE19-62706E023703}">
                      <ahyp:hlinkClr xmlns:ahyp="http://schemas.microsoft.com/office/drawing/2018/hyperlinkcolor" val="tx"/>
                    </a:ext>
                  </a:extLst>
                </a:hlinkClick>
              </a:rPr>
              <a:t>https://pubmed.ncbi.nlm.nih.gov/32183103/</a:t>
            </a:r>
            <a:r>
              <a:rPr lang="en-US" sz="1200" dirty="0">
                <a:solidFill>
                  <a:schemeClr val="bg1"/>
                </a:solidFill>
              </a:rPr>
              <a:t> </a:t>
            </a:r>
          </a:p>
        </p:txBody>
      </p:sp>
    </p:spTree>
    <p:extLst>
      <p:ext uri="{BB962C8B-B14F-4D97-AF65-F5344CB8AC3E}">
        <p14:creationId xmlns:p14="http://schemas.microsoft.com/office/powerpoint/2010/main" val="25512591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Coding tree development and use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Initial tree based on expectations;</a:t>
            </a:r>
          </a:p>
          <a:p>
            <a:pPr>
              <a:buFont typeface="Arial" panose="020B0604020202020204" pitchFamily="34" charset="0"/>
              <a:buChar char="•"/>
            </a:pPr>
            <a:r>
              <a:rPr lang="en-US" dirty="0"/>
              <a:t>Test against data;</a:t>
            </a:r>
          </a:p>
          <a:p>
            <a:pPr>
              <a:buFont typeface="Arial" panose="020B0604020202020204" pitchFamily="34" charset="0"/>
              <a:buChar char="•"/>
            </a:pPr>
            <a:r>
              <a:rPr lang="en-US" dirty="0"/>
              <a:t>Test understanding of codes within research team;</a:t>
            </a:r>
          </a:p>
          <a:p>
            <a:pPr>
              <a:buFont typeface="Arial" panose="020B0604020202020204" pitchFamily="34" charset="0"/>
              <a:buChar char="•"/>
            </a:pPr>
            <a:r>
              <a:rPr lang="en-US" dirty="0"/>
              <a:t>Revisit coding tree as necessary;</a:t>
            </a:r>
          </a:p>
          <a:p>
            <a:pPr>
              <a:buFont typeface="Arial" panose="020B0604020202020204" pitchFamily="34" charset="0"/>
              <a:buChar char="•"/>
            </a:pPr>
            <a:r>
              <a:rPr lang="en-US" dirty="0"/>
              <a:t>Test reliability of coding across coders;</a:t>
            </a:r>
          </a:p>
          <a:p>
            <a:pPr lvl="1">
              <a:buFont typeface="Arial" panose="020B0604020202020204" pitchFamily="34" charset="0"/>
              <a:buChar char="•"/>
            </a:pPr>
            <a:r>
              <a:rPr lang="en-US" dirty="0"/>
              <a:t>Roundtable,</a:t>
            </a:r>
          </a:p>
          <a:p>
            <a:pPr lvl="1">
              <a:buFont typeface="Arial" panose="020B0604020202020204" pitchFamily="34" charset="0"/>
              <a:buChar char="•"/>
            </a:pPr>
            <a:r>
              <a:rPr lang="en-US" dirty="0"/>
              <a:t>Statistically (kappa);</a:t>
            </a:r>
          </a:p>
          <a:p>
            <a:pPr>
              <a:buFont typeface="Arial" panose="020B0604020202020204" pitchFamily="34" charset="0"/>
              <a:buChar char="•"/>
            </a:pPr>
            <a:r>
              <a:rPr lang="en-US" dirty="0"/>
              <a:t>• Adjust amount of double-coding as necessary.</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24101415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style’ relationships</a:t>
            </a:r>
          </a:p>
        </p:txBody>
      </p:sp>
      <p:sp>
        <p:nvSpPr>
          <p:cNvPr id="3" name="Content Placeholder 2"/>
          <p:cNvSpPr>
            <a:spLocks noGrp="1"/>
          </p:cNvSpPr>
          <p:nvPr>
            <p:ph idx="1"/>
          </p:nvPr>
        </p:nvSpPr>
        <p:spPr>
          <a:xfrm>
            <a:off x="0" y="1524000"/>
            <a:ext cx="9067800" cy="4953000"/>
          </a:xfrm>
        </p:spPr>
        <p:txBody>
          <a:bodyPr/>
          <a:lstStyle/>
          <a:p>
            <a:pPr marL="174625" indent="-174625">
              <a:buFont typeface="Arial" panose="020B0604020202020204" pitchFamily="34" charset="0"/>
              <a:buChar char="•"/>
            </a:pPr>
            <a:r>
              <a:rPr lang="en-US" sz="1800" u="sng" dirty="0"/>
              <a:t>Attributive</a:t>
            </a:r>
            <a:r>
              <a:rPr lang="en-US" sz="1800" dirty="0"/>
              <a:t>:  X defined with respect to one or more attributes of Y</a:t>
            </a:r>
          </a:p>
          <a:p>
            <a:pPr marL="174625" indent="-174625">
              <a:buFont typeface="Arial" panose="020B0604020202020204" pitchFamily="34" charset="0"/>
              <a:buChar char="•"/>
            </a:pPr>
            <a:r>
              <a:rPr lang="en-US" sz="1800" u="sng" dirty="0"/>
              <a:t>Contingency</a:t>
            </a:r>
            <a:r>
              <a:rPr lang="en-US" sz="1800" dirty="0"/>
              <a:t>:  X is defined as with relation to an antecedent or concomitant of Y</a:t>
            </a:r>
          </a:p>
          <a:p>
            <a:pPr marL="174625" indent="-174625">
              <a:buFont typeface="Arial" panose="020B0604020202020204" pitchFamily="34" charset="0"/>
              <a:buChar char="•"/>
            </a:pPr>
            <a:r>
              <a:rPr lang="en-US" sz="1800" u="sng" dirty="0"/>
              <a:t>Function</a:t>
            </a:r>
            <a:r>
              <a:rPr lang="en-US" sz="1800" dirty="0"/>
              <a:t>:  X is defined as the means of effecting Y</a:t>
            </a:r>
          </a:p>
          <a:p>
            <a:pPr marL="174625" indent="-174625">
              <a:buFont typeface="Arial" panose="020B0604020202020204" pitchFamily="34" charset="0"/>
              <a:buChar char="•"/>
            </a:pPr>
            <a:r>
              <a:rPr lang="en-US" sz="1800" u="sng" dirty="0"/>
              <a:t>Spatial</a:t>
            </a:r>
            <a:r>
              <a:rPr lang="en-US" sz="1800" dirty="0"/>
              <a:t>:  X is oriented spatially with respect to Y</a:t>
            </a:r>
          </a:p>
          <a:p>
            <a:pPr marL="174625" indent="-174625">
              <a:buFont typeface="Arial" panose="020B0604020202020204" pitchFamily="34" charset="0"/>
              <a:buChar char="•"/>
            </a:pPr>
            <a:r>
              <a:rPr lang="en-US" sz="1800" u="sng" dirty="0"/>
              <a:t>Operational</a:t>
            </a:r>
            <a:r>
              <a:rPr lang="en-US" sz="1800" dirty="0"/>
              <a:t>:  X is defined with respect to an action of Y of which it is a goal or recipient</a:t>
            </a:r>
          </a:p>
          <a:p>
            <a:pPr marL="174625" indent="-174625">
              <a:buFont typeface="Arial" panose="020B0604020202020204" pitchFamily="34" charset="0"/>
              <a:buChar char="•"/>
            </a:pPr>
            <a:r>
              <a:rPr lang="en-US" sz="1800" u="sng" dirty="0"/>
              <a:t>Comparison</a:t>
            </a:r>
            <a:r>
              <a:rPr lang="en-US" sz="1800" dirty="0"/>
              <a:t>:  X is defined in terms of its similarity or contrast with Y</a:t>
            </a:r>
          </a:p>
          <a:p>
            <a:pPr marL="174625" indent="-174625">
              <a:buFont typeface="Arial" panose="020B0604020202020204" pitchFamily="34" charset="0"/>
              <a:buChar char="•"/>
            </a:pPr>
            <a:r>
              <a:rPr lang="en-US" sz="1800" u="sng" dirty="0"/>
              <a:t>Exemplification</a:t>
            </a:r>
            <a:r>
              <a:rPr lang="en-US" sz="1800" dirty="0"/>
              <a:t>:  X is defined by citing an appropriate co-</a:t>
            </a:r>
            <a:r>
              <a:rPr lang="en-US" sz="1800" dirty="0" err="1"/>
              <a:t>occurrent</a:t>
            </a:r>
            <a:r>
              <a:rPr lang="en-US" sz="1800" dirty="0"/>
              <a:t> Y</a:t>
            </a:r>
          </a:p>
          <a:p>
            <a:pPr marL="174625" indent="-174625">
              <a:buFont typeface="Arial" panose="020B0604020202020204" pitchFamily="34" charset="0"/>
              <a:buChar char="•"/>
            </a:pPr>
            <a:r>
              <a:rPr lang="en-US" sz="1800" u="sng" dirty="0"/>
              <a:t>Class inclusion</a:t>
            </a:r>
            <a:r>
              <a:rPr lang="en-US" sz="1800" dirty="0"/>
              <a:t>:  X is defined with respect to its membership in a hierarchical class Y</a:t>
            </a:r>
          </a:p>
          <a:p>
            <a:pPr marL="174625" indent="-174625">
              <a:buFont typeface="Arial" panose="020B0604020202020204" pitchFamily="34" charset="0"/>
              <a:buChar char="•"/>
            </a:pPr>
            <a:r>
              <a:rPr lang="en-US" sz="1800" u="sng" dirty="0"/>
              <a:t>Synonymy</a:t>
            </a:r>
            <a:r>
              <a:rPr lang="en-US" sz="1800" dirty="0"/>
              <a:t>:  X is defined as an equivalent to Y</a:t>
            </a:r>
          </a:p>
          <a:p>
            <a:pPr marL="174625" indent="-174625">
              <a:buFont typeface="Arial" panose="020B0604020202020204" pitchFamily="34" charset="0"/>
              <a:buChar char="•"/>
            </a:pPr>
            <a:r>
              <a:rPr lang="en-US" sz="1800" u="sng" dirty="0" err="1"/>
              <a:t>Antonymy</a:t>
            </a:r>
            <a:r>
              <a:rPr lang="en-US" sz="1800" dirty="0"/>
              <a:t>:  X is defined as the negation of Y</a:t>
            </a:r>
          </a:p>
          <a:p>
            <a:pPr marL="174625" indent="-174625">
              <a:buFont typeface="Arial" panose="020B0604020202020204" pitchFamily="34" charset="0"/>
              <a:buChar char="•"/>
            </a:pPr>
            <a:r>
              <a:rPr lang="en-US" sz="1800" u="sng" dirty="0"/>
              <a:t>Provenance</a:t>
            </a:r>
            <a:r>
              <a:rPr lang="en-US" sz="1800" dirty="0"/>
              <a:t>:  X is defined with respect to its source Y</a:t>
            </a:r>
          </a:p>
          <a:p>
            <a:pPr marL="174625" indent="-174625">
              <a:buFont typeface="Arial" panose="020B0604020202020204" pitchFamily="34" charset="0"/>
              <a:buChar char="•"/>
            </a:pPr>
            <a:r>
              <a:rPr lang="en-US" sz="1800" u="sng" dirty="0"/>
              <a:t>Grading</a:t>
            </a:r>
            <a:r>
              <a:rPr lang="en-US" sz="1800" dirty="0"/>
              <a:t>:  X is defined with respect to its placement in a series or spectrum that also includes Y</a:t>
            </a:r>
          </a:p>
          <a:p>
            <a:pPr marL="174625" indent="-174625">
              <a:buFont typeface="Arial" panose="020B0604020202020204" pitchFamily="34" charset="0"/>
              <a:buChar char="•"/>
            </a:pPr>
            <a:r>
              <a:rPr lang="en-US" sz="1800" u="sng" dirty="0"/>
              <a:t>Circularity</a:t>
            </a:r>
            <a:r>
              <a:rPr lang="en-US" sz="1800" dirty="0"/>
              <a:t>:  X is defined as X</a:t>
            </a:r>
          </a:p>
        </p:txBody>
      </p:sp>
      <p:sp>
        <p:nvSpPr>
          <p:cNvPr id="4" name="Rectangle 3"/>
          <p:cNvSpPr/>
          <p:nvPr/>
        </p:nvSpPr>
        <p:spPr>
          <a:xfrm>
            <a:off x="685800" y="6396335"/>
            <a:ext cx="8458200" cy="461665"/>
          </a:xfrm>
          <a:prstGeom prst="rect">
            <a:avLst/>
          </a:prstGeom>
        </p:spPr>
        <p:txBody>
          <a:bodyPr wrap="square">
            <a:spAutoFit/>
          </a:bodyPr>
          <a:lstStyle/>
          <a:p>
            <a:pPr algn="r"/>
            <a:r>
              <a:rPr lang="en-US" sz="1200" b="0" dirty="0" err="1">
                <a:solidFill>
                  <a:schemeClr val="bg1"/>
                </a:solidFill>
              </a:rPr>
              <a:t>Casagrande</a:t>
            </a:r>
            <a:r>
              <a:rPr lang="en-US" sz="1200" b="0" dirty="0">
                <a:solidFill>
                  <a:schemeClr val="bg1"/>
                </a:solidFill>
              </a:rPr>
              <a:t>, J. B., &amp; Hale, K. L. (1967). Semantic relationships in Papago </a:t>
            </a:r>
            <a:r>
              <a:rPr lang="en-US" sz="1200" b="0" dirty="0" err="1">
                <a:solidFill>
                  <a:schemeClr val="bg1"/>
                </a:solidFill>
              </a:rPr>
              <a:t>folkdefinitions</a:t>
            </a:r>
            <a:r>
              <a:rPr lang="en-US" sz="1200" b="0" dirty="0">
                <a:solidFill>
                  <a:schemeClr val="bg1"/>
                </a:solidFill>
              </a:rPr>
              <a:t>. In D. </a:t>
            </a:r>
            <a:r>
              <a:rPr lang="en-US" sz="1200" b="0" dirty="0" err="1">
                <a:solidFill>
                  <a:schemeClr val="bg1"/>
                </a:solidFill>
              </a:rPr>
              <a:t>Hymes</a:t>
            </a:r>
            <a:r>
              <a:rPr lang="en-US" sz="1200" b="0" dirty="0">
                <a:solidFill>
                  <a:schemeClr val="bg1"/>
                </a:solidFill>
              </a:rPr>
              <a:t> &amp; W. E. </a:t>
            </a:r>
            <a:r>
              <a:rPr lang="en-US" sz="1200" b="0" dirty="0" err="1">
                <a:solidFill>
                  <a:schemeClr val="bg1"/>
                </a:solidFill>
              </a:rPr>
              <a:t>Bittle</a:t>
            </a:r>
            <a:r>
              <a:rPr lang="en-US" sz="1200" b="0" dirty="0">
                <a:solidFill>
                  <a:schemeClr val="bg1"/>
                </a:solidFill>
              </a:rPr>
              <a:t> (Eds.), </a:t>
            </a:r>
            <a:r>
              <a:rPr lang="en-US" sz="1200" b="0" i="1" dirty="0">
                <a:solidFill>
                  <a:schemeClr val="bg1"/>
                </a:solidFill>
              </a:rPr>
              <a:t>Studies in southwestern </a:t>
            </a:r>
            <a:r>
              <a:rPr lang="en-US" sz="1200" b="0" i="1" dirty="0" err="1">
                <a:solidFill>
                  <a:schemeClr val="bg1"/>
                </a:solidFill>
              </a:rPr>
              <a:t>ethnolinguistics</a:t>
            </a:r>
            <a:r>
              <a:rPr lang="en-US" sz="1200" b="0" i="1" dirty="0">
                <a:solidFill>
                  <a:schemeClr val="bg1"/>
                </a:solidFill>
              </a:rPr>
              <a:t> </a:t>
            </a:r>
            <a:r>
              <a:rPr lang="en-US" sz="1200" b="0" dirty="0">
                <a:solidFill>
                  <a:schemeClr val="bg1"/>
                </a:solidFill>
              </a:rPr>
              <a:t>(pp. 165-196). The Hague, Netherlands: Mouton.</a:t>
            </a:r>
            <a:endParaRPr lang="en-US" sz="1200" dirty="0">
              <a:solidFill>
                <a:schemeClr val="bg1"/>
              </a:solidFill>
            </a:endParaRPr>
          </a:p>
        </p:txBody>
      </p:sp>
    </p:spTree>
    <p:extLst>
      <p:ext uri="{BB962C8B-B14F-4D97-AF65-F5344CB8AC3E}">
        <p14:creationId xmlns:p14="http://schemas.microsoft.com/office/powerpoint/2010/main" val="33772687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TextBox 3"/>
          <p:cNvSpPr txBox="1"/>
          <p:nvPr/>
        </p:nvSpPr>
        <p:spPr>
          <a:xfrm>
            <a:off x="4724400" y="3886200"/>
            <a:ext cx="4038600" cy="1200329"/>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Data collected for different purposes</a:t>
            </a:r>
          </a:p>
          <a:p>
            <a:pPr marL="457200" indent="-457200" algn="l">
              <a:buFont typeface="Arial" panose="020B0604020202020204" pitchFamily="34" charset="0"/>
              <a:buChar char="•"/>
            </a:pPr>
            <a:r>
              <a:rPr lang="en-US" sz="2400" b="0" dirty="0">
                <a:solidFill>
                  <a:schemeClr val="bg1"/>
                </a:solidFill>
              </a:rPr>
              <a:t>Secondary use</a:t>
            </a:r>
          </a:p>
        </p:txBody>
      </p:sp>
      <p:cxnSp>
        <p:nvCxnSpPr>
          <p:cNvPr id="5" name="Straight Arrow Connector 4"/>
          <p:cNvCxnSpPr/>
          <p:nvPr/>
        </p:nvCxnSpPr>
        <p:spPr bwMode="auto">
          <a:xfrm flipV="1">
            <a:off x="4495800" y="4541460"/>
            <a:ext cx="208280" cy="1456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6" name="Rectangle 5"/>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29603279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TextBox 3"/>
          <p:cNvSpPr txBox="1"/>
          <p:nvPr/>
        </p:nvSpPr>
        <p:spPr>
          <a:xfrm>
            <a:off x="4800600" y="4221540"/>
            <a:ext cx="4038600" cy="1569660"/>
          </a:xfrm>
          <a:prstGeom prst="rect">
            <a:avLst/>
          </a:prstGeom>
          <a:noFill/>
          <a:ln>
            <a:solidFill>
              <a:schemeClr val="bg1"/>
            </a:solidFill>
          </a:ln>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Understandings of culture through representation of 'insider's point of view.’</a:t>
            </a:r>
          </a:p>
          <a:p>
            <a:pPr marL="457200" indent="-457200" algn="l">
              <a:buFont typeface="Arial" panose="020B0604020202020204" pitchFamily="34" charset="0"/>
              <a:buChar char="•"/>
            </a:pPr>
            <a:r>
              <a:rPr lang="en-US" sz="2400" b="0" dirty="0">
                <a:solidFill>
                  <a:schemeClr val="bg1"/>
                </a:solidFill>
              </a:rPr>
              <a:t>Participating observation.</a:t>
            </a:r>
          </a:p>
        </p:txBody>
      </p:sp>
      <p:cxnSp>
        <p:nvCxnSpPr>
          <p:cNvPr id="5" name="Straight Arrow Connector 4"/>
          <p:cNvCxnSpPr/>
          <p:nvPr/>
        </p:nvCxnSpPr>
        <p:spPr bwMode="auto">
          <a:xfrm>
            <a:off x="2799080" y="5029200"/>
            <a:ext cx="19050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6" name="Rectangle 5"/>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Tree>
    <p:extLst>
      <p:ext uri="{BB962C8B-B14F-4D97-AF65-F5344CB8AC3E}">
        <p14:creationId xmlns:p14="http://schemas.microsoft.com/office/powerpoint/2010/main" val="31466141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Ethnography</a:t>
            </a:r>
          </a:p>
        </p:txBody>
      </p:sp>
      <p:sp>
        <p:nvSpPr>
          <p:cNvPr id="3" name="Content Placeholder 2"/>
          <p:cNvSpPr>
            <a:spLocks noGrp="1"/>
          </p:cNvSpPr>
          <p:nvPr>
            <p:ph idx="1"/>
          </p:nvPr>
        </p:nvSpPr>
        <p:spPr/>
        <p:txBody>
          <a:bodyPr/>
          <a:lstStyle/>
          <a:p>
            <a:pPr algn="ctr"/>
            <a:endParaRPr lang="en-US" dirty="0"/>
          </a:p>
          <a:p>
            <a:pPr algn="ctr"/>
            <a:r>
              <a:rPr lang="en-US" dirty="0"/>
              <a:t>A Simple Introduction to the Practice of Ethnography and Guide to Ethnographic </a:t>
            </a:r>
            <a:r>
              <a:rPr lang="en-US" dirty="0" err="1"/>
              <a:t>Fieldnotes</a:t>
            </a:r>
            <a:endParaRPr lang="en-US" dirty="0"/>
          </a:p>
          <a:p>
            <a:pPr algn="ctr"/>
            <a:r>
              <a:rPr lang="en-US" dirty="0"/>
              <a:t>Brian A </a:t>
            </a:r>
            <a:r>
              <a:rPr lang="en-US" dirty="0" err="1"/>
              <a:t>Hoey</a:t>
            </a:r>
            <a:r>
              <a:rPr lang="en-US" dirty="0"/>
              <a:t>, </a:t>
            </a:r>
            <a:r>
              <a:rPr lang="en-US" i="1" dirty="0"/>
              <a:t>Marshall University</a:t>
            </a:r>
          </a:p>
          <a:p>
            <a:pPr algn="ctr"/>
            <a:endParaRPr lang="en-US" i="1" dirty="0"/>
          </a:p>
          <a:p>
            <a:pPr algn="ctr"/>
            <a:r>
              <a:rPr lang="en-US" dirty="0"/>
              <a:t>http://works.bepress.com/brian_hoey/12/</a:t>
            </a:r>
          </a:p>
        </p:txBody>
      </p:sp>
    </p:spTree>
    <p:extLst>
      <p:ext uri="{BB962C8B-B14F-4D97-AF65-F5344CB8AC3E}">
        <p14:creationId xmlns:p14="http://schemas.microsoft.com/office/powerpoint/2010/main" val="991691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 			 =</a:t>
            </a:r>
            <a:r>
              <a:rPr lang="en-US" sz="2800" dirty="0">
                <a:solidFill>
                  <a:srgbClr val="FFFF00"/>
                </a:solidFill>
              </a:rPr>
              <a:t>  </a:t>
            </a:r>
            <a:r>
              <a:rPr lang="en-US" sz="2800" dirty="0">
                <a:solidFill>
                  <a:srgbClr val="1FE115"/>
                </a:solidFill>
              </a:rPr>
              <a:t>document</a:t>
            </a:r>
          </a:p>
          <a:p>
            <a:pPr>
              <a:buFont typeface="Arial" panose="020B0604020202020204" pitchFamily="34" charset="0"/>
              <a:buChar char="•"/>
            </a:pPr>
            <a:r>
              <a:rPr lang="en-US" sz="2800" dirty="0"/>
              <a:t>Interviews		produce</a:t>
            </a:r>
            <a:r>
              <a:rPr lang="en-US" sz="2800" dirty="0">
                <a:solidFill>
                  <a:srgbClr val="FFFF00"/>
                </a:solidFill>
              </a:rPr>
              <a:t> </a:t>
            </a:r>
            <a:r>
              <a:rPr lang="en-US" sz="2800" dirty="0">
                <a:solidFill>
                  <a:srgbClr val="1FE115"/>
                </a:solidFill>
              </a:rPr>
              <a:t>document</a:t>
            </a:r>
          </a:p>
          <a:p>
            <a:pPr>
              <a:buFont typeface="Arial" panose="020B0604020202020204" pitchFamily="34" charset="0"/>
              <a:buChar char="•"/>
            </a:pPr>
            <a:r>
              <a:rPr lang="en-US" sz="2800" dirty="0"/>
              <a:t>Focus groups		produce </a:t>
            </a:r>
            <a:r>
              <a:rPr lang="en-US" sz="2800" dirty="0">
                <a:solidFill>
                  <a:srgbClr val="1FE115"/>
                </a:solidFill>
              </a:rPr>
              <a:t>document</a:t>
            </a:r>
          </a:p>
          <a:p>
            <a:pPr>
              <a:buFont typeface="Arial" panose="020B0604020202020204" pitchFamily="34" charset="0"/>
              <a:buChar char="•"/>
            </a:pPr>
            <a:r>
              <a:rPr lang="en-US" sz="2800" dirty="0"/>
              <a:t>Observations		produce </a:t>
            </a:r>
            <a:r>
              <a:rPr lang="en-US" sz="2800" dirty="0">
                <a:solidFill>
                  <a:srgbClr val="1FE115"/>
                </a:solidFill>
              </a:rPr>
              <a:t>document</a:t>
            </a:r>
          </a:p>
          <a:p>
            <a:pPr>
              <a:buFont typeface="Arial" panose="020B0604020202020204" pitchFamily="34" charset="0"/>
              <a:buChar char="•"/>
            </a:pPr>
            <a:r>
              <a:rPr lang="en-US" sz="2800" dirty="0">
                <a:solidFill>
                  <a:srgbClr val="FFFF00"/>
                </a:solidFill>
              </a:rPr>
              <a:t>(Data) extraction</a:t>
            </a:r>
          </a:p>
          <a:p>
            <a:pPr>
              <a:buFont typeface="Arial" panose="020B0604020202020204" pitchFamily="34" charset="0"/>
              <a:buChar char="•"/>
            </a:pPr>
            <a:r>
              <a:rPr lang="en-US" sz="2800" dirty="0"/>
              <a:t>Secondary data sources	 =  </a:t>
            </a:r>
            <a:r>
              <a:rPr lang="en-US" sz="2800" dirty="0">
                <a:solidFill>
                  <a:srgbClr val="1FE115"/>
                </a:solidFill>
              </a:rPr>
              <a:t>document</a:t>
            </a:r>
          </a:p>
          <a:p>
            <a:pPr>
              <a:buFont typeface="Arial" panose="020B0604020202020204" pitchFamily="34" charset="0"/>
              <a:buChar char="•"/>
            </a:pPr>
            <a:r>
              <a:rPr lang="en-US" sz="2800" dirty="0"/>
              <a:t>Ethnography		produce </a:t>
            </a:r>
            <a:r>
              <a:rPr lang="en-US" sz="2800" dirty="0">
                <a:solidFill>
                  <a:srgbClr val="1FE115"/>
                </a:solidFill>
              </a:rPr>
              <a:t>document</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grpSp>
        <p:nvGrpSpPr>
          <p:cNvPr id="19" name="Group 18"/>
          <p:cNvGrpSpPr/>
          <p:nvPr/>
        </p:nvGrpSpPr>
        <p:grpSpPr>
          <a:xfrm>
            <a:off x="7239000" y="1981200"/>
            <a:ext cx="838200" cy="3048000"/>
            <a:chOff x="7239000" y="1981200"/>
            <a:chExt cx="838200" cy="3048000"/>
          </a:xfrm>
        </p:grpSpPr>
        <p:cxnSp>
          <p:nvCxnSpPr>
            <p:cNvPr id="7" name="Straight Connector 6"/>
            <p:cNvCxnSpPr/>
            <p:nvPr/>
          </p:nvCxnSpPr>
          <p:spPr bwMode="auto">
            <a:xfrm>
              <a:off x="7239000" y="198120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8" name="Straight Connector 7"/>
            <p:cNvCxnSpPr/>
            <p:nvPr/>
          </p:nvCxnSpPr>
          <p:spPr bwMode="auto">
            <a:xfrm>
              <a:off x="7239000" y="246888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9" name="Straight Connector 8"/>
            <p:cNvCxnSpPr/>
            <p:nvPr/>
          </p:nvCxnSpPr>
          <p:spPr bwMode="auto">
            <a:xfrm>
              <a:off x="7239000" y="297180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10" name="Straight Connector 9"/>
            <p:cNvCxnSpPr/>
            <p:nvPr/>
          </p:nvCxnSpPr>
          <p:spPr bwMode="auto">
            <a:xfrm>
              <a:off x="7239000" y="350520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11" name="Straight Connector 10"/>
            <p:cNvCxnSpPr/>
            <p:nvPr/>
          </p:nvCxnSpPr>
          <p:spPr bwMode="auto">
            <a:xfrm>
              <a:off x="7239000" y="449580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12" name="Straight Connector 11"/>
            <p:cNvCxnSpPr/>
            <p:nvPr/>
          </p:nvCxnSpPr>
          <p:spPr bwMode="auto">
            <a:xfrm>
              <a:off x="7239000" y="5029200"/>
              <a:ext cx="838200" cy="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13" name="Straight Connector 12"/>
            <p:cNvCxnSpPr/>
            <p:nvPr/>
          </p:nvCxnSpPr>
          <p:spPr bwMode="auto">
            <a:xfrm flipV="1">
              <a:off x="8077200" y="1981200"/>
              <a:ext cx="0" cy="3048000"/>
            </a:xfrm>
            <a:prstGeom prst="line">
              <a:avLst/>
            </a:prstGeom>
            <a:solidFill>
              <a:schemeClr val="accent1"/>
            </a:solidFill>
            <a:ln w="38100" cap="flat" cmpd="sng" algn="ctr">
              <a:solidFill>
                <a:srgbClr val="1FE115"/>
              </a:solidFill>
              <a:prstDash val="solid"/>
              <a:round/>
              <a:headEnd type="none" w="med" len="med"/>
              <a:tailEnd type="none" w="med" len="med"/>
            </a:ln>
            <a:effectLst/>
          </p:spPr>
        </p:cxnSp>
      </p:grpSp>
      <p:cxnSp>
        <p:nvCxnSpPr>
          <p:cNvPr id="16" name="Straight Connector 15"/>
          <p:cNvCxnSpPr/>
          <p:nvPr/>
        </p:nvCxnSpPr>
        <p:spPr bwMode="auto">
          <a:xfrm>
            <a:off x="3581400" y="4038600"/>
            <a:ext cx="4495800" cy="0"/>
          </a:xfrm>
          <a:prstGeom prst="line">
            <a:avLst/>
          </a:prstGeom>
          <a:solidFill>
            <a:schemeClr val="accent1"/>
          </a:solidFill>
          <a:ln w="38100" cap="flat" cmpd="sng" algn="ctr">
            <a:solidFill>
              <a:srgbClr val="1FE115"/>
            </a:solidFill>
            <a:prstDash val="solid"/>
            <a:round/>
            <a:headEnd type="arrow" w="med" len="med"/>
            <a:tailEnd type="none" w="med" len="med"/>
          </a:ln>
          <a:effectLst/>
        </p:spPr>
      </p:cxnSp>
    </p:spTree>
    <p:extLst>
      <p:ext uri="{BB962C8B-B14F-4D97-AF65-F5344CB8AC3E}">
        <p14:creationId xmlns:p14="http://schemas.microsoft.com/office/powerpoint/2010/main" val="48210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67272-9C97-42B5-9F34-1BFC7F59335A}"/>
              </a:ext>
            </a:extLst>
          </p:cNvPr>
          <p:cNvSpPr>
            <a:spLocks noGrp="1"/>
          </p:cNvSpPr>
          <p:nvPr>
            <p:ph type="title"/>
          </p:nvPr>
        </p:nvSpPr>
        <p:spPr/>
        <p:txBody>
          <a:bodyPr/>
          <a:lstStyle/>
          <a:p>
            <a:r>
              <a:rPr lang="en-US" dirty="0"/>
              <a:t>COREQ (</a:t>
            </a:r>
            <a:r>
              <a:rPr lang="en-US" dirty="0" err="1"/>
              <a:t>COnsolidated</a:t>
            </a:r>
            <a:r>
              <a:rPr lang="en-US" dirty="0"/>
              <a:t> criteria for </a:t>
            </a:r>
            <a:r>
              <a:rPr lang="en-US" dirty="0" err="1"/>
              <a:t>REporting</a:t>
            </a:r>
            <a:r>
              <a:rPr lang="en-US" dirty="0"/>
              <a:t> Qualitative research) Checklist</a:t>
            </a:r>
          </a:p>
        </p:txBody>
      </p:sp>
      <p:sp>
        <p:nvSpPr>
          <p:cNvPr id="3" name="Content Placeholder 2">
            <a:extLst>
              <a:ext uri="{FF2B5EF4-FFF2-40B4-BE49-F238E27FC236}">
                <a16:creationId xmlns:a16="http://schemas.microsoft.com/office/drawing/2014/main" id="{0B6796DE-8CF6-42BE-BF50-18877D99CA21}"/>
              </a:ext>
            </a:extLst>
          </p:cNvPr>
          <p:cNvSpPr>
            <a:spLocks noGrp="1"/>
          </p:cNvSpPr>
          <p:nvPr>
            <p:ph idx="1"/>
          </p:nvPr>
        </p:nvSpPr>
        <p:spPr>
          <a:xfrm>
            <a:off x="228600" y="2286000"/>
            <a:ext cx="8686800" cy="4343400"/>
          </a:xfrm>
        </p:spPr>
        <p:txBody>
          <a:bodyPr/>
          <a:lstStyle/>
          <a:p>
            <a:pPr>
              <a:buFont typeface="Arial" panose="020B0604020202020204" pitchFamily="34" charset="0"/>
              <a:buChar char="•"/>
            </a:pPr>
            <a:r>
              <a:rPr lang="en-US" dirty="0"/>
              <a:t>Covers:</a:t>
            </a:r>
          </a:p>
          <a:p>
            <a:pPr lvl="1">
              <a:buFont typeface="Arial" panose="020B0604020202020204" pitchFamily="34" charset="0"/>
              <a:buChar char="•"/>
            </a:pPr>
            <a:r>
              <a:rPr lang="en-US" sz="2200" dirty="0"/>
              <a:t>Research team and reflexivity</a:t>
            </a:r>
          </a:p>
          <a:p>
            <a:pPr lvl="1">
              <a:buFont typeface="Arial" panose="020B0604020202020204" pitchFamily="34" charset="0"/>
              <a:buChar char="•"/>
            </a:pPr>
            <a:r>
              <a:rPr lang="en-US" sz="2200" dirty="0"/>
              <a:t>Study design</a:t>
            </a:r>
          </a:p>
          <a:p>
            <a:pPr lvl="1">
              <a:buFont typeface="Arial" panose="020B0604020202020204" pitchFamily="34" charset="0"/>
              <a:buChar char="•"/>
            </a:pPr>
            <a:r>
              <a:rPr lang="en-US" sz="2200" dirty="0"/>
              <a:t>Analysis and findings</a:t>
            </a:r>
          </a:p>
          <a:p>
            <a:pPr>
              <a:buFont typeface="Arial" panose="020B0604020202020204" pitchFamily="34" charset="0"/>
              <a:buChar char="•"/>
            </a:pPr>
            <a:r>
              <a:rPr lang="en-US" dirty="0" err="1"/>
              <a:t>Origine</a:t>
            </a:r>
            <a:r>
              <a:rPr lang="en-US" dirty="0"/>
              <a:t>: </a:t>
            </a:r>
          </a:p>
          <a:p>
            <a:pPr marL="857250" lvl="2" indent="0">
              <a:buNone/>
            </a:pPr>
            <a:r>
              <a:rPr lang="en-US" sz="1800" dirty="0"/>
              <a:t>Tong A, Sainsbury P, Craig J. </a:t>
            </a:r>
          </a:p>
          <a:p>
            <a:pPr marL="857250" lvl="2" indent="0">
              <a:buNone/>
            </a:pPr>
            <a:r>
              <a:rPr lang="en-US" sz="1800" dirty="0"/>
              <a:t>Consolidated criteria for reporting qualitative research (COREQ): a 32-item checklist for interviews and focus groups. </a:t>
            </a:r>
          </a:p>
          <a:p>
            <a:pPr marL="857250" lvl="2" indent="0">
              <a:buNone/>
            </a:pPr>
            <a:r>
              <a:rPr lang="en-US" sz="1800" dirty="0"/>
              <a:t>International Journal for Quality in Health Care. 2007. Volume 19, Number 6: pp. 349 – 357.</a:t>
            </a:r>
          </a:p>
          <a:p>
            <a:pPr>
              <a:buFont typeface="Arial" panose="020B0604020202020204" pitchFamily="34" charset="0"/>
              <a:buChar char="•"/>
            </a:pPr>
            <a:r>
              <a:rPr lang="en-US" dirty="0"/>
              <a:t>Required for publishing papers in certain journals.</a:t>
            </a:r>
          </a:p>
        </p:txBody>
      </p:sp>
      <p:sp>
        <p:nvSpPr>
          <p:cNvPr id="4" name="Rectangle 3">
            <a:extLst>
              <a:ext uri="{FF2B5EF4-FFF2-40B4-BE49-F238E27FC236}">
                <a16:creationId xmlns:a16="http://schemas.microsoft.com/office/drawing/2014/main" id="{7E8ED84C-EFE2-47DF-83BE-549C02A37EAE}"/>
              </a:ext>
            </a:extLst>
          </p:cNvPr>
          <p:cNvSpPr/>
          <p:nvPr/>
        </p:nvSpPr>
        <p:spPr>
          <a:xfrm>
            <a:off x="3352800" y="6460123"/>
            <a:ext cx="5791200" cy="338554"/>
          </a:xfrm>
          <a:prstGeom prst="rect">
            <a:avLst/>
          </a:prstGeom>
        </p:spPr>
        <p:txBody>
          <a:bodyPr wrap="square">
            <a:spAutoFit/>
          </a:bodyPr>
          <a:lstStyle/>
          <a:p>
            <a:r>
              <a:rPr lang="en-US" sz="1600" b="0" dirty="0">
                <a:solidFill>
                  <a:schemeClr val="bg1"/>
                </a:solidFill>
                <a:hlinkClick r:id="rId2"/>
              </a:rPr>
              <a:t>http://cdn.elsevier.com/promis_misc/ISSM_COREQ_Checklist.pdf</a:t>
            </a:r>
            <a:r>
              <a:rPr lang="en-US" sz="1600" b="0" dirty="0">
                <a:solidFill>
                  <a:schemeClr val="bg1"/>
                </a:solidFill>
              </a:rPr>
              <a:t> </a:t>
            </a:r>
          </a:p>
        </p:txBody>
      </p:sp>
    </p:spTree>
    <p:extLst>
      <p:ext uri="{BB962C8B-B14F-4D97-AF65-F5344CB8AC3E}">
        <p14:creationId xmlns:p14="http://schemas.microsoft.com/office/powerpoint/2010/main" val="31307175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72815-6888-43EB-B78E-32864AC6121F}"/>
              </a:ext>
            </a:extLst>
          </p:cNvPr>
          <p:cNvSpPr>
            <a:spLocks noGrp="1"/>
          </p:cNvSpPr>
          <p:nvPr>
            <p:ph type="title"/>
          </p:nvPr>
        </p:nvSpPr>
        <p:spPr/>
        <p:txBody>
          <a:bodyPr/>
          <a:lstStyle/>
          <a:p>
            <a:r>
              <a:rPr lang="en-US" dirty="0"/>
              <a:t>Required reading</a:t>
            </a:r>
          </a:p>
        </p:txBody>
      </p:sp>
      <p:sp>
        <p:nvSpPr>
          <p:cNvPr id="3" name="Content Placeholder 2">
            <a:extLst>
              <a:ext uri="{FF2B5EF4-FFF2-40B4-BE49-F238E27FC236}">
                <a16:creationId xmlns:a16="http://schemas.microsoft.com/office/drawing/2014/main" id="{2D01771E-3D96-440B-BC1C-70B41D51BF82}"/>
              </a:ext>
            </a:extLst>
          </p:cNvPr>
          <p:cNvSpPr>
            <a:spLocks noGrp="1"/>
          </p:cNvSpPr>
          <p:nvPr>
            <p:ph idx="1"/>
          </p:nvPr>
        </p:nvSpPr>
        <p:spPr/>
        <p:txBody>
          <a:bodyPr/>
          <a:lstStyle/>
          <a:p>
            <a:r>
              <a:rPr lang="en-US" b="1" dirty="0"/>
              <a:t>R9 	</a:t>
            </a:r>
            <a:r>
              <a:rPr lang="en-US" dirty="0"/>
              <a:t>Palinkas, L.A., et al., </a:t>
            </a:r>
          </a:p>
          <a:p>
            <a:r>
              <a:rPr lang="en-US" i="1" dirty="0"/>
              <a:t>		Mixed method designs in implementation research.</a:t>
            </a:r>
          </a:p>
          <a:p>
            <a:r>
              <a:rPr lang="en-US" i="1" dirty="0"/>
              <a:t>		</a:t>
            </a:r>
            <a:r>
              <a:rPr lang="en-US" dirty="0"/>
              <a:t>Adm Policy </a:t>
            </a:r>
            <a:r>
              <a:rPr lang="en-US" dirty="0" err="1"/>
              <a:t>Ment</a:t>
            </a:r>
            <a:r>
              <a:rPr lang="en-US" dirty="0"/>
              <a:t> Health, 2011. </a:t>
            </a:r>
            <a:r>
              <a:rPr lang="en-US" b="1" dirty="0"/>
              <a:t>38</a:t>
            </a:r>
            <a:r>
              <a:rPr lang="en-US" dirty="0"/>
              <a:t>(1): p. 44-53. </a:t>
            </a:r>
          </a:p>
          <a:p>
            <a:endParaRPr lang="en-US" dirty="0"/>
          </a:p>
          <a:p>
            <a:r>
              <a:rPr lang="en-US" sz="1600" dirty="0">
                <a:hlinkClick r:id="rId2"/>
              </a:rPr>
              <a:t>https://www.ncbi.nlm.nih.gov/pmc/articles/PMC3025112/pdf/10488_2010_Article_314.pdf</a:t>
            </a:r>
            <a:r>
              <a:rPr lang="en-US" sz="1600" dirty="0"/>
              <a:t>  </a:t>
            </a:r>
          </a:p>
        </p:txBody>
      </p:sp>
    </p:spTree>
    <p:extLst>
      <p:ext uri="{BB962C8B-B14F-4D97-AF65-F5344CB8AC3E}">
        <p14:creationId xmlns:p14="http://schemas.microsoft.com/office/powerpoint/2010/main" val="5147724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411C1-4B1C-4D5A-BA60-9A1CC5B68D3E}"/>
              </a:ext>
            </a:extLst>
          </p:cNvPr>
          <p:cNvSpPr>
            <a:spLocks noGrp="1"/>
          </p:cNvSpPr>
          <p:nvPr>
            <p:ph type="title"/>
          </p:nvPr>
        </p:nvSpPr>
        <p:spPr/>
        <p:txBody>
          <a:bodyPr/>
          <a:lstStyle/>
          <a:p>
            <a:r>
              <a:rPr lang="en-US" dirty="0"/>
              <a:t>A2 !!!</a:t>
            </a:r>
          </a:p>
        </p:txBody>
      </p:sp>
      <p:sp>
        <p:nvSpPr>
          <p:cNvPr id="3" name="Content Placeholder 2">
            <a:extLst>
              <a:ext uri="{FF2B5EF4-FFF2-40B4-BE49-F238E27FC236}">
                <a16:creationId xmlns:a16="http://schemas.microsoft.com/office/drawing/2014/main" id="{8A2C4B35-5964-49B3-AC8D-E06A2C020ACC}"/>
              </a:ext>
            </a:extLst>
          </p:cNvPr>
          <p:cNvSpPr>
            <a:spLocks noGrp="1"/>
          </p:cNvSpPr>
          <p:nvPr>
            <p:ph idx="1"/>
          </p:nvPr>
        </p:nvSpPr>
        <p:spPr/>
        <p:txBody>
          <a:bodyPr/>
          <a:lstStyle/>
          <a:p>
            <a:pPr>
              <a:buFont typeface="Arial" panose="020B0604020202020204" pitchFamily="34" charset="0"/>
              <a:buChar char="•"/>
            </a:pPr>
            <a:r>
              <a:rPr lang="en-US" b="1" dirty="0"/>
              <a:t>A2</a:t>
            </a:r>
            <a:r>
              <a:rPr lang="en-US" dirty="0"/>
              <a:t>: Students will update the first version of their research proposal (</a:t>
            </a:r>
            <a:r>
              <a:rPr lang="en-US" b="1" dirty="0"/>
              <a:t>A1</a:t>
            </a:r>
            <a:r>
              <a:rPr lang="en-US" dirty="0"/>
              <a:t>) so as to include all elements discussed in class and covered in the required readings thus far. </a:t>
            </a:r>
          </a:p>
          <a:p>
            <a:pPr>
              <a:buFont typeface="Arial" panose="020B0604020202020204" pitchFamily="34" charset="0"/>
              <a:buChar char="•"/>
            </a:pPr>
            <a:r>
              <a:rPr lang="en-US" dirty="0"/>
              <a:t>Due date: March 5 – noon. </a:t>
            </a:r>
          </a:p>
          <a:p>
            <a:pPr>
              <a:buFont typeface="Arial" panose="020B0604020202020204" pitchFamily="34" charset="0"/>
              <a:buChar char="•"/>
            </a:pPr>
            <a:r>
              <a:rPr lang="en-US" dirty="0"/>
              <a:t>See: </a:t>
            </a:r>
            <a:r>
              <a:rPr lang="en-US" i="1" dirty="0"/>
              <a:t>A2-Research Proposal Required Content and Format 2024.doc </a:t>
            </a:r>
            <a:r>
              <a:rPr lang="en-US" dirty="0"/>
              <a:t>in UB Box.</a:t>
            </a:r>
          </a:p>
          <a:p>
            <a:pPr>
              <a:buFont typeface="Arial" panose="020B0604020202020204" pitchFamily="34" charset="0"/>
              <a:buChar char="•"/>
            </a:pPr>
            <a:r>
              <a:rPr lang="en-US" dirty="0"/>
              <a:t>Stay STRICT to format and layout INCLUDING HEADING NUMBERING</a:t>
            </a:r>
          </a:p>
          <a:p>
            <a:pPr>
              <a:buFont typeface="Arial" panose="020B0604020202020204" pitchFamily="34" charset="0"/>
              <a:buChar char="•"/>
            </a:pPr>
            <a:r>
              <a:rPr lang="en-US" dirty="0"/>
              <a:t>Address ALL comments made in A1 EXPLICITLY</a:t>
            </a:r>
          </a:p>
          <a:p>
            <a:pPr>
              <a:buFont typeface="Arial" panose="020B0604020202020204" pitchFamily="34" charset="0"/>
              <a:buChar char="•"/>
            </a:pPr>
            <a:r>
              <a:rPr lang="en-US" dirty="0"/>
              <a:t>Change the filename as per syllabus instructions.</a:t>
            </a:r>
          </a:p>
        </p:txBody>
      </p:sp>
    </p:spTree>
    <p:extLst>
      <p:ext uri="{BB962C8B-B14F-4D97-AF65-F5344CB8AC3E}">
        <p14:creationId xmlns:p14="http://schemas.microsoft.com/office/powerpoint/2010/main" val="33847019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lvl="1" algn="ctr"/>
            <a:r>
              <a:rPr lang="en-US" dirty="0"/>
              <a:t>Discussion</a:t>
            </a:r>
            <a:br>
              <a:rPr lang="en-US" sz="2800" dirty="0"/>
            </a:br>
            <a:endParaRPr lang="en-US" sz="2800" dirty="0"/>
          </a:p>
        </p:txBody>
      </p:sp>
      <p:sp>
        <p:nvSpPr>
          <p:cNvPr id="3" name="Subtitle 2"/>
          <p:cNvSpPr>
            <a:spLocks noGrp="1"/>
          </p:cNvSpPr>
          <p:nvPr>
            <p:ph type="subTitle" idx="1"/>
          </p:nvPr>
        </p:nvSpPr>
        <p:spPr/>
        <p:txBody>
          <a:bodyPr/>
          <a:lstStyle/>
          <a:p>
            <a:r>
              <a:rPr lang="en-US" dirty="0"/>
              <a:t>Integration of these methods in the research proposals.</a:t>
            </a:r>
          </a:p>
        </p:txBody>
      </p:sp>
    </p:spTree>
    <p:extLst>
      <p:ext uri="{BB962C8B-B14F-4D97-AF65-F5344CB8AC3E}">
        <p14:creationId xmlns:p14="http://schemas.microsoft.com/office/powerpoint/2010/main" val="3577427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Collection in QLRM</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Questionnaire</a:t>
            </a:r>
          </a:p>
          <a:p>
            <a:pPr>
              <a:buFont typeface="Arial" panose="020B0604020202020204" pitchFamily="34" charset="0"/>
              <a:buChar char="•"/>
            </a:pPr>
            <a:r>
              <a:rPr lang="en-US" sz="2800" dirty="0"/>
              <a:t>Interviews               ‘surveys’</a:t>
            </a:r>
          </a:p>
          <a:p>
            <a:pPr>
              <a:buFont typeface="Arial" panose="020B0604020202020204" pitchFamily="34" charset="0"/>
              <a:buChar char="•"/>
            </a:pPr>
            <a:r>
              <a:rPr lang="en-US" sz="2800" dirty="0"/>
              <a:t>Focus groups</a:t>
            </a:r>
          </a:p>
          <a:p>
            <a:pPr>
              <a:buFont typeface="Arial" panose="020B0604020202020204" pitchFamily="34" charset="0"/>
              <a:buChar char="•"/>
            </a:pPr>
            <a:r>
              <a:rPr lang="en-US" sz="2800" dirty="0"/>
              <a:t>Observation</a:t>
            </a:r>
          </a:p>
          <a:p>
            <a:pPr>
              <a:buFont typeface="Arial" panose="020B0604020202020204" pitchFamily="34" charset="0"/>
              <a:buChar char="•"/>
            </a:pPr>
            <a:r>
              <a:rPr lang="en-US" sz="2800" dirty="0"/>
              <a:t>(Data) extraction</a:t>
            </a:r>
          </a:p>
          <a:p>
            <a:pPr>
              <a:buFont typeface="Arial" panose="020B0604020202020204" pitchFamily="34" charset="0"/>
              <a:buChar char="•"/>
            </a:pPr>
            <a:r>
              <a:rPr lang="en-US" sz="2800" dirty="0"/>
              <a:t>Secondary data sources</a:t>
            </a:r>
          </a:p>
          <a:p>
            <a:pPr>
              <a:buFont typeface="Arial" panose="020B0604020202020204" pitchFamily="34" charset="0"/>
              <a:buChar char="•"/>
            </a:pPr>
            <a:r>
              <a:rPr lang="en-US" sz="2800" dirty="0"/>
              <a:t>Ethnography</a:t>
            </a:r>
          </a:p>
        </p:txBody>
      </p:sp>
      <p:sp>
        <p:nvSpPr>
          <p:cNvPr id="4" name="Rectangle 3"/>
          <p:cNvSpPr/>
          <p:nvPr/>
        </p:nvSpPr>
        <p:spPr>
          <a:xfrm>
            <a:off x="381000" y="6320135"/>
            <a:ext cx="8686800" cy="461665"/>
          </a:xfrm>
          <a:prstGeom prst="rect">
            <a:avLst/>
          </a:prstGeom>
        </p:spPr>
        <p:txBody>
          <a:bodyPr wrap="square">
            <a:spAutoFit/>
          </a:bodyPr>
          <a:lstStyle/>
          <a:p>
            <a:pPr algn="r"/>
            <a:r>
              <a:rPr lang="en-US" sz="1200" b="0" dirty="0">
                <a:solidFill>
                  <a:schemeClr val="bg1"/>
                </a:solidFill>
                <a:latin typeface="FuturaStd-Book"/>
              </a:rPr>
              <a:t>MC. Harrell &amp; MA. Bradley. Data Collection Methods: Semi-Structured Interviews and Focus Groups. RAND Corporation 2009. http://www.rand.org/pubs/technical_reports/TR718.html</a:t>
            </a:r>
          </a:p>
        </p:txBody>
      </p:sp>
      <p:sp>
        <p:nvSpPr>
          <p:cNvPr id="5" name="TextBox 4"/>
          <p:cNvSpPr txBox="1"/>
          <p:nvPr/>
        </p:nvSpPr>
        <p:spPr>
          <a:xfrm>
            <a:off x="2971800" y="1295400"/>
            <a:ext cx="841897" cy="2092881"/>
          </a:xfrm>
          <a:prstGeom prst="rect">
            <a:avLst/>
          </a:prstGeom>
          <a:noFill/>
        </p:spPr>
        <p:txBody>
          <a:bodyPr wrap="none" rtlCol="0">
            <a:spAutoFit/>
          </a:bodyPr>
          <a:lstStyle/>
          <a:p>
            <a:r>
              <a:rPr lang="en-US" sz="13000" dirty="0">
                <a:solidFill>
                  <a:schemeClr val="bg1"/>
                </a:solidFill>
              </a:rPr>
              <a:t>}</a:t>
            </a:r>
          </a:p>
        </p:txBody>
      </p:sp>
    </p:spTree>
    <p:extLst>
      <p:ext uri="{BB962C8B-B14F-4D97-AF65-F5344CB8AC3E}">
        <p14:creationId xmlns:p14="http://schemas.microsoft.com/office/powerpoint/2010/main" val="2708228274"/>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27574</TotalTime>
  <Words>6243</Words>
  <Application>Microsoft Office PowerPoint</Application>
  <PresentationFormat>On-screen Show (4:3)</PresentationFormat>
  <Paragraphs>858</Paragraphs>
  <Slides>83</Slides>
  <Notes>2</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98" baseType="lpstr">
      <vt:lpstr>Batang</vt:lpstr>
      <vt:lpstr>ＭＳ Ｐゴシック</vt:lpstr>
      <vt:lpstr>Arial</vt:lpstr>
      <vt:lpstr>Arial Unicode MS</vt:lpstr>
      <vt:lpstr>BlinkMacSystemFont</vt:lpstr>
      <vt:lpstr>FuturaStd-Book</vt:lpstr>
      <vt:lpstr>Georgia</vt:lpstr>
      <vt:lpstr>Times</vt:lpstr>
      <vt:lpstr>Times New Roman</vt:lpstr>
      <vt:lpstr>TimesNewRomanPSMT</vt:lpstr>
      <vt:lpstr>Trebuchet MS</vt:lpstr>
      <vt:lpstr>Verdana</vt:lpstr>
      <vt:lpstr>Wingdings</vt:lpstr>
      <vt:lpstr>2014-Indianapolis</vt:lpstr>
      <vt:lpstr>Photo Editor-foto</vt:lpstr>
      <vt:lpstr>Statistical data analysis and research methods BMI504 Course 16556 – Spring 2024</vt:lpstr>
      <vt:lpstr>Pre-class required reading</vt:lpstr>
      <vt:lpstr>C6. Qualitative research methods: theory and data collection methods </vt:lpstr>
      <vt:lpstr>Qualitative Research (QLR) Methods (QLRM)</vt:lpstr>
      <vt:lpstr>Quantitative research (QNR)</vt:lpstr>
      <vt:lpstr>Types of Data Collection in QLRM </vt:lpstr>
      <vt:lpstr>Types of Data Collection in QLRM </vt:lpstr>
      <vt:lpstr>Types of Data Collection in QRM </vt:lpstr>
      <vt:lpstr>Types of Data Collection in QLRM </vt:lpstr>
      <vt:lpstr>Survey</vt:lpstr>
      <vt:lpstr>Survey Goals</vt:lpstr>
      <vt:lpstr>Types of Data Collection in QRM </vt:lpstr>
      <vt:lpstr>Steps for questionnaire-based surveys</vt:lpstr>
      <vt:lpstr>Distribution and roll out</vt:lpstr>
      <vt:lpstr>Web surveys, anything more popular?</vt:lpstr>
      <vt:lpstr>PowerPoint Presentation</vt:lpstr>
      <vt:lpstr>Questionnaire characteristics</vt:lpstr>
      <vt:lpstr>Pros and cons of questionnaires</vt:lpstr>
      <vt:lpstr>Good Questionnaires </vt:lpstr>
      <vt:lpstr>Good Questionnaires </vt:lpstr>
      <vt:lpstr>Good Questions</vt:lpstr>
      <vt:lpstr>Questions (generally) to be avoided</vt:lpstr>
      <vt:lpstr>Closed questions</vt:lpstr>
      <vt:lpstr>Rating scale questions</vt:lpstr>
      <vt:lpstr>Rating scale requirements</vt:lpstr>
      <vt:lpstr>Two major types</vt:lpstr>
      <vt:lpstr>Number of scale points</vt:lpstr>
      <vt:lpstr>Rank-order questions</vt:lpstr>
      <vt:lpstr>Branching questions</vt:lpstr>
      <vt:lpstr>Open-ended questions</vt:lpstr>
      <vt:lpstr>Some types of open-ended questions</vt:lpstr>
      <vt:lpstr>Some types of open-ended questions</vt:lpstr>
      <vt:lpstr>Other survey question types</vt:lpstr>
      <vt:lpstr>Avoiding Bias</vt:lpstr>
      <vt:lpstr>Types of Data Collection in QRM </vt:lpstr>
      <vt:lpstr>Some interview types</vt:lpstr>
      <vt:lpstr>Quintamensional method for semi-structured interviews </vt:lpstr>
      <vt:lpstr>Example</vt:lpstr>
      <vt:lpstr>Risks for bias in interviews</vt:lpstr>
      <vt:lpstr>Advantages of interviews</vt:lpstr>
      <vt:lpstr>Disadvantages of interviews</vt:lpstr>
      <vt:lpstr>Types of Data Collection in QRM </vt:lpstr>
      <vt:lpstr>Focus group characteristics</vt:lpstr>
      <vt:lpstr>Non-verbal communication</vt:lpstr>
      <vt:lpstr>Non-verbal communication</vt:lpstr>
      <vt:lpstr>Non-verbal communication</vt:lpstr>
      <vt:lpstr>Non-verbal communication</vt:lpstr>
      <vt:lpstr>Non-verbal communication</vt:lpstr>
      <vt:lpstr>Non-verbal communication</vt:lpstr>
      <vt:lpstr>Focus group characteristics</vt:lpstr>
      <vt:lpstr>Purposes of focus groups (1)</vt:lpstr>
      <vt:lpstr>Purposes of focus groups (2)</vt:lpstr>
      <vt:lpstr>PowerPoint Presentation</vt:lpstr>
      <vt:lpstr>Matrix for Assessing Level of Consensus</vt:lpstr>
      <vt:lpstr>Questionnaire, Interview, or Focus Group?</vt:lpstr>
      <vt:lpstr>Questionnaire, Interview, or Focus Group?</vt:lpstr>
      <vt:lpstr>Questionnaire, Interview, or Focus Group?</vt:lpstr>
      <vt:lpstr>Questionnaire, Interview, or Focus Group?</vt:lpstr>
      <vt:lpstr>Questionnaire, Interview, or Focus Group?</vt:lpstr>
      <vt:lpstr>Questionnaire, Interview, or Focus Group?</vt:lpstr>
      <vt:lpstr>Questionnaire, Interview, or Focus Group?</vt:lpstr>
      <vt:lpstr>Questionnaire, Interview, or Focus Group?</vt:lpstr>
      <vt:lpstr>Questionnaire, Interview, or Focus Group?</vt:lpstr>
      <vt:lpstr>Triangulation</vt:lpstr>
      <vt:lpstr>Triangulation</vt:lpstr>
      <vt:lpstr>Sampling methods</vt:lpstr>
      <vt:lpstr>Types of Data Collection in QRM </vt:lpstr>
      <vt:lpstr>Pros and cons of observations</vt:lpstr>
      <vt:lpstr>Special setup: case studies Pros and cons</vt:lpstr>
      <vt:lpstr>Types of Data Collection in QLRM </vt:lpstr>
      <vt:lpstr>Pros and cons of pre-existing document studies</vt:lpstr>
      <vt:lpstr>Data extraction</vt:lpstr>
      <vt:lpstr>Data extraction: code assignment</vt:lpstr>
      <vt:lpstr>Coding tree example</vt:lpstr>
      <vt:lpstr>Coding tree development and use</vt:lpstr>
      <vt:lpstr>‘Old style’ relationships</vt:lpstr>
      <vt:lpstr>Types of Data Collection in QRM </vt:lpstr>
      <vt:lpstr>Types of Data Collection in QRM </vt:lpstr>
      <vt:lpstr>More on Ethnography</vt:lpstr>
      <vt:lpstr>COREQ (COnsolidated criteria for REporting Qualitative research) Checklist</vt:lpstr>
      <vt:lpstr>Required reading</vt:lpstr>
      <vt:lpstr>A2 !!!</vt:lpstr>
      <vt:lpstr>Discussion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1296</cp:revision>
  <dcterms:created xsi:type="dcterms:W3CDTF">1601-01-01T00:00:00Z</dcterms:created>
  <dcterms:modified xsi:type="dcterms:W3CDTF">2024-02-29T17:19:08Z</dcterms:modified>
</cp:coreProperties>
</file>