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2"/>
  </p:notesMasterIdLst>
  <p:sldIdLst>
    <p:sldId id="1251" r:id="rId2"/>
    <p:sldId id="1581" r:id="rId3"/>
    <p:sldId id="1603" r:id="rId4"/>
    <p:sldId id="1538" r:id="rId5"/>
    <p:sldId id="1586" r:id="rId6"/>
    <p:sldId id="1526" r:id="rId7"/>
    <p:sldId id="1531" r:id="rId8"/>
    <p:sldId id="1602" r:id="rId9"/>
    <p:sldId id="1543" r:id="rId10"/>
    <p:sldId id="1532" r:id="rId11"/>
    <p:sldId id="1536" r:id="rId12"/>
    <p:sldId id="1590" r:id="rId13"/>
    <p:sldId id="1591" r:id="rId14"/>
    <p:sldId id="1592" r:id="rId15"/>
    <p:sldId id="1593" r:id="rId16"/>
    <p:sldId id="1594" r:id="rId17"/>
    <p:sldId id="1534" r:id="rId18"/>
    <p:sldId id="1512" r:id="rId19"/>
    <p:sldId id="1533" r:id="rId20"/>
    <p:sldId id="1535" r:id="rId21"/>
    <p:sldId id="1529" r:id="rId22"/>
    <p:sldId id="1530" r:id="rId23"/>
    <p:sldId id="1541" r:id="rId24"/>
    <p:sldId id="1588" r:id="rId25"/>
    <p:sldId id="1496" r:id="rId26"/>
    <p:sldId id="1498" r:id="rId27"/>
    <p:sldId id="1499" r:id="rId28"/>
    <p:sldId id="1513" r:id="rId29"/>
    <p:sldId id="1514" r:id="rId30"/>
    <p:sldId id="1516" r:id="rId31"/>
    <p:sldId id="1517" r:id="rId32"/>
    <p:sldId id="1610" r:id="rId33"/>
    <p:sldId id="1519" r:id="rId34"/>
    <p:sldId id="1520" r:id="rId35"/>
    <p:sldId id="1521" r:id="rId36"/>
    <p:sldId id="1522" r:id="rId37"/>
    <p:sldId id="1523" r:id="rId38"/>
    <p:sldId id="1524" r:id="rId39"/>
    <p:sldId id="1525" r:id="rId40"/>
    <p:sldId id="1604" r:id="rId41"/>
    <p:sldId id="1605" r:id="rId42"/>
    <p:sldId id="1611" r:id="rId43"/>
    <p:sldId id="1500" r:id="rId44"/>
    <p:sldId id="1501" r:id="rId45"/>
    <p:sldId id="1502" r:id="rId46"/>
    <p:sldId id="1503" r:id="rId47"/>
    <p:sldId id="1504" r:id="rId48"/>
    <p:sldId id="1505" r:id="rId49"/>
    <p:sldId id="1506" r:id="rId50"/>
    <p:sldId id="1507" r:id="rId51"/>
    <p:sldId id="1508" r:id="rId52"/>
    <p:sldId id="1509" r:id="rId53"/>
    <p:sldId id="1494" r:id="rId54"/>
    <p:sldId id="1587" r:id="rId55"/>
    <p:sldId id="1528" r:id="rId56"/>
    <p:sldId id="1544" r:id="rId57"/>
    <p:sldId id="1545" r:id="rId58"/>
    <p:sldId id="1546" r:id="rId59"/>
    <p:sldId id="1606" r:id="rId60"/>
    <p:sldId id="1547" r:id="rId61"/>
    <p:sldId id="1548" r:id="rId62"/>
    <p:sldId id="1549" r:id="rId63"/>
    <p:sldId id="1550" r:id="rId64"/>
    <p:sldId id="1607" r:id="rId65"/>
    <p:sldId id="1608" r:id="rId66"/>
    <p:sldId id="1551" r:id="rId67"/>
    <p:sldId id="1552" r:id="rId68"/>
    <p:sldId id="1553" r:id="rId69"/>
    <p:sldId id="1554" r:id="rId70"/>
    <p:sldId id="1555" r:id="rId71"/>
    <p:sldId id="1556" r:id="rId72"/>
    <p:sldId id="1557" r:id="rId73"/>
    <p:sldId id="1558" r:id="rId74"/>
    <p:sldId id="1559" r:id="rId75"/>
    <p:sldId id="1560" r:id="rId76"/>
    <p:sldId id="1561" r:id="rId77"/>
    <p:sldId id="1542" r:id="rId78"/>
    <p:sldId id="1510" r:id="rId79"/>
    <p:sldId id="1562" r:id="rId80"/>
    <p:sldId id="1563" r:id="rId81"/>
    <p:sldId id="1564" r:id="rId82"/>
    <p:sldId id="1565" r:id="rId83"/>
    <p:sldId id="1566" r:id="rId84"/>
    <p:sldId id="1567" r:id="rId85"/>
    <p:sldId id="1568" r:id="rId86"/>
    <p:sldId id="1569" r:id="rId87"/>
    <p:sldId id="1570" r:id="rId88"/>
    <p:sldId id="1571" r:id="rId89"/>
    <p:sldId id="1572" r:id="rId90"/>
    <p:sldId id="1573" r:id="rId91"/>
    <p:sldId id="1574" r:id="rId92"/>
    <p:sldId id="1575" r:id="rId93"/>
    <p:sldId id="1576" r:id="rId94"/>
    <p:sldId id="1577" r:id="rId95"/>
    <p:sldId id="1578" r:id="rId96"/>
    <p:sldId id="1609" r:id="rId97"/>
    <p:sldId id="1612" r:id="rId98"/>
    <p:sldId id="1579" r:id="rId99"/>
    <p:sldId id="1580" r:id="rId100"/>
    <p:sldId id="1595" r:id="rId10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A2CCE8"/>
    <a:srgbClr val="AAE600"/>
    <a:srgbClr val="FF0000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3623" autoAdjust="0"/>
  </p:normalViewPr>
  <p:slideViewPr>
    <p:cSldViewPr>
      <p:cViewPr varScale="1">
        <p:scale>
          <a:sx n="98" d="100"/>
          <a:sy n="98" d="100"/>
        </p:scale>
        <p:origin x="19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http://www.nss.gov.au/nss/home.nsf/pages/Sample+size+calculator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6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6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y.wikia.org/wiki/Prior_probability" TargetMode="External"/><Relationship Id="rId2" Type="http://schemas.openxmlformats.org/officeDocument/2006/relationships/hyperlink" Target="https://matthew-brett.github.io/teaching/ioannidis_200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ingbayesiandataanalysis.blogspot.com/2013/01/bayesian-disease-diagnosis-with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medicine/article?id=10.1371/journal.pmed.1002049" TargetMode="External"/><Relationship Id="rId2" Type="http://schemas.openxmlformats.org/officeDocument/2006/relationships/hyperlink" Target="https://www.bmj.com/content/371/bmj.m442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hjournal.biomedcentral.com/articles/10.1186/s12940-019-0556-5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risma-statement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835035/" TargetMode="External"/><Relationship Id="rId2" Type="http://schemas.openxmlformats.org/officeDocument/2006/relationships/hyperlink" Target="https://hbr.org/2017/06/a-refresher-on-ab-testing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32046419301194" TargetMode="External"/><Relationship Id="rId3" Type="http://schemas.openxmlformats.org/officeDocument/2006/relationships/hyperlink" Target="https://www.sciencedirect.com/science/article/pii/S1532046419302369" TargetMode="External"/><Relationship Id="rId7" Type="http://schemas.openxmlformats.org/officeDocument/2006/relationships/hyperlink" Target="https://www.sciencedirect.com/science/article/pii/S1532046419302072" TargetMode="External"/><Relationship Id="rId2" Type="http://schemas.openxmlformats.org/officeDocument/2006/relationships/hyperlink" Target="https://www.sciencedirect.com/science/article/pii/S15320464203000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1532046419302254" TargetMode="External"/><Relationship Id="rId5" Type="http://schemas.openxmlformats.org/officeDocument/2006/relationships/hyperlink" Target="https://www.sciencedirect.com/science/article/pii/S1532046419301960" TargetMode="External"/><Relationship Id="rId4" Type="http://schemas.openxmlformats.org/officeDocument/2006/relationships/hyperlink" Target="https://www.sciencedirect.com/science/article/pii/S1532046419302448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vanmiller.org/ab-testing/" TargetMode="External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calc.com/stats/samplesize.asp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16556 – Spring 2024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Class 3 – Feb 8, 2024</a:t>
            </a:r>
          </a:p>
          <a:p>
            <a:r>
              <a:rPr lang="en-US" dirty="0"/>
              <a:t>Parameters for research designs</a:t>
            </a:r>
          </a:p>
          <a:p>
            <a:endParaRPr lang="en-US" dirty="0"/>
          </a:p>
          <a:p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what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plans and procedures for research that span the steps from broad assumptions to detailed methods of data collection, analysis, and interpretation.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Decision to select a design</a:t>
            </a:r>
            <a:r>
              <a:rPr lang="en-US" dirty="0"/>
              <a:t>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problem</a:t>
            </a:r>
            <a:r>
              <a:rPr lang="en-US" dirty="0"/>
              <a:t>, esp. its nature,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worldviews</a:t>
            </a:r>
            <a:r>
              <a:rPr lang="en-US" dirty="0"/>
              <a:t>: the philosophical assumptions the researcher brings to the study;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methodology</a:t>
            </a:r>
            <a:r>
              <a:rPr lang="en-US" dirty="0"/>
              <a:t>: procedures of 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methods</a:t>
            </a:r>
            <a:r>
              <a:rPr lang="en-US" dirty="0"/>
              <a:t>: how to conduct data collection, analysis, and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methods to be used to collect and analyze this data, and how this contributes to answering the 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design logics are used for different types of 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Exploration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Explanation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Evaluation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scientific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37519-617F-47C2-8F5F-740D4FBC6AC7}"/>
              </a:ext>
            </a:extLst>
          </p:cNvPr>
          <p:cNvSpPr/>
          <p:nvPr/>
        </p:nvSpPr>
        <p:spPr bwMode="auto">
          <a:xfrm>
            <a:off x="228600" y="1676400"/>
            <a:ext cx="8610600" cy="28956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F7871-0CBF-4E48-91A8-CF7CAFE4CE59}"/>
              </a:ext>
            </a:extLst>
          </p:cNvPr>
          <p:cNvSpPr/>
          <p:nvPr/>
        </p:nvSpPr>
        <p:spPr bwMode="auto">
          <a:xfrm>
            <a:off x="228600" y="4620210"/>
            <a:ext cx="8610600" cy="139959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versus conclusive research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06461"/>
              </p:ext>
            </p:extLst>
          </p:nvPr>
        </p:nvGraphicFramePr>
        <p:xfrm>
          <a:off x="174810" y="1556043"/>
          <a:ext cx="8740590" cy="5000413"/>
        </p:xfrm>
        <a:graphic>
          <a:graphicData uri="http://schemas.openxmlformats.org/drawingml/2006/table">
            <a:tbl>
              <a:tblPr/>
              <a:tblGrid>
                <a:gridCol w="2415990">
                  <a:extLst>
                    <a:ext uri="{9D8B030D-6E8A-4147-A177-3AD203B41FA5}">
                      <a16:colId xmlns:a16="http://schemas.microsoft.com/office/drawing/2014/main" val="3186567327"/>
                    </a:ext>
                  </a:extLst>
                </a:gridCol>
                <a:gridCol w="3578774">
                  <a:extLst>
                    <a:ext uri="{9D8B030D-6E8A-4147-A177-3AD203B41FA5}">
                      <a16:colId xmlns:a16="http://schemas.microsoft.com/office/drawing/2014/main" val="970204186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260498249"/>
                    </a:ext>
                  </a:extLst>
                </a:gridCol>
              </a:tblGrid>
              <a:tr h="5602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project components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Exploratory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Conclusive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50921"/>
                  </a:ext>
                </a:extLst>
              </a:tr>
              <a:tr h="76300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purpose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General: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generate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about a situation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Specific: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verify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and aid in selecting a course of action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936241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needs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Vague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Clear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816056"/>
                  </a:ext>
                </a:extLst>
              </a:tr>
              <a:tr h="37369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sources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236263"/>
                  </a:ext>
                </a:extLst>
              </a:tr>
              <a:tr h="34741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 form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Open-ended, rough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Usually structured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93079"/>
                  </a:ext>
                </a:extLst>
              </a:tr>
              <a:tr h="85416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Sample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small; subjectively selected to maximize generalization of insights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large; objectively selected to permit generalization of findings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701459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Flexible; no set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Rigid; well-laid-out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648167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analysis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Informal; typically non-quantitative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Formal; typically 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254827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Inferences/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Recommendations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tentative than final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final than tentative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506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582716"/>
            <a:ext cx="599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https://research-methodology.net/research-methodology/research-design/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F9CC4-6F88-43C3-966D-020A81C83769}"/>
              </a:ext>
            </a:extLst>
          </p:cNvPr>
          <p:cNvGrpSpPr/>
          <p:nvPr/>
        </p:nvGrpSpPr>
        <p:grpSpPr>
          <a:xfrm>
            <a:off x="2803192" y="1600200"/>
            <a:ext cx="3309016" cy="1839218"/>
            <a:chOff x="2803192" y="1600200"/>
            <a:chExt cx="3309016" cy="18392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02DE2F-8A8A-491A-8B3B-FDF9B9932EB0}"/>
                </a:ext>
              </a:extLst>
            </p:cNvPr>
            <p:cNvCxnSpPr/>
            <p:nvPr/>
          </p:nvCxnSpPr>
          <p:spPr bwMode="auto">
            <a:xfrm>
              <a:off x="2819400" y="1600200"/>
              <a:ext cx="327660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902766-5317-436E-BBC6-96A480679A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35608" y="1627760"/>
              <a:ext cx="327660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67B4EA-9F39-4708-91C8-E5D6FA7D949D}"/>
                </a:ext>
              </a:extLst>
            </p:cNvPr>
            <p:cNvSpPr txBox="1"/>
            <p:nvPr/>
          </p:nvSpPr>
          <p:spPr>
            <a:xfrm>
              <a:off x="2803192" y="2362200"/>
              <a:ext cx="327660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acceptable for this course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3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/>
              <a:t>Pre-lecture reading test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Ioannidis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Why Most Published Research Findings Are 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PLOS Medicine 2005;2(8):e124</a:t>
            </a:r>
          </a:p>
          <a:p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http://robotics.cs.tamu.edu/RSS2015NegativeResults/pmed.0020124.pdf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Generating 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surveys, experiments, case studies, </a:t>
            </a:r>
            <a:r>
              <a:rPr lang="en-US" dirty="0" err="1"/>
              <a:t>programme</a:t>
            </a:r>
            <a:r>
              <a:rPr lang="en-US" dirty="0"/>
              <a:t>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Analyzing 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 data: 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numeric data: 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building versus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building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r>
              <a:rPr lang="en-US" dirty="0"/>
              <a:t>Theory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133600"/>
            <a:ext cx="49149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4704641"/>
            <a:ext cx="4914900" cy="2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scientific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038"/>
            <a:ext cx="6696075" cy="4845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7518" y="6491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</a:rPr>
              <a:t>https://www.nyu.edu/classes/bkg/methods/005847ch1.pdf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perspective of what is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Past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Present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methodologies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research</a:t>
            </a:r>
            <a:r>
              <a:rPr lang="en-US" dirty="0">
                <a:solidFill>
                  <a:srgbClr val="FFFFFF"/>
                </a:solidFill>
              </a:rPr>
              <a:t> 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90654-3864-4C2B-BEA2-49E0FDAD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 re Ioannidis 2005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2DD10-EDA2-4042-91DC-5C097E97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Reconstruction of the analysis: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https://matthew-brett.github.io/teaching/ioannidis_2005.html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and assessment of prior probabilities: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https://psychology.wikia.org/wiki/Prior_probability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http://doingbayesiandataanalysis.blogspot.com/2013/01/bayesian-disease-diagnosis-with.html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D1B4-91F0-42F3-B8F1-177FEED7A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do I not agree with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pre-defined perspective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</a:t>
            </a:r>
            <a:r>
              <a:rPr lang="en-US" i="1" u="sng" dirty="0"/>
              <a:t>pre-defined perspective</a:t>
            </a:r>
            <a:r>
              <a:rPr lang="en-US" i="1" dirty="0"/>
              <a:t>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  <a:p>
            <a:pPr marL="346075" indent="0"/>
            <a:r>
              <a:rPr lang="en-US" sz="2000" i="1" dirty="0"/>
              <a:t>‘The critical term here is “observed”, because it means that there is a direct link between the concept (the abstraction) and its referents (the reality).</a:t>
            </a:r>
          </a:p>
          <a:p>
            <a:pPr marL="346075" indent="0"/>
            <a:r>
              <a:rPr lang="en-US" sz="2000" i="1" dirty="0"/>
              <a:t>For instance, we can observe a number of particular instances where individuals receive varying amounts of money for the work they have done over a given period of time. From these particulars we distill an abstraction and label it “income”. </a:t>
            </a:r>
          </a:p>
          <a:p>
            <a:pPr marL="346075" indent="0"/>
            <a:r>
              <a:rPr lang="en-US" sz="2000" i="1" dirty="0"/>
              <a:t>Similarly, we observe individuals and find some of them short, some tall and more of them in between; from these observations we generate the concept “height”.’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Part 1, Chapter 2, Elements of Scientific Theories: Concepts and Definitions. P12.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‘Perspective’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</a:t>
            </a:r>
            <a:r>
              <a:rPr lang="en-US" dirty="0" err="1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/>
              <a:t>‘</a:t>
            </a:r>
            <a:r>
              <a:rPr lang="en-US" b="1" u="sng" kern="0"/>
              <a:t>Construct</a:t>
            </a:r>
            <a:r>
              <a:rPr lang="en-US" ker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Representation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for next week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Required readings: </a:t>
            </a:r>
          </a:p>
          <a:p>
            <a:pPr lvl="1"/>
            <a:r>
              <a:rPr lang="en-US" sz="1800" b="1" dirty="0"/>
              <a:t>R4</a:t>
            </a:r>
            <a:r>
              <a:rPr lang="en-US" sz="1800" dirty="0"/>
              <a:t>. Abbasi, K., Covid-19: </a:t>
            </a:r>
            <a:r>
              <a:rPr lang="en-US" sz="1800" dirty="0" err="1"/>
              <a:t>politicisation</a:t>
            </a:r>
            <a:r>
              <a:rPr lang="en-US" sz="1800" dirty="0"/>
              <a:t>, “corruption,” and suppression of 	   science. BMJ, 2020. 371: p. m4425.</a:t>
            </a:r>
          </a:p>
          <a:p>
            <a:pPr lvl="2"/>
            <a:r>
              <a:rPr lang="en-US" sz="1400" dirty="0">
                <a:hlinkClick r:id="rId2"/>
              </a:rPr>
              <a:t>https://www.bmj.com/content/371/bmj.m4425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R5</a:t>
            </a:r>
            <a:r>
              <a:rPr lang="en-US" sz="1800" dirty="0"/>
              <a:t>. Ioannidis, J.P., Why Most Clinical Research Is Not Useful. </a:t>
            </a:r>
            <a:r>
              <a:rPr lang="en-US" sz="1800" dirty="0" err="1"/>
              <a:t>PLoS</a:t>
            </a:r>
            <a:r>
              <a:rPr lang="en-US" sz="1800" dirty="0"/>
              <a:t> Med, 	   	   2016. 13(6): p. e1002049.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http://journals.plos.org/plosmedicine/article?id=10.1371/journal.pmed.1002049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R6</a:t>
            </a:r>
            <a:r>
              <a:rPr lang="en-US" sz="1800" dirty="0"/>
              <a:t>. </a:t>
            </a:r>
            <a:r>
              <a:rPr lang="en-US" sz="1800" dirty="0" err="1"/>
              <a:t>Ozonoff</a:t>
            </a:r>
            <a:r>
              <a:rPr lang="en-US" sz="1800" dirty="0"/>
              <a:t>, D.M. and P. </a:t>
            </a:r>
            <a:r>
              <a:rPr lang="en-US" sz="1800" dirty="0" err="1"/>
              <a:t>Grandjean</a:t>
            </a:r>
            <a:r>
              <a:rPr lang="en-US" sz="1800" dirty="0"/>
              <a:t>, What is useful research? The good, 	    the bad, and the stable. Environ Health, 2020. 19(1): p. 2.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https://ehjournal.biomedcentral.com/articles/10.1186/s12940-019-0556-5</a:t>
            </a:r>
            <a:r>
              <a:rPr lang="en-US" sz="1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On the basis of the lectures thus far and papers </a:t>
            </a:r>
            <a:r>
              <a:rPr lang="en-US" b="1" dirty="0"/>
              <a:t>R4, R5</a:t>
            </a:r>
            <a:r>
              <a:rPr lang="en-US" dirty="0"/>
              <a:t>, and </a:t>
            </a:r>
            <a:r>
              <a:rPr lang="en-US" b="1" dirty="0"/>
              <a:t>R6</a:t>
            </a:r>
            <a:r>
              <a:rPr lang="en-US" dirty="0"/>
              <a:t> reflect further on concrete topics for your research proposal, and pick one for presentation and </a:t>
            </a:r>
            <a:r>
              <a:rPr lang="en-US"/>
              <a:t>detailed discussion during </a:t>
            </a:r>
            <a:r>
              <a:rPr lang="en-US" dirty="0"/>
              <a:t>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D971-5509-496B-B857-F4F5D485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514681"/>
            <a:ext cx="8763000" cy="4797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4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501-6520-4B74-84E9-7736C96C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validity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measure, m, of some construct, C, is construct valid if and only if we are sufficiently justified in believing m tracks 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legitimacy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construct, C, is legitimate if and only if the theory that posits C is sufficiently justified.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67981-AE0B-418F-A66A-AC3226507841}"/>
              </a:ext>
            </a:extLst>
          </p:cNvPr>
          <p:cNvSpPr txBox="1"/>
          <p:nvPr/>
        </p:nvSpPr>
        <p:spPr>
          <a:xfrm>
            <a:off x="561351" y="5358655"/>
            <a:ext cx="80212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Such justifications MUST be in the proposal!</a:t>
            </a:r>
          </a:p>
        </p:txBody>
      </p:sp>
    </p:spTree>
    <p:extLst>
      <p:ext uri="{BB962C8B-B14F-4D97-AF65-F5344CB8AC3E}">
        <p14:creationId xmlns:p14="http://schemas.microsoft.com/office/powerpoint/2010/main" val="24888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4018-7F6C-4448-8188-8993B723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your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9DBCB-6A98-443C-94E2-CC6F55781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16627-2CDC-4810-841C-DF8FB9C68A2C}"/>
              </a:ext>
            </a:extLst>
          </p:cNvPr>
          <p:cNvSpPr/>
          <p:nvPr/>
        </p:nvSpPr>
        <p:spPr bwMode="auto">
          <a:xfrm>
            <a:off x="479898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17795-53E2-4798-B178-395B8F3491FE}"/>
              </a:ext>
            </a:extLst>
          </p:cNvPr>
          <p:cNvSpPr txBox="1"/>
          <p:nvPr/>
        </p:nvSpPr>
        <p:spPr>
          <a:xfrm>
            <a:off x="463685" y="1680147"/>
            <a:ext cx="184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Independent 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A2A1A-9138-4E42-B9BB-8F87A4134E28}"/>
              </a:ext>
            </a:extLst>
          </p:cNvPr>
          <p:cNvSpPr txBox="1"/>
          <p:nvPr/>
        </p:nvSpPr>
        <p:spPr>
          <a:xfrm>
            <a:off x="6934200" y="1680147"/>
            <a:ext cx="1644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Output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Dependent 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2D11F-E132-4639-9477-4B63D540CBCA}"/>
              </a:ext>
            </a:extLst>
          </p:cNvPr>
          <p:cNvSpPr txBox="1"/>
          <p:nvPr/>
        </p:nvSpPr>
        <p:spPr>
          <a:xfrm>
            <a:off x="3584359" y="1680147"/>
            <a:ext cx="2072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Theory Variables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(including bias)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0A290-9DE8-4D19-8C02-E5F9227B77E9}"/>
              </a:ext>
            </a:extLst>
          </p:cNvPr>
          <p:cNvSpPr/>
          <p:nvPr/>
        </p:nvSpPr>
        <p:spPr bwMode="auto">
          <a:xfrm>
            <a:off x="6877470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F7A8-D6EB-4E28-9337-25D255549E89}"/>
              </a:ext>
            </a:extLst>
          </p:cNvPr>
          <p:cNvSpPr/>
          <p:nvPr/>
        </p:nvSpPr>
        <p:spPr bwMode="auto">
          <a:xfrm>
            <a:off x="2371928" y="1676400"/>
            <a:ext cx="4458964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B2003-9D84-473F-B8CA-BD17FACF3690}"/>
              </a:ext>
            </a:extLst>
          </p:cNvPr>
          <p:cNvSpPr txBox="1"/>
          <p:nvPr/>
        </p:nvSpPr>
        <p:spPr>
          <a:xfrm>
            <a:off x="499353" y="5752288"/>
            <a:ext cx="8216629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Theoretical Linkage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F67618-1C36-4DD9-8C3B-4959E203DD4B}"/>
              </a:ext>
            </a:extLst>
          </p:cNvPr>
          <p:cNvSpPr/>
          <p:nvPr/>
        </p:nvSpPr>
        <p:spPr bwMode="auto">
          <a:xfrm>
            <a:off x="1143000" y="28735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FA1D27-644D-4CB4-875C-C2BC7058E8BF}"/>
              </a:ext>
            </a:extLst>
          </p:cNvPr>
          <p:cNvSpPr/>
          <p:nvPr/>
        </p:nvSpPr>
        <p:spPr bwMode="auto">
          <a:xfrm>
            <a:off x="1143000" y="3798996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4C7445-FC57-455E-A660-66EA3B292D03}"/>
              </a:ext>
            </a:extLst>
          </p:cNvPr>
          <p:cNvSpPr/>
          <p:nvPr/>
        </p:nvSpPr>
        <p:spPr bwMode="auto">
          <a:xfrm>
            <a:off x="1143000" y="47244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C796A7-8915-4CD9-A638-55E47CB57B74}"/>
              </a:ext>
            </a:extLst>
          </p:cNvPr>
          <p:cNvSpPr/>
          <p:nvPr/>
        </p:nvSpPr>
        <p:spPr bwMode="auto">
          <a:xfrm>
            <a:off x="7543800" y="298487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EBFD79-DFA6-42BD-86BD-51D732298C52}"/>
              </a:ext>
            </a:extLst>
          </p:cNvPr>
          <p:cNvSpPr/>
          <p:nvPr/>
        </p:nvSpPr>
        <p:spPr bwMode="auto">
          <a:xfrm>
            <a:off x="7543800" y="4419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FA422D-BB92-475C-B27E-5A8C12F339BC}"/>
              </a:ext>
            </a:extLst>
          </p:cNvPr>
          <p:cNvSpPr/>
          <p:nvPr/>
        </p:nvSpPr>
        <p:spPr bwMode="auto">
          <a:xfrm>
            <a:off x="3200400" y="26449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A63CF0-ED53-444B-88DA-7CE6458B709F}"/>
              </a:ext>
            </a:extLst>
          </p:cNvPr>
          <p:cNvSpPr/>
          <p:nvPr/>
        </p:nvSpPr>
        <p:spPr bwMode="auto">
          <a:xfrm>
            <a:off x="4784810" y="381469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233FA-4A08-4E75-B7E6-07B6B1A31088}"/>
              </a:ext>
            </a:extLst>
          </p:cNvPr>
          <p:cNvSpPr/>
          <p:nvPr/>
        </p:nvSpPr>
        <p:spPr bwMode="auto">
          <a:xfrm>
            <a:off x="3657600" y="440466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4B5931-E3DA-4535-8104-6BB8B19B396A}"/>
              </a:ext>
            </a:extLst>
          </p:cNvPr>
          <p:cNvSpPr/>
          <p:nvPr/>
        </p:nvSpPr>
        <p:spPr bwMode="auto">
          <a:xfrm>
            <a:off x="4580698" y="279149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CBEBCE-9A22-4976-9273-24C0F4F14696}"/>
              </a:ext>
            </a:extLst>
          </p:cNvPr>
          <p:cNvSpPr/>
          <p:nvPr/>
        </p:nvSpPr>
        <p:spPr bwMode="auto">
          <a:xfrm>
            <a:off x="2895600" y="363790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40950D-33A7-4848-96D1-11A4C63667C5}"/>
              </a:ext>
            </a:extLst>
          </p:cNvPr>
          <p:cNvSpPr/>
          <p:nvPr/>
        </p:nvSpPr>
        <p:spPr bwMode="auto">
          <a:xfrm>
            <a:off x="5186447" y="466620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609C40-811F-4112-8A2A-1D66DDD7C34E}"/>
              </a:ext>
            </a:extLst>
          </p:cNvPr>
          <p:cNvSpPr/>
          <p:nvPr/>
        </p:nvSpPr>
        <p:spPr bwMode="auto">
          <a:xfrm>
            <a:off x="5869613" y="294116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64D892-BF13-46B9-A86D-06D7CE818F5C}"/>
              </a:ext>
            </a:extLst>
          </p:cNvPr>
          <p:cNvCxnSpPr>
            <a:stCxn id="12" idx="6"/>
            <a:endCxn id="17" idx="2"/>
          </p:cNvCxnSpPr>
          <p:nvPr/>
        </p:nvCxnSpPr>
        <p:spPr bwMode="auto">
          <a:xfrm flipV="1">
            <a:off x="1600200" y="2873592"/>
            <a:ext cx="16002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4CC65-833A-43A5-AABC-9F3E50C2CBA1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 bwMode="auto">
          <a:xfrm>
            <a:off x="1600200" y="3102192"/>
            <a:ext cx="1295400" cy="764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0A642C-F6AE-41E3-8364-33F8F22C7A32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 bwMode="auto">
          <a:xfrm flipV="1">
            <a:off x="1600200" y="3866502"/>
            <a:ext cx="1295400" cy="161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B2B0F5-502E-49E4-97B4-158C2D934E30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 bwMode="auto">
          <a:xfrm flipV="1">
            <a:off x="1600200" y="4633262"/>
            <a:ext cx="2057400" cy="319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DD7080-6AE0-4091-8C4D-AABD7EED08BE}"/>
              </a:ext>
            </a:extLst>
          </p:cNvPr>
          <p:cNvCxnSpPr>
            <a:cxnSpLocks/>
            <a:stCxn id="18" idx="2"/>
            <a:endCxn id="17" idx="5"/>
          </p:cNvCxnSpPr>
          <p:nvPr/>
        </p:nvCxnSpPr>
        <p:spPr bwMode="auto">
          <a:xfrm flipH="1" flipV="1">
            <a:off x="3590645" y="3035237"/>
            <a:ext cx="1194165" cy="1008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1B23E8-54E3-4367-9CDF-B4EA8F29E34D}"/>
              </a:ext>
            </a:extLst>
          </p:cNvPr>
          <p:cNvCxnSpPr>
            <a:cxnSpLocks/>
            <a:stCxn id="19" idx="7"/>
            <a:endCxn id="18" idx="2"/>
          </p:cNvCxnSpPr>
          <p:nvPr/>
        </p:nvCxnSpPr>
        <p:spPr bwMode="auto">
          <a:xfrm flipV="1">
            <a:off x="4047845" y="4043290"/>
            <a:ext cx="736965" cy="428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02E477-2B63-4A65-9B80-4A7EB3D2DC1F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 bwMode="auto">
          <a:xfrm>
            <a:off x="5037898" y="3020092"/>
            <a:ext cx="831715" cy="1496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9E1C1E-ECAD-4F95-A528-8A96A603414E}"/>
              </a:ext>
            </a:extLst>
          </p:cNvPr>
          <p:cNvCxnSpPr>
            <a:cxnSpLocks/>
            <a:stCxn id="18" idx="7"/>
            <a:endCxn id="23" idx="2"/>
          </p:cNvCxnSpPr>
          <p:nvPr/>
        </p:nvCxnSpPr>
        <p:spPr bwMode="auto">
          <a:xfrm flipV="1">
            <a:off x="5175055" y="3169769"/>
            <a:ext cx="694558" cy="711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76F89F-F8BE-4B72-8C68-A3C364838FF9}"/>
              </a:ext>
            </a:extLst>
          </p:cNvPr>
          <p:cNvCxnSpPr>
            <a:cxnSpLocks/>
            <a:stCxn id="21" idx="6"/>
            <a:endCxn id="22" idx="1"/>
          </p:cNvCxnSpPr>
          <p:nvPr/>
        </p:nvCxnSpPr>
        <p:spPr bwMode="auto">
          <a:xfrm>
            <a:off x="3352800" y="3866502"/>
            <a:ext cx="1900602" cy="866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EACB08-70FA-402C-BA93-566052DC063F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 bwMode="auto">
          <a:xfrm flipV="1">
            <a:off x="5643647" y="4648200"/>
            <a:ext cx="1900153" cy="2466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BE089C-B245-4D3E-A27D-11C7D1BEF66C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 bwMode="auto">
          <a:xfrm flipV="1">
            <a:off x="5643647" y="3213479"/>
            <a:ext cx="1900153" cy="1681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E32744-1888-44DB-B30E-B50B28D4CC32}"/>
              </a:ext>
            </a:extLst>
          </p:cNvPr>
          <p:cNvCxnSpPr>
            <a:cxnSpLocks/>
            <a:stCxn id="23" idx="6"/>
            <a:endCxn id="15" idx="2"/>
          </p:cNvCxnSpPr>
          <p:nvPr/>
        </p:nvCxnSpPr>
        <p:spPr bwMode="auto">
          <a:xfrm>
            <a:off x="6326813" y="3169769"/>
            <a:ext cx="1216987" cy="437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7779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</a:t>
            </a:r>
            <a:r>
              <a:rPr lang="en-US" dirty="0"/>
              <a:t>’, it is used to denote observable entities in reality.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‘Observable’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‘Observable’ is an ambiguous term: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inferences</a:t>
            </a:r>
            <a:r>
              <a:rPr lang="en-US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u="sng" dirty="0"/>
              <a:t>the 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observable.</a:t>
            </a:r>
            <a:r>
              <a:rPr lang="en-US" dirty="0"/>
              <a:t>’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Edward 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https://plato.stanford.edu/archives/fall2017/entries/theoretical-terms-science/.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 </a:t>
            </a:r>
            <a:r>
              <a:rPr lang="en-US" i="1" dirty="0"/>
              <a:t>in which they are found</a:t>
            </a:r>
            <a:r>
              <a:rPr lang="en-US" dirty="0"/>
              <a:t>’, the term is used to denote observable entities in 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‘c’ is a constant.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Detailed 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qualitative research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>
                          <a:effectLst/>
                        </a:rPr>
                        <a:t>Understanding</a:t>
                      </a:r>
                      <a:r>
                        <a:rPr lang="en-US" sz="1800" b="0" dirty="0">
                          <a:effectLst/>
                        </a:rPr>
                        <a:t> 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Reality changes with changes in people’s perceptions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Value 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       ‘</a:t>
            </a:r>
            <a:r>
              <a:rPr lang="en-US" sz="1200" dirty="0">
                <a:solidFill>
                  <a:srgbClr val="FFFF00"/>
                </a:solidFill>
              </a:rPr>
              <a:t>[…]</a:t>
            </a:r>
            <a:r>
              <a:rPr lang="en-US" sz="1200" dirty="0">
                <a:solidFill>
                  <a:srgbClr val="FFFFFF"/>
                </a:solidFill>
              </a:rPr>
              <a:t>’: my 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Foundations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Although reality is objectively the way it is, it is/should not be observed or experienced in one single agreed upon way.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Interpretations</a:t>
            </a:r>
            <a:r>
              <a:rPr lang="en-US" dirty="0"/>
              <a:t> are socially constructed by individuals in their interaction with their </a:t>
            </a:r>
            <a:r>
              <a:rPr lang="en-US" u="sng" dirty="0"/>
              <a:t>local</a:t>
            </a:r>
            <a:r>
              <a:rPr lang="en-US" dirty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Therefore, there are </a:t>
            </a:r>
            <a:r>
              <a:rPr lang="en-US" dirty="0">
                <a:solidFill>
                  <a:srgbClr val="FFFF00"/>
                </a:solidFill>
              </a:rPr>
              <a:t>multiple interpretations </a:t>
            </a:r>
            <a:r>
              <a:rPr lang="en-US" dirty="0"/>
              <a:t>of 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researchers are interested in understanding what those interpretations are at a particular point in time and in a particular context.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is NOT to predict.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qualitative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Ethnography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Portrait of people-study of the story and culture of a group usually to develop cultural awareness and sensitivity;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Phenomenology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Study of individual’s lived experiences of events-e.g. the experience of AIDS 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Theory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Going beyond adding to the existing body of knowledge-developing a new theory about a phenomenon-theory grounded on 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research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experiences;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study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In-depth investigation of a single or small number of units at a point (over a period) in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  <a:br>
              <a:rPr lang="en-US" dirty="0"/>
            </a:br>
            <a:r>
              <a:rPr lang="en-US" dirty="0"/>
              <a:t>Parameters for research designs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notes are crucial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Generally consist of two parts: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descriptive</a:t>
            </a:r>
            <a:r>
              <a:rPr lang="en-US" dirty="0"/>
              <a:t> in which the observer attempts to capture a word-picture of the setting, actions and conversations;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reflective</a:t>
            </a:r>
            <a:r>
              <a:rPr lang="en-US" dirty="0"/>
              <a:t> 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be written as soon as possible after the observation and/or interviews.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becomes a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Qualitative 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 the data into a simplified format that can be understood in the context of the research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Hone in on specific patterns and themes of interest while not focusing on other aspects of the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Collection in QLRM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(Data)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Secondary 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>
                <a:sym typeface="Wingdings" panose="05000000000000000000" pitchFamily="2" charset="2"/>
              </a:rPr>
              <a:t> Covered in detail in C6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Quantitative, qualitative and mixed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Predetermined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</a:t>
                      </a:r>
                      <a:r>
                        <a:rPr lang="en-US" sz="1600" baseline="0" dirty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Observational data, performance</a:t>
                      </a:r>
                      <a:r>
                        <a:rPr lang="en-US" sz="1600" baseline="0" dirty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Interview</a:t>
                      </a:r>
                      <a:r>
                        <a:rPr lang="en-US" sz="1600" baseline="0" dirty="0"/>
                        <a:t> data, observation data, document data, and audiovisual data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Multiple forms</a:t>
                      </a:r>
                      <a:r>
                        <a:rPr lang="en-US" sz="1600" baseline="0" dirty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and text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</a:t>
                      </a:r>
                      <a:r>
                        <a:rPr lang="en-US" sz="1600" baseline="0" dirty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5A1B33-8667-465F-97AE-2142A81ADC8D}"/>
              </a:ext>
            </a:extLst>
          </p:cNvPr>
          <p:cNvGrpSpPr/>
          <p:nvPr/>
        </p:nvGrpSpPr>
        <p:grpSpPr>
          <a:xfrm>
            <a:off x="5867125" y="1524000"/>
            <a:ext cx="2591075" cy="4988560"/>
            <a:chOff x="5867125" y="1524000"/>
            <a:chExt cx="2591075" cy="49885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0401D-7FC5-4FA6-8F8F-076FABAFC061}"/>
                </a:ext>
              </a:extLst>
            </p:cNvPr>
            <p:cNvSpPr txBox="1"/>
            <p:nvPr/>
          </p:nvSpPr>
          <p:spPr>
            <a:xfrm>
              <a:off x="5867125" y="1560493"/>
              <a:ext cx="259107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Required for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your proposal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5E4F96-3E83-4D1B-AE51-782B7700BE26}"/>
                </a:ext>
              </a:extLst>
            </p:cNvPr>
            <p:cNvSpPr/>
            <p:nvPr/>
          </p:nvSpPr>
          <p:spPr bwMode="auto">
            <a:xfrm>
              <a:off x="5867400" y="1524000"/>
              <a:ext cx="2590800" cy="498856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methods in research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E valuate </a:t>
            </a:r>
          </a:p>
          <a:p>
            <a:pPr marL="0" indent="0"/>
            <a:r>
              <a:rPr lang="en-US" sz="3600" dirty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>
                <a:solidFill>
                  <a:schemeClr val="bg1"/>
                </a:solidFill>
              </a:rPr>
              <a:t>Lakin</a:t>
            </a:r>
            <a:r>
              <a:rPr lang="en-US" sz="1400" dirty="0">
                <a:solidFill>
                  <a:schemeClr val="bg1"/>
                </a:solidFill>
              </a:rPr>
              <a:t>, RB </a:t>
            </a:r>
            <a:r>
              <a:rPr lang="en-US" sz="1400" dirty="0" err="1">
                <a:solidFill>
                  <a:schemeClr val="bg1"/>
                </a:solidFill>
              </a:rPr>
              <a:t>Giesler</a:t>
            </a:r>
            <a:r>
              <a:rPr lang="en-US" sz="1400" dirty="0">
                <a:solidFill>
                  <a:schemeClr val="bg1"/>
                </a:solidFill>
              </a:rPr>
              <a:t>, KA. Morris, JR. </a:t>
            </a:r>
            <a:r>
              <a:rPr lang="en-US" sz="1400" dirty="0" err="1">
                <a:solidFill>
                  <a:schemeClr val="bg1"/>
                </a:solidFill>
              </a:rPr>
              <a:t>Vosmik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HOMER as an Acronym for the Scientific Method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April 1, 2007.  https://doi.org/10.1080/00986280701291317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(Relatively) Common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Question formulation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study.</a:t>
            </a:r>
          </a:p>
          <a:p>
            <a:r>
              <a:rPr lang="en-US" dirty="0"/>
              <a:t>Strategies for framing the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419600" cy="762000"/>
          </a:xfrm>
        </p:spPr>
        <p:txBody>
          <a:bodyPr/>
          <a:lstStyle/>
          <a:p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Where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to search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64770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tx1"/>
                </a:solidFill>
              </a:rPr>
              <a:t>http://libguides.gwumc.edu/ebm/studytypes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BFD31CDF-57B6-47B5-A6A0-80974445C95D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0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64F2A-3F25-4F86-9708-2446DA1B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" y="1447800"/>
            <a:ext cx="9136626" cy="540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5B6E7-5188-4D8C-A622-0E443BE2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CA49-120E-46B2-94D1-97132802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>
                <a:solidFill>
                  <a:schemeClr val="tx1"/>
                </a:solidFill>
              </a:rPr>
              <a:pPr/>
              <a:t>59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FF503-F18B-4192-9D06-E37D31EE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61"/>
            <a:ext cx="9144000" cy="155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65B02-6AF7-4BBA-BE9F-6C56854A86AE}"/>
              </a:ext>
            </a:extLst>
          </p:cNvPr>
          <p:cNvSpPr txBox="1"/>
          <p:nvPr/>
        </p:nvSpPr>
        <p:spPr>
          <a:xfrm>
            <a:off x="3331051" y="558225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How</a:t>
            </a:r>
            <a:r>
              <a:rPr lang="en-US" i="1" dirty="0"/>
              <a:t> to search and report on 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E95D7-D9B9-4275-BD3E-A0A7F431C8B5}"/>
              </a:ext>
            </a:extLst>
          </p:cNvPr>
          <p:cNvSpPr/>
          <p:nvPr/>
        </p:nvSpPr>
        <p:spPr>
          <a:xfrm>
            <a:off x="467032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200" b="0" dirty="0">
                <a:hlinkClick r:id="rId4"/>
              </a:rPr>
              <a:t>http://www.prisma-statement.org/</a:t>
            </a:r>
            <a:r>
              <a:rPr lang="en-US" sz="1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53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ensure that the data obtained enables the researcher to effectively address the 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888FA7-4048-4C66-A09A-7D7AAF254ADA}"/>
              </a:ext>
            </a:extLst>
          </p:cNvPr>
          <p:cNvGrpSpPr/>
          <p:nvPr/>
        </p:nvGrpSpPr>
        <p:grpSpPr>
          <a:xfrm>
            <a:off x="228601" y="2057400"/>
            <a:ext cx="8839201" cy="1905000"/>
            <a:chOff x="4701143" y="1524000"/>
            <a:chExt cx="3757058" cy="1905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823862-A867-4CF8-91BD-1B8C6D824F9A}"/>
                </a:ext>
              </a:extLst>
            </p:cNvPr>
            <p:cNvSpPr txBox="1"/>
            <p:nvPr/>
          </p:nvSpPr>
          <p:spPr>
            <a:xfrm>
              <a:off x="6093845" y="1560493"/>
              <a:ext cx="236435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Required for your proposal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A5E7C-EDC8-4949-8B3A-3B16918CB406}"/>
                </a:ext>
              </a:extLst>
            </p:cNvPr>
            <p:cNvSpPr/>
            <p:nvPr/>
          </p:nvSpPr>
          <p:spPr bwMode="auto">
            <a:xfrm>
              <a:off x="4701143" y="1524000"/>
              <a:ext cx="3757058" cy="190500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85123-B3BA-419D-963F-DF72B7E3C652}"/>
              </a:ext>
            </a:extLst>
          </p:cNvPr>
          <p:cNvSpPr/>
          <p:nvPr/>
        </p:nvSpPr>
        <p:spPr bwMode="auto">
          <a:xfrm>
            <a:off x="3429000" y="2428672"/>
            <a:ext cx="5495611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rPr>
              <a:t>For the proposal: a BMI application or process!!!</a:t>
            </a:r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F411-833B-425F-9B21-EEE56794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in BMI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36DA-78DF-4787-9B8E-2597529D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user satisfaction scores among clinicians using EHR systems improve more when they receive training from an experienced clinician-user than from a vendor trainer?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patients whose providers use extensive narrative clinical notes in addition to structured clinical reporting have better outcomes than with structured clinical reporting alone?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Does managing a problem list using SNOMED CT offers better perspectives for clinical decision support than managing it by means of ICD-9-CM?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nurses working in acute care settings, what is the effect of using an EHR for documentation on time spent at the bedside providing patient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974E9-0745-4A92-9781-B999A269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B624-042B-4822-8116-951D315B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6AAA-6FB0-4B6D-8DD9-1345F7CC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‘A/B’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way to compare two versions of something to figure out which performs better.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https://hbr.org/2017/06/a-refresher-on-ab-testing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in BMI: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https://pubmed.ncbi.nlm.nih.gov/33835035/</a:t>
            </a:r>
            <a:r>
              <a:rPr lang="en-U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 revised CDS influenza alert was tested against usual care CDS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test 3 versions (financial, quality, regulatory) of text supporting tobacco cessation alerts.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20CEF-32A1-42FE-8C7E-41D4A5C6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central labs/evaluators to eliminate between-lab/ between-evaluator 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S3.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Simple</a:t>
            </a:r>
            <a:r>
              <a:rPr lang="en-US" sz="2000" dirty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Constrained</a:t>
            </a:r>
            <a:r>
              <a:rPr lang="en-US" sz="2000" dirty="0"/>
              <a:t>: subjects pick token (T or </a:t>
            </a:r>
            <a:r>
              <a:rPr lang="en-US" sz="2000" dirty="0" err="1"/>
              <a:t>nT</a:t>
            </a:r>
            <a:r>
              <a:rPr lang="en-US" sz="2000" dirty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Adaptive</a:t>
            </a:r>
            <a:r>
              <a:rPr lang="en-US" sz="2000" dirty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Stratified</a:t>
            </a:r>
            <a:r>
              <a:rPr lang="en-US" sz="2000" dirty="0"/>
              <a:t>: create treatment groups that are balanced with respect to confounding (prognostic) 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" y="609600"/>
            <a:ext cx="9163260" cy="624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validate a test, tool or diagnostic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Diagnostic,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59BB81-86A3-4EE0-8217-FF8BE085AC99}"/>
              </a:ext>
            </a:extLst>
          </p:cNvPr>
          <p:cNvGrpSpPr/>
          <p:nvPr/>
        </p:nvGrpSpPr>
        <p:grpSpPr>
          <a:xfrm>
            <a:off x="1905000" y="2133600"/>
            <a:ext cx="1676400" cy="838200"/>
            <a:chOff x="1905000" y="2133600"/>
            <a:chExt cx="1676400" cy="8382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D2F9796-F847-48E9-A66A-B7D094C2220E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396AEA-AE2F-40C1-BAF8-83FFA91B7E5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B691F2-AB23-4B19-8322-05057430ECBE}"/>
              </a:ext>
            </a:extLst>
          </p:cNvPr>
          <p:cNvGrpSpPr/>
          <p:nvPr/>
        </p:nvGrpSpPr>
        <p:grpSpPr>
          <a:xfrm>
            <a:off x="2887494" y="3417651"/>
            <a:ext cx="1676400" cy="838200"/>
            <a:chOff x="1905000" y="2133600"/>
            <a:chExt cx="1676400" cy="8382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BBB480-0B7F-4F48-8188-D74B4F7130BB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3978E8-5160-47E1-8BA1-02A7A0A3B0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72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S4. Blinding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evaluation of the success of the blinding.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S5. Use of placebos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S6. Control group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discriminate the effects caused by the study 		   intervention from effects 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natural history of the disease, patient or clinician expectations, the effects of 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Randomization not possible </a:t>
            </a:r>
            <a:r>
              <a:rPr lang="en-US" dirty="0">
                <a:sym typeface="Wingdings" panose="05000000000000000000" pitchFamily="2" charset="2"/>
              </a:rPr>
              <a:t> more bias risk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‘non-inferiority’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selection of a control group depends 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research question,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ethical constraints,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feasibility of blinding,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availability of quality data, and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ability to recruit participants.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and cross-over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		A</a:t>
            </a:r>
          </a:p>
          <a:p>
            <a:endParaRPr lang="en-US" dirty="0"/>
          </a:p>
          <a:p>
            <a:r>
              <a:rPr lang="en-US" dirty="0"/>
              <a:t>		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Cross-over		A			A</a:t>
            </a:r>
          </a:p>
          <a:p>
            <a:endParaRPr lang="en-US" dirty="0"/>
          </a:p>
          <a:p>
            <a:r>
              <a:rPr lang="en-US" dirty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control </a:t>
            </a:r>
            <a:r>
              <a:rPr lang="en-US" dirty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Mainly useful for 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Quasi 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535589-7C0A-4CF9-8120-CD58ACE5A35A}"/>
              </a:ext>
            </a:extLst>
          </p:cNvPr>
          <p:cNvGrpSpPr/>
          <p:nvPr/>
        </p:nvGrpSpPr>
        <p:grpSpPr>
          <a:xfrm>
            <a:off x="990600" y="1442734"/>
            <a:ext cx="7010400" cy="4272266"/>
            <a:chOff x="990600" y="1442734"/>
            <a:chExt cx="7010400" cy="42722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84CD9D-3C4C-4D57-AFB9-E98C424D3510}"/>
                </a:ext>
              </a:extLst>
            </p:cNvPr>
            <p:cNvCxnSpPr/>
            <p:nvPr/>
          </p:nvCxnSpPr>
          <p:spPr bwMode="auto">
            <a:xfrm flipV="1">
              <a:off x="990600" y="1449219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B46E18-32B4-48E0-B8BB-75D57B0FA9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1442734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955057-E42D-47B5-9841-73260A898318}"/>
                </a:ext>
              </a:extLst>
            </p:cNvPr>
            <p:cNvSpPr txBox="1"/>
            <p:nvPr/>
          </p:nvSpPr>
          <p:spPr>
            <a:xfrm>
              <a:off x="3314562" y="2819400"/>
              <a:ext cx="2591075" cy="930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Not allowed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for this 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S7. Population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Selection of study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Random</a:t>
            </a:r>
            <a:r>
              <a:rPr lang="en-US" dirty="0"/>
              <a:t> </a:t>
            </a:r>
            <a:r>
              <a:rPr lang="en-US" sz="1600" dirty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Stratified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population is partitioned into non-overlapping groups (‘strata’) and a sample is selected by some design within each stratum.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https://onlinecourses.science.psu.edu/stat506/node/27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Clustered</a:t>
            </a:r>
            <a:r>
              <a:rPr lang="en-US" dirty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Judgment-based</a:t>
            </a:r>
            <a:r>
              <a:rPr lang="en-US" dirty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Convenience-based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Opportunity-based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Snowball</a:t>
            </a:r>
            <a:r>
              <a:rPr lang="en-US" dirty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Endpoint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(clinically) relevant,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interpretable,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sensitive to the effects of intervention,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practical and affordable to measure in an unbiased 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Informatics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  <a:solidFill>
            <a:schemeClr val="tx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Systematic comparison of the protein-protein interaction databases from a user's perspective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Inter-observer agreement and reliability assessment for observational studies of clinical work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Sex, obesity, diabetes, and exposure to particulate matter among patients with severe asthma: Scientific insights from a comparative analysis of open clinical data sources during a five-day hackathon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An empirical study on prediction of population health through social media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Comparing information extraction techniques for low-prevalence concepts: The case of insulin rejection by patients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Tracking a moving user in indoor environments using Bluetooth low energy beacons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Creating synthetic patient data to support the design and evaluation of novel health information technology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Composite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An intervention can have effects on several important endpoints. Composite endpoints combine a number of endpoints into a single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completed characterization of intervention effects higher power and resulting smaller sample sizes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may reduce the bias due to competing risks and informative 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avoid the multiplicity issue of evaluating endpoints individually.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composite does not imply significance of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components does not imply significance of the composite.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interpretation can 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Intervention effects 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that is predictive of the event but takes a shorter time to observe.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definitive endpoint often measures some benefit whereas the surrogate endpoint tracks the progress or extent of some phenomenon.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Surrogate endpoints could also be used when the definitive end-point is too expensive or difficult to measure, or not ethical to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Criteria</a:t>
            </a:r>
            <a:r>
              <a:rPr lang="en-US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marker is predictive of the event,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intervention effect on the outcome manifests itself entirely through its effect on the marker.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significant correlation does not necessarily imply that a marker will be an acceptable surrogate.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increase statistical power compared to clinical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Surrogate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contamination by competing comorbidities 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Clinical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surveillance 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involve complex,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sometimes new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technical and analytic issues, 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 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missing values occur in the sickest people,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informative censoring, that is, loss of follow up data potentially related to treatment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S9. Protocol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and motivation for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 w.r.t. null hypothesis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superiority trial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trial: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and type II errors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Reality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Observation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is accepted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. Study design in clinical research: sample size estimation and power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Depends on four critical quantities: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I and type II error rates (α and 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population variance (σ²),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by which we would expect two treatments to differ, or the difference that would be clinically 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Design partially determines level of evidence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9756EF-378F-464D-9139-303ED093C6D6}"/>
              </a:ext>
            </a:extLst>
          </p:cNvPr>
          <p:cNvGrpSpPr/>
          <p:nvPr/>
        </p:nvGrpSpPr>
        <p:grpSpPr>
          <a:xfrm>
            <a:off x="2953795" y="1795909"/>
            <a:ext cx="1676400" cy="838200"/>
            <a:chOff x="1905000" y="2133600"/>
            <a:chExt cx="1676400" cy="838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9BA467-3110-48D3-9A52-B0E8FF842E96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FED546-C8BC-48D7-AD7C-E1EE24B6E3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AF758-4965-4F28-AE0B-3932845012C1}"/>
              </a:ext>
            </a:extLst>
          </p:cNvPr>
          <p:cNvGrpSpPr/>
          <p:nvPr/>
        </p:nvGrpSpPr>
        <p:grpSpPr>
          <a:xfrm>
            <a:off x="2963523" y="5632315"/>
            <a:ext cx="1676400" cy="838200"/>
            <a:chOff x="1905000" y="2133600"/>
            <a:chExt cx="1676400" cy="838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2AFC7B-83A4-4069-B641-FB8A1BF1AD69}"/>
                </a:ext>
              </a:extLst>
            </p:cNvPr>
            <p:cNvCxnSpPr/>
            <p:nvPr/>
          </p:nvCxnSpPr>
          <p:spPr bwMode="auto">
            <a:xfrm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6DC7B3-5C31-47C1-B0AA-58D959F0022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05000" y="2133600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860C4D4-3990-4A33-A236-A43FA9C47D2C}"/>
              </a:ext>
            </a:extLst>
          </p:cNvPr>
          <p:cNvSpPr/>
          <p:nvPr/>
        </p:nvSpPr>
        <p:spPr bwMode="auto">
          <a:xfrm>
            <a:off x="5897192" y="4592774"/>
            <a:ext cx="2286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using a smaller Type I error (e.g. 1%)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already 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larger Type I error (e.g. 10%)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does not exist 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have low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Type II error is set at 10–20%.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lower Type II error (e.g. 10%):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evaluating a new intervention for a serious disease that has no effective treatment.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higher Type II error (e.g. 20%)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a control group response rate), through:</a:t>
            </a:r>
          </a:p>
          <a:p>
            <a:pPr marL="1257300" lvl="2" indent="-457200"/>
            <a:r>
              <a:rPr lang="en-US" dirty="0"/>
              <a:t>searching the literature for prior data</a:t>
            </a:r>
          </a:p>
          <a:p>
            <a:pPr marL="1257300" lvl="2" indent="-457200"/>
            <a:r>
              <a:rPr lang="en-US" dirty="0"/>
              <a:t>running 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the minimum sample size such that two conditions hold: </a:t>
            </a:r>
          </a:p>
          <a:p>
            <a:pPr marL="1257300" lvl="2" indent="-457200"/>
            <a:r>
              <a:rPr lang="en-US" dirty="0"/>
              <a:t>if the null hypothesis is true then the probability of incorrectly rejecting is no more than the selected Type I error rate, and</a:t>
            </a:r>
          </a:p>
          <a:p>
            <a:pPr marL="1257300" lvl="2" indent="-457200"/>
            <a:r>
              <a:rPr lang="en-US" dirty="0"/>
              <a:t>if the alternative hypothesis is true then the probability of incorrectly failing to reject is no more than the selected Type II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Alternative sample size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a primary quantity to be estimated (e.g. between-group difference in the mean 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Estimate it with acceptable 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sample size so that there is a high probability that this quantity is estimated with acceptable precision as measured by, e.g. the width of the confidence interval for the between-group difference in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E2931-9DF1-4B6E-A62B-26711C156D43}"/>
              </a:ext>
            </a:extLst>
          </p:cNvPr>
          <p:cNvSpPr/>
          <p:nvPr/>
        </p:nvSpPr>
        <p:spPr>
          <a:xfrm>
            <a:off x="4535563" y="65560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http://www.nss.gov.au/nss/home.nsf/pages/Sample+size+calculator</a:t>
            </a:r>
          </a:p>
        </p:txBody>
      </p:sp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E4C3-966B-4282-81FC-C2EE2525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103B-7727-48F9-BEF1-8ACEB7BB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B9CCF-67B7-47C9-B1F0-EF5E2D004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27C6A-0DDE-478C-BF99-FDB8AC0B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3412"/>
            <a:ext cx="91440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5D57F-7742-4155-8CF4-3F960B22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23975"/>
            <a:ext cx="9143999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0BADC-BCCE-4A29-B546-61087CCB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967"/>
            <a:ext cx="9139518" cy="4652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626F95-D6D0-4BF2-B296-7B547A98C8BB}"/>
              </a:ext>
            </a:extLst>
          </p:cNvPr>
          <p:cNvSpPr/>
          <p:nvPr/>
        </p:nvSpPr>
        <p:spPr bwMode="auto">
          <a:xfrm>
            <a:off x="2590800" y="1805901"/>
            <a:ext cx="4038600" cy="342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2A44D-CB0B-4561-A855-D2A7271C1DA0}"/>
              </a:ext>
            </a:extLst>
          </p:cNvPr>
          <p:cNvSpPr/>
          <p:nvPr/>
        </p:nvSpPr>
        <p:spPr>
          <a:xfrm>
            <a:off x="457200" y="17481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https://www.evanmiller.org/ab-testing/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4153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5611-8676-4623-90E6-3C498665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33AF-DBF2-475E-8A31-E70ACC1B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76245-43FB-4789-BA0B-D0714419F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09472-7A37-46C8-9F0A-470A243A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16653-EAAC-440F-977B-FE5B77250CDA}"/>
              </a:ext>
            </a:extLst>
          </p:cNvPr>
          <p:cNvSpPr/>
          <p:nvPr/>
        </p:nvSpPr>
        <p:spPr>
          <a:xfrm>
            <a:off x="4686300" y="10445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hlinkClick r:id="rId3"/>
              </a:rPr>
              <a:t>https://clincalc.com/stats/samplesize.aspx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977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how they 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Demographic characteristics (age, sex, height, weight, </a:t>
            </a:r>
            <a:r>
              <a:rPr lang="en-US" dirty="0" err="1"/>
              <a:t>etc</a:t>
            </a:r>
            <a:r>
              <a:rPr lang="en-US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Known factors that predict the outcome (potential confounders),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Factors that predict or alter the risk of adverse reactions,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Stratification factors,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Pre-specified subgroups.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AC. Baseline data in clinical trials.</a:t>
            </a:r>
          </a:p>
          <a:p>
            <a:pPr algn="r"/>
            <a:r>
              <a:rPr lang="en-US" sz="1600" b="0" dirty="0">
                <a:solidFill>
                  <a:schemeClr val="bg1"/>
                </a:solidFill>
              </a:rPr>
              <a:t>Med J Aust. 2003 Jul 21;179(2):105-7.</a:t>
            </a: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35075</TotalTime>
  <Words>7503</Words>
  <Application>Microsoft Office PowerPoint</Application>
  <PresentationFormat>On-screen Show (4:3)</PresentationFormat>
  <Paragraphs>857</Paragraphs>
  <Slides>100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5" baseType="lpstr">
      <vt:lpstr>Batang</vt:lpstr>
      <vt:lpstr>ＭＳ Ｐゴシック</vt:lpstr>
      <vt:lpstr>SimSun</vt:lpstr>
      <vt:lpstr>Arial</vt:lpstr>
      <vt:lpstr>Arial Unicode MS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16556 – Spring 2024   </vt:lpstr>
      <vt:lpstr>Pre-lecture reading test</vt:lpstr>
      <vt:lpstr>Useful references re Ioannidis 2005</vt:lpstr>
      <vt:lpstr>Assignments for next week</vt:lpstr>
      <vt:lpstr>Lecture Parameters for research designs</vt:lpstr>
      <vt:lpstr>Goal of Research Design</vt:lpstr>
      <vt:lpstr>Distinct research purpose  distinct design</vt:lpstr>
      <vt:lpstr>Biomedical Informatics Examples</vt:lpstr>
      <vt:lpstr>Design partially determines level of evidence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Steps in scientific research</vt:lpstr>
      <vt:lpstr>Exploratory versus conclusive research</vt:lpstr>
      <vt:lpstr>Data orientation</vt:lpstr>
      <vt:lpstr>Theory building versus testing</vt:lpstr>
      <vt:lpstr>Logic of scientific research</vt:lpstr>
      <vt:lpstr>Time perspective of what is studied</vt:lpstr>
      <vt:lpstr>Major methodologies</vt:lpstr>
      <vt:lpstr>Quantitative research</vt:lpstr>
      <vt:lpstr>Quantitative research</vt:lpstr>
      <vt:lpstr>Qualitative vs. quantitative research</vt:lpstr>
      <vt:lpstr>‘Variable’</vt:lpstr>
      <vt:lpstr>How about this?</vt:lpstr>
      <vt:lpstr>Why do I not agree with this?</vt:lpstr>
      <vt:lpstr>‘Variable’ (in research, not in logic)</vt:lpstr>
      <vt:lpstr>‘Variable’ (in research, not in logic)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Construct/concept appropriateness (1)</vt:lpstr>
      <vt:lpstr>Construct/concept appropriateness (2)</vt:lpstr>
      <vt:lpstr>Variables in your proposal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Quantitative, qualitative and mixed methods</vt:lpstr>
      <vt:lpstr>Some methods in research design</vt:lpstr>
      <vt:lpstr>The Scientific Method</vt:lpstr>
      <vt:lpstr>(Relatively) Common Strategies</vt:lpstr>
      <vt:lpstr>S1. Question formulation</vt:lpstr>
      <vt:lpstr>Where to search</vt:lpstr>
      <vt:lpstr>PowerPoint Presentation</vt:lpstr>
      <vt:lpstr>Framing the research question</vt:lpstr>
      <vt:lpstr>Specific strategy: PICO(TT) Framework</vt:lpstr>
      <vt:lpstr>Evidence Based Medicine question types</vt:lpstr>
      <vt:lpstr>PowerPoint Presentation</vt:lpstr>
      <vt:lpstr>Some examples in BMI research</vt:lpstr>
      <vt:lpstr>Special case for comparison</vt:lpstr>
      <vt:lpstr>S2. Standardization</vt:lpstr>
      <vt:lpstr>S3. Randomization</vt:lpstr>
      <vt:lpstr>PowerPoint Presentation</vt:lpstr>
      <vt:lpstr>PowerPoint Presentation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PowerPoint Presentation</vt:lpstr>
      <vt:lpstr>PowerPoint Presentation</vt:lpstr>
      <vt:lpstr>Baseline determination</vt:lpstr>
      <vt:lpstr>Table of Baseline Data</vt:lpstr>
      <vt:lpstr>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1369</cp:revision>
  <dcterms:created xsi:type="dcterms:W3CDTF">1601-01-01T00:00:00Z</dcterms:created>
  <dcterms:modified xsi:type="dcterms:W3CDTF">2024-02-07T19:36:51Z</dcterms:modified>
</cp:coreProperties>
</file>