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6" r:id="rId1"/>
  </p:sldMasterIdLst>
  <p:notesMasterIdLst>
    <p:notesMasterId r:id="rId13"/>
  </p:notesMasterIdLst>
  <p:sldIdLst>
    <p:sldId id="1622" r:id="rId2"/>
    <p:sldId id="1623" r:id="rId3"/>
    <p:sldId id="1624" r:id="rId4"/>
    <p:sldId id="1625" r:id="rId5"/>
    <p:sldId id="1626" r:id="rId6"/>
    <p:sldId id="1630" r:id="rId7"/>
    <p:sldId id="1637" r:id="rId8"/>
    <p:sldId id="1652" r:id="rId9"/>
    <p:sldId id="1656" r:id="rId10"/>
    <p:sldId id="1657" r:id="rId11"/>
    <p:sldId id="1691" r:id="rId12"/>
  </p:sldIdLst>
  <p:sldSz cx="9144000" cy="6858000" type="screen4x3"/>
  <p:notesSz cx="6858000" cy="9144000"/>
  <p:defaultTextStyle>
    <a:defPPr>
      <a:defRPr lang="en-US"/>
    </a:defPPr>
    <a:lvl1pPr algn="ctr" rtl="0" fontAlgn="base">
      <a:spcBef>
        <a:spcPct val="0"/>
      </a:spcBef>
      <a:spcAft>
        <a:spcPct val="0"/>
      </a:spcAft>
      <a:defRPr sz="3200" b="1" kern="1200">
        <a:solidFill>
          <a:srgbClr val="000066"/>
        </a:solidFill>
        <a:latin typeface="Times New Roman" pitchFamily="18" charset="0"/>
        <a:ea typeface="+mn-ea"/>
        <a:cs typeface="+mn-cs"/>
      </a:defRPr>
    </a:lvl1pPr>
    <a:lvl2pPr marL="457200" algn="ctr" rtl="0" fontAlgn="base">
      <a:spcBef>
        <a:spcPct val="0"/>
      </a:spcBef>
      <a:spcAft>
        <a:spcPct val="0"/>
      </a:spcAft>
      <a:defRPr sz="3200" b="1" kern="1200">
        <a:solidFill>
          <a:srgbClr val="000066"/>
        </a:solidFill>
        <a:latin typeface="Times New Roman" pitchFamily="18" charset="0"/>
        <a:ea typeface="+mn-ea"/>
        <a:cs typeface="+mn-cs"/>
      </a:defRPr>
    </a:lvl2pPr>
    <a:lvl3pPr marL="914400" algn="ctr" rtl="0" fontAlgn="base">
      <a:spcBef>
        <a:spcPct val="0"/>
      </a:spcBef>
      <a:spcAft>
        <a:spcPct val="0"/>
      </a:spcAft>
      <a:defRPr sz="3200" b="1" kern="1200">
        <a:solidFill>
          <a:srgbClr val="000066"/>
        </a:solidFill>
        <a:latin typeface="Times New Roman" pitchFamily="18" charset="0"/>
        <a:ea typeface="+mn-ea"/>
        <a:cs typeface="+mn-cs"/>
      </a:defRPr>
    </a:lvl3pPr>
    <a:lvl4pPr marL="1371600" algn="ctr" rtl="0" fontAlgn="base">
      <a:spcBef>
        <a:spcPct val="0"/>
      </a:spcBef>
      <a:spcAft>
        <a:spcPct val="0"/>
      </a:spcAft>
      <a:defRPr sz="3200" b="1" kern="1200">
        <a:solidFill>
          <a:srgbClr val="000066"/>
        </a:solidFill>
        <a:latin typeface="Times New Roman" pitchFamily="18" charset="0"/>
        <a:ea typeface="+mn-ea"/>
        <a:cs typeface="+mn-cs"/>
      </a:defRPr>
    </a:lvl4pPr>
    <a:lvl5pPr marL="1828800" algn="ctr" rtl="0" fontAlgn="base">
      <a:spcBef>
        <a:spcPct val="0"/>
      </a:spcBef>
      <a:spcAft>
        <a:spcPct val="0"/>
      </a:spcAft>
      <a:defRPr sz="3200" b="1" kern="1200">
        <a:solidFill>
          <a:srgbClr val="000066"/>
        </a:solidFill>
        <a:latin typeface="Times New Roman" pitchFamily="18" charset="0"/>
        <a:ea typeface="+mn-ea"/>
        <a:cs typeface="+mn-cs"/>
      </a:defRPr>
    </a:lvl5pPr>
    <a:lvl6pPr marL="2286000" algn="l" defTabSz="914400" rtl="0" eaLnBrk="1" latinLnBrk="0" hangingPunct="1">
      <a:defRPr sz="3200" b="1" kern="1200">
        <a:solidFill>
          <a:srgbClr val="000066"/>
        </a:solidFill>
        <a:latin typeface="Times New Roman" pitchFamily="18" charset="0"/>
        <a:ea typeface="+mn-ea"/>
        <a:cs typeface="+mn-cs"/>
      </a:defRPr>
    </a:lvl6pPr>
    <a:lvl7pPr marL="2743200" algn="l" defTabSz="914400" rtl="0" eaLnBrk="1" latinLnBrk="0" hangingPunct="1">
      <a:defRPr sz="3200" b="1" kern="1200">
        <a:solidFill>
          <a:srgbClr val="000066"/>
        </a:solidFill>
        <a:latin typeface="Times New Roman" pitchFamily="18" charset="0"/>
        <a:ea typeface="+mn-ea"/>
        <a:cs typeface="+mn-cs"/>
      </a:defRPr>
    </a:lvl7pPr>
    <a:lvl8pPr marL="3200400" algn="l" defTabSz="914400" rtl="0" eaLnBrk="1" latinLnBrk="0" hangingPunct="1">
      <a:defRPr sz="3200" b="1" kern="1200">
        <a:solidFill>
          <a:srgbClr val="000066"/>
        </a:solidFill>
        <a:latin typeface="Times New Roman" pitchFamily="18" charset="0"/>
        <a:ea typeface="+mn-ea"/>
        <a:cs typeface="+mn-cs"/>
      </a:defRPr>
    </a:lvl8pPr>
    <a:lvl9pPr marL="3657600" algn="l" defTabSz="914400" rtl="0" eaLnBrk="1" latinLnBrk="0" hangingPunct="1">
      <a:defRPr sz="3200" b="1" kern="1200">
        <a:solidFill>
          <a:srgbClr val="000066"/>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1FE115"/>
    <a:srgbClr val="000000"/>
    <a:srgbClr val="00B0F0"/>
    <a:srgbClr val="16165D"/>
    <a:srgbClr val="FF6600"/>
    <a:srgbClr val="A2CCE8"/>
    <a:srgbClr val="AAE600"/>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4599F94E-CEE6-441E-89CC-EB005ECD8F06}">
      <a14:m xmlns:a14="http://schemas.microsoft.com/office/drawing/2010/main">
        <m:mathPr xmlns:m="http://schemas.openxmlformats.org/officeDocument/2006/math"/>
      </a14:m>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6449" autoAdjust="0"/>
  </p:normalViewPr>
  <p:slideViewPr>
    <p:cSldViewPr>
      <p:cViewPr varScale="1">
        <p:scale>
          <a:sx n="91" d="100"/>
          <a:sy n="91" d="100"/>
        </p:scale>
        <p:origin x="18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5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176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1305ACA9-A27D-4159-B806-94BE96EB69B2}" type="slidenum">
              <a:rPr lang="en-US"/>
              <a:pPr>
                <a:defRPr/>
              </a:pPr>
              <a:t>‹#›</a:t>
            </a:fld>
            <a:endParaRPr lang="en-US"/>
          </a:p>
        </p:txBody>
      </p:sp>
    </p:spTree>
    <p:extLst>
      <p:ext uri="{BB962C8B-B14F-4D97-AF65-F5344CB8AC3E}">
        <p14:creationId xmlns:p14="http://schemas.microsoft.com/office/powerpoint/2010/main" val="827598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mn-cs"/>
              </a:rPr>
              <a:t>The study design is a matched case-control study because this study divided participants into two groups including a case group: a group of patients admitted to hospital with angina pectoris and a control group: a group pf patients admitted to a fracture clinic. The two groups were </a:t>
            </a:r>
            <a:r>
              <a:rPr lang="en-US" sz="1200" kern="1200" dirty="0" err="1">
                <a:solidFill>
                  <a:schemeClr val="tx1"/>
                </a:solidFill>
                <a:effectLst/>
                <a:latin typeface="Times New Roman" pitchFamily="18" charset="0"/>
                <a:ea typeface="+mn-ea"/>
                <a:cs typeface="+mn-cs"/>
              </a:rPr>
              <a:t>comparedd</a:t>
            </a:r>
            <a:r>
              <a:rPr lang="en-US" sz="1200" kern="1200" dirty="0">
                <a:solidFill>
                  <a:schemeClr val="tx1"/>
                </a:solidFill>
                <a:effectLst/>
                <a:latin typeface="Times New Roman" pitchFamily="18" charset="0"/>
                <a:ea typeface="+mn-ea"/>
                <a:cs typeface="+mn-cs"/>
              </a:rPr>
              <a:t> and were questioned about their watching in the past. In addition, the two group were matched by age and sex</a:t>
            </a:r>
            <a:endParaRPr lang="en-US" dirty="0"/>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1</a:t>
            </a:fld>
            <a:endParaRPr lang="en-US"/>
          </a:p>
        </p:txBody>
      </p:sp>
    </p:spTree>
    <p:extLst>
      <p:ext uri="{BB962C8B-B14F-4D97-AF65-F5344CB8AC3E}">
        <p14:creationId xmlns:p14="http://schemas.microsoft.com/office/powerpoint/2010/main" val="1167634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Number 1 does not test an effect on humans.</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10</a:t>
            </a:fld>
            <a:endParaRPr lang="en-US"/>
          </a:p>
        </p:txBody>
      </p:sp>
    </p:spTree>
    <p:extLst>
      <p:ext uri="{BB962C8B-B14F-4D97-AF65-F5344CB8AC3E}">
        <p14:creationId xmlns:p14="http://schemas.microsoft.com/office/powerpoint/2010/main" val="3117914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a:t>
            </a:r>
          </a:p>
          <a:p>
            <a:r>
              <a:rPr lang="en-US" sz="1200" kern="1200" dirty="0">
                <a:solidFill>
                  <a:schemeClr val="tx1"/>
                </a:solidFill>
                <a:effectLst/>
                <a:latin typeface="Times New Roman" pitchFamily="18" charset="0"/>
                <a:ea typeface="+mn-ea"/>
                <a:cs typeface="+mn-cs"/>
              </a:rPr>
              <a:t>Participants who were graded by Ceusters were 4 times more likely to lead to depression than participants who were not graded by Ceusters.</a:t>
            </a:r>
            <a:endParaRPr lang="en-US" dirty="0"/>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11</a:t>
            </a:fld>
            <a:endParaRPr lang="en-US"/>
          </a:p>
        </p:txBody>
      </p:sp>
    </p:spTree>
    <p:extLst>
      <p:ext uri="{BB962C8B-B14F-4D97-AF65-F5344CB8AC3E}">
        <p14:creationId xmlns:p14="http://schemas.microsoft.com/office/powerpoint/2010/main" val="308778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mn-cs"/>
              </a:rPr>
              <a:t>The study design is a cohort study because the study was investigated the relationship between meat processing and skin disease in a group of individuals (employees) who shared common characteristics (a meat processing plant). The researchers defined the selected group of subject by exposure status and the amount and length of exposure measured at start of the investigation, and followed-up subjects to indicate relationship between frequency of exposure and occurrence of disease.</a:t>
            </a:r>
            <a:endParaRPr lang="en-US" dirty="0"/>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2</a:t>
            </a:fld>
            <a:endParaRPr lang="en-US"/>
          </a:p>
        </p:txBody>
      </p:sp>
    </p:spTree>
    <p:extLst>
      <p:ext uri="{BB962C8B-B14F-4D97-AF65-F5344CB8AC3E}">
        <p14:creationId xmlns:p14="http://schemas.microsoft.com/office/powerpoint/2010/main" val="856703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Cross-sectional, no intervention.</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3</a:t>
            </a:fld>
            <a:endParaRPr lang="en-US"/>
          </a:p>
        </p:txBody>
      </p:sp>
    </p:spTree>
    <p:extLst>
      <p:ext uri="{BB962C8B-B14F-4D97-AF65-F5344CB8AC3E}">
        <p14:creationId xmlns:p14="http://schemas.microsoft.com/office/powerpoint/2010/main" val="746361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mn-cs"/>
              </a:rPr>
              <a:t>The study design is a randomized clinical trial because students were randomly allocated into two groups including the new method group or the conventional group. The students were tested after receiving interventions to compare between the new teaching method and the conventional one for biomedical informatics. </a:t>
            </a:r>
            <a:endParaRPr lang="en-US" dirty="0"/>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4</a:t>
            </a:fld>
            <a:endParaRPr lang="en-US"/>
          </a:p>
        </p:txBody>
      </p:sp>
    </p:spTree>
    <p:extLst>
      <p:ext uri="{BB962C8B-B14F-4D97-AF65-F5344CB8AC3E}">
        <p14:creationId xmlns:p14="http://schemas.microsoft.com/office/powerpoint/2010/main" val="3001810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Quasi-experimental. This was discussed in a previous class.</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5</a:t>
            </a:fld>
            <a:endParaRPr lang="en-US"/>
          </a:p>
        </p:txBody>
      </p:sp>
    </p:spTree>
    <p:extLst>
      <p:ext uri="{BB962C8B-B14F-4D97-AF65-F5344CB8AC3E}">
        <p14:creationId xmlns:p14="http://schemas.microsoft.com/office/powerpoint/2010/main" val="1522801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 it is not possible yet to create meaningful cohorts to compare.</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6</a:t>
            </a:fld>
            <a:endParaRPr lang="en-US"/>
          </a:p>
        </p:txBody>
      </p:sp>
    </p:spTree>
    <p:extLst>
      <p:ext uri="{BB962C8B-B14F-4D97-AF65-F5344CB8AC3E}">
        <p14:creationId xmlns:p14="http://schemas.microsoft.com/office/powerpoint/2010/main" val="720781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mn-cs"/>
              </a:rPr>
              <a:t>No, this is not a case-control study because he defines a group by the exposure status or event of interest at the begin of the study. He also follows both groups over time until the disease or outcome of interest occurs. So, his study is a prospective cohort study</a:t>
            </a:r>
            <a:endParaRPr lang="en-US" dirty="0"/>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7</a:t>
            </a:fld>
            <a:endParaRPr lang="en-US"/>
          </a:p>
        </p:txBody>
      </p:sp>
    </p:spTree>
    <p:extLst>
      <p:ext uri="{BB962C8B-B14F-4D97-AF65-F5344CB8AC3E}">
        <p14:creationId xmlns:p14="http://schemas.microsoft.com/office/powerpoint/2010/main" val="855259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correct</a:t>
            </a:r>
          </a:p>
          <a:p>
            <a:r>
              <a:rPr lang="en-US" dirty="0"/>
              <a:t>2a correct. B would not give any information and c would be </a:t>
            </a:r>
            <a:r>
              <a:rPr lang="en-US"/>
              <a:t>taken from people </a:t>
            </a:r>
            <a:r>
              <a:rPr lang="en-US" dirty="0"/>
              <a:t>from different populations</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8</a:t>
            </a:fld>
            <a:endParaRPr lang="en-US"/>
          </a:p>
        </p:txBody>
      </p:sp>
    </p:spTree>
    <p:extLst>
      <p:ext uri="{BB962C8B-B14F-4D97-AF65-F5344CB8AC3E}">
        <p14:creationId xmlns:p14="http://schemas.microsoft.com/office/powerpoint/2010/main" val="311071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Subjects are human</a:t>
            </a:r>
          </a:p>
        </p:txBody>
      </p:sp>
      <p:sp>
        <p:nvSpPr>
          <p:cNvPr id="4" name="Slide Number Placeholder 3"/>
          <p:cNvSpPr>
            <a:spLocks noGrp="1"/>
          </p:cNvSpPr>
          <p:nvPr>
            <p:ph type="sldNum" sz="quarter" idx="10"/>
          </p:nvPr>
        </p:nvSpPr>
        <p:spPr/>
        <p:txBody>
          <a:bodyPr/>
          <a:lstStyle/>
          <a:p>
            <a:pPr>
              <a:defRPr/>
            </a:pPr>
            <a:fld id="{1305ACA9-A27D-4159-B806-94BE96EB69B2}" type="slidenum">
              <a:rPr lang="en-US" smtClean="0"/>
              <a:pPr>
                <a:defRPr/>
              </a:pPr>
              <a:t>9</a:t>
            </a:fld>
            <a:endParaRPr lang="en-US"/>
          </a:p>
        </p:txBody>
      </p:sp>
    </p:spTree>
    <p:extLst>
      <p:ext uri="{BB962C8B-B14F-4D97-AF65-F5344CB8AC3E}">
        <p14:creationId xmlns:p14="http://schemas.microsoft.com/office/powerpoint/2010/main" val="365217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154950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a:latin typeface="Georgia"/>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ClrTx/>
              <a:buFont typeface="Arial" panose="020B0604020202020204" pitchFamily="34" charset="0"/>
              <a:buNone/>
              <a:defRPr b="0" i="0">
                <a:latin typeface="Trebuchet MS"/>
                <a:cs typeface="Trebuchet MS"/>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3094482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10"/>
          <p:cNvCxnSpPr>
            <a:cxnSpLocks noChangeShapeType="1"/>
          </p:cNvCxnSpPr>
          <p:nvPr/>
        </p:nvCxnSpPr>
        <p:spPr bwMode="auto">
          <a:xfrm>
            <a:off x="762000" y="3733800"/>
            <a:ext cx="7772400" cy="1588"/>
          </a:xfrm>
          <a:prstGeom prst="line">
            <a:avLst/>
          </a:prstGeom>
          <a:noFill/>
          <a:ln w="9525">
            <a:solidFill>
              <a:schemeClr val="bg1"/>
            </a:solidFill>
            <a:prstDash val="dot"/>
            <a:round/>
            <a:headEnd/>
            <a:tailEnd/>
          </a:ln>
        </p:spPr>
      </p:cxnSp>
      <p:sp>
        <p:nvSpPr>
          <p:cNvPr id="2" name="Title 1"/>
          <p:cNvSpPr>
            <a:spLocks noGrp="1"/>
          </p:cNvSpPr>
          <p:nvPr>
            <p:ph type="title"/>
          </p:nvPr>
        </p:nvSpPr>
        <p:spPr>
          <a:xfrm>
            <a:off x="722313" y="3743325"/>
            <a:ext cx="7772400" cy="1362075"/>
          </a:xfrm>
          <a:prstGeom prst="rect">
            <a:avLst/>
          </a:prstGeom>
        </p:spPr>
        <p:txBody>
          <a:bodyPr anchor="t"/>
          <a:lstStyle>
            <a:lvl1pPr algn="l">
              <a:defRPr sz="4000" b="0" i="0" cap="all">
                <a:latin typeface="Georgia"/>
                <a:cs typeface="Georgia"/>
              </a:defRPr>
            </a:lvl1pPr>
          </a:lstStyle>
          <a:p>
            <a:r>
              <a:rPr lang="en-US"/>
              <a:t>Click to edit Master title style</a:t>
            </a:r>
            <a:endParaRPr lang="en-US" dirty="0"/>
          </a:p>
        </p:txBody>
      </p:sp>
      <p:sp>
        <p:nvSpPr>
          <p:cNvPr id="3" name="Text Placeholder 2"/>
          <p:cNvSpPr>
            <a:spLocks noGrp="1"/>
          </p:cNvSpPr>
          <p:nvPr>
            <p:ph type="body" idx="1"/>
          </p:nvPr>
        </p:nvSpPr>
        <p:spPr>
          <a:xfrm>
            <a:off x="722313" y="2243138"/>
            <a:ext cx="7772400" cy="1500187"/>
          </a:xfrm>
          <a:prstGeom prst="rect">
            <a:avLst/>
          </a:prstGeom>
        </p:spPr>
        <p:txBody>
          <a:bodyPr anchor="b"/>
          <a:lstStyle>
            <a:lvl1pPr marL="0" indent="0">
              <a:buNone/>
              <a:defRPr sz="2000" b="0" i="0">
                <a:latin typeface="Trebuchet MS"/>
                <a:cs typeface="Trebuchet MS"/>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233934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86800" cy="762000"/>
          </a:xfrm>
          <a:prstGeom prst="rect">
            <a:avLst/>
          </a:prstGeom>
        </p:spPr>
        <p:txBody>
          <a:bodyPr/>
          <a:lstStyle>
            <a:lvl1pPr algn="ctr">
              <a:defRPr b="0" i="0">
                <a:latin typeface="Georgia"/>
                <a:cs typeface="Georgia"/>
              </a:defRPr>
            </a:lvl1pPr>
          </a:lstStyle>
          <a:p>
            <a:r>
              <a:rPr lang="en-US" dirty="0"/>
              <a:t>Click to edit Master title style</a:t>
            </a:r>
          </a:p>
        </p:txBody>
      </p:sp>
      <p:sp>
        <p:nvSpPr>
          <p:cNvPr id="3" name="Content Placeholder 2"/>
          <p:cNvSpPr>
            <a:spLocks noGrp="1"/>
          </p:cNvSpPr>
          <p:nvPr>
            <p:ph idx="1"/>
          </p:nvPr>
        </p:nvSpPr>
        <p:spPr>
          <a:xfrm>
            <a:off x="228600" y="1676400"/>
            <a:ext cx="8686800" cy="4953000"/>
          </a:xfrm>
          <a:prstGeom prst="rect">
            <a:avLst/>
          </a:prstGeom>
        </p:spPr>
        <p:txBody>
          <a:bodyPr/>
          <a:lstStyle>
            <a:lvl1pPr>
              <a:buClr>
                <a:schemeClr val="bg1"/>
              </a:buClr>
              <a:defRPr b="0" i="0">
                <a:solidFill>
                  <a:schemeClr val="bg1"/>
                </a:solidFill>
                <a:latin typeface="Trebuchet MS"/>
                <a:cs typeface="Trebuchet MS"/>
              </a:defRPr>
            </a:lvl1pPr>
            <a:lvl2pPr>
              <a:buClr>
                <a:schemeClr val="bg1"/>
              </a:buClr>
              <a:defRPr lang="en-US" sz="2400" b="0" i="0" dirty="0" smtClean="0">
                <a:solidFill>
                  <a:schemeClr val="bg1"/>
                </a:solidFill>
                <a:latin typeface="Trebuchet MS"/>
                <a:ea typeface="ＭＳ Ｐゴシック" pitchFamily="122" charset="-128"/>
                <a:cs typeface="Trebuchet MS"/>
              </a:defRPr>
            </a:lvl2pPr>
            <a:lvl3pPr>
              <a:buClr>
                <a:schemeClr val="bg1"/>
              </a:buClr>
              <a:defRPr b="0" i="0">
                <a:solidFill>
                  <a:schemeClr val="bg1"/>
                </a:solidFill>
                <a:latin typeface="Trebuchet MS"/>
                <a:cs typeface="Trebuchet MS"/>
              </a:defRPr>
            </a:lvl3pPr>
            <a:lvl4pPr>
              <a:buClr>
                <a:schemeClr val="bg1"/>
              </a:buClr>
              <a:defRPr b="0" i="0">
                <a:solidFill>
                  <a:schemeClr val="bg1"/>
                </a:solidFill>
                <a:latin typeface="Trebuchet MS"/>
                <a:cs typeface="Trebuchet MS"/>
              </a:defRPr>
            </a:lvl4pPr>
            <a:lvl5pPr>
              <a:buClr>
                <a:schemeClr val="bg1"/>
              </a:buClr>
              <a:defRPr b="0" i="1">
                <a:solidFill>
                  <a:schemeClr val="bg1"/>
                </a:solidFill>
                <a:latin typeface="Trebuchet MS"/>
                <a:cs typeface="Trebuchet M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111346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828800"/>
            <a:ext cx="4267200" cy="4114800"/>
          </a:xfrm>
          <a:prstGeom prst="rect">
            <a:avLst/>
          </a:prstGeom>
        </p:spPr>
        <p:txBody>
          <a:bodyPr/>
          <a:lstStyle>
            <a:lvl1pPr>
              <a:buClrTx/>
              <a:defRPr sz="2800" b="0" i="0">
                <a:latin typeface="Trebuchet MS"/>
                <a:cs typeface="Trebuchet MS"/>
              </a:defRPr>
            </a:lvl1pPr>
            <a:lvl2pPr>
              <a:buClrTx/>
              <a:buFont typeface="Arial"/>
              <a:buChar char="•"/>
              <a:defRPr sz="2400" b="0" i="0">
                <a:latin typeface="Trebuchet MS"/>
                <a:cs typeface="Trebuchet MS"/>
              </a:defRPr>
            </a:lvl2pPr>
            <a:lvl3pPr>
              <a:buClrTx/>
              <a:buFont typeface="Arial"/>
              <a:buChar char="•"/>
              <a:defRPr sz="2000" b="0" i="0">
                <a:latin typeface="Trebuchet MS"/>
                <a:cs typeface="Trebuchet MS"/>
              </a:defRPr>
            </a:lvl3pPr>
            <a:lvl4pPr>
              <a:buClrTx/>
              <a:buFont typeface="Arial"/>
              <a:buChar char="•"/>
              <a:defRPr sz="1800" b="0" i="0">
                <a:latin typeface="Trebuchet MS"/>
                <a:cs typeface="Trebuchet MS"/>
              </a:defRPr>
            </a:lvl4pPr>
            <a:lvl5pPr>
              <a:buClrTx/>
              <a:buFontTx/>
              <a:buNone/>
              <a:defRPr sz="1800" b="0" i="1">
                <a:latin typeface="Trebuchet MS"/>
                <a:cs typeface="Trebuchet M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834550"/>
            <a:ext cx="4267200" cy="4109049"/>
          </a:xfrm>
          <a:prstGeom prst="rect">
            <a:avLst/>
          </a:prstGeom>
        </p:spPr>
        <p:txBody>
          <a:bodyPr/>
          <a:lstStyle>
            <a:lvl1pPr>
              <a:buClrTx/>
              <a:defRPr sz="2800" b="0" i="0">
                <a:latin typeface="Trebuchet MS"/>
                <a:cs typeface="Trebuchet MS"/>
              </a:defRPr>
            </a:lvl1pPr>
            <a:lvl2pPr>
              <a:buClrTx/>
              <a:buFont typeface="Arial"/>
              <a:buChar char="•"/>
              <a:defRPr sz="2400" b="0" i="0">
                <a:latin typeface="Trebuchet MS"/>
                <a:cs typeface="Trebuchet MS"/>
              </a:defRPr>
            </a:lvl2pPr>
            <a:lvl3pPr>
              <a:buClrTx/>
              <a:buFont typeface="Arial"/>
              <a:buChar char="•"/>
              <a:defRPr sz="2000" b="0" i="0">
                <a:latin typeface="Trebuchet MS"/>
                <a:cs typeface="Trebuchet MS"/>
              </a:defRPr>
            </a:lvl3pPr>
            <a:lvl4pPr>
              <a:buClrTx/>
              <a:buFont typeface="Arial"/>
              <a:buChar char="•"/>
              <a:defRPr sz="1800" b="0" i="0">
                <a:latin typeface="Trebuchet MS"/>
                <a:cs typeface="Trebuchet MS"/>
              </a:defRPr>
            </a:lvl4pPr>
            <a:lvl5pPr>
              <a:buClrTx/>
              <a:buFontTx/>
              <a:buNone/>
              <a:defRPr sz="1800" b="0" i="1">
                <a:latin typeface="Trebuchet MS"/>
                <a:cs typeface="Trebuchet MS"/>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228600" y="762000"/>
            <a:ext cx="8686800" cy="762000"/>
          </a:xfrm>
          <a:prstGeom prst="rect">
            <a:avLst/>
          </a:prstGeom>
        </p:spPr>
        <p:txBody>
          <a:bodyPr/>
          <a:lstStyle>
            <a:lvl1pPr algn="ctr">
              <a:defRPr b="0" i="0">
                <a:latin typeface="Georgia"/>
                <a:cs typeface="Georgia"/>
              </a:defRPr>
            </a:lvl1pPr>
          </a:lstStyle>
          <a:p>
            <a:r>
              <a:rPr lang="en-US" dirty="0"/>
              <a:t>Click to edit Master title style</a:t>
            </a:r>
          </a:p>
        </p:txBody>
      </p:sp>
      <p:sp>
        <p:nvSpPr>
          <p:cNvPr id="2" name="Slide Number Placeholder 1"/>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141124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599"/>
            <a:ext cx="8229600" cy="1006475"/>
          </a:xfrm>
          <a:prstGeom prst="rect">
            <a:avLst/>
          </a:prstGeom>
        </p:spPr>
        <p:txBody>
          <a:bodyPr/>
          <a:lstStyle>
            <a:lvl1pPr>
              <a:defRPr b="0" i="0">
                <a:latin typeface="Georgia"/>
                <a:cs typeface="Georgia"/>
              </a:defRPr>
            </a:lvl1pPr>
          </a:lstStyle>
          <a:p>
            <a:r>
              <a:rPr lang="en-US"/>
              <a:t>Click to edit Master title style</a:t>
            </a:r>
            <a:endParaRPr lang="en-US" dirty="0"/>
          </a:p>
        </p:txBody>
      </p:sp>
      <p:sp>
        <p:nvSpPr>
          <p:cNvPr id="3" name="Text Placeholder 2"/>
          <p:cNvSpPr>
            <a:spLocks noGrp="1"/>
          </p:cNvSpPr>
          <p:nvPr>
            <p:ph type="body" idx="1"/>
          </p:nvPr>
        </p:nvSpPr>
        <p:spPr>
          <a:xfrm>
            <a:off x="457200" y="2315376"/>
            <a:ext cx="4040188" cy="438935"/>
          </a:xfrm>
          <a:prstGeom prst="rect">
            <a:avLst/>
          </a:prstGeom>
        </p:spPr>
        <p:txBody>
          <a:bodyPr anchor="b"/>
          <a:lstStyle>
            <a:lvl1pPr marL="0" indent="0">
              <a:buNone/>
              <a:defRPr sz="2400" b="1" i="0">
                <a:latin typeface="Trebuchet MS"/>
                <a:cs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95601"/>
            <a:ext cx="4040188" cy="3124200"/>
          </a:xfrm>
          <a:prstGeom prst="rect">
            <a:avLst/>
          </a:prstGeom>
        </p:spPr>
        <p:txBody>
          <a:bodyPr/>
          <a:lstStyle>
            <a:lvl1pPr>
              <a:buClr>
                <a:schemeClr val="bg1"/>
              </a:buClr>
              <a:defRPr sz="2400" b="0" i="0">
                <a:solidFill>
                  <a:schemeClr val="bg1"/>
                </a:solidFill>
                <a:latin typeface="Trebuchet MS"/>
                <a:cs typeface="Trebuchet MS"/>
              </a:defRPr>
            </a:lvl1pPr>
            <a:lvl2pPr>
              <a:buClr>
                <a:schemeClr val="bg1"/>
              </a:buClr>
              <a:buFont typeface="Arial"/>
              <a:buChar char="•"/>
              <a:defRPr sz="2000" b="0" i="0">
                <a:solidFill>
                  <a:schemeClr val="bg1"/>
                </a:solidFill>
                <a:latin typeface="Trebuchet MS"/>
                <a:cs typeface="Trebuchet MS"/>
              </a:defRPr>
            </a:lvl2pPr>
            <a:lvl3pPr>
              <a:buClr>
                <a:schemeClr val="bg1"/>
              </a:buClr>
              <a:buFont typeface="Arial"/>
              <a:buChar char="•"/>
              <a:defRPr sz="1800" b="0" i="0">
                <a:solidFill>
                  <a:schemeClr val="bg1"/>
                </a:solidFill>
                <a:latin typeface="Trebuchet MS"/>
                <a:cs typeface="Trebuchet MS"/>
              </a:defRPr>
            </a:lvl3pPr>
            <a:lvl4pPr>
              <a:buClr>
                <a:schemeClr val="bg1"/>
              </a:buClr>
              <a:buFont typeface="Arial"/>
              <a:buChar char="•"/>
              <a:defRPr sz="1600" b="0" i="0">
                <a:solidFill>
                  <a:schemeClr val="bg1"/>
                </a:solidFill>
                <a:latin typeface="Trebuchet MS"/>
                <a:cs typeface="Trebuchet MS"/>
              </a:defRPr>
            </a:lvl4pPr>
            <a:lvl5pPr>
              <a:buClr>
                <a:schemeClr val="bg1"/>
              </a:buClr>
              <a:buFontTx/>
              <a:buNone/>
              <a:defRPr sz="1600" b="0" i="1">
                <a:solidFill>
                  <a:schemeClr val="bg1"/>
                </a:solidFill>
                <a:latin typeface="Trebuchet MS"/>
                <a:cs typeface="Trebuchet MS"/>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2315376"/>
            <a:ext cx="4041775" cy="438935"/>
          </a:xfrm>
          <a:prstGeom prst="rect">
            <a:avLst/>
          </a:prstGeom>
        </p:spPr>
        <p:txBody>
          <a:bodyPr anchor="b"/>
          <a:lstStyle>
            <a:lvl1pPr marL="0" indent="0">
              <a:buNone/>
              <a:defRPr sz="2400" b="1" i="0">
                <a:latin typeface="Trebuchet MS"/>
                <a:cs typeface="Trebuchet M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895601"/>
            <a:ext cx="4041775" cy="3124200"/>
          </a:xfrm>
          <a:prstGeom prst="rect">
            <a:avLst/>
          </a:prstGeom>
        </p:spPr>
        <p:txBody>
          <a:bodyPr/>
          <a:lstStyle>
            <a:lvl1pPr>
              <a:buClr>
                <a:schemeClr val="bg1"/>
              </a:buClr>
              <a:defRPr sz="2400">
                <a:solidFill>
                  <a:schemeClr val="bg1"/>
                </a:solidFill>
              </a:defRPr>
            </a:lvl1pPr>
            <a:lvl2pPr>
              <a:buClr>
                <a:schemeClr val="bg1"/>
              </a:buClr>
              <a:buFont typeface="Arial"/>
              <a:buChar char="•"/>
              <a:defRPr sz="2000">
                <a:solidFill>
                  <a:schemeClr val="bg1"/>
                </a:solidFill>
              </a:defRPr>
            </a:lvl2pPr>
            <a:lvl3pPr>
              <a:buClr>
                <a:schemeClr val="bg1"/>
              </a:buClr>
              <a:buFont typeface="Arial"/>
              <a:buChar char="•"/>
              <a:defRPr sz="1800">
                <a:solidFill>
                  <a:schemeClr val="bg1"/>
                </a:solidFill>
              </a:defRPr>
            </a:lvl3pPr>
            <a:lvl4pPr>
              <a:buClr>
                <a:schemeClr val="bg1"/>
              </a:buClr>
              <a:buFont typeface="Arial"/>
              <a:buChar char="•"/>
              <a:defRPr sz="1600">
                <a:solidFill>
                  <a:schemeClr val="bg1"/>
                </a:solidFill>
              </a:defRPr>
            </a:lvl4pPr>
            <a:lvl5pPr>
              <a:buClr>
                <a:schemeClr val="bg1"/>
              </a:buClr>
              <a:buFontTx/>
              <a:buNone/>
              <a:defRPr sz="1600" i="1">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519277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3008313" cy="1295400"/>
          </a:xfrm>
          <a:prstGeom prst="rect">
            <a:avLst/>
          </a:prstGeom>
          <a:solidFill>
            <a:srgbClr val="E59C00"/>
          </a:solidFill>
        </p:spPr>
        <p:txBody>
          <a:bodyPr anchor="b"/>
          <a:lstStyle>
            <a:lvl1pPr algn="l">
              <a:defRPr sz="2000" b="1" i="0">
                <a:latin typeface="Trebuchet MS"/>
                <a:cs typeface="Trebuchet MS"/>
              </a:defRPr>
            </a:lvl1pPr>
          </a:lstStyle>
          <a:p>
            <a:r>
              <a:rPr lang="en-US"/>
              <a:t>Click to edit Master title style</a:t>
            </a:r>
            <a:endParaRPr lang="en-US" dirty="0"/>
          </a:p>
        </p:txBody>
      </p:sp>
      <p:sp>
        <p:nvSpPr>
          <p:cNvPr id="3" name="Content Placeholder 2"/>
          <p:cNvSpPr>
            <a:spLocks noGrp="1"/>
          </p:cNvSpPr>
          <p:nvPr>
            <p:ph idx="1"/>
          </p:nvPr>
        </p:nvSpPr>
        <p:spPr>
          <a:xfrm>
            <a:off x="3575050" y="1066801"/>
            <a:ext cx="5111750" cy="4953000"/>
          </a:xfrm>
          <a:prstGeom prst="rect">
            <a:avLst/>
          </a:prstGeom>
        </p:spPr>
        <p:txBody>
          <a:bodyPr/>
          <a:lstStyle>
            <a:lvl1pPr>
              <a:defRPr sz="3200">
                <a:latin typeface="Georgia"/>
                <a:cs typeface="Georgia"/>
              </a:defRPr>
            </a:lvl1pPr>
            <a:lvl2pPr>
              <a:buClrTx/>
              <a:buFont typeface="Arial"/>
              <a:buChar char="•"/>
              <a:defRPr sz="2800" b="0" i="0">
                <a:latin typeface="Trebuchet MS"/>
                <a:cs typeface="Trebuchet MS"/>
              </a:defRPr>
            </a:lvl2pPr>
            <a:lvl3pPr>
              <a:buClrTx/>
              <a:buFont typeface="Arial"/>
              <a:buChar char="•"/>
              <a:defRPr sz="2400" b="0" i="0">
                <a:latin typeface="Trebuchet MS"/>
                <a:cs typeface="Trebuchet MS"/>
              </a:defRPr>
            </a:lvl3pPr>
            <a:lvl4pPr>
              <a:buClrTx/>
              <a:buFont typeface="Arial"/>
              <a:buChar char="•"/>
              <a:defRPr sz="2000" b="0" i="0">
                <a:latin typeface="Trebuchet MS"/>
                <a:cs typeface="Trebuchet MS"/>
              </a:defRPr>
            </a:lvl4pPr>
            <a:lvl5pPr>
              <a:buClr>
                <a:srgbClr val="ECD63F"/>
              </a:buClr>
              <a:buFontTx/>
              <a:buNone/>
              <a:defRPr sz="2000" b="0" i="1">
                <a:latin typeface="Trebuchet MS"/>
                <a:cs typeface="Trebuchet MS"/>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14600"/>
            <a:ext cx="3008313" cy="3505200"/>
          </a:xfrm>
          <a:prstGeom prst="rect">
            <a:avLst/>
          </a:prstGeom>
        </p:spPr>
        <p:txBody>
          <a:bodyPr/>
          <a:lstStyle>
            <a:lvl1pPr marL="0" indent="0">
              <a:buNone/>
              <a:defRPr sz="1400" b="0" i="0">
                <a:latin typeface="Trebuchet MS"/>
                <a:cs typeface="Trebuchet M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93785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0"/>
            <a:ext cx="5334000" cy="566738"/>
          </a:xfrm>
          <a:prstGeom prst="rect">
            <a:avLst/>
          </a:prstGeom>
        </p:spPr>
        <p:txBody>
          <a:bodyPr anchor="b"/>
          <a:lstStyle>
            <a:lvl1pPr algn="ctr">
              <a:defRPr sz="2000" b="0" i="0">
                <a:latin typeface="Georgia"/>
                <a:cs typeface="Georgia"/>
              </a:defRPr>
            </a:lvl1pPr>
          </a:lstStyle>
          <a:p>
            <a:r>
              <a:rPr lang="en-US"/>
              <a:t>Click to edit Master title style</a:t>
            </a:r>
            <a:endParaRPr lang="en-US" dirty="0"/>
          </a:p>
        </p:txBody>
      </p:sp>
      <p:sp>
        <p:nvSpPr>
          <p:cNvPr id="3" name="Picture Placeholder 2"/>
          <p:cNvSpPr>
            <a:spLocks noGrp="1"/>
          </p:cNvSpPr>
          <p:nvPr>
            <p:ph type="pic" idx="1"/>
          </p:nvPr>
        </p:nvSpPr>
        <p:spPr>
          <a:xfrm>
            <a:off x="1828800" y="1143000"/>
            <a:ext cx="5334000" cy="3429000"/>
          </a:xfrm>
          <a:prstGeom prst="rect">
            <a:avLst/>
          </a:prstGeom>
          <a:solidFill>
            <a:schemeClr val="bg2"/>
          </a:solidFill>
          <a:ln w="50800" cap="flat" cmpd="sng" algn="ctr">
            <a:solidFill>
              <a:schemeClr val="bg1"/>
            </a:solidFill>
            <a:prstDash val="solid"/>
            <a:miter lim="800000"/>
            <a:headEnd type="none" w="med" len="med"/>
            <a:tailEnd type="none" w="med" len="med"/>
          </a:ln>
          <a:effectLst>
            <a:outerShdw blurRad="152400" dist="101600" dir="2700000">
              <a:schemeClr val="tx1">
                <a:alpha val="31000"/>
              </a:schemeClr>
            </a:outerShdw>
          </a:effectLst>
        </p:spPr>
        <p:txBody>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5138738"/>
            <a:ext cx="5334000" cy="804862"/>
          </a:xfrm>
          <a:prstGeom prst="rect">
            <a:avLst/>
          </a:prstGeom>
        </p:spPr>
        <p:txBody>
          <a:bodyPr/>
          <a:lstStyle>
            <a:lvl1pPr marL="0" indent="0" algn="ctr">
              <a:buNone/>
              <a:defRPr sz="1400" b="0" i="0">
                <a:latin typeface="Trebuchet MS"/>
                <a:cs typeface="Trebuchet M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34247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1012825"/>
            <a:ext cx="8686800" cy="1174750"/>
          </a:xfrm>
          <a:prstGeom prst="roundRect">
            <a:avLst>
              <a:gd name="adj" fmla="val 16667"/>
            </a:avLst>
          </a:prstGeo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B7A43C5A-ACB8-4C0A-8D74-C2E9796A15BB}" type="slidenum">
              <a:rPr lang="en-US" smtClean="0"/>
              <a:pPr/>
              <a:t>‹#›</a:t>
            </a:fld>
            <a:endParaRPr lang="en-US"/>
          </a:p>
        </p:txBody>
      </p:sp>
    </p:spTree>
    <p:extLst>
      <p:ext uri="{BB962C8B-B14F-4D97-AF65-F5344CB8AC3E}">
        <p14:creationId xmlns:p14="http://schemas.microsoft.com/office/powerpoint/2010/main" val="3295397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wntown.jpg"/>
          <p:cNvPicPr>
            <a:picLocks noChangeAspect="1"/>
          </p:cNvPicPr>
          <p:nvPr/>
        </p:nvPicPr>
        <p:blipFill>
          <a:blip r:embed="rId11"/>
          <a:srcRect/>
          <a:stretch>
            <a:fillRect/>
          </a:stretch>
        </p:blipFill>
        <p:spPr bwMode="auto">
          <a:xfrm>
            <a:off x="0" y="0"/>
            <a:ext cx="9144000" cy="6858000"/>
          </a:xfrm>
          <a:prstGeom prst="rect">
            <a:avLst/>
          </a:prstGeom>
          <a:noFill/>
          <a:ln w="9525">
            <a:noFill/>
            <a:miter lim="800000"/>
            <a:headEnd/>
            <a:tailEnd/>
          </a:ln>
        </p:spPr>
      </p:pic>
      <p:sp>
        <p:nvSpPr>
          <p:cNvPr id="2" name="Rectangle 1"/>
          <p:cNvSpPr/>
          <p:nvPr/>
        </p:nvSpPr>
        <p:spPr bwMode="auto">
          <a:xfrm>
            <a:off x="0" y="609600"/>
            <a:ext cx="9144000" cy="6248400"/>
          </a:xfrm>
          <a:prstGeom prst="rect">
            <a:avLst/>
          </a:prstGeom>
          <a:solidFill>
            <a:srgbClr val="002060">
              <a:alpha val="6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22" charset="0"/>
            </a:endParaRPr>
          </a:p>
        </p:txBody>
      </p:sp>
      <p:sp>
        <p:nvSpPr>
          <p:cNvPr id="8" name="Slide Number Placeholder 7"/>
          <p:cNvSpPr>
            <a:spLocks noGrp="1"/>
          </p:cNvSpPr>
          <p:nvPr>
            <p:ph type="sldNum" sz="quarter" idx="4"/>
          </p:nvPr>
        </p:nvSpPr>
        <p:spPr>
          <a:xfrm>
            <a:off x="76200" y="6400800"/>
            <a:ext cx="2057400" cy="365125"/>
          </a:xfrm>
          <a:prstGeom prst="rect">
            <a:avLst/>
          </a:prstGeom>
        </p:spPr>
        <p:txBody>
          <a:bodyPr vert="horz" lIns="91440" tIns="45720" rIns="91440" bIns="45720" rtlCol="0" anchor="ctr"/>
          <a:lstStyle>
            <a:lvl1pPr algn="l">
              <a:defRPr sz="1200">
                <a:solidFill>
                  <a:schemeClr val="bg1"/>
                </a:solidFill>
              </a:defRPr>
            </a:lvl1pPr>
          </a:lstStyle>
          <a:p>
            <a:fld id="{B7A43C5A-ACB8-4C0A-8D74-C2E9796A15BB}" type="slidenum">
              <a:rPr lang="en-US" smtClean="0"/>
              <a:pPr/>
              <a:t>‹#›</a:t>
            </a:fld>
            <a:endParaRPr lang="en-US"/>
          </a:p>
        </p:txBody>
      </p:sp>
    </p:spTree>
    <p:extLst>
      <p:ext uri="{BB962C8B-B14F-4D97-AF65-F5344CB8AC3E}">
        <p14:creationId xmlns:p14="http://schemas.microsoft.com/office/powerpoint/2010/main" val="1387459220"/>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6" r:id="rId9"/>
  </p:sldLayoutIdLst>
  <p:hf hdr="0" ftr="0" dt="0"/>
  <p:txStyles>
    <p:titleStyle>
      <a:lvl1pPr algn="l" rtl="0" eaLnBrk="1" fontAlgn="base" hangingPunct="1">
        <a:spcBef>
          <a:spcPct val="0"/>
        </a:spcBef>
        <a:spcAft>
          <a:spcPct val="0"/>
        </a:spcAft>
        <a:defRPr sz="3600">
          <a:solidFill>
            <a:schemeClr val="bg1"/>
          </a:solidFill>
          <a:latin typeface="+mj-lt"/>
          <a:ea typeface="ＭＳ Ｐゴシック" pitchFamily="122" charset="-128"/>
          <a:cs typeface="ＭＳ Ｐゴシック" pitchFamily="122" charset="-128"/>
        </a:defRPr>
      </a:lvl1pPr>
      <a:lvl2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2pPr>
      <a:lvl3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3pPr>
      <a:lvl4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4pPr>
      <a:lvl5pPr algn="l" rtl="0" eaLnBrk="1" fontAlgn="base" hangingPunct="1">
        <a:spcBef>
          <a:spcPct val="0"/>
        </a:spcBef>
        <a:spcAft>
          <a:spcPct val="0"/>
        </a:spcAft>
        <a:defRPr sz="3600">
          <a:solidFill>
            <a:schemeClr val="bg1"/>
          </a:solidFill>
          <a:latin typeface="Georgia" pitchFamily="125" charset="0"/>
          <a:ea typeface="ＭＳ Ｐゴシック" pitchFamily="122" charset="-128"/>
          <a:cs typeface="ＭＳ Ｐゴシック" pitchFamily="122" charset="-128"/>
        </a:defRPr>
      </a:lvl5pPr>
      <a:lvl6pPr marL="457200" algn="l" rtl="0" eaLnBrk="1" fontAlgn="base" hangingPunct="1">
        <a:spcBef>
          <a:spcPct val="0"/>
        </a:spcBef>
        <a:spcAft>
          <a:spcPct val="0"/>
        </a:spcAft>
        <a:defRPr sz="3600">
          <a:solidFill>
            <a:schemeClr val="bg1"/>
          </a:solidFill>
          <a:latin typeface="Times" pitchFamily="122" charset="0"/>
        </a:defRPr>
      </a:lvl6pPr>
      <a:lvl7pPr marL="914400" algn="l" rtl="0" eaLnBrk="1" fontAlgn="base" hangingPunct="1">
        <a:spcBef>
          <a:spcPct val="0"/>
        </a:spcBef>
        <a:spcAft>
          <a:spcPct val="0"/>
        </a:spcAft>
        <a:defRPr sz="3600">
          <a:solidFill>
            <a:schemeClr val="bg1"/>
          </a:solidFill>
          <a:latin typeface="Times" pitchFamily="122" charset="0"/>
        </a:defRPr>
      </a:lvl7pPr>
      <a:lvl8pPr marL="1371600" algn="l" rtl="0" eaLnBrk="1" fontAlgn="base" hangingPunct="1">
        <a:spcBef>
          <a:spcPct val="0"/>
        </a:spcBef>
        <a:spcAft>
          <a:spcPct val="0"/>
        </a:spcAft>
        <a:defRPr sz="3600">
          <a:solidFill>
            <a:schemeClr val="bg1"/>
          </a:solidFill>
          <a:latin typeface="Times" pitchFamily="122" charset="0"/>
        </a:defRPr>
      </a:lvl8pPr>
      <a:lvl9pPr marL="1828800" algn="l" rtl="0" eaLnBrk="1" fontAlgn="base" hangingPunct="1">
        <a:spcBef>
          <a:spcPct val="0"/>
        </a:spcBef>
        <a:spcAft>
          <a:spcPct val="0"/>
        </a:spcAft>
        <a:defRPr sz="3600">
          <a:solidFill>
            <a:schemeClr val="bg1"/>
          </a:solidFill>
          <a:latin typeface="Times" pitchFamily="122" charset="0"/>
        </a:defRPr>
      </a:lvl9pPr>
    </p:titleStyle>
    <p:bodyStyle>
      <a:lvl1pPr marL="342900" indent="-342900" algn="l" rtl="0" eaLnBrk="1" fontAlgn="base" hangingPunct="1">
        <a:spcBef>
          <a:spcPct val="20000"/>
        </a:spcBef>
        <a:spcAft>
          <a:spcPct val="0"/>
        </a:spcAft>
        <a:buClr>
          <a:srgbClr val="FF6600"/>
        </a:buClr>
        <a:defRPr sz="2400">
          <a:solidFill>
            <a:schemeClr val="bg1"/>
          </a:solidFill>
          <a:latin typeface="+mn-lt"/>
          <a:ea typeface="ＭＳ Ｐゴシック" pitchFamily="122" charset="-128"/>
          <a:cs typeface="ＭＳ Ｐゴシック" pitchFamily="122" charset="-128"/>
        </a:defRPr>
      </a:lvl1pPr>
      <a:lvl2pPr marL="742950" indent="-285750" algn="l" rtl="0" eaLnBrk="1" fontAlgn="base" hangingPunct="1">
        <a:spcBef>
          <a:spcPct val="20000"/>
        </a:spcBef>
        <a:spcAft>
          <a:spcPct val="0"/>
        </a:spcAft>
        <a:buClr>
          <a:srgbClr val="FF6633"/>
        </a:buClr>
        <a:buSzPct val="80000"/>
        <a:buFont typeface="Times" charset="0"/>
        <a:buChar char="•"/>
        <a:defRPr sz="2400">
          <a:solidFill>
            <a:schemeClr val="bg1"/>
          </a:solidFill>
          <a:latin typeface="+mn-lt"/>
          <a:ea typeface="ＭＳ Ｐゴシック" pitchFamily="122" charset="-128"/>
        </a:defRPr>
      </a:lvl2pPr>
      <a:lvl3pPr marL="1143000" indent="-228600" algn="l" rtl="0" eaLnBrk="1" fontAlgn="base" hangingPunct="1">
        <a:spcBef>
          <a:spcPct val="20000"/>
        </a:spcBef>
        <a:spcAft>
          <a:spcPct val="0"/>
        </a:spcAft>
        <a:buClr>
          <a:srgbClr val="FF6600"/>
        </a:buClr>
        <a:buChar char="•"/>
        <a:defRPr sz="2000">
          <a:solidFill>
            <a:schemeClr val="bg1"/>
          </a:solidFill>
          <a:latin typeface="+mn-lt"/>
          <a:ea typeface="ＭＳ Ｐゴシック" pitchFamily="122" charset="-128"/>
        </a:defRPr>
      </a:lvl3pPr>
      <a:lvl4pPr marL="1600200" indent="-228600" algn="l" rtl="0" eaLnBrk="1" fontAlgn="base" hangingPunct="1">
        <a:spcBef>
          <a:spcPct val="20000"/>
        </a:spcBef>
        <a:spcAft>
          <a:spcPct val="0"/>
        </a:spcAft>
        <a:buClr>
          <a:srgbClr val="FF6600"/>
        </a:buClr>
        <a:buSzPct val="95000"/>
        <a:buFont typeface="Times" charset="0"/>
        <a:buChar char="•"/>
        <a:defRPr sz="2000">
          <a:solidFill>
            <a:schemeClr val="bg1"/>
          </a:solidFill>
          <a:latin typeface="+mn-lt"/>
          <a:ea typeface="ＭＳ Ｐゴシック" pitchFamily="122" charset="-128"/>
        </a:defRPr>
      </a:lvl4pPr>
      <a:lvl5pPr marL="20574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5pPr>
      <a:lvl6pPr marL="25146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6pPr>
      <a:lvl7pPr marL="29718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7pPr>
      <a:lvl8pPr marL="34290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8pPr>
      <a:lvl9pPr marL="3886200" indent="-228600" algn="l" rtl="0" eaLnBrk="1" fontAlgn="base" hangingPunct="1">
        <a:spcBef>
          <a:spcPct val="20000"/>
        </a:spcBef>
        <a:spcAft>
          <a:spcPct val="0"/>
        </a:spcAft>
        <a:buClr>
          <a:schemeClr val="bg1"/>
        </a:buClr>
        <a:defRPr sz="2000">
          <a:solidFill>
            <a:schemeClr val="bg1"/>
          </a:solidFill>
          <a:latin typeface="+mn-lt"/>
          <a:ea typeface="ＭＳ Ｐゴシック" pitchFamily="12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Q1. What is the study design? Explain.</a:t>
            </a:r>
          </a:p>
        </p:txBody>
      </p:sp>
      <p:sp>
        <p:nvSpPr>
          <p:cNvPr id="3" name="Content Placeholder 2"/>
          <p:cNvSpPr>
            <a:spLocks noGrp="1"/>
          </p:cNvSpPr>
          <p:nvPr>
            <p:ph idx="1"/>
          </p:nvPr>
        </p:nvSpPr>
        <p:spPr/>
        <p:txBody>
          <a:bodyPr/>
          <a:lstStyle/>
          <a:p>
            <a:pPr marL="0" indent="0"/>
            <a:r>
              <a:rPr lang="en-US" dirty="0"/>
              <a:t>To investigate the relationship between watching horror movies and angina pectoris, a group of patients admitted to hospital with angina pectoris were questioned about their watching habits. </a:t>
            </a:r>
          </a:p>
          <a:p>
            <a:pPr marL="0" indent="0"/>
            <a:r>
              <a:rPr lang="en-US" dirty="0"/>
              <a:t>A group of age and sex matched patients admitted to a fracture clinic were also questioned about their movie watching behavior  using an identical protocol.</a:t>
            </a:r>
          </a:p>
          <a:p>
            <a:pPr marL="0" indent="0"/>
            <a:r>
              <a:rPr lang="en-US" dirty="0"/>
              <a:t>The two groups were compared.</a:t>
            </a:r>
          </a:p>
          <a:p>
            <a:pPr marL="0" indent="0"/>
            <a:endParaRPr lang="en-US" dirty="0"/>
          </a:p>
          <a:p>
            <a:pPr marL="0" indent="0"/>
            <a:endParaRPr lang="en-US" dirty="0"/>
          </a:p>
          <a:p>
            <a:pPr marL="0" indent="0"/>
            <a:r>
              <a:rPr lang="en-US" dirty="0"/>
              <a:t>Scoring: correct design  5p      correct explanation 10p</a:t>
            </a:r>
          </a:p>
        </p:txBody>
      </p:sp>
      <p:sp>
        <p:nvSpPr>
          <p:cNvPr id="4" name="Slide Number Placeholder 3"/>
          <p:cNvSpPr>
            <a:spLocks noGrp="1"/>
          </p:cNvSpPr>
          <p:nvPr>
            <p:ph type="sldNum" sz="quarter" idx="10"/>
          </p:nvPr>
        </p:nvSpPr>
        <p:spPr/>
        <p:txBody>
          <a:bodyPr/>
          <a:lstStyle/>
          <a:p>
            <a:fld id="{B7A43C5A-ACB8-4C0A-8D74-C2E9796A15BB}" type="slidenum">
              <a:rPr lang="en-US" smtClean="0"/>
              <a:pPr/>
              <a:t>1</a:t>
            </a:fld>
            <a:endParaRPr lang="en-US"/>
          </a:p>
        </p:txBody>
      </p:sp>
    </p:spTree>
    <p:extLst>
      <p:ext uri="{BB962C8B-B14F-4D97-AF65-F5344CB8AC3E}">
        <p14:creationId xmlns:p14="http://schemas.microsoft.com/office/powerpoint/2010/main" val="742651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r>
              <a:rPr lang="en-US" dirty="0"/>
              <a:t>Q10. Which of the two is a clinical trial per NIH?</a:t>
            </a:r>
          </a:p>
        </p:txBody>
      </p:sp>
      <p:sp>
        <p:nvSpPr>
          <p:cNvPr id="3" name="Content Placeholder 2"/>
          <p:cNvSpPr>
            <a:spLocks noGrp="1"/>
          </p:cNvSpPr>
          <p:nvPr>
            <p:ph idx="1"/>
          </p:nvPr>
        </p:nvSpPr>
        <p:spPr>
          <a:xfrm>
            <a:off x="228600" y="2057400"/>
            <a:ext cx="8686800" cy="4572000"/>
          </a:xfrm>
        </p:spPr>
        <p:txBody>
          <a:bodyPr/>
          <a:lstStyle/>
          <a:p>
            <a:pPr marL="457200" indent="-457200">
              <a:buFont typeface="+mj-lt"/>
              <a:buAutoNum type="arabicPeriod"/>
            </a:pPr>
            <a:r>
              <a:rPr lang="en-US" dirty="0"/>
              <a:t>Human subjects with disease X are recruited to test an investigational in vitro diagnostic device (IVD). The study is designed to evaluate whether the device can measure the level of a protein in blood. </a:t>
            </a:r>
          </a:p>
          <a:p>
            <a:pPr marL="457200" indent="-457200">
              <a:buFont typeface="+mj-lt"/>
              <a:buAutoNum type="arabicPeriod"/>
            </a:pPr>
            <a:endParaRPr lang="en-US" dirty="0"/>
          </a:p>
          <a:p>
            <a:pPr marL="457200" indent="-457200">
              <a:buFont typeface="+mj-lt"/>
              <a:buAutoNum type="arabicPeriod"/>
            </a:pPr>
            <a:r>
              <a:rPr lang="en-US" dirty="0"/>
              <a:t>Human subjects with disease X are recruited to be evaluated with an investigational </a:t>
            </a:r>
            <a:r>
              <a:rPr lang="en-US" i="1" dirty="0"/>
              <a:t>in vitro </a:t>
            </a:r>
            <a:r>
              <a:rPr lang="en-US" dirty="0"/>
              <a:t>diagnostic device (IVD). The study aims to evaluate how knowledge of certain protein levels impacts clinical decisions for how to manage disease X.</a:t>
            </a:r>
          </a:p>
          <a:p>
            <a:pPr marL="457200" indent="-457200">
              <a:buFont typeface="+mj-lt"/>
              <a:buAutoNum type="arabicPeriod"/>
            </a:pPr>
            <a:endParaRPr lang="en-US" dirty="0"/>
          </a:p>
          <a:p>
            <a:pPr marL="0" indent="0"/>
            <a:r>
              <a:rPr lang="en-US" dirty="0"/>
              <a:t>correct answer 10p,  wrong  -5p,   no 0p</a:t>
            </a:r>
          </a:p>
          <a:p>
            <a:pPr marL="0" indent="0"/>
            <a:r>
              <a:rPr lang="en-US" dirty="0"/>
              <a:t> </a:t>
            </a:r>
          </a:p>
        </p:txBody>
      </p:sp>
      <p:sp>
        <p:nvSpPr>
          <p:cNvPr id="4" name="Slide Number Placeholder 3"/>
          <p:cNvSpPr>
            <a:spLocks noGrp="1"/>
          </p:cNvSpPr>
          <p:nvPr>
            <p:ph type="sldNum" sz="quarter" idx="10"/>
          </p:nvPr>
        </p:nvSpPr>
        <p:spPr/>
        <p:txBody>
          <a:bodyPr/>
          <a:lstStyle/>
          <a:p>
            <a:fld id="{B7A43C5A-ACB8-4C0A-8D74-C2E9796A15BB}" type="slidenum">
              <a:rPr lang="en-US" smtClean="0"/>
              <a:pPr/>
              <a:t>10</a:t>
            </a:fld>
            <a:endParaRPr lang="en-US"/>
          </a:p>
        </p:txBody>
      </p:sp>
    </p:spTree>
    <p:extLst>
      <p:ext uri="{BB962C8B-B14F-4D97-AF65-F5344CB8AC3E}">
        <p14:creationId xmlns:p14="http://schemas.microsoft.com/office/powerpoint/2010/main" val="855482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Q11. Case-control study</a:t>
            </a:r>
          </a:p>
        </p:txBody>
      </p:sp>
      <p:sp>
        <p:nvSpPr>
          <p:cNvPr id="3" name="Content Placeholder 2"/>
          <p:cNvSpPr>
            <a:spLocks noGrp="1"/>
          </p:cNvSpPr>
          <p:nvPr>
            <p:ph idx="1"/>
          </p:nvPr>
        </p:nvSpPr>
        <p:spPr/>
        <p:txBody>
          <a:bodyPr/>
          <a:lstStyle/>
          <a:p>
            <a:endParaRPr lang="en-US" dirty="0"/>
          </a:p>
          <a:p>
            <a:r>
              <a:rPr lang="en-US" dirty="0"/>
              <a:t>Researchers conduct a case-control study of depression. The study included 200 cases and 200 controls. Of the cases, 80% reported they were graded by Ceusters. Among the controls, 50% reported they were graded by Ceusters. </a:t>
            </a:r>
          </a:p>
          <a:p>
            <a:endParaRPr lang="en-US" dirty="0"/>
          </a:p>
          <a:p>
            <a:r>
              <a:rPr lang="en-US" dirty="0"/>
              <a:t>Compute the exposure odds ratio </a:t>
            </a:r>
          </a:p>
          <a:p>
            <a:r>
              <a:rPr lang="en-US" dirty="0"/>
              <a:t>What does the exposure odds ratio tells us about being graded by Ceusters?</a:t>
            </a:r>
          </a:p>
          <a:p>
            <a:endParaRPr lang="en-US" dirty="0"/>
          </a:p>
          <a:p>
            <a:r>
              <a:rPr lang="en-US" dirty="0"/>
              <a:t>Scoring:  Correct OR 20p ,  correct interpretation:  20p           </a:t>
            </a:r>
          </a:p>
        </p:txBody>
      </p:sp>
      <p:sp>
        <p:nvSpPr>
          <p:cNvPr id="4" name="Slide Number Placeholder 3"/>
          <p:cNvSpPr>
            <a:spLocks noGrp="1"/>
          </p:cNvSpPr>
          <p:nvPr>
            <p:ph type="sldNum" sz="quarter" idx="10"/>
          </p:nvPr>
        </p:nvSpPr>
        <p:spPr/>
        <p:txBody>
          <a:bodyPr/>
          <a:lstStyle/>
          <a:p>
            <a:fld id="{B7A43C5A-ACB8-4C0A-8D74-C2E9796A15BB}" type="slidenum">
              <a:rPr lang="en-US" smtClean="0"/>
              <a:pPr/>
              <a:t>11</a:t>
            </a:fld>
            <a:endParaRPr lang="en-US"/>
          </a:p>
        </p:txBody>
      </p:sp>
    </p:spTree>
    <p:extLst>
      <p:ext uri="{BB962C8B-B14F-4D97-AF65-F5344CB8AC3E}">
        <p14:creationId xmlns:p14="http://schemas.microsoft.com/office/powerpoint/2010/main" val="40470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Q2. What is the study design? Explain.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investigate the relationship between meat processing and skin disease, all employees at a meat processing plant were questioned about their exposure to raw meat and bones, and the amount and length of exposure measured. </a:t>
            </a:r>
          </a:p>
          <a:p>
            <a:pPr>
              <a:buFont typeface="Arial" panose="020B0604020202020204" pitchFamily="34" charset="0"/>
              <a:buChar char="•"/>
            </a:pPr>
            <a:r>
              <a:rPr lang="en-US" dirty="0"/>
              <a:t>These subjects were monitored frequently for exposure and occurrence of disease, and after 8 years the researchers examined the death certificates for all deceased employees.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Scoring: correct design  5p      correct explanation 10p</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2</a:t>
            </a:fld>
            <a:endParaRPr lang="en-US"/>
          </a:p>
        </p:txBody>
      </p:sp>
    </p:spTree>
    <p:extLst>
      <p:ext uri="{BB962C8B-B14F-4D97-AF65-F5344CB8AC3E}">
        <p14:creationId xmlns:p14="http://schemas.microsoft.com/office/powerpoint/2010/main" val="2410866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Q3. What is the study design? Explain.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survey was conducted of all faculty of a particular department. </a:t>
            </a:r>
          </a:p>
          <a:p>
            <a:pPr>
              <a:buFont typeface="Arial" panose="020B0604020202020204" pitchFamily="34" charset="0"/>
              <a:buChar char="•"/>
            </a:pPr>
            <a:r>
              <a:rPr lang="en-US" dirty="0"/>
              <a:t>Among other questions, the questionnaire asked about the academic title of faculty and whether they were satisfied with their promotional prospects.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Scoring: correct design  5p      correct explanation 10p</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3</a:t>
            </a:fld>
            <a:endParaRPr lang="en-US"/>
          </a:p>
        </p:txBody>
      </p:sp>
    </p:spTree>
    <p:extLst>
      <p:ext uri="{BB962C8B-B14F-4D97-AF65-F5344CB8AC3E}">
        <p14:creationId xmlns:p14="http://schemas.microsoft.com/office/powerpoint/2010/main" val="47093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Q4. What is the study design? Explain.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evaluate a new teaching method for biomedical informatics, students were randomly allocated to either the course with the new method or the conventional one.</a:t>
            </a:r>
          </a:p>
          <a:p>
            <a:pPr>
              <a:buFont typeface="Arial" panose="020B0604020202020204" pitchFamily="34" charset="0"/>
              <a:buChar char="•"/>
            </a:pPr>
            <a:r>
              <a:rPr lang="en-US" dirty="0"/>
              <a:t>At the end of the courses, the students were questioned about what they thought to have learned, and they were subjected to an exam by independent instructors.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Scoring: correct design  5p      correct explanation 10p</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4</a:t>
            </a:fld>
            <a:endParaRPr lang="en-US"/>
          </a:p>
        </p:txBody>
      </p:sp>
    </p:spTree>
    <p:extLst>
      <p:ext uri="{BB962C8B-B14F-4D97-AF65-F5344CB8AC3E}">
        <p14:creationId xmlns:p14="http://schemas.microsoft.com/office/powerpoint/2010/main" val="169733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Q5. What is the study design? Explain.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new graduate student admission system has been set up at some university. </a:t>
            </a:r>
          </a:p>
          <a:p>
            <a:pPr>
              <a:buFont typeface="Arial" panose="020B0604020202020204" pitchFamily="34" charset="0"/>
              <a:buChar char="•"/>
            </a:pPr>
            <a:r>
              <a:rPr lang="en-US" dirty="0"/>
              <a:t>To evaluate it, the processing times of candidates were measured for 6 semesters and compared with the processing times at a nearby college.</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Scoring: correct design  5p      correct explanation 10p</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5</a:t>
            </a:fld>
            <a:endParaRPr lang="en-US"/>
          </a:p>
        </p:txBody>
      </p:sp>
    </p:spTree>
    <p:extLst>
      <p:ext uri="{BB962C8B-B14F-4D97-AF65-F5344CB8AC3E}">
        <p14:creationId xmlns:p14="http://schemas.microsoft.com/office/powerpoint/2010/main" val="3578090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Q6. When are case reports most useful?</a:t>
            </a:r>
            <a:br>
              <a:rPr lang="en-US" dirty="0"/>
            </a:br>
            <a:endParaRPr lang="en-US" dirty="0"/>
          </a:p>
        </p:txBody>
      </p:sp>
      <p:sp>
        <p:nvSpPr>
          <p:cNvPr id="3" name="Content Placeholder 2"/>
          <p:cNvSpPr>
            <a:spLocks noGrp="1"/>
          </p:cNvSpPr>
          <p:nvPr>
            <p:ph idx="1"/>
          </p:nvPr>
        </p:nvSpPr>
        <p:spPr/>
        <p:txBody>
          <a:bodyPr/>
          <a:lstStyle/>
          <a:p>
            <a:r>
              <a:rPr lang="en-US" dirty="0"/>
              <a:t>a) When you encounter cases seen before and need more information</a:t>
            </a:r>
          </a:p>
          <a:p>
            <a:r>
              <a:rPr lang="en-US" dirty="0"/>
              <a:t>b) When new symptoms or outcomes are not yet identified</a:t>
            </a:r>
          </a:p>
          <a:p>
            <a:r>
              <a:rPr lang="en-US" dirty="0"/>
              <a:t>c) When developing clinical practice guidelines</a:t>
            </a:r>
          </a:p>
          <a:p>
            <a:r>
              <a:rPr lang="en-US" dirty="0"/>
              <a:t>d) When you have an extremely large study population</a:t>
            </a:r>
          </a:p>
          <a:p>
            <a:endParaRPr lang="en-US" dirty="0"/>
          </a:p>
          <a:p>
            <a:r>
              <a:rPr lang="en-US" dirty="0"/>
              <a:t>Pick one answer.</a:t>
            </a:r>
          </a:p>
          <a:p>
            <a:endParaRPr lang="en-US" dirty="0"/>
          </a:p>
          <a:p>
            <a:endParaRPr lang="en-US" dirty="0"/>
          </a:p>
          <a:p>
            <a:endParaRPr lang="en-US" dirty="0"/>
          </a:p>
          <a:p>
            <a:r>
              <a:rPr lang="en-US" dirty="0"/>
              <a:t>Scoring: correct 10p      wrong -5p        no answer  0p</a:t>
            </a:r>
          </a:p>
          <a:p>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6</a:t>
            </a:fld>
            <a:endParaRPr lang="en-US"/>
          </a:p>
        </p:txBody>
      </p:sp>
    </p:spTree>
    <p:extLst>
      <p:ext uri="{BB962C8B-B14F-4D97-AF65-F5344CB8AC3E}">
        <p14:creationId xmlns:p14="http://schemas.microsoft.com/office/powerpoint/2010/main" val="3519544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Q7. Is this a case-control study? Explain.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researcher forms for his study:</a:t>
            </a:r>
          </a:p>
          <a:p>
            <a:pPr lvl="1">
              <a:buFont typeface="Arial" panose="020B0604020202020204" pitchFamily="34" charset="0"/>
              <a:buChar char="•"/>
            </a:pPr>
            <a:r>
              <a:rPr lang="en-US" dirty="0"/>
              <a:t>a) a group of people with a known exposure and</a:t>
            </a:r>
          </a:p>
          <a:p>
            <a:pPr lvl="1">
              <a:buFont typeface="Arial" panose="020B0604020202020204" pitchFamily="34" charset="0"/>
              <a:buChar char="•"/>
            </a:pPr>
            <a:r>
              <a:rPr lang="en-US" dirty="0"/>
              <a:t>b) a comparison group (‘control group’) without the exposure.</a:t>
            </a:r>
          </a:p>
          <a:p>
            <a:pPr>
              <a:buFont typeface="Arial" panose="020B0604020202020204" pitchFamily="34" charset="0"/>
              <a:buChar char="•"/>
            </a:pPr>
            <a:r>
              <a:rPr lang="en-US" dirty="0"/>
              <a:t>He follows both groups through time to see what outcomes result.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Scoring: correct answer  5p      correct explanation 10p</a:t>
            </a:r>
          </a:p>
          <a:p>
            <a:pPr>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7</a:t>
            </a:fld>
            <a:endParaRPr lang="en-US"/>
          </a:p>
        </p:txBody>
      </p:sp>
    </p:spTree>
    <p:extLst>
      <p:ext uri="{BB962C8B-B14F-4D97-AF65-F5344CB8AC3E}">
        <p14:creationId xmlns:p14="http://schemas.microsoft.com/office/powerpoint/2010/main" val="334351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Q8. Which statements are </a:t>
            </a:r>
            <a:r>
              <a:rPr lang="en-US"/>
              <a:t>correct?</a:t>
            </a:r>
            <a:endParaRPr lang="en-US" dirty="0"/>
          </a:p>
        </p:txBody>
      </p:sp>
      <p:sp>
        <p:nvSpPr>
          <p:cNvPr id="3" name="Content Placeholder 2"/>
          <p:cNvSpPr>
            <a:spLocks noGrp="1"/>
          </p:cNvSpPr>
          <p:nvPr>
            <p:ph idx="1"/>
          </p:nvPr>
        </p:nvSpPr>
        <p:spPr/>
        <p:txBody>
          <a:bodyPr/>
          <a:lstStyle/>
          <a:p>
            <a:pPr marL="0" indent="0"/>
            <a:r>
              <a:rPr lang="en-US" dirty="0"/>
              <a:t>An investigator wants to study whether clinicians using electronic medical record (EMR) systems are at risk for vision loss. </a:t>
            </a:r>
          </a:p>
          <a:p>
            <a:pPr marL="457200" indent="-457200">
              <a:buFont typeface="+mj-lt"/>
              <a:buAutoNum type="arabicPeriod"/>
            </a:pPr>
            <a:r>
              <a:rPr lang="en-US" dirty="0"/>
              <a:t>A cohort study is to be preferred over a case-control study.              </a:t>
            </a:r>
            <a:r>
              <a:rPr lang="en-US" sz="1600" dirty="0"/>
              <a:t>(correct answer 10p,  wrong  -5p,   no 0p)</a:t>
            </a:r>
          </a:p>
          <a:p>
            <a:pPr marL="457200" indent="-457200">
              <a:buFont typeface="+mj-lt"/>
              <a:buAutoNum type="arabicPeriod"/>
            </a:pPr>
            <a:r>
              <a:rPr lang="en-US" dirty="0"/>
              <a:t>If one group is composed of EMR using clinicians, it is better to have the other group be composed of:</a:t>
            </a:r>
          </a:p>
          <a:p>
            <a:pPr marL="857250" lvl="1" indent="-457200">
              <a:buFont typeface="+mj-lt"/>
              <a:buAutoNum type="alphaLcParenR"/>
            </a:pPr>
            <a:r>
              <a:rPr lang="en-US" sz="2000" dirty="0"/>
              <a:t>Clinicians that do not use an EMR,</a:t>
            </a:r>
          </a:p>
          <a:p>
            <a:pPr marL="857250" lvl="1" indent="-457200">
              <a:buFont typeface="+mj-lt"/>
              <a:buAutoNum type="alphaLcParenR"/>
            </a:pPr>
            <a:r>
              <a:rPr lang="en-US" sz="2000" dirty="0"/>
              <a:t>Clinicians that do not have vision loss,</a:t>
            </a:r>
          </a:p>
          <a:p>
            <a:pPr marL="857250" lvl="1" indent="-457200">
              <a:buFont typeface="+mj-lt"/>
              <a:buAutoNum type="alphaLcParenR"/>
            </a:pPr>
            <a:r>
              <a:rPr lang="en-US" sz="2000" dirty="0"/>
              <a:t>EMR users with or without vision loss that are not clinicians.</a:t>
            </a:r>
          </a:p>
          <a:p>
            <a:pPr marL="0" indent="0"/>
            <a:r>
              <a:rPr lang="en-US" sz="2000" dirty="0"/>
              <a:t>			</a:t>
            </a:r>
            <a:r>
              <a:rPr lang="en-US" sz="1600" dirty="0"/>
              <a:t>(correct answer 10p,  wrong  -5p,   no 0p)</a:t>
            </a:r>
          </a:p>
          <a:p>
            <a:pPr marL="0" indent="0"/>
            <a:endParaRPr lang="en-US" sz="2000" dirty="0"/>
          </a:p>
          <a:p>
            <a:pPr marL="857250" lvl="1" indent="-457200">
              <a:buFont typeface="+mj-lt"/>
              <a:buAutoNum type="alphaLcParenR"/>
            </a:pPr>
            <a:endParaRPr lang="en-US" sz="2000" dirty="0"/>
          </a:p>
          <a:p>
            <a:pPr marL="457200" indent="-457200">
              <a:buFont typeface="+mj-lt"/>
              <a:buAutoNum type="arabicPeriod"/>
            </a:pPr>
            <a:endParaRPr lang="en-US" dirty="0"/>
          </a:p>
          <a:p>
            <a:pPr marL="457200" indent="-457200">
              <a:buFont typeface="+mj-lt"/>
              <a:buAutoNum type="arabicPeriod"/>
            </a:pPr>
            <a:endParaRPr lang="en-US" dirty="0"/>
          </a:p>
          <a:p>
            <a:pPr marL="0" indent="0"/>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8</a:t>
            </a:fld>
            <a:endParaRPr lang="en-US" dirty="0"/>
          </a:p>
        </p:txBody>
      </p:sp>
    </p:spTree>
    <p:extLst>
      <p:ext uri="{BB962C8B-B14F-4D97-AF65-F5344CB8AC3E}">
        <p14:creationId xmlns:p14="http://schemas.microsoft.com/office/powerpoint/2010/main" val="3266793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Q9. Under what assumption would this be clinical trial per NIH?</a:t>
            </a:r>
          </a:p>
        </p:txBody>
      </p:sp>
      <p:sp>
        <p:nvSpPr>
          <p:cNvPr id="3" name="Content Placeholder 2"/>
          <p:cNvSpPr>
            <a:spLocks noGrp="1"/>
          </p:cNvSpPr>
          <p:nvPr>
            <p:ph idx="1"/>
          </p:nvPr>
        </p:nvSpPr>
        <p:spPr>
          <a:xfrm>
            <a:off x="228600" y="2362200"/>
            <a:ext cx="8686800" cy="4267200"/>
          </a:xfrm>
        </p:spPr>
        <p:txBody>
          <a:bodyPr/>
          <a:lstStyle/>
          <a:p>
            <a:pPr marL="0" indent="0"/>
            <a:r>
              <a:rPr lang="en-US" dirty="0"/>
              <a:t>In this study, subjects are recruited and randomized to receive one of two approved drugs. The goal is to compare the effects of the drugs on the concentration of a protein in the cerebrospinal fluid. </a:t>
            </a:r>
          </a:p>
          <a:p>
            <a:pPr marL="0" indent="0"/>
            <a:endParaRPr lang="en-US" dirty="0"/>
          </a:p>
          <a:p>
            <a:pPr marL="0" indent="0"/>
            <a:endParaRPr lang="en-US" dirty="0"/>
          </a:p>
          <a:p>
            <a:pPr marL="0" indent="0"/>
            <a:r>
              <a:rPr lang="en-US" dirty="0"/>
              <a:t>(correct answer 10p)</a:t>
            </a:r>
          </a:p>
          <a:p>
            <a:pPr marL="0" indent="0"/>
            <a:endParaRPr lang="en-US" dirty="0"/>
          </a:p>
        </p:txBody>
      </p:sp>
      <p:sp>
        <p:nvSpPr>
          <p:cNvPr id="4" name="Slide Number Placeholder 3"/>
          <p:cNvSpPr>
            <a:spLocks noGrp="1"/>
          </p:cNvSpPr>
          <p:nvPr>
            <p:ph type="sldNum" sz="quarter" idx="10"/>
          </p:nvPr>
        </p:nvSpPr>
        <p:spPr/>
        <p:txBody>
          <a:bodyPr/>
          <a:lstStyle/>
          <a:p>
            <a:fld id="{B7A43C5A-ACB8-4C0A-8D74-C2E9796A15BB}" type="slidenum">
              <a:rPr lang="en-US" smtClean="0"/>
              <a:pPr/>
              <a:t>9</a:t>
            </a:fld>
            <a:endParaRPr lang="en-US"/>
          </a:p>
        </p:txBody>
      </p:sp>
    </p:spTree>
    <p:extLst>
      <p:ext uri="{BB962C8B-B14F-4D97-AF65-F5344CB8AC3E}">
        <p14:creationId xmlns:p14="http://schemas.microsoft.com/office/powerpoint/2010/main" val="652221760"/>
      </p:ext>
    </p:extLst>
  </p:cSld>
  <p:clrMapOvr>
    <a:masterClrMapping/>
  </p:clrMapOvr>
</p:sld>
</file>

<file path=ppt/theme/theme1.xml><?xml version="1.0" encoding="utf-8"?>
<a:theme xmlns:a="http://schemas.openxmlformats.org/drawingml/2006/main" name="2014-Indianapoli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2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22"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38601</TotalTime>
  <Words>1190</Words>
  <Application>Microsoft Office PowerPoint</Application>
  <PresentationFormat>On-screen Show (4:3)</PresentationFormat>
  <Paragraphs>124</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ＭＳ Ｐゴシック</vt:lpstr>
      <vt:lpstr>Arial</vt:lpstr>
      <vt:lpstr>Georgia</vt:lpstr>
      <vt:lpstr>Times</vt:lpstr>
      <vt:lpstr>Times New Roman</vt:lpstr>
      <vt:lpstr>Trebuchet MS</vt:lpstr>
      <vt:lpstr>2014-Indianapolis</vt:lpstr>
      <vt:lpstr>Q1. What is the study design? Explain.</vt:lpstr>
      <vt:lpstr>Q2. What is the study design? Explain.</vt:lpstr>
      <vt:lpstr>Q3. What is the study design? Explain.</vt:lpstr>
      <vt:lpstr>Q4. What is the study design? Explain.</vt:lpstr>
      <vt:lpstr>Q5. What is the study design? Explain.</vt:lpstr>
      <vt:lpstr>Q6. When are case reports most useful? </vt:lpstr>
      <vt:lpstr>Q7. Is this a case-control study? Explain.</vt:lpstr>
      <vt:lpstr>Q8. Which statements are correct?</vt:lpstr>
      <vt:lpstr>Q9. Under what assumption would this be clinical trial per NIH?</vt:lpstr>
      <vt:lpstr>Q10. Which of the two is a clinical trial per NIH?</vt:lpstr>
      <vt:lpstr>Q11. Case-control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seannos</dc:creator>
  <cp:lastModifiedBy>werner ceusters</cp:lastModifiedBy>
  <cp:revision>1608</cp:revision>
  <dcterms:created xsi:type="dcterms:W3CDTF">1601-01-01T00:00:00Z</dcterms:created>
  <dcterms:modified xsi:type="dcterms:W3CDTF">2024-04-25T18:45:39Z</dcterms:modified>
</cp:coreProperties>
</file>