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2"/>
  </p:notesMasterIdLst>
  <p:sldIdLst>
    <p:sldId id="1721" r:id="rId2"/>
    <p:sldId id="1661" r:id="rId3"/>
    <p:sldId id="1596" r:id="rId4"/>
    <p:sldId id="1597" r:id="rId5"/>
    <p:sldId id="1638" r:id="rId6"/>
    <p:sldId id="1660" r:id="rId7"/>
    <p:sldId id="1659" r:id="rId8"/>
    <p:sldId id="1697" r:id="rId9"/>
    <p:sldId id="1653" r:id="rId10"/>
    <p:sldId id="1729" r:id="rId11"/>
    <p:sldId id="1672" r:id="rId12"/>
    <p:sldId id="1671" r:id="rId13"/>
    <p:sldId id="1730" r:id="rId14"/>
    <p:sldId id="1682" r:id="rId15"/>
    <p:sldId id="1683" r:id="rId16"/>
    <p:sldId id="1692" r:id="rId17"/>
    <p:sldId id="1718" r:id="rId18"/>
    <p:sldId id="1722" r:id="rId19"/>
    <p:sldId id="1733" r:id="rId20"/>
    <p:sldId id="1698" r:id="rId21"/>
    <p:sldId id="1607" r:id="rId22"/>
    <p:sldId id="1609" r:id="rId23"/>
    <p:sldId id="1699" r:id="rId24"/>
    <p:sldId id="1701" r:id="rId25"/>
    <p:sldId id="1723" r:id="rId26"/>
    <p:sldId id="1724" r:id="rId27"/>
    <p:sldId id="1725" r:id="rId28"/>
    <p:sldId id="1727" r:id="rId29"/>
    <p:sldId id="1598" r:id="rId30"/>
    <p:sldId id="1655" r:id="rId31"/>
    <p:sldId id="1712" r:id="rId32"/>
    <p:sldId id="1713" r:id="rId33"/>
    <p:sldId id="1714" r:id="rId34"/>
    <p:sldId id="1613" r:id="rId35"/>
    <p:sldId id="1611" r:id="rId36"/>
    <p:sldId id="1719" r:id="rId37"/>
    <p:sldId id="1720" r:id="rId38"/>
    <p:sldId id="1728" r:id="rId39"/>
    <p:sldId id="1702" r:id="rId40"/>
    <p:sldId id="1614" r:id="rId41"/>
    <p:sldId id="1703" r:id="rId42"/>
    <p:sldId id="1641" r:id="rId43"/>
    <p:sldId id="1642" r:id="rId44"/>
    <p:sldId id="1647" r:id="rId45"/>
    <p:sldId id="1646" r:id="rId46"/>
    <p:sldId id="1686" r:id="rId47"/>
    <p:sldId id="1684" r:id="rId48"/>
    <p:sldId id="1688" r:id="rId49"/>
    <p:sldId id="1687" r:id="rId50"/>
    <p:sldId id="1708" r:id="rId51"/>
    <p:sldId id="1634" r:id="rId52"/>
    <p:sldId id="1706" r:id="rId53"/>
    <p:sldId id="1705" r:id="rId54"/>
    <p:sldId id="1615" r:id="rId55"/>
    <p:sldId id="1631" r:id="rId56"/>
    <p:sldId id="1633" r:id="rId57"/>
    <p:sldId id="1649" r:id="rId58"/>
    <p:sldId id="1690" r:id="rId59"/>
    <p:sldId id="1650" r:id="rId60"/>
    <p:sldId id="1651" r:id="rId61"/>
    <p:sldId id="1632" r:id="rId62"/>
    <p:sldId id="1685" r:id="rId63"/>
    <p:sldId id="1689" r:id="rId64"/>
    <p:sldId id="1640" r:id="rId65"/>
    <p:sldId id="1707" r:id="rId66"/>
    <p:sldId id="1608" r:id="rId67"/>
    <p:sldId id="1619" r:id="rId68"/>
    <p:sldId id="1618" r:id="rId69"/>
    <p:sldId id="1620" r:id="rId70"/>
    <p:sldId id="1704" r:id="rId71"/>
    <p:sldId id="1648" r:id="rId72"/>
    <p:sldId id="1645" r:id="rId73"/>
    <p:sldId id="1639" r:id="rId74"/>
    <p:sldId id="1643" r:id="rId75"/>
    <p:sldId id="1612" r:id="rId76"/>
    <p:sldId id="1644" r:id="rId77"/>
    <p:sldId id="1693" r:id="rId78"/>
    <p:sldId id="1621" r:id="rId79"/>
    <p:sldId id="1622" r:id="rId80"/>
    <p:sldId id="1623" r:id="rId81"/>
    <p:sldId id="1624" r:id="rId82"/>
    <p:sldId id="1625" r:id="rId83"/>
    <p:sldId id="1626" r:id="rId84"/>
    <p:sldId id="1630" r:id="rId85"/>
    <p:sldId id="1637" r:id="rId86"/>
    <p:sldId id="1652" r:id="rId87"/>
    <p:sldId id="1656" r:id="rId88"/>
    <p:sldId id="1657" r:id="rId89"/>
    <p:sldId id="1691" r:id="rId90"/>
    <p:sldId id="1726" r:id="rId9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FE115"/>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62" d="100"/>
          <a:sy n="62" d="100"/>
        </p:scale>
        <p:origin x="4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30</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73</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79</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80</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82</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83</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72078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85525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ncbi.nlm.nih.gov/books/NBK431098/" TargetMode="External"/><Relationship Id="rId2" Type="http://schemas.openxmlformats.org/officeDocument/2006/relationships/hyperlink" Target="https://sph.unc.edu/wp-content/uploads/sites/112/2015/07/nciph_ERIC5.pdf" TargetMode="External"/><Relationship Id="rId1" Type="http://schemas.openxmlformats.org/officeDocument/2006/relationships/slideLayout" Target="../slideLayouts/slideLayout4.xml"/><Relationship Id="rId5" Type="http://schemas.openxmlformats.org/officeDocument/2006/relationships/hyperlink" Target="https://www.semanticscholar.org/paper/What-does-the-odds-ratio-estimate-in-a-case-control-Pearce-Pearce/e8e7ae49af151c79d175965ad177ac8b89f19403" TargetMode="External"/><Relationship Id="rId4" Type="http://schemas.openxmlformats.org/officeDocument/2006/relationships/hyperlink" Target="https://www.researchgate.net/post/How_does_one_correctly_interpret_odds_ratio_from_case-control_studie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16556 – Spring 2024</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12 – April 18, 2024</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402-D8BB-4457-A655-B15D4E17B210}"/>
              </a:ext>
            </a:extLst>
          </p:cNvPr>
          <p:cNvSpPr>
            <a:spLocks noGrp="1"/>
          </p:cNvSpPr>
          <p:nvPr>
            <p:ph type="title"/>
          </p:nvPr>
        </p:nvSpPr>
        <p:spPr/>
        <p:txBody>
          <a:bodyPr/>
          <a:lstStyle/>
          <a:p>
            <a:r>
              <a:rPr lang="en-US" dirty="0"/>
              <a:t>Relevant proposal sections (1)</a:t>
            </a:r>
          </a:p>
        </p:txBody>
      </p:sp>
      <p:sp>
        <p:nvSpPr>
          <p:cNvPr id="3" name="Content Placeholder 2">
            <a:extLst>
              <a:ext uri="{FF2B5EF4-FFF2-40B4-BE49-F238E27FC236}">
                <a16:creationId xmlns:a16="http://schemas.microsoft.com/office/drawing/2014/main" id="{CC37701C-1E43-450D-8A4F-254551175FDF}"/>
              </a:ext>
            </a:extLst>
          </p:cNvPr>
          <p:cNvSpPr>
            <a:spLocks noGrp="1"/>
          </p:cNvSpPr>
          <p:nvPr>
            <p:ph idx="1"/>
          </p:nvPr>
        </p:nvSpPr>
        <p:spPr/>
        <p:txBody>
          <a:bodyPr/>
          <a:lstStyle/>
          <a:p>
            <a:pPr lvl="1"/>
            <a:r>
              <a:rPr lang="en-US" b="1" dirty="0"/>
              <a:t>Population and Study Sample		</a:t>
            </a:r>
          </a:p>
          <a:p>
            <a:pPr lvl="2"/>
            <a:r>
              <a:rPr lang="en-US" b="1" i="1" dirty="0"/>
              <a:t>Inclusion criteria</a:t>
            </a:r>
          </a:p>
          <a:p>
            <a:pPr lvl="2"/>
            <a:r>
              <a:rPr lang="en-US" b="1" i="1" dirty="0"/>
              <a:t>Exclusion criteria</a:t>
            </a:r>
          </a:p>
          <a:p>
            <a:endParaRPr lang="en-US" dirty="0"/>
          </a:p>
        </p:txBody>
      </p:sp>
      <p:sp>
        <p:nvSpPr>
          <p:cNvPr id="4" name="Slide Number Placeholder 3">
            <a:extLst>
              <a:ext uri="{FF2B5EF4-FFF2-40B4-BE49-F238E27FC236}">
                <a16:creationId xmlns:a16="http://schemas.microsoft.com/office/drawing/2014/main" id="{5EB06AC1-6A5C-4317-B666-95439D6752D1}"/>
              </a:ext>
            </a:extLst>
          </p:cNvPr>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192429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Determined by the study objective</a:t>
            </a:r>
          </a:p>
          <a:p>
            <a:pPr>
              <a:buFont typeface="Arial" panose="020B0604020202020204" pitchFamily="34" charset="0"/>
              <a:buChar char="•"/>
            </a:pPr>
            <a:r>
              <a:rPr lang="en-US" dirty="0"/>
              <a:t>Homogenous and small versus diverse and large </a:t>
            </a:r>
          </a:p>
          <a:p>
            <a:pPr>
              <a:buFont typeface="Arial" panose="020B0604020202020204" pitchFamily="34" charset="0"/>
              <a:buChar char="•"/>
            </a:pPr>
            <a:r>
              <a:rPr lang="en-US" dirty="0"/>
              <a:t>Response variation and effect isolation versus impact of intervention on society</a:t>
            </a:r>
          </a:p>
          <a:p>
            <a:pPr>
              <a:buFont typeface="Arial" panose="020B0604020202020204" pitchFamily="34" charset="0"/>
              <a:buChar char="•"/>
            </a:pPr>
            <a:r>
              <a:rPr lang="en-US" dirty="0"/>
              <a:t>Entry criteria considerations:</a:t>
            </a:r>
          </a:p>
          <a:p>
            <a:pPr lvl="1">
              <a:buFont typeface="Arial" panose="020B0604020202020204" pitchFamily="34" charset="0"/>
              <a:buChar char="•"/>
            </a:pPr>
            <a:r>
              <a:rPr lang="en-US" dirty="0"/>
              <a:t>Participant safety</a:t>
            </a:r>
          </a:p>
          <a:p>
            <a:pPr lvl="1">
              <a:buFont typeface="Arial" panose="020B0604020202020204" pitchFamily="34" charset="0"/>
              <a:buChar char="•"/>
            </a:pPr>
            <a:r>
              <a:rPr lang="en-US" dirty="0"/>
              <a:t>Reduction of variation</a:t>
            </a:r>
          </a:p>
          <a:p>
            <a:pPr lvl="1">
              <a:buFont typeface="Arial" panose="020B0604020202020204" pitchFamily="34" charset="0"/>
              <a:buChar char="•"/>
            </a:pPr>
            <a:r>
              <a:rPr lang="en-US" dirty="0"/>
              <a:t>Prevention of bias</a:t>
            </a:r>
          </a:p>
          <a:p>
            <a:pPr lvl="2">
              <a:buFont typeface="Arial" panose="020B0604020202020204" pitchFamily="34" charset="0"/>
              <a:buChar char="•"/>
            </a:pPr>
            <a:r>
              <a:rPr lang="en-US" dirty="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11</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Self-controls: same sample pre- and post intervention</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4F17-1FD1-43E1-8D16-60F66A1B714F}"/>
              </a:ext>
            </a:extLst>
          </p:cNvPr>
          <p:cNvSpPr>
            <a:spLocks noGrp="1"/>
          </p:cNvSpPr>
          <p:nvPr>
            <p:ph type="title"/>
          </p:nvPr>
        </p:nvSpPr>
        <p:spPr/>
        <p:txBody>
          <a:bodyPr/>
          <a:lstStyle/>
          <a:p>
            <a:r>
              <a:rPr lang="en-US" dirty="0"/>
              <a:t>Relevant proposal sections (2)</a:t>
            </a:r>
          </a:p>
        </p:txBody>
      </p:sp>
      <p:sp>
        <p:nvSpPr>
          <p:cNvPr id="3" name="Content Placeholder 2">
            <a:extLst>
              <a:ext uri="{FF2B5EF4-FFF2-40B4-BE49-F238E27FC236}">
                <a16:creationId xmlns:a16="http://schemas.microsoft.com/office/drawing/2014/main" id="{58A762B9-AA38-4C1F-9E0D-32601F7B636E}"/>
              </a:ext>
            </a:extLst>
          </p:cNvPr>
          <p:cNvSpPr>
            <a:spLocks noGrp="1"/>
          </p:cNvSpPr>
          <p:nvPr>
            <p:ph idx="1"/>
          </p:nvPr>
        </p:nvSpPr>
        <p:spPr/>
        <p:txBody>
          <a:bodyPr/>
          <a:lstStyle/>
          <a:p>
            <a:pPr lvl="1"/>
            <a:r>
              <a:rPr lang="en-US" b="1" dirty="0"/>
              <a:t>Sample Size and Selection of Sample		</a:t>
            </a:r>
          </a:p>
          <a:p>
            <a:pPr lvl="2"/>
            <a:r>
              <a:rPr lang="en-US" b="1" i="1" dirty="0"/>
              <a:t>Sample size analysis / Power study</a:t>
            </a:r>
          </a:p>
          <a:p>
            <a:pPr lvl="2"/>
            <a:r>
              <a:rPr lang="en-US" b="1" i="1" dirty="0"/>
              <a:t>Sampling methods</a:t>
            </a:r>
          </a:p>
          <a:p>
            <a:pPr lvl="2"/>
            <a:r>
              <a:rPr lang="en-US" b="1" i="1" dirty="0"/>
              <a:t>Randomization</a:t>
            </a:r>
          </a:p>
          <a:p>
            <a:pPr lvl="2"/>
            <a:r>
              <a:rPr lang="en-US" b="1" i="1" dirty="0"/>
              <a:t>Blinding</a:t>
            </a:r>
          </a:p>
          <a:p>
            <a:pPr lvl="2"/>
            <a:r>
              <a:rPr lang="en-US" b="1" i="1" dirty="0"/>
              <a:t>Controls</a:t>
            </a:r>
          </a:p>
          <a:p>
            <a:pPr lvl="2"/>
            <a:r>
              <a:rPr lang="en-US" b="1" i="1" dirty="0"/>
              <a:t>Subject recruitment methods</a:t>
            </a:r>
          </a:p>
          <a:p>
            <a:pPr lvl="2"/>
            <a:r>
              <a:rPr lang="en-US" b="1" i="1" dirty="0"/>
              <a:t>Subject retention methods</a:t>
            </a:r>
          </a:p>
          <a:p>
            <a:endParaRPr lang="en-US" dirty="0"/>
          </a:p>
        </p:txBody>
      </p:sp>
      <p:sp>
        <p:nvSpPr>
          <p:cNvPr id="4" name="Slide Number Placeholder 3">
            <a:extLst>
              <a:ext uri="{FF2B5EF4-FFF2-40B4-BE49-F238E27FC236}">
                <a16:creationId xmlns:a16="http://schemas.microsoft.com/office/drawing/2014/main" id="{33644966-F0E5-4CA7-94AB-448F2982C69E}"/>
              </a:ext>
            </a:extLst>
          </p:cNvPr>
          <p:cNvSpPr>
            <a:spLocks noGrp="1"/>
          </p:cNvSpPr>
          <p:nvPr>
            <p:ph type="sldNum" sz="quarter" idx="10"/>
          </p:nvPr>
        </p:nvSpPr>
        <p:spPr/>
        <p:txBody>
          <a:bodyPr/>
          <a:lstStyle/>
          <a:p>
            <a:fld id="{B7A43C5A-ACB8-4C0A-8D74-C2E9796A15BB}" type="slidenum">
              <a:rPr lang="en-US" smtClean="0"/>
              <a:pPr/>
              <a:t>13</a:t>
            </a:fld>
            <a:endParaRPr lang="en-US"/>
          </a:p>
        </p:txBody>
      </p:sp>
    </p:spTree>
    <p:extLst>
      <p:ext uri="{BB962C8B-B14F-4D97-AF65-F5344CB8AC3E}">
        <p14:creationId xmlns:p14="http://schemas.microsoft.com/office/powerpoint/2010/main" val="62363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sample size method</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Identify a primary quantity to be estimated (e.g. between-group difference in the mean response); </a:t>
            </a:r>
          </a:p>
          <a:p>
            <a:pPr marL="457200" indent="-457200">
              <a:buFont typeface="+mj-lt"/>
              <a:buAutoNum type="arabicPeriod"/>
            </a:pPr>
            <a:r>
              <a:rPr lang="en-US" sz="2000" dirty="0"/>
              <a:t>Estimate it with acceptable precision;</a:t>
            </a:r>
          </a:p>
          <a:p>
            <a:pPr marL="457200" indent="-457200">
              <a:buFont typeface="+mj-lt"/>
              <a:buAutoNum type="arabicPeriod"/>
            </a:pPr>
            <a:r>
              <a:rPr lang="en-US" sz="2000" dirty="0"/>
              <a:t>Compute the sample size so that there is a high probability that this quantity is estimated with acceptable precision as measured by, e.g. the width of the confidence interval for the between-group difference in means.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treatment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16</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17</a:t>
            </a:fld>
            <a:endParaRPr lang="en-US"/>
          </a:p>
        </p:txBody>
      </p:sp>
    </p:spTree>
    <p:extLst>
      <p:ext uri="{BB962C8B-B14F-4D97-AF65-F5344CB8AC3E}">
        <p14:creationId xmlns:p14="http://schemas.microsoft.com/office/powerpoint/2010/main" val="30079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Am I clear?</a:t>
            </a:r>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a:t>If you did not do so thus far, all steps need to be accounted for in your research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0575-53A7-4481-8F1A-18CB9076A6C2}"/>
              </a:ext>
            </a:extLst>
          </p:cNvPr>
          <p:cNvSpPr>
            <a:spLocks noGrp="1"/>
          </p:cNvSpPr>
          <p:nvPr>
            <p:ph type="title"/>
          </p:nvPr>
        </p:nvSpPr>
        <p:spPr/>
        <p:txBody>
          <a:bodyPr/>
          <a:lstStyle/>
          <a:p>
            <a:r>
              <a:rPr lang="en-US" dirty="0"/>
              <a:t>In your presentation (A8)</a:t>
            </a:r>
          </a:p>
        </p:txBody>
      </p:sp>
      <p:sp>
        <p:nvSpPr>
          <p:cNvPr id="3" name="Content Placeholder 2">
            <a:extLst>
              <a:ext uri="{FF2B5EF4-FFF2-40B4-BE49-F238E27FC236}">
                <a16:creationId xmlns:a16="http://schemas.microsoft.com/office/drawing/2014/main" id="{AEC043C3-E7C5-4287-A667-5F927D310102}"/>
              </a:ext>
            </a:extLst>
          </p:cNvPr>
          <p:cNvSpPr>
            <a:spLocks noGrp="1"/>
          </p:cNvSpPr>
          <p:nvPr>
            <p:ph idx="1"/>
          </p:nvPr>
        </p:nvSpPr>
        <p:spPr>
          <a:xfrm>
            <a:off x="228600" y="2667000"/>
            <a:ext cx="8686800" cy="3962400"/>
          </a:xfrm>
        </p:spPr>
        <p:txBody>
          <a:bodyPr/>
          <a:lstStyle/>
          <a:p>
            <a:pPr>
              <a:buFont typeface="Arial" panose="020B0604020202020204" pitchFamily="34" charset="0"/>
              <a:buChar char="•"/>
            </a:pPr>
            <a:r>
              <a:rPr lang="en-US" dirty="0"/>
              <a:t>Tell a coherent story for an arbitrary subject (e.g. case 63)</a:t>
            </a:r>
          </a:p>
          <a:p>
            <a:pPr lvl="1">
              <a:buFont typeface="Arial" panose="020B0604020202020204" pitchFamily="34" charset="0"/>
              <a:buChar char="•"/>
            </a:pPr>
            <a:r>
              <a:rPr lang="en-US" dirty="0"/>
              <a:t>Precisely how, where, when will you find him</a:t>
            </a:r>
          </a:p>
          <a:p>
            <a:pPr lvl="1">
              <a:buFont typeface="Arial" panose="020B0604020202020204" pitchFamily="34" charset="0"/>
              <a:buChar char="•"/>
            </a:pPr>
            <a:r>
              <a:rPr lang="en-US" dirty="0"/>
              <a:t>Precisely why will he be selected (which criteria) and assigned to what cohort(s)</a:t>
            </a:r>
          </a:p>
          <a:p>
            <a:pPr lvl="1">
              <a:buFont typeface="Arial" panose="020B0604020202020204" pitchFamily="34" charset="0"/>
              <a:buChar char="•"/>
            </a:pPr>
            <a:r>
              <a:rPr lang="en-US" dirty="0"/>
              <a:t>Precisely how will you obtain about him the concrete values for the various variables included in the study</a:t>
            </a:r>
          </a:p>
          <a:p>
            <a:pPr lvl="1">
              <a:buFont typeface="Arial" panose="020B0604020202020204" pitchFamily="34" charset="0"/>
              <a:buChar char="•"/>
            </a:pPr>
            <a:r>
              <a:rPr lang="en-US" dirty="0"/>
              <a:t>Precisely how will these values contribute to the calculations you make to reject the </a:t>
            </a:r>
            <a:r>
              <a:rPr lang="en-US" dirty="0" err="1"/>
              <a:t>nul</a:t>
            </a:r>
            <a:r>
              <a:rPr lang="en-US" dirty="0"/>
              <a:t>-hypothesis.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A4FBA0B-AAB0-42EB-883E-BFB7EE88818C}"/>
              </a:ext>
            </a:extLst>
          </p:cNvPr>
          <p:cNvSpPr>
            <a:spLocks noGrp="1"/>
          </p:cNvSpPr>
          <p:nvPr>
            <p:ph type="sldNum" sz="quarter" idx="10"/>
          </p:nvPr>
        </p:nvSpPr>
        <p:spPr/>
        <p:txBody>
          <a:bodyPr/>
          <a:lstStyle/>
          <a:p>
            <a:fld id="{B7A43C5A-ACB8-4C0A-8D74-C2E9796A15BB}" type="slidenum">
              <a:rPr lang="en-US" smtClean="0"/>
              <a:pPr/>
              <a:t>19</a:t>
            </a:fld>
            <a:endParaRPr lang="en-US"/>
          </a:p>
        </p:txBody>
      </p:sp>
      <p:pic>
        <p:nvPicPr>
          <p:cNvPr id="5" name="Picture 4">
            <a:extLst>
              <a:ext uri="{FF2B5EF4-FFF2-40B4-BE49-F238E27FC236}">
                <a16:creationId xmlns:a16="http://schemas.microsoft.com/office/drawing/2014/main" id="{DD077D1B-DEA5-4F69-B1C5-98EF1CB33D2F}"/>
              </a:ext>
            </a:extLst>
          </p:cNvPr>
          <p:cNvPicPr>
            <a:picLocks noChangeAspect="1"/>
          </p:cNvPicPr>
          <p:nvPr/>
        </p:nvPicPr>
        <p:blipFill>
          <a:blip r:embed="rId2"/>
          <a:stretch>
            <a:fillRect/>
          </a:stretch>
        </p:blipFill>
        <p:spPr>
          <a:xfrm>
            <a:off x="533400" y="1292225"/>
            <a:ext cx="8239125" cy="1238250"/>
          </a:xfrm>
          <a:prstGeom prst="rect">
            <a:avLst/>
          </a:prstGeom>
        </p:spPr>
      </p:pic>
    </p:spTree>
    <p:extLst>
      <p:ext uri="{BB962C8B-B14F-4D97-AF65-F5344CB8AC3E}">
        <p14:creationId xmlns:p14="http://schemas.microsoft.com/office/powerpoint/2010/main" val="293395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a:t>
            </a:fld>
            <a:endParaRPr lang="en-US"/>
          </a:p>
        </p:txBody>
      </p:sp>
    </p:spTree>
    <p:extLst>
      <p:ext uri="{BB962C8B-B14F-4D97-AF65-F5344CB8AC3E}">
        <p14:creationId xmlns:p14="http://schemas.microsoft.com/office/powerpoint/2010/main" val="50716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a:p>
        </p:txBody>
      </p:sp>
    </p:spTree>
    <p:extLst>
      <p:ext uri="{BB962C8B-B14F-4D97-AF65-F5344CB8AC3E}">
        <p14:creationId xmlns:p14="http://schemas.microsoft.com/office/powerpoint/2010/main" val="150819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21</a:t>
            </a:fld>
            <a:endParaRPr lang="en-US"/>
          </a:p>
        </p:txBody>
      </p:sp>
    </p:spTree>
    <p:extLst>
      <p:ext uri="{BB962C8B-B14F-4D97-AF65-F5344CB8AC3E}">
        <p14:creationId xmlns:p14="http://schemas.microsoft.com/office/powerpoint/2010/main" val="342581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spTree>
    <p:extLst>
      <p:ext uri="{BB962C8B-B14F-4D97-AF65-F5344CB8AC3E}">
        <p14:creationId xmlns:p14="http://schemas.microsoft.com/office/powerpoint/2010/main" val="378646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5496"/>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a:t>
                      </a:r>
                      <a:r>
                        <a:rPr lang="en-US" sz="2000" dirty="0">
                          <a:solidFill>
                            <a:srgbClr val="FFFF00"/>
                          </a:solidFill>
                        </a:rPr>
                        <a:t>used to </a:t>
                      </a:r>
                      <a:r>
                        <a:rPr lang="en-US" sz="2000" b="0" dirty="0">
                          <a:solidFill>
                            <a:srgbClr val="FFFF00"/>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25</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05297"/>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a:t>
                      </a:r>
                      <a:r>
                        <a:rPr lang="en-US" sz="2000" dirty="0">
                          <a:solidFill>
                            <a:srgbClr val="FFFF00"/>
                          </a:solidFill>
                        </a:rPr>
                        <a:t>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26</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8725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a:t>
                      </a:r>
                      <a:r>
                        <a:rPr lang="en-US" sz="2000" dirty="0">
                          <a:solidFill>
                            <a:srgbClr val="FFFF00"/>
                          </a:solidFill>
                        </a:rPr>
                        <a:t>“confirm” efficacy of an intervention</a:t>
                      </a:r>
                      <a:r>
                        <a:rPr lang="en-US" sz="2000" dirty="0">
                          <a:solidFill>
                            <a:schemeClr val="bg1"/>
                          </a:solidFill>
                        </a:rPr>
                        <a:t>.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spTree>
    <p:extLst>
      <p:ext uri="{BB962C8B-B14F-4D97-AF65-F5344CB8AC3E}">
        <p14:creationId xmlns:p14="http://schemas.microsoft.com/office/powerpoint/2010/main" val="416951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28</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83922"/>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a:t>
                      </a:r>
                      <a:r>
                        <a:rPr lang="en-US" sz="2000" dirty="0">
                          <a:solidFill>
                            <a:srgbClr val="FFFF00"/>
                          </a:solidFill>
                        </a:rPr>
                        <a:t>marketing purposes and to gain broader experience with the intervention</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29</a:t>
            </a:fld>
            <a:endParaRPr lang="en-US"/>
          </a:p>
        </p:txBody>
      </p:sp>
    </p:spTree>
    <p:extLst>
      <p:ext uri="{BB962C8B-B14F-4D97-AF65-F5344CB8AC3E}">
        <p14:creationId xmlns:p14="http://schemas.microsoft.com/office/powerpoint/2010/main" val="289360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375461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31</a:t>
            </a:fld>
            <a:endParaRPr lang="en-US"/>
          </a:p>
        </p:txBody>
      </p:sp>
    </p:spTree>
    <p:extLst>
      <p:ext uri="{BB962C8B-B14F-4D97-AF65-F5344CB8AC3E}">
        <p14:creationId xmlns:p14="http://schemas.microsoft.com/office/powerpoint/2010/main" val="2463170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Controlled</a:t>
            </a:r>
            <a:r>
              <a:rPr lang="en-US" dirty="0"/>
              <a:t> Clinical Trial</a:t>
            </a:r>
          </a:p>
        </p:txBody>
      </p:sp>
      <p:sp>
        <p:nvSpPr>
          <p:cNvPr id="3" name="Content Placeholder 2"/>
          <p:cNvSpPr>
            <a:spLocks noGrp="1"/>
          </p:cNvSpPr>
          <p:nvPr>
            <p:ph idx="1"/>
          </p:nvPr>
        </p:nvSpPr>
        <p:spPr/>
        <p:txBody>
          <a:bodyPr/>
          <a:lstStyle/>
          <a:p>
            <a:pPr marL="0" indent="0"/>
            <a:r>
              <a:rPr lang="en-US" dirty="0"/>
              <a:t>Clinical trial in which </a:t>
            </a:r>
            <a:r>
              <a:rPr lang="en-US" dirty="0">
                <a:solidFill>
                  <a:srgbClr val="FFFF00"/>
                </a:solidFill>
              </a:rPr>
              <a:t>participants are assigned to two or more different treatment groups</a:t>
            </a:r>
            <a:r>
              <a:rPr lang="en-US" i="1" u="sng" dirty="0">
                <a:solidFill>
                  <a:srgbClr val="FFFF00"/>
                </a:solidFill>
              </a:rPr>
              <a:t> by a method other than random allocation</a:t>
            </a:r>
            <a:r>
              <a:rPr lang="en-US" dirty="0"/>
              <a:t>.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a:p>
        </p:txBody>
      </p:sp>
    </p:spTree>
    <p:extLst>
      <p:ext uri="{BB962C8B-B14F-4D97-AF65-F5344CB8AC3E}">
        <p14:creationId xmlns:p14="http://schemas.microsoft.com/office/powerpoint/2010/main" val="341129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Randomized</a:t>
            </a:r>
            <a:r>
              <a:rPr lang="en-US" dirty="0"/>
              <a:t> Clinical Trial</a:t>
            </a:r>
          </a:p>
        </p:txBody>
      </p:sp>
      <p:sp>
        <p:nvSpPr>
          <p:cNvPr id="3" name="Content Placeholder 2"/>
          <p:cNvSpPr>
            <a:spLocks noGrp="1"/>
          </p:cNvSpPr>
          <p:nvPr>
            <p:ph idx="1"/>
          </p:nvPr>
        </p:nvSpPr>
        <p:spPr/>
        <p:txBody>
          <a:bodyPr/>
          <a:lstStyle/>
          <a:p>
            <a:pPr marL="0" indent="0"/>
            <a:r>
              <a:rPr lang="en-US" dirty="0"/>
              <a:t>A clinical trial in which </a:t>
            </a:r>
            <a:r>
              <a:rPr lang="en-US" dirty="0">
                <a:solidFill>
                  <a:srgbClr val="FFFF00"/>
                </a:solidFill>
              </a:rPr>
              <a:t>participants are randomly assigned to two or more groups</a:t>
            </a:r>
            <a:r>
              <a:rPr lang="en-US" dirty="0"/>
              <a:t>: </a:t>
            </a:r>
          </a:p>
          <a:p>
            <a:pPr>
              <a:buFont typeface="Arial" panose="020B0604020202020204" pitchFamily="34" charset="0"/>
              <a:buChar char="•"/>
            </a:pPr>
            <a:r>
              <a:rPr lang="en-US" dirty="0"/>
              <a:t>the experimental group: receiving an intervention that is being tested and</a:t>
            </a:r>
          </a:p>
          <a:p>
            <a:pPr>
              <a:buFont typeface="Arial" panose="020B0604020202020204" pitchFamily="34" charset="0"/>
              <a:buChar char="•"/>
            </a:pPr>
            <a:r>
              <a:rPr lang="en-US" dirty="0"/>
              <a:t>the comparison (aka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spTree>
    <p:extLst>
      <p:ext uri="{BB962C8B-B14F-4D97-AF65-F5344CB8AC3E}">
        <p14:creationId xmlns:p14="http://schemas.microsoft.com/office/powerpoint/2010/main" val="2723228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36</a:t>
            </a:fld>
            <a:endParaRPr lang="en-US"/>
          </a:p>
        </p:txBody>
      </p:sp>
    </p:spTree>
    <p:extLst>
      <p:ext uri="{BB962C8B-B14F-4D97-AF65-F5344CB8AC3E}">
        <p14:creationId xmlns:p14="http://schemas.microsoft.com/office/powerpoint/2010/main" val="3684000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3 and 4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177909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38</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Tree>
    <p:extLst>
      <p:ext uri="{BB962C8B-B14F-4D97-AF65-F5344CB8AC3E}">
        <p14:creationId xmlns:p14="http://schemas.microsoft.com/office/powerpoint/2010/main" val="350468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14947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dirty="0">
                <a:solidFill>
                  <a:srgbClr val="FFFF00"/>
                </a:solidFill>
              </a:rPr>
              <a:t>non-experimental</a:t>
            </a:r>
            <a:r>
              <a:rPr lang="en-US" dirty="0"/>
              <a:t>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a:t>
            </a:r>
            <a:r>
              <a:rPr lang="en-US" dirty="0">
                <a:solidFill>
                  <a:srgbClr val="FFFF00"/>
                </a:solidFill>
              </a:rPr>
              <a:t>within the group</a:t>
            </a:r>
            <a:r>
              <a:rPr lang="en-US" dirty="0"/>
              <a:t>.</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244639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48</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spTree>
    <p:extLst>
      <p:ext uri="{BB962C8B-B14F-4D97-AF65-F5344CB8AC3E}">
        <p14:creationId xmlns:p14="http://schemas.microsoft.com/office/powerpoint/2010/main" val="2425168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51</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spTree>
    <p:extLst>
      <p:ext uri="{BB962C8B-B14F-4D97-AF65-F5344CB8AC3E}">
        <p14:creationId xmlns:p14="http://schemas.microsoft.com/office/powerpoint/2010/main" val="2798641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Tree>
    <p:extLst>
      <p:ext uri="{BB962C8B-B14F-4D97-AF65-F5344CB8AC3E}">
        <p14:creationId xmlns:p14="http://schemas.microsoft.com/office/powerpoint/2010/main" val="1209813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55</a:t>
            </a:fld>
            <a:endParaRPr lang="en-US"/>
          </a:p>
        </p:txBody>
      </p:sp>
    </p:spTree>
    <p:extLst>
      <p:ext uri="{BB962C8B-B14F-4D97-AF65-F5344CB8AC3E}">
        <p14:creationId xmlns:p14="http://schemas.microsoft.com/office/powerpoint/2010/main" val="2470583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57</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a:t>
            </a:r>
          </a:p>
          <a:p>
            <a:pPr lvl="1">
              <a:buFont typeface="Arial" panose="020B0604020202020204" pitchFamily="34" charset="0"/>
              <a:buChar char="•"/>
            </a:pPr>
            <a:r>
              <a:rPr lang="en-US" dirty="0">
                <a:sym typeface="Wingdings" panose="05000000000000000000" pitchFamily="2" charset="2"/>
              </a:rPr>
              <a:t></a:t>
            </a:r>
            <a:r>
              <a:rPr lang="en-US" dirty="0"/>
              <a:t>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a:t>
            </a:r>
          </a:p>
          <a:p>
            <a:endParaRPr lang="en-US" dirty="0"/>
          </a:p>
          <a:p>
            <a:r>
              <a:rPr lang="en-US" dirty="0"/>
              <a:t>References for odds ratio interpretation in case-control:</a:t>
            </a:r>
          </a:p>
          <a:p>
            <a:r>
              <a:rPr lang="en-US" sz="1800" dirty="0">
                <a:hlinkClick r:id="rId2"/>
              </a:rPr>
              <a:t>https://sph.unc.edu/wp-content/uploads/sites/112/2015/07/nciph_ERIC5.pdf</a:t>
            </a:r>
            <a:endParaRPr lang="en-US" sz="1800" dirty="0"/>
          </a:p>
          <a:p>
            <a:r>
              <a:rPr lang="en-US" sz="1800" dirty="0">
                <a:hlinkClick r:id="rId3"/>
              </a:rPr>
              <a:t>https://www.ncbi.nlm.nih.gov/books/NBK431098/</a:t>
            </a:r>
            <a:r>
              <a:rPr lang="en-US" sz="1800" dirty="0"/>
              <a:t> </a:t>
            </a:r>
          </a:p>
          <a:p>
            <a:r>
              <a:rPr lang="en-US" dirty="0"/>
              <a:t>But some discussion on differing views:</a:t>
            </a:r>
          </a:p>
          <a:p>
            <a:r>
              <a:rPr lang="en-US" sz="1400" dirty="0">
                <a:hlinkClick r:id="rId4"/>
              </a:rPr>
              <a:t>https://www.researchgate.net/post/How_does_one_correctly_interpret_odds_ratio_from_case-control_studies</a:t>
            </a:r>
            <a:endParaRPr lang="en-US" sz="1400" dirty="0"/>
          </a:p>
          <a:p>
            <a:r>
              <a:rPr lang="en-US" sz="1400" dirty="0">
                <a:hlinkClick r:id="rId5"/>
              </a:rPr>
              <a:t>https://www.semanticscholar.org/paper/What-does-the-odds-ratio-estimate-in-a-case-control-Pearce-Pearce/e8e7ae49af151c79d175965ad177ac8b89f19403</a:t>
            </a:r>
            <a:r>
              <a:rPr lang="en-US" sz="1400" dirty="0"/>
              <a:t> </a:t>
            </a:r>
          </a:p>
          <a:p>
            <a:r>
              <a:rPr lang="en-US" sz="1400"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spTree>
    <p:extLst>
      <p:ext uri="{BB962C8B-B14F-4D97-AF65-F5344CB8AC3E}">
        <p14:creationId xmlns:p14="http://schemas.microsoft.com/office/powerpoint/2010/main" val="3534582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Tree>
    <p:extLst>
      <p:ext uri="{BB962C8B-B14F-4D97-AF65-F5344CB8AC3E}">
        <p14:creationId xmlns:p14="http://schemas.microsoft.com/office/powerpoint/2010/main" val="4270566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66</a:t>
            </a:fld>
            <a:endParaRPr lang="en-US"/>
          </a:p>
        </p:txBody>
      </p:sp>
    </p:spTree>
    <p:extLst>
      <p:ext uri="{BB962C8B-B14F-4D97-AF65-F5344CB8AC3E}">
        <p14:creationId xmlns:p14="http://schemas.microsoft.com/office/powerpoint/2010/main" val="928076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2065204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3083197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22313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2679868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a:t>
            </a:r>
            <a:r>
              <a:rPr lang="en-US" sz="2000" dirty="0">
                <a:solidFill>
                  <a:srgbClr val="FFFF00"/>
                </a:solidFill>
              </a:rPr>
              <a:t>outcome status</a:t>
            </a:r>
            <a:r>
              <a:rPr lang="en-US" sz="2000" dirty="0"/>
              <a:t>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a:t>
            </a:r>
            <a:r>
              <a:rPr lang="en-US" sz="2000" dirty="0">
                <a:solidFill>
                  <a:srgbClr val="FFFF00"/>
                </a:solidFill>
              </a:rPr>
              <a:t>exposure status </a:t>
            </a:r>
            <a:r>
              <a:rPr lang="en-US" sz="2000" dirty="0"/>
              <a:t>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71</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72</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73</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
        <p:nvSpPr>
          <p:cNvPr id="3" name="Rectangle 2">
            <a:extLst>
              <a:ext uri="{FF2B5EF4-FFF2-40B4-BE49-F238E27FC236}">
                <a16:creationId xmlns:a16="http://schemas.microsoft.com/office/drawing/2014/main" id="{BF7D125D-4694-4BE4-B1CF-ED3B8AC4075A}"/>
              </a:ext>
            </a:extLst>
          </p:cNvPr>
          <p:cNvSpPr/>
          <p:nvPr/>
        </p:nvSpPr>
        <p:spPr bwMode="auto">
          <a:xfrm>
            <a:off x="5715000" y="-6350"/>
            <a:ext cx="3133725" cy="25515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65D64F29-2C64-44AB-BF63-DA82187F2984}"/>
              </a:ext>
            </a:extLst>
          </p:cNvPr>
          <p:cNvSpPr/>
          <p:nvPr/>
        </p:nvSpPr>
        <p:spPr bwMode="auto">
          <a:xfrm>
            <a:off x="5791199" y="3478642"/>
            <a:ext cx="2438401" cy="2276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9446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74</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75</a:t>
            </a:fld>
            <a:endParaRPr lang="en-US"/>
          </a:p>
        </p:txBody>
      </p:sp>
    </p:spTree>
    <p:extLst>
      <p:ext uri="{BB962C8B-B14F-4D97-AF65-F5344CB8AC3E}">
        <p14:creationId xmlns:p14="http://schemas.microsoft.com/office/powerpoint/2010/main" val="2474572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Let’s try it</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78</a:t>
            </a:fld>
            <a:endParaRPr lang="en-US"/>
          </a:p>
        </p:txBody>
      </p:sp>
    </p:spTree>
    <p:extLst>
      <p:ext uri="{BB962C8B-B14F-4D97-AF65-F5344CB8AC3E}">
        <p14:creationId xmlns:p14="http://schemas.microsoft.com/office/powerpoint/2010/main" val="750539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79</a:t>
            </a:fld>
            <a:endParaRPr lang="en-US"/>
          </a:p>
        </p:txBody>
      </p:sp>
    </p:spTree>
    <p:extLst>
      <p:ext uri="{BB962C8B-B14F-4D97-AF65-F5344CB8AC3E}">
        <p14:creationId xmlns:p14="http://schemas.microsoft.com/office/powerpoint/2010/main" val="7426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Methodological principles and strategies</a:t>
            </a:r>
          </a:p>
        </p:txBody>
      </p:sp>
      <p:sp>
        <p:nvSpPr>
          <p:cNvPr id="6" name="Subtitle 5"/>
          <p:cNvSpPr>
            <a:spLocks noGrp="1"/>
          </p:cNvSpPr>
          <p:nvPr>
            <p:ph type="subTitle" idx="1"/>
          </p:nvPr>
        </p:nvSpPr>
        <p:spPr>
          <a:xfrm>
            <a:off x="685800" y="3886200"/>
            <a:ext cx="7772400" cy="1752600"/>
          </a:xfrm>
        </p:spPr>
        <p:txBody>
          <a:bodyPr/>
          <a:lstStyle/>
          <a:p>
            <a:r>
              <a:rPr lang="en-US" sz="3200" dirty="0"/>
              <a:t>Summary and recapitulation</a:t>
            </a:r>
          </a:p>
          <a:p>
            <a:endParaRPr lang="en-US" dirty="0"/>
          </a:p>
          <a:p>
            <a:r>
              <a:rPr lang="en-US" dirty="0"/>
              <a:t>For details: </a:t>
            </a:r>
          </a:p>
          <a:p>
            <a:r>
              <a:rPr lang="en-US" dirty="0"/>
              <a:t>See Class 3 – Parameters for Research Designs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Tree>
    <p:extLst>
      <p:ext uri="{BB962C8B-B14F-4D97-AF65-F5344CB8AC3E}">
        <p14:creationId xmlns:p14="http://schemas.microsoft.com/office/powerpoint/2010/main" val="3169796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80</a:t>
            </a:fld>
            <a:endParaRPr lang="en-US"/>
          </a:p>
        </p:txBody>
      </p:sp>
    </p:spTree>
    <p:extLst>
      <p:ext uri="{BB962C8B-B14F-4D97-AF65-F5344CB8AC3E}">
        <p14:creationId xmlns:p14="http://schemas.microsoft.com/office/powerpoint/2010/main" val="24108669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faculty of a particular department. </a:t>
            </a:r>
          </a:p>
          <a:p>
            <a:pPr>
              <a:buFont typeface="Arial" panose="020B0604020202020204" pitchFamily="34" charset="0"/>
              <a:buChar char="•"/>
            </a:pPr>
            <a:r>
              <a:rPr lang="en-US" dirty="0"/>
              <a:t>Among other questions, the questionnaire asked about the academic title of faculty and whether they were satisfied with their promotional prospects.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spTree>
    <p:extLst>
      <p:ext uri="{BB962C8B-B14F-4D97-AF65-F5344CB8AC3E}">
        <p14:creationId xmlns:p14="http://schemas.microsoft.com/office/powerpoint/2010/main" val="470937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teaching method for biomedical informatics, students were randomly allocated to either the course with the new method or the conventional one.</a:t>
            </a:r>
          </a:p>
          <a:p>
            <a:pPr>
              <a:buFont typeface="Arial" panose="020B0604020202020204" pitchFamily="34" charset="0"/>
              <a:buChar char="•"/>
            </a:pPr>
            <a:r>
              <a:rPr lang="en-US" dirty="0"/>
              <a:t>At the end of the courses, the students were questioned about what they thought to have learned, and 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spTree>
    <p:extLst>
      <p:ext uri="{BB962C8B-B14F-4D97-AF65-F5344CB8AC3E}">
        <p14:creationId xmlns:p14="http://schemas.microsoft.com/office/powerpoint/2010/main" val="1697338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graduate student admission system has been set up at some university. </a:t>
            </a:r>
          </a:p>
          <a:p>
            <a:pPr>
              <a:buFont typeface="Arial" panose="020B0604020202020204" pitchFamily="34" charset="0"/>
              <a:buChar char="•"/>
            </a:pPr>
            <a:r>
              <a:rPr lang="en-US" dirty="0"/>
              <a:t>To evaluate it, the processing times of candidates were measured for 6 semesters and compared with the processing times at 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Tree>
    <p:extLst>
      <p:ext uri="{BB962C8B-B14F-4D97-AF65-F5344CB8AC3E}">
        <p14:creationId xmlns:p14="http://schemas.microsoft.com/office/powerpoint/2010/main" val="35780906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Q6. When are case reports most useful?</a:t>
            </a:r>
            <a:br>
              <a:rPr lang="en-US" dirty="0"/>
            </a:br>
            <a:endParaRPr lang="en-US" dirty="0"/>
          </a:p>
        </p:txBody>
      </p:sp>
      <p:sp>
        <p:nvSpPr>
          <p:cNvPr id="3" name="Content Placeholder 2"/>
          <p:cNvSpPr>
            <a:spLocks noGrp="1"/>
          </p:cNvSpPr>
          <p:nvPr>
            <p:ph idx="1"/>
          </p:nvPr>
        </p:nvSpPr>
        <p:spPr/>
        <p:txBody>
          <a:bodyPr/>
          <a:lstStyle/>
          <a:p>
            <a:r>
              <a:rPr lang="en-US" dirty="0"/>
              <a:t>a) When you encounter cases seen before and need more information</a:t>
            </a:r>
          </a:p>
          <a:p>
            <a:r>
              <a:rPr lang="en-US" dirty="0"/>
              <a:t>b) When new symptoms or outcomes are not yet identified</a:t>
            </a:r>
          </a:p>
          <a:p>
            <a:r>
              <a:rPr lang="en-US" dirty="0"/>
              <a:t>c) When developing clinical practice guidelines</a:t>
            </a:r>
          </a:p>
          <a:p>
            <a:r>
              <a:rPr lang="en-US" dirty="0"/>
              <a:t>d) When you have an extremely large study population</a:t>
            </a:r>
          </a:p>
          <a:p>
            <a:endParaRPr lang="en-US" dirty="0"/>
          </a:p>
          <a:p>
            <a:r>
              <a:rPr lang="en-US" dirty="0"/>
              <a:t>Pick one answer.</a:t>
            </a:r>
          </a:p>
          <a:p>
            <a:endParaRPr lang="en-US" dirty="0"/>
          </a:p>
          <a:p>
            <a:endParaRPr lang="en-US" dirty="0"/>
          </a:p>
          <a:p>
            <a:endParaRPr lang="en-US" dirty="0"/>
          </a:p>
          <a:p>
            <a:r>
              <a:rPr lang="en-US" dirty="0"/>
              <a:t>Scoring: correct 10p      wrong -5p        no answer  0p</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3519544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Q7. Is this a case-control study?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researcher forms for his study:</a:t>
            </a:r>
          </a:p>
          <a:p>
            <a:pPr lvl="1">
              <a:buFont typeface="Arial" panose="020B0604020202020204" pitchFamily="34" charset="0"/>
              <a:buChar char="•"/>
            </a:pPr>
            <a:r>
              <a:rPr lang="en-US" dirty="0"/>
              <a:t>a) a group of people with a known exposure and</a:t>
            </a:r>
          </a:p>
          <a:p>
            <a:pPr lvl="1">
              <a:buFont typeface="Arial" panose="020B0604020202020204" pitchFamily="34" charset="0"/>
              <a:buChar char="•"/>
            </a:pPr>
            <a:r>
              <a:rPr lang="en-US" dirty="0"/>
              <a:t>b) a comparison group (‘control group’) without the exposure.</a:t>
            </a:r>
          </a:p>
          <a:p>
            <a:pPr>
              <a:buFont typeface="Arial" panose="020B0604020202020204" pitchFamily="34" charset="0"/>
              <a:buChar char="•"/>
            </a:pPr>
            <a:r>
              <a:rPr lang="en-US" dirty="0"/>
              <a:t>He follows both groups through time to see what outcomes result.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answer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33435174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Q8. Which statements are </a:t>
            </a:r>
            <a:r>
              <a:rPr lang="en-US"/>
              <a:t>correct?</a:t>
            </a:r>
            <a:endParaRPr lang="en-US" dirty="0"/>
          </a:p>
        </p:txBody>
      </p:sp>
      <p:sp>
        <p:nvSpPr>
          <p:cNvPr id="3" name="Content Placeholder 2"/>
          <p:cNvSpPr>
            <a:spLocks noGrp="1"/>
          </p:cNvSpPr>
          <p:nvPr>
            <p:ph idx="1"/>
          </p:nvPr>
        </p:nvSpPr>
        <p:spPr/>
        <p:txBody>
          <a:bodyPr/>
          <a:lstStyle/>
          <a:p>
            <a:pPr marL="0" indent="0"/>
            <a:r>
              <a:rPr lang="en-US" dirty="0"/>
              <a:t>An investigator wants to study whether clinicians using electronic medical record (EMR) systems are at risk for vision loss. </a:t>
            </a:r>
          </a:p>
          <a:p>
            <a:pPr marL="457200" indent="-457200">
              <a:buFont typeface="+mj-lt"/>
              <a:buAutoNum type="arabicPeriod"/>
            </a:pPr>
            <a:r>
              <a:rPr lang="en-US" dirty="0"/>
              <a:t>A cohort study is to be preferred over a case-control study.              </a:t>
            </a:r>
            <a:r>
              <a:rPr lang="en-US" sz="1600" dirty="0"/>
              <a:t>(correct answer 10p,  wrong  -5p,   no 0p)</a:t>
            </a:r>
          </a:p>
          <a:p>
            <a:pPr marL="457200" indent="-457200">
              <a:buFont typeface="+mj-lt"/>
              <a:buAutoNum type="arabicPeriod"/>
            </a:pPr>
            <a:r>
              <a:rPr lang="en-US" dirty="0"/>
              <a:t>If one group is composed of EMR using clinicians suffering from vision loss, it is better to have the other group be composed of:</a:t>
            </a:r>
          </a:p>
          <a:p>
            <a:pPr marL="857250" lvl="1" indent="-457200">
              <a:buFont typeface="+mj-lt"/>
              <a:buAutoNum type="alphaLcParenR"/>
            </a:pPr>
            <a:r>
              <a:rPr lang="en-US" sz="2000" dirty="0"/>
              <a:t>Clinicians that do not use an EMR but suffer vision loss,</a:t>
            </a:r>
          </a:p>
          <a:p>
            <a:pPr marL="857250" lvl="1" indent="-457200">
              <a:buFont typeface="+mj-lt"/>
              <a:buAutoNum type="alphaLcParenR"/>
            </a:pPr>
            <a:r>
              <a:rPr lang="en-US" sz="2000" dirty="0"/>
              <a:t>Clinicians that use an EMR but do not have vision loss,</a:t>
            </a:r>
          </a:p>
          <a:p>
            <a:pPr marL="857250" lvl="1" indent="-457200">
              <a:buFont typeface="+mj-lt"/>
              <a:buAutoNum type="alphaLcParenR"/>
            </a:pPr>
            <a:r>
              <a:rPr lang="en-US" sz="2000" dirty="0"/>
              <a:t>EMR users with or without vision loss that are not clinicians.</a:t>
            </a:r>
          </a:p>
          <a:p>
            <a:pPr marL="0" indent="0"/>
            <a:r>
              <a:rPr lang="en-US" sz="2000" dirty="0"/>
              <a:t>			</a:t>
            </a:r>
            <a:r>
              <a:rPr lang="en-US" sz="1600" dirty="0"/>
              <a:t>(correct answer 10p,  wrong  -5p,   no 0p)</a:t>
            </a:r>
          </a:p>
          <a:p>
            <a:pPr marL="0" indent="0"/>
            <a:endParaRPr lang="en-US" sz="2000" dirty="0"/>
          </a:p>
          <a:p>
            <a:pPr marL="857250" lvl="1" indent="-457200">
              <a:buFont typeface="+mj-lt"/>
              <a:buAutoNum type="alphaLcParenR"/>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dirty="0"/>
          </a:p>
        </p:txBody>
      </p:sp>
    </p:spTree>
    <p:extLst>
      <p:ext uri="{BB962C8B-B14F-4D97-AF65-F5344CB8AC3E}">
        <p14:creationId xmlns:p14="http://schemas.microsoft.com/office/powerpoint/2010/main" val="3266793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Q9. Under what assumption would this be clinical trial per NIH?</a:t>
            </a:r>
          </a:p>
        </p:txBody>
      </p:sp>
      <p:sp>
        <p:nvSpPr>
          <p:cNvPr id="3" name="Content Placeholder 2"/>
          <p:cNvSpPr>
            <a:spLocks noGrp="1"/>
          </p:cNvSpPr>
          <p:nvPr>
            <p:ph idx="1"/>
          </p:nvPr>
        </p:nvSpPr>
        <p:spPr>
          <a:xfrm>
            <a:off x="228600" y="2362200"/>
            <a:ext cx="8686800" cy="4267200"/>
          </a:xfrm>
        </p:spPr>
        <p:txBody>
          <a:bodyPr/>
          <a:lstStyle/>
          <a:p>
            <a:pPr marL="0" indent="0"/>
            <a:r>
              <a:rPr lang="en-US" dirty="0"/>
              <a:t>In this study, subjects are recruited and randomized to receive one of two approved drugs. The goal is to compare the effects of the drugs on the concentration of a protein in the cerebrospinal fluid. </a:t>
            </a:r>
          </a:p>
          <a:p>
            <a:pPr marL="0" indent="0"/>
            <a:endParaRPr lang="en-US" dirty="0"/>
          </a:p>
          <a:p>
            <a:pPr marL="0" indent="0"/>
            <a:endParaRPr lang="en-US" dirty="0"/>
          </a:p>
          <a:p>
            <a:pPr marL="0" indent="0"/>
            <a:r>
              <a:rPr lang="en-US" dirty="0"/>
              <a:t>(correct answer 10p)</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spTree>
    <p:extLst>
      <p:ext uri="{BB962C8B-B14F-4D97-AF65-F5344CB8AC3E}">
        <p14:creationId xmlns:p14="http://schemas.microsoft.com/office/powerpoint/2010/main" val="652221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Q10. Which of the two is a clinical trial per NIH?</a:t>
            </a:r>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a:t>Human subjects with disease X are recruited to test an investigational in vitro diagnostic device (IVD). The study is designed to evaluate whether the device can measure the level of a protein in blood. </a:t>
            </a:r>
          </a:p>
          <a:p>
            <a:pPr marL="457200" indent="-457200">
              <a:buFont typeface="+mj-lt"/>
              <a:buAutoNum type="arabicPeriod"/>
            </a:pPr>
            <a:endParaRPr lang="en-US" dirty="0"/>
          </a:p>
          <a:p>
            <a:pPr marL="457200" indent="-457200">
              <a:buFont typeface="+mj-lt"/>
              <a:buAutoNum type="arabicPeriod"/>
            </a:pPr>
            <a:r>
              <a:rPr lang="en-US" dirty="0"/>
              <a:t>Human subjects with disease X are recruited to be evaluated with an investigational </a:t>
            </a:r>
            <a:r>
              <a:rPr lang="en-US" i="1" dirty="0"/>
              <a:t>in vitro </a:t>
            </a:r>
            <a:r>
              <a:rPr lang="en-US" dirty="0"/>
              <a:t>diagnostic device (IVD). The study aims to evaluate how knowledge of certain protein levels impacts clinical decisions for how to manage disease X.</a:t>
            </a:r>
          </a:p>
          <a:p>
            <a:pPr marL="457200" indent="-457200">
              <a:buFont typeface="+mj-lt"/>
              <a:buAutoNum type="arabicPeriod"/>
            </a:pPr>
            <a:endParaRPr lang="en-US" dirty="0"/>
          </a:p>
          <a:p>
            <a:pPr marL="0" indent="0"/>
            <a:r>
              <a:rPr lang="en-US" dirty="0"/>
              <a:t>correct answer 10p,  wrong  -5p,   no 0p</a:t>
            </a:r>
          </a:p>
          <a:p>
            <a:pPr marL="0" indent="0"/>
            <a:r>
              <a:rPr lang="en-US"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8554828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Q11. Case-control study</a:t>
            </a:r>
          </a:p>
        </p:txBody>
      </p:sp>
      <p:sp>
        <p:nvSpPr>
          <p:cNvPr id="3" name="Content Placeholder 2"/>
          <p:cNvSpPr>
            <a:spLocks noGrp="1"/>
          </p:cNvSpPr>
          <p:nvPr>
            <p:ph idx="1"/>
          </p:nvPr>
        </p:nvSpPr>
        <p:spPr/>
        <p:txBody>
          <a:bodyPr/>
          <a:lstStyle/>
          <a:p>
            <a:endParaRPr lang="en-US" dirty="0"/>
          </a:p>
          <a:p>
            <a:r>
              <a:rPr lang="en-US" dirty="0"/>
              <a:t>Researchers conduct a case-control study of depression. The study included 200 cases and 200 controls. Of the cases, 80% reported they were graded by Ceusters. Among the controls, 50% reported they were graded by Ceusters. </a:t>
            </a:r>
          </a:p>
          <a:p>
            <a:endParaRPr lang="en-US" dirty="0"/>
          </a:p>
          <a:p>
            <a:r>
              <a:rPr lang="en-US" dirty="0"/>
              <a:t>Compute the exposure odds ratio </a:t>
            </a:r>
          </a:p>
          <a:p>
            <a:r>
              <a:rPr lang="en-US" dirty="0"/>
              <a:t>What does the exposure odds ratio tells us about being graded by Ceusters?</a:t>
            </a:r>
          </a:p>
          <a:p>
            <a:endParaRPr lang="en-US" dirty="0"/>
          </a:p>
          <a:p>
            <a:r>
              <a:rPr lang="en-US" dirty="0"/>
              <a:t>Scoring:  Correct OR 20p ,  correct interpretation:  20p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40470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(Relatively) Common Strategies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Research question formulation</a:t>
            </a:r>
          </a:p>
          <a:p>
            <a:pPr>
              <a:buFont typeface="Arial" panose="020B0604020202020204" pitchFamily="34" charset="0"/>
              <a:buChar char="•"/>
            </a:pPr>
            <a:r>
              <a:rPr lang="en-US" dirty="0"/>
              <a:t>Standardization</a:t>
            </a:r>
          </a:p>
          <a:p>
            <a:pPr>
              <a:buFont typeface="Arial" panose="020B0604020202020204" pitchFamily="34" charset="0"/>
              <a:buChar char="•"/>
            </a:pPr>
            <a:r>
              <a:rPr lang="en-US" dirty="0"/>
              <a:t>Randomization and stratification</a:t>
            </a:r>
          </a:p>
          <a:p>
            <a:pPr>
              <a:buFont typeface="Arial" panose="020B0604020202020204" pitchFamily="34" charset="0"/>
              <a:buChar char="•"/>
            </a:pPr>
            <a:r>
              <a:rPr lang="en-US" dirty="0"/>
              <a:t>Blinding</a:t>
            </a:r>
          </a:p>
          <a:p>
            <a:pPr>
              <a:buFont typeface="Arial" panose="020B0604020202020204" pitchFamily="34" charset="0"/>
              <a:buChar char="•"/>
            </a:pPr>
            <a:r>
              <a:rPr lang="en-US" dirty="0"/>
              <a:t>Use of placebos/shams</a:t>
            </a:r>
          </a:p>
          <a:p>
            <a:pPr>
              <a:buFont typeface="Arial" panose="020B0604020202020204" pitchFamily="34" charset="0"/>
              <a:buChar char="•"/>
            </a:pPr>
            <a:r>
              <a:rPr lang="en-US" dirty="0"/>
              <a:t>Control group selection</a:t>
            </a:r>
          </a:p>
          <a:p>
            <a:pPr>
              <a:buFont typeface="Arial" panose="020B0604020202020204" pitchFamily="34" charset="0"/>
              <a:buChar char="•"/>
            </a:pPr>
            <a:r>
              <a:rPr lang="en-US" dirty="0"/>
              <a:t>Population selection</a:t>
            </a:r>
          </a:p>
          <a:p>
            <a:pPr>
              <a:buFont typeface="Arial" panose="020B0604020202020204" pitchFamily="34" charset="0"/>
              <a:buChar char="•"/>
            </a:pPr>
            <a:r>
              <a:rPr lang="en-US" dirty="0"/>
              <a:t>Endpoint selection</a:t>
            </a:r>
          </a:p>
          <a:p>
            <a:pPr>
              <a:buFont typeface="Arial" panose="020B0604020202020204" pitchFamily="34" charset="0"/>
              <a:buChar char="•"/>
            </a:pPr>
            <a:r>
              <a:rPr lang="en-US" dirty="0"/>
              <a:t>Protocol adherence</a:t>
            </a:r>
          </a:p>
          <a:p>
            <a:pPr>
              <a:buFont typeface="Arial" panose="020B0604020202020204" pitchFamily="34" charset="0"/>
              <a:buChar char="•"/>
            </a:pPr>
            <a:r>
              <a:rPr lang="en-US" dirty="0"/>
              <a:t>Sample size determination</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9</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 for next week</a:t>
            </a:r>
          </a:p>
        </p:txBody>
      </p:sp>
      <p:sp>
        <p:nvSpPr>
          <p:cNvPr id="3" name="Content Placeholder 2"/>
          <p:cNvSpPr>
            <a:spLocks noGrp="1"/>
          </p:cNvSpPr>
          <p:nvPr>
            <p:ph idx="1"/>
          </p:nvPr>
        </p:nvSpPr>
        <p:spPr/>
        <p:txBody>
          <a:bodyPr/>
          <a:lstStyle/>
          <a:p>
            <a:r>
              <a:rPr lang="en-US" dirty="0"/>
              <a:t> </a:t>
            </a:r>
            <a:r>
              <a:rPr lang="en-US" b="1" dirty="0"/>
              <a:t>R14 	</a:t>
            </a:r>
            <a:r>
              <a:rPr lang="en-US" dirty="0" err="1"/>
              <a:t>Mårtensson</a:t>
            </a:r>
            <a:r>
              <a:rPr lang="en-US" dirty="0"/>
              <a:t>, P., et al., </a:t>
            </a:r>
            <a:r>
              <a:rPr lang="en-US" i="1" dirty="0"/>
              <a:t>Evaluating research: A 	multidisciplinary approach to assessing research 	practice and quality. </a:t>
            </a:r>
          </a:p>
          <a:p>
            <a:endParaRPr lang="en-US" i="1" dirty="0"/>
          </a:p>
          <a:p>
            <a:r>
              <a:rPr lang="en-US" i="1" dirty="0"/>
              <a:t>		</a:t>
            </a:r>
            <a:r>
              <a:rPr lang="en-US" dirty="0"/>
              <a:t>Research Policy, 2016. </a:t>
            </a:r>
            <a:r>
              <a:rPr lang="en-US" b="1" dirty="0"/>
              <a:t>45</a:t>
            </a:r>
            <a:r>
              <a:rPr lang="en-US" dirty="0"/>
              <a:t>(3): p. 593-603. </a:t>
            </a:r>
          </a:p>
          <a:p>
            <a:endParaRPr lang="en-US" dirty="0"/>
          </a:p>
          <a:p>
            <a:r>
              <a:rPr lang="en-US" dirty="0"/>
              <a:t>		</a:t>
            </a:r>
            <a:r>
              <a:rPr lang="en-US" sz="1800" dirty="0"/>
              <a:t>https://www.sciencedirect.com/science/article/pii/S0048733315001845</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18228599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38581</TotalTime>
  <Words>5953</Words>
  <Application>Microsoft Office PowerPoint</Application>
  <PresentationFormat>On-screen Show (4:3)</PresentationFormat>
  <Paragraphs>677</Paragraphs>
  <Slides>90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16556 – Spring 2024 </vt:lpstr>
      <vt:lpstr>Background</vt:lpstr>
      <vt:lpstr>Evidence-based medicine (EBM) steps</vt:lpstr>
      <vt:lpstr>Two Cardinal Rules of EBM </vt:lpstr>
      <vt:lpstr>Level of evidence</vt:lpstr>
      <vt:lpstr>Clinical research </vt:lpstr>
      <vt:lpstr>EBM terminology is not standardized !</vt:lpstr>
      <vt:lpstr>Methodological principles and strategies</vt:lpstr>
      <vt:lpstr>(Relatively) Common Strategies</vt:lpstr>
      <vt:lpstr>Relevant proposal sections (1)</vt:lpstr>
      <vt:lpstr>Population selection</vt:lpstr>
      <vt:lpstr>Control group selection</vt:lpstr>
      <vt:lpstr>Relevant proposal sections (2)</vt:lpstr>
      <vt:lpstr>Steps in sample size determination</vt:lpstr>
      <vt:lpstr>Alternative sample size method</vt:lpstr>
      <vt:lpstr>Baseline determination</vt:lpstr>
      <vt:lpstr>Table of Baseline Data</vt:lpstr>
      <vt:lpstr>Am I clear?</vt:lpstr>
      <vt:lpstr>In your presentation (A8)</vt:lpstr>
      <vt:lpstr>Study designs</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Clinical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1605</cp:revision>
  <dcterms:created xsi:type="dcterms:W3CDTF">1601-01-01T00:00:00Z</dcterms:created>
  <dcterms:modified xsi:type="dcterms:W3CDTF">2024-04-20T13:59:54Z</dcterms:modified>
</cp:coreProperties>
</file>