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26" r:id="rId1"/>
  </p:sldMasterIdLst>
  <p:notesMasterIdLst>
    <p:notesMasterId r:id="rId103"/>
  </p:notesMasterIdLst>
  <p:sldIdLst>
    <p:sldId id="1245" r:id="rId2"/>
    <p:sldId id="1578" r:id="rId3"/>
    <p:sldId id="1568" r:id="rId4"/>
    <p:sldId id="1565" r:id="rId5"/>
    <p:sldId id="1569" r:id="rId6"/>
    <p:sldId id="1570" r:id="rId7"/>
    <p:sldId id="1571" r:id="rId8"/>
    <p:sldId id="1574" r:id="rId9"/>
    <p:sldId id="1431" r:id="rId10"/>
    <p:sldId id="1577" r:id="rId11"/>
    <p:sldId id="1576" r:id="rId12"/>
    <p:sldId id="1573" r:id="rId13"/>
    <p:sldId id="1579" r:id="rId14"/>
    <p:sldId id="1580" r:id="rId15"/>
    <p:sldId id="1307" r:id="rId16"/>
    <p:sldId id="1566" r:id="rId17"/>
    <p:sldId id="1562" r:id="rId18"/>
    <p:sldId id="1449" r:id="rId19"/>
    <p:sldId id="1451" r:id="rId20"/>
    <p:sldId id="1555" r:id="rId21"/>
    <p:sldId id="1556" r:id="rId22"/>
    <p:sldId id="1450" r:id="rId23"/>
    <p:sldId id="1567" r:id="rId24"/>
    <p:sldId id="1452" r:id="rId25"/>
    <p:sldId id="1453" r:id="rId26"/>
    <p:sldId id="1454" r:id="rId27"/>
    <p:sldId id="1526" r:id="rId28"/>
    <p:sldId id="1543" r:id="rId29"/>
    <p:sldId id="1528" r:id="rId30"/>
    <p:sldId id="1529" r:id="rId31"/>
    <p:sldId id="1530" r:id="rId32"/>
    <p:sldId id="1544" r:id="rId33"/>
    <p:sldId id="1455" r:id="rId34"/>
    <p:sldId id="1545" r:id="rId35"/>
    <p:sldId id="1457" r:id="rId36"/>
    <p:sldId id="1534" r:id="rId37"/>
    <p:sldId id="1535" r:id="rId38"/>
    <p:sldId id="1459" r:id="rId39"/>
    <p:sldId id="1533" r:id="rId40"/>
    <p:sldId id="1460" r:id="rId41"/>
    <p:sldId id="1527" r:id="rId42"/>
    <p:sldId id="1546" r:id="rId43"/>
    <p:sldId id="1547" r:id="rId44"/>
    <p:sldId id="1462" r:id="rId45"/>
    <p:sldId id="1542" r:id="rId46"/>
    <p:sldId id="1531" r:id="rId47"/>
    <p:sldId id="1532" r:id="rId48"/>
    <p:sldId id="1536" r:id="rId49"/>
    <p:sldId id="1537" r:id="rId50"/>
    <p:sldId id="1538" r:id="rId51"/>
    <p:sldId id="1463" r:id="rId52"/>
    <p:sldId id="1539" r:id="rId53"/>
    <p:sldId id="1464" r:id="rId54"/>
    <p:sldId id="1465" r:id="rId55"/>
    <p:sldId id="1466" r:id="rId56"/>
    <p:sldId id="1467" r:id="rId57"/>
    <p:sldId id="1468" r:id="rId58"/>
    <p:sldId id="1549" r:id="rId59"/>
    <p:sldId id="1550" r:id="rId60"/>
    <p:sldId id="1469" r:id="rId61"/>
    <p:sldId id="1470" r:id="rId62"/>
    <p:sldId id="1557" r:id="rId63"/>
    <p:sldId id="1551" r:id="rId64"/>
    <p:sldId id="1552" r:id="rId65"/>
    <p:sldId id="1553" r:id="rId66"/>
    <p:sldId id="1471" r:id="rId67"/>
    <p:sldId id="1472" r:id="rId68"/>
    <p:sldId id="1473" r:id="rId69"/>
    <p:sldId id="1554" r:id="rId70"/>
    <p:sldId id="1475" r:id="rId71"/>
    <p:sldId id="1476" r:id="rId72"/>
    <p:sldId id="1477" r:id="rId73"/>
    <p:sldId id="1478" r:id="rId74"/>
    <p:sldId id="1540" r:id="rId75"/>
    <p:sldId id="1474" r:id="rId76"/>
    <p:sldId id="1541" r:id="rId77"/>
    <p:sldId id="1479" r:id="rId78"/>
    <p:sldId id="1480" r:id="rId79"/>
    <p:sldId id="1481" r:id="rId80"/>
    <p:sldId id="1482" r:id="rId81"/>
    <p:sldId id="1483" r:id="rId82"/>
    <p:sldId id="1484" r:id="rId83"/>
    <p:sldId id="1485" r:id="rId84"/>
    <p:sldId id="1486" r:id="rId85"/>
    <p:sldId id="1487" r:id="rId86"/>
    <p:sldId id="1488" r:id="rId87"/>
    <p:sldId id="1489" r:id="rId88"/>
    <p:sldId id="1490" r:id="rId89"/>
    <p:sldId id="1491" r:id="rId90"/>
    <p:sldId id="1492" r:id="rId91"/>
    <p:sldId id="1493" r:id="rId92"/>
    <p:sldId id="1494" r:id="rId93"/>
    <p:sldId id="1558" r:id="rId94"/>
    <p:sldId id="1559" r:id="rId95"/>
    <p:sldId id="1560" r:id="rId96"/>
    <p:sldId id="1495" r:id="rId97"/>
    <p:sldId id="1496" r:id="rId98"/>
    <p:sldId id="1513" r:id="rId99"/>
    <p:sldId id="1514" r:id="rId100"/>
    <p:sldId id="1515" r:id="rId101"/>
    <p:sldId id="1516" r:id="rId102"/>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FF00"/>
    <a:srgbClr val="866600"/>
    <a:srgbClr val="AAE600"/>
    <a:srgbClr val="A2CCE8"/>
    <a:srgbClr val="FF0000"/>
    <a:srgbClr val="16165D"/>
    <a:srgbClr val="FF6600"/>
    <a:srgbClr val="0000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85952" autoAdjust="0"/>
  </p:normalViewPr>
  <p:slideViewPr>
    <p:cSldViewPr>
      <p:cViewPr varScale="1">
        <p:scale>
          <a:sx n="90" d="100"/>
          <a:sy n="90"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066E-30F8-4AF9-9109-124C50AFFFF6}"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B7B930C0-E2F1-484F-8EB6-969D56A1F70F}">
      <dgm:prSet phldrT="[Text]" custT="1"/>
      <dgm:spPr/>
      <dgm:t>
        <a:bodyPr/>
        <a:lstStyle/>
        <a:p>
          <a:r>
            <a:rPr lang="en-US" sz="2400" dirty="0">
              <a:solidFill>
                <a:schemeClr val="tx1"/>
              </a:solidFill>
            </a:rPr>
            <a:t>Susceptible Host</a:t>
          </a:r>
        </a:p>
      </dgm:t>
    </dgm:pt>
    <dgm:pt modelId="{A2510EA3-B7BB-40A4-AD9E-F872BAFEA180}" type="parTrans" cxnId="{6A28BEEA-BFC4-44EC-AAC0-F0BC9FEFCE2A}">
      <dgm:prSet/>
      <dgm:spPr/>
      <dgm:t>
        <a:bodyPr/>
        <a:lstStyle/>
        <a:p>
          <a:endParaRPr lang="en-US"/>
        </a:p>
      </dgm:t>
    </dgm:pt>
    <dgm:pt modelId="{A7244A34-9E6C-40E5-9520-A4599B54C1D1}" type="sibTrans" cxnId="{6A28BEEA-BFC4-44EC-AAC0-F0BC9FEFCE2A}">
      <dgm:prSet/>
      <dgm:spPr/>
      <dgm:t>
        <a:bodyPr/>
        <a:lstStyle/>
        <a:p>
          <a:endParaRPr lang="en-US"/>
        </a:p>
      </dgm:t>
    </dgm:pt>
    <dgm:pt modelId="{3BDADD8A-F955-40DE-B9DB-1EA1D9D3AA5E}">
      <dgm:prSet phldrT="[Text]" custT="1"/>
      <dgm:spPr/>
      <dgm:t>
        <a:bodyPr/>
        <a:lstStyle/>
        <a:p>
          <a:r>
            <a:rPr lang="en-US" sz="2400" dirty="0">
              <a:solidFill>
                <a:schemeClr val="tx1"/>
              </a:solidFill>
            </a:rPr>
            <a:t>Environment</a:t>
          </a:r>
        </a:p>
      </dgm:t>
    </dgm:pt>
    <dgm:pt modelId="{4813C617-B41C-4D64-908D-A1E9E4186D09}" type="parTrans" cxnId="{553A07D7-93A2-48D8-9028-0281BA530E72}">
      <dgm:prSet/>
      <dgm:spPr/>
      <dgm:t>
        <a:bodyPr/>
        <a:lstStyle/>
        <a:p>
          <a:endParaRPr lang="en-US"/>
        </a:p>
      </dgm:t>
    </dgm:pt>
    <dgm:pt modelId="{65245E06-C8AE-45B2-8E53-2CEBD4E77D0A}" type="sibTrans" cxnId="{553A07D7-93A2-48D8-9028-0281BA530E72}">
      <dgm:prSet/>
      <dgm:spPr/>
      <dgm:t>
        <a:bodyPr/>
        <a:lstStyle/>
        <a:p>
          <a:endParaRPr lang="en-US"/>
        </a:p>
      </dgm:t>
    </dgm:pt>
    <dgm:pt modelId="{83FED4EF-45F2-430C-BAEE-A63497728CF4}">
      <dgm:prSet phldrT="[Text]" custT="1"/>
      <dgm:spPr/>
      <dgm:t>
        <a:bodyPr/>
        <a:lstStyle/>
        <a:p>
          <a:r>
            <a:rPr lang="en-US" sz="2400" dirty="0">
              <a:solidFill>
                <a:schemeClr val="tx1"/>
              </a:solidFill>
            </a:rPr>
            <a:t>Agent : Infectious or non-infectious</a:t>
          </a:r>
        </a:p>
      </dgm:t>
    </dgm:pt>
    <dgm:pt modelId="{F72DFE17-7CCD-40F5-83FF-F300E0919DDC}" type="parTrans" cxnId="{870464F0-EED9-4097-8887-26760BD875BD}">
      <dgm:prSet/>
      <dgm:spPr/>
      <dgm:t>
        <a:bodyPr/>
        <a:lstStyle/>
        <a:p>
          <a:endParaRPr lang="en-US"/>
        </a:p>
      </dgm:t>
    </dgm:pt>
    <dgm:pt modelId="{6BB6A548-1642-4D9D-8DBF-4B52CC9844E6}" type="sibTrans" cxnId="{870464F0-EED9-4097-8887-26760BD875BD}">
      <dgm:prSet/>
      <dgm:spPr/>
      <dgm:t>
        <a:bodyPr/>
        <a:lstStyle/>
        <a:p>
          <a:endParaRPr lang="en-US"/>
        </a:p>
      </dgm:t>
    </dgm:pt>
    <dgm:pt modelId="{2CFACA42-4DD3-4F0E-9A2B-00EEFD8C367D}" type="pres">
      <dgm:prSet presAssocID="{909B066E-30F8-4AF9-9109-124C50AFFFF6}" presName="Name0" presStyleCnt="0">
        <dgm:presLayoutVars>
          <dgm:dir/>
          <dgm:resizeHandles val="exact"/>
        </dgm:presLayoutVars>
      </dgm:prSet>
      <dgm:spPr/>
    </dgm:pt>
    <dgm:pt modelId="{B20DFC29-CC1B-4A9F-92AD-062459CA47D8}" type="pres">
      <dgm:prSet presAssocID="{B7B930C0-E2F1-484F-8EB6-969D56A1F70F}" presName="node" presStyleLbl="node1" presStyleIdx="0" presStyleCnt="3" custScaleX="83579" custScaleY="52491" custRadScaleRad="106276" custRadScaleInc="431">
        <dgm:presLayoutVars>
          <dgm:bulletEnabled val="1"/>
        </dgm:presLayoutVars>
      </dgm:prSet>
      <dgm:spPr/>
    </dgm:pt>
    <dgm:pt modelId="{B95076B1-4929-458C-8EB1-BE5020EB1C82}" type="pres">
      <dgm:prSet presAssocID="{A7244A34-9E6C-40E5-9520-A4599B54C1D1}" presName="sibTrans" presStyleLbl="sibTrans2D1" presStyleIdx="0" presStyleCnt="3"/>
      <dgm:spPr/>
    </dgm:pt>
    <dgm:pt modelId="{4138C1D6-1141-4EC9-9C24-9541D5D36597}" type="pres">
      <dgm:prSet presAssocID="{A7244A34-9E6C-40E5-9520-A4599B54C1D1}" presName="connectorText" presStyleLbl="sibTrans2D1" presStyleIdx="0" presStyleCnt="3"/>
      <dgm:spPr/>
    </dgm:pt>
    <dgm:pt modelId="{27956B8B-DCB8-409B-A89D-7A36C55C0344}" type="pres">
      <dgm:prSet presAssocID="{3BDADD8A-F955-40DE-B9DB-1EA1D9D3AA5E}" presName="node" presStyleLbl="node1" presStyleIdx="1" presStyleCnt="3" custScaleX="84013" custRadScaleRad="106467" custRadScaleInc="-26054">
        <dgm:presLayoutVars>
          <dgm:bulletEnabled val="1"/>
        </dgm:presLayoutVars>
      </dgm:prSet>
      <dgm:spPr/>
    </dgm:pt>
    <dgm:pt modelId="{9C780FF4-81A3-4060-B964-99A7FED810D5}" type="pres">
      <dgm:prSet presAssocID="{65245E06-C8AE-45B2-8E53-2CEBD4E77D0A}" presName="sibTrans" presStyleLbl="sibTrans2D1" presStyleIdx="1" presStyleCnt="3" custAng="71916" custScaleY="90673" custLinFactNeighborX="-1038" custLinFactNeighborY="-62021"/>
      <dgm:spPr/>
    </dgm:pt>
    <dgm:pt modelId="{97B091DC-78F5-4322-99F6-9269BB02F988}" type="pres">
      <dgm:prSet presAssocID="{65245E06-C8AE-45B2-8E53-2CEBD4E77D0A}" presName="connectorText" presStyleLbl="sibTrans2D1" presStyleIdx="1" presStyleCnt="3"/>
      <dgm:spPr/>
    </dgm:pt>
    <dgm:pt modelId="{4F44D401-2184-4DF9-971F-B9651DA1BFC3}" type="pres">
      <dgm:prSet presAssocID="{83FED4EF-45F2-430C-BAEE-A63497728CF4}" presName="node" presStyleLbl="node1" presStyleIdx="2" presStyleCnt="3" custRadScaleRad="112575" custRadScaleInc="23499">
        <dgm:presLayoutVars>
          <dgm:bulletEnabled val="1"/>
        </dgm:presLayoutVars>
      </dgm:prSet>
      <dgm:spPr/>
    </dgm:pt>
    <dgm:pt modelId="{9FDC56A3-5189-4B74-A705-43A908E167D1}" type="pres">
      <dgm:prSet presAssocID="{6BB6A548-1642-4D9D-8DBF-4B52CC9844E6}" presName="sibTrans" presStyleLbl="sibTrans2D1" presStyleIdx="2" presStyleCnt="3" custScaleX="106336"/>
      <dgm:spPr/>
    </dgm:pt>
    <dgm:pt modelId="{E0502E95-6012-4EF4-8725-B3E0567079DF}" type="pres">
      <dgm:prSet presAssocID="{6BB6A548-1642-4D9D-8DBF-4B52CC9844E6}" presName="connectorText" presStyleLbl="sibTrans2D1" presStyleIdx="2" presStyleCnt="3"/>
      <dgm:spPr/>
    </dgm:pt>
  </dgm:ptLst>
  <dgm:cxnLst>
    <dgm:cxn modelId="{52A41114-46AD-427E-AE50-591B9DF8E2B0}" type="presOf" srcId="{3BDADD8A-F955-40DE-B9DB-1EA1D9D3AA5E}" destId="{27956B8B-DCB8-409B-A89D-7A36C55C0344}" srcOrd="0" destOrd="0" presId="urn:microsoft.com/office/officeart/2005/8/layout/cycle7"/>
    <dgm:cxn modelId="{AE9A701C-B367-4265-B519-E28045B81705}" type="presOf" srcId="{83FED4EF-45F2-430C-BAEE-A63497728CF4}" destId="{4F44D401-2184-4DF9-971F-B9651DA1BFC3}" srcOrd="0" destOrd="0" presId="urn:microsoft.com/office/officeart/2005/8/layout/cycle7"/>
    <dgm:cxn modelId="{9BBFAC80-B443-4DDA-92E1-64E679628C83}" type="presOf" srcId="{909B066E-30F8-4AF9-9109-124C50AFFFF6}" destId="{2CFACA42-4DD3-4F0E-9A2B-00EEFD8C367D}" srcOrd="0" destOrd="0" presId="urn:microsoft.com/office/officeart/2005/8/layout/cycle7"/>
    <dgm:cxn modelId="{83082EA4-9B76-43F1-A832-007D40DBB777}" type="presOf" srcId="{6BB6A548-1642-4D9D-8DBF-4B52CC9844E6}" destId="{9FDC56A3-5189-4B74-A705-43A908E167D1}" srcOrd="0" destOrd="0" presId="urn:microsoft.com/office/officeart/2005/8/layout/cycle7"/>
    <dgm:cxn modelId="{4C2F67A9-6D24-4FC8-B61F-C4CBBEF70E54}" type="presOf" srcId="{65245E06-C8AE-45B2-8E53-2CEBD4E77D0A}" destId="{97B091DC-78F5-4322-99F6-9269BB02F988}" srcOrd="1" destOrd="0" presId="urn:microsoft.com/office/officeart/2005/8/layout/cycle7"/>
    <dgm:cxn modelId="{40992DC9-01A0-426A-B60D-F08A46ED71AB}" type="presOf" srcId="{A7244A34-9E6C-40E5-9520-A4599B54C1D1}" destId="{B95076B1-4929-458C-8EB1-BE5020EB1C82}" srcOrd="0" destOrd="0" presId="urn:microsoft.com/office/officeart/2005/8/layout/cycle7"/>
    <dgm:cxn modelId="{553A07D7-93A2-48D8-9028-0281BA530E72}" srcId="{909B066E-30F8-4AF9-9109-124C50AFFFF6}" destId="{3BDADD8A-F955-40DE-B9DB-1EA1D9D3AA5E}" srcOrd="1" destOrd="0" parTransId="{4813C617-B41C-4D64-908D-A1E9E4186D09}" sibTransId="{65245E06-C8AE-45B2-8E53-2CEBD4E77D0A}"/>
    <dgm:cxn modelId="{DC895FD8-2712-4EDE-BCAF-E8187AD59802}" type="presOf" srcId="{B7B930C0-E2F1-484F-8EB6-969D56A1F70F}" destId="{B20DFC29-CC1B-4A9F-92AD-062459CA47D8}" srcOrd="0" destOrd="0" presId="urn:microsoft.com/office/officeart/2005/8/layout/cycle7"/>
    <dgm:cxn modelId="{FA822DD9-73D2-4688-9988-0FCCD0372BF2}" type="presOf" srcId="{65245E06-C8AE-45B2-8E53-2CEBD4E77D0A}" destId="{9C780FF4-81A3-4060-B964-99A7FED810D5}" srcOrd="0" destOrd="0" presId="urn:microsoft.com/office/officeart/2005/8/layout/cycle7"/>
    <dgm:cxn modelId="{B11377DB-1B62-462A-BAB7-FD5B029AC736}" type="presOf" srcId="{6BB6A548-1642-4D9D-8DBF-4B52CC9844E6}" destId="{E0502E95-6012-4EF4-8725-B3E0567079DF}" srcOrd="1" destOrd="0" presId="urn:microsoft.com/office/officeart/2005/8/layout/cycle7"/>
    <dgm:cxn modelId="{6A28BEEA-BFC4-44EC-AAC0-F0BC9FEFCE2A}" srcId="{909B066E-30F8-4AF9-9109-124C50AFFFF6}" destId="{B7B930C0-E2F1-484F-8EB6-969D56A1F70F}" srcOrd="0" destOrd="0" parTransId="{A2510EA3-B7BB-40A4-AD9E-F872BAFEA180}" sibTransId="{A7244A34-9E6C-40E5-9520-A4599B54C1D1}"/>
    <dgm:cxn modelId="{870464F0-EED9-4097-8887-26760BD875BD}" srcId="{909B066E-30F8-4AF9-9109-124C50AFFFF6}" destId="{83FED4EF-45F2-430C-BAEE-A63497728CF4}" srcOrd="2" destOrd="0" parTransId="{F72DFE17-7CCD-40F5-83FF-F300E0919DDC}" sibTransId="{6BB6A548-1642-4D9D-8DBF-4B52CC9844E6}"/>
    <dgm:cxn modelId="{B87D1AFF-C72F-429C-B8E6-CD2F9AB9FAB7}" type="presOf" srcId="{A7244A34-9E6C-40E5-9520-A4599B54C1D1}" destId="{4138C1D6-1141-4EC9-9C24-9541D5D36597}" srcOrd="1" destOrd="0" presId="urn:microsoft.com/office/officeart/2005/8/layout/cycle7"/>
    <dgm:cxn modelId="{389AE91B-04FE-4EE6-85E2-F5DFDDD0D804}" type="presParOf" srcId="{2CFACA42-4DD3-4F0E-9A2B-00EEFD8C367D}" destId="{B20DFC29-CC1B-4A9F-92AD-062459CA47D8}" srcOrd="0" destOrd="0" presId="urn:microsoft.com/office/officeart/2005/8/layout/cycle7"/>
    <dgm:cxn modelId="{839EF0CD-8E9E-4ECA-A143-73983F2DE80D}" type="presParOf" srcId="{2CFACA42-4DD3-4F0E-9A2B-00EEFD8C367D}" destId="{B95076B1-4929-458C-8EB1-BE5020EB1C82}" srcOrd="1" destOrd="0" presId="urn:microsoft.com/office/officeart/2005/8/layout/cycle7"/>
    <dgm:cxn modelId="{720D95C6-9450-4DDA-9D9D-17F54E999D37}" type="presParOf" srcId="{B95076B1-4929-458C-8EB1-BE5020EB1C82}" destId="{4138C1D6-1141-4EC9-9C24-9541D5D36597}" srcOrd="0" destOrd="0" presId="urn:microsoft.com/office/officeart/2005/8/layout/cycle7"/>
    <dgm:cxn modelId="{C6A951AB-3528-4CF0-BB20-458BF7AAACF5}" type="presParOf" srcId="{2CFACA42-4DD3-4F0E-9A2B-00EEFD8C367D}" destId="{27956B8B-DCB8-409B-A89D-7A36C55C0344}" srcOrd="2" destOrd="0" presId="urn:microsoft.com/office/officeart/2005/8/layout/cycle7"/>
    <dgm:cxn modelId="{FF9C2F4F-3BCC-47A3-B8C6-3370D999FC02}" type="presParOf" srcId="{2CFACA42-4DD3-4F0E-9A2B-00EEFD8C367D}" destId="{9C780FF4-81A3-4060-B964-99A7FED810D5}" srcOrd="3" destOrd="0" presId="urn:microsoft.com/office/officeart/2005/8/layout/cycle7"/>
    <dgm:cxn modelId="{899874A8-3482-4777-958C-D7FC5B69CB8B}" type="presParOf" srcId="{9C780FF4-81A3-4060-B964-99A7FED810D5}" destId="{97B091DC-78F5-4322-99F6-9269BB02F988}" srcOrd="0" destOrd="0" presId="urn:microsoft.com/office/officeart/2005/8/layout/cycle7"/>
    <dgm:cxn modelId="{8ED81223-360F-4473-ABFE-3C3BA4736C57}" type="presParOf" srcId="{2CFACA42-4DD3-4F0E-9A2B-00EEFD8C367D}" destId="{4F44D401-2184-4DF9-971F-B9651DA1BFC3}" srcOrd="4" destOrd="0" presId="urn:microsoft.com/office/officeart/2005/8/layout/cycle7"/>
    <dgm:cxn modelId="{2E5757C6-2208-4E11-9B06-E45C0BFCFF9B}" type="presParOf" srcId="{2CFACA42-4DD3-4F0E-9A2B-00EEFD8C367D}" destId="{9FDC56A3-5189-4B74-A705-43A908E167D1}" srcOrd="5" destOrd="0" presId="urn:microsoft.com/office/officeart/2005/8/layout/cycle7"/>
    <dgm:cxn modelId="{CCA4FC37-EDED-4C2F-B4A2-C090899F19AE}" type="presParOf" srcId="{9FDC56A3-5189-4B74-A705-43A908E167D1}" destId="{E0502E95-6012-4EF4-8725-B3E0567079DF}"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DFC29-CC1B-4A9F-92AD-062459CA47D8}">
      <dsp:nvSpPr>
        <dsp:cNvPr id="0" name=""/>
        <dsp:cNvSpPr/>
      </dsp:nvSpPr>
      <dsp:spPr>
        <a:xfrm>
          <a:off x="3385303" y="152404"/>
          <a:ext cx="2144778" cy="6735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Susceptible Host</a:t>
          </a:r>
        </a:p>
      </dsp:txBody>
      <dsp:txXfrm>
        <a:off x="3405029" y="172130"/>
        <a:ext cx="2105326" cy="634051"/>
      </dsp:txXfrm>
    </dsp:sp>
    <dsp:sp modelId="{B95076B1-4929-458C-8EB1-BE5020EB1C82}">
      <dsp:nvSpPr>
        <dsp:cNvPr id="0" name=""/>
        <dsp:cNvSpPr/>
      </dsp:nvSpPr>
      <dsp:spPr>
        <a:xfrm rot="3136379">
          <a:off x="4471342" y="1734544"/>
          <a:ext cx="2247092"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606066" y="1824360"/>
        <a:ext cx="1977644" cy="269447"/>
      </dsp:txXfrm>
    </dsp:sp>
    <dsp:sp modelId="{27956B8B-DCB8-409B-A89D-7A36C55C0344}">
      <dsp:nvSpPr>
        <dsp:cNvPr id="0" name=""/>
        <dsp:cNvSpPr/>
      </dsp:nvSpPr>
      <dsp:spPr>
        <a:xfrm>
          <a:off x="5889925" y="3092259"/>
          <a:ext cx="2155915"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Environment</a:t>
          </a:r>
        </a:p>
      </dsp:txBody>
      <dsp:txXfrm>
        <a:off x="5927505" y="3129839"/>
        <a:ext cx="2080755" cy="1207924"/>
      </dsp:txXfrm>
    </dsp:sp>
    <dsp:sp modelId="{9C780FF4-81A3-4060-B964-99A7FED810D5}">
      <dsp:nvSpPr>
        <dsp:cNvPr id="0" name=""/>
        <dsp:cNvSpPr/>
      </dsp:nvSpPr>
      <dsp:spPr>
        <a:xfrm rot="10800000">
          <a:off x="3338928" y="3303612"/>
          <a:ext cx="2247092" cy="40719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461086" y="3385051"/>
        <a:ext cx="2002776" cy="244315"/>
      </dsp:txXfrm>
    </dsp:sp>
    <dsp:sp modelId="{4F44D401-2184-4DF9-971F-B9651DA1BFC3}">
      <dsp:nvSpPr>
        <dsp:cNvPr id="0" name=""/>
        <dsp:cNvSpPr/>
      </dsp:nvSpPr>
      <dsp:spPr>
        <a:xfrm>
          <a:off x="515505" y="3200414"/>
          <a:ext cx="2566168" cy="12830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Agent : Infectious or non-infectious</a:t>
          </a:r>
        </a:p>
      </dsp:txBody>
      <dsp:txXfrm>
        <a:off x="553085" y="3237994"/>
        <a:ext cx="2491008" cy="1207924"/>
      </dsp:txXfrm>
    </dsp:sp>
    <dsp:sp modelId="{9FDC56A3-5189-4B74-A705-43A908E167D1}">
      <dsp:nvSpPr>
        <dsp:cNvPr id="0" name=""/>
        <dsp:cNvSpPr/>
      </dsp:nvSpPr>
      <dsp:spPr>
        <a:xfrm rot="18505074">
          <a:off x="2054271" y="1788621"/>
          <a:ext cx="2389468" cy="44907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188995" y="1878437"/>
        <a:ext cx="2120020" cy="26944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4</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305ACA9-A27D-4159-B806-94BE96EB69B2}" type="slidenum">
              <a:rPr lang="en-US" smtClean="0"/>
              <a:pPr>
                <a:defRPr/>
              </a:pPr>
              <a:t>62</a:t>
            </a:fld>
            <a:endParaRPr lang="en-US"/>
          </a:p>
        </p:txBody>
      </p:sp>
    </p:spTree>
    <p:extLst>
      <p:ext uri="{BB962C8B-B14F-4D97-AF65-F5344CB8AC3E}">
        <p14:creationId xmlns:p14="http://schemas.microsoft.com/office/powerpoint/2010/main" val="1246416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68</a:t>
            </a:fld>
            <a:endParaRPr lang="en-US"/>
          </a:p>
        </p:txBody>
      </p:sp>
    </p:spTree>
    <p:extLst>
      <p:ext uri="{BB962C8B-B14F-4D97-AF65-F5344CB8AC3E}">
        <p14:creationId xmlns:p14="http://schemas.microsoft.com/office/powerpoint/2010/main" val="3587402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69C5360-011F-4F5B-BB30-83E36DE8E00B}" type="slidenum">
              <a:rPr lang="en-US" altLang="en-US"/>
              <a:pPr eaLnBrk="1" hangingPunct="1">
                <a:spcBef>
                  <a:spcPct val="0"/>
                </a:spcBef>
              </a:pPr>
              <a:t>78</a:t>
            </a:fld>
            <a:endParaRPr lang="en-US" altLang="en-US"/>
          </a:p>
        </p:txBody>
      </p:sp>
      <p:sp>
        <p:nvSpPr>
          <p:cNvPr id="124931" name="Rectangle 2"/>
          <p:cNvSpPr>
            <a:spLocks noGrp="1" noRot="1" noChangeAspect="1" noChangeArrowheads="1" noTextEdit="1"/>
          </p:cNvSpPr>
          <p:nvPr>
            <p:ph type="sldImg"/>
          </p:nvPr>
        </p:nvSpPr>
        <p:spPr>
          <a:ln>
            <a:noFill/>
          </a:ln>
          <a:extLst>
            <a:ext uri="{91240B29-F687-4F45-9708-019B960494DF}">
              <a14:hiddenLine xmlns:a14="http://schemas.microsoft.com/office/drawing/2010/main" w="9525">
                <a:solidFill>
                  <a:srgbClr val="000000"/>
                </a:solidFill>
                <a:miter lim="800000"/>
                <a:headEnd/>
                <a:tailEnd/>
              </a14:hiddenLine>
            </a:ext>
          </a:extLst>
        </p:spPr>
      </p:sp>
      <p:sp>
        <p:nvSpPr>
          <p:cNvPr id="1249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418740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7A82EB8-93C1-4B8D-864B-A2C49E48568A}" type="slidenum">
              <a:rPr lang="en-US" altLang="en-US"/>
              <a:pPr eaLnBrk="1" hangingPunct="1">
                <a:spcBef>
                  <a:spcPct val="0"/>
                </a:spcBef>
              </a:pPr>
              <a:t>80</a:t>
            </a:fld>
            <a:endParaRPr lang="en-US" altLang="en-US"/>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522575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50225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763B917-2881-4DEB-8DD6-D1A423890465}"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03277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Neue" charset="0"/>
                <a:ea typeface="ＭＳ Ｐゴシック" panose="020B0600070205080204" pitchFamily="34" charset="-128"/>
              </a:defRPr>
            </a:lvl1pPr>
            <a:lvl2pPr marL="37931725" indent="-37474525">
              <a:defRPr sz="2400">
                <a:solidFill>
                  <a:schemeClr val="tx1"/>
                </a:solidFill>
                <a:latin typeface="Helvetica Neue" charset="0"/>
                <a:ea typeface="ＭＳ Ｐゴシック" panose="020B0600070205080204" pitchFamily="34" charset="-128"/>
              </a:defRPr>
            </a:lvl2pPr>
            <a:lvl3pPr>
              <a:defRPr sz="2400">
                <a:solidFill>
                  <a:schemeClr val="tx1"/>
                </a:solidFill>
                <a:latin typeface="Helvetica Neue" charset="0"/>
                <a:ea typeface="ＭＳ Ｐゴシック" panose="020B0600070205080204" pitchFamily="34" charset="-128"/>
              </a:defRPr>
            </a:lvl3pPr>
            <a:lvl4pPr>
              <a:defRPr sz="2400">
                <a:solidFill>
                  <a:schemeClr val="tx1"/>
                </a:solidFill>
                <a:latin typeface="Helvetica Neue" charset="0"/>
                <a:ea typeface="ＭＳ Ｐゴシック" panose="020B0600070205080204" pitchFamily="34" charset="-128"/>
              </a:defRPr>
            </a:lvl4pPr>
            <a:lvl5pPr>
              <a:defRPr sz="2400">
                <a:solidFill>
                  <a:schemeClr val="tx1"/>
                </a:solidFill>
                <a:latin typeface="Helvetica Neue"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Helvetica Neue" charset="0"/>
                <a:ea typeface="ＭＳ Ｐゴシック"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57F8D1E-2C0F-45EE-B9BB-05A512BDD4AB}" type="slidenum">
              <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Helvetica Neue" charset="0"/>
              <a:ea typeface="ＭＳ Ｐゴシック" panose="020B0600070205080204" pitchFamily="34" charset="-128"/>
              <a:cs typeface="+mn-cs"/>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2424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3102F5-E43A-4721-A13A-945EB05830FE}" type="slidenum">
              <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134642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12217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3941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56CF7F1-365D-4223-8C47-18066A8532D3}"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812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55</a:t>
            </a:fld>
            <a:endParaRPr lang="en-US"/>
          </a:p>
        </p:txBody>
      </p:sp>
    </p:spTree>
    <p:extLst>
      <p:ext uri="{BB962C8B-B14F-4D97-AF65-F5344CB8AC3E}">
        <p14:creationId xmlns:p14="http://schemas.microsoft.com/office/powerpoint/2010/main" val="291065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4"/>
          </p:nvPr>
        </p:nvSpPr>
        <p:spPr>
          <a:xfrm>
            <a:off x="0" y="6492875"/>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F060EDC2-4733-4E2A-83A0-25E19A30C25E}" type="slidenum">
              <a:rPr lang="en-US" altLang="en-US"/>
              <a:pPr>
                <a:defRPr/>
              </a:pPr>
              <a:t>‹#›</a:t>
            </a:fld>
            <a:endParaRPr lang="en-US" altLang="en-US"/>
          </a:p>
        </p:txBody>
      </p:sp>
    </p:spTree>
    <p:extLst>
      <p:ext uri="{BB962C8B-B14F-4D97-AF65-F5344CB8AC3E}">
        <p14:creationId xmlns:p14="http://schemas.microsoft.com/office/powerpoint/2010/main" val="2403640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4"/>
          </p:nvPr>
        </p:nvSpPr>
        <p:spPr>
          <a:xfrm>
            <a:off x="23946" y="6555381"/>
            <a:ext cx="457200" cy="2889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4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4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76200" y="6400800"/>
            <a:ext cx="457200" cy="365125"/>
          </a:xfrm>
          <a:prstGeom prst="rect">
            <a:avLst/>
          </a:prstGeom>
        </p:spPr>
        <p:txBody>
          <a:bodyPr vert="horz" lIns="91440" tIns="45720" rIns="91440" bIns="45720" rtlCol="0" anchor="ctr"/>
          <a:lstStyle>
            <a:lvl1pPr algn="r">
              <a:defRPr sz="1200">
                <a:solidFill>
                  <a:schemeClr val="bg1"/>
                </a:solidFill>
              </a:defRPr>
            </a:lvl1pPr>
          </a:lstStyle>
          <a:p>
            <a:fld id="{90E28097-5348-46F4-A68E-6A0338650D1F}"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video" Target="https://www.youtube.com/embed/41TIcxHYTU0"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35.jpeg"/></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17229 – Spring 2023</a:t>
            </a:r>
            <a:br>
              <a:rPr lang="en-US" sz="2800" dirty="0"/>
            </a:b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9 – April 6, 2022</a:t>
            </a:r>
          </a:p>
          <a:p>
            <a:r>
              <a:rPr lang="en-US" dirty="0"/>
              <a:t>Elements of Epidemiology</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6D2A1-E567-43A3-A7BE-60FEA28E16B0}"/>
              </a:ext>
            </a:extLst>
          </p:cNvPr>
          <p:cNvSpPr>
            <a:spLocks noGrp="1"/>
          </p:cNvSpPr>
          <p:nvPr>
            <p:ph type="title"/>
          </p:nvPr>
        </p:nvSpPr>
        <p:spPr/>
        <p:txBody>
          <a:bodyPr/>
          <a:lstStyle/>
          <a:p>
            <a:r>
              <a:rPr lang="en-US" dirty="0"/>
              <a:t>Confusion with proposal template</a:t>
            </a:r>
          </a:p>
        </p:txBody>
      </p:sp>
      <p:sp>
        <p:nvSpPr>
          <p:cNvPr id="3" name="Content Placeholder 2">
            <a:extLst>
              <a:ext uri="{FF2B5EF4-FFF2-40B4-BE49-F238E27FC236}">
                <a16:creationId xmlns:a16="http://schemas.microsoft.com/office/drawing/2014/main" id="{B9CA5074-6364-4688-9007-3A98FFCCC4A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FBA9C9B-F0D2-4F53-BF2E-1A2969B7170D}"/>
              </a:ext>
            </a:extLst>
          </p:cNvPr>
          <p:cNvSpPr>
            <a:spLocks noGrp="1"/>
          </p:cNvSpPr>
          <p:nvPr>
            <p:ph type="sldNum" sz="quarter" idx="4"/>
          </p:nvPr>
        </p:nvSpPr>
        <p:spPr/>
        <p:txBody>
          <a:bodyPr/>
          <a:lstStyle/>
          <a:p>
            <a:fld id="{90E28097-5348-46F4-A68E-6A0338650D1F}" type="slidenum">
              <a:rPr lang="en-US" smtClean="0"/>
              <a:pPr/>
              <a:t>10</a:t>
            </a:fld>
            <a:endParaRPr lang="en-US"/>
          </a:p>
        </p:txBody>
      </p:sp>
      <p:pic>
        <p:nvPicPr>
          <p:cNvPr id="5" name="Picture 4">
            <a:extLst>
              <a:ext uri="{FF2B5EF4-FFF2-40B4-BE49-F238E27FC236}">
                <a16:creationId xmlns:a16="http://schemas.microsoft.com/office/drawing/2014/main" id="{C2FBC770-AB3A-412E-8F09-EDA9BA231C11}"/>
              </a:ext>
            </a:extLst>
          </p:cNvPr>
          <p:cNvPicPr>
            <a:picLocks noChangeAspect="1"/>
          </p:cNvPicPr>
          <p:nvPr/>
        </p:nvPicPr>
        <p:blipFill>
          <a:blip r:embed="rId2"/>
          <a:stretch>
            <a:fillRect/>
          </a:stretch>
        </p:blipFill>
        <p:spPr>
          <a:xfrm>
            <a:off x="155574" y="1708298"/>
            <a:ext cx="8832851" cy="3962400"/>
          </a:xfrm>
          <a:prstGeom prst="rect">
            <a:avLst/>
          </a:prstGeom>
        </p:spPr>
      </p:pic>
    </p:spTree>
    <p:extLst>
      <p:ext uri="{BB962C8B-B14F-4D97-AF65-F5344CB8AC3E}">
        <p14:creationId xmlns:p14="http://schemas.microsoft.com/office/powerpoint/2010/main" val="36098902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Sensitivity is the probability that a test will indicate 'disease' among those with the disease:</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Sensitivity: A/(A+C)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Specificity is the fraction of those without disease who will have a negative test result:</a:t>
            </a:r>
          </a:p>
          <a:p>
            <a:pPr>
              <a:buFont typeface="Arial" panose="020B0604020202020204" pitchFamily="34" charset="0"/>
              <a:buChar char="•"/>
            </a:pPr>
            <a:r>
              <a:rPr lang="en-US" b="1" dirty="0">
                <a:solidFill>
                  <a:srgbClr val="FFC000"/>
                </a:solidFill>
                <a:latin typeface="Times New Roman" panose="02020603050405020304" pitchFamily="18" charset="0"/>
                <a:cs typeface="Times New Roman" panose="02020603050405020304" pitchFamily="18" charset="0"/>
              </a:rPr>
              <a:t>Specificity: D/(D+B) × 100</a:t>
            </a:r>
            <a:endParaRPr lang="en-US" dirty="0">
              <a:solidFill>
                <a:srgbClr val="FFC000"/>
              </a:solidFill>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i="1" dirty="0">
                <a:latin typeface="Times New Roman" panose="02020603050405020304" pitchFamily="18" charset="0"/>
                <a:cs typeface="Times New Roman" panose="02020603050405020304" pitchFamily="18" charset="0"/>
              </a:rPr>
              <a:t>Sensitivity and specificity </a:t>
            </a:r>
            <a:r>
              <a:rPr lang="en-US" dirty="0">
                <a:latin typeface="Times New Roman" panose="02020603050405020304" pitchFamily="18" charset="0"/>
                <a:cs typeface="Times New Roman" panose="02020603050405020304" pitchFamily="18" charset="0"/>
              </a:rPr>
              <a:t>are</a:t>
            </a:r>
            <a:r>
              <a:rPr lang="en-US" i="1" dirty="0">
                <a:latin typeface="Times New Roman" panose="02020603050405020304" pitchFamily="18" charset="0"/>
                <a:cs typeface="Times New Roman" panose="02020603050405020304" pitchFamily="18" charset="0"/>
              </a:rPr>
              <a:t> characteristics of the test</a:t>
            </a:r>
            <a:r>
              <a:rPr lang="en-US" dirty="0">
                <a:latin typeface="Times New Roman" panose="02020603050405020304" pitchFamily="18" charset="0"/>
                <a:cs typeface="Times New Roman" panose="02020603050405020304" pitchFamily="18" charset="0"/>
              </a:rPr>
              <a:t>. The population does not affect the results.</a:t>
            </a:r>
          </a:p>
          <a:p>
            <a:pPr>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100</a:t>
            </a:fld>
            <a:endParaRPr lang="en-US" altLang="en-US"/>
          </a:p>
        </p:txBody>
      </p:sp>
    </p:spTree>
    <p:extLst>
      <p:ext uri="{BB962C8B-B14F-4D97-AF65-F5344CB8AC3E}">
        <p14:creationId xmlns:p14="http://schemas.microsoft.com/office/powerpoint/2010/main" val="55367394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PPV and NPV</a:t>
            </a:r>
          </a:p>
        </p:txBody>
      </p:sp>
      <p:sp>
        <p:nvSpPr>
          <p:cNvPr id="3" name="Content Placeholder 2"/>
          <p:cNvSpPr>
            <a:spLocks noGrp="1"/>
          </p:cNvSpPr>
          <p:nvPr>
            <p:ph sz="half" idx="1"/>
          </p:nvPr>
        </p:nvSpPr>
        <p:spPr>
          <a:xfrm>
            <a:off x="685800" y="1752600"/>
            <a:ext cx="3810000" cy="5562600"/>
          </a:xfrm>
        </p:spPr>
        <p:txBody>
          <a:bodyPr/>
          <a:lstStyle/>
          <a:p>
            <a:r>
              <a:rPr lang="en-US" sz="2000" dirty="0">
                <a:latin typeface="Times New Roman" panose="02020603050405020304" pitchFamily="18" charset="0"/>
                <a:cs typeface="Times New Roman" panose="02020603050405020304" pitchFamily="18" charset="0"/>
              </a:rPr>
              <a:t>PPV and NPV represent the chance that a person with a positive test truly has the disease. </a:t>
            </a:r>
          </a:p>
          <a:p>
            <a:endParaRPr lang="en-US" sz="2000" b="1"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Positive Predictive Value: A/(A+B) × 100</a:t>
            </a:r>
          </a:p>
          <a:p>
            <a:endParaRPr lang="en-US" sz="2000" dirty="0">
              <a:latin typeface="Times New Roman" panose="02020603050405020304" pitchFamily="18" charset="0"/>
              <a:cs typeface="Times New Roman" panose="02020603050405020304" pitchFamily="18" charset="0"/>
            </a:endParaRPr>
          </a:p>
          <a:p>
            <a:r>
              <a:rPr lang="en-US" sz="2000" b="1" dirty="0">
                <a:solidFill>
                  <a:srgbClr val="FFC000"/>
                </a:solidFill>
                <a:latin typeface="Times New Roman" panose="02020603050405020304" pitchFamily="18" charset="0"/>
                <a:cs typeface="Times New Roman" panose="02020603050405020304" pitchFamily="18" charset="0"/>
              </a:rPr>
              <a:t>Negative Predictive Value: D/(D+C) × 100</a:t>
            </a:r>
            <a:endParaRPr lang="en-US" sz="2000" dirty="0">
              <a:solidFill>
                <a:srgbClr val="FFC00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648200" y="1524000"/>
            <a:ext cx="3810000" cy="4876800"/>
          </a:xfrm>
          <a:solidFill>
            <a:schemeClr val="tx1"/>
          </a:solidFill>
          <a:ln w="38100">
            <a:solidFill>
              <a:srgbClr val="FFC000"/>
            </a:solidFill>
          </a:ln>
        </p:spPr>
        <p:txBody>
          <a:bodyPr/>
          <a:lstStyle/>
          <a:p>
            <a:r>
              <a:rPr lang="en-US" i="1" dirty="0">
                <a:latin typeface="Times New Roman" panose="02020603050405020304" pitchFamily="18" charset="0"/>
                <a:cs typeface="Times New Roman" panose="02020603050405020304" pitchFamily="18" charset="0"/>
              </a:rPr>
              <a:t>Positive and negative predictive values are influenced by the prevalence</a:t>
            </a:r>
            <a:r>
              <a:rPr lang="en-US" dirty="0">
                <a:latin typeface="Times New Roman" panose="02020603050405020304" pitchFamily="18" charset="0"/>
                <a:cs typeface="Times New Roman" panose="02020603050405020304" pitchFamily="18" charset="0"/>
              </a:rPr>
              <a:t> of disease in the population that is being tested. </a:t>
            </a:r>
          </a:p>
          <a:p>
            <a:r>
              <a:rPr lang="en-US" dirty="0"/>
              <a:t>Higher the positive predictive value of a test greater are the  chances of high prevalence of disease.</a:t>
            </a:r>
          </a:p>
          <a:p>
            <a:endParaRPr lang="en-US" dirty="0"/>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101</a:t>
            </a:fld>
            <a:endParaRPr lang="en-US" altLang="en-US"/>
          </a:p>
        </p:txBody>
      </p:sp>
      <p:graphicFrame>
        <p:nvGraphicFramePr>
          <p:cNvPr id="6" name="Table 5"/>
          <p:cNvGraphicFramePr>
            <a:graphicFrameLocks noGrp="1"/>
          </p:cNvGraphicFramePr>
          <p:nvPr>
            <p:extLst/>
          </p:nvPr>
        </p:nvGraphicFramePr>
        <p:xfrm>
          <a:off x="1447800" y="5181600"/>
          <a:ext cx="1752600" cy="731520"/>
        </p:xfrm>
        <a:graphic>
          <a:graphicData uri="http://schemas.openxmlformats.org/drawingml/2006/table">
            <a:tbl>
              <a:tblPr firstRow="1" bandRow="1">
                <a:tableStyleId>{5C22544A-7EE6-4342-B048-85BDC9FD1C3A}</a:tableStyleId>
              </a:tblPr>
              <a:tblGrid>
                <a:gridCol w="876300">
                  <a:extLst>
                    <a:ext uri="{9D8B030D-6E8A-4147-A177-3AD203B41FA5}">
                      <a16:colId xmlns:a16="http://schemas.microsoft.com/office/drawing/2014/main" val="1153454040"/>
                    </a:ext>
                  </a:extLst>
                </a:gridCol>
                <a:gridCol w="876300">
                  <a:extLst>
                    <a:ext uri="{9D8B030D-6E8A-4147-A177-3AD203B41FA5}">
                      <a16:colId xmlns:a16="http://schemas.microsoft.com/office/drawing/2014/main" val="2710821733"/>
                    </a:ext>
                  </a:extLst>
                </a:gridCol>
              </a:tblGrid>
              <a:tr h="307340">
                <a:tc>
                  <a:txBody>
                    <a:bodyPr/>
                    <a:lstStyle/>
                    <a:p>
                      <a:r>
                        <a:rPr lang="en-US" dirty="0">
                          <a:solidFill>
                            <a:schemeClr val="tx1"/>
                          </a:solidFill>
                        </a:rPr>
                        <a:t>A</a:t>
                      </a:r>
                    </a:p>
                  </a:txBody>
                  <a:tcPr/>
                </a:tc>
                <a:tc>
                  <a:txBody>
                    <a:bodyPr/>
                    <a:lstStyle/>
                    <a:p>
                      <a:r>
                        <a:rPr lang="en-US" dirty="0">
                          <a:solidFill>
                            <a:schemeClr val="tx1"/>
                          </a:solidFill>
                        </a:rPr>
                        <a:t>B</a:t>
                      </a:r>
                    </a:p>
                  </a:txBody>
                  <a:tcPr/>
                </a:tc>
                <a:extLst>
                  <a:ext uri="{0D108BD9-81ED-4DB2-BD59-A6C34878D82A}">
                    <a16:rowId xmlns:a16="http://schemas.microsoft.com/office/drawing/2014/main" val="1821711912"/>
                  </a:ext>
                </a:extLst>
              </a:tr>
              <a:tr h="307340">
                <a:tc>
                  <a:txBody>
                    <a:bodyPr/>
                    <a:lstStyle/>
                    <a:p>
                      <a:r>
                        <a:rPr lang="en-US" dirty="0"/>
                        <a:t>C</a:t>
                      </a:r>
                    </a:p>
                  </a:txBody>
                  <a:tcPr/>
                </a:tc>
                <a:tc>
                  <a:txBody>
                    <a:bodyPr/>
                    <a:lstStyle/>
                    <a:p>
                      <a:r>
                        <a:rPr lang="en-US" dirty="0"/>
                        <a:t>D</a:t>
                      </a:r>
                    </a:p>
                  </a:txBody>
                  <a:tcPr/>
                </a:tc>
                <a:extLst>
                  <a:ext uri="{0D108BD9-81ED-4DB2-BD59-A6C34878D82A}">
                    <a16:rowId xmlns:a16="http://schemas.microsoft.com/office/drawing/2014/main" val="4137689585"/>
                  </a:ext>
                </a:extLst>
              </a:tr>
            </a:tbl>
          </a:graphicData>
        </a:graphic>
      </p:graphicFrame>
    </p:spTree>
    <p:extLst>
      <p:ext uri="{BB962C8B-B14F-4D97-AF65-F5344CB8AC3E}">
        <p14:creationId xmlns:p14="http://schemas.microsoft.com/office/powerpoint/2010/main" val="147681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C3FE2-034D-4C33-860F-6C9CCAEFBAA7}"/>
              </a:ext>
            </a:extLst>
          </p:cNvPr>
          <p:cNvSpPr>
            <a:spLocks noGrp="1"/>
          </p:cNvSpPr>
          <p:nvPr>
            <p:ph type="title"/>
          </p:nvPr>
        </p:nvSpPr>
        <p:spPr/>
        <p:txBody>
          <a:bodyPr/>
          <a:lstStyle/>
          <a:p>
            <a:r>
              <a:rPr lang="en-US" dirty="0"/>
              <a:t>Recommendations for A6</a:t>
            </a:r>
          </a:p>
        </p:txBody>
      </p:sp>
      <p:sp>
        <p:nvSpPr>
          <p:cNvPr id="5" name="Content Placeholder 4">
            <a:extLst>
              <a:ext uri="{FF2B5EF4-FFF2-40B4-BE49-F238E27FC236}">
                <a16:creationId xmlns:a16="http://schemas.microsoft.com/office/drawing/2014/main" id="{602168DC-978E-422A-9F57-03C8992A9A9C}"/>
              </a:ext>
            </a:extLst>
          </p:cNvPr>
          <p:cNvSpPr>
            <a:spLocks noGrp="1"/>
          </p:cNvSpPr>
          <p:nvPr>
            <p:ph idx="1"/>
          </p:nvPr>
        </p:nvSpPr>
        <p:spPr/>
        <p:txBody>
          <a:bodyPr/>
          <a:lstStyle/>
          <a:p>
            <a:pPr>
              <a:buFont typeface="Arial" panose="020B0604020202020204" pitchFamily="34" charset="0"/>
              <a:buChar char="•"/>
            </a:pPr>
            <a:r>
              <a:rPr lang="en-US" dirty="0">
                <a:solidFill>
                  <a:schemeClr val="accent2">
                    <a:lumMod val="75000"/>
                  </a:schemeClr>
                </a:solidFill>
              </a:rPr>
              <a:t>Theoretical and Operational Linkages  are BY FAR not adequately covered.</a:t>
            </a:r>
          </a:p>
          <a:p>
            <a:pPr>
              <a:buFont typeface="Arial" panose="020B0604020202020204" pitchFamily="34" charset="0"/>
              <a:buChar char="•"/>
            </a:pPr>
            <a:r>
              <a:rPr lang="en-US" dirty="0">
                <a:solidFill>
                  <a:schemeClr val="accent2">
                    <a:lumMod val="75000"/>
                  </a:schemeClr>
                </a:solidFill>
              </a:rPr>
              <a:t>Stick to the format: variable descriptions as on C8 slides 35-37!.</a:t>
            </a:r>
          </a:p>
          <a:p>
            <a:pPr>
              <a:buFont typeface="Arial" panose="020B0604020202020204" pitchFamily="34" charset="0"/>
              <a:buChar char="•"/>
            </a:pPr>
            <a:r>
              <a:rPr lang="en-US" dirty="0">
                <a:solidFill>
                  <a:schemeClr val="accent2">
                    <a:lumMod val="75000"/>
                  </a:schemeClr>
                </a:solidFill>
              </a:rPr>
              <a:t>Divide variables in three groups: (1) independent, (2) dependent, (3) bias and theory variables</a:t>
            </a:r>
          </a:p>
          <a:p>
            <a:pPr>
              <a:buFont typeface="Arial" panose="020B0604020202020204" pitchFamily="34" charset="0"/>
              <a:buChar char="•"/>
            </a:pPr>
            <a:r>
              <a:rPr lang="en-US" dirty="0"/>
              <a:t>Remove inconsistencies, redundancies, irrelevancies and overgeneralizations </a:t>
            </a:r>
          </a:p>
          <a:p>
            <a:pPr>
              <a:buFont typeface="Arial" panose="020B0604020202020204" pitchFamily="34" charset="0"/>
              <a:buChar char="•"/>
            </a:pPr>
            <a:r>
              <a:rPr lang="en-US" dirty="0"/>
              <a:t>If some aspect of the template is irrelevant for your study, say so, and don’t put irrelevant banter.</a:t>
            </a:r>
          </a:p>
          <a:p>
            <a:pPr>
              <a:buFont typeface="Arial" panose="020B0604020202020204" pitchFamily="34" charset="0"/>
              <a:buChar char="•"/>
            </a:pPr>
            <a:r>
              <a:rPr lang="en-US" dirty="0"/>
              <a:t>Do not omit what IS relevant and needed and specific!</a:t>
            </a:r>
          </a:p>
        </p:txBody>
      </p:sp>
    </p:spTree>
    <p:extLst>
      <p:ext uri="{BB962C8B-B14F-4D97-AF65-F5344CB8AC3E}">
        <p14:creationId xmlns:p14="http://schemas.microsoft.com/office/powerpoint/2010/main" val="2953112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064B9-FFF3-450E-B469-10D51B6D701B}"/>
              </a:ext>
            </a:extLst>
          </p:cNvPr>
          <p:cNvSpPr>
            <a:spLocks noGrp="1"/>
          </p:cNvSpPr>
          <p:nvPr>
            <p:ph type="title"/>
          </p:nvPr>
        </p:nvSpPr>
        <p:spPr/>
        <p:txBody>
          <a:bodyPr/>
          <a:lstStyle/>
          <a:p>
            <a:r>
              <a:rPr lang="en-US" dirty="0"/>
              <a:t>Ground truth and proposals</a:t>
            </a:r>
          </a:p>
        </p:txBody>
      </p:sp>
      <p:sp>
        <p:nvSpPr>
          <p:cNvPr id="4" name="Slide Number Placeholder 3">
            <a:extLst>
              <a:ext uri="{FF2B5EF4-FFF2-40B4-BE49-F238E27FC236}">
                <a16:creationId xmlns:a16="http://schemas.microsoft.com/office/drawing/2014/main" id="{C757EF99-806F-4135-8A6C-BF249792EFED}"/>
              </a:ext>
            </a:extLst>
          </p:cNvPr>
          <p:cNvSpPr>
            <a:spLocks noGrp="1"/>
          </p:cNvSpPr>
          <p:nvPr>
            <p:ph type="sldNum" sz="quarter" idx="4"/>
          </p:nvPr>
        </p:nvSpPr>
        <p:spPr/>
        <p:txBody>
          <a:bodyPr/>
          <a:lstStyle/>
          <a:p>
            <a:fld id="{90E28097-5348-46F4-A68E-6A0338650D1F}" type="slidenum">
              <a:rPr lang="en-US" smtClean="0"/>
              <a:pPr/>
              <a:t>12</a:t>
            </a:fld>
            <a:endParaRPr lang="en-US"/>
          </a:p>
        </p:txBody>
      </p:sp>
      <p:sp>
        <p:nvSpPr>
          <p:cNvPr id="5" name="TextBox 4">
            <a:extLst>
              <a:ext uri="{FF2B5EF4-FFF2-40B4-BE49-F238E27FC236}">
                <a16:creationId xmlns:a16="http://schemas.microsoft.com/office/drawing/2014/main" id="{B0CE2B16-F587-4BFB-A5DF-C68B19CC85CA}"/>
              </a:ext>
            </a:extLst>
          </p:cNvPr>
          <p:cNvSpPr txBox="1"/>
          <p:nvPr/>
        </p:nvSpPr>
        <p:spPr>
          <a:xfrm>
            <a:off x="497762" y="1600200"/>
            <a:ext cx="3388437" cy="4154984"/>
          </a:xfrm>
          <a:prstGeom prst="rect">
            <a:avLst/>
          </a:prstGeom>
          <a:noFill/>
          <a:ln w="9525">
            <a:solidFill>
              <a:schemeClr val="bg1"/>
            </a:solidFill>
          </a:ln>
        </p:spPr>
        <p:txBody>
          <a:bodyPr wrap="square" rtlCol="0">
            <a:spAutoFit/>
          </a:bodyPr>
          <a:lstStyle/>
          <a:p>
            <a:r>
              <a:rPr lang="en-US" sz="2400" dirty="0">
                <a:solidFill>
                  <a:schemeClr val="bg1"/>
                </a:solidFill>
              </a:rPr>
              <a:t>Research Topic</a:t>
            </a:r>
          </a:p>
          <a:p>
            <a:r>
              <a:rPr lang="en-US" sz="2400" dirty="0">
                <a:solidFill>
                  <a:schemeClr val="bg1"/>
                </a:solidFill>
              </a:rPr>
              <a:t>ground truth (GT)</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6" name="TextBox 5">
            <a:extLst>
              <a:ext uri="{FF2B5EF4-FFF2-40B4-BE49-F238E27FC236}">
                <a16:creationId xmlns:a16="http://schemas.microsoft.com/office/drawing/2014/main" id="{89D13C17-1379-4BCA-904E-465BBA562DCE}"/>
              </a:ext>
            </a:extLst>
          </p:cNvPr>
          <p:cNvSpPr txBox="1"/>
          <p:nvPr/>
        </p:nvSpPr>
        <p:spPr>
          <a:xfrm>
            <a:off x="5257802" y="1600200"/>
            <a:ext cx="3276597" cy="4893647"/>
          </a:xfrm>
          <a:prstGeom prst="rect">
            <a:avLst/>
          </a:prstGeom>
          <a:noFill/>
          <a:ln>
            <a:solidFill>
              <a:schemeClr val="bg1"/>
            </a:solidFill>
          </a:ln>
        </p:spPr>
        <p:txBody>
          <a:bodyPr wrap="square" rtlCol="0">
            <a:spAutoFit/>
          </a:bodyPr>
          <a:lstStyle/>
          <a:p>
            <a:r>
              <a:rPr lang="en-US" sz="2400" dirty="0">
                <a:solidFill>
                  <a:schemeClr val="bg1"/>
                </a:solidFill>
              </a:rPr>
              <a:t>Proposal assertions</a:t>
            </a: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a:p>
            <a:endParaRPr lang="en-US" sz="2400" dirty="0">
              <a:solidFill>
                <a:schemeClr val="bg1"/>
              </a:solidFill>
            </a:endParaRPr>
          </a:p>
        </p:txBody>
      </p:sp>
      <p:sp>
        <p:nvSpPr>
          <p:cNvPr id="8" name="Rectangle 7">
            <a:extLst>
              <a:ext uri="{FF2B5EF4-FFF2-40B4-BE49-F238E27FC236}">
                <a16:creationId xmlns:a16="http://schemas.microsoft.com/office/drawing/2014/main" id="{215C85E9-DD2D-4194-BE3A-BCA861D15303}"/>
              </a:ext>
            </a:extLst>
          </p:cNvPr>
          <p:cNvSpPr/>
          <p:nvPr/>
        </p:nvSpPr>
        <p:spPr bwMode="auto">
          <a:xfrm>
            <a:off x="4502124" y="1707629"/>
            <a:ext cx="228600" cy="48006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a:extLst>
              <a:ext uri="{FF2B5EF4-FFF2-40B4-BE49-F238E27FC236}">
                <a16:creationId xmlns:a16="http://schemas.microsoft.com/office/drawing/2014/main" id="{F870D9C4-576A-4E69-8D25-69B588D9AB5C}"/>
              </a:ext>
            </a:extLst>
          </p:cNvPr>
          <p:cNvSpPr txBox="1"/>
          <p:nvPr/>
        </p:nvSpPr>
        <p:spPr>
          <a:xfrm>
            <a:off x="660307" y="2519756"/>
            <a:ext cx="3073493" cy="707886"/>
          </a:xfrm>
          <a:prstGeom prst="rect">
            <a:avLst/>
          </a:prstGeom>
          <a:noFill/>
          <a:ln w="9525">
            <a:solidFill>
              <a:schemeClr val="bg1"/>
            </a:solidFill>
          </a:ln>
        </p:spPr>
        <p:txBody>
          <a:bodyPr wrap="square" rtlCol="0">
            <a:spAutoFit/>
          </a:bodyPr>
          <a:lstStyle/>
          <a:p>
            <a:pPr algn="l"/>
            <a:r>
              <a:rPr lang="en-US" sz="2000" dirty="0">
                <a:solidFill>
                  <a:schemeClr val="bg1"/>
                </a:solidFill>
              </a:rPr>
              <a:t>Hypothesis GT</a:t>
            </a:r>
          </a:p>
          <a:p>
            <a:pPr algn="l"/>
            <a:r>
              <a:rPr lang="en-US" sz="2000" dirty="0">
                <a:solidFill>
                  <a:schemeClr val="bg1"/>
                </a:solidFill>
              </a:rPr>
              <a:t> </a:t>
            </a:r>
          </a:p>
        </p:txBody>
      </p:sp>
      <p:sp>
        <p:nvSpPr>
          <p:cNvPr id="10" name="TextBox 9">
            <a:extLst>
              <a:ext uri="{FF2B5EF4-FFF2-40B4-BE49-F238E27FC236}">
                <a16:creationId xmlns:a16="http://schemas.microsoft.com/office/drawing/2014/main" id="{4A44EA02-9D9D-4DFF-B5E4-8B80EA4D8AB5}"/>
              </a:ext>
            </a:extLst>
          </p:cNvPr>
          <p:cNvSpPr txBox="1"/>
          <p:nvPr/>
        </p:nvSpPr>
        <p:spPr>
          <a:xfrm>
            <a:off x="660307" y="3285561"/>
            <a:ext cx="3073492" cy="1015663"/>
          </a:xfrm>
          <a:prstGeom prst="rect">
            <a:avLst/>
          </a:prstGeom>
          <a:noFill/>
          <a:ln w="9525">
            <a:solidFill>
              <a:schemeClr val="bg1"/>
            </a:solidFill>
          </a:ln>
        </p:spPr>
        <p:txBody>
          <a:bodyPr wrap="square" rtlCol="0">
            <a:spAutoFit/>
          </a:bodyPr>
          <a:lstStyle/>
          <a:p>
            <a:pPr algn="l"/>
            <a:r>
              <a:rPr lang="en-US" sz="2000" dirty="0">
                <a:solidFill>
                  <a:schemeClr val="bg1"/>
                </a:solidFill>
              </a:rPr>
              <a:t>Theory GT</a:t>
            </a:r>
          </a:p>
          <a:p>
            <a:pPr algn="l"/>
            <a:endParaRPr lang="en-US" sz="2000" dirty="0">
              <a:solidFill>
                <a:schemeClr val="bg1"/>
              </a:solidFill>
            </a:endParaRPr>
          </a:p>
          <a:p>
            <a:pPr algn="l"/>
            <a:r>
              <a:rPr lang="en-US" sz="2000" dirty="0">
                <a:solidFill>
                  <a:schemeClr val="bg1"/>
                </a:solidFill>
              </a:rPr>
              <a:t> </a:t>
            </a:r>
          </a:p>
        </p:txBody>
      </p:sp>
      <p:sp>
        <p:nvSpPr>
          <p:cNvPr id="11" name="TextBox 10">
            <a:extLst>
              <a:ext uri="{FF2B5EF4-FFF2-40B4-BE49-F238E27FC236}">
                <a16:creationId xmlns:a16="http://schemas.microsoft.com/office/drawing/2014/main" id="{FAF32915-A76D-45B9-913D-4EDB033AF88A}"/>
              </a:ext>
            </a:extLst>
          </p:cNvPr>
          <p:cNvSpPr txBox="1"/>
          <p:nvPr/>
        </p:nvSpPr>
        <p:spPr>
          <a:xfrm>
            <a:off x="660307" y="4359510"/>
            <a:ext cx="3073492" cy="1323439"/>
          </a:xfrm>
          <a:prstGeom prst="rect">
            <a:avLst/>
          </a:prstGeom>
          <a:noFill/>
          <a:ln w="9525">
            <a:solidFill>
              <a:schemeClr val="bg1"/>
            </a:solidFill>
          </a:ln>
        </p:spPr>
        <p:txBody>
          <a:bodyPr wrap="square" rtlCol="0">
            <a:spAutoFit/>
          </a:bodyPr>
          <a:lstStyle/>
          <a:p>
            <a:pPr algn="l"/>
            <a:r>
              <a:rPr lang="en-US" sz="2000" dirty="0">
                <a:solidFill>
                  <a:schemeClr val="bg1"/>
                </a:solidFill>
              </a:rPr>
              <a:t>Methodology GT</a:t>
            </a:r>
          </a:p>
          <a:p>
            <a:pPr algn="l"/>
            <a:endParaRPr lang="en-US" sz="2000" dirty="0">
              <a:solidFill>
                <a:schemeClr val="bg1"/>
              </a:solidFill>
            </a:endParaRPr>
          </a:p>
          <a:p>
            <a:pPr algn="l"/>
            <a:endParaRPr lang="en-US" sz="2000" dirty="0">
              <a:solidFill>
                <a:schemeClr val="bg1"/>
              </a:solidFill>
            </a:endParaRPr>
          </a:p>
          <a:p>
            <a:pPr algn="l"/>
            <a:r>
              <a:rPr lang="en-US" sz="2000" dirty="0">
                <a:solidFill>
                  <a:schemeClr val="bg1"/>
                </a:solidFill>
              </a:rPr>
              <a:t> </a:t>
            </a:r>
          </a:p>
        </p:txBody>
      </p:sp>
      <p:sp>
        <p:nvSpPr>
          <p:cNvPr id="12" name="TextBox 11">
            <a:extLst>
              <a:ext uri="{FF2B5EF4-FFF2-40B4-BE49-F238E27FC236}">
                <a16:creationId xmlns:a16="http://schemas.microsoft.com/office/drawing/2014/main" id="{C050E2C8-4A12-4DBF-8F8B-6C5B7CB4522D}"/>
              </a:ext>
            </a:extLst>
          </p:cNvPr>
          <p:cNvSpPr txBox="1"/>
          <p:nvPr/>
        </p:nvSpPr>
        <p:spPr>
          <a:xfrm>
            <a:off x="485357" y="5887534"/>
            <a:ext cx="3400841" cy="830997"/>
          </a:xfrm>
          <a:prstGeom prst="rect">
            <a:avLst/>
          </a:prstGeom>
          <a:noFill/>
          <a:ln w="9525">
            <a:solidFill>
              <a:schemeClr val="bg1"/>
            </a:solidFill>
          </a:ln>
        </p:spPr>
        <p:txBody>
          <a:bodyPr wrap="square" rtlCol="0">
            <a:spAutoFit/>
          </a:bodyPr>
          <a:lstStyle/>
          <a:p>
            <a:r>
              <a:rPr lang="en-US" sz="2400" dirty="0">
                <a:solidFill>
                  <a:schemeClr val="bg1"/>
                </a:solidFill>
              </a:rPr>
              <a:t>Outside Topic</a:t>
            </a:r>
          </a:p>
          <a:p>
            <a:r>
              <a:rPr lang="en-US" sz="2400" dirty="0">
                <a:solidFill>
                  <a:schemeClr val="bg1"/>
                </a:solidFill>
              </a:rPr>
              <a:t>ground truth (GT)</a:t>
            </a:r>
          </a:p>
        </p:txBody>
      </p:sp>
      <p:sp>
        <p:nvSpPr>
          <p:cNvPr id="13" name="Oval 12">
            <a:extLst>
              <a:ext uri="{FF2B5EF4-FFF2-40B4-BE49-F238E27FC236}">
                <a16:creationId xmlns:a16="http://schemas.microsoft.com/office/drawing/2014/main" id="{117C94A4-47EF-462D-B5E2-283860AC96D3}"/>
              </a:ext>
            </a:extLst>
          </p:cNvPr>
          <p:cNvSpPr/>
          <p:nvPr/>
        </p:nvSpPr>
        <p:spPr bwMode="auto">
          <a:xfrm>
            <a:off x="855077" y="472017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50E8F399-CFC7-4F63-B8A9-16E466CCCB0E}"/>
              </a:ext>
            </a:extLst>
          </p:cNvPr>
          <p:cNvSpPr/>
          <p:nvPr/>
        </p:nvSpPr>
        <p:spPr bwMode="auto">
          <a:xfrm>
            <a:off x="1007477" y="487257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57DA89CC-A191-4900-90EA-B2FE12398F8F}"/>
              </a:ext>
            </a:extLst>
          </p:cNvPr>
          <p:cNvSpPr/>
          <p:nvPr/>
        </p:nvSpPr>
        <p:spPr bwMode="auto">
          <a:xfrm>
            <a:off x="1159877" y="502497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9E6F4085-E1B5-4E0F-8FFD-B79A1F953AD6}"/>
              </a:ext>
            </a:extLst>
          </p:cNvPr>
          <p:cNvSpPr/>
          <p:nvPr/>
        </p:nvSpPr>
        <p:spPr bwMode="auto">
          <a:xfrm>
            <a:off x="1312277" y="517737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DD12DBBA-ADB7-4E8A-898B-B49826B56153}"/>
              </a:ext>
            </a:extLst>
          </p:cNvPr>
          <p:cNvSpPr/>
          <p:nvPr/>
        </p:nvSpPr>
        <p:spPr bwMode="auto">
          <a:xfrm>
            <a:off x="1602447" y="521319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22545801-B21D-431B-81B5-11E72B00A9F2}"/>
              </a:ext>
            </a:extLst>
          </p:cNvPr>
          <p:cNvSpPr/>
          <p:nvPr/>
        </p:nvSpPr>
        <p:spPr bwMode="auto">
          <a:xfrm>
            <a:off x="1754847" y="536559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739FFF85-3C62-4CFA-AAFE-22931234F315}"/>
              </a:ext>
            </a:extLst>
          </p:cNvPr>
          <p:cNvSpPr/>
          <p:nvPr/>
        </p:nvSpPr>
        <p:spPr bwMode="auto">
          <a:xfrm rot="17797340">
            <a:off x="1312276" y="467179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312D9860-5380-4A9A-8C13-AA4AD8514B87}"/>
              </a:ext>
            </a:extLst>
          </p:cNvPr>
          <p:cNvSpPr/>
          <p:nvPr/>
        </p:nvSpPr>
        <p:spPr bwMode="auto">
          <a:xfrm rot="17797340">
            <a:off x="1464676" y="482419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12CF924D-B21B-4892-9F88-3D49A8D3EEEE}"/>
              </a:ext>
            </a:extLst>
          </p:cNvPr>
          <p:cNvSpPr/>
          <p:nvPr/>
        </p:nvSpPr>
        <p:spPr bwMode="auto">
          <a:xfrm rot="17797340">
            <a:off x="1921875" y="4796377"/>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a:extLst>
              <a:ext uri="{FF2B5EF4-FFF2-40B4-BE49-F238E27FC236}">
                <a16:creationId xmlns:a16="http://schemas.microsoft.com/office/drawing/2014/main" id="{E4F66467-D73F-474D-91FA-E7071C4EF795}"/>
              </a:ext>
            </a:extLst>
          </p:cNvPr>
          <p:cNvSpPr/>
          <p:nvPr/>
        </p:nvSpPr>
        <p:spPr bwMode="auto">
          <a:xfrm rot="17797340">
            <a:off x="1769476" y="512899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a:extLst>
              <a:ext uri="{FF2B5EF4-FFF2-40B4-BE49-F238E27FC236}">
                <a16:creationId xmlns:a16="http://schemas.microsoft.com/office/drawing/2014/main" id="{DB695452-5503-45CD-81C6-422D2991346E}"/>
              </a:ext>
            </a:extLst>
          </p:cNvPr>
          <p:cNvSpPr/>
          <p:nvPr/>
        </p:nvSpPr>
        <p:spPr bwMode="auto">
          <a:xfrm rot="17797340">
            <a:off x="2059646" y="5164811"/>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Oval 23">
            <a:extLst>
              <a:ext uri="{FF2B5EF4-FFF2-40B4-BE49-F238E27FC236}">
                <a16:creationId xmlns:a16="http://schemas.microsoft.com/office/drawing/2014/main" id="{79436B74-D1F1-4C73-B5C8-F26AE26A1FB5}"/>
              </a:ext>
            </a:extLst>
          </p:cNvPr>
          <p:cNvSpPr/>
          <p:nvPr/>
        </p:nvSpPr>
        <p:spPr bwMode="auto">
          <a:xfrm rot="19782812">
            <a:off x="2269437" y="532732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5" name="Oval 24">
            <a:extLst>
              <a:ext uri="{FF2B5EF4-FFF2-40B4-BE49-F238E27FC236}">
                <a16:creationId xmlns:a16="http://schemas.microsoft.com/office/drawing/2014/main" id="{4410E550-BEA0-486A-9F3B-57C53BB0565B}"/>
              </a:ext>
            </a:extLst>
          </p:cNvPr>
          <p:cNvSpPr/>
          <p:nvPr/>
        </p:nvSpPr>
        <p:spPr bwMode="auto">
          <a:xfrm>
            <a:off x="1083677" y="477728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Oval 25">
            <a:extLst>
              <a:ext uri="{FF2B5EF4-FFF2-40B4-BE49-F238E27FC236}">
                <a16:creationId xmlns:a16="http://schemas.microsoft.com/office/drawing/2014/main" id="{90D7BDD6-3E71-4055-8289-FA0575C563F3}"/>
              </a:ext>
            </a:extLst>
          </p:cNvPr>
          <p:cNvSpPr/>
          <p:nvPr/>
        </p:nvSpPr>
        <p:spPr bwMode="auto">
          <a:xfrm>
            <a:off x="868741" y="504352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Oval 26">
            <a:extLst>
              <a:ext uri="{FF2B5EF4-FFF2-40B4-BE49-F238E27FC236}">
                <a16:creationId xmlns:a16="http://schemas.microsoft.com/office/drawing/2014/main" id="{AB6EB3C2-26A5-480F-8A60-98042F1981F9}"/>
              </a:ext>
            </a:extLst>
          </p:cNvPr>
          <p:cNvSpPr/>
          <p:nvPr/>
        </p:nvSpPr>
        <p:spPr bwMode="auto">
          <a:xfrm>
            <a:off x="1159877" y="525112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Oval 27">
            <a:extLst>
              <a:ext uri="{FF2B5EF4-FFF2-40B4-BE49-F238E27FC236}">
                <a16:creationId xmlns:a16="http://schemas.microsoft.com/office/drawing/2014/main" id="{5DCCB7B1-4FC1-41F0-A933-EDD6A1634338}"/>
              </a:ext>
            </a:extLst>
          </p:cNvPr>
          <p:cNvSpPr/>
          <p:nvPr/>
        </p:nvSpPr>
        <p:spPr bwMode="auto">
          <a:xfrm>
            <a:off x="1510655" y="512899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Oval 28">
            <a:extLst>
              <a:ext uri="{FF2B5EF4-FFF2-40B4-BE49-F238E27FC236}">
                <a16:creationId xmlns:a16="http://schemas.microsoft.com/office/drawing/2014/main" id="{323B3C83-0ECD-4DEA-95D1-37C20A0527A1}"/>
              </a:ext>
            </a:extLst>
          </p:cNvPr>
          <p:cNvSpPr/>
          <p:nvPr/>
        </p:nvSpPr>
        <p:spPr bwMode="auto">
          <a:xfrm>
            <a:off x="2812396" y="485853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Oval 29">
            <a:extLst>
              <a:ext uri="{FF2B5EF4-FFF2-40B4-BE49-F238E27FC236}">
                <a16:creationId xmlns:a16="http://schemas.microsoft.com/office/drawing/2014/main" id="{71C0E7EB-00BE-4FF2-9451-99FBC7B7961E}"/>
              </a:ext>
            </a:extLst>
          </p:cNvPr>
          <p:cNvSpPr/>
          <p:nvPr/>
        </p:nvSpPr>
        <p:spPr bwMode="auto">
          <a:xfrm>
            <a:off x="3145942" y="4897886"/>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Oval 30">
            <a:extLst>
              <a:ext uri="{FF2B5EF4-FFF2-40B4-BE49-F238E27FC236}">
                <a16:creationId xmlns:a16="http://schemas.microsoft.com/office/drawing/2014/main" id="{9DE5F5C9-ED45-45ED-BCF0-023ED2796265}"/>
              </a:ext>
            </a:extLst>
          </p:cNvPr>
          <p:cNvSpPr/>
          <p:nvPr/>
        </p:nvSpPr>
        <p:spPr bwMode="auto">
          <a:xfrm>
            <a:off x="866516" y="528845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Oval 31">
            <a:extLst>
              <a:ext uri="{FF2B5EF4-FFF2-40B4-BE49-F238E27FC236}">
                <a16:creationId xmlns:a16="http://schemas.microsoft.com/office/drawing/2014/main" id="{F3BF2D24-8401-42A9-A9E9-A71DAF3DD66E}"/>
              </a:ext>
            </a:extLst>
          </p:cNvPr>
          <p:cNvSpPr/>
          <p:nvPr/>
        </p:nvSpPr>
        <p:spPr bwMode="auto">
          <a:xfrm>
            <a:off x="1018916" y="544085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3" name="Oval 32">
            <a:extLst>
              <a:ext uri="{FF2B5EF4-FFF2-40B4-BE49-F238E27FC236}">
                <a16:creationId xmlns:a16="http://schemas.microsoft.com/office/drawing/2014/main" id="{9F877CEA-C839-4570-B1B0-7C063920334C}"/>
              </a:ext>
            </a:extLst>
          </p:cNvPr>
          <p:cNvSpPr/>
          <p:nvPr/>
        </p:nvSpPr>
        <p:spPr bwMode="auto">
          <a:xfrm>
            <a:off x="2373013" y="479462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4" name="Oval 33">
            <a:extLst>
              <a:ext uri="{FF2B5EF4-FFF2-40B4-BE49-F238E27FC236}">
                <a16:creationId xmlns:a16="http://schemas.microsoft.com/office/drawing/2014/main" id="{1B945C6B-D5D6-4E78-B68A-13D49E1AB817}"/>
              </a:ext>
            </a:extLst>
          </p:cNvPr>
          <p:cNvSpPr/>
          <p:nvPr/>
        </p:nvSpPr>
        <p:spPr bwMode="auto">
          <a:xfrm>
            <a:off x="2630359" y="4953277"/>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7" name="Oval 36">
            <a:extLst>
              <a:ext uri="{FF2B5EF4-FFF2-40B4-BE49-F238E27FC236}">
                <a16:creationId xmlns:a16="http://schemas.microsoft.com/office/drawing/2014/main" id="{D8510D1B-F793-4A40-97AD-3EE6E4A49757}"/>
              </a:ext>
            </a:extLst>
          </p:cNvPr>
          <p:cNvSpPr/>
          <p:nvPr/>
        </p:nvSpPr>
        <p:spPr bwMode="auto">
          <a:xfrm>
            <a:off x="1653423" y="4738072"/>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Oval 37">
            <a:extLst>
              <a:ext uri="{FF2B5EF4-FFF2-40B4-BE49-F238E27FC236}">
                <a16:creationId xmlns:a16="http://schemas.microsoft.com/office/drawing/2014/main" id="{22363327-BBFD-4B24-AEA3-30F401DD9FEC}"/>
              </a:ext>
            </a:extLst>
          </p:cNvPr>
          <p:cNvSpPr/>
          <p:nvPr/>
        </p:nvSpPr>
        <p:spPr bwMode="auto">
          <a:xfrm>
            <a:off x="1805823" y="4890472"/>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9" name="Oval 38">
            <a:extLst>
              <a:ext uri="{FF2B5EF4-FFF2-40B4-BE49-F238E27FC236}">
                <a16:creationId xmlns:a16="http://schemas.microsoft.com/office/drawing/2014/main" id="{D5FF2F31-C6A0-4EE3-B6DA-5B9F4AAD3817}"/>
              </a:ext>
            </a:extLst>
          </p:cNvPr>
          <p:cNvSpPr/>
          <p:nvPr/>
        </p:nvSpPr>
        <p:spPr bwMode="auto">
          <a:xfrm>
            <a:off x="1958223" y="5042872"/>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0" name="Oval 39">
            <a:extLst>
              <a:ext uri="{FF2B5EF4-FFF2-40B4-BE49-F238E27FC236}">
                <a16:creationId xmlns:a16="http://schemas.microsoft.com/office/drawing/2014/main" id="{CB8A4886-56B6-46B0-839C-CDF7EA74A909}"/>
              </a:ext>
            </a:extLst>
          </p:cNvPr>
          <p:cNvSpPr/>
          <p:nvPr/>
        </p:nvSpPr>
        <p:spPr bwMode="auto">
          <a:xfrm>
            <a:off x="2110623" y="5195272"/>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1" name="Oval 40">
            <a:extLst>
              <a:ext uri="{FF2B5EF4-FFF2-40B4-BE49-F238E27FC236}">
                <a16:creationId xmlns:a16="http://schemas.microsoft.com/office/drawing/2014/main" id="{A8E447F6-657B-407A-98E6-07C17F74ADC8}"/>
              </a:ext>
            </a:extLst>
          </p:cNvPr>
          <p:cNvSpPr/>
          <p:nvPr/>
        </p:nvSpPr>
        <p:spPr bwMode="auto">
          <a:xfrm>
            <a:off x="2263023" y="5347672"/>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2" name="Oval 41">
            <a:extLst>
              <a:ext uri="{FF2B5EF4-FFF2-40B4-BE49-F238E27FC236}">
                <a16:creationId xmlns:a16="http://schemas.microsoft.com/office/drawing/2014/main" id="{2EEE69BB-81D1-42DD-8B9D-CC91CCFD3FDE}"/>
              </a:ext>
            </a:extLst>
          </p:cNvPr>
          <p:cNvSpPr/>
          <p:nvPr/>
        </p:nvSpPr>
        <p:spPr bwMode="auto">
          <a:xfrm>
            <a:off x="2415423" y="5500072"/>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3" name="Oval 42">
            <a:extLst>
              <a:ext uri="{FF2B5EF4-FFF2-40B4-BE49-F238E27FC236}">
                <a16:creationId xmlns:a16="http://schemas.microsoft.com/office/drawing/2014/main" id="{81DC5F8E-3213-4D1D-AACD-0CAFA2779368}"/>
              </a:ext>
            </a:extLst>
          </p:cNvPr>
          <p:cNvSpPr/>
          <p:nvPr/>
        </p:nvSpPr>
        <p:spPr bwMode="auto">
          <a:xfrm rot="17797340">
            <a:off x="2110622" y="468969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4" name="Oval 43">
            <a:extLst>
              <a:ext uri="{FF2B5EF4-FFF2-40B4-BE49-F238E27FC236}">
                <a16:creationId xmlns:a16="http://schemas.microsoft.com/office/drawing/2014/main" id="{B233C46A-8C0B-49F9-8935-A0F81D055796}"/>
              </a:ext>
            </a:extLst>
          </p:cNvPr>
          <p:cNvSpPr/>
          <p:nvPr/>
        </p:nvSpPr>
        <p:spPr bwMode="auto">
          <a:xfrm rot="17797340">
            <a:off x="2263022" y="484209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5" name="Oval 44">
            <a:extLst>
              <a:ext uri="{FF2B5EF4-FFF2-40B4-BE49-F238E27FC236}">
                <a16:creationId xmlns:a16="http://schemas.microsoft.com/office/drawing/2014/main" id="{1AD7DDDB-DC8C-457C-907E-EB9AC1C64E84}"/>
              </a:ext>
            </a:extLst>
          </p:cNvPr>
          <p:cNvSpPr/>
          <p:nvPr/>
        </p:nvSpPr>
        <p:spPr bwMode="auto">
          <a:xfrm rot="17797340">
            <a:off x="2720221" y="4814271"/>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6" name="Oval 45">
            <a:extLst>
              <a:ext uri="{FF2B5EF4-FFF2-40B4-BE49-F238E27FC236}">
                <a16:creationId xmlns:a16="http://schemas.microsoft.com/office/drawing/2014/main" id="{813470A9-8F7C-43FA-BBF0-B3BF6C66848C}"/>
              </a:ext>
            </a:extLst>
          </p:cNvPr>
          <p:cNvSpPr/>
          <p:nvPr/>
        </p:nvSpPr>
        <p:spPr bwMode="auto">
          <a:xfrm rot="17797340">
            <a:off x="2567822" y="514689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7" name="Oval 46">
            <a:extLst>
              <a:ext uri="{FF2B5EF4-FFF2-40B4-BE49-F238E27FC236}">
                <a16:creationId xmlns:a16="http://schemas.microsoft.com/office/drawing/2014/main" id="{27B304FB-2219-4569-B6F2-3B0632F1BE9C}"/>
              </a:ext>
            </a:extLst>
          </p:cNvPr>
          <p:cNvSpPr/>
          <p:nvPr/>
        </p:nvSpPr>
        <p:spPr bwMode="auto">
          <a:xfrm rot="17797340">
            <a:off x="2720222" y="529929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8" name="Oval 47">
            <a:extLst>
              <a:ext uri="{FF2B5EF4-FFF2-40B4-BE49-F238E27FC236}">
                <a16:creationId xmlns:a16="http://schemas.microsoft.com/office/drawing/2014/main" id="{DBC36B3B-1383-41D3-BC9A-239CA6DA9F06}"/>
              </a:ext>
            </a:extLst>
          </p:cNvPr>
          <p:cNvSpPr/>
          <p:nvPr/>
        </p:nvSpPr>
        <p:spPr bwMode="auto">
          <a:xfrm rot="19782812">
            <a:off x="3067783" y="5345217"/>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9" name="Oval 48">
            <a:extLst>
              <a:ext uri="{FF2B5EF4-FFF2-40B4-BE49-F238E27FC236}">
                <a16:creationId xmlns:a16="http://schemas.microsoft.com/office/drawing/2014/main" id="{6C728046-E797-4145-823E-746E46A8A959}"/>
              </a:ext>
            </a:extLst>
          </p:cNvPr>
          <p:cNvSpPr/>
          <p:nvPr/>
        </p:nvSpPr>
        <p:spPr bwMode="auto">
          <a:xfrm>
            <a:off x="1882023" y="479518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0" name="Oval 49">
            <a:extLst>
              <a:ext uri="{FF2B5EF4-FFF2-40B4-BE49-F238E27FC236}">
                <a16:creationId xmlns:a16="http://schemas.microsoft.com/office/drawing/2014/main" id="{9B94F47E-FAF6-4D5E-A941-3829D307F53B}"/>
              </a:ext>
            </a:extLst>
          </p:cNvPr>
          <p:cNvSpPr/>
          <p:nvPr/>
        </p:nvSpPr>
        <p:spPr bwMode="auto">
          <a:xfrm>
            <a:off x="1667087" y="5061417"/>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1" name="Oval 50">
            <a:extLst>
              <a:ext uri="{FF2B5EF4-FFF2-40B4-BE49-F238E27FC236}">
                <a16:creationId xmlns:a16="http://schemas.microsoft.com/office/drawing/2014/main" id="{0EBE435C-A867-4522-B2D4-8B72E89EDBEA}"/>
              </a:ext>
            </a:extLst>
          </p:cNvPr>
          <p:cNvSpPr/>
          <p:nvPr/>
        </p:nvSpPr>
        <p:spPr bwMode="auto">
          <a:xfrm>
            <a:off x="2095993" y="515243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2" name="Oval 51">
            <a:extLst>
              <a:ext uri="{FF2B5EF4-FFF2-40B4-BE49-F238E27FC236}">
                <a16:creationId xmlns:a16="http://schemas.microsoft.com/office/drawing/2014/main" id="{AB4C5866-1214-4298-94D3-1BEDD42FFE1E}"/>
              </a:ext>
            </a:extLst>
          </p:cNvPr>
          <p:cNvSpPr/>
          <p:nvPr/>
        </p:nvSpPr>
        <p:spPr bwMode="auto">
          <a:xfrm>
            <a:off x="2309001" y="514689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3" name="Oval 52">
            <a:extLst>
              <a:ext uri="{FF2B5EF4-FFF2-40B4-BE49-F238E27FC236}">
                <a16:creationId xmlns:a16="http://schemas.microsoft.com/office/drawing/2014/main" id="{EFE2CE71-E33A-453B-8D04-62B51A157B73}"/>
              </a:ext>
            </a:extLst>
          </p:cNvPr>
          <p:cNvSpPr/>
          <p:nvPr/>
        </p:nvSpPr>
        <p:spPr bwMode="auto">
          <a:xfrm>
            <a:off x="3151925" y="471700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4" name="Oval 53">
            <a:extLst>
              <a:ext uri="{FF2B5EF4-FFF2-40B4-BE49-F238E27FC236}">
                <a16:creationId xmlns:a16="http://schemas.microsoft.com/office/drawing/2014/main" id="{D261EE0E-D3E7-4C93-99EC-BEBD8AB8084D}"/>
              </a:ext>
            </a:extLst>
          </p:cNvPr>
          <p:cNvSpPr/>
          <p:nvPr/>
        </p:nvSpPr>
        <p:spPr bwMode="auto">
          <a:xfrm>
            <a:off x="3164722" y="4966672"/>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5" name="Oval 54">
            <a:extLst>
              <a:ext uri="{FF2B5EF4-FFF2-40B4-BE49-F238E27FC236}">
                <a16:creationId xmlns:a16="http://schemas.microsoft.com/office/drawing/2014/main" id="{B808FB05-C22C-4A8D-B568-A37ABAE3D97D}"/>
              </a:ext>
            </a:extLst>
          </p:cNvPr>
          <p:cNvSpPr/>
          <p:nvPr/>
        </p:nvSpPr>
        <p:spPr bwMode="auto">
          <a:xfrm>
            <a:off x="1664862" y="530635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6" name="Oval 55">
            <a:extLst>
              <a:ext uri="{FF2B5EF4-FFF2-40B4-BE49-F238E27FC236}">
                <a16:creationId xmlns:a16="http://schemas.microsoft.com/office/drawing/2014/main" id="{34B1A1CF-7D42-4144-989A-92138B884C92}"/>
              </a:ext>
            </a:extLst>
          </p:cNvPr>
          <p:cNvSpPr/>
          <p:nvPr/>
        </p:nvSpPr>
        <p:spPr bwMode="auto">
          <a:xfrm>
            <a:off x="1817262" y="545875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7" name="Oval 56">
            <a:extLst>
              <a:ext uri="{FF2B5EF4-FFF2-40B4-BE49-F238E27FC236}">
                <a16:creationId xmlns:a16="http://schemas.microsoft.com/office/drawing/2014/main" id="{0E82B18D-728E-4595-8BA7-0D3495917082}"/>
              </a:ext>
            </a:extLst>
          </p:cNvPr>
          <p:cNvSpPr/>
          <p:nvPr/>
        </p:nvSpPr>
        <p:spPr bwMode="auto">
          <a:xfrm>
            <a:off x="3171359" y="481251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8" name="Oval 57">
            <a:extLst>
              <a:ext uri="{FF2B5EF4-FFF2-40B4-BE49-F238E27FC236}">
                <a16:creationId xmlns:a16="http://schemas.microsoft.com/office/drawing/2014/main" id="{2FBA33AB-AED5-42F1-9949-CC6117E463E5}"/>
              </a:ext>
            </a:extLst>
          </p:cNvPr>
          <p:cNvSpPr/>
          <p:nvPr/>
        </p:nvSpPr>
        <p:spPr bwMode="auto">
          <a:xfrm>
            <a:off x="3428705" y="4971171"/>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1" name="Oval 60">
            <a:extLst>
              <a:ext uri="{FF2B5EF4-FFF2-40B4-BE49-F238E27FC236}">
                <a16:creationId xmlns:a16="http://schemas.microsoft.com/office/drawing/2014/main" id="{BD7ABB59-088A-4ADB-805F-87618EAAFEB5}"/>
              </a:ext>
            </a:extLst>
          </p:cNvPr>
          <p:cNvSpPr/>
          <p:nvPr/>
        </p:nvSpPr>
        <p:spPr bwMode="auto">
          <a:xfrm>
            <a:off x="2462465" y="282957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2" name="Oval 61">
            <a:extLst>
              <a:ext uri="{FF2B5EF4-FFF2-40B4-BE49-F238E27FC236}">
                <a16:creationId xmlns:a16="http://schemas.microsoft.com/office/drawing/2014/main" id="{CC55122B-8405-4C79-A088-FF7E3329E13E}"/>
              </a:ext>
            </a:extLst>
          </p:cNvPr>
          <p:cNvSpPr/>
          <p:nvPr/>
        </p:nvSpPr>
        <p:spPr bwMode="auto">
          <a:xfrm rot="17797340">
            <a:off x="2919664" y="278119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3" name="Oval 62">
            <a:extLst>
              <a:ext uri="{FF2B5EF4-FFF2-40B4-BE49-F238E27FC236}">
                <a16:creationId xmlns:a16="http://schemas.microsoft.com/office/drawing/2014/main" id="{C93104B7-688F-4D27-BE3D-77135EA7F39F}"/>
              </a:ext>
            </a:extLst>
          </p:cNvPr>
          <p:cNvSpPr/>
          <p:nvPr/>
        </p:nvSpPr>
        <p:spPr bwMode="auto">
          <a:xfrm rot="17797340">
            <a:off x="3072064" y="293359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4" name="Oval 63">
            <a:extLst>
              <a:ext uri="{FF2B5EF4-FFF2-40B4-BE49-F238E27FC236}">
                <a16:creationId xmlns:a16="http://schemas.microsoft.com/office/drawing/2014/main" id="{1480104C-99CC-41F5-A118-FF102A29953A}"/>
              </a:ext>
            </a:extLst>
          </p:cNvPr>
          <p:cNvSpPr/>
          <p:nvPr/>
        </p:nvSpPr>
        <p:spPr bwMode="auto">
          <a:xfrm>
            <a:off x="2691065" y="288668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5" name="Oval 64">
            <a:extLst>
              <a:ext uri="{FF2B5EF4-FFF2-40B4-BE49-F238E27FC236}">
                <a16:creationId xmlns:a16="http://schemas.microsoft.com/office/drawing/2014/main" id="{BE988E7B-B899-4730-8C6F-7B26C95B0559}"/>
              </a:ext>
            </a:extLst>
          </p:cNvPr>
          <p:cNvSpPr/>
          <p:nvPr/>
        </p:nvSpPr>
        <p:spPr bwMode="auto">
          <a:xfrm>
            <a:off x="3260811" y="284746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6" name="Oval 65">
            <a:extLst>
              <a:ext uri="{FF2B5EF4-FFF2-40B4-BE49-F238E27FC236}">
                <a16:creationId xmlns:a16="http://schemas.microsoft.com/office/drawing/2014/main" id="{4F3A4DF4-4AB8-45CF-B882-62086882BAC5}"/>
              </a:ext>
            </a:extLst>
          </p:cNvPr>
          <p:cNvSpPr/>
          <p:nvPr/>
        </p:nvSpPr>
        <p:spPr bwMode="auto">
          <a:xfrm>
            <a:off x="2020759" y="355908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7" name="Oval 66">
            <a:extLst>
              <a:ext uri="{FF2B5EF4-FFF2-40B4-BE49-F238E27FC236}">
                <a16:creationId xmlns:a16="http://schemas.microsoft.com/office/drawing/2014/main" id="{0BFCFFF3-6758-40C7-A361-CC439A829FF5}"/>
              </a:ext>
            </a:extLst>
          </p:cNvPr>
          <p:cNvSpPr/>
          <p:nvPr/>
        </p:nvSpPr>
        <p:spPr bwMode="auto">
          <a:xfrm>
            <a:off x="2173159" y="371148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8" name="Oval 67">
            <a:extLst>
              <a:ext uri="{FF2B5EF4-FFF2-40B4-BE49-F238E27FC236}">
                <a16:creationId xmlns:a16="http://schemas.microsoft.com/office/drawing/2014/main" id="{171D8E47-3915-4104-94BA-AAE0167E8F58}"/>
              </a:ext>
            </a:extLst>
          </p:cNvPr>
          <p:cNvSpPr/>
          <p:nvPr/>
        </p:nvSpPr>
        <p:spPr bwMode="auto">
          <a:xfrm>
            <a:off x="2325559" y="386388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9" name="Oval 68">
            <a:extLst>
              <a:ext uri="{FF2B5EF4-FFF2-40B4-BE49-F238E27FC236}">
                <a16:creationId xmlns:a16="http://schemas.microsoft.com/office/drawing/2014/main" id="{A7C8C71D-29A2-479D-9681-2425B07217C9}"/>
              </a:ext>
            </a:extLst>
          </p:cNvPr>
          <p:cNvSpPr/>
          <p:nvPr/>
        </p:nvSpPr>
        <p:spPr bwMode="auto">
          <a:xfrm>
            <a:off x="2477959" y="401628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0" name="Oval 69">
            <a:extLst>
              <a:ext uri="{FF2B5EF4-FFF2-40B4-BE49-F238E27FC236}">
                <a16:creationId xmlns:a16="http://schemas.microsoft.com/office/drawing/2014/main" id="{0E425506-3642-4DE4-95A1-8B9F632EFEAD}"/>
              </a:ext>
            </a:extLst>
          </p:cNvPr>
          <p:cNvSpPr/>
          <p:nvPr/>
        </p:nvSpPr>
        <p:spPr bwMode="auto">
          <a:xfrm rot="17797340">
            <a:off x="2477958" y="351071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1" name="Oval 70">
            <a:extLst>
              <a:ext uri="{FF2B5EF4-FFF2-40B4-BE49-F238E27FC236}">
                <a16:creationId xmlns:a16="http://schemas.microsoft.com/office/drawing/2014/main" id="{678AD473-31E8-4552-8C1C-F90B99AC1483}"/>
              </a:ext>
            </a:extLst>
          </p:cNvPr>
          <p:cNvSpPr/>
          <p:nvPr/>
        </p:nvSpPr>
        <p:spPr bwMode="auto">
          <a:xfrm rot="17797340">
            <a:off x="2630358" y="366311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2" name="Oval 71">
            <a:extLst>
              <a:ext uri="{FF2B5EF4-FFF2-40B4-BE49-F238E27FC236}">
                <a16:creationId xmlns:a16="http://schemas.microsoft.com/office/drawing/2014/main" id="{3587998A-70E9-42EC-A383-50474D753293}"/>
              </a:ext>
            </a:extLst>
          </p:cNvPr>
          <p:cNvSpPr/>
          <p:nvPr/>
        </p:nvSpPr>
        <p:spPr bwMode="auto">
          <a:xfrm rot="17797340">
            <a:off x="3087557" y="363528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3" name="Oval 72">
            <a:extLst>
              <a:ext uri="{FF2B5EF4-FFF2-40B4-BE49-F238E27FC236}">
                <a16:creationId xmlns:a16="http://schemas.microsoft.com/office/drawing/2014/main" id="{0F20C5DE-526C-4F77-A03F-EF515B2B0059}"/>
              </a:ext>
            </a:extLst>
          </p:cNvPr>
          <p:cNvSpPr/>
          <p:nvPr/>
        </p:nvSpPr>
        <p:spPr bwMode="auto">
          <a:xfrm rot="17797340">
            <a:off x="2935158" y="396791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4" name="Oval 73">
            <a:extLst>
              <a:ext uri="{FF2B5EF4-FFF2-40B4-BE49-F238E27FC236}">
                <a16:creationId xmlns:a16="http://schemas.microsoft.com/office/drawing/2014/main" id="{6C653A32-7003-44FD-84D2-418A9B2FB654}"/>
              </a:ext>
            </a:extLst>
          </p:cNvPr>
          <p:cNvSpPr/>
          <p:nvPr/>
        </p:nvSpPr>
        <p:spPr bwMode="auto">
          <a:xfrm>
            <a:off x="1632496" y="366934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5" name="Oval 74">
            <a:extLst>
              <a:ext uri="{FF2B5EF4-FFF2-40B4-BE49-F238E27FC236}">
                <a16:creationId xmlns:a16="http://schemas.microsoft.com/office/drawing/2014/main" id="{6DE61669-CF4A-450C-A889-045FE584F4B9}"/>
              </a:ext>
            </a:extLst>
          </p:cNvPr>
          <p:cNvSpPr/>
          <p:nvPr/>
        </p:nvSpPr>
        <p:spPr bwMode="auto">
          <a:xfrm>
            <a:off x="2034423" y="388243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6" name="Oval 75">
            <a:extLst>
              <a:ext uri="{FF2B5EF4-FFF2-40B4-BE49-F238E27FC236}">
                <a16:creationId xmlns:a16="http://schemas.microsoft.com/office/drawing/2014/main" id="{D480152A-8804-4835-9D6C-97DAE7DEF83C}"/>
              </a:ext>
            </a:extLst>
          </p:cNvPr>
          <p:cNvSpPr/>
          <p:nvPr/>
        </p:nvSpPr>
        <p:spPr bwMode="auto">
          <a:xfrm>
            <a:off x="2325559" y="4090035"/>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7" name="Oval 76">
            <a:extLst>
              <a:ext uri="{FF2B5EF4-FFF2-40B4-BE49-F238E27FC236}">
                <a16:creationId xmlns:a16="http://schemas.microsoft.com/office/drawing/2014/main" id="{0941EECC-C073-4AEA-B6EC-0BB63E22B78C}"/>
              </a:ext>
            </a:extLst>
          </p:cNvPr>
          <p:cNvSpPr/>
          <p:nvPr/>
        </p:nvSpPr>
        <p:spPr bwMode="auto">
          <a:xfrm>
            <a:off x="2676337" y="3967910"/>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8" name="Oval 77">
            <a:extLst>
              <a:ext uri="{FF2B5EF4-FFF2-40B4-BE49-F238E27FC236}">
                <a16:creationId xmlns:a16="http://schemas.microsoft.com/office/drawing/2014/main" id="{4D34E72E-D67A-40D9-9558-59A8DB5AB775}"/>
              </a:ext>
            </a:extLst>
          </p:cNvPr>
          <p:cNvSpPr/>
          <p:nvPr/>
        </p:nvSpPr>
        <p:spPr bwMode="auto">
          <a:xfrm>
            <a:off x="2819105" y="357698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9" name="Oval 78">
            <a:extLst>
              <a:ext uri="{FF2B5EF4-FFF2-40B4-BE49-F238E27FC236}">
                <a16:creationId xmlns:a16="http://schemas.microsoft.com/office/drawing/2014/main" id="{BACF16D3-CAAC-437B-8011-56792C0085F3}"/>
              </a:ext>
            </a:extLst>
          </p:cNvPr>
          <p:cNvSpPr/>
          <p:nvPr/>
        </p:nvSpPr>
        <p:spPr bwMode="auto">
          <a:xfrm>
            <a:off x="2971505" y="372938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0" name="Oval 79">
            <a:extLst>
              <a:ext uri="{FF2B5EF4-FFF2-40B4-BE49-F238E27FC236}">
                <a16:creationId xmlns:a16="http://schemas.microsoft.com/office/drawing/2014/main" id="{0ACA42F4-C874-4CC6-96BA-360265627571}"/>
              </a:ext>
            </a:extLst>
          </p:cNvPr>
          <p:cNvSpPr/>
          <p:nvPr/>
        </p:nvSpPr>
        <p:spPr bwMode="auto">
          <a:xfrm>
            <a:off x="3123905" y="388178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1" name="Oval 80">
            <a:extLst>
              <a:ext uri="{FF2B5EF4-FFF2-40B4-BE49-F238E27FC236}">
                <a16:creationId xmlns:a16="http://schemas.microsoft.com/office/drawing/2014/main" id="{7F39B3D2-E435-4A78-9DA4-D3509712AA52}"/>
              </a:ext>
            </a:extLst>
          </p:cNvPr>
          <p:cNvSpPr/>
          <p:nvPr/>
        </p:nvSpPr>
        <p:spPr bwMode="auto">
          <a:xfrm>
            <a:off x="3276305" y="4034183"/>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2" name="Oval 81">
            <a:extLst>
              <a:ext uri="{FF2B5EF4-FFF2-40B4-BE49-F238E27FC236}">
                <a16:creationId xmlns:a16="http://schemas.microsoft.com/office/drawing/2014/main" id="{F9D8E539-F86B-4ABE-A00C-F0BB33B43E89}"/>
              </a:ext>
            </a:extLst>
          </p:cNvPr>
          <p:cNvSpPr/>
          <p:nvPr/>
        </p:nvSpPr>
        <p:spPr bwMode="auto">
          <a:xfrm rot="17797340">
            <a:off x="3276304" y="352860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3" name="Oval 82">
            <a:extLst>
              <a:ext uri="{FF2B5EF4-FFF2-40B4-BE49-F238E27FC236}">
                <a16:creationId xmlns:a16="http://schemas.microsoft.com/office/drawing/2014/main" id="{13E4B01A-4FAC-4208-B5EB-74171C3847BD}"/>
              </a:ext>
            </a:extLst>
          </p:cNvPr>
          <p:cNvSpPr/>
          <p:nvPr/>
        </p:nvSpPr>
        <p:spPr bwMode="auto">
          <a:xfrm rot="17797340">
            <a:off x="3428704" y="368100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4" name="Oval 83">
            <a:extLst>
              <a:ext uri="{FF2B5EF4-FFF2-40B4-BE49-F238E27FC236}">
                <a16:creationId xmlns:a16="http://schemas.microsoft.com/office/drawing/2014/main" id="{CC7FD7A8-8D69-4D70-A88F-E9B56390AE86}"/>
              </a:ext>
            </a:extLst>
          </p:cNvPr>
          <p:cNvSpPr/>
          <p:nvPr/>
        </p:nvSpPr>
        <p:spPr bwMode="auto">
          <a:xfrm>
            <a:off x="1697665" y="394008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5" name="Oval 84">
            <a:extLst>
              <a:ext uri="{FF2B5EF4-FFF2-40B4-BE49-F238E27FC236}">
                <a16:creationId xmlns:a16="http://schemas.microsoft.com/office/drawing/2014/main" id="{8FED6A02-97A5-4B03-8B10-08DD872088F4}"/>
              </a:ext>
            </a:extLst>
          </p:cNvPr>
          <p:cNvSpPr/>
          <p:nvPr/>
        </p:nvSpPr>
        <p:spPr bwMode="auto">
          <a:xfrm>
            <a:off x="2832769" y="3900328"/>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6" name="Oval 85">
            <a:extLst>
              <a:ext uri="{FF2B5EF4-FFF2-40B4-BE49-F238E27FC236}">
                <a16:creationId xmlns:a16="http://schemas.microsoft.com/office/drawing/2014/main" id="{AD4106F2-A1E0-47C2-A98C-957F6EA8BD9B}"/>
              </a:ext>
            </a:extLst>
          </p:cNvPr>
          <p:cNvSpPr/>
          <p:nvPr/>
        </p:nvSpPr>
        <p:spPr bwMode="auto">
          <a:xfrm>
            <a:off x="3123905" y="4107929"/>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7" name="Oval 86">
            <a:extLst>
              <a:ext uri="{FF2B5EF4-FFF2-40B4-BE49-F238E27FC236}">
                <a16:creationId xmlns:a16="http://schemas.microsoft.com/office/drawing/2014/main" id="{A6FA4C28-86E2-40AF-9E96-8716E35D48CD}"/>
              </a:ext>
            </a:extLst>
          </p:cNvPr>
          <p:cNvSpPr/>
          <p:nvPr/>
        </p:nvSpPr>
        <p:spPr bwMode="auto">
          <a:xfrm>
            <a:off x="3474683" y="3985804"/>
            <a:ext cx="152400" cy="1524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9" name="Oval 88">
            <a:extLst>
              <a:ext uri="{FF2B5EF4-FFF2-40B4-BE49-F238E27FC236}">
                <a16:creationId xmlns:a16="http://schemas.microsoft.com/office/drawing/2014/main" id="{6748B8AB-CFF8-4DBA-A779-9A5BE9E35C16}"/>
              </a:ext>
            </a:extLst>
          </p:cNvPr>
          <p:cNvSpPr/>
          <p:nvPr/>
        </p:nvSpPr>
        <p:spPr bwMode="auto">
          <a:xfrm>
            <a:off x="5486007" y="23114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0" name="Oval 89">
            <a:extLst>
              <a:ext uri="{FF2B5EF4-FFF2-40B4-BE49-F238E27FC236}">
                <a16:creationId xmlns:a16="http://schemas.microsoft.com/office/drawing/2014/main" id="{9B405AF2-003E-49CE-A44E-2D86140372C5}"/>
              </a:ext>
            </a:extLst>
          </p:cNvPr>
          <p:cNvSpPr/>
          <p:nvPr/>
        </p:nvSpPr>
        <p:spPr bwMode="auto">
          <a:xfrm>
            <a:off x="5638407" y="24638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1" name="Oval 90">
            <a:extLst>
              <a:ext uri="{FF2B5EF4-FFF2-40B4-BE49-F238E27FC236}">
                <a16:creationId xmlns:a16="http://schemas.microsoft.com/office/drawing/2014/main" id="{C889CFD7-25E8-48D6-B63B-A09E6A3F80AA}"/>
              </a:ext>
            </a:extLst>
          </p:cNvPr>
          <p:cNvSpPr/>
          <p:nvPr/>
        </p:nvSpPr>
        <p:spPr bwMode="auto">
          <a:xfrm>
            <a:off x="5790807" y="26162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 name="Oval 91">
            <a:extLst>
              <a:ext uri="{FF2B5EF4-FFF2-40B4-BE49-F238E27FC236}">
                <a16:creationId xmlns:a16="http://schemas.microsoft.com/office/drawing/2014/main" id="{349A29E1-A423-478C-B5C9-627D91D792A3}"/>
              </a:ext>
            </a:extLst>
          </p:cNvPr>
          <p:cNvSpPr/>
          <p:nvPr/>
        </p:nvSpPr>
        <p:spPr bwMode="auto">
          <a:xfrm>
            <a:off x="5943207" y="27686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3" name="Oval 92">
            <a:extLst>
              <a:ext uri="{FF2B5EF4-FFF2-40B4-BE49-F238E27FC236}">
                <a16:creationId xmlns:a16="http://schemas.microsoft.com/office/drawing/2014/main" id="{B5C85979-53FF-4D66-A819-87BF700CCF51}"/>
              </a:ext>
            </a:extLst>
          </p:cNvPr>
          <p:cNvSpPr/>
          <p:nvPr/>
        </p:nvSpPr>
        <p:spPr bwMode="auto">
          <a:xfrm>
            <a:off x="6233377" y="280443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4" name="Oval 93">
            <a:extLst>
              <a:ext uri="{FF2B5EF4-FFF2-40B4-BE49-F238E27FC236}">
                <a16:creationId xmlns:a16="http://schemas.microsoft.com/office/drawing/2014/main" id="{30EFD082-A7BA-4D56-AE00-10E9B30EC149}"/>
              </a:ext>
            </a:extLst>
          </p:cNvPr>
          <p:cNvSpPr/>
          <p:nvPr/>
        </p:nvSpPr>
        <p:spPr bwMode="auto">
          <a:xfrm>
            <a:off x="6385777" y="295683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5" name="Oval 94">
            <a:extLst>
              <a:ext uri="{FF2B5EF4-FFF2-40B4-BE49-F238E27FC236}">
                <a16:creationId xmlns:a16="http://schemas.microsoft.com/office/drawing/2014/main" id="{C8DA4D73-3673-4C14-BE7D-5D63C6C06487}"/>
              </a:ext>
            </a:extLst>
          </p:cNvPr>
          <p:cNvSpPr/>
          <p:nvPr/>
        </p:nvSpPr>
        <p:spPr bwMode="auto">
          <a:xfrm rot="17797340">
            <a:off x="5943206" y="226304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6" name="Oval 95">
            <a:extLst>
              <a:ext uri="{FF2B5EF4-FFF2-40B4-BE49-F238E27FC236}">
                <a16:creationId xmlns:a16="http://schemas.microsoft.com/office/drawing/2014/main" id="{311FC6FE-2FAB-4A2F-AE5B-D878AA15650B}"/>
              </a:ext>
            </a:extLst>
          </p:cNvPr>
          <p:cNvSpPr/>
          <p:nvPr/>
        </p:nvSpPr>
        <p:spPr bwMode="auto">
          <a:xfrm rot="17797340">
            <a:off x="6095606" y="241544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7" name="Oval 96">
            <a:extLst>
              <a:ext uri="{FF2B5EF4-FFF2-40B4-BE49-F238E27FC236}">
                <a16:creationId xmlns:a16="http://schemas.microsoft.com/office/drawing/2014/main" id="{0151335F-A01C-4BA3-B739-9185A429B497}"/>
              </a:ext>
            </a:extLst>
          </p:cNvPr>
          <p:cNvSpPr/>
          <p:nvPr/>
        </p:nvSpPr>
        <p:spPr bwMode="auto">
          <a:xfrm rot="17797340">
            <a:off x="6552805" y="238762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8" name="Oval 97">
            <a:extLst>
              <a:ext uri="{FF2B5EF4-FFF2-40B4-BE49-F238E27FC236}">
                <a16:creationId xmlns:a16="http://schemas.microsoft.com/office/drawing/2014/main" id="{CD55A7FD-25ED-4BCB-8417-79C8D4F442CE}"/>
              </a:ext>
            </a:extLst>
          </p:cNvPr>
          <p:cNvSpPr/>
          <p:nvPr/>
        </p:nvSpPr>
        <p:spPr bwMode="auto">
          <a:xfrm rot="17797340">
            <a:off x="6400406" y="272024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9" name="Oval 98">
            <a:extLst>
              <a:ext uri="{FF2B5EF4-FFF2-40B4-BE49-F238E27FC236}">
                <a16:creationId xmlns:a16="http://schemas.microsoft.com/office/drawing/2014/main" id="{C3F98B9A-CE9E-4699-B751-ACD043DDA3F4}"/>
              </a:ext>
            </a:extLst>
          </p:cNvPr>
          <p:cNvSpPr/>
          <p:nvPr/>
        </p:nvSpPr>
        <p:spPr bwMode="auto">
          <a:xfrm rot="17797340">
            <a:off x="6690576" y="2756055"/>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0" name="Oval 99">
            <a:extLst>
              <a:ext uri="{FF2B5EF4-FFF2-40B4-BE49-F238E27FC236}">
                <a16:creationId xmlns:a16="http://schemas.microsoft.com/office/drawing/2014/main" id="{B3648409-A5B4-485E-B04D-0B4EC09F8B00}"/>
              </a:ext>
            </a:extLst>
          </p:cNvPr>
          <p:cNvSpPr/>
          <p:nvPr/>
        </p:nvSpPr>
        <p:spPr bwMode="auto">
          <a:xfrm rot="19782812">
            <a:off x="6900367" y="291856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1" name="Oval 100">
            <a:extLst>
              <a:ext uri="{FF2B5EF4-FFF2-40B4-BE49-F238E27FC236}">
                <a16:creationId xmlns:a16="http://schemas.microsoft.com/office/drawing/2014/main" id="{00FA3DE4-C3AD-40A8-AE96-308D738D49ED}"/>
              </a:ext>
            </a:extLst>
          </p:cNvPr>
          <p:cNvSpPr/>
          <p:nvPr/>
        </p:nvSpPr>
        <p:spPr bwMode="auto">
          <a:xfrm>
            <a:off x="5714607" y="236853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2" name="Oval 101">
            <a:extLst>
              <a:ext uri="{FF2B5EF4-FFF2-40B4-BE49-F238E27FC236}">
                <a16:creationId xmlns:a16="http://schemas.microsoft.com/office/drawing/2014/main" id="{BAC058E9-870F-45C8-82C9-237F10B9D3D2}"/>
              </a:ext>
            </a:extLst>
          </p:cNvPr>
          <p:cNvSpPr/>
          <p:nvPr/>
        </p:nvSpPr>
        <p:spPr bwMode="auto">
          <a:xfrm>
            <a:off x="5499671" y="263476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3" name="Oval 102">
            <a:extLst>
              <a:ext uri="{FF2B5EF4-FFF2-40B4-BE49-F238E27FC236}">
                <a16:creationId xmlns:a16="http://schemas.microsoft.com/office/drawing/2014/main" id="{C6AB50EC-718A-4185-AB3B-37661A5E8999}"/>
              </a:ext>
            </a:extLst>
          </p:cNvPr>
          <p:cNvSpPr/>
          <p:nvPr/>
        </p:nvSpPr>
        <p:spPr bwMode="auto">
          <a:xfrm>
            <a:off x="5790807" y="284236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4" name="Oval 103">
            <a:extLst>
              <a:ext uri="{FF2B5EF4-FFF2-40B4-BE49-F238E27FC236}">
                <a16:creationId xmlns:a16="http://schemas.microsoft.com/office/drawing/2014/main" id="{F23B31FD-6040-4312-847D-14E022ED69EF}"/>
              </a:ext>
            </a:extLst>
          </p:cNvPr>
          <p:cNvSpPr/>
          <p:nvPr/>
        </p:nvSpPr>
        <p:spPr bwMode="auto">
          <a:xfrm>
            <a:off x="6141585" y="272024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5" name="Oval 104">
            <a:extLst>
              <a:ext uri="{FF2B5EF4-FFF2-40B4-BE49-F238E27FC236}">
                <a16:creationId xmlns:a16="http://schemas.microsoft.com/office/drawing/2014/main" id="{B84B009B-B154-48FF-AAA7-8BE27175511E}"/>
              </a:ext>
            </a:extLst>
          </p:cNvPr>
          <p:cNvSpPr/>
          <p:nvPr/>
        </p:nvSpPr>
        <p:spPr bwMode="auto">
          <a:xfrm>
            <a:off x="7443326" y="244977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6" name="Oval 105">
            <a:extLst>
              <a:ext uri="{FF2B5EF4-FFF2-40B4-BE49-F238E27FC236}">
                <a16:creationId xmlns:a16="http://schemas.microsoft.com/office/drawing/2014/main" id="{44C6D4BD-B7C2-494B-91B2-E7C4015EF15D}"/>
              </a:ext>
            </a:extLst>
          </p:cNvPr>
          <p:cNvSpPr/>
          <p:nvPr/>
        </p:nvSpPr>
        <p:spPr bwMode="auto">
          <a:xfrm>
            <a:off x="7776872" y="248913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7" name="Oval 106">
            <a:extLst>
              <a:ext uri="{FF2B5EF4-FFF2-40B4-BE49-F238E27FC236}">
                <a16:creationId xmlns:a16="http://schemas.microsoft.com/office/drawing/2014/main" id="{FF12848B-6DCE-4FE4-96B6-E20C43B2EDD9}"/>
              </a:ext>
            </a:extLst>
          </p:cNvPr>
          <p:cNvSpPr/>
          <p:nvPr/>
        </p:nvSpPr>
        <p:spPr bwMode="auto">
          <a:xfrm>
            <a:off x="5497446" y="287970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8" name="Oval 107">
            <a:extLst>
              <a:ext uri="{FF2B5EF4-FFF2-40B4-BE49-F238E27FC236}">
                <a16:creationId xmlns:a16="http://schemas.microsoft.com/office/drawing/2014/main" id="{BB3A0C30-1CD6-4E9C-B8A8-54DF4B6F69AE}"/>
              </a:ext>
            </a:extLst>
          </p:cNvPr>
          <p:cNvSpPr/>
          <p:nvPr/>
        </p:nvSpPr>
        <p:spPr bwMode="auto">
          <a:xfrm>
            <a:off x="5649846" y="303210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9" name="Oval 108">
            <a:extLst>
              <a:ext uri="{FF2B5EF4-FFF2-40B4-BE49-F238E27FC236}">
                <a16:creationId xmlns:a16="http://schemas.microsoft.com/office/drawing/2014/main" id="{E1C3F585-D287-41D8-A951-C227C7F1DDFC}"/>
              </a:ext>
            </a:extLst>
          </p:cNvPr>
          <p:cNvSpPr/>
          <p:nvPr/>
        </p:nvSpPr>
        <p:spPr bwMode="auto">
          <a:xfrm>
            <a:off x="7003943" y="238586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0" name="Oval 109">
            <a:extLst>
              <a:ext uri="{FF2B5EF4-FFF2-40B4-BE49-F238E27FC236}">
                <a16:creationId xmlns:a16="http://schemas.microsoft.com/office/drawing/2014/main" id="{C3F094B1-A502-4BAA-B60F-3222F2814A46}"/>
              </a:ext>
            </a:extLst>
          </p:cNvPr>
          <p:cNvSpPr/>
          <p:nvPr/>
        </p:nvSpPr>
        <p:spPr bwMode="auto">
          <a:xfrm>
            <a:off x="7261289" y="254452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1" name="Oval 110">
            <a:extLst>
              <a:ext uri="{FF2B5EF4-FFF2-40B4-BE49-F238E27FC236}">
                <a16:creationId xmlns:a16="http://schemas.microsoft.com/office/drawing/2014/main" id="{9255B4B5-A424-4806-BDAF-42AA79F19EBB}"/>
              </a:ext>
            </a:extLst>
          </p:cNvPr>
          <p:cNvSpPr/>
          <p:nvPr/>
        </p:nvSpPr>
        <p:spPr bwMode="auto">
          <a:xfrm>
            <a:off x="6284353" y="232931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2" name="Oval 111">
            <a:extLst>
              <a:ext uri="{FF2B5EF4-FFF2-40B4-BE49-F238E27FC236}">
                <a16:creationId xmlns:a16="http://schemas.microsoft.com/office/drawing/2014/main" id="{034249A9-475E-4B81-BDA2-718BFC604920}"/>
              </a:ext>
            </a:extLst>
          </p:cNvPr>
          <p:cNvSpPr/>
          <p:nvPr/>
        </p:nvSpPr>
        <p:spPr bwMode="auto">
          <a:xfrm>
            <a:off x="6436753" y="248171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3" name="Oval 112">
            <a:extLst>
              <a:ext uri="{FF2B5EF4-FFF2-40B4-BE49-F238E27FC236}">
                <a16:creationId xmlns:a16="http://schemas.microsoft.com/office/drawing/2014/main" id="{19A8AEF0-CC55-4BE6-BAE2-D6E9CF49D224}"/>
              </a:ext>
            </a:extLst>
          </p:cNvPr>
          <p:cNvSpPr/>
          <p:nvPr/>
        </p:nvSpPr>
        <p:spPr bwMode="auto">
          <a:xfrm>
            <a:off x="6589153" y="263411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4" name="Oval 113">
            <a:extLst>
              <a:ext uri="{FF2B5EF4-FFF2-40B4-BE49-F238E27FC236}">
                <a16:creationId xmlns:a16="http://schemas.microsoft.com/office/drawing/2014/main" id="{37105FC2-6D05-4F10-9E2E-5F058B85A992}"/>
              </a:ext>
            </a:extLst>
          </p:cNvPr>
          <p:cNvSpPr/>
          <p:nvPr/>
        </p:nvSpPr>
        <p:spPr bwMode="auto">
          <a:xfrm>
            <a:off x="6741553" y="278651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5" name="Oval 114">
            <a:extLst>
              <a:ext uri="{FF2B5EF4-FFF2-40B4-BE49-F238E27FC236}">
                <a16:creationId xmlns:a16="http://schemas.microsoft.com/office/drawing/2014/main" id="{23284088-502A-4AEC-B0C4-EFB873C09C0A}"/>
              </a:ext>
            </a:extLst>
          </p:cNvPr>
          <p:cNvSpPr/>
          <p:nvPr/>
        </p:nvSpPr>
        <p:spPr bwMode="auto">
          <a:xfrm>
            <a:off x="6893953" y="293891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6" name="Oval 115">
            <a:extLst>
              <a:ext uri="{FF2B5EF4-FFF2-40B4-BE49-F238E27FC236}">
                <a16:creationId xmlns:a16="http://schemas.microsoft.com/office/drawing/2014/main" id="{0D4130AC-4350-49ED-824E-D7BD57200934}"/>
              </a:ext>
            </a:extLst>
          </p:cNvPr>
          <p:cNvSpPr/>
          <p:nvPr/>
        </p:nvSpPr>
        <p:spPr bwMode="auto">
          <a:xfrm>
            <a:off x="7046353" y="309131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7" name="Oval 116">
            <a:extLst>
              <a:ext uri="{FF2B5EF4-FFF2-40B4-BE49-F238E27FC236}">
                <a16:creationId xmlns:a16="http://schemas.microsoft.com/office/drawing/2014/main" id="{3B4867CF-4246-484F-9E96-08482E0FD845}"/>
              </a:ext>
            </a:extLst>
          </p:cNvPr>
          <p:cNvSpPr/>
          <p:nvPr/>
        </p:nvSpPr>
        <p:spPr bwMode="auto">
          <a:xfrm rot="17797340">
            <a:off x="6741552" y="228093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8" name="Oval 117">
            <a:extLst>
              <a:ext uri="{FF2B5EF4-FFF2-40B4-BE49-F238E27FC236}">
                <a16:creationId xmlns:a16="http://schemas.microsoft.com/office/drawing/2014/main" id="{A993A22A-F5DF-4768-87FD-C1898E43706A}"/>
              </a:ext>
            </a:extLst>
          </p:cNvPr>
          <p:cNvSpPr/>
          <p:nvPr/>
        </p:nvSpPr>
        <p:spPr bwMode="auto">
          <a:xfrm rot="17797340">
            <a:off x="6893952" y="243333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9" name="Oval 118">
            <a:extLst>
              <a:ext uri="{FF2B5EF4-FFF2-40B4-BE49-F238E27FC236}">
                <a16:creationId xmlns:a16="http://schemas.microsoft.com/office/drawing/2014/main" id="{8CB55EC8-9850-4D8A-8019-6416F90C5628}"/>
              </a:ext>
            </a:extLst>
          </p:cNvPr>
          <p:cNvSpPr/>
          <p:nvPr/>
        </p:nvSpPr>
        <p:spPr bwMode="auto">
          <a:xfrm rot="17797340">
            <a:off x="7351151" y="2405515"/>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0" name="Oval 119">
            <a:extLst>
              <a:ext uri="{FF2B5EF4-FFF2-40B4-BE49-F238E27FC236}">
                <a16:creationId xmlns:a16="http://schemas.microsoft.com/office/drawing/2014/main" id="{67629933-7CD5-4305-9797-243AB8C5A169}"/>
              </a:ext>
            </a:extLst>
          </p:cNvPr>
          <p:cNvSpPr/>
          <p:nvPr/>
        </p:nvSpPr>
        <p:spPr bwMode="auto">
          <a:xfrm rot="17797340">
            <a:off x="7198752" y="273813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1" name="Oval 120">
            <a:extLst>
              <a:ext uri="{FF2B5EF4-FFF2-40B4-BE49-F238E27FC236}">
                <a16:creationId xmlns:a16="http://schemas.microsoft.com/office/drawing/2014/main" id="{EA20663F-C8EA-46AD-A6CF-BCE64B61606E}"/>
              </a:ext>
            </a:extLst>
          </p:cNvPr>
          <p:cNvSpPr/>
          <p:nvPr/>
        </p:nvSpPr>
        <p:spPr bwMode="auto">
          <a:xfrm rot="17797340">
            <a:off x="7351152" y="289053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2" name="Oval 121">
            <a:extLst>
              <a:ext uri="{FF2B5EF4-FFF2-40B4-BE49-F238E27FC236}">
                <a16:creationId xmlns:a16="http://schemas.microsoft.com/office/drawing/2014/main" id="{AD4DCF54-00E7-4143-8FD9-9315429886F7}"/>
              </a:ext>
            </a:extLst>
          </p:cNvPr>
          <p:cNvSpPr/>
          <p:nvPr/>
        </p:nvSpPr>
        <p:spPr bwMode="auto">
          <a:xfrm rot="19782812">
            <a:off x="7698713" y="293646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3" name="Oval 122">
            <a:extLst>
              <a:ext uri="{FF2B5EF4-FFF2-40B4-BE49-F238E27FC236}">
                <a16:creationId xmlns:a16="http://schemas.microsoft.com/office/drawing/2014/main" id="{ACA2A184-4C60-43C1-A317-28111B16D4FD}"/>
              </a:ext>
            </a:extLst>
          </p:cNvPr>
          <p:cNvSpPr/>
          <p:nvPr/>
        </p:nvSpPr>
        <p:spPr bwMode="auto">
          <a:xfrm>
            <a:off x="6512953" y="238642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4" name="Oval 123">
            <a:extLst>
              <a:ext uri="{FF2B5EF4-FFF2-40B4-BE49-F238E27FC236}">
                <a16:creationId xmlns:a16="http://schemas.microsoft.com/office/drawing/2014/main" id="{B0CFB876-8202-47CA-96F3-7767640EB641}"/>
              </a:ext>
            </a:extLst>
          </p:cNvPr>
          <p:cNvSpPr/>
          <p:nvPr/>
        </p:nvSpPr>
        <p:spPr bwMode="auto">
          <a:xfrm>
            <a:off x="6298017" y="265266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5" name="Oval 124">
            <a:extLst>
              <a:ext uri="{FF2B5EF4-FFF2-40B4-BE49-F238E27FC236}">
                <a16:creationId xmlns:a16="http://schemas.microsoft.com/office/drawing/2014/main" id="{20AA4CFB-7962-44CD-B7CD-AC349F74DC4D}"/>
              </a:ext>
            </a:extLst>
          </p:cNvPr>
          <p:cNvSpPr/>
          <p:nvPr/>
        </p:nvSpPr>
        <p:spPr bwMode="auto">
          <a:xfrm>
            <a:off x="6726923" y="274367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6" name="Oval 125">
            <a:extLst>
              <a:ext uri="{FF2B5EF4-FFF2-40B4-BE49-F238E27FC236}">
                <a16:creationId xmlns:a16="http://schemas.microsoft.com/office/drawing/2014/main" id="{949386D4-287E-4B49-B7DD-C3412F6B3020}"/>
              </a:ext>
            </a:extLst>
          </p:cNvPr>
          <p:cNvSpPr/>
          <p:nvPr/>
        </p:nvSpPr>
        <p:spPr bwMode="auto">
          <a:xfrm>
            <a:off x="6939931" y="273813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7" name="Oval 126">
            <a:extLst>
              <a:ext uri="{FF2B5EF4-FFF2-40B4-BE49-F238E27FC236}">
                <a16:creationId xmlns:a16="http://schemas.microsoft.com/office/drawing/2014/main" id="{E731CB01-41E1-4B23-B846-23A0F3263CC6}"/>
              </a:ext>
            </a:extLst>
          </p:cNvPr>
          <p:cNvSpPr/>
          <p:nvPr/>
        </p:nvSpPr>
        <p:spPr bwMode="auto">
          <a:xfrm>
            <a:off x="7782855" y="230825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8" name="Oval 127">
            <a:extLst>
              <a:ext uri="{FF2B5EF4-FFF2-40B4-BE49-F238E27FC236}">
                <a16:creationId xmlns:a16="http://schemas.microsoft.com/office/drawing/2014/main" id="{D0D9DCE3-CD83-441B-961E-CE8F71924BF2}"/>
              </a:ext>
            </a:extLst>
          </p:cNvPr>
          <p:cNvSpPr/>
          <p:nvPr/>
        </p:nvSpPr>
        <p:spPr bwMode="auto">
          <a:xfrm>
            <a:off x="7795652" y="255791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9" name="Oval 128">
            <a:extLst>
              <a:ext uri="{FF2B5EF4-FFF2-40B4-BE49-F238E27FC236}">
                <a16:creationId xmlns:a16="http://schemas.microsoft.com/office/drawing/2014/main" id="{0D05A16E-A9AD-408D-BEDF-8EEE850C75FF}"/>
              </a:ext>
            </a:extLst>
          </p:cNvPr>
          <p:cNvSpPr/>
          <p:nvPr/>
        </p:nvSpPr>
        <p:spPr bwMode="auto">
          <a:xfrm>
            <a:off x="6295792" y="289759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0" name="Oval 129">
            <a:extLst>
              <a:ext uri="{FF2B5EF4-FFF2-40B4-BE49-F238E27FC236}">
                <a16:creationId xmlns:a16="http://schemas.microsoft.com/office/drawing/2014/main" id="{079CF2C9-EA81-4A84-966D-28A7F427C5BB}"/>
              </a:ext>
            </a:extLst>
          </p:cNvPr>
          <p:cNvSpPr/>
          <p:nvPr/>
        </p:nvSpPr>
        <p:spPr bwMode="auto">
          <a:xfrm>
            <a:off x="6448192" y="304999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1" name="Oval 130">
            <a:extLst>
              <a:ext uri="{FF2B5EF4-FFF2-40B4-BE49-F238E27FC236}">
                <a16:creationId xmlns:a16="http://schemas.microsoft.com/office/drawing/2014/main" id="{B8B88FF1-AC90-4EB0-A83B-3F322B7C8D4E}"/>
              </a:ext>
            </a:extLst>
          </p:cNvPr>
          <p:cNvSpPr/>
          <p:nvPr/>
        </p:nvSpPr>
        <p:spPr bwMode="auto">
          <a:xfrm>
            <a:off x="7802289" y="240376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2" name="Oval 131">
            <a:extLst>
              <a:ext uri="{FF2B5EF4-FFF2-40B4-BE49-F238E27FC236}">
                <a16:creationId xmlns:a16="http://schemas.microsoft.com/office/drawing/2014/main" id="{2F9052E8-B255-490A-8E9E-301EAB109C5D}"/>
              </a:ext>
            </a:extLst>
          </p:cNvPr>
          <p:cNvSpPr/>
          <p:nvPr/>
        </p:nvSpPr>
        <p:spPr bwMode="auto">
          <a:xfrm>
            <a:off x="8059635" y="2562415"/>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3" name="Oval 132">
            <a:extLst>
              <a:ext uri="{FF2B5EF4-FFF2-40B4-BE49-F238E27FC236}">
                <a16:creationId xmlns:a16="http://schemas.microsoft.com/office/drawing/2014/main" id="{44FFDFD8-511E-4106-9DE6-AC65EC217DD4}"/>
              </a:ext>
            </a:extLst>
          </p:cNvPr>
          <p:cNvSpPr/>
          <p:nvPr/>
        </p:nvSpPr>
        <p:spPr bwMode="auto">
          <a:xfrm>
            <a:off x="5541819" y="331000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4" name="Oval 133">
            <a:extLst>
              <a:ext uri="{FF2B5EF4-FFF2-40B4-BE49-F238E27FC236}">
                <a16:creationId xmlns:a16="http://schemas.microsoft.com/office/drawing/2014/main" id="{C02FA589-3AFE-4A4D-940C-26E2A5317060}"/>
              </a:ext>
            </a:extLst>
          </p:cNvPr>
          <p:cNvSpPr/>
          <p:nvPr/>
        </p:nvSpPr>
        <p:spPr bwMode="auto">
          <a:xfrm>
            <a:off x="5694219" y="346240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5" name="Oval 134">
            <a:extLst>
              <a:ext uri="{FF2B5EF4-FFF2-40B4-BE49-F238E27FC236}">
                <a16:creationId xmlns:a16="http://schemas.microsoft.com/office/drawing/2014/main" id="{2958F332-8DD6-4DD8-91ED-2902E3D56EBB}"/>
              </a:ext>
            </a:extLst>
          </p:cNvPr>
          <p:cNvSpPr/>
          <p:nvPr/>
        </p:nvSpPr>
        <p:spPr bwMode="auto">
          <a:xfrm>
            <a:off x="5846619" y="361480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6" name="Oval 135">
            <a:extLst>
              <a:ext uri="{FF2B5EF4-FFF2-40B4-BE49-F238E27FC236}">
                <a16:creationId xmlns:a16="http://schemas.microsoft.com/office/drawing/2014/main" id="{9CDD8809-AACB-4D29-B530-6D9B21D7D69F}"/>
              </a:ext>
            </a:extLst>
          </p:cNvPr>
          <p:cNvSpPr/>
          <p:nvPr/>
        </p:nvSpPr>
        <p:spPr bwMode="auto">
          <a:xfrm>
            <a:off x="5999019" y="376720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7" name="Oval 136">
            <a:extLst>
              <a:ext uri="{FF2B5EF4-FFF2-40B4-BE49-F238E27FC236}">
                <a16:creationId xmlns:a16="http://schemas.microsoft.com/office/drawing/2014/main" id="{5F3A5995-0BC3-4921-B636-3F709504D1C4}"/>
              </a:ext>
            </a:extLst>
          </p:cNvPr>
          <p:cNvSpPr/>
          <p:nvPr/>
        </p:nvSpPr>
        <p:spPr bwMode="auto">
          <a:xfrm>
            <a:off x="6289189" y="380301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8" name="Oval 137">
            <a:extLst>
              <a:ext uri="{FF2B5EF4-FFF2-40B4-BE49-F238E27FC236}">
                <a16:creationId xmlns:a16="http://schemas.microsoft.com/office/drawing/2014/main" id="{DB051090-8DC9-44CD-B854-36F8FB7E0F38}"/>
              </a:ext>
            </a:extLst>
          </p:cNvPr>
          <p:cNvSpPr/>
          <p:nvPr/>
        </p:nvSpPr>
        <p:spPr bwMode="auto">
          <a:xfrm>
            <a:off x="6441589" y="395541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9" name="Oval 138">
            <a:extLst>
              <a:ext uri="{FF2B5EF4-FFF2-40B4-BE49-F238E27FC236}">
                <a16:creationId xmlns:a16="http://schemas.microsoft.com/office/drawing/2014/main" id="{26D540B9-E1C0-42E1-973F-180D070E80FE}"/>
              </a:ext>
            </a:extLst>
          </p:cNvPr>
          <p:cNvSpPr/>
          <p:nvPr/>
        </p:nvSpPr>
        <p:spPr bwMode="auto">
          <a:xfrm rot="17797340">
            <a:off x="5999018" y="326162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0" name="Oval 139">
            <a:extLst>
              <a:ext uri="{FF2B5EF4-FFF2-40B4-BE49-F238E27FC236}">
                <a16:creationId xmlns:a16="http://schemas.microsoft.com/office/drawing/2014/main" id="{E448716D-0679-4341-BD6C-83DAFC28C19B}"/>
              </a:ext>
            </a:extLst>
          </p:cNvPr>
          <p:cNvSpPr/>
          <p:nvPr/>
        </p:nvSpPr>
        <p:spPr bwMode="auto">
          <a:xfrm rot="17797340">
            <a:off x="6151418" y="341402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1" name="Oval 140">
            <a:extLst>
              <a:ext uri="{FF2B5EF4-FFF2-40B4-BE49-F238E27FC236}">
                <a16:creationId xmlns:a16="http://schemas.microsoft.com/office/drawing/2014/main" id="{066B0DF3-9D59-4D75-8E11-637EBA8CD9E7}"/>
              </a:ext>
            </a:extLst>
          </p:cNvPr>
          <p:cNvSpPr/>
          <p:nvPr/>
        </p:nvSpPr>
        <p:spPr bwMode="auto">
          <a:xfrm rot="17797340">
            <a:off x="6608617" y="338620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2" name="Oval 141">
            <a:extLst>
              <a:ext uri="{FF2B5EF4-FFF2-40B4-BE49-F238E27FC236}">
                <a16:creationId xmlns:a16="http://schemas.microsoft.com/office/drawing/2014/main" id="{28167F48-DCE7-4FB6-9AD2-EC77C95CE5EF}"/>
              </a:ext>
            </a:extLst>
          </p:cNvPr>
          <p:cNvSpPr/>
          <p:nvPr/>
        </p:nvSpPr>
        <p:spPr bwMode="auto">
          <a:xfrm rot="17797340">
            <a:off x="6456218" y="371882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3" name="Oval 142">
            <a:extLst>
              <a:ext uri="{FF2B5EF4-FFF2-40B4-BE49-F238E27FC236}">
                <a16:creationId xmlns:a16="http://schemas.microsoft.com/office/drawing/2014/main" id="{68BBE363-CE2A-4924-9152-B287E76A25CC}"/>
              </a:ext>
            </a:extLst>
          </p:cNvPr>
          <p:cNvSpPr/>
          <p:nvPr/>
        </p:nvSpPr>
        <p:spPr bwMode="auto">
          <a:xfrm rot="17797340">
            <a:off x="6746388" y="375464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4" name="Oval 143">
            <a:extLst>
              <a:ext uri="{FF2B5EF4-FFF2-40B4-BE49-F238E27FC236}">
                <a16:creationId xmlns:a16="http://schemas.microsoft.com/office/drawing/2014/main" id="{14073B68-DC08-4822-AA99-0656540FE752}"/>
              </a:ext>
            </a:extLst>
          </p:cNvPr>
          <p:cNvSpPr/>
          <p:nvPr/>
        </p:nvSpPr>
        <p:spPr bwMode="auto">
          <a:xfrm rot="19782812">
            <a:off x="6956179" y="39171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5" name="Oval 144">
            <a:extLst>
              <a:ext uri="{FF2B5EF4-FFF2-40B4-BE49-F238E27FC236}">
                <a16:creationId xmlns:a16="http://schemas.microsoft.com/office/drawing/2014/main" id="{EA22740A-C260-4332-B708-319A32042176}"/>
              </a:ext>
            </a:extLst>
          </p:cNvPr>
          <p:cNvSpPr/>
          <p:nvPr/>
        </p:nvSpPr>
        <p:spPr bwMode="auto">
          <a:xfrm>
            <a:off x="5770419" y="336711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6" name="Oval 145">
            <a:extLst>
              <a:ext uri="{FF2B5EF4-FFF2-40B4-BE49-F238E27FC236}">
                <a16:creationId xmlns:a16="http://schemas.microsoft.com/office/drawing/2014/main" id="{10EB51E2-DCD6-4D92-AFB5-106BE85D4989}"/>
              </a:ext>
            </a:extLst>
          </p:cNvPr>
          <p:cNvSpPr/>
          <p:nvPr/>
        </p:nvSpPr>
        <p:spPr bwMode="auto">
          <a:xfrm>
            <a:off x="5555483" y="36333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7" name="Oval 146">
            <a:extLst>
              <a:ext uri="{FF2B5EF4-FFF2-40B4-BE49-F238E27FC236}">
                <a16:creationId xmlns:a16="http://schemas.microsoft.com/office/drawing/2014/main" id="{770B5906-4F52-44E5-9764-D839F06B6FAC}"/>
              </a:ext>
            </a:extLst>
          </p:cNvPr>
          <p:cNvSpPr/>
          <p:nvPr/>
        </p:nvSpPr>
        <p:spPr bwMode="auto">
          <a:xfrm>
            <a:off x="5846619" y="384095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8" name="Oval 147">
            <a:extLst>
              <a:ext uri="{FF2B5EF4-FFF2-40B4-BE49-F238E27FC236}">
                <a16:creationId xmlns:a16="http://schemas.microsoft.com/office/drawing/2014/main" id="{CEE4B733-C636-46BD-B9D2-3C7EEDF33B02}"/>
              </a:ext>
            </a:extLst>
          </p:cNvPr>
          <p:cNvSpPr/>
          <p:nvPr/>
        </p:nvSpPr>
        <p:spPr bwMode="auto">
          <a:xfrm>
            <a:off x="6197397" y="371882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9" name="Oval 148">
            <a:extLst>
              <a:ext uri="{FF2B5EF4-FFF2-40B4-BE49-F238E27FC236}">
                <a16:creationId xmlns:a16="http://schemas.microsoft.com/office/drawing/2014/main" id="{A663B33E-6328-4076-838B-19266340FB2E}"/>
              </a:ext>
            </a:extLst>
          </p:cNvPr>
          <p:cNvSpPr/>
          <p:nvPr/>
        </p:nvSpPr>
        <p:spPr bwMode="auto">
          <a:xfrm>
            <a:off x="7499138" y="344836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0" name="Oval 149">
            <a:extLst>
              <a:ext uri="{FF2B5EF4-FFF2-40B4-BE49-F238E27FC236}">
                <a16:creationId xmlns:a16="http://schemas.microsoft.com/office/drawing/2014/main" id="{A442DD83-57B4-41D3-B4C8-1F6CD9E502BD}"/>
              </a:ext>
            </a:extLst>
          </p:cNvPr>
          <p:cNvSpPr/>
          <p:nvPr/>
        </p:nvSpPr>
        <p:spPr bwMode="auto">
          <a:xfrm>
            <a:off x="7832684" y="3487715"/>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1" name="Oval 150">
            <a:extLst>
              <a:ext uri="{FF2B5EF4-FFF2-40B4-BE49-F238E27FC236}">
                <a16:creationId xmlns:a16="http://schemas.microsoft.com/office/drawing/2014/main" id="{6AFBB843-0455-4C53-8111-BB6146631FF3}"/>
              </a:ext>
            </a:extLst>
          </p:cNvPr>
          <p:cNvSpPr/>
          <p:nvPr/>
        </p:nvSpPr>
        <p:spPr bwMode="auto">
          <a:xfrm>
            <a:off x="5553258" y="387828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2" name="Oval 151">
            <a:extLst>
              <a:ext uri="{FF2B5EF4-FFF2-40B4-BE49-F238E27FC236}">
                <a16:creationId xmlns:a16="http://schemas.microsoft.com/office/drawing/2014/main" id="{251D8C9F-7926-47FF-9A1D-A987B923482D}"/>
              </a:ext>
            </a:extLst>
          </p:cNvPr>
          <p:cNvSpPr/>
          <p:nvPr/>
        </p:nvSpPr>
        <p:spPr bwMode="auto">
          <a:xfrm>
            <a:off x="5705658" y="403068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3" name="Oval 152">
            <a:extLst>
              <a:ext uri="{FF2B5EF4-FFF2-40B4-BE49-F238E27FC236}">
                <a16:creationId xmlns:a16="http://schemas.microsoft.com/office/drawing/2014/main" id="{EA38AB8D-2633-4BCB-9E66-8BB2AF2CD7EB}"/>
              </a:ext>
            </a:extLst>
          </p:cNvPr>
          <p:cNvSpPr/>
          <p:nvPr/>
        </p:nvSpPr>
        <p:spPr bwMode="auto">
          <a:xfrm>
            <a:off x="7059755" y="338445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4" name="Oval 153">
            <a:extLst>
              <a:ext uri="{FF2B5EF4-FFF2-40B4-BE49-F238E27FC236}">
                <a16:creationId xmlns:a16="http://schemas.microsoft.com/office/drawing/2014/main" id="{06F317EC-B9E6-4589-951B-60B15D74B0AC}"/>
              </a:ext>
            </a:extLst>
          </p:cNvPr>
          <p:cNvSpPr/>
          <p:nvPr/>
        </p:nvSpPr>
        <p:spPr bwMode="auto">
          <a:xfrm>
            <a:off x="7317101" y="354310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5" name="Oval 154">
            <a:extLst>
              <a:ext uri="{FF2B5EF4-FFF2-40B4-BE49-F238E27FC236}">
                <a16:creationId xmlns:a16="http://schemas.microsoft.com/office/drawing/2014/main" id="{CEA32DB6-ED30-4B6B-81E9-9635008F3FF9}"/>
              </a:ext>
            </a:extLst>
          </p:cNvPr>
          <p:cNvSpPr/>
          <p:nvPr/>
        </p:nvSpPr>
        <p:spPr bwMode="auto">
          <a:xfrm>
            <a:off x="6340165" y="33279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6" name="Oval 155">
            <a:extLst>
              <a:ext uri="{FF2B5EF4-FFF2-40B4-BE49-F238E27FC236}">
                <a16:creationId xmlns:a16="http://schemas.microsoft.com/office/drawing/2014/main" id="{6EAEEDC7-AB50-46F5-BBFA-F4233343D261}"/>
              </a:ext>
            </a:extLst>
          </p:cNvPr>
          <p:cNvSpPr/>
          <p:nvPr/>
        </p:nvSpPr>
        <p:spPr bwMode="auto">
          <a:xfrm>
            <a:off x="6492565" y="34803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7" name="Oval 156">
            <a:extLst>
              <a:ext uri="{FF2B5EF4-FFF2-40B4-BE49-F238E27FC236}">
                <a16:creationId xmlns:a16="http://schemas.microsoft.com/office/drawing/2014/main" id="{2E93985F-888F-44EB-BFD8-C94B8F6C3D8F}"/>
              </a:ext>
            </a:extLst>
          </p:cNvPr>
          <p:cNvSpPr/>
          <p:nvPr/>
        </p:nvSpPr>
        <p:spPr bwMode="auto">
          <a:xfrm>
            <a:off x="6644965" y="36327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8" name="Oval 157">
            <a:extLst>
              <a:ext uri="{FF2B5EF4-FFF2-40B4-BE49-F238E27FC236}">
                <a16:creationId xmlns:a16="http://schemas.microsoft.com/office/drawing/2014/main" id="{8A6BE902-D36A-46FB-A5D2-C11D89773F35}"/>
              </a:ext>
            </a:extLst>
          </p:cNvPr>
          <p:cNvSpPr/>
          <p:nvPr/>
        </p:nvSpPr>
        <p:spPr bwMode="auto">
          <a:xfrm>
            <a:off x="6797365" y="37851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9" name="Oval 158">
            <a:extLst>
              <a:ext uri="{FF2B5EF4-FFF2-40B4-BE49-F238E27FC236}">
                <a16:creationId xmlns:a16="http://schemas.microsoft.com/office/drawing/2014/main" id="{236CD7D3-A5FF-421F-A54A-60B769C51176}"/>
              </a:ext>
            </a:extLst>
          </p:cNvPr>
          <p:cNvSpPr/>
          <p:nvPr/>
        </p:nvSpPr>
        <p:spPr bwMode="auto">
          <a:xfrm>
            <a:off x="6949765" y="39375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0" name="Oval 159">
            <a:extLst>
              <a:ext uri="{FF2B5EF4-FFF2-40B4-BE49-F238E27FC236}">
                <a16:creationId xmlns:a16="http://schemas.microsoft.com/office/drawing/2014/main" id="{5F265C10-D02C-4A0E-9DEB-EAF48D7D0846}"/>
              </a:ext>
            </a:extLst>
          </p:cNvPr>
          <p:cNvSpPr/>
          <p:nvPr/>
        </p:nvSpPr>
        <p:spPr bwMode="auto">
          <a:xfrm>
            <a:off x="7102165" y="40899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1" name="Oval 160">
            <a:extLst>
              <a:ext uri="{FF2B5EF4-FFF2-40B4-BE49-F238E27FC236}">
                <a16:creationId xmlns:a16="http://schemas.microsoft.com/office/drawing/2014/main" id="{A277BBCB-473D-4F11-89BD-1B345C0F2BED}"/>
              </a:ext>
            </a:extLst>
          </p:cNvPr>
          <p:cNvSpPr/>
          <p:nvPr/>
        </p:nvSpPr>
        <p:spPr bwMode="auto">
          <a:xfrm rot="17797340">
            <a:off x="6797364" y="32795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2" name="Oval 161">
            <a:extLst>
              <a:ext uri="{FF2B5EF4-FFF2-40B4-BE49-F238E27FC236}">
                <a16:creationId xmlns:a16="http://schemas.microsoft.com/office/drawing/2014/main" id="{277582B2-99DB-4509-A59E-D4090B51A156}"/>
              </a:ext>
            </a:extLst>
          </p:cNvPr>
          <p:cNvSpPr/>
          <p:nvPr/>
        </p:nvSpPr>
        <p:spPr bwMode="auto">
          <a:xfrm rot="17797340">
            <a:off x="6949764" y="34319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3" name="Oval 162">
            <a:extLst>
              <a:ext uri="{FF2B5EF4-FFF2-40B4-BE49-F238E27FC236}">
                <a16:creationId xmlns:a16="http://schemas.microsoft.com/office/drawing/2014/main" id="{FC86E4FE-AF4F-4667-A38E-CF7DC4E139C4}"/>
              </a:ext>
            </a:extLst>
          </p:cNvPr>
          <p:cNvSpPr/>
          <p:nvPr/>
        </p:nvSpPr>
        <p:spPr bwMode="auto">
          <a:xfrm rot="17797340">
            <a:off x="7406963" y="340410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4" name="Oval 163">
            <a:extLst>
              <a:ext uri="{FF2B5EF4-FFF2-40B4-BE49-F238E27FC236}">
                <a16:creationId xmlns:a16="http://schemas.microsoft.com/office/drawing/2014/main" id="{61D6F670-B41E-4DCF-843A-D6F23A47F47B}"/>
              </a:ext>
            </a:extLst>
          </p:cNvPr>
          <p:cNvSpPr/>
          <p:nvPr/>
        </p:nvSpPr>
        <p:spPr bwMode="auto">
          <a:xfrm rot="17797340">
            <a:off x="7254564" y="37367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5" name="Oval 164">
            <a:extLst>
              <a:ext uri="{FF2B5EF4-FFF2-40B4-BE49-F238E27FC236}">
                <a16:creationId xmlns:a16="http://schemas.microsoft.com/office/drawing/2014/main" id="{8DE395E5-CB35-4C23-87B6-C9518254AF2A}"/>
              </a:ext>
            </a:extLst>
          </p:cNvPr>
          <p:cNvSpPr/>
          <p:nvPr/>
        </p:nvSpPr>
        <p:spPr bwMode="auto">
          <a:xfrm rot="17797340">
            <a:off x="7406964" y="38891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6" name="Oval 165">
            <a:extLst>
              <a:ext uri="{FF2B5EF4-FFF2-40B4-BE49-F238E27FC236}">
                <a16:creationId xmlns:a16="http://schemas.microsoft.com/office/drawing/2014/main" id="{FAE8887B-D038-4CA3-B240-D039BD6EE37D}"/>
              </a:ext>
            </a:extLst>
          </p:cNvPr>
          <p:cNvSpPr/>
          <p:nvPr/>
        </p:nvSpPr>
        <p:spPr bwMode="auto">
          <a:xfrm rot="19782812">
            <a:off x="7754525" y="393504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7" name="Oval 166">
            <a:extLst>
              <a:ext uri="{FF2B5EF4-FFF2-40B4-BE49-F238E27FC236}">
                <a16:creationId xmlns:a16="http://schemas.microsoft.com/office/drawing/2014/main" id="{F73216DE-6F75-4EFA-85CD-2019AE92113E}"/>
              </a:ext>
            </a:extLst>
          </p:cNvPr>
          <p:cNvSpPr/>
          <p:nvPr/>
        </p:nvSpPr>
        <p:spPr bwMode="auto">
          <a:xfrm>
            <a:off x="6568765" y="338501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8" name="Oval 167">
            <a:extLst>
              <a:ext uri="{FF2B5EF4-FFF2-40B4-BE49-F238E27FC236}">
                <a16:creationId xmlns:a16="http://schemas.microsoft.com/office/drawing/2014/main" id="{C9D364FE-3CF6-4438-AB00-4EE1528ECD38}"/>
              </a:ext>
            </a:extLst>
          </p:cNvPr>
          <p:cNvSpPr/>
          <p:nvPr/>
        </p:nvSpPr>
        <p:spPr bwMode="auto">
          <a:xfrm>
            <a:off x="6353829" y="365124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9" name="Oval 168">
            <a:extLst>
              <a:ext uri="{FF2B5EF4-FFF2-40B4-BE49-F238E27FC236}">
                <a16:creationId xmlns:a16="http://schemas.microsoft.com/office/drawing/2014/main" id="{C8B01232-FCCA-40B5-B697-D3B70BB61D49}"/>
              </a:ext>
            </a:extLst>
          </p:cNvPr>
          <p:cNvSpPr/>
          <p:nvPr/>
        </p:nvSpPr>
        <p:spPr bwMode="auto">
          <a:xfrm>
            <a:off x="6782735" y="374225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0" name="Oval 169">
            <a:extLst>
              <a:ext uri="{FF2B5EF4-FFF2-40B4-BE49-F238E27FC236}">
                <a16:creationId xmlns:a16="http://schemas.microsoft.com/office/drawing/2014/main" id="{D958B038-3272-4AA5-A2B2-5F9F89E51A28}"/>
              </a:ext>
            </a:extLst>
          </p:cNvPr>
          <p:cNvSpPr/>
          <p:nvPr/>
        </p:nvSpPr>
        <p:spPr bwMode="auto">
          <a:xfrm>
            <a:off x="6995743" y="373672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1" name="Oval 170">
            <a:extLst>
              <a:ext uri="{FF2B5EF4-FFF2-40B4-BE49-F238E27FC236}">
                <a16:creationId xmlns:a16="http://schemas.microsoft.com/office/drawing/2014/main" id="{5C2C0EB8-1A95-4318-B337-DCFE961799F7}"/>
              </a:ext>
            </a:extLst>
          </p:cNvPr>
          <p:cNvSpPr/>
          <p:nvPr/>
        </p:nvSpPr>
        <p:spPr bwMode="auto">
          <a:xfrm>
            <a:off x="7838667" y="330683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2" name="Oval 171">
            <a:extLst>
              <a:ext uri="{FF2B5EF4-FFF2-40B4-BE49-F238E27FC236}">
                <a16:creationId xmlns:a16="http://schemas.microsoft.com/office/drawing/2014/main" id="{5EDEB658-16D3-4859-8FCB-34633D6AB683}"/>
              </a:ext>
            </a:extLst>
          </p:cNvPr>
          <p:cNvSpPr/>
          <p:nvPr/>
        </p:nvSpPr>
        <p:spPr bwMode="auto">
          <a:xfrm>
            <a:off x="7851464" y="35565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3" name="Oval 172">
            <a:extLst>
              <a:ext uri="{FF2B5EF4-FFF2-40B4-BE49-F238E27FC236}">
                <a16:creationId xmlns:a16="http://schemas.microsoft.com/office/drawing/2014/main" id="{CABEF878-62E9-4F6F-9C86-2020FA99B496}"/>
              </a:ext>
            </a:extLst>
          </p:cNvPr>
          <p:cNvSpPr/>
          <p:nvPr/>
        </p:nvSpPr>
        <p:spPr bwMode="auto">
          <a:xfrm>
            <a:off x="6351604" y="389618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4" name="Oval 173">
            <a:extLst>
              <a:ext uri="{FF2B5EF4-FFF2-40B4-BE49-F238E27FC236}">
                <a16:creationId xmlns:a16="http://schemas.microsoft.com/office/drawing/2014/main" id="{58ED0A9E-FF52-42BB-9BF9-23C6BA8FBC38}"/>
              </a:ext>
            </a:extLst>
          </p:cNvPr>
          <p:cNvSpPr/>
          <p:nvPr/>
        </p:nvSpPr>
        <p:spPr bwMode="auto">
          <a:xfrm>
            <a:off x="6504004" y="404858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5" name="Oval 174">
            <a:extLst>
              <a:ext uri="{FF2B5EF4-FFF2-40B4-BE49-F238E27FC236}">
                <a16:creationId xmlns:a16="http://schemas.microsoft.com/office/drawing/2014/main" id="{11A8D4B7-512B-4746-99CD-0D068FBA5E44}"/>
              </a:ext>
            </a:extLst>
          </p:cNvPr>
          <p:cNvSpPr/>
          <p:nvPr/>
        </p:nvSpPr>
        <p:spPr bwMode="auto">
          <a:xfrm>
            <a:off x="7858101" y="340234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6" name="Oval 175">
            <a:extLst>
              <a:ext uri="{FF2B5EF4-FFF2-40B4-BE49-F238E27FC236}">
                <a16:creationId xmlns:a16="http://schemas.microsoft.com/office/drawing/2014/main" id="{29EC23FE-B516-4791-849B-7B1B92E74665}"/>
              </a:ext>
            </a:extLst>
          </p:cNvPr>
          <p:cNvSpPr/>
          <p:nvPr/>
        </p:nvSpPr>
        <p:spPr bwMode="auto">
          <a:xfrm>
            <a:off x="8115447" y="356100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7" name="Oval 176">
            <a:extLst>
              <a:ext uri="{FF2B5EF4-FFF2-40B4-BE49-F238E27FC236}">
                <a16:creationId xmlns:a16="http://schemas.microsoft.com/office/drawing/2014/main" id="{43F29657-7C6E-4535-AF51-F7576F79FD52}"/>
              </a:ext>
            </a:extLst>
          </p:cNvPr>
          <p:cNvSpPr/>
          <p:nvPr/>
        </p:nvSpPr>
        <p:spPr bwMode="auto">
          <a:xfrm>
            <a:off x="5556827" y="431985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8" name="Oval 177">
            <a:extLst>
              <a:ext uri="{FF2B5EF4-FFF2-40B4-BE49-F238E27FC236}">
                <a16:creationId xmlns:a16="http://schemas.microsoft.com/office/drawing/2014/main" id="{1DFA18D1-8FF1-480C-A161-85F3AB2D2520}"/>
              </a:ext>
            </a:extLst>
          </p:cNvPr>
          <p:cNvSpPr/>
          <p:nvPr/>
        </p:nvSpPr>
        <p:spPr bwMode="auto">
          <a:xfrm>
            <a:off x="5709227" y="447225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9" name="Oval 178">
            <a:extLst>
              <a:ext uri="{FF2B5EF4-FFF2-40B4-BE49-F238E27FC236}">
                <a16:creationId xmlns:a16="http://schemas.microsoft.com/office/drawing/2014/main" id="{B8AE246E-C389-4E17-8B94-3D14E4C7DDF2}"/>
              </a:ext>
            </a:extLst>
          </p:cNvPr>
          <p:cNvSpPr/>
          <p:nvPr/>
        </p:nvSpPr>
        <p:spPr bwMode="auto">
          <a:xfrm>
            <a:off x="5861627" y="462465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0" name="Oval 179">
            <a:extLst>
              <a:ext uri="{FF2B5EF4-FFF2-40B4-BE49-F238E27FC236}">
                <a16:creationId xmlns:a16="http://schemas.microsoft.com/office/drawing/2014/main" id="{E9400708-B7AA-4CDA-B17C-4ABBC4270027}"/>
              </a:ext>
            </a:extLst>
          </p:cNvPr>
          <p:cNvSpPr/>
          <p:nvPr/>
        </p:nvSpPr>
        <p:spPr bwMode="auto">
          <a:xfrm>
            <a:off x="6014027" y="477705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1" name="Oval 180">
            <a:extLst>
              <a:ext uri="{FF2B5EF4-FFF2-40B4-BE49-F238E27FC236}">
                <a16:creationId xmlns:a16="http://schemas.microsoft.com/office/drawing/2014/main" id="{F47B58A8-E4C6-4FF3-95B7-919A563E798F}"/>
              </a:ext>
            </a:extLst>
          </p:cNvPr>
          <p:cNvSpPr/>
          <p:nvPr/>
        </p:nvSpPr>
        <p:spPr bwMode="auto">
          <a:xfrm>
            <a:off x="6304197" y="481287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2" name="Oval 181">
            <a:extLst>
              <a:ext uri="{FF2B5EF4-FFF2-40B4-BE49-F238E27FC236}">
                <a16:creationId xmlns:a16="http://schemas.microsoft.com/office/drawing/2014/main" id="{74E85585-4879-45E8-B4FD-39731D3C92D1}"/>
              </a:ext>
            </a:extLst>
          </p:cNvPr>
          <p:cNvSpPr/>
          <p:nvPr/>
        </p:nvSpPr>
        <p:spPr bwMode="auto">
          <a:xfrm>
            <a:off x="6456597" y="496527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3" name="Oval 182">
            <a:extLst>
              <a:ext uri="{FF2B5EF4-FFF2-40B4-BE49-F238E27FC236}">
                <a16:creationId xmlns:a16="http://schemas.microsoft.com/office/drawing/2014/main" id="{1BA9AC8C-4DD7-4186-B27F-33876C5CADD1}"/>
              </a:ext>
            </a:extLst>
          </p:cNvPr>
          <p:cNvSpPr/>
          <p:nvPr/>
        </p:nvSpPr>
        <p:spPr bwMode="auto">
          <a:xfrm rot="17797340">
            <a:off x="6014026" y="427147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4" name="Oval 183">
            <a:extLst>
              <a:ext uri="{FF2B5EF4-FFF2-40B4-BE49-F238E27FC236}">
                <a16:creationId xmlns:a16="http://schemas.microsoft.com/office/drawing/2014/main" id="{0B8360C3-79C7-4EB7-B2A6-9AB1AEAF5A20}"/>
              </a:ext>
            </a:extLst>
          </p:cNvPr>
          <p:cNvSpPr/>
          <p:nvPr/>
        </p:nvSpPr>
        <p:spPr bwMode="auto">
          <a:xfrm rot="17797340">
            <a:off x="6166426" y="442387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5" name="Oval 184">
            <a:extLst>
              <a:ext uri="{FF2B5EF4-FFF2-40B4-BE49-F238E27FC236}">
                <a16:creationId xmlns:a16="http://schemas.microsoft.com/office/drawing/2014/main" id="{714882FC-3B3E-45FD-BEE3-44E03D789A40}"/>
              </a:ext>
            </a:extLst>
          </p:cNvPr>
          <p:cNvSpPr/>
          <p:nvPr/>
        </p:nvSpPr>
        <p:spPr bwMode="auto">
          <a:xfrm rot="17797340">
            <a:off x="6623625" y="439605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6" name="Oval 185">
            <a:extLst>
              <a:ext uri="{FF2B5EF4-FFF2-40B4-BE49-F238E27FC236}">
                <a16:creationId xmlns:a16="http://schemas.microsoft.com/office/drawing/2014/main" id="{0986E3AB-5827-4B2F-9D91-4D55B48E4928}"/>
              </a:ext>
            </a:extLst>
          </p:cNvPr>
          <p:cNvSpPr/>
          <p:nvPr/>
        </p:nvSpPr>
        <p:spPr bwMode="auto">
          <a:xfrm rot="17797340">
            <a:off x="6471226" y="472867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7" name="Oval 186">
            <a:extLst>
              <a:ext uri="{FF2B5EF4-FFF2-40B4-BE49-F238E27FC236}">
                <a16:creationId xmlns:a16="http://schemas.microsoft.com/office/drawing/2014/main" id="{4DF4E5F6-C188-4613-B210-166CEEF96DB0}"/>
              </a:ext>
            </a:extLst>
          </p:cNvPr>
          <p:cNvSpPr/>
          <p:nvPr/>
        </p:nvSpPr>
        <p:spPr bwMode="auto">
          <a:xfrm rot="17797340">
            <a:off x="6761396" y="476449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8" name="Oval 187">
            <a:extLst>
              <a:ext uri="{FF2B5EF4-FFF2-40B4-BE49-F238E27FC236}">
                <a16:creationId xmlns:a16="http://schemas.microsoft.com/office/drawing/2014/main" id="{187EB3B9-EE1E-485C-841C-A5A1A6520842}"/>
              </a:ext>
            </a:extLst>
          </p:cNvPr>
          <p:cNvSpPr/>
          <p:nvPr/>
        </p:nvSpPr>
        <p:spPr bwMode="auto">
          <a:xfrm rot="19782812">
            <a:off x="6971187" y="492700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9" name="Oval 188">
            <a:extLst>
              <a:ext uri="{FF2B5EF4-FFF2-40B4-BE49-F238E27FC236}">
                <a16:creationId xmlns:a16="http://schemas.microsoft.com/office/drawing/2014/main" id="{09A90383-6963-43AA-9BFA-ADDA018E38C7}"/>
              </a:ext>
            </a:extLst>
          </p:cNvPr>
          <p:cNvSpPr/>
          <p:nvPr/>
        </p:nvSpPr>
        <p:spPr bwMode="auto">
          <a:xfrm>
            <a:off x="5785427" y="437696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0" name="Oval 189">
            <a:extLst>
              <a:ext uri="{FF2B5EF4-FFF2-40B4-BE49-F238E27FC236}">
                <a16:creationId xmlns:a16="http://schemas.microsoft.com/office/drawing/2014/main" id="{887E1BA1-C0C1-4E7B-A10E-C1CD27BEEBB0}"/>
              </a:ext>
            </a:extLst>
          </p:cNvPr>
          <p:cNvSpPr/>
          <p:nvPr/>
        </p:nvSpPr>
        <p:spPr bwMode="auto">
          <a:xfrm>
            <a:off x="5570491" y="464320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1" name="Oval 190">
            <a:extLst>
              <a:ext uri="{FF2B5EF4-FFF2-40B4-BE49-F238E27FC236}">
                <a16:creationId xmlns:a16="http://schemas.microsoft.com/office/drawing/2014/main" id="{3BF3F790-60EF-4572-938C-CCDB4F3DD58A}"/>
              </a:ext>
            </a:extLst>
          </p:cNvPr>
          <p:cNvSpPr/>
          <p:nvPr/>
        </p:nvSpPr>
        <p:spPr bwMode="auto">
          <a:xfrm>
            <a:off x="5861627" y="485080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2" name="Oval 191">
            <a:extLst>
              <a:ext uri="{FF2B5EF4-FFF2-40B4-BE49-F238E27FC236}">
                <a16:creationId xmlns:a16="http://schemas.microsoft.com/office/drawing/2014/main" id="{DC82C81F-3042-4BE7-9B6A-5270E6B5C671}"/>
              </a:ext>
            </a:extLst>
          </p:cNvPr>
          <p:cNvSpPr/>
          <p:nvPr/>
        </p:nvSpPr>
        <p:spPr bwMode="auto">
          <a:xfrm>
            <a:off x="6212405" y="472867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3" name="Oval 192">
            <a:extLst>
              <a:ext uri="{FF2B5EF4-FFF2-40B4-BE49-F238E27FC236}">
                <a16:creationId xmlns:a16="http://schemas.microsoft.com/office/drawing/2014/main" id="{5F42E325-B2E2-4EB3-8418-A2EA89CE552F}"/>
              </a:ext>
            </a:extLst>
          </p:cNvPr>
          <p:cNvSpPr/>
          <p:nvPr/>
        </p:nvSpPr>
        <p:spPr bwMode="auto">
          <a:xfrm>
            <a:off x="7514146" y="445821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4" name="Oval 193">
            <a:extLst>
              <a:ext uri="{FF2B5EF4-FFF2-40B4-BE49-F238E27FC236}">
                <a16:creationId xmlns:a16="http://schemas.microsoft.com/office/drawing/2014/main" id="{A7D8BCBE-6F0E-42A9-B786-4292AA1058B7}"/>
              </a:ext>
            </a:extLst>
          </p:cNvPr>
          <p:cNvSpPr/>
          <p:nvPr/>
        </p:nvSpPr>
        <p:spPr bwMode="auto">
          <a:xfrm>
            <a:off x="7847692" y="449756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5" name="Oval 194">
            <a:extLst>
              <a:ext uri="{FF2B5EF4-FFF2-40B4-BE49-F238E27FC236}">
                <a16:creationId xmlns:a16="http://schemas.microsoft.com/office/drawing/2014/main" id="{F43402F4-F392-48CC-8727-809BC51E4E46}"/>
              </a:ext>
            </a:extLst>
          </p:cNvPr>
          <p:cNvSpPr/>
          <p:nvPr/>
        </p:nvSpPr>
        <p:spPr bwMode="auto">
          <a:xfrm>
            <a:off x="5568266" y="488813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6" name="Oval 195">
            <a:extLst>
              <a:ext uri="{FF2B5EF4-FFF2-40B4-BE49-F238E27FC236}">
                <a16:creationId xmlns:a16="http://schemas.microsoft.com/office/drawing/2014/main" id="{A7368621-7296-4F25-9DF4-5DA9D0EB66E1}"/>
              </a:ext>
            </a:extLst>
          </p:cNvPr>
          <p:cNvSpPr/>
          <p:nvPr/>
        </p:nvSpPr>
        <p:spPr bwMode="auto">
          <a:xfrm>
            <a:off x="5720666" y="504053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7" name="Oval 196">
            <a:extLst>
              <a:ext uri="{FF2B5EF4-FFF2-40B4-BE49-F238E27FC236}">
                <a16:creationId xmlns:a16="http://schemas.microsoft.com/office/drawing/2014/main" id="{397C4546-989C-4756-AF5B-EBBD7BA6FA31}"/>
              </a:ext>
            </a:extLst>
          </p:cNvPr>
          <p:cNvSpPr/>
          <p:nvPr/>
        </p:nvSpPr>
        <p:spPr bwMode="auto">
          <a:xfrm>
            <a:off x="7074763" y="439430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8" name="Oval 197">
            <a:extLst>
              <a:ext uri="{FF2B5EF4-FFF2-40B4-BE49-F238E27FC236}">
                <a16:creationId xmlns:a16="http://schemas.microsoft.com/office/drawing/2014/main" id="{7D7B0F15-03F5-4810-8139-FE8BE9CA413D}"/>
              </a:ext>
            </a:extLst>
          </p:cNvPr>
          <p:cNvSpPr/>
          <p:nvPr/>
        </p:nvSpPr>
        <p:spPr bwMode="auto">
          <a:xfrm>
            <a:off x="7332109" y="455295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9" name="Oval 198">
            <a:extLst>
              <a:ext uri="{FF2B5EF4-FFF2-40B4-BE49-F238E27FC236}">
                <a16:creationId xmlns:a16="http://schemas.microsoft.com/office/drawing/2014/main" id="{02052A1C-4F27-40B5-86F0-758E2C15BB71}"/>
              </a:ext>
            </a:extLst>
          </p:cNvPr>
          <p:cNvSpPr/>
          <p:nvPr/>
        </p:nvSpPr>
        <p:spPr bwMode="auto">
          <a:xfrm>
            <a:off x="6355173" y="43377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0" name="Oval 199">
            <a:extLst>
              <a:ext uri="{FF2B5EF4-FFF2-40B4-BE49-F238E27FC236}">
                <a16:creationId xmlns:a16="http://schemas.microsoft.com/office/drawing/2014/main" id="{792AAB12-4327-4FC3-8BFE-A837C78C5229}"/>
              </a:ext>
            </a:extLst>
          </p:cNvPr>
          <p:cNvSpPr/>
          <p:nvPr/>
        </p:nvSpPr>
        <p:spPr bwMode="auto">
          <a:xfrm>
            <a:off x="6507573" y="44901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1" name="Oval 200">
            <a:extLst>
              <a:ext uri="{FF2B5EF4-FFF2-40B4-BE49-F238E27FC236}">
                <a16:creationId xmlns:a16="http://schemas.microsoft.com/office/drawing/2014/main" id="{51D954C1-85B3-45A8-9300-8A3074F92C24}"/>
              </a:ext>
            </a:extLst>
          </p:cNvPr>
          <p:cNvSpPr/>
          <p:nvPr/>
        </p:nvSpPr>
        <p:spPr bwMode="auto">
          <a:xfrm>
            <a:off x="6659973" y="46425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2" name="Oval 201">
            <a:extLst>
              <a:ext uri="{FF2B5EF4-FFF2-40B4-BE49-F238E27FC236}">
                <a16:creationId xmlns:a16="http://schemas.microsoft.com/office/drawing/2014/main" id="{8F2FC0A8-9C88-45DF-9E98-9D2D74297E6D}"/>
              </a:ext>
            </a:extLst>
          </p:cNvPr>
          <p:cNvSpPr/>
          <p:nvPr/>
        </p:nvSpPr>
        <p:spPr bwMode="auto">
          <a:xfrm>
            <a:off x="6812373" y="47949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3" name="Oval 202">
            <a:extLst>
              <a:ext uri="{FF2B5EF4-FFF2-40B4-BE49-F238E27FC236}">
                <a16:creationId xmlns:a16="http://schemas.microsoft.com/office/drawing/2014/main" id="{299E9B5E-5A4D-4FE8-9D52-18E719F7160B}"/>
              </a:ext>
            </a:extLst>
          </p:cNvPr>
          <p:cNvSpPr/>
          <p:nvPr/>
        </p:nvSpPr>
        <p:spPr bwMode="auto">
          <a:xfrm>
            <a:off x="6964773" y="49473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4" name="Oval 203">
            <a:extLst>
              <a:ext uri="{FF2B5EF4-FFF2-40B4-BE49-F238E27FC236}">
                <a16:creationId xmlns:a16="http://schemas.microsoft.com/office/drawing/2014/main" id="{CACDA4B6-8862-4A5E-9532-11BDF2973549}"/>
              </a:ext>
            </a:extLst>
          </p:cNvPr>
          <p:cNvSpPr/>
          <p:nvPr/>
        </p:nvSpPr>
        <p:spPr bwMode="auto">
          <a:xfrm>
            <a:off x="7117173" y="50997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5" name="Oval 204">
            <a:extLst>
              <a:ext uri="{FF2B5EF4-FFF2-40B4-BE49-F238E27FC236}">
                <a16:creationId xmlns:a16="http://schemas.microsoft.com/office/drawing/2014/main" id="{FACCBEA3-89AB-4B3B-BB64-F0AC501877E7}"/>
              </a:ext>
            </a:extLst>
          </p:cNvPr>
          <p:cNvSpPr/>
          <p:nvPr/>
        </p:nvSpPr>
        <p:spPr bwMode="auto">
          <a:xfrm rot="17797340">
            <a:off x="6812372" y="428937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6" name="Oval 205">
            <a:extLst>
              <a:ext uri="{FF2B5EF4-FFF2-40B4-BE49-F238E27FC236}">
                <a16:creationId xmlns:a16="http://schemas.microsoft.com/office/drawing/2014/main" id="{C6D0C20E-F2C9-490F-A8B9-07BE9332A462}"/>
              </a:ext>
            </a:extLst>
          </p:cNvPr>
          <p:cNvSpPr/>
          <p:nvPr/>
        </p:nvSpPr>
        <p:spPr bwMode="auto">
          <a:xfrm rot="17797340">
            <a:off x="6964772" y="444177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7" name="Oval 206">
            <a:extLst>
              <a:ext uri="{FF2B5EF4-FFF2-40B4-BE49-F238E27FC236}">
                <a16:creationId xmlns:a16="http://schemas.microsoft.com/office/drawing/2014/main" id="{CC105FAC-7E1E-4A5F-BA07-0086A02BE725}"/>
              </a:ext>
            </a:extLst>
          </p:cNvPr>
          <p:cNvSpPr/>
          <p:nvPr/>
        </p:nvSpPr>
        <p:spPr bwMode="auto">
          <a:xfrm rot="17797340">
            <a:off x="7421971" y="441395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8" name="Oval 207">
            <a:extLst>
              <a:ext uri="{FF2B5EF4-FFF2-40B4-BE49-F238E27FC236}">
                <a16:creationId xmlns:a16="http://schemas.microsoft.com/office/drawing/2014/main" id="{8CFBD2C1-7B7F-4EEF-9794-E6CC1348ECEC}"/>
              </a:ext>
            </a:extLst>
          </p:cNvPr>
          <p:cNvSpPr/>
          <p:nvPr/>
        </p:nvSpPr>
        <p:spPr bwMode="auto">
          <a:xfrm rot="17797340">
            <a:off x="7269572" y="474657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9" name="Oval 208">
            <a:extLst>
              <a:ext uri="{FF2B5EF4-FFF2-40B4-BE49-F238E27FC236}">
                <a16:creationId xmlns:a16="http://schemas.microsoft.com/office/drawing/2014/main" id="{7CA40562-E1E8-4617-9A76-FB720142F318}"/>
              </a:ext>
            </a:extLst>
          </p:cNvPr>
          <p:cNvSpPr/>
          <p:nvPr/>
        </p:nvSpPr>
        <p:spPr bwMode="auto">
          <a:xfrm rot="17797340">
            <a:off x="7421972" y="489897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0" name="Oval 209">
            <a:extLst>
              <a:ext uri="{FF2B5EF4-FFF2-40B4-BE49-F238E27FC236}">
                <a16:creationId xmlns:a16="http://schemas.microsoft.com/office/drawing/2014/main" id="{E9236510-0A2F-4BB7-B33A-B9C199801B5F}"/>
              </a:ext>
            </a:extLst>
          </p:cNvPr>
          <p:cNvSpPr/>
          <p:nvPr/>
        </p:nvSpPr>
        <p:spPr bwMode="auto">
          <a:xfrm rot="19782812">
            <a:off x="7769533" y="494489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1" name="Oval 210">
            <a:extLst>
              <a:ext uri="{FF2B5EF4-FFF2-40B4-BE49-F238E27FC236}">
                <a16:creationId xmlns:a16="http://schemas.microsoft.com/office/drawing/2014/main" id="{072E052A-E55A-4ED9-8D4F-D1EFC0A78123}"/>
              </a:ext>
            </a:extLst>
          </p:cNvPr>
          <p:cNvSpPr/>
          <p:nvPr/>
        </p:nvSpPr>
        <p:spPr bwMode="auto">
          <a:xfrm>
            <a:off x="6583773" y="439486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2" name="Oval 211">
            <a:extLst>
              <a:ext uri="{FF2B5EF4-FFF2-40B4-BE49-F238E27FC236}">
                <a16:creationId xmlns:a16="http://schemas.microsoft.com/office/drawing/2014/main" id="{1B9EF87B-4174-412A-BC91-8C295A995C47}"/>
              </a:ext>
            </a:extLst>
          </p:cNvPr>
          <p:cNvSpPr/>
          <p:nvPr/>
        </p:nvSpPr>
        <p:spPr bwMode="auto">
          <a:xfrm>
            <a:off x="6368837" y="466109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3" name="Oval 212">
            <a:extLst>
              <a:ext uri="{FF2B5EF4-FFF2-40B4-BE49-F238E27FC236}">
                <a16:creationId xmlns:a16="http://schemas.microsoft.com/office/drawing/2014/main" id="{E720B193-9A7E-4A40-A061-2A74F08C0C87}"/>
              </a:ext>
            </a:extLst>
          </p:cNvPr>
          <p:cNvSpPr/>
          <p:nvPr/>
        </p:nvSpPr>
        <p:spPr bwMode="auto">
          <a:xfrm>
            <a:off x="6797743" y="475211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4" name="Oval 213">
            <a:extLst>
              <a:ext uri="{FF2B5EF4-FFF2-40B4-BE49-F238E27FC236}">
                <a16:creationId xmlns:a16="http://schemas.microsoft.com/office/drawing/2014/main" id="{2C14228B-B5D6-48FF-B75E-AE998364C85C}"/>
              </a:ext>
            </a:extLst>
          </p:cNvPr>
          <p:cNvSpPr/>
          <p:nvPr/>
        </p:nvSpPr>
        <p:spPr bwMode="auto">
          <a:xfrm>
            <a:off x="7010751" y="474657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5" name="Oval 214">
            <a:extLst>
              <a:ext uri="{FF2B5EF4-FFF2-40B4-BE49-F238E27FC236}">
                <a16:creationId xmlns:a16="http://schemas.microsoft.com/office/drawing/2014/main" id="{6C6284EC-F9CF-4AF0-91D6-E09EDAB14E1B}"/>
              </a:ext>
            </a:extLst>
          </p:cNvPr>
          <p:cNvSpPr/>
          <p:nvPr/>
        </p:nvSpPr>
        <p:spPr bwMode="auto">
          <a:xfrm>
            <a:off x="7853675" y="4316689"/>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6" name="Oval 215">
            <a:extLst>
              <a:ext uri="{FF2B5EF4-FFF2-40B4-BE49-F238E27FC236}">
                <a16:creationId xmlns:a16="http://schemas.microsoft.com/office/drawing/2014/main" id="{E35CBB96-436C-4C18-A13B-24E735892423}"/>
              </a:ext>
            </a:extLst>
          </p:cNvPr>
          <p:cNvSpPr/>
          <p:nvPr/>
        </p:nvSpPr>
        <p:spPr bwMode="auto">
          <a:xfrm>
            <a:off x="7866472" y="456635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7" name="Oval 216">
            <a:extLst>
              <a:ext uri="{FF2B5EF4-FFF2-40B4-BE49-F238E27FC236}">
                <a16:creationId xmlns:a16="http://schemas.microsoft.com/office/drawing/2014/main" id="{77479539-C1FD-4AB7-B027-0F1369B974F0}"/>
              </a:ext>
            </a:extLst>
          </p:cNvPr>
          <p:cNvSpPr/>
          <p:nvPr/>
        </p:nvSpPr>
        <p:spPr bwMode="auto">
          <a:xfrm>
            <a:off x="6366612" y="490603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8" name="Oval 217">
            <a:extLst>
              <a:ext uri="{FF2B5EF4-FFF2-40B4-BE49-F238E27FC236}">
                <a16:creationId xmlns:a16="http://schemas.microsoft.com/office/drawing/2014/main" id="{DD4248D7-5F9C-4E8C-8658-89F71CEAEE8C}"/>
              </a:ext>
            </a:extLst>
          </p:cNvPr>
          <p:cNvSpPr/>
          <p:nvPr/>
        </p:nvSpPr>
        <p:spPr bwMode="auto">
          <a:xfrm>
            <a:off x="6519012" y="505843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9" name="Oval 218">
            <a:extLst>
              <a:ext uri="{FF2B5EF4-FFF2-40B4-BE49-F238E27FC236}">
                <a16:creationId xmlns:a16="http://schemas.microsoft.com/office/drawing/2014/main" id="{D6550B49-CFB7-46FE-8699-3128FE875874}"/>
              </a:ext>
            </a:extLst>
          </p:cNvPr>
          <p:cNvSpPr/>
          <p:nvPr/>
        </p:nvSpPr>
        <p:spPr bwMode="auto">
          <a:xfrm>
            <a:off x="7873109" y="441219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0" name="Oval 219">
            <a:extLst>
              <a:ext uri="{FF2B5EF4-FFF2-40B4-BE49-F238E27FC236}">
                <a16:creationId xmlns:a16="http://schemas.microsoft.com/office/drawing/2014/main" id="{EBA41836-F382-4860-A7A2-6D798F5653F8}"/>
              </a:ext>
            </a:extLst>
          </p:cNvPr>
          <p:cNvSpPr/>
          <p:nvPr/>
        </p:nvSpPr>
        <p:spPr bwMode="auto">
          <a:xfrm>
            <a:off x="8130455" y="457085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5" name="Oval 264">
            <a:extLst>
              <a:ext uri="{FF2B5EF4-FFF2-40B4-BE49-F238E27FC236}">
                <a16:creationId xmlns:a16="http://schemas.microsoft.com/office/drawing/2014/main" id="{E1A66541-2998-4A18-B1BD-457E8913D44F}"/>
              </a:ext>
            </a:extLst>
          </p:cNvPr>
          <p:cNvSpPr/>
          <p:nvPr/>
        </p:nvSpPr>
        <p:spPr bwMode="auto">
          <a:xfrm>
            <a:off x="5562328" y="528086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6" name="Oval 265">
            <a:extLst>
              <a:ext uri="{FF2B5EF4-FFF2-40B4-BE49-F238E27FC236}">
                <a16:creationId xmlns:a16="http://schemas.microsoft.com/office/drawing/2014/main" id="{2A89444F-E79D-4B04-ACF4-20494073BFF1}"/>
              </a:ext>
            </a:extLst>
          </p:cNvPr>
          <p:cNvSpPr/>
          <p:nvPr/>
        </p:nvSpPr>
        <p:spPr bwMode="auto">
          <a:xfrm>
            <a:off x="5714728" y="543326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7" name="Oval 266">
            <a:extLst>
              <a:ext uri="{FF2B5EF4-FFF2-40B4-BE49-F238E27FC236}">
                <a16:creationId xmlns:a16="http://schemas.microsoft.com/office/drawing/2014/main" id="{193121D6-196A-42FC-A576-2C3D4796F7FA}"/>
              </a:ext>
            </a:extLst>
          </p:cNvPr>
          <p:cNvSpPr/>
          <p:nvPr/>
        </p:nvSpPr>
        <p:spPr bwMode="auto">
          <a:xfrm>
            <a:off x="5867128" y="558566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8" name="Oval 267">
            <a:extLst>
              <a:ext uri="{FF2B5EF4-FFF2-40B4-BE49-F238E27FC236}">
                <a16:creationId xmlns:a16="http://schemas.microsoft.com/office/drawing/2014/main" id="{F3E075B3-DDED-4D9C-95B1-0C50A1446174}"/>
              </a:ext>
            </a:extLst>
          </p:cNvPr>
          <p:cNvSpPr/>
          <p:nvPr/>
        </p:nvSpPr>
        <p:spPr bwMode="auto">
          <a:xfrm>
            <a:off x="6019528" y="573806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9" name="Oval 268">
            <a:extLst>
              <a:ext uri="{FF2B5EF4-FFF2-40B4-BE49-F238E27FC236}">
                <a16:creationId xmlns:a16="http://schemas.microsoft.com/office/drawing/2014/main" id="{F4135B82-6CD0-41CE-9F65-A766DD73EC93}"/>
              </a:ext>
            </a:extLst>
          </p:cNvPr>
          <p:cNvSpPr/>
          <p:nvPr/>
        </p:nvSpPr>
        <p:spPr bwMode="auto">
          <a:xfrm>
            <a:off x="6309698" y="577387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0" name="Oval 269">
            <a:extLst>
              <a:ext uri="{FF2B5EF4-FFF2-40B4-BE49-F238E27FC236}">
                <a16:creationId xmlns:a16="http://schemas.microsoft.com/office/drawing/2014/main" id="{BC76E466-5F23-4FAA-A83F-41CCF3F5C7F9}"/>
              </a:ext>
            </a:extLst>
          </p:cNvPr>
          <p:cNvSpPr/>
          <p:nvPr/>
        </p:nvSpPr>
        <p:spPr bwMode="auto">
          <a:xfrm>
            <a:off x="6462098" y="592627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1" name="Oval 270">
            <a:extLst>
              <a:ext uri="{FF2B5EF4-FFF2-40B4-BE49-F238E27FC236}">
                <a16:creationId xmlns:a16="http://schemas.microsoft.com/office/drawing/2014/main" id="{43930CDA-892F-4946-8FBF-7A2B8E376B0E}"/>
              </a:ext>
            </a:extLst>
          </p:cNvPr>
          <p:cNvSpPr/>
          <p:nvPr/>
        </p:nvSpPr>
        <p:spPr bwMode="auto">
          <a:xfrm rot="17797340">
            <a:off x="6019527" y="523248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2" name="Oval 271">
            <a:extLst>
              <a:ext uri="{FF2B5EF4-FFF2-40B4-BE49-F238E27FC236}">
                <a16:creationId xmlns:a16="http://schemas.microsoft.com/office/drawing/2014/main" id="{41D3608B-746E-48F8-A804-A88BA4C0E1B8}"/>
              </a:ext>
            </a:extLst>
          </p:cNvPr>
          <p:cNvSpPr/>
          <p:nvPr/>
        </p:nvSpPr>
        <p:spPr bwMode="auto">
          <a:xfrm rot="17797340">
            <a:off x="6171927" y="538488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3" name="Oval 272">
            <a:extLst>
              <a:ext uri="{FF2B5EF4-FFF2-40B4-BE49-F238E27FC236}">
                <a16:creationId xmlns:a16="http://schemas.microsoft.com/office/drawing/2014/main" id="{4158127B-7E08-4D50-9C9A-C7723D803BB4}"/>
              </a:ext>
            </a:extLst>
          </p:cNvPr>
          <p:cNvSpPr/>
          <p:nvPr/>
        </p:nvSpPr>
        <p:spPr bwMode="auto">
          <a:xfrm rot="17797340">
            <a:off x="6629126" y="535706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4" name="Oval 273">
            <a:extLst>
              <a:ext uri="{FF2B5EF4-FFF2-40B4-BE49-F238E27FC236}">
                <a16:creationId xmlns:a16="http://schemas.microsoft.com/office/drawing/2014/main" id="{1D1681F9-EA03-4F8A-B4C4-500A3F57DA7A}"/>
              </a:ext>
            </a:extLst>
          </p:cNvPr>
          <p:cNvSpPr/>
          <p:nvPr/>
        </p:nvSpPr>
        <p:spPr bwMode="auto">
          <a:xfrm rot="17797340">
            <a:off x="6476727" y="568968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5" name="Oval 274">
            <a:extLst>
              <a:ext uri="{FF2B5EF4-FFF2-40B4-BE49-F238E27FC236}">
                <a16:creationId xmlns:a16="http://schemas.microsoft.com/office/drawing/2014/main" id="{4E3DE9AC-CB97-4962-967D-401936F17F7F}"/>
              </a:ext>
            </a:extLst>
          </p:cNvPr>
          <p:cNvSpPr/>
          <p:nvPr/>
        </p:nvSpPr>
        <p:spPr bwMode="auto">
          <a:xfrm rot="17797340">
            <a:off x="6766897" y="5725495"/>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6" name="Oval 275">
            <a:extLst>
              <a:ext uri="{FF2B5EF4-FFF2-40B4-BE49-F238E27FC236}">
                <a16:creationId xmlns:a16="http://schemas.microsoft.com/office/drawing/2014/main" id="{68818308-4A70-4BDD-AD1F-8C48A501B4FB}"/>
              </a:ext>
            </a:extLst>
          </p:cNvPr>
          <p:cNvSpPr/>
          <p:nvPr/>
        </p:nvSpPr>
        <p:spPr bwMode="auto">
          <a:xfrm rot="19782812">
            <a:off x="6976688" y="588800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7" name="Oval 276">
            <a:extLst>
              <a:ext uri="{FF2B5EF4-FFF2-40B4-BE49-F238E27FC236}">
                <a16:creationId xmlns:a16="http://schemas.microsoft.com/office/drawing/2014/main" id="{64060AEF-6C93-425D-8D98-F414A63352A1}"/>
              </a:ext>
            </a:extLst>
          </p:cNvPr>
          <p:cNvSpPr/>
          <p:nvPr/>
        </p:nvSpPr>
        <p:spPr bwMode="auto">
          <a:xfrm>
            <a:off x="5790928" y="533797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8" name="Oval 277">
            <a:extLst>
              <a:ext uri="{FF2B5EF4-FFF2-40B4-BE49-F238E27FC236}">
                <a16:creationId xmlns:a16="http://schemas.microsoft.com/office/drawing/2014/main" id="{86F7F326-7054-4A97-8B82-00915BCED603}"/>
              </a:ext>
            </a:extLst>
          </p:cNvPr>
          <p:cNvSpPr/>
          <p:nvPr/>
        </p:nvSpPr>
        <p:spPr bwMode="auto">
          <a:xfrm>
            <a:off x="5575992" y="560420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9" name="Oval 278">
            <a:extLst>
              <a:ext uri="{FF2B5EF4-FFF2-40B4-BE49-F238E27FC236}">
                <a16:creationId xmlns:a16="http://schemas.microsoft.com/office/drawing/2014/main" id="{8519F42A-2CE5-4D0E-BED3-96E747820944}"/>
              </a:ext>
            </a:extLst>
          </p:cNvPr>
          <p:cNvSpPr/>
          <p:nvPr/>
        </p:nvSpPr>
        <p:spPr bwMode="auto">
          <a:xfrm>
            <a:off x="5867128" y="581180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0" name="Oval 279">
            <a:extLst>
              <a:ext uri="{FF2B5EF4-FFF2-40B4-BE49-F238E27FC236}">
                <a16:creationId xmlns:a16="http://schemas.microsoft.com/office/drawing/2014/main" id="{0246D2D4-DD2A-45FE-B7E1-5E7D8D1E8F5D}"/>
              </a:ext>
            </a:extLst>
          </p:cNvPr>
          <p:cNvSpPr/>
          <p:nvPr/>
        </p:nvSpPr>
        <p:spPr bwMode="auto">
          <a:xfrm>
            <a:off x="6217906" y="568968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1" name="Oval 280">
            <a:extLst>
              <a:ext uri="{FF2B5EF4-FFF2-40B4-BE49-F238E27FC236}">
                <a16:creationId xmlns:a16="http://schemas.microsoft.com/office/drawing/2014/main" id="{A1F23B0F-FB39-4894-B072-9C5A151569F7}"/>
              </a:ext>
            </a:extLst>
          </p:cNvPr>
          <p:cNvSpPr/>
          <p:nvPr/>
        </p:nvSpPr>
        <p:spPr bwMode="auto">
          <a:xfrm>
            <a:off x="7519647" y="541921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2" name="Oval 281">
            <a:extLst>
              <a:ext uri="{FF2B5EF4-FFF2-40B4-BE49-F238E27FC236}">
                <a16:creationId xmlns:a16="http://schemas.microsoft.com/office/drawing/2014/main" id="{D6E4731D-47C1-4411-B0FC-487EECC4B0AC}"/>
              </a:ext>
            </a:extLst>
          </p:cNvPr>
          <p:cNvSpPr/>
          <p:nvPr/>
        </p:nvSpPr>
        <p:spPr bwMode="auto">
          <a:xfrm>
            <a:off x="7853193" y="5458570"/>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3" name="Oval 282">
            <a:extLst>
              <a:ext uri="{FF2B5EF4-FFF2-40B4-BE49-F238E27FC236}">
                <a16:creationId xmlns:a16="http://schemas.microsoft.com/office/drawing/2014/main" id="{6F02B263-2C23-487F-A51A-94755ED13307}"/>
              </a:ext>
            </a:extLst>
          </p:cNvPr>
          <p:cNvSpPr/>
          <p:nvPr/>
        </p:nvSpPr>
        <p:spPr bwMode="auto">
          <a:xfrm>
            <a:off x="5573767" y="584914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4" name="Oval 283">
            <a:extLst>
              <a:ext uri="{FF2B5EF4-FFF2-40B4-BE49-F238E27FC236}">
                <a16:creationId xmlns:a16="http://schemas.microsoft.com/office/drawing/2014/main" id="{60957D25-212A-4B0E-8C48-B72505803DF3}"/>
              </a:ext>
            </a:extLst>
          </p:cNvPr>
          <p:cNvSpPr/>
          <p:nvPr/>
        </p:nvSpPr>
        <p:spPr bwMode="auto">
          <a:xfrm>
            <a:off x="5726167" y="600154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5" name="Oval 284">
            <a:extLst>
              <a:ext uri="{FF2B5EF4-FFF2-40B4-BE49-F238E27FC236}">
                <a16:creationId xmlns:a16="http://schemas.microsoft.com/office/drawing/2014/main" id="{3AB00C3B-5AFB-4F7E-B53A-295E9E4DD728}"/>
              </a:ext>
            </a:extLst>
          </p:cNvPr>
          <p:cNvSpPr/>
          <p:nvPr/>
        </p:nvSpPr>
        <p:spPr bwMode="auto">
          <a:xfrm>
            <a:off x="7080264" y="5355308"/>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6" name="Oval 285">
            <a:extLst>
              <a:ext uri="{FF2B5EF4-FFF2-40B4-BE49-F238E27FC236}">
                <a16:creationId xmlns:a16="http://schemas.microsoft.com/office/drawing/2014/main" id="{593DDA96-B28C-4B1C-A058-31E2D6583F2C}"/>
              </a:ext>
            </a:extLst>
          </p:cNvPr>
          <p:cNvSpPr/>
          <p:nvPr/>
        </p:nvSpPr>
        <p:spPr bwMode="auto">
          <a:xfrm>
            <a:off x="7337610" y="551396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7" name="Oval 286">
            <a:extLst>
              <a:ext uri="{FF2B5EF4-FFF2-40B4-BE49-F238E27FC236}">
                <a16:creationId xmlns:a16="http://schemas.microsoft.com/office/drawing/2014/main" id="{F9C59477-D6DC-41E3-8B50-752F3D892A2E}"/>
              </a:ext>
            </a:extLst>
          </p:cNvPr>
          <p:cNvSpPr/>
          <p:nvPr/>
        </p:nvSpPr>
        <p:spPr bwMode="auto">
          <a:xfrm>
            <a:off x="6360674" y="529875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8" name="Oval 287">
            <a:extLst>
              <a:ext uri="{FF2B5EF4-FFF2-40B4-BE49-F238E27FC236}">
                <a16:creationId xmlns:a16="http://schemas.microsoft.com/office/drawing/2014/main" id="{D6F96FBC-62D3-472C-A279-904C6645D612}"/>
              </a:ext>
            </a:extLst>
          </p:cNvPr>
          <p:cNvSpPr/>
          <p:nvPr/>
        </p:nvSpPr>
        <p:spPr bwMode="auto">
          <a:xfrm>
            <a:off x="6513074" y="545115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9" name="Oval 288">
            <a:extLst>
              <a:ext uri="{FF2B5EF4-FFF2-40B4-BE49-F238E27FC236}">
                <a16:creationId xmlns:a16="http://schemas.microsoft.com/office/drawing/2014/main" id="{B8AA19BF-2E01-4727-8079-57797D7099AE}"/>
              </a:ext>
            </a:extLst>
          </p:cNvPr>
          <p:cNvSpPr/>
          <p:nvPr/>
        </p:nvSpPr>
        <p:spPr bwMode="auto">
          <a:xfrm>
            <a:off x="6665474" y="560355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0" name="Oval 289">
            <a:extLst>
              <a:ext uri="{FF2B5EF4-FFF2-40B4-BE49-F238E27FC236}">
                <a16:creationId xmlns:a16="http://schemas.microsoft.com/office/drawing/2014/main" id="{DF38D9F2-510B-42DE-83C6-72C01700C5D0}"/>
              </a:ext>
            </a:extLst>
          </p:cNvPr>
          <p:cNvSpPr/>
          <p:nvPr/>
        </p:nvSpPr>
        <p:spPr bwMode="auto">
          <a:xfrm>
            <a:off x="6817874" y="575595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1" name="Oval 290">
            <a:extLst>
              <a:ext uri="{FF2B5EF4-FFF2-40B4-BE49-F238E27FC236}">
                <a16:creationId xmlns:a16="http://schemas.microsoft.com/office/drawing/2014/main" id="{C93A8257-1AE8-4C9A-A8BD-A1A44A5D1B80}"/>
              </a:ext>
            </a:extLst>
          </p:cNvPr>
          <p:cNvSpPr/>
          <p:nvPr/>
        </p:nvSpPr>
        <p:spPr bwMode="auto">
          <a:xfrm>
            <a:off x="6970274" y="590835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2" name="Oval 291">
            <a:extLst>
              <a:ext uri="{FF2B5EF4-FFF2-40B4-BE49-F238E27FC236}">
                <a16:creationId xmlns:a16="http://schemas.microsoft.com/office/drawing/2014/main" id="{5CB2F262-C6B9-4034-801D-E8A91FD248BD}"/>
              </a:ext>
            </a:extLst>
          </p:cNvPr>
          <p:cNvSpPr/>
          <p:nvPr/>
        </p:nvSpPr>
        <p:spPr bwMode="auto">
          <a:xfrm>
            <a:off x="7122674" y="606075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3" name="Oval 292">
            <a:extLst>
              <a:ext uri="{FF2B5EF4-FFF2-40B4-BE49-F238E27FC236}">
                <a16:creationId xmlns:a16="http://schemas.microsoft.com/office/drawing/2014/main" id="{4250E23D-17F7-49CB-B2E9-2E0E84C4C067}"/>
              </a:ext>
            </a:extLst>
          </p:cNvPr>
          <p:cNvSpPr/>
          <p:nvPr/>
        </p:nvSpPr>
        <p:spPr bwMode="auto">
          <a:xfrm rot="17797340">
            <a:off x="6817873" y="525037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4" name="Oval 293">
            <a:extLst>
              <a:ext uri="{FF2B5EF4-FFF2-40B4-BE49-F238E27FC236}">
                <a16:creationId xmlns:a16="http://schemas.microsoft.com/office/drawing/2014/main" id="{07DFE434-230A-47A0-B7BA-EA19AEA4C250}"/>
              </a:ext>
            </a:extLst>
          </p:cNvPr>
          <p:cNvSpPr/>
          <p:nvPr/>
        </p:nvSpPr>
        <p:spPr bwMode="auto">
          <a:xfrm rot="17797340">
            <a:off x="6970273" y="540277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5" name="Oval 294">
            <a:extLst>
              <a:ext uri="{FF2B5EF4-FFF2-40B4-BE49-F238E27FC236}">
                <a16:creationId xmlns:a16="http://schemas.microsoft.com/office/drawing/2014/main" id="{5A0D66A8-E90F-4896-9D12-A0A5936B86F1}"/>
              </a:ext>
            </a:extLst>
          </p:cNvPr>
          <p:cNvSpPr/>
          <p:nvPr/>
        </p:nvSpPr>
        <p:spPr bwMode="auto">
          <a:xfrm rot="17797340">
            <a:off x="7427472" y="5374955"/>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6" name="Oval 295">
            <a:extLst>
              <a:ext uri="{FF2B5EF4-FFF2-40B4-BE49-F238E27FC236}">
                <a16:creationId xmlns:a16="http://schemas.microsoft.com/office/drawing/2014/main" id="{6E12D51C-7779-4D78-A33F-3B9FE42617E8}"/>
              </a:ext>
            </a:extLst>
          </p:cNvPr>
          <p:cNvSpPr/>
          <p:nvPr/>
        </p:nvSpPr>
        <p:spPr bwMode="auto">
          <a:xfrm rot="17797340">
            <a:off x="7275073" y="570757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7" name="Oval 296">
            <a:extLst>
              <a:ext uri="{FF2B5EF4-FFF2-40B4-BE49-F238E27FC236}">
                <a16:creationId xmlns:a16="http://schemas.microsoft.com/office/drawing/2014/main" id="{7E2EBA46-94E9-4CE5-A4E8-1384B02BFBDF}"/>
              </a:ext>
            </a:extLst>
          </p:cNvPr>
          <p:cNvSpPr/>
          <p:nvPr/>
        </p:nvSpPr>
        <p:spPr bwMode="auto">
          <a:xfrm rot="17797340">
            <a:off x="7427473" y="585997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8" name="Oval 297">
            <a:extLst>
              <a:ext uri="{FF2B5EF4-FFF2-40B4-BE49-F238E27FC236}">
                <a16:creationId xmlns:a16="http://schemas.microsoft.com/office/drawing/2014/main" id="{A757BF1D-29D8-4C0E-9E7F-7C7FBE01C5C1}"/>
              </a:ext>
            </a:extLst>
          </p:cNvPr>
          <p:cNvSpPr/>
          <p:nvPr/>
        </p:nvSpPr>
        <p:spPr bwMode="auto">
          <a:xfrm rot="19782812">
            <a:off x="7775034" y="59059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9" name="Oval 298">
            <a:extLst>
              <a:ext uri="{FF2B5EF4-FFF2-40B4-BE49-F238E27FC236}">
                <a16:creationId xmlns:a16="http://schemas.microsoft.com/office/drawing/2014/main" id="{6708EACD-A503-4026-A36E-675378258892}"/>
              </a:ext>
            </a:extLst>
          </p:cNvPr>
          <p:cNvSpPr/>
          <p:nvPr/>
        </p:nvSpPr>
        <p:spPr bwMode="auto">
          <a:xfrm>
            <a:off x="6589274" y="535586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0" name="Oval 299">
            <a:extLst>
              <a:ext uri="{FF2B5EF4-FFF2-40B4-BE49-F238E27FC236}">
                <a16:creationId xmlns:a16="http://schemas.microsoft.com/office/drawing/2014/main" id="{45EF4D07-586E-4E99-A862-B94829FCCE91}"/>
              </a:ext>
            </a:extLst>
          </p:cNvPr>
          <p:cNvSpPr/>
          <p:nvPr/>
        </p:nvSpPr>
        <p:spPr bwMode="auto">
          <a:xfrm>
            <a:off x="6374338" y="5622101"/>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1" name="Oval 300">
            <a:extLst>
              <a:ext uri="{FF2B5EF4-FFF2-40B4-BE49-F238E27FC236}">
                <a16:creationId xmlns:a16="http://schemas.microsoft.com/office/drawing/2014/main" id="{453415E4-E8E2-4995-B3C4-DBA3ADB38597}"/>
              </a:ext>
            </a:extLst>
          </p:cNvPr>
          <p:cNvSpPr/>
          <p:nvPr/>
        </p:nvSpPr>
        <p:spPr bwMode="auto">
          <a:xfrm>
            <a:off x="6803244" y="5713114"/>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2" name="Oval 301">
            <a:extLst>
              <a:ext uri="{FF2B5EF4-FFF2-40B4-BE49-F238E27FC236}">
                <a16:creationId xmlns:a16="http://schemas.microsoft.com/office/drawing/2014/main" id="{5938ED4E-BF36-4E76-9C93-EAF0C5AEACB6}"/>
              </a:ext>
            </a:extLst>
          </p:cNvPr>
          <p:cNvSpPr/>
          <p:nvPr/>
        </p:nvSpPr>
        <p:spPr bwMode="auto">
          <a:xfrm>
            <a:off x="7016252" y="570757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3" name="Oval 302">
            <a:extLst>
              <a:ext uri="{FF2B5EF4-FFF2-40B4-BE49-F238E27FC236}">
                <a16:creationId xmlns:a16="http://schemas.microsoft.com/office/drawing/2014/main" id="{EE3FA728-6F4E-4A11-A638-8243F0E8B079}"/>
              </a:ext>
            </a:extLst>
          </p:cNvPr>
          <p:cNvSpPr/>
          <p:nvPr/>
        </p:nvSpPr>
        <p:spPr bwMode="auto">
          <a:xfrm>
            <a:off x="7859176" y="5277693"/>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4" name="Oval 303">
            <a:extLst>
              <a:ext uri="{FF2B5EF4-FFF2-40B4-BE49-F238E27FC236}">
                <a16:creationId xmlns:a16="http://schemas.microsoft.com/office/drawing/2014/main" id="{5355B901-63D9-48F3-A6FC-B90131F6FCAF}"/>
              </a:ext>
            </a:extLst>
          </p:cNvPr>
          <p:cNvSpPr/>
          <p:nvPr/>
        </p:nvSpPr>
        <p:spPr bwMode="auto">
          <a:xfrm>
            <a:off x="7871973" y="5527356"/>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5" name="Oval 304">
            <a:extLst>
              <a:ext uri="{FF2B5EF4-FFF2-40B4-BE49-F238E27FC236}">
                <a16:creationId xmlns:a16="http://schemas.microsoft.com/office/drawing/2014/main" id="{775106F0-E324-445E-82C4-6CF22E5A2824}"/>
              </a:ext>
            </a:extLst>
          </p:cNvPr>
          <p:cNvSpPr/>
          <p:nvPr/>
        </p:nvSpPr>
        <p:spPr bwMode="auto">
          <a:xfrm>
            <a:off x="6372113" y="586703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6" name="Oval 305">
            <a:extLst>
              <a:ext uri="{FF2B5EF4-FFF2-40B4-BE49-F238E27FC236}">
                <a16:creationId xmlns:a16="http://schemas.microsoft.com/office/drawing/2014/main" id="{AB47B674-A25D-4657-ACD9-B00926639B41}"/>
              </a:ext>
            </a:extLst>
          </p:cNvPr>
          <p:cNvSpPr/>
          <p:nvPr/>
        </p:nvSpPr>
        <p:spPr bwMode="auto">
          <a:xfrm>
            <a:off x="6524513" y="6019437"/>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7" name="Oval 306">
            <a:extLst>
              <a:ext uri="{FF2B5EF4-FFF2-40B4-BE49-F238E27FC236}">
                <a16:creationId xmlns:a16="http://schemas.microsoft.com/office/drawing/2014/main" id="{FC4BE4D8-D550-4524-9FD4-E6014C5A0923}"/>
              </a:ext>
            </a:extLst>
          </p:cNvPr>
          <p:cNvSpPr/>
          <p:nvPr/>
        </p:nvSpPr>
        <p:spPr bwMode="auto">
          <a:xfrm>
            <a:off x="7878610" y="5373202"/>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8" name="Oval 307">
            <a:extLst>
              <a:ext uri="{FF2B5EF4-FFF2-40B4-BE49-F238E27FC236}">
                <a16:creationId xmlns:a16="http://schemas.microsoft.com/office/drawing/2014/main" id="{06BC87A5-1FEB-491B-A600-4178EB6BFAF3}"/>
              </a:ext>
            </a:extLst>
          </p:cNvPr>
          <p:cNvSpPr/>
          <p:nvPr/>
        </p:nvSpPr>
        <p:spPr bwMode="auto">
          <a:xfrm>
            <a:off x="8135956" y="5531855"/>
            <a:ext cx="152400" cy="1524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2690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D60C-C21E-4D3A-B321-ED2EA518ED90}"/>
              </a:ext>
            </a:extLst>
          </p:cNvPr>
          <p:cNvSpPr>
            <a:spLocks noGrp="1"/>
          </p:cNvSpPr>
          <p:nvPr>
            <p:ph type="title"/>
          </p:nvPr>
        </p:nvSpPr>
        <p:spPr/>
        <p:txBody>
          <a:bodyPr/>
          <a:lstStyle/>
          <a:p>
            <a:r>
              <a:rPr lang="en-US" dirty="0"/>
              <a:t>Above all !!!</a:t>
            </a:r>
          </a:p>
        </p:txBody>
      </p:sp>
      <p:sp>
        <p:nvSpPr>
          <p:cNvPr id="3" name="Content Placeholder 2">
            <a:extLst>
              <a:ext uri="{FF2B5EF4-FFF2-40B4-BE49-F238E27FC236}">
                <a16:creationId xmlns:a16="http://schemas.microsoft.com/office/drawing/2014/main" id="{6F03D49E-05F6-42EC-895E-568FD46F06CA}"/>
              </a:ext>
            </a:extLst>
          </p:cNvPr>
          <p:cNvSpPr>
            <a:spLocks noGrp="1"/>
          </p:cNvSpPr>
          <p:nvPr>
            <p:ph idx="1"/>
          </p:nvPr>
        </p:nvSpPr>
        <p:spPr/>
        <p:txBody>
          <a:bodyPr/>
          <a:lstStyle/>
          <a:p>
            <a:pPr>
              <a:buFont typeface="Arial" panose="020B0604020202020204" pitchFamily="34" charset="0"/>
              <a:buChar char="•"/>
            </a:pPr>
            <a:r>
              <a:rPr lang="en-US" sz="3200" dirty="0"/>
              <a:t>Read your entire document through several times.</a:t>
            </a:r>
          </a:p>
          <a:p>
            <a:pPr>
              <a:buFont typeface="Arial" panose="020B0604020202020204" pitchFamily="34" charset="0"/>
              <a:buChar char="•"/>
            </a:pPr>
            <a:endParaRPr lang="en-US" sz="3200" dirty="0"/>
          </a:p>
          <a:p>
            <a:pPr>
              <a:buFont typeface="Arial" panose="020B0604020202020204" pitchFamily="34" charset="0"/>
              <a:buChar char="•"/>
            </a:pPr>
            <a:r>
              <a:rPr lang="en-US" sz="3200" dirty="0"/>
              <a:t>Apply critical thinking to everything you wrote.</a:t>
            </a:r>
          </a:p>
        </p:txBody>
      </p:sp>
      <p:sp>
        <p:nvSpPr>
          <p:cNvPr id="4" name="Slide Number Placeholder 3">
            <a:extLst>
              <a:ext uri="{FF2B5EF4-FFF2-40B4-BE49-F238E27FC236}">
                <a16:creationId xmlns:a16="http://schemas.microsoft.com/office/drawing/2014/main" id="{C6B2F77F-4B3E-4FBC-BB47-B2B344EB6B8F}"/>
              </a:ext>
            </a:extLst>
          </p:cNvPr>
          <p:cNvSpPr>
            <a:spLocks noGrp="1"/>
          </p:cNvSpPr>
          <p:nvPr>
            <p:ph type="sldNum" sz="quarter" idx="4"/>
          </p:nvPr>
        </p:nvSpPr>
        <p:spPr/>
        <p:txBody>
          <a:bodyPr/>
          <a:lstStyle/>
          <a:p>
            <a:fld id="{90E28097-5348-46F4-A68E-6A0338650D1F}" type="slidenum">
              <a:rPr lang="en-US" smtClean="0"/>
              <a:pPr/>
              <a:t>13</a:t>
            </a:fld>
            <a:endParaRPr lang="en-US"/>
          </a:p>
        </p:txBody>
      </p:sp>
    </p:spTree>
    <p:extLst>
      <p:ext uri="{BB962C8B-B14F-4D97-AF65-F5344CB8AC3E}">
        <p14:creationId xmlns:p14="http://schemas.microsoft.com/office/powerpoint/2010/main" val="53984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8744-E3B6-42CD-B5ED-40E48D7E23EB}"/>
              </a:ext>
            </a:extLst>
          </p:cNvPr>
          <p:cNvSpPr>
            <a:spLocks noGrp="1"/>
          </p:cNvSpPr>
          <p:nvPr>
            <p:ph type="title"/>
          </p:nvPr>
        </p:nvSpPr>
        <p:spPr/>
        <p:txBody>
          <a:bodyPr/>
          <a:lstStyle/>
          <a:p>
            <a:r>
              <a:rPr lang="en-US" dirty="0"/>
              <a:t>Change in last two classes</a:t>
            </a:r>
          </a:p>
        </p:txBody>
      </p:sp>
      <p:sp>
        <p:nvSpPr>
          <p:cNvPr id="3" name="Content Placeholder 2">
            <a:extLst>
              <a:ext uri="{FF2B5EF4-FFF2-40B4-BE49-F238E27FC236}">
                <a16:creationId xmlns:a16="http://schemas.microsoft.com/office/drawing/2014/main" id="{D5E1D779-5DE9-4FD8-97CC-A4414811AD61}"/>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0F1CDF09-4296-4A18-B973-D5CA75018819}"/>
              </a:ext>
            </a:extLst>
          </p:cNvPr>
          <p:cNvSpPr>
            <a:spLocks noGrp="1"/>
          </p:cNvSpPr>
          <p:nvPr>
            <p:ph type="sldNum" sz="quarter" idx="4"/>
          </p:nvPr>
        </p:nvSpPr>
        <p:spPr/>
        <p:txBody>
          <a:bodyPr/>
          <a:lstStyle/>
          <a:p>
            <a:fld id="{90E28097-5348-46F4-A68E-6A0338650D1F}" type="slidenum">
              <a:rPr lang="en-US" smtClean="0"/>
              <a:pPr/>
              <a:t>14</a:t>
            </a:fld>
            <a:endParaRPr lang="en-US"/>
          </a:p>
        </p:txBody>
      </p:sp>
    </p:spTree>
    <p:extLst>
      <p:ext uri="{BB962C8B-B14F-4D97-AF65-F5344CB8AC3E}">
        <p14:creationId xmlns:p14="http://schemas.microsoft.com/office/powerpoint/2010/main" val="4224107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C9. Elements of Epidemiology </a:t>
            </a:r>
          </a:p>
        </p:txBody>
      </p:sp>
      <p:sp>
        <p:nvSpPr>
          <p:cNvPr id="3" name="Content Placeholder 2"/>
          <p:cNvSpPr>
            <a:spLocks noGrp="1"/>
          </p:cNvSpPr>
          <p:nvPr>
            <p:ph idx="1"/>
          </p:nvPr>
        </p:nvSpPr>
        <p:spPr>
          <a:xfrm>
            <a:off x="228600" y="1676400"/>
            <a:ext cx="8686800" cy="4953000"/>
          </a:xfrm>
        </p:spPr>
        <p:txBody>
          <a:bodyPr/>
          <a:lstStyle/>
          <a:p>
            <a:pPr>
              <a:buFont typeface="Arial" panose="020B0604020202020204" pitchFamily="34" charset="0"/>
              <a:buChar char="•"/>
            </a:pPr>
            <a:r>
              <a:rPr lang="en-US" b="1" u="sng" dirty="0"/>
              <a:t>Class structure</a:t>
            </a:r>
            <a:r>
              <a:rPr lang="en-US" dirty="0"/>
              <a:t>:</a:t>
            </a:r>
            <a:r>
              <a:rPr lang="en-US" b="1" u="sng" dirty="0"/>
              <a:t> </a:t>
            </a:r>
          </a:p>
          <a:p>
            <a:pPr marL="457200" lvl="1" indent="0">
              <a:buNone/>
            </a:pPr>
            <a:r>
              <a:rPr lang="en-US" dirty="0"/>
              <a:t>Lecture covering essential notions in population studies such as incidence, prevalence, mortality ratios, validity, reliability, sensitivity, and specificity, etc…</a:t>
            </a:r>
          </a:p>
          <a:p>
            <a:pPr>
              <a:buFont typeface="Arial" panose="020B0604020202020204" pitchFamily="34" charset="0"/>
              <a:buChar char="•"/>
            </a:pPr>
            <a:endParaRPr lang="en-US" dirty="0"/>
          </a:p>
          <a:p>
            <a:pPr>
              <a:buFont typeface="Arial" panose="020B0604020202020204" pitchFamily="34" charset="0"/>
              <a:buChar char="•"/>
            </a:pPr>
            <a:r>
              <a:rPr lang="en-US" b="1" u="sng" dirty="0"/>
              <a:t>Post-class assignment</a:t>
            </a:r>
            <a:r>
              <a:rPr lang="en-US" dirty="0"/>
              <a:t>: </a:t>
            </a:r>
          </a:p>
          <a:p>
            <a:pPr marL="400050" lvl="1" indent="0">
              <a:buNone/>
            </a:pPr>
            <a:r>
              <a:rPr lang="en-US" sz="1800" dirty="0"/>
              <a:t>Produce A4 (see next slide)</a:t>
            </a:r>
          </a:p>
          <a:p>
            <a:pPr marL="400050" lvl="1" indent="0">
              <a:buNone/>
            </a:pPr>
            <a:r>
              <a:rPr lang="en-US" sz="1800" dirty="0"/>
              <a:t>Upload to UB Learns.</a:t>
            </a:r>
          </a:p>
          <a:p>
            <a:pPr marL="400050" lvl="1" indent="0">
              <a:buNone/>
            </a:pPr>
            <a:r>
              <a:rPr lang="en-US" sz="1800" dirty="0"/>
              <a:t>This version will be used by the instructor of C11 to make that class maximally relevant to the students’ research proposals.</a:t>
            </a:r>
          </a:p>
          <a:p>
            <a:pPr marL="400050" lvl="1" indent="0">
              <a:buNone/>
            </a:pPr>
            <a:r>
              <a:rPr lang="en-US" sz="1800" dirty="0"/>
              <a:t>Make sure you put in your A4 specific questions you want the instructor to address re your proposal!!!!</a:t>
            </a:r>
          </a:p>
          <a:p>
            <a:pPr marL="400050" lvl="1" indent="0">
              <a:buNone/>
            </a:pPr>
            <a:r>
              <a:rPr lang="en-US" dirty="0"/>
              <a:t>Due date: </a:t>
            </a:r>
            <a:r>
              <a:rPr lang="en-US" b="1" dirty="0"/>
              <a:t>April 10 – noon.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15</a:t>
            </a:fld>
            <a:endParaRPr lang="en-US"/>
          </a:p>
        </p:txBody>
      </p:sp>
    </p:spTree>
    <p:extLst>
      <p:ext uri="{BB962C8B-B14F-4D97-AF65-F5344CB8AC3E}">
        <p14:creationId xmlns:p14="http://schemas.microsoft.com/office/powerpoint/2010/main" val="680647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C4DD-2762-4FCB-9B93-AC849BD2D21C}"/>
              </a:ext>
            </a:extLst>
          </p:cNvPr>
          <p:cNvSpPr>
            <a:spLocks noGrp="1"/>
          </p:cNvSpPr>
          <p:nvPr>
            <p:ph type="title"/>
          </p:nvPr>
        </p:nvSpPr>
        <p:spPr/>
        <p:txBody>
          <a:bodyPr/>
          <a:lstStyle/>
          <a:p>
            <a:r>
              <a:rPr lang="en-US" dirty="0"/>
              <a:t>Concrete A4 format: 5 min. sales pitch</a:t>
            </a:r>
          </a:p>
        </p:txBody>
      </p:sp>
      <p:sp>
        <p:nvSpPr>
          <p:cNvPr id="3" name="Content Placeholder 2">
            <a:extLst>
              <a:ext uri="{FF2B5EF4-FFF2-40B4-BE49-F238E27FC236}">
                <a16:creationId xmlns:a16="http://schemas.microsoft.com/office/drawing/2014/main" id="{2BF850E5-91B3-4132-9F99-41FDE41AA8EF}"/>
              </a:ext>
            </a:extLst>
          </p:cNvPr>
          <p:cNvSpPr>
            <a:spLocks noGrp="1"/>
          </p:cNvSpPr>
          <p:nvPr>
            <p:ph idx="1"/>
          </p:nvPr>
        </p:nvSpPr>
        <p:spPr>
          <a:xfrm>
            <a:off x="287988" y="1447800"/>
            <a:ext cx="8686800" cy="4953000"/>
          </a:xfrm>
        </p:spPr>
        <p:txBody>
          <a:bodyPr/>
          <a:lstStyle/>
          <a:p>
            <a:pPr>
              <a:buFont typeface="Arial" panose="020B0604020202020204" pitchFamily="34" charset="0"/>
              <a:buChar char="•"/>
            </a:pPr>
            <a:r>
              <a:rPr lang="en-US" sz="2000" dirty="0"/>
              <a:t>Maximum ONE page: TO THE POINT!!!</a:t>
            </a:r>
          </a:p>
          <a:p>
            <a:pPr lvl="1">
              <a:buFont typeface="Arial" panose="020B0604020202020204" pitchFamily="34" charset="0"/>
              <a:buChar char="•"/>
            </a:pPr>
            <a:r>
              <a:rPr lang="en-US" sz="2000" dirty="0"/>
              <a:t>Introduction: very short, just to give the context</a:t>
            </a:r>
          </a:p>
          <a:p>
            <a:pPr lvl="1">
              <a:buFont typeface="Arial" panose="020B0604020202020204" pitchFamily="34" charset="0"/>
              <a:buChar char="•"/>
            </a:pPr>
            <a:r>
              <a:rPr lang="en-US" sz="2000" dirty="0"/>
              <a:t>Specific aim(s): what you want to achieve and why. Very short.</a:t>
            </a:r>
          </a:p>
          <a:p>
            <a:pPr lvl="1">
              <a:buFont typeface="Arial" panose="020B0604020202020204" pitchFamily="34" charset="0"/>
              <a:buChar char="•"/>
            </a:pPr>
            <a:r>
              <a:rPr lang="en-US" sz="2000" dirty="0"/>
              <a:t>Research question(s) in PICOT-format types, and for each:</a:t>
            </a:r>
          </a:p>
          <a:p>
            <a:pPr lvl="2">
              <a:buFont typeface="Arial" panose="020B0604020202020204" pitchFamily="34" charset="0"/>
              <a:buChar char="•"/>
            </a:pPr>
            <a:r>
              <a:rPr lang="en-US" sz="1600" dirty="0"/>
              <a:t>Hypotheses</a:t>
            </a:r>
          </a:p>
          <a:p>
            <a:pPr lvl="3">
              <a:buFont typeface="Arial" panose="020B0604020202020204" pitchFamily="34" charset="0"/>
              <a:buChar char="•"/>
            </a:pPr>
            <a:r>
              <a:rPr lang="en-US" sz="1600" dirty="0"/>
              <a:t>Theoretical linkage for the alternative hypotheses</a:t>
            </a:r>
          </a:p>
          <a:p>
            <a:pPr lvl="2">
              <a:buFont typeface="Arial" panose="020B0604020202020204" pitchFamily="34" charset="0"/>
              <a:buChar char="•"/>
            </a:pPr>
            <a:r>
              <a:rPr lang="en-US" sz="1600" dirty="0"/>
              <a:t>Statistical hypotheses</a:t>
            </a:r>
          </a:p>
          <a:p>
            <a:pPr lvl="3">
              <a:buFont typeface="Arial" panose="020B0604020202020204" pitchFamily="34" charset="0"/>
              <a:buChar char="•"/>
            </a:pPr>
            <a:r>
              <a:rPr lang="en-US" sz="1600" dirty="0"/>
              <a:t>Operational linkage for the alternative statistical hypotheses</a:t>
            </a:r>
          </a:p>
          <a:p>
            <a:pPr>
              <a:buFont typeface="Arial" panose="020B0604020202020204" pitchFamily="34" charset="0"/>
              <a:buChar char="•"/>
            </a:pPr>
            <a:r>
              <a:rPr lang="en-US" sz="2000" dirty="0"/>
              <a:t>Additional pages (no limitation)</a:t>
            </a:r>
          </a:p>
          <a:p>
            <a:pPr lvl="1">
              <a:buFont typeface="Arial" panose="020B0604020202020204" pitchFamily="34" charset="0"/>
              <a:buChar char="•"/>
            </a:pPr>
            <a:r>
              <a:rPr lang="en-US" sz="2000" dirty="0"/>
              <a:t>Data tables and structures</a:t>
            </a:r>
          </a:p>
          <a:p>
            <a:pPr lvl="1">
              <a:buFont typeface="Arial" panose="020B0604020202020204" pitchFamily="34" charset="0"/>
              <a:buChar char="•"/>
            </a:pPr>
            <a:r>
              <a:rPr lang="en-US" sz="2000" dirty="0"/>
              <a:t>Description of variables used (independent, dependent, bias)</a:t>
            </a:r>
          </a:p>
          <a:p>
            <a:pPr lvl="2">
              <a:buFont typeface="Arial" panose="020B0604020202020204" pitchFamily="34" charset="0"/>
              <a:buChar char="•"/>
            </a:pPr>
            <a:r>
              <a:rPr lang="en-US" sz="1600" dirty="0"/>
              <a:t>Label</a:t>
            </a:r>
          </a:p>
          <a:p>
            <a:pPr lvl="2">
              <a:buFont typeface="Arial" panose="020B0604020202020204" pitchFamily="34" charset="0"/>
              <a:buChar char="•"/>
            </a:pPr>
            <a:r>
              <a:rPr lang="en-US" sz="1600" dirty="0"/>
              <a:t>Levels of measurement</a:t>
            </a:r>
          </a:p>
          <a:p>
            <a:pPr lvl="2">
              <a:buFont typeface="Arial" panose="020B0604020202020204" pitchFamily="34" charset="0"/>
              <a:buChar char="•"/>
            </a:pPr>
            <a:r>
              <a:rPr lang="en-US" sz="1600" dirty="0"/>
              <a:t>Theoretical and Operational definitions.</a:t>
            </a:r>
          </a:p>
          <a:p>
            <a:pPr>
              <a:buFont typeface="Arial" panose="020B0604020202020204" pitchFamily="34" charset="0"/>
              <a:buChar char="•"/>
            </a:pPr>
            <a:r>
              <a:rPr lang="en-US" sz="2000" dirty="0"/>
              <a:t>Specific questions for the statistician to address.</a:t>
            </a:r>
          </a:p>
          <a:p>
            <a:pPr marL="0" indent="0"/>
            <a:r>
              <a:rPr lang="en-US" sz="2000" dirty="0"/>
              <a:t>	(e.g. power study issues, bias control, statistic tests, ….)</a:t>
            </a:r>
          </a:p>
        </p:txBody>
      </p:sp>
      <p:sp>
        <p:nvSpPr>
          <p:cNvPr id="4" name="Slide Number Placeholder 3">
            <a:extLst>
              <a:ext uri="{FF2B5EF4-FFF2-40B4-BE49-F238E27FC236}">
                <a16:creationId xmlns:a16="http://schemas.microsoft.com/office/drawing/2014/main" id="{0A4C8F50-FA6B-4E0F-9F0A-799CA9A9D997}"/>
              </a:ext>
            </a:extLst>
          </p:cNvPr>
          <p:cNvSpPr>
            <a:spLocks noGrp="1"/>
          </p:cNvSpPr>
          <p:nvPr>
            <p:ph type="sldNum" sz="quarter" idx="4"/>
          </p:nvPr>
        </p:nvSpPr>
        <p:spPr/>
        <p:txBody>
          <a:bodyPr/>
          <a:lstStyle/>
          <a:p>
            <a:fld id="{90E28097-5348-46F4-A68E-6A0338650D1F}" type="slidenum">
              <a:rPr lang="en-US" smtClean="0"/>
              <a:pPr/>
              <a:t>16</a:t>
            </a:fld>
            <a:endParaRPr lang="en-US"/>
          </a:p>
        </p:txBody>
      </p:sp>
    </p:spTree>
    <p:extLst>
      <p:ext uri="{BB962C8B-B14F-4D97-AF65-F5344CB8AC3E}">
        <p14:creationId xmlns:p14="http://schemas.microsoft.com/office/powerpoint/2010/main" val="397175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772C4-A925-45CA-BA41-A443771D4D91}"/>
              </a:ext>
            </a:extLst>
          </p:cNvPr>
          <p:cNvSpPr>
            <a:spLocks noGrp="1"/>
          </p:cNvSpPr>
          <p:nvPr>
            <p:ph type="title"/>
          </p:nvPr>
        </p:nvSpPr>
        <p:spPr/>
        <p:txBody>
          <a:bodyPr/>
          <a:lstStyle/>
          <a:p>
            <a:r>
              <a:rPr lang="en-US" dirty="0"/>
              <a:t>2</a:t>
            </a:r>
            <a:r>
              <a:rPr lang="en-US" baseline="30000" dirty="0"/>
              <a:t>nd</a:t>
            </a:r>
            <a:r>
              <a:rPr lang="en-US" dirty="0"/>
              <a:t> assignment: required reading</a:t>
            </a:r>
          </a:p>
        </p:txBody>
      </p:sp>
      <p:sp>
        <p:nvSpPr>
          <p:cNvPr id="3" name="Content Placeholder 2">
            <a:extLst>
              <a:ext uri="{FF2B5EF4-FFF2-40B4-BE49-F238E27FC236}">
                <a16:creationId xmlns:a16="http://schemas.microsoft.com/office/drawing/2014/main" id="{09EB135B-12E2-42A7-888F-99F2FE8D9376}"/>
              </a:ext>
            </a:extLst>
          </p:cNvPr>
          <p:cNvSpPr>
            <a:spLocks noGrp="1"/>
          </p:cNvSpPr>
          <p:nvPr>
            <p:ph idx="1"/>
          </p:nvPr>
        </p:nvSpPr>
        <p:spPr/>
        <p:txBody>
          <a:bodyPr/>
          <a:lstStyle/>
          <a:p>
            <a:r>
              <a:rPr lang="en-US" sz="2000" dirty="0"/>
              <a:t>Required reading: </a:t>
            </a:r>
          </a:p>
          <a:p>
            <a:pPr>
              <a:buFont typeface="Arial" panose="020B0604020202020204" pitchFamily="34" charset="0"/>
              <a:buChar char="•"/>
            </a:pPr>
            <a:r>
              <a:rPr lang="en-US" sz="2000" b="1" dirty="0"/>
              <a:t>R11 </a:t>
            </a:r>
            <a:r>
              <a:rPr lang="en-US" sz="2000" dirty="0"/>
              <a:t>McCluskey, A. and A.G. </a:t>
            </a:r>
            <a:r>
              <a:rPr lang="en-US" sz="2000" dirty="0" err="1"/>
              <a:t>Lalkhen</a:t>
            </a:r>
            <a:r>
              <a:rPr lang="en-US" sz="2000" dirty="0"/>
              <a:t>, </a:t>
            </a:r>
            <a:r>
              <a:rPr lang="en-US" sz="2000" i="1" dirty="0"/>
              <a:t>Statistics II: Central tendency and spread of data. </a:t>
            </a:r>
            <a:r>
              <a:rPr lang="en-US" sz="2000" dirty="0"/>
              <a:t>Continuing Education in </a:t>
            </a:r>
            <a:r>
              <a:rPr lang="en-US" sz="2000" dirty="0" err="1"/>
              <a:t>Anaesthesia</a:t>
            </a:r>
            <a:r>
              <a:rPr lang="en-US" sz="2000" dirty="0"/>
              <a:t> Critical Care &amp; Pain, 2007. </a:t>
            </a:r>
            <a:r>
              <a:rPr lang="en-US" sz="2000" b="1" dirty="0"/>
              <a:t>7</a:t>
            </a:r>
            <a:r>
              <a:rPr lang="en-US" sz="2000" dirty="0"/>
              <a:t>(4): p. 127-130. </a:t>
            </a:r>
          </a:p>
          <a:p>
            <a:pPr lvl="1">
              <a:buFont typeface="Arial" panose="020B0604020202020204" pitchFamily="34" charset="0"/>
              <a:buChar char="•"/>
            </a:pPr>
            <a:r>
              <a:rPr lang="en-US" sz="2000" dirty="0"/>
              <a:t>https://academic.oup.com/bjaed/article/7/4/127/466523 [11] </a:t>
            </a:r>
          </a:p>
          <a:p>
            <a:pPr>
              <a:buFont typeface="Arial" panose="020B0604020202020204" pitchFamily="34" charset="0"/>
              <a:buChar char="•"/>
            </a:pPr>
            <a:endParaRPr lang="en-US" sz="2000" b="1" dirty="0"/>
          </a:p>
          <a:p>
            <a:pPr>
              <a:buFont typeface="Arial" panose="020B0604020202020204" pitchFamily="34" charset="0"/>
              <a:buChar char="•"/>
            </a:pPr>
            <a:r>
              <a:rPr lang="en-US" sz="2000" b="1" dirty="0"/>
              <a:t>R12 </a:t>
            </a:r>
            <a:r>
              <a:rPr lang="en-US" sz="2000" dirty="0"/>
              <a:t>Cohen, H.W., </a:t>
            </a:r>
            <a:r>
              <a:rPr lang="en-US" sz="2000" i="1" dirty="0"/>
              <a:t>P values: use and misuse in medical literature. </a:t>
            </a:r>
            <a:r>
              <a:rPr lang="en-US" sz="2000" dirty="0"/>
              <a:t>Am J </a:t>
            </a:r>
            <a:r>
              <a:rPr lang="en-US" sz="2000" dirty="0" err="1"/>
              <a:t>Hypertens</a:t>
            </a:r>
            <a:r>
              <a:rPr lang="en-US" sz="2000" dirty="0"/>
              <a:t>, 2011. </a:t>
            </a:r>
            <a:r>
              <a:rPr lang="en-US" sz="2000" b="1" dirty="0"/>
              <a:t>24</a:t>
            </a:r>
            <a:r>
              <a:rPr lang="en-US" sz="2000" dirty="0"/>
              <a:t>(1): p. 18-23.. [12] </a:t>
            </a:r>
          </a:p>
          <a:p>
            <a:pPr lvl="1">
              <a:buFont typeface="Arial" panose="020B0604020202020204" pitchFamily="34" charset="0"/>
              <a:buChar char="•"/>
            </a:pPr>
            <a:r>
              <a:rPr lang="en-US" sz="2000" dirty="0"/>
              <a:t>https://academic.oup.com/ajh/article/24/1/18/165807 </a:t>
            </a:r>
          </a:p>
          <a:p>
            <a:pPr lvl="1">
              <a:buFont typeface="Arial" panose="020B0604020202020204" pitchFamily="34" charset="0"/>
              <a:buChar char="•"/>
            </a:pPr>
            <a:r>
              <a:rPr lang="en-US" sz="2000" dirty="0"/>
              <a:t>!!! This paper will be the topic of a closed book in-class test during class C10 !!! </a:t>
            </a:r>
          </a:p>
        </p:txBody>
      </p:sp>
      <p:sp>
        <p:nvSpPr>
          <p:cNvPr id="4" name="Slide Number Placeholder 3">
            <a:extLst>
              <a:ext uri="{FF2B5EF4-FFF2-40B4-BE49-F238E27FC236}">
                <a16:creationId xmlns:a16="http://schemas.microsoft.com/office/drawing/2014/main" id="{436320E6-7796-4484-859D-4C8B70A4BD18}"/>
              </a:ext>
            </a:extLst>
          </p:cNvPr>
          <p:cNvSpPr>
            <a:spLocks noGrp="1"/>
          </p:cNvSpPr>
          <p:nvPr>
            <p:ph type="sldNum" sz="quarter" idx="4"/>
          </p:nvPr>
        </p:nvSpPr>
        <p:spPr/>
        <p:txBody>
          <a:bodyPr/>
          <a:lstStyle/>
          <a:p>
            <a:fld id="{90E28097-5348-46F4-A68E-6A0338650D1F}" type="slidenum">
              <a:rPr lang="en-US" smtClean="0"/>
              <a:pPr/>
              <a:t>17</a:t>
            </a:fld>
            <a:endParaRPr lang="en-US"/>
          </a:p>
        </p:txBody>
      </p:sp>
    </p:spTree>
    <p:extLst>
      <p:ext uri="{BB962C8B-B14F-4D97-AF65-F5344CB8AC3E}">
        <p14:creationId xmlns:p14="http://schemas.microsoft.com/office/powerpoint/2010/main" val="93546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Epidemiology</a:t>
            </a:r>
          </a:p>
        </p:txBody>
      </p:sp>
      <p:sp>
        <p:nvSpPr>
          <p:cNvPr id="3" name="Subtitle 2"/>
          <p:cNvSpPr>
            <a:spLocks noGrp="1"/>
          </p:cNvSpPr>
          <p:nvPr>
            <p:ph idx="1"/>
          </p:nvPr>
        </p:nvSpPr>
        <p:spPr>
          <a:xfrm>
            <a:off x="228600" y="1676400"/>
            <a:ext cx="8686800" cy="2895600"/>
          </a:xfrm>
        </p:spPr>
        <p:txBody>
          <a:bodyPr/>
          <a:lstStyle/>
          <a:p>
            <a:endParaRPr lang="en-US" dirty="0"/>
          </a:p>
          <a:p>
            <a:pPr marL="749300" indent="-749300"/>
            <a:r>
              <a:rPr lang="en-US" sz="2800" i="1" dirty="0">
                <a:latin typeface="Times New Roman" panose="02020603050405020304" pitchFamily="18" charset="0"/>
                <a:cs typeface="Times New Roman" panose="02020603050405020304" pitchFamily="18" charset="0"/>
              </a:rPr>
              <a:t>‘Epidemiology is: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study of the distribution and determinants of health-related states and events in specified populations, and </a:t>
            </a:r>
          </a:p>
          <a:p>
            <a:pPr marL="800100" indent="-279400">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the application of this study to prevention and control of health problems.’ </a:t>
            </a:r>
          </a:p>
          <a:p>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600200" y="6324600"/>
            <a:ext cx="7467600" cy="307777"/>
          </a:xfrm>
          <a:prstGeom prst="rect">
            <a:avLst/>
          </a:prstGeom>
        </p:spPr>
        <p:txBody>
          <a:bodyPr wrap="square">
            <a:spAutoFit/>
          </a:bodyPr>
          <a:lstStyle/>
          <a:p>
            <a:r>
              <a:rPr lang="en-US" sz="1400" b="0" dirty="0">
                <a:solidFill>
                  <a:schemeClr val="bg1"/>
                </a:solidFill>
              </a:rPr>
              <a:t>Last JM, editor. Dictionary of epidemiology. 4th ed. New York: Oxford University Press; 2001. p. 61.</a:t>
            </a:r>
          </a:p>
        </p:txBody>
      </p:sp>
      <p:sp>
        <p:nvSpPr>
          <p:cNvPr id="5" name="Slide Number Placeholder 4"/>
          <p:cNvSpPr>
            <a:spLocks noGrp="1"/>
          </p:cNvSpPr>
          <p:nvPr>
            <p:ph type="sldNum" sz="quarter" idx="4"/>
          </p:nvPr>
        </p:nvSpPr>
        <p:spPr/>
        <p:txBody>
          <a:bodyPr/>
          <a:lstStyle/>
          <a:p>
            <a:fld id="{90E28097-5348-46F4-A68E-6A0338650D1F}" type="slidenum">
              <a:rPr lang="en-US" smtClean="0"/>
              <a:pPr/>
              <a:t>18</a:t>
            </a:fld>
            <a:endParaRPr lang="en-US"/>
          </a:p>
        </p:txBody>
      </p:sp>
      <p:cxnSp>
        <p:nvCxnSpPr>
          <p:cNvPr id="7" name="Straight Connector 6">
            <a:extLst>
              <a:ext uri="{FF2B5EF4-FFF2-40B4-BE49-F238E27FC236}">
                <a16:creationId xmlns:a16="http://schemas.microsoft.com/office/drawing/2014/main" id="{2EF01B5A-9476-425C-8AF1-3668FDD18DE5}"/>
              </a:ext>
            </a:extLst>
          </p:cNvPr>
          <p:cNvCxnSpPr>
            <a:cxnSpLocks/>
          </p:cNvCxnSpPr>
          <p:nvPr/>
        </p:nvCxnSpPr>
        <p:spPr bwMode="auto">
          <a:xfrm>
            <a:off x="3276600" y="1447800"/>
            <a:ext cx="4572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9" name="Straight Connector 8">
            <a:extLst>
              <a:ext uri="{FF2B5EF4-FFF2-40B4-BE49-F238E27FC236}">
                <a16:creationId xmlns:a16="http://schemas.microsoft.com/office/drawing/2014/main" id="{BFD561A1-BDF9-4182-B9B2-5925109A1F05}"/>
              </a:ext>
            </a:extLst>
          </p:cNvPr>
          <p:cNvCxnSpPr>
            <a:cxnSpLocks/>
          </p:cNvCxnSpPr>
          <p:nvPr/>
        </p:nvCxnSpPr>
        <p:spPr bwMode="auto">
          <a:xfrm>
            <a:off x="3886200"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2" name="Straight Arrow Connector 11">
            <a:extLst>
              <a:ext uri="{FF2B5EF4-FFF2-40B4-BE49-F238E27FC236}">
                <a16:creationId xmlns:a16="http://schemas.microsoft.com/office/drawing/2014/main" id="{DA094FA5-8B5C-423F-B13C-32FC258A2CA2}"/>
              </a:ext>
            </a:extLst>
          </p:cNvPr>
          <p:cNvCxnSpPr/>
          <p:nvPr/>
        </p:nvCxnSpPr>
        <p:spPr bwMode="auto">
          <a:xfrm flipH="1">
            <a:off x="28956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cxnSp>
        <p:nvCxnSpPr>
          <p:cNvPr id="13" name="Straight Arrow Connector 12">
            <a:extLst>
              <a:ext uri="{FF2B5EF4-FFF2-40B4-BE49-F238E27FC236}">
                <a16:creationId xmlns:a16="http://schemas.microsoft.com/office/drawing/2014/main" id="{494F5B03-57A6-4A89-AACF-2AD68FE42467}"/>
              </a:ext>
            </a:extLst>
          </p:cNvPr>
          <p:cNvCxnSpPr>
            <a:cxnSpLocks/>
          </p:cNvCxnSpPr>
          <p:nvPr/>
        </p:nvCxnSpPr>
        <p:spPr bwMode="auto">
          <a:xfrm>
            <a:off x="4343400"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4" name="TextBox 13">
            <a:extLst>
              <a:ext uri="{FF2B5EF4-FFF2-40B4-BE49-F238E27FC236}">
                <a16:creationId xmlns:a16="http://schemas.microsoft.com/office/drawing/2014/main" id="{87063D49-B7D2-4714-9571-253772EA013D}"/>
              </a:ext>
            </a:extLst>
          </p:cNvPr>
          <p:cNvSpPr txBox="1"/>
          <p:nvPr/>
        </p:nvSpPr>
        <p:spPr>
          <a:xfrm>
            <a:off x="2280070" y="1600200"/>
            <a:ext cx="1072730" cy="461665"/>
          </a:xfrm>
          <a:prstGeom prst="rect">
            <a:avLst/>
          </a:prstGeom>
          <a:noFill/>
        </p:spPr>
        <p:txBody>
          <a:bodyPr wrap="none" rtlCol="0">
            <a:spAutoFit/>
          </a:bodyPr>
          <a:lstStyle/>
          <a:p>
            <a:r>
              <a:rPr lang="en-US" sz="2400" b="0" dirty="0">
                <a:solidFill>
                  <a:srgbClr val="FFFF00"/>
                </a:solidFill>
              </a:rPr>
              <a:t>‘about’</a:t>
            </a:r>
          </a:p>
        </p:txBody>
      </p:sp>
      <p:sp>
        <p:nvSpPr>
          <p:cNvPr id="15" name="TextBox 14">
            <a:extLst>
              <a:ext uri="{FF2B5EF4-FFF2-40B4-BE49-F238E27FC236}">
                <a16:creationId xmlns:a16="http://schemas.microsoft.com/office/drawing/2014/main" id="{97D3601D-40DD-413F-92EA-A1F99C4846A5}"/>
              </a:ext>
            </a:extLst>
          </p:cNvPr>
          <p:cNvSpPr txBox="1"/>
          <p:nvPr/>
        </p:nvSpPr>
        <p:spPr>
          <a:xfrm>
            <a:off x="4421743" y="1600200"/>
            <a:ext cx="1208985" cy="461665"/>
          </a:xfrm>
          <a:prstGeom prst="rect">
            <a:avLst/>
          </a:prstGeom>
          <a:noFill/>
        </p:spPr>
        <p:txBody>
          <a:bodyPr wrap="none" rtlCol="0">
            <a:spAutoFit/>
          </a:bodyPr>
          <a:lstStyle/>
          <a:p>
            <a:r>
              <a:rPr lang="en-US" sz="2400" b="0" dirty="0">
                <a:solidFill>
                  <a:srgbClr val="FFFF00"/>
                </a:solidFill>
              </a:rPr>
              <a:t>‘people’</a:t>
            </a:r>
          </a:p>
        </p:txBody>
      </p:sp>
      <p:cxnSp>
        <p:nvCxnSpPr>
          <p:cNvPr id="16" name="Straight Connector 15">
            <a:extLst>
              <a:ext uri="{FF2B5EF4-FFF2-40B4-BE49-F238E27FC236}">
                <a16:creationId xmlns:a16="http://schemas.microsoft.com/office/drawing/2014/main" id="{7CC313D0-048D-4A79-9E7D-351EAD674B62}"/>
              </a:ext>
            </a:extLst>
          </p:cNvPr>
          <p:cNvCxnSpPr>
            <a:cxnSpLocks/>
          </p:cNvCxnSpPr>
          <p:nvPr/>
        </p:nvCxnSpPr>
        <p:spPr bwMode="auto">
          <a:xfrm>
            <a:off x="5113472" y="1447800"/>
            <a:ext cx="914400" cy="0"/>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7" name="Straight Arrow Connector 16">
            <a:extLst>
              <a:ext uri="{FF2B5EF4-FFF2-40B4-BE49-F238E27FC236}">
                <a16:creationId xmlns:a16="http://schemas.microsoft.com/office/drawing/2014/main" id="{C46CE7B6-FCB2-47C0-A71D-3A1AD0D1A9F0}"/>
              </a:ext>
            </a:extLst>
          </p:cNvPr>
          <p:cNvCxnSpPr>
            <a:cxnSpLocks/>
          </p:cNvCxnSpPr>
          <p:nvPr/>
        </p:nvCxnSpPr>
        <p:spPr bwMode="auto">
          <a:xfrm>
            <a:off x="5570672" y="1447800"/>
            <a:ext cx="609600" cy="228600"/>
          </a:xfrm>
          <a:prstGeom prst="straightConnector1">
            <a:avLst/>
          </a:prstGeom>
          <a:solidFill>
            <a:schemeClr val="accent1"/>
          </a:solidFill>
          <a:ln w="19050" cap="flat" cmpd="sng" algn="ctr">
            <a:solidFill>
              <a:srgbClr val="FFFF00"/>
            </a:solidFill>
            <a:prstDash val="solid"/>
            <a:round/>
            <a:headEnd type="none" w="med" len="med"/>
            <a:tailEnd type="triangle"/>
          </a:ln>
          <a:effectLst/>
        </p:spPr>
      </p:cxnSp>
      <p:sp>
        <p:nvSpPr>
          <p:cNvPr id="18" name="TextBox 17">
            <a:extLst>
              <a:ext uri="{FF2B5EF4-FFF2-40B4-BE49-F238E27FC236}">
                <a16:creationId xmlns:a16="http://schemas.microsoft.com/office/drawing/2014/main" id="{1BC84885-087D-4E05-A57E-0270EFE7C2F6}"/>
              </a:ext>
            </a:extLst>
          </p:cNvPr>
          <p:cNvSpPr txBox="1"/>
          <p:nvPr/>
        </p:nvSpPr>
        <p:spPr>
          <a:xfrm>
            <a:off x="5725158" y="1600200"/>
            <a:ext cx="1056700" cy="461665"/>
          </a:xfrm>
          <a:prstGeom prst="rect">
            <a:avLst/>
          </a:prstGeom>
          <a:noFill/>
        </p:spPr>
        <p:txBody>
          <a:bodyPr wrap="none" rtlCol="0">
            <a:spAutoFit/>
          </a:bodyPr>
          <a:lstStyle/>
          <a:p>
            <a:r>
              <a:rPr lang="en-US" sz="2400" b="0" dirty="0">
                <a:solidFill>
                  <a:srgbClr val="FFFF00"/>
                </a:solidFill>
              </a:rPr>
              <a:t>‘study’</a:t>
            </a:r>
          </a:p>
        </p:txBody>
      </p:sp>
    </p:spTree>
    <p:extLst>
      <p:ext uri="{BB962C8B-B14F-4D97-AF65-F5344CB8AC3E}">
        <p14:creationId xmlns:p14="http://schemas.microsoft.com/office/powerpoint/2010/main" val="4040618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p:txBody>
      </p:sp>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19</a:t>
            </a:fld>
            <a:endParaRPr lang="en-US"/>
          </a:p>
        </p:txBody>
      </p:sp>
    </p:spTree>
    <p:extLst>
      <p:ext uri="{BB962C8B-B14F-4D97-AF65-F5344CB8AC3E}">
        <p14:creationId xmlns:p14="http://schemas.microsoft.com/office/powerpoint/2010/main" val="2421784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507E0-25A3-4C66-A2C9-F7D60B795467}"/>
              </a:ext>
            </a:extLst>
          </p:cNvPr>
          <p:cNvSpPr>
            <a:spLocks noGrp="1"/>
          </p:cNvSpPr>
          <p:nvPr>
            <p:ph type="ctrTitle"/>
          </p:nvPr>
        </p:nvSpPr>
        <p:spPr/>
        <p:txBody>
          <a:bodyPr/>
          <a:lstStyle/>
          <a:p>
            <a:r>
              <a:rPr lang="en-US" dirty="0"/>
              <a:t>Extra credit opportunity</a:t>
            </a:r>
          </a:p>
        </p:txBody>
      </p:sp>
      <p:sp>
        <p:nvSpPr>
          <p:cNvPr id="3" name="Subtitle 2">
            <a:extLst>
              <a:ext uri="{FF2B5EF4-FFF2-40B4-BE49-F238E27FC236}">
                <a16:creationId xmlns:a16="http://schemas.microsoft.com/office/drawing/2014/main" id="{194601CD-03B1-467B-BCBF-1511BCC53F4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07758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Assumptions of Epidemiology</a:t>
            </a:r>
            <a:br>
              <a:rPr lang="en-US" dirty="0"/>
            </a:br>
            <a:r>
              <a:rPr lang="en-US" dirty="0">
                <a:solidFill>
                  <a:srgbClr val="FFFF00"/>
                </a:solidFill>
              </a:rPr>
              <a:t>determinist generalization</a:t>
            </a:r>
          </a:p>
        </p:txBody>
      </p:sp>
      <p:sp>
        <p:nvSpPr>
          <p:cNvPr id="3" name="Subtitle 2"/>
          <p:cNvSpPr>
            <a:spLocks noGrp="1"/>
          </p:cNvSpPr>
          <p:nvPr>
            <p:ph idx="1"/>
          </p:nvPr>
        </p:nvSpPr>
        <p:spPr>
          <a:xfrm>
            <a:off x="228600" y="2209800"/>
            <a:ext cx="8686800" cy="4419600"/>
          </a:xfrm>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Diseases do not occur randomly.</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Whatever happens does not occur randomly.</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causes and nature of diseases and the spread of diseases depend on certain observable factors.</a:t>
            </a:r>
          </a:p>
          <a:p>
            <a:pPr lvl="1" indent="-342900">
              <a:buFont typeface="Arial" panose="020B0604020202020204" pitchFamily="34" charset="0"/>
              <a:buChar char="•"/>
            </a:pPr>
            <a:r>
              <a:rPr lang="en-US" sz="2800" dirty="0">
                <a:solidFill>
                  <a:srgbClr val="FFFF00"/>
                </a:solidFill>
                <a:latin typeface="Times New Roman" panose="02020603050405020304" pitchFamily="18" charset="0"/>
                <a:cs typeface="Times New Roman" panose="02020603050405020304" pitchFamily="18" charset="0"/>
              </a:rPr>
              <a:t>Causes of changes depend on observable factors.</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Modification of these causes can result in prevention and control of diseases.</a:t>
            </a:r>
          </a:p>
          <a:p>
            <a:pPr lvl="1" indent="-342900">
              <a:buFont typeface="Arial" panose="020B0604020202020204" pitchFamily="34" charset="0"/>
              <a:buChar char="•"/>
            </a:pPr>
            <a:r>
              <a:rPr lang="en-US" dirty="0">
                <a:solidFill>
                  <a:srgbClr val="FFFF00"/>
                </a:solidFill>
                <a:latin typeface="Times New Roman" panose="02020603050405020304" pitchFamily="18" charset="0"/>
                <a:cs typeface="Times New Roman" panose="02020603050405020304" pitchFamily="18" charset="0"/>
              </a:rPr>
              <a:t>Modification of these causes can result in prevention of what we don’t want to happen or in happenings we do want. </a:t>
            </a:r>
          </a:p>
        </p:txBody>
      </p:sp>
      <p:sp>
        <p:nvSpPr>
          <p:cNvPr id="6" name="Slide Number Placeholder 5"/>
          <p:cNvSpPr>
            <a:spLocks noGrp="1"/>
          </p:cNvSpPr>
          <p:nvPr>
            <p:ph type="sldNum" sz="quarter" idx="4"/>
          </p:nvPr>
        </p:nvSpPr>
        <p:spPr/>
        <p:txBody>
          <a:bodyPr/>
          <a:lstStyle/>
          <a:p>
            <a:fld id="{90E28097-5348-46F4-A68E-6A0338650D1F}" type="slidenum">
              <a:rPr lang="en-US" smtClean="0"/>
              <a:pPr/>
              <a:t>20</a:t>
            </a:fld>
            <a:endParaRPr lang="en-US"/>
          </a:p>
        </p:txBody>
      </p:sp>
    </p:spTree>
    <p:extLst>
      <p:ext uri="{BB962C8B-B14F-4D97-AF65-F5344CB8AC3E}">
        <p14:creationId xmlns:p14="http://schemas.microsoft.com/office/powerpoint/2010/main" val="3530413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B47FC-94EF-4FE8-9C54-AE20738EBEE1}"/>
              </a:ext>
            </a:extLst>
          </p:cNvPr>
          <p:cNvSpPr>
            <a:spLocks noGrp="1"/>
          </p:cNvSpPr>
          <p:nvPr>
            <p:ph type="title"/>
          </p:nvPr>
        </p:nvSpPr>
        <p:spPr/>
        <p:txBody>
          <a:bodyPr/>
          <a:lstStyle/>
          <a:p>
            <a:r>
              <a:rPr lang="en-US" dirty="0"/>
              <a:t>Your job as student in this class</a:t>
            </a:r>
          </a:p>
        </p:txBody>
      </p:sp>
      <p:sp>
        <p:nvSpPr>
          <p:cNvPr id="3" name="Content Placeholder 2">
            <a:extLst>
              <a:ext uri="{FF2B5EF4-FFF2-40B4-BE49-F238E27FC236}">
                <a16:creationId xmlns:a16="http://schemas.microsoft.com/office/drawing/2014/main" id="{A5F8464F-859F-4E01-BB63-4E55FC8760F5}"/>
              </a:ext>
            </a:extLst>
          </p:cNvPr>
          <p:cNvSpPr>
            <a:spLocks noGrp="1"/>
          </p:cNvSpPr>
          <p:nvPr>
            <p:ph idx="1"/>
          </p:nvPr>
        </p:nvSpPr>
        <p:spPr>
          <a:xfrm>
            <a:off x="1981200" y="2667000"/>
            <a:ext cx="5105400" cy="3962400"/>
          </a:xfrm>
        </p:spPr>
        <p:txBody>
          <a:bodyPr/>
          <a:lstStyle/>
          <a:p>
            <a:pPr marL="0" indent="0" algn="ctr"/>
            <a:r>
              <a:rPr lang="en-US" sz="3600" dirty="0"/>
              <a:t>Find the parallels with the topics of your research proposals!</a:t>
            </a:r>
          </a:p>
        </p:txBody>
      </p:sp>
      <p:sp>
        <p:nvSpPr>
          <p:cNvPr id="4" name="Slide Number Placeholder 3">
            <a:extLst>
              <a:ext uri="{FF2B5EF4-FFF2-40B4-BE49-F238E27FC236}">
                <a16:creationId xmlns:a16="http://schemas.microsoft.com/office/drawing/2014/main" id="{7BED7414-40AA-4D9F-87F8-264E8AB465DE}"/>
              </a:ext>
            </a:extLst>
          </p:cNvPr>
          <p:cNvSpPr>
            <a:spLocks noGrp="1"/>
          </p:cNvSpPr>
          <p:nvPr>
            <p:ph type="sldNum" sz="quarter" idx="4"/>
          </p:nvPr>
        </p:nvSpPr>
        <p:spPr/>
        <p:txBody>
          <a:bodyPr/>
          <a:lstStyle/>
          <a:p>
            <a:fld id="{90E28097-5348-46F4-A68E-6A0338650D1F}" type="slidenum">
              <a:rPr lang="en-US" smtClean="0"/>
              <a:pPr/>
              <a:t>21</a:t>
            </a:fld>
            <a:endParaRPr lang="en-US"/>
          </a:p>
        </p:txBody>
      </p:sp>
    </p:spTree>
    <p:extLst>
      <p:ext uri="{BB962C8B-B14F-4D97-AF65-F5344CB8AC3E}">
        <p14:creationId xmlns:p14="http://schemas.microsoft.com/office/powerpoint/2010/main" val="222040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Subtitle 2"/>
          <p:cNvSpPr>
            <a:spLocks noGrp="1"/>
          </p:cNvSpPr>
          <p:nvPr>
            <p:ph idx="1"/>
          </p:nvPr>
        </p:nvSpPr>
        <p:spPr>
          <a:xfrm>
            <a:off x="228600" y="1676400"/>
            <a:ext cx="8686800" cy="4191000"/>
          </a:xfrm>
        </p:spPr>
        <p:txBody>
          <a:bodyPr/>
          <a:lstStyle/>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Determinants</a:t>
            </a:r>
            <a:r>
              <a:rPr lang="en-US" dirty="0">
                <a:latin typeface="Times New Roman" panose="02020603050405020304" pitchFamily="18" charset="0"/>
                <a:cs typeface="Times New Roman" panose="02020603050405020304" pitchFamily="18" charset="0"/>
              </a:rPr>
              <a:t>: factors that influence health: biological, chemical, physical, social, cultural, genetic and behavior;	</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Distribution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of determinants over time, populations, and places;</a:t>
            </a:r>
          </a:p>
          <a:p>
            <a:pPr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Health-Related States and Events</a:t>
            </a:r>
            <a:r>
              <a:rPr lang="en-US" dirty="0">
                <a:latin typeface="Times New Roman" panose="02020603050405020304" pitchFamily="18" charset="0"/>
                <a:cs typeface="Times New Roman" panose="02020603050405020304" pitchFamily="18" charset="0"/>
              </a:rPr>
              <a:t>: diseases, causes of death, health-related behaviors (smoking, exercise), reaction to preventive programs, provision and utilization of health services;</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Specified Populations</a:t>
            </a:r>
            <a:r>
              <a:rPr lang="en-US" b="1"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includes populations with identifiable characteristics such as occupation, race/ethnicity;	</a:t>
            </a:r>
          </a:p>
          <a:p>
            <a:pPr marL="342900" indent="-342900" algn="just">
              <a:spcAft>
                <a:spcPts val="900"/>
              </a:spcAft>
              <a:buFont typeface="Arial" panose="020B0604020202020204" pitchFamily="34" charset="0"/>
              <a:buChar char="•"/>
            </a:pPr>
            <a:r>
              <a:rPr lang="en-US" b="1" u="sng" dirty="0">
                <a:latin typeface="Times New Roman" panose="02020603050405020304" pitchFamily="18" charset="0"/>
                <a:cs typeface="Times New Roman" panose="02020603050405020304" pitchFamily="18" charset="0"/>
              </a:rPr>
              <a:t>Prevention and Control</a:t>
            </a:r>
            <a:r>
              <a:rPr lang="en-US" b="1" dirty="0">
                <a:latin typeface="Times New Roman" panose="02020603050405020304" pitchFamily="18" charset="0"/>
                <a:cs typeface="Times New Roman" panose="02020603050405020304" pitchFamily="18" charset="0"/>
              </a:rPr>
              <a:t>: t</a:t>
            </a:r>
            <a:r>
              <a:rPr lang="en-US" dirty="0">
                <a:latin typeface="Times New Roman" panose="02020603050405020304" pitchFamily="18" charset="0"/>
                <a:cs typeface="Times New Roman" panose="02020603050405020304" pitchFamily="18" charset="0"/>
              </a:rPr>
              <a:t>he aim of public health: to protect and restore health.	</a:t>
            </a:r>
          </a:p>
          <a:p>
            <a:pPr marL="0" indent="0" algn="r">
              <a:spcAft>
                <a:spcPts val="900"/>
              </a:spcAft>
            </a:pPr>
            <a:endParaRPr lang="en-US" sz="1600" dirty="0">
              <a:latin typeface="Times New Roman" panose="02020603050405020304" pitchFamily="18" charset="0"/>
              <a:cs typeface="Times New Roman" panose="02020603050405020304" pitchFamily="18" charset="0"/>
            </a:endParaRPr>
          </a:p>
          <a:p>
            <a:pPr algn="just">
              <a:spcAft>
                <a:spcPts val="900"/>
              </a:spcAft>
            </a:pPr>
            <a:endParaRPr lang="en-US" sz="1600" dirty="0">
              <a:latin typeface="Times New Roman" panose="02020603050405020304" pitchFamily="18" charset="0"/>
              <a:cs typeface="Times New Roman" panose="02020603050405020304" pitchFamily="18" charset="0"/>
            </a:endParaRPr>
          </a:p>
          <a:p>
            <a:pPr marL="342900" indent="-342900" algn="just">
              <a:spcAft>
                <a:spcPts val="9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22</a:t>
            </a:fld>
            <a:endParaRPr lang="en-US"/>
          </a:p>
        </p:txBody>
      </p:sp>
    </p:spTree>
    <p:extLst>
      <p:ext uri="{BB962C8B-B14F-4D97-AF65-F5344CB8AC3E}">
        <p14:creationId xmlns:p14="http://schemas.microsoft.com/office/powerpoint/2010/main" val="3403111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5E44B-9998-403E-B370-E945EA60C2F2}"/>
              </a:ext>
            </a:extLst>
          </p:cNvPr>
          <p:cNvSpPr>
            <a:spLocks noGrp="1"/>
          </p:cNvSpPr>
          <p:nvPr>
            <p:ph type="title"/>
          </p:nvPr>
        </p:nvSpPr>
        <p:spPr/>
        <p:txBody>
          <a:bodyPr/>
          <a:lstStyle/>
          <a:p>
            <a:r>
              <a:rPr lang="en-US" dirty="0"/>
              <a:t>Recommended movie</a:t>
            </a:r>
          </a:p>
        </p:txBody>
      </p:sp>
      <p:pic>
        <p:nvPicPr>
          <p:cNvPr id="5" name="Online Media 4">
            <a:hlinkClick r:id="" action="ppaction://media"/>
            <a:extLst>
              <a:ext uri="{FF2B5EF4-FFF2-40B4-BE49-F238E27FC236}">
                <a16:creationId xmlns:a16="http://schemas.microsoft.com/office/drawing/2014/main" id="{E3B5F47B-A637-4075-9E34-B0B844DC1BD4}"/>
              </a:ext>
            </a:extLst>
          </p:cNvPr>
          <p:cNvPicPr>
            <a:picLocks noGrp="1" noRot="1" noChangeAspect="1"/>
          </p:cNvPicPr>
          <p:nvPr>
            <p:ph idx="1"/>
            <a:videoFile r:link="rId1"/>
          </p:nvPr>
        </p:nvPicPr>
        <p:blipFill>
          <a:blip r:embed="rId3"/>
          <a:stretch>
            <a:fillRect/>
          </a:stretch>
        </p:blipFill>
        <p:spPr>
          <a:xfrm>
            <a:off x="23946" y="1752600"/>
            <a:ext cx="9096108" cy="5116561"/>
          </a:xfrm>
          <a:prstGeom prst="rect">
            <a:avLst/>
          </a:prstGeom>
        </p:spPr>
      </p:pic>
      <p:sp>
        <p:nvSpPr>
          <p:cNvPr id="4" name="Slide Number Placeholder 3">
            <a:extLst>
              <a:ext uri="{FF2B5EF4-FFF2-40B4-BE49-F238E27FC236}">
                <a16:creationId xmlns:a16="http://schemas.microsoft.com/office/drawing/2014/main" id="{3C4266EB-8E9A-4198-8E0C-711A330C1CBD}"/>
              </a:ext>
            </a:extLst>
          </p:cNvPr>
          <p:cNvSpPr>
            <a:spLocks noGrp="1"/>
          </p:cNvSpPr>
          <p:nvPr>
            <p:ph type="sldNum" sz="quarter" idx="4"/>
          </p:nvPr>
        </p:nvSpPr>
        <p:spPr/>
        <p:txBody>
          <a:bodyPr/>
          <a:lstStyle/>
          <a:p>
            <a:fld id="{90E28097-5348-46F4-A68E-6A0338650D1F}" type="slidenum">
              <a:rPr lang="en-US" smtClean="0"/>
              <a:pPr/>
              <a:t>23</a:t>
            </a:fld>
            <a:endParaRPr lang="en-US"/>
          </a:p>
        </p:txBody>
      </p:sp>
    </p:spTree>
    <p:extLst>
      <p:ext uri="{BB962C8B-B14F-4D97-AF65-F5344CB8AC3E}">
        <p14:creationId xmlns:p14="http://schemas.microsoft.com/office/powerpoint/2010/main" val="662615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Earliest Example of Geographical Information System Methods by John Snow (1854 Cholera outbreak</a:t>
            </a:r>
            <a:r>
              <a:rPr lang="en-US" sz="2800" dirty="0"/>
              <a:t>)</a:t>
            </a:r>
          </a:p>
        </p:txBody>
      </p:sp>
      <p:sp>
        <p:nvSpPr>
          <p:cNvPr id="3" name="Subtitle 2"/>
          <p:cNvSpPr>
            <a:spLocks noGrp="1"/>
          </p:cNvSpPr>
          <p:nvPr>
            <p:ph idx="1"/>
          </p:nvPr>
        </p:nvSpPr>
        <p:spPr>
          <a:xfrm>
            <a:off x="228600" y="2362200"/>
            <a:ext cx="8686800" cy="4267200"/>
          </a:xfrm>
        </p:spPr>
        <p:txBody>
          <a:bodyPr/>
          <a:lstStyle/>
          <a:p>
            <a:pPr algn="l"/>
            <a:r>
              <a:rPr lang="en-US" sz="2000" dirty="0">
                <a:latin typeface="Times New Roman" panose="02020603050405020304" pitchFamily="18" charset="0"/>
                <a:cs typeface="Times New Roman" panose="02020603050405020304" pitchFamily="18" charset="0"/>
              </a:rPr>
              <a:t>Location of </a:t>
            </a:r>
          </a:p>
          <a:p>
            <a:pPr algn="l"/>
            <a:r>
              <a:rPr lang="en-US" sz="2000" dirty="0">
                <a:latin typeface="Times New Roman" panose="02020603050405020304" pitchFamily="18" charset="0"/>
                <a:cs typeface="Times New Roman" panose="02020603050405020304" pitchFamily="18" charset="0"/>
              </a:rPr>
              <a:t>Historic</a:t>
            </a:r>
          </a:p>
          <a:p>
            <a:pPr algn="l"/>
            <a:r>
              <a:rPr lang="en-US" sz="2000" dirty="0">
                <a:latin typeface="Times New Roman" panose="02020603050405020304" pitchFamily="18" charset="0"/>
                <a:cs typeface="Times New Roman" panose="02020603050405020304" pitchFamily="18" charset="0"/>
              </a:rPr>
              <a:t>Broad Street</a:t>
            </a:r>
          </a:p>
          <a:p>
            <a:pPr algn="l"/>
            <a:r>
              <a:rPr lang="en-US" sz="2000" dirty="0">
                <a:latin typeface="Times New Roman" panose="02020603050405020304" pitchFamily="18" charset="0"/>
                <a:cs typeface="Times New Roman" panose="02020603050405020304" pitchFamily="18" charset="0"/>
              </a:rPr>
              <a:t>Pump</a:t>
            </a:r>
          </a:p>
        </p:txBody>
      </p:sp>
      <p:pic>
        <p:nvPicPr>
          <p:cNvPr id="4" name="Picture 3"/>
          <p:cNvPicPr>
            <a:picLocks noChangeAspect="1"/>
          </p:cNvPicPr>
          <p:nvPr/>
        </p:nvPicPr>
        <p:blipFill>
          <a:blip r:embed="rId2"/>
          <a:stretch>
            <a:fillRect/>
          </a:stretch>
        </p:blipFill>
        <p:spPr>
          <a:xfrm>
            <a:off x="3491346" y="2144667"/>
            <a:ext cx="4835236" cy="3657600"/>
          </a:xfrm>
          <a:prstGeom prst="rect">
            <a:avLst/>
          </a:prstGeom>
        </p:spPr>
      </p:pic>
      <p:cxnSp>
        <p:nvCxnSpPr>
          <p:cNvPr id="11" name="Straight Arrow Connector 10"/>
          <p:cNvCxnSpPr/>
          <p:nvPr/>
        </p:nvCxnSpPr>
        <p:spPr bwMode="auto">
          <a:xfrm>
            <a:off x="1752600" y="2971800"/>
            <a:ext cx="3657600" cy="762000"/>
          </a:xfrm>
          <a:prstGeom prst="straightConnector1">
            <a:avLst/>
          </a:prstGeom>
          <a:solidFill>
            <a:schemeClr val="accent1"/>
          </a:solidFill>
          <a:ln w="57150" cap="flat" cmpd="sng" algn="ctr">
            <a:solidFill>
              <a:srgbClr val="A2CCE8"/>
            </a:solidFill>
            <a:prstDash val="solid"/>
            <a:round/>
            <a:headEnd type="none" w="med" len="med"/>
            <a:tailEnd type="triangle"/>
          </a:ln>
          <a:effectLst/>
        </p:spPr>
      </p:cxnSp>
      <p:sp>
        <p:nvSpPr>
          <p:cNvPr id="12" name="TextBox 11"/>
          <p:cNvSpPr txBox="1"/>
          <p:nvPr/>
        </p:nvSpPr>
        <p:spPr>
          <a:xfrm>
            <a:off x="1295400" y="6295934"/>
            <a:ext cx="7620000" cy="400110"/>
          </a:xfrm>
          <a:prstGeom prst="rect">
            <a:avLst/>
          </a:prstGeom>
          <a:noFill/>
        </p:spPr>
        <p:txBody>
          <a:bodyPr wrap="square" rtlCol="0">
            <a:spAutoFit/>
          </a:bodyPr>
          <a:lstStyle/>
          <a:p>
            <a:pPr algn="r"/>
            <a:r>
              <a:rPr lang="en-US" sz="2000" b="0" dirty="0">
                <a:solidFill>
                  <a:schemeClr val="bg1"/>
                </a:solidFill>
              </a:rPr>
              <a:t>http://www.ph.ucla.edu/epi/snow/mapsbroadstreet.html</a:t>
            </a:r>
          </a:p>
        </p:txBody>
      </p:sp>
      <p:sp>
        <p:nvSpPr>
          <p:cNvPr id="7" name="Slide Number Placeholder 6"/>
          <p:cNvSpPr>
            <a:spLocks noGrp="1"/>
          </p:cNvSpPr>
          <p:nvPr>
            <p:ph type="sldNum" sz="quarter" idx="4"/>
          </p:nvPr>
        </p:nvSpPr>
        <p:spPr/>
        <p:txBody>
          <a:bodyPr/>
          <a:lstStyle/>
          <a:p>
            <a:fld id="{90E28097-5348-46F4-A68E-6A0338650D1F}" type="slidenum">
              <a:rPr lang="en-US" smtClean="0"/>
              <a:pPr/>
              <a:t>24</a:t>
            </a:fld>
            <a:endParaRPr lang="en-US"/>
          </a:p>
        </p:txBody>
      </p:sp>
    </p:spTree>
    <p:extLst>
      <p:ext uri="{BB962C8B-B14F-4D97-AF65-F5344CB8AC3E}">
        <p14:creationId xmlns:p14="http://schemas.microsoft.com/office/powerpoint/2010/main" val="127696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62000" y="1447800"/>
            <a:ext cx="7696200" cy="1905000"/>
          </a:xfrm>
          <a:prstGeom prst="rect">
            <a:avLst/>
          </a:prstGeom>
        </p:spPr>
      </p:pic>
      <p:sp>
        <p:nvSpPr>
          <p:cNvPr id="2" name="Title 1"/>
          <p:cNvSpPr>
            <a:spLocks noGrp="1"/>
          </p:cNvSpPr>
          <p:nvPr>
            <p:ph type="ctrTitle"/>
          </p:nvPr>
        </p:nvSpPr>
        <p:spPr>
          <a:xfrm>
            <a:off x="685800" y="685801"/>
            <a:ext cx="7772400" cy="685799"/>
          </a:xfrm>
        </p:spPr>
        <p:txBody>
          <a:bodyPr/>
          <a:lstStyle/>
          <a:p>
            <a:r>
              <a:rPr lang="en-US" sz="2800" dirty="0"/>
              <a:t>Observational Data leading to Prevention</a:t>
            </a:r>
          </a:p>
        </p:txBody>
      </p:sp>
      <p:sp>
        <p:nvSpPr>
          <p:cNvPr id="5" name="Subtitle 4"/>
          <p:cNvSpPr>
            <a:spLocks noGrp="1" noChangeArrowheads="1"/>
          </p:cNvSpPr>
          <p:nvPr>
            <p:ph type="subTitle" idx="1"/>
          </p:nvPr>
        </p:nvSpPr>
        <p:spPr bwMode="auto">
          <a:xfrm>
            <a:off x="762000" y="6553200"/>
            <a:ext cx="8229600" cy="152400"/>
          </a:xfrm>
          <a:prstGeom prst="rect">
            <a:avLst/>
          </a:prstGeom>
          <a:noFill/>
          <a:ln w="19050">
            <a:noFill/>
            <a:miter lim="800000"/>
            <a:headEnd/>
            <a:tailEnd/>
          </a:ln>
        </p:spPr>
        <p:txBody>
          <a:bodyPr wrap="none" anchor="ctr"/>
          <a:lstStyle/>
          <a:p>
            <a:pPr algn="r"/>
            <a:r>
              <a:rPr lang="en-US" sz="1400" dirty="0"/>
              <a:t>http://www.ph.ucla.edu/epi/snow.html</a:t>
            </a:r>
          </a:p>
        </p:txBody>
      </p:sp>
      <p:pic>
        <p:nvPicPr>
          <p:cNvPr id="7" name="Picture 6"/>
          <p:cNvPicPr>
            <a:picLocks noChangeAspect="1"/>
          </p:cNvPicPr>
          <p:nvPr/>
        </p:nvPicPr>
        <p:blipFill>
          <a:blip r:embed="rId3"/>
          <a:stretch>
            <a:fillRect/>
          </a:stretch>
        </p:blipFill>
        <p:spPr>
          <a:xfrm>
            <a:off x="304800" y="3429000"/>
            <a:ext cx="8534400" cy="2971800"/>
          </a:xfrm>
          <a:prstGeom prst="rect">
            <a:avLst/>
          </a:prstGeom>
        </p:spPr>
      </p:pic>
    </p:spTree>
    <p:extLst>
      <p:ext uri="{BB962C8B-B14F-4D97-AF65-F5344CB8AC3E}">
        <p14:creationId xmlns:p14="http://schemas.microsoft.com/office/powerpoint/2010/main" val="2579862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of Epidemiology in Public Health</a:t>
            </a:r>
          </a:p>
        </p:txBody>
      </p:sp>
      <p:sp>
        <p:nvSpPr>
          <p:cNvPr id="3" name="Content Placeholder 2"/>
          <p:cNvSpPr>
            <a:spLocks noGrp="1"/>
          </p:cNvSpPr>
          <p:nvPr>
            <p:ph idx="1"/>
          </p:nvPr>
        </p:nvSpPr>
        <p:spPr/>
        <p:txBody>
          <a:bodyPr/>
          <a:lstStyle/>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Describing: </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and changes thereof of community health problems.</a:t>
            </a:r>
          </a:p>
          <a:p>
            <a:pPr lvl="1"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patterns of disease in relation to persons, times, places, events, or other characteristic over time.</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Providing insight in changes in risk factors, effect of treatments and/or healthcare-related technologies in the population.</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Planning, promoting, and evaluating health services. </a:t>
            </a:r>
          </a:p>
          <a:p>
            <a:pPr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Steering public health policy.</a:t>
            </a:r>
          </a:p>
          <a:p>
            <a:pPr algn="just"/>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26</a:t>
            </a:fld>
            <a:endParaRPr lang="en-US"/>
          </a:p>
        </p:txBody>
      </p:sp>
    </p:spTree>
    <p:extLst>
      <p:ext uri="{BB962C8B-B14F-4D97-AF65-F5344CB8AC3E}">
        <p14:creationId xmlns:p14="http://schemas.microsoft.com/office/powerpoint/2010/main" val="24860080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a disease instance</a:t>
            </a:r>
          </a:p>
        </p:txBody>
      </p:sp>
      <p:pic>
        <p:nvPicPr>
          <p:cNvPr id="4" name="Picture 4" descr="Big Picture v3"/>
          <p:cNvPicPr>
            <a:picLocks noChangeAspect="1" noChangeArrowheads="1"/>
          </p:cNvPicPr>
          <p:nvPr/>
        </p:nvPicPr>
        <p:blipFill>
          <a:blip r:embed="rId2">
            <a:extLst>
              <a:ext uri="{28A0092B-C50C-407E-A947-70E740481C1C}">
                <a14:useLocalDpi xmlns:a14="http://schemas.microsoft.com/office/drawing/2010/main" val="0"/>
              </a:ext>
            </a:extLst>
          </a:blip>
          <a:srcRect l="2499" t="7011" r="4861" b="8989"/>
          <a:stretch>
            <a:fillRect/>
          </a:stretch>
        </p:blipFill>
        <p:spPr bwMode="auto">
          <a:xfrm>
            <a:off x="730250" y="1524001"/>
            <a:ext cx="7683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6396335"/>
            <a:ext cx="9144000" cy="461665"/>
          </a:xfrm>
          <a:prstGeom prst="rect">
            <a:avLst/>
          </a:prstGeom>
        </p:spPr>
        <p:txBody>
          <a:bodyPr wrap="square">
            <a:spAutoFit/>
          </a:bodyPr>
          <a:lstStyle/>
          <a:p>
            <a:pPr algn="r"/>
            <a:r>
              <a:rPr lang="en-US" sz="1200" b="0" dirty="0" err="1">
                <a:solidFill>
                  <a:schemeClr val="bg1"/>
                </a:solidFill>
              </a:rPr>
              <a:t>Scheuermann</a:t>
            </a:r>
            <a:r>
              <a:rPr lang="en-US" sz="1200" b="0" dirty="0">
                <a:solidFill>
                  <a:schemeClr val="bg1"/>
                </a:solidFill>
              </a:rPr>
              <a:t> R, Ceusters W, Smith B. Toward an Ontological Treatment of Disease and Diagnosis. 2009 AMIA Summit on Translational Bioinformatics, San Francisco, California, March 15-17, 2009;: 116-120. </a:t>
            </a:r>
            <a:r>
              <a:rPr lang="en-US" sz="1200" b="0" dirty="0" err="1">
                <a:solidFill>
                  <a:schemeClr val="bg1"/>
                </a:solidFill>
              </a:rPr>
              <a:t>Omnipress</a:t>
            </a:r>
            <a:r>
              <a:rPr lang="en-US" sz="1200" b="0" dirty="0">
                <a:solidFill>
                  <a:schemeClr val="bg1"/>
                </a:solidFill>
              </a:rPr>
              <a:t> ISBN:0-9647743-7-2</a:t>
            </a:r>
          </a:p>
        </p:txBody>
      </p:sp>
      <p:sp>
        <p:nvSpPr>
          <p:cNvPr id="6" name="Slide Number Placeholder 5"/>
          <p:cNvSpPr>
            <a:spLocks noGrp="1"/>
          </p:cNvSpPr>
          <p:nvPr>
            <p:ph type="sldNum" sz="quarter" idx="4"/>
          </p:nvPr>
        </p:nvSpPr>
        <p:spPr/>
        <p:txBody>
          <a:bodyPr/>
          <a:lstStyle/>
          <a:p>
            <a:fld id="{90E28097-5348-46F4-A68E-6A0338650D1F}" type="slidenum">
              <a:rPr lang="en-US" smtClean="0"/>
              <a:pPr/>
              <a:t>27</a:t>
            </a:fld>
            <a:endParaRPr lang="en-US"/>
          </a:p>
        </p:txBody>
      </p:sp>
    </p:spTree>
    <p:extLst>
      <p:ext uri="{BB962C8B-B14F-4D97-AF65-F5344CB8AC3E}">
        <p14:creationId xmlns:p14="http://schemas.microsoft.com/office/powerpoint/2010/main" val="1033672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28</a:t>
            </a:fld>
            <a:endParaRPr lang="en-US"/>
          </a:p>
        </p:txBody>
      </p:sp>
    </p:spTree>
    <p:extLst>
      <p:ext uri="{BB962C8B-B14F-4D97-AF65-F5344CB8AC3E}">
        <p14:creationId xmlns:p14="http://schemas.microsoft.com/office/powerpoint/2010/main" val="3723160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AutoShape 5"/>
          <p:cNvSpPr>
            <a:spLocks noGrp="1" noChangeArrowheads="1"/>
          </p:cNvSpPr>
          <p:nvPr>
            <p:ph type="title"/>
          </p:nvPr>
        </p:nvSpPr>
        <p:spPr/>
        <p:txBody>
          <a:bodyPr/>
          <a:lstStyle/>
          <a:p>
            <a:pPr eaLnBrk="1" hangingPunct="1"/>
            <a:r>
              <a:rPr lang="en-US" altLang="en-US"/>
              <a:t>Cirrhosis - environmental exposure</a:t>
            </a:r>
          </a:p>
        </p:txBody>
      </p:sp>
      <p:sp>
        <p:nvSpPr>
          <p:cNvPr id="92162" name="Rectangle 3"/>
          <p:cNvSpPr>
            <a:spLocks noGrp="1" noChangeArrowheads="1"/>
          </p:cNvSpPr>
          <p:nvPr>
            <p:ph idx="1"/>
          </p:nvPr>
        </p:nvSpPr>
        <p:spPr>
          <a:xfrm>
            <a:off x="228600" y="1676400"/>
            <a:ext cx="4419600" cy="4953000"/>
          </a:xfrm>
          <a:noFill/>
        </p:spPr>
        <p:txBody>
          <a:bodyPr/>
          <a:lstStyle/>
          <a:p>
            <a:pPr eaLnBrk="1" hangingPunct="1">
              <a:spcBef>
                <a:spcPct val="10000"/>
              </a:spcBef>
              <a:buFont typeface="Arial" panose="020B0604020202020204" pitchFamily="34" charset="0"/>
              <a:buChar char="•"/>
            </a:pPr>
            <a:r>
              <a:rPr lang="en-US" altLang="en-US" sz="1800" dirty="0">
                <a:solidFill>
                  <a:schemeClr val="bg1"/>
                </a:solidFill>
              </a:rPr>
              <a:t>Etiological process - </a:t>
            </a:r>
            <a:r>
              <a:rPr lang="en-US" altLang="en-US" sz="1800" dirty="0" err="1">
                <a:solidFill>
                  <a:schemeClr val="bg1"/>
                </a:solidFill>
              </a:rPr>
              <a:t>phenobarbitol</a:t>
            </a:r>
            <a:r>
              <a:rPr lang="en-US" altLang="en-US" sz="1800" dirty="0">
                <a:solidFill>
                  <a:schemeClr val="bg1"/>
                </a:solidFill>
              </a:rPr>
              <a:t>-induced hepatic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Disorder - necrotic liver</a:t>
            </a:r>
          </a:p>
          <a:p>
            <a:pPr lvl="1" eaLnBrk="1" hangingPunct="1">
              <a:spcBef>
                <a:spcPct val="10000"/>
              </a:spcBef>
            </a:pPr>
            <a:r>
              <a:rPr lang="en-US" altLang="en-US" sz="1800" i="1" dirty="0">
                <a:solidFill>
                  <a:schemeClr val="bg1"/>
                </a:solidFill>
              </a:rPr>
              <a:t>bears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Disposition (disease) - cirrhosis</a:t>
            </a:r>
          </a:p>
          <a:p>
            <a:pPr lvl="1" eaLnBrk="1" hangingPunct="1">
              <a:spcBef>
                <a:spcPct val="10000"/>
              </a:spcBef>
            </a:pPr>
            <a:r>
              <a:rPr lang="en-US" altLang="en-US" sz="1800" i="1" dirty="0" err="1">
                <a:solidFill>
                  <a:schemeClr val="bg1"/>
                </a:solidFill>
              </a:rPr>
              <a:t>realized_in</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Pathological process - abnormal tissue repair with cell proliferation and fibrosis that exceed a certain threshold; hypoxia-induced cell death</a:t>
            </a:r>
          </a:p>
          <a:p>
            <a:pPr lvl="1" eaLnBrk="1" hangingPunct="1">
              <a:spcBef>
                <a:spcPct val="10000"/>
              </a:spcBef>
            </a:pPr>
            <a:r>
              <a:rPr lang="en-US" altLang="en-US" sz="1800" i="1" dirty="0">
                <a:solidFill>
                  <a:schemeClr val="bg1"/>
                </a:solidFill>
              </a:rPr>
              <a:t>produces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Abnormal bodily features</a:t>
            </a:r>
          </a:p>
          <a:p>
            <a:pPr lvl="1" eaLnBrk="1" hangingPunct="1">
              <a:spcBef>
                <a:spcPct val="10000"/>
              </a:spcBef>
            </a:pPr>
            <a:r>
              <a:rPr lang="en-US" altLang="en-US" sz="1800" i="1" dirty="0" err="1">
                <a:solidFill>
                  <a:schemeClr val="bg1"/>
                </a:solidFill>
              </a:rPr>
              <a:t>recognized_as</a:t>
            </a:r>
            <a:endParaRPr lang="en-US" altLang="en-US" sz="1800" dirty="0">
              <a:solidFill>
                <a:schemeClr val="bg1"/>
              </a:solidFill>
            </a:endParaRPr>
          </a:p>
          <a:p>
            <a:pPr eaLnBrk="1" hangingPunct="1">
              <a:spcBef>
                <a:spcPct val="10000"/>
              </a:spcBef>
              <a:buFont typeface="Arial" panose="020B0604020202020204" pitchFamily="34" charset="0"/>
              <a:buChar char="•"/>
            </a:pPr>
            <a:r>
              <a:rPr lang="en-US" altLang="en-US" sz="1800" dirty="0">
                <a:solidFill>
                  <a:schemeClr val="bg1"/>
                </a:solidFill>
              </a:rPr>
              <a:t>Symptoms - fatigue, anorexia</a:t>
            </a:r>
          </a:p>
          <a:p>
            <a:pPr eaLnBrk="1" hangingPunct="1">
              <a:spcBef>
                <a:spcPct val="10000"/>
              </a:spcBef>
              <a:buFont typeface="Arial" panose="020B0604020202020204" pitchFamily="34" charset="0"/>
              <a:buChar char="•"/>
            </a:pPr>
            <a:r>
              <a:rPr lang="en-US" altLang="en-US" sz="1800" dirty="0">
                <a:solidFill>
                  <a:schemeClr val="bg1"/>
                </a:solidFill>
              </a:rPr>
              <a:t>Signs - jaundice, splenomegaly</a:t>
            </a:r>
          </a:p>
        </p:txBody>
      </p:sp>
      <p:sp>
        <p:nvSpPr>
          <p:cNvPr id="92163" name="Rectangle 4"/>
          <p:cNvSpPr>
            <a:spLocks noChangeArrowheads="1"/>
          </p:cNvSpPr>
          <p:nvPr/>
        </p:nvSpPr>
        <p:spPr bwMode="auto">
          <a:xfrm>
            <a:off x="4889500" y="1676400"/>
            <a:ext cx="41021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Symptoms &amp; Signs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Hypothesis - rule out cirrhosis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suggests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Laboratory tests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Test results – documentation of elevated liver enzymes in serum</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err="1">
                <a:ln>
                  <a:noFill/>
                </a:ln>
                <a:solidFill>
                  <a:srgbClr val="FFFFFF"/>
                </a:solidFill>
                <a:effectLst/>
                <a:uLnTx/>
                <a:uFillTx/>
                <a:latin typeface="Trebuchet MS" panose="020B0603020202020204" pitchFamily="34" charset="0"/>
                <a:ea typeface="+mn-ea"/>
                <a:cs typeface="+mn-cs"/>
              </a:rPr>
              <a:t>used_in</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Interpretive process</a:t>
            </a:r>
          </a:p>
          <a:p>
            <a:pPr marL="742950" marR="0" lvl="1" indent="-28575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1"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produces</a:t>
            </a:r>
            <a:endPar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endParaRPr>
          </a:p>
          <a:p>
            <a:pPr marL="342900" marR="0" lvl="0" indent="-342900" algn="l" defTabSz="914400" rtl="0" eaLnBrk="1" fontAlgn="base" latinLnBrk="0" hangingPunct="1">
              <a:lnSpc>
                <a:spcPct val="90000"/>
              </a:lnSpc>
              <a:spcBef>
                <a:spcPct val="10000"/>
              </a:spcBef>
              <a:spcAft>
                <a:spcPct val="0"/>
              </a:spcAft>
              <a:buClrTx/>
              <a:buSzTx/>
              <a:buFontTx/>
              <a:buChar char="•"/>
              <a:tabLst/>
              <a:defRPr/>
            </a:pPr>
            <a:r>
              <a:rPr kumimoji="0" lang="en-US" altLang="en-US" sz="1800" b="0" i="0" u="none" strike="noStrike" kern="1200" cap="none" spc="0" normalizeH="0" baseline="0" noProof="0" dirty="0">
                <a:ln>
                  <a:noFill/>
                </a:ln>
                <a:solidFill>
                  <a:srgbClr val="FFFFFF"/>
                </a:solidFill>
                <a:effectLst/>
                <a:uLnTx/>
                <a:uFillTx/>
                <a:latin typeface="Trebuchet MS" panose="020B0603020202020204" pitchFamily="34" charset="0"/>
                <a:ea typeface="+mn-ea"/>
                <a:cs typeface="+mn-cs"/>
              </a:rPr>
              <a:t>Result - diagnosis that patient X has a disorder that bears the disease cirrhosis</a:t>
            </a:r>
          </a:p>
        </p:txBody>
      </p:sp>
      <p:sp>
        <p:nvSpPr>
          <p:cNvPr id="2" name="Slide Number Placeholder 1"/>
          <p:cNvSpPr>
            <a:spLocks noGrp="1"/>
          </p:cNvSpPr>
          <p:nvPr>
            <p:ph type="sldNum" sz="quarter" idx="4"/>
          </p:nvPr>
        </p:nvSpPr>
        <p:spPr/>
        <p:txBody>
          <a:bodyPr/>
          <a:lstStyle/>
          <a:p>
            <a:fld id="{90E28097-5348-46F4-A68E-6A0338650D1F}" type="slidenum">
              <a:rPr lang="en-US" smtClean="0"/>
              <a:pPr/>
              <a:t>29</a:t>
            </a:fld>
            <a:endParaRPr lang="en-US"/>
          </a:p>
        </p:txBody>
      </p:sp>
    </p:spTree>
    <p:extLst>
      <p:ext uri="{BB962C8B-B14F-4D97-AF65-F5344CB8AC3E}">
        <p14:creationId xmlns:p14="http://schemas.microsoft.com/office/powerpoint/2010/main" val="77095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C3FE2-034D-4C33-860F-6C9CCAEFBAA7}"/>
              </a:ext>
            </a:extLst>
          </p:cNvPr>
          <p:cNvSpPr>
            <a:spLocks noGrp="1"/>
          </p:cNvSpPr>
          <p:nvPr>
            <p:ph type="title"/>
          </p:nvPr>
        </p:nvSpPr>
        <p:spPr/>
        <p:txBody>
          <a:bodyPr/>
          <a:lstStyle/>
          <a:p>
            <a:r>
              <a:rPr lang="en-US" dirty="0"/>
              <a:t>Recommendations for A6</a:t>
            </a:r>
          </a:p>
        </p:txBody>
      </p:sp>
      <p:sp>
        <p:nvSpPr>
          <p:cNvPr id="5" name="Content Placeholder 4">
            <a:extLst>
              <a:ext uri="{FF2B5EF4-FFF2-40B4-BE49-F238E27FC236}">
                <a16:creationId xmlns:a16="http://schemas.microsoft.com/office/drawing/2014/main" id="{602168DC-978E-422A-9F57-03C8992A9A9C}"/>
              </a:ext>
            </a:extLst>
          </p:cNvPr>
          <p:cNvSpPr>
            <a:spLocks noGrp="1"/>
          </p:cNvSpPr>
          <p:nvPr>
            <p:ph idx="1"/>
          </p:nvPr>
        </p:nvSpPr>
        <p:spPr/>
        <p:txBody>
          <a:bodyPr/>
          <a:lstStyle/>
          <a:p>
            <a:pPr>
              <a:buFont typeface="Arial" panose="020B0604020202020204" pitchFamily="34" charset="0"/>
              <a:buChar char="•"/>
            </a:pPr>
            <a:r>
              <a:rPr lang="en-US" dirty="0"/>
              <a:t>Theoretical and Operational Linkages  are BY FAR not adequately covered.</a:t>
            </a:r>
          </a:p>
        </p:txBody>
      </p:sp>
    </p:spTree>
    <p:extLst>
      <p:ext uri="{BB962C8B-B14F-4D97-AF65-F5344CB8AC3E}">
        <p14:creationId xmlns:p14="http://schemas.microsoft.com/office/powerpoint/2010/main" val="900104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noFill/>
        </p:spPr>
        <p:txBody>
          <a:bodyPr/>
          <a:lstStyle/>
          <a:p>
            <a:pPr eaLnBrk="1" hangingPunct="1"/>
            <a:r>
              <a:rPr lang="en-US" altLang="en-US" sz="3200" dirty="0">
                <a:latin typeface="Times New Roman" panose="02020603050405020304" pitchFamily="18" charset="0"/>
                <a:ea typeface="ＭＳ Ｐゴシック" panose="020B0600070205080204" pitchFamily="34" charset="-128"/>
              </a:rPr>
              <a:t>Hereditary Non-polyposis Colorectal Cancer </a:t>
            </a:r>
            <a:r>
              <a:rPr lang="en-US" altLang="en-US" sz="3000" dirty="0">
                <a:latin typeface="Times New Roman" panose="02020603050405020304" pitchFamily="18" charset="0"/>
                <a:ea typeface="ＭＳ Ｐゴシック" panose="020B0600070205080204" pitchFamily="34" charset="-128"/>
              </a:rPr>
              <a:t>HNPCC - genetic pre-disposition</a:t>
            </a:r>
          </a:p>
        </p:txBody>
      </p:sp>
      <p:sp>
        <p:nvSpPr>
          <p:cNvPr id="45059" name="Rectangle 3"/>
          <p:cNvSpPr>
            <a:spLocks noGrp="1" noChangeArrowheads="1"/>
          </p:cNvSpPr>
          <p:nvPr>
            <p:ph idx="1"/>
          </p:nvPr>
        </p:nvSpPr>
        <p:spPr>
          <a:xfrm>
            <a:off x="228600" y="1905000"/>
            <a:ext cx="8686800" cy="4953000"/>
          </a:xfrm>
          <a:noFill/>
        </p:spPr>
        <p:txBody>
          <a:bodyPr/>
          <a:lstStyle/>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Etiological process </a:t>
            </a:r>
            <a:r>
              <a:rPr lang="en-US" altLang="en-US" dirty="0">
                <a:latin typeface="Times New Roman" panose="02020603050405020304" pitchFamily="18" charset="0"/>
                <a:ea typeface="ＭＳ Ｐゴシック" panose="020B0600070205080204" pitchFamily="34" charset="-128"/>
              </a:rPr>
              <a:t>- inheritance of a mutant mismatch repair gene</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chromosome 3 with abnormal hMLH1</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Lynch syndrome</a:t>
            </a:r>
          </a:p>
          <a:p>
            <a:pPr lvl="1" eaLnBrk="1" hangingPunct="1">
              <a:lnSpc>
                <a:spcPct val="90000"/>
              </a:lnSpc>
            </a:pPr>
            <a:r>
              <a:rPr lang="en-US" altLang="en-US" i="1" dirty="0" err="1">
                <a:latin typeface="Times New Roman" panose="02020603050405020304" pitchFamily="18" charset="0"/>
                <a:ea typeface="ＭＳ Ｐゴシック" panose="020B0600070205080204" pitchFamily="34" charset="-128"/>
              </a:rPr>
              <a:t>realized_in</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AAE600"/>
                </a:solidFill>
                <a:latin typeface="Times New Roman" panose="02020603050405020304" pitchFamily="18" charset="0"/>
                <a:ea typeface="ＭＳ Ｐゴシック" panose="020B0600070205080204" pitchFamily="34" charset="-128"/>
              </a:rPr>
              <a:t>Pathological process </a:t>
            </a:r>
            <a:r>
              <a:rPr lang="en-US" altLang="en-US" dirty="0">
                <a:latin typeface="Times New Roman" panose="02020603050405020304" pitchFamily="18" charset="0"/>
                <a:ea typeface="ＭＳ Ｐゴシック" panose="020B0600070205080204" pitchFamily="34" charset="-128"/>
              </a:rPr>
              <a:t>- abnormal repair of DNA mismatches</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produces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00B0F0"/>
                </a:solidFill>
                <a:latin typeface="Times New Roman" panose="02020603050405020304" pitchFamily="18" charset="0"/>
                <a:ea typeface="ＭＳ Ｐゴシック" panose="020B0600070205080204" pitchFamily="34" charset="-128"/>
              </a:rPr>
              <a:t>Disorder</a:t>
            </a:r>
            <a:r>
              <a:rPr lang="en-US" altLang="en-US" dirty="0">
                <a:latin typeface="Times New Roman" panose="02020603050405020304" pitchFamily="18" charset="0"/>
                <a:ea typeface="ＭＳ Ｐゴシック" panose="020B0600070205080204" pitchFamily="34" charset="-128"/>
              </a:rPr>
              <a:t> - mutations in proto-oncogenes and tumor suppressor genes with microsatellite repeats (e.g. TGF-beta R2)</a:t>
            </a:r>
          </a:p>
          <a:p>
            <a:pPr lvl="1" eaLnBrk="1" hangingPunct="1">
              <a:lnSpc>
                <a:spcPct val="90000"/>
              </a:lnSpc>
            </a:pPr>
            <a:r>
              <a:rPr lang="en-US" altLang="en-US" i="1" dirty="0">
                <a:latin typeface="Times New Roman" panose="02020603050405020304" pitchFamily="18" charset="0"/>
                <a:ea typeface="ＭＳ Ｐゴシック" panose="020B0600070205080204" pitchFamily="34" charset="-128"/>
              </a:rPr>
              <a:t>bears</a:t>
            </a:r>
            <a:endParaRPr lang="en-US" altLang="en-US" dirty="0">
              <a:latin typeface="Times New Roman" panose="02020603050405020304" pitchFamily="18" charset="0"/>
              <a:ea typeface="ＭＳ Ｐゴシック" panose="020B0600070205080204" pitchFamily="34" charset="-128"/>
            </a:endParaRPr>
          </a:p>
          <a:p>
            <a:pPr eaLnBrk="1" hangingPunct="1">
              <a:lnSpc>
                <a:spcPct val="90000"/>
              </a:lnSpc>
            </a:pPr>
            <a:r>
              <a:rPr lang="en-US" altLang="en-US" dirty="0">
                <a:solidFill>
                  <a:srgbClr val="FFFF00"/>
                </a:solidFill>
                <a:latin typeface="Times New Roman" panose="02020603050405020304" pitchFamily="18" charset="0"/>
                <a:ea typeface="ＭＳ Ｐゴシック" panose="020B0600070205080204" pitchFamily="34" charset="-128"/>
              </a:rPr>
              <a:t>Disposition</a:t>
            </a:r>
            <a:r>
              <a:rPr lang="en-US" altLang="en-US" dirty="0">
                <a:latin typeface="Times New Roman" panose="02020603050405020304" pitchFamily="18" charset="0"/>
                <a:ea typeface="ＭＳ Ｐゴシック" panose="020B0600070205080204" pitchFamily="34" charset="-128"/>
              </a:rPr>
              <a:t> (disease) - non-polyposis colon cancer</a:t>
            </a:r>
          </a:p>
        </p:txBody>
      </p:sp>
      <p:sp>
        <p:nvSpPr>
          <p:cNvPr id="2" name="Slide Number Placeholder 1"/>
          <p:cNvSpPr>
            <a:spLocks noGrp="1"/>
          </p:cNvSpPr>
          <p:nvPr>
            <p:ph type="sldNum" sz="quarter" idx="4"/>
          </p:nvPr>
        </p:nvSpPr>
        <p:spPr/>
        <p:txBody>
          <a:bodyPr/>
          <a:lstStyle/>
          <a:p>
            <a:fld id="{90E28097-5348-46F4-A68E-6A0338650D1F}" type="slidenum">
              <a:rPr lang="en-US" smtClean="0"/>
              <a:pPr/>
              <a:t>30</a:t>
            </a:fld>
            <a:endParaRPr lang="en-US"/>
          </a:p>
        </p:txBody>
      </p:sp>
    </p:spTree>
    <p:extLst>
      <p:ext uri="{BB962C8B-B14F-4D97-AF65-F5344CB8AC3E}">
        <p14:creationId xmlns:p14="http://schemas.microsoft.com/office/powerpoint/2010/main" val="2365440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3200">
                <a:latin typeface="Arial" panose="020B0604020202020204" pitchFamily="34" charset="0"/>
                <a:cs typeface="Arial" panose="020B0604020202020204" pitchFamily="34" charset="0"/>
              </a:rPr>
              <a:t>Hemorrhagic stroke</a:t>
            </a:r>
          </a:p>
        </p:txBody>
      </p:sp>
      <p:sp>
        <p:nvSpPr>
          <p:cNvPr id="176131" name="Rectangle 3"/>
          <p:cNvSpPr>
            <a:spLocks noGrp="1" noChangeArrowheads="1"/>
          </p:cNvSpPr>
          <p:nvPr>
            <p:ph idx="1"/>
          </p:nvPr>
        </p:nvSpPr>
        <p:spPr/>
        <p:txBody>
          <a:bodyPr rtlCol="0">
            <a:normAutofit fontScale="85000" lnSpcReduction="20000"/>
          </a:bodyPr>
          <a:lstStyle/>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arterial aneurysm</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 of weakened artery to rupture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rupturing of weakened blood vessel</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a:t>
            </a:r>
            <a:r>
              <a:rPr lang="en-US" sz="2200" dirty="0" err="1">
                <a:latin typeface="Arial" charset="0"/>
                <a:cs typeface="Arial" charset="0"/>
              </a:rPr>
              <a:t>Intraparenchymal</a:t>
            </a:r>
            <a:r>
              <a:rPr lang="en-US" sz="2200" dirty="0">
                <a:latin typeface="Arial" charset="0"/>
                <a:cs typeface="Arial" charset="0"/>
              </a:rPr>
              <a:t> cerebral hemorrhage</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to increased intra-cranial pressure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AAE600"/>
                </a:solidFill>
                <a:latin typeface="Arial" charset="0"/>
                <a:cs typeface="Arial" charset="0"/>
              </a:rPr>
              <a:t>Pathological process </a:t>
            </a:r>
            <a:r>
              <a:rPr lang="en-US" sz="2200" dirty="0">
                <a:latin typeface="Arial" charset="0"/>
                <a:cs typeface="Arial" charset="0"/>
              </a:rPr>
              <a:t>– increasing intra-cranial pressure, compression of brain structures</a:t>
            </a:r>
          </a:p>
          <a:p>
            <a:pPr lvl="1" eaLnBrk="1" fontAlgn="auto" hangingPunct="1">
              <a:lnSpc>
                <a:spcPct val="90000"/>
              </a:lnSpc>
              <a:spcAft>
                <a:spcPts val="0"/>
              </a:spcAft>
              <a:defRPr/>
            </a:pPr>
            <a:r>
              <a:rPr lang="en-US" sz="2200" i="1" dirty="0">
                <a:latin typeface="Arial" charset="0"/>
                <a:cs typeface="Arial" charset="0"/>
              </a:rPr>
              <a:t>produces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00B0F0"/>
                </a:solidFill>
                <a:latin typeface="Arial" charset="0"/>
                <a:cs typeface="Arial" charset="0"/>
              </a:rPr>
              <a:t>Disorder</a:t>
            </a:r>
            <a:r>
              <a:rPr lang="en-US" sz="2200" dirty="0">
                <a:latin typeface="Arial" charset="0"/>
                <a:cs typeface="Arial" charset="0"/>
              </a:rPr>
              <a:t> – Cerebral ischemia, Cerebral neuronal death</a:t>
            </a:r>
          </a:p>
          <a:p>
            <a:pPr lvl="1" eaLnBrk="1" fontAlgn="auto" hangingPunct="1">
              <a:lnSpc>
                <a:spcPct val="90000"/>
              </a:lnSpc>
              <a:spcAft>
                <a:spcPts val="0"/>
              </a:spcAft>
              <a:defRPr/>
            </a:pPr>
            <a:r>
              <a:rPr lang="en-US" sz="2200" i="1" dirty="0">
                <a:latin typeface="Arial" charset="0"/>
                <a:cs typeface="Arial" charset="0"/>
              </a:rPr>
              <a:t>bears</a:t>
            </a:r>
            <a:endParaRPr lang="en-US" sz="2200" dirty="0">
              <a:latin typeface="Arial" charset="0"/>
              <a:cs typeface="Arial" charset="0"/>
            </a:endParaRPr>
          </a:p>
          <a:p>
            <a:pPr eaLnBrk="1" fontAlgn="auto" hangingPunct="1">
              <a:lnSpc>
                <a:spcPct val="90000"/>
              </a:lnSpc>
              <a:spcAft>
                <a:spcPts val="0"/>
              </a:spcAft>
              <a:defRPr/>
            </a:pPr>
            <a:r>
              <a:rPr lang="en-US" sz="2200" dirty="0">
                <a:solidFill>
                  <a:srgbClr val="FFFF00"/>
                </a:solidFill>
                <a:latin typeface="Arial" charset="0"/>
                <a:cs typeface="Arial" charset="0"/>
              </a:rPr>
              <a:t>Disposition</a:t>
            </a:r>
            <a:r>
              <a:rPr lang="en-US" sz="2200" dirty="0">
                <a:latin typeface="Arial" charset="0"/>
                <a:cs typeface="Arial" charset="0"/>
              </a:rPr>
              <a:t> (disease) – stroke</a:t>
            </a:r>
          </a:p>
          <a:p>
            <a:pPr lvl="1" eaLnBrk="1" fontAlgn="auto" hangingPunct="1">
              <a:lnSpc>
                <a:spcPct val="90000"/>
              </a:lnSpc>
              <a:spcAft>
                <a:spcPts val="0"/>
              </a:spcAft>
              <a:defRPr/>
            </a:pPr>
            <a:r>
              <a:rPr lang="en-US" sz="2200" i="1" dirty="0">
                <a:latin typeface="Arial" charset="0"/>
                <a:cs typeface="Arial" charset="0"/>
              </a:rPr>
              <a:t>realized in</a:t>
            </a:r>
          </a:p>
          <a:p>
            <a:pPr eaLnBrk="1" fontAlgn="auto" hangingPunct="1">
              <a:lnSpc>
                <a:spcPct val="90000"/>
              </a:lnSpc>
              <a:spcAft>
                <a:spcPts val="0"/>
              </a:spcAft>
              <a:defRPr/>
            </a:pPr>
            <a:r>
              <a:rPr lang="en-US" sz="2200" dirty="0">
                <a:solidFill>
                  <a:srgbClr val="FFC000"/>
                </a:solidFill>
                <a:latin typeface="Arial" charset="0"/>
                <a:cs typeface="Arial" charset="0"/>
              </a:rPr>
              <a:t>Symptoms</a:t>
            </a:r>
            <a:r>
              <a:rPr lang="en-US" sz="2200" dirty="0">
                <a:latin typeface="Arial" charset="0"/>
                <a:cs typeface="Arial" charset="0"/>
              </a:rPr>
              <a:t> – weakness/paralysis, loss of sensation, etc</a:t>
            </a:r>
          </a:p>
          <a:p>
            <a:pPr eaLnBrk="1" fontAlgn="auto" hangingPunct="1">
              <a:lnSpc>
                <a:spcPct val="90000"/>
              </a:lnSpc>
              <a:spcAft>
                <a:spcPts val="0"/>
              </a:spcAft>
              <a:defRPr/>
            </a:pPr>
            <a:endParaRPr lang="en-US" sz="2200" dirty="0">
              <a:latin typeface="Arial" charset="0"/>
              <a:cs typeface="Arial" charset="0"/>
            </a:endParaRPr>
          </a:p>
        </p:txBody>
      </p:sp>
      <p:sp>
        <p:nvSpPr>
          <p:cNvPr id="2" name="Slide Number Placeholder 1"/>
          <p:cNvSpPr>
            <a:spLocks noGrp="1"/>
          </p:cNvSpPr>
          <p:nvPr>
            <p:ph type="sldNum" sz="quarter" idx="4"/>
          </p:nvPr>
        </p:nvSpPr>
        <p:spPr/>
        <p:txBody>
          <a:bodyPr/>
          <a:lstStyle/>
          <a:p>
            <a:fld id="{90E28097-5348-46F4-A68E-6A0338650D1F}" type="slidenum">
              <a:rPr lang="en-US" smtClean="0"/>
              <a:pPr/>
              <a:t>31</a:t>
            </a:fld>
            <a:endParaRPr lang="en-US"/>
          </a:p>
        </p:txBody>
      </p:sp>
    </p:spTree>
    <p:extLst>
      <p:ext uri="{BB962C8B-B14F-4D97-AF65-F5344CB8AC3E}">
        <p14:creationId xmlns:p14="http://schemas.microsoft.com/office/powerpoint/2010/main" val="143733509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4" name="Slide Number Placeholder 3"/>
          <p:cNvSpPr>
            <a:spLocks noGrp="1"/>
          </p:cNvSpPr>
          <p:nvPr>
            <p:ph type="sldNum" sz="quarter" idx="4"/>
          </p:nvPr>
        </p:nvSpPr>
        <p:spPr/>
        <p:txBody>
          <a:bodyPr/>
          <a:lstStyle/>
          <a:p>
            <a:fld id="{90E28097-5348-46F4-A68E-6A0338650D1F}" type="slidenum">
              <a:rPr lang="en-US" smtClean="0"/>
              <a:pPr/>
              <a:t>32</a:t>
            </a:fld>
            <a:endParaRPr lang="en-US"/>
          </a:p>
        </p:txBody>
      </p:sp>
    </p:spTree>
    <p:extLst>
      <p:ext uri="{BB962C8B-B14F-4D97-AF65-F5344CB8AC3E}">
        <p14:creationId xmlns:p14="http://schemas.microsoft.com/office/powerpoint/2010/main" val="3795952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Prevention</a:t>
            </a:r>
          </a:p>
        </p:txBody>
      </p:sp>
      <p:sp>
        <p:nvSpPr>
          <p:cNvPr id="3" name="Content Placeholder 2"/>
          <p:cNvSpPr>
            <a:spLocks noGrp="1"/>
          </p:cNvSpPr>
          <p:nvPr>
            <p:ph idx="1"/>
          </p:nvPr>
        </p:nvSpPr>
        <p:spPr>
          <a:xfrm>
            <a:off x="228600" y="1524000"/>
            <a:ext cx="8686800" cy="5105400"/>
          </a:xfrm>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the general population;</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high-risk groups;</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Levels of preventive efforts:</a:t>
            </a:r>
          </a:p>
          <a:p>
            <a:pPr lvl="1"/>
            <a:r>
              <a:rPr lang="en-US" b="1" u="sng" dirty="0">
                <a:latin typeface="Times New Roman" panose="02020603050405020304" pitchFamily="18" charset="0"/>
                <a:cs typeface="Times New Roman" panose="02020603050405020304" pitchFamily="18" charset="0"/>
              </a:rPr>
              <a:t>Primary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-Prevent </a:t>
            </a:r>
            <a:r>
              <a:rPr lang="en-US" i="1" dirty="0">
                <a:latin typeface="Times New Roman" panose="02020603050405020304" pitchFamily="18" charset="0"/>
                <a:cs typeface="Times New Roman" panose="02020603050405020304" pitchFamily="18" charset="0"/>
              </a:rPr>
              <a:t>initial </a:t>
            </a:r>
            <a:r>
              <a:rPr lang="en-US" dirty="0">
                <a:latin typeface="Times New Roman" panose="02020603050405020304" pitchFamily="18" charset="0"/>
                <a:cs typeface="Times New Roman" panose="02020603050405020304" pitchFamily="18" charset="0"/>
              </a:rPr>
              <a:t>development of disease (e.g., risk factor reduction, immunization);</a:t>
            </a:r>
          </a:p>
          <a:p>
            <a:pPr lvl="1"/>
            <a:r>
              <a:rPr lang="en-US" b="1" u="sng" dirty="0">
                <a:latin typeface="Times New Roman" panose="02020603050405020304" pitchFamily="18" charset="0"/>
                <a:cs typeface="Times New Roman" panose="02020603050405020304" pitchFamily="18" charset="0"/>
              </a:rPr>
              <a:t>Secondary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-Early detection of </a:t>
            </a:r>
            <a:r>
              <a:rPr lang="en-US" i="1" dirty="0">
                <a:latin typeface="Times New Roman" panose="02020603050405020304" pitchFamily="18" charset="0"/>
                <a:cs typeface="Times New Roman" panose="02020603050405020304" pitchFamily="18" charset="0"/>
              </a:rPr>
              <a:t>existing </a:t>
            </a:r>
            <a:r>
              <a:rPr lang="en-US" dirty="0">
                <a:latin typeface="Times New Roman" panose="02020603050405020304" pitchFamily="18" charset="0"/>
                <a:cs typeface="Times New Roman" panose="02020603050405020304" pitchFamily="18" charset="0"/>
              </a:rPr>
              <a:t>disease to reduce morbidity and mortality (screening for cancer, high blood pressure, etc.);</a:t>
            </a:r>
          </a:p>
          <a:p>
            <a:pPr lvl="1"/>
            <a:r>
              <a:rPr lang="en-US" b="1" u="sng" dirty="0">
                <a:latin typeface="Times New Roman" panose="02020603050405020304" pitchFamily="18" charset="0"/>
                <a:cs typeface="Times New Roman" panose="02020603050405020304" pitchFamily="18" charset="0"/>
              </a:rPr>
              <a:t>Tertiary</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-Reduce the impact of acute worsening of disease (e.g., coronary care unit for heart attacks; physical rehab after a stroke due to CVD).</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33</a:t>
            </a:fld>
            <a:endParaRPr lang="en-US"/>
          </a:p>
        </p:txBody>
      </p:sp>
    </p:spTree>
    <p:extLst>
      <p:ext uri="{BB962C8B-B14F-4D97-AF65-F5344CB8AC3E}">
        <p14:creationId xmlns:p14="http://schemas.microsoft.com/office/powerpoint/2010/main" val="746430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tangle 1"/>
          <p:cNvSpPr/>
          <p:nvPr/>
        </p:nvSpPr>
        <p:spPr bwMode="auto">
          <a:xfrm>
            <a:off x="71438" y="2908300"/>
            <a:ext cx="7129462" cy="1739900"/>
          </a:xfrm>
          <a:prstGeom prst="rect">
            <a:avLst/>
          </a:prstGeom>
          <a:noFill/>
          <a:ln w="57150" cap="flat" cmpd="sng" algn="ctr">
            <a:solidFill>
              <a:srgbClr val="1FE115"/>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2486292" y="2390488"/>
            <a:ext cx="4070345" cy="584775"/>
          </a:xfrm>
          <a:prstGeom prst="rect">
            <a:avLst/>
          </a:prstGeom>
          <a:noFill/>
        </p:spPr>
        <p:txBody>
          <a:bodyPr wrap="none" rtlCol="0">
            <a:spAutoFit/>
          </a:bodyPr>
          <a:lstStyle/>
          <a:p>
            <a:r>
              <a:rPr lang="en-US" dirty="0">
                <a:solidFill>
                  <a:srgbClr val="1FE115"/>
                </a:solidFill>
              </a:rPr>
              <a:t>Clinical Epidemiology</a:t>
            </a:r>
          </a:p>
        </p:txBody>
      </p:sp>
      <p:sp>
        <p:nvSpPr>
          <p:cNvPr id="5" name="TextBox 4"/>
          <p:cNvSpPr txBox="1"/>
          <p:nvPr/>
        </p:nvSpPr>
        <p:spPr>
          <a:xfrm>
            <a:off x="924262" y="4051300"/>
            <a:ext cx="389851" cy="584775"/>
          </a:xfrm>
          <a:prstGeom prst="rect">
            <a:avLst/>
          </a:prstGeom>
          <a:noFill/>
        </p:spPr>
        <p:txBody>
          <a:bodyPr wrap="none" rtlCol="0">
            <a:spAutoFit/>
          </a:bodyPr>
          <a:lstStyle/>
          <a:p>
            <a:r>
              <a:rPr lang="en-US" dirty="0">
                <a:solidFill>
                  <a:srgbClr val="1FE115"/>
                </a:solidFill>
              </a:rPr>
              <a:t>1</a:t>
            </a:r>
          </a:p>
        </p:txBody>
      </p:sp>
      <p:sp>
        <p:nvSpPr>
          <p:cNvPr id="30" name="TextBox 29"/>
          <p:cNvSpPr txBox="1"/>
          <p:nvPr/>
        </p:nvSpPr>
        <p:spPr>
          <a:xfrm>
            <a:off x="3255218" y="4083050"/>
            <a:ext cx="389851" cy="584775"/>
          </a:xfrm>
          <a:prstGeom prst="rect">
            <a:avLst/>
          </a:prstGeom>
          <a:noFill/>
        </p:spPr>
        <p:txBody>
          <a:bodyPr wrap="none" rtlCol="0">
            <a:spAutoFit/>
          </a:bodyPr>
          <a:lstStyle/>
          <a:p>
            <a:r>
              <a:rPr lang="en-US" dirty="0">
                <a:solidFill>
                  <a:srgbClr val="1FE115"/>
                </a:solidFill>
              </a:rPr>
              <a:t>2</a:t>
            </a:r>
          </a:p>
        </p:txBody>
      </p:sp>
      <p:sp>
        <p:nvSpPr>
          <p:cNvPr id="31" name="TextBox 30"/>
          <p:cNvSpPr txBox="1"/>
          <p:nvPr/>
        </p:nvSpPr>
        <p:spPr>
          <a:xfrm>
            <a:off x="6294774" y="3413413"/>
            <a:ext cx="389851" cy="584775"/>
          </a:xfrm>
          <a:prstGeom prst="rect">
            <a:avLst/>
          </a:prstGeom>
          <a:noFill/>
        </p:spPr>
        <p:txBody>
          <a:bodyPr wrap="none" rtlCol="0">
            <a:spAutoFit/>
          </a:bodyPr>
          <a:lstStyle/>
          <a:p>
            <a:r>
              <a:rPr lang="en-US" dirty="0">
                <a:solidFill>
                  <a:srgbClr val="1FE115"/>
                </a:solidFill>
              </a:rPr>
              <a:t>3</a:t>
            </a:r>
          </a:p>
        </p:txBody>
      </p:sp>
      <p:cxnSp>
        <p:nvCxnSpPr>
          <p:cNvPr id="7" name="Straight Connector 6"/>
          <p:cNvCxnSpPr/>
          <p:nvPr/>
        </p:nvCxnSpPr>
        <p:spPr bwMode="auto">
          <a:xfrm>
            <a:off x="2462212" y="2908300"/>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cxnSp>
        <p:nvCxnSpPr>
          <p:cNvPr id="34" name="Straight Connector 33"/>
          <p:cNvCxnSpPr/>
          <p:nvPr/>
        </p:nvCxnSpPr>
        <p:spPr bwMode="auto">
          <a:xfrm>
            <a:off x="5715000" y="2920425"/>
            <a:ext cx="0" cy="1727775"/>
          </a:xfrm>
          <a:prstGeom prst="line">
            <a:avLst/>
          </a:prstGeom>
          <a:solidFill>
            <a:schemeClr val="accent1"/>
          </a:solidFill>
          <a:ln w="38100" cap="flat" cmpd="sng" algn="ctr">
            <a:solidFill>
              <a:srgbClr val="1FE115"/>
            </a:solidFill>
            <a:prstDash val="sysDot"/>
            <a:round/>
            <a:headEnd type="none" w="med" len="med"/>
            <a:tailEnd type="none" w="med" len="med"/>
          </a:ln>
          <a:effectLst/>
        </p:spPr>
      </p:cxnSp>
      <p:sp>
        <p:nvSpPr>
          <p:cNvPr id="8" name="Slide Number Placeholder 7"/>
          <p:cNvSpPr>
            <a:spLocks noGrp="1"/>
          </p:cNvSpPr>
          <p:nvPr>
            <p:ph type="sldNum" sz="quarter" idx="4"/>
          </p:nvPr>
        </p:nvSpPr>
        <p:spPr/>
        <p:txBody>
          <a:bodyPr/>
          <a:lstStyle/>
          <a:p>
            <a:fld id="{90E28097-5348-46F4-A68E-6A0338650D1F}" type="slidenum">
              <a:rPr lang="en-US" smtClean="0"/>
              <a:pPr/>
              <a:t>34</a:t>
            </a:fld>
            <a:endParaRPr lang="en-US"/>
          </a:p>
        </p:txBody>
      </p:sp>
    </p:spTree>
    <p:extLst>
      <p:ext uri="{BB962C8B-B14F-4D97-AF65-F5344CB8AC3E}">
        <p14:creationId xmlns:p14="http://schemas.microsoft.com/office/powerpoint/2010/main" val="3878722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Epidemiologic Triad of Disease (ETD)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71831189"/>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505200" y="5334000"/>
            <a:ext cx="2362200" cy="461665"/>
          </a:xfrm>
          <a:prstGeom prst="rect">
            <a:avLst/>
          </a:prstGeom>
          <a:noFill/>
        </p:spPr>
        <p:txBody>
          <a:bodyPr wrap="square" rtlCol="0">
            <a:spAutoFit/>
          </a:bodyPr>
          <a:lstStyle/>
          <a:p>
            <a:r>
              <a:rPr lang="en-US" sz="2400" dirty="0">
                <a:solidFill>
                  <a:schemeClr val="bg1"/>
                </a:solidFill>
              </a:rPr>
              <a:t>Vector</a:t>
            </a:r>
          </a:p>
        </p:txBody>
      </p:sp>
      <p:sp>
        <p:nvSpPr>
          <p:cNvPr id="3" name="Slide Number Placeholder 2"/>
          <p:cNvSpPr>
            <a:spLocks noGrp="1"/>
          </p:cNvSpPr>
          <p:nvPr>
            <p:ph type="sldNum" sz="quarter" idx="4"/>
          </p:nvPr>
        </p:nvSpPr>
        <p:spPr/>
        <p:txBody>
          <a:bodyPr/>
          <a:lstStyle/>
          <a:p>
            <a:fld id="{90E28097-5348-46F4-A68E-6A0338650D1F}" type="slidenum">
              <a:rPr lang="en-US" smtClean="0"/>
              <a:pPr/>
              <a:t>35</a:t>
            </a:fld>
            <a:endParaRPr lang="en-US"/>
          </a:p>
        </p:txBody>
      </p:sp>
    </p:spTree>
    <p:extLst>
      <p:ext uri="{BB962C8B-B14F-4D97-AF65-F5344CB8AC3E}">
        <p14:creationId xmlns:p14="http://schemas.microsoft.com/office/powerpoint/2010/main" val="15567643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representation of ETD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54" y="1676400"/>
            <a:ext cx="7131891" cy="44958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36</a:t>
            </a:fld>
            <a:endParaRPr lang="en-US"/>
          </a:p>
        </p:txBody>
      </p:sp>
    </p:spTree>
    <p:extLst>
      <p:ext uri="{BB962C8B-B14F-4D97-AF65-F5344CB8AC3E}">
        <p14:creationId xmlns:p14="http://schemas.microsoft.com/office/powerpoint/2010/main" val="2572230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Depicting participants in disease creation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384" y="1549400"/>
            <a:ext cx="7437231" cy="4762500"/>
          </a:xfrm>
        </p:spPr>
      </p:pic>
      <p:sp>
        <p:nvSpPr>
          <p:cNvPr id="5" name="Rectangle 4"/>
          <p:cNvSpPr/>
          <p:nvPr/>
        </p:nvSpPr>
        <p:spPr>
          <a:xfrm>
            <a:off x="4495800" y="6400800"/>
            <a:ext cx="4572000" cy="307777"/>
          </a:xfrm>
          <a:prstGeom prst="rect">
            <a:avLst/>
          </a:prstGeom>
        </p:spPr>
        <p:txBody>
          <a:bodyPr>
            <a:spAutoFit/>
          </a:bodyPr>
          <a:lstStyle/>
          <a:p>
            <a:r>
              <a:rPr lang="en-US" sz="1400" dirty="0">
                <a:solidFill>
                  <a:schemeClr val="bg1"/>
                </a:solidFill>
              </a:rPr>
              <a:t>https://newonlinecourses.science.psu.edu/stat507/node/25/</a:t>
            </a:r>
          </a:p>
        </p:txBody>
      </p:sp>
      <p:sp>
        <p:nvSpPr>
          <p:cNvPr id="6" name="Slide Number Placeholder 5"/>
          <p:cNvSpPr>
            <a:spLocks noGrp="1"/>
          </p:cNvSpPr>
          <p:nvPr>
            <p:ph type="sldNum" sz="quarter" idx="4"/>
          </p:nvPr>
        </p:nvSpPr>
        <p:spPr/>
        <p:txBody>
          <a:bodyPr/>
          <a:lstStyle/>
          <a:p>
            <a:fld id="{90E28097-5348-46F4-A68E-6A0338650D1F}" type="slidenum">
              <a:rPr lang="en-US" smtClean="0"/>
              <a:pPr/>
              <a:t>37</a:t>
            </a:fld>
            <a:endParaRPr lang="en-US"/>
          </a:p>
        </p:txBody>
      </p:sp>
    </p:spTree>
    <p:extLst>
      <p:ext uri="{BB962C8B-B14F-4D97-AF65-F5344CB8AC3E}">
        <p14:creationId xmlns:p14="http://schemas.microsoft.com/office/powerpoint/2010/main" val="625630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Sorts of disease determinants</a:t>
            </a:r>
          </a:p>
        </p:txBody>
      </p:sp>
      <p:pic>
        <p:nvPicPr>
          <p:cNvPr id="4" name="Content Placeholder 3"/>
          <p:cNvPicPr>
            <a:picLocks noGrp="1" noChangeAspect="1"/>
          </p:cNvPicPr>
          <p:nvPr>
            <p:ph idx="1"/>
          </p:nvPr>
        </p:nvPicPr>
        <p:blipFill>
          <a:blip r:embed="rId2"/>
          <a:stretch>
            <a:fillRect/>
          </a:stretch>
        </p:blipFill>
        <p:spPr>
          <a:xfrm>
            <a:off x="276905" y="1524000"/>
            <a:ext cx="8590189" cy="4495799"/>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3" name="Slide Number Placeholder 2"/>
          <p:cNvSpPr>
            <a:spLocks noGrp="1"/>
          </p:cNvSpPr>
          <p:nvPr>
            <p:ph type="sldNum" sz="quarter" idx="4"/>
          </p:nvPr>
        </p:nvSpPr>
        <p:spPr/>
        <p:txBody>
          <a:bodyPr/>
          <a:lstStyle/>
          <a:p>
            <a:fld id="{90E28097-5348-46F4-A68E-6A0338650D1F}" type="slidenum">
              <a:rPr lang="en-US" smtClean="0"/>
              <a:pPr/>
              <a:t>38</a:t>
            </a:fld>
            <a:endParaRPr lang="en-US"/>
          </a:p>
        </p:txBody>
      </p:sp>
    </p:spTree>
    <p:extLst>
      <p:ext uri="{BB962C8B-B14F-4D97-AF65-F5344CB8AC3E}">
        <p14:creationId xmlns:p14="http://schemas.microsoft.com/office/powerpoint/2010/main" val="2120294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of disease progression</a:t>
            </a:r>
          </a:p>
        </p:txBody>
      </p:sp>
      <p:pic>
        <p:nvPicPr>
          <p:cNvPr id="4" name="Picture 3"/>
          <p:cNvPicPr>
            <a:picLocks noChangeAspect="1"/>
          </p:cNvPicPr>
          <p:nvPr/>
        </p:nvPicPr>
        <p:blipFill>
          <a:blip r:embed="rId2"/>
          <a:stretch>
            <a:fillRect/>
          </a:stretch>
        </p:blipFill>
        <p:spPr>
          <a:xfrm>
            <a:off x="762000" y="1571823"/>
            <a:ext cx="7696200" cy="4953000"/>
          </a:xfrm>
          <a:prstGeom prst="rect">
            <a:avLst/>
          </a:prstGeom>
        </p:spPr>
      </p:pic>
      <p:sp>
        <p:nvSpPr>
          <p:cNvPr id="5" name="Rectangle 4"/>
          <p:cNvSpPr/>
          <p:nvPr/>
        </p:nvSpPr>
        <p:spPr>
          <a:xfrm>
            <a:off x="1524000" y="6509146"/>
            <a:ext cx="7581900" cy="307777"/>
          </a:xfrm>
          <a:prstGeom prst="rect">
            <a:avLst/>
          </a:prstGeom>
        </p:spPr>
        <p:txBody>
          <a:bodyPr wrap="square">
            <a:spAutoFit/>
          </a:bodyPr>
          <a:lstStyle/>
          <a:p>
            <a:pPr algn="r"/>
            <a:r>
              <a:rPr lang="en-US" sz="1400" b="0" dirty="0">
                <a:solidFill>
                  <a:schemeClr val="bg1"/>
                </a:solidFill>
              </a:rPr>
              <a:t>https://www.med.uottawa.ca/sim/data/Pub_Infectious_e.htm#ID_hist</a:t>
            </a:r>
          </a:p>
        </p:txBody>
      </p:sp>
      <p:sp>
        <p:nvSpPr>
          <p:cNvPr id="6" name="Slide Number Placeholder 5"/>
          <p:cNvSpPr>
            <a:spLocks noGrp="1"/>
          </p:cNvSpPr>
          <p:nvPr>
            <p:ph type="sldNum" sz="quarter" idx="4"/>
          </p:nvPr>
        </p:nvSpPr>
        <p:spPr/>
        <p:txBody>
          <a:bodyPr/>
          <a:lstStyle/>
          <a:p>
            <a:fld id="{90E28097-5348-46F4-A68E-6A0338650D1F}" type="slidenum">
              <a:rPr lang="en-US" smtClean="0"/>
              <a:pPr/>
              <a:t>39</a:t>
            </a:fld>
            <a:endParaRPr lang="en-US"/>
          </a:p>
        </p:txBody>
      </p:sp>
    </p:spTree>
    <p:extLst>
      <p:ext uri="{BB962C8B-B14F-4D97-AF65-F5344CB8AC3E}">
        <p14:creationId xmlns:p14="http://schemas.microsoft.com/office/powerpoint/2010/main" val="3853681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474233"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buNone/>
            </a:pPr>
            <a:r>
              <a:rPr lang="en-US" altLang="en-US" kern="0" dirty="0">
                <a:latin typeface="+mn-lt"/>
              </a:rPr>
              <a:t>Population</a:t>
            </a:r>
          </a:p>
          <a:p>
            <a:pPr marL="168275" lvl="1" indent="-168275">
              <a:buNone/>
            </a:pPr>
            <a:r>
              <a:rPr lang="en-US" altLang="en-US" kern="0" dirty="0">
                <a:latin typeface="+mn-lt"/>
              </a:rPr>
              <a:t>Phenomena</a:t>
            </a:r>
          </a:p>
          <a:p>
            <a:pPr marL="168275" lvl="1" indent="-168275">
              <a:buNone/>
            </a:pPr>
            <a:r>
              <a:rPr lang="en-US" altLang="en-US" kern="0" dirty="0" err="1">
                <a:latin typeface="+mn-lt"/>
              </a:rPr>
              <a:t>Truthmakers</a:t>
            </a:r>
            <a:r>
              <a:rPr lang="en-US" altLang="en-US" kern="0" dirty="0">
                <a:latin typeface="+mn-lt"/>
              </a:rPr>
              <a:t> for hypotheses</a:t>
            </a:r>
          </a:p>
        </p:txBody>
      </p:sp>
      <p:sp>
        <p:nvSpPr>
          <p:cNvPr id="2" name="Slide Number Placeholder 1"/>
          <p:cNvSpPr>
            <a:spLocks noGrp="1"/>
          </p:cNvSpPr>
          <p:nvPr>
            <p:ph type="sldNum" sz="quarter" idx="10"/>
          </p:nvPr>
        </p:nvSpPr>
        <p:spPr/>
        <p:txBody>
          <a:bodyPr/>
          <a:lstStyle/>
          <a:p>
            <a:fld id="{E275BFA4-CA6D-4892-8C0A-6B14E134BD5D}" type="slidenum">
              <a:rPr lang="en-US" smtClean="0"/>
              <a:pPr/>
              <a:t>4</a:t>
            </a:fld>
            <a:endParaRPr lang="en-US"/>
          </a:p>
        </p:txBody>
      </p:sp>
      <p:sp>
        <p:nvSpPr>
          <p:cNvPr id="23" name="Content Placeholder 23">
            <a:extLst>
              <a:ext uri="{FF2B5EF4-FFF2-40B4-BE49-F238E27FC236}">
                <a16:creationId xmlns:a16="http://schemas.microsoft.com/office/drawing/2014/main" id="{0D27687D-3520-4FED-837D-85A5F78104FB}"/>
              </a:ext>
            </a:extLst>
          </p:cNvPr>
          <p:cNvSpPr txBox="1">
            <a:spLocks/>
          </p:cNvSpPr>
          <p:nvPr/>
        </p:nvSpPr>
        <p:spPr>
          <a:xfrm>
            <a:off x="3429000" y="3883942"/>
            <a:ext cx="2116569"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kern="0" dirty="0">
                <a:latin typeface="+mn-lt"/>
              </a:rPr>
              <a:t>Bias</a:t>
            </a:r>
          </a:p>
        </p:txBody>
      </p:sp>
      <p:sp>
        <p:nvSpPr>
          <p:cNvPr id="24" name="Content Placeholder 23">
            <a:extLst>
              <a:ext uri="{FF2B5EF4-FFF2-40B4-BE49-F238E27FC236}">
                <a16:creationId xmlns:a16="http://schemas.microsoft.com/office/drawing/2014/main" id="{AC005AC0-78CA-4624-8B65-5FD7752916B6}"/>
              </a:ext>
            </a:extLst>
          </p:cNvPr>
          <p:cNvSpPr txBox="1">
            <a:spLocks/>
          </p:cNvSpPr>
          <p:nvPr/>
        </p:nvSpPr>
        <p:spPr>
          <a:xfrm>
            <a:off x="5714315" y="3883942"/>
            <a:ext cx="3124200" cy="156686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r">
              <a:buNone/>
            </a:pPr>
            <a:r>
              <a:rPr lang="en-US" altLang="en-US" kern="0" dirty="0">
                <a:latin typeface="+mn-lt"/>
              </a:rPr>
              <a:t>Sample data</a:t>
            </a:r>
          </a:p>
          <a:p>
            <a:pPr marL="168275" lvl="1" indent="-168275" algn="r">
              <a:buNone/>
            </a:pPr>
            <a:r>
              <a:rPr lang="en-US" altLang="en-US" kern="0" dirty="0">
                <a:latin typeface="+mn-lt"/>
              </a:rPr>
              <a:t>Statistical hypotheses</a:t>
            </a:r>
          </a:p>
          <a:p>
            <a:pPr marL="168275" lvl="1" indent="-168275" algn="r">
              <a:buNone/>
            </a:pPr>
            <a:r>
              <a:rPr lang="en-US" altLang="en-US" kern="0" dirty="0">
                <a:latin typeface="+mn-lt"/>
              </a:rPr>
              <a:t>Variable descriptions</a:t>
            </a:r>
          </a:p>
          <a:p>
            <a:pPr marL="168275" lvl="1" indent="-168275" algn="r">
              <a:buNone/>
            </a:pPr>
            <a:r>
              <a:rPr lang="en-US" altLang="en-US" kern="0" dirty="0">
                <a:latin typeface="+mn-lt"/>
              </a:rPr>
              <a:t>Theoretical linkage</a:t>
            </a:r>
          </a:p>
          <a:p>
            <a:pPr marL="168275" lvl="1" indent="-168275" algn="r">
              <a:buNone/>
            </a:pPr>
            <a:r>
              <a:rPr lang="en-US" altLang="en-US" kern="0" dirty="0">
                <a:latin typeface="+mn-lt"/>
              </a:rPr>
              <a:t>Operational linkage</a:t>
            </a:r>
          </a:p>
        </p:txBody>
      </p:sp>
    </p:spTree>
    <p:extLst>
      <p:ext uri="{BB962C8B-B14F-4D97-AF65-F5344CB8AC3E}">
        <p14:creationId xmlns:p14="http://schemas.microsoft.com/office/powerpoint/2010/main" val="27950414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 Patterns</a:t>
            </a:r>
          </a:p>
        </p:txBody>
      </p:sp>
      <p:sp>
        <p:nvSpPr>
          <p:cNvPr id="3" name="Content Placeholder 2"/>
          <p:cNvSpPr>
            <a:spLocks noGrp="1"/>
          </p:cNvSpPr>
          <p:nvPr>
            <p:ph idx="1"/>
          </p:nvPr>
        </p:nvSpPr>
        <p:spPr/>
        <p:txBody>
          <a:bodyPr/>
          <a:lstStyle/>
          <a:p>
            <a:endParaRPr lang="en-US" dirty="0"/>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Habitual presence of a disease in a geographic area or population. </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Epidemic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Unusually frequent occurrence of a disease in a geographic area.</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b="1" i="1" u="sng" dirty="0">
                <a:latin typeface="Times New Roman" panose="02020603050405020304" pitchFamily="18" charset="0"/>
                <a:cs typeface="Times New Roman" panose="02020603050405020304" pitchFamily="18" charset="0"/>
              </a:rPr>
              <a:t>Pandemic</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Worldwide epidemic.</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40</a:t>
            </a:fld>
            <a:endParaRPr lang="en-US"/>
          </a:p>
        </p:txBody>
      </p:sp>
    </p:spTree>
    <p:extLst>
      <p:ext uri="{BB962C8B-B14F-4D97-AF65-F5344CB8AC3E}">
        <p14:creationId xmlns:p14="http://schemas.microsoft.com/office/powerpoint/2010/main" val="9698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41</a:t>
            </a:fld>
            <a:endParaRPr lang="en-US"/>
          </a:p>
        </p:txBody>
      </p:sp>
    </p:spTree>
    <p:extLst>
      <p:ext uri="{BB962C8B-B14F-4D97-AF65-F5344CB8AC3E}">
        <p14:creationId xmlns:p14="http://schemas.microsoft.com/office/powerpoint/2010/main" val="46074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7" name="AutoShape 26"/>
          <p:cNvSpPr>
            <a:spLocks noGrp="1" noChangeArrowheads="1"/>
          </p:cNvSpPr>
          <p:nvPr>
            <p:ph type="title"/>
          </p:nvPr>
        </p:nvSpPr>
        <p:spPr/>
        <p:txBody>
          <a:bodyPr/>
          <a:lstStyle/>
          <a:p>
            <a:pPr eaLnBrk="1" hangingPunct="1"/>
            <a:r>
              <a:rPr lang="en-US" altLang="en-US" dirty="0"/>
              <a:t>Ontological definition of ‘disease’</a:t>
            </a:r>
          </a:p>
        </p:txBody>
      </p:sp>
      <p:sp>
        <p:nvSpPr>
          <p:cNvPr id="90114" name="Rectangle 3"/>
          <p:cNvSpPr>
            <a:spLocks noGrp="1" noChangeArrowheads="1"/>
          </p:cNvSpPr>
          <p:nvPr>
            <p:ph idx="1"/>
          </p:nvPr>
        </p:nvSpPr>
        <p:spPr>
          <a:noFill/>
        </p:spPr>
        <p:txBody>
          <a:bodyPr/>
          <a:lstStyle/>
          <a:p>
            <a:pPr eaLnBrk="1" hangingPunct="1"/>
            <a:r>
              <a:rPr lang="en-US" altLang="en-US" sz="2400">
                <a:solidFill>
                  <a:schemeClr val="bg1"/>
                </a:solidFill>
              </a:rPr>
              <a:t>a disease is a disposition rooted in a physical disorder in the organism and realized in pathological processes. </a:t>
            </a:r>
          </a:p>
        </p:txBody>
      </p:sp>
      <p:sp>
        <p:nvSpPr>
          <p:cNvPr id="90115" name="Rectangle 4"/>
          <p:cNvSpPr>
            <a:spLocks noChangeArrowheads="1"/>
          </p:cNvSpPr>
          <p:nvPr/>
        </p:nvSpPr>
        <p:spPr bwMode="auto">
          <a:xfrm>
            <a:off x="71438" y="3683000"/>
            <a:ext cx="20955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etiological process</a:t>
            </a:r>
          </a:p>
        </p:txBody>
      </p:sp>
      <p:sp>
        <p:nvSpPr>
          <p:cNvPr id="90116" name="Rectangle 5"/>
          <p:cNvSpPr>
            <a:spLocks noChangeArrowheads="1"/>
          </p:cNvSpPr>
          <p:nvPr/>
        </p:nvSpPr>
        <p:spPr bwMode="auto">
          <a:xfrm>
            <a:off x="1905000" y="29083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17" name="Rectangle 6"/>
          <p:cNvSpPr>
            <a:spLocks noChangeArrowheads="1"/>
          </p:cNvSpPr>
          <p:nvPr/>
        </p:nvSpPr>
        <p:spPr bwMode="auto">
          <a:xfrm>
            <a:off x="2924175" y="3683000"/>
            <a:ext cx="10223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disorder</a:t>
            </a:r>
          </a:p>
        </p:txBody>
      </p:sp>
      <p:sp>
        <p:nvSpPr>
          <p:cNvPr id="90118" name="Rectangle 7"/>
          <p:cNvSpPr>
            <a:spLocks noChangeArrowheads="1"/>
          </p:cNvSpPr>
          <p:nvPr/>
        </p:nvSpPr>
        <p:spPr bwMode="auto">
          <a:xfrm>
            <a:off x="3965575" y="2908300"/>
            <a:ext cx="752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bears</a:t>
            </a:r>
          </a:p>
        </p:txBody>
      </p:sp>
      <p:sp>
        <p:nvSpPr>
          <p:cNvPr id="90119" name="Rectangle 8"/>
          <p:cNvSpPr>
            <a:spLocks noChangeArrowheads="1"/>
          </p:cNvSpPr>
          <p:nvPr/>
        </p:nvSpPr>
        <p:spPr bwMode="auto">
          <a:xfrm>
            <a:off x="4745038" y="3683000"/>
            <a:ext cx="1476686" cy="707886"/>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    disease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(disposition)</a:t>
            </a:r>
          </a:p>
        </p:txBody>
      </p:sp>
      <p:sp>
        <p:nvSpPr>
          <p:cNvPr id="90120" name="Rectangle 9"/>
          <p:cNvSpPr>
            <a:spLocks noChangeArrowheads="1"/>
          </p:cNvSpPr>
          <p:nvPr/>
        </p:nvSpPr>
        <p:spPr bwMode="auto">
          <a:xfrm>
            <a:off x="5775325" y="2908300"/>
            <a:ext cx="1327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realized_in</a:t>
            </a:r>
          </a:p>
        </p:txBody>
      </p:sp>
      <p:sp>
        <p:nvSpPr>
          <p:cNvPr id="90121" name="Rectangle 10"/>
          <p:cNvSpPr>
            <a:spLocks noChangeArrowheads="1"/>
          </p:cNvSpPr>
          <p:nvPr/>
        </p:nvSpPr>
        <p:spPr bwMode="auto">
          <a:xfrm>
            <a:off x="6783388" y="3683000"/>
            <a:ext cx="22828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pathological process</a:t>
            </a:r>
          </a:p>
        </p:txBody>
      </p:sp>
      <p:sp>
        <p:nvSpPr>
          <p:cNvPr id="90122" name="Rectangle 11"/>
          <p:cNvSpPr>
            <a:spLocks noChangeArrowheads="1"/>
          </p:cNvSpPr>
          <p:nvPr/>
        </p:nvSpPr>
        <p:spPr bwMode="auto">
          <a:xfrm>
            <a:off x="863600" y="6032500"/>
            <a:ext cx="11144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produces</a:t>
            </a:r>
          </a:p>
        </p:txBody>
      </p:sp>
      <p:sp>
        <p:nvSpPr>
          <p:cNvPr id="90123" name="Rectangle 12"/>
          <p:cNvSpPr>
            <a:spLocks noChangeArrowheads="1"/>
          </p:cNvSpPr>
          <p:nvPr/>
        </p:nvSpPr>
        <p:spPr bwMode="auto">
          <a:xfrm>
            <a:off x="6346825" y="5321300"/>
            <a:ext cx="274320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abnormal bodily features</a:t>
            </a:r>
          </a:p>
        </p:txBody>
      </p:sp>
      <p:sp>
        <p:nvSpPr>
          <p:cNvPr id="90124" name="Rectangle 13"/>
          <p:cNvSpPr>
            <a:spLocks noChangeArrowheads="1"/>
          </p:cNvSpPr>
          <p:nvPr/>
        </p:nvSpPr>
        <p:spPr bwMode="auto">
          <a:xfrm>
            <a:off x="5408613" y="6032500"/>
            <a:ext cx="1654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recognized_as</a:t>
            </a:r>
          </a:p>
        </p:txBody>
      </p:sp>
      <p:sp>
        <p:nvSpPr>
          <p:cNvPr id="90125" name="Rectangle 14"/>
          <p:cNvSpPr>
            <a:spLocks noChangeArrowheads="1"/>
          </p:cNvSpPr>
          <p:nvPr/>
        </p:nvSpPr>
        <p:spPr bwMode="auto">
          <a:xfrm>
            <a:off x="4030663" y="5321300"/>
            <a:ext cx="2089150"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signs &amp; symptoms</a:t>
            </a:r>
          </a:p>
        </p:txBody>
      </p:sp>
      <p:sp>
        <p:nvSpPr>
          <p:cNvPr id="90126" name="Rectangle 15"/>
          <p:cNvSpPr>
            <a:spLocks noChangeArrowheads="1"/>
          </p:cNvSpPr>
          <p:nvPr/>
        </p:nvSpPr>
        <p:spPr bwMode="auto">
          <a:xfrm>
            <a:off x="1579563" y="5321300"/>
            <a:ext cx="21939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interpretive process</a:t>
            </a:r>
          </a:p>
        </p:txBody>
      </p:sp>
      <p:sp>
        <p:nvSpPr>
          <p:cNvPr id="53263" name="Rectangle 16"/>
          <p:cNvSpPr>
            <a:spLocks noChangeArrowheads="1"/>
          </p:cNvSpPr>
          <p:nvPr/>
        </p:nvSpPr>
        <p:spPr bwMode="auto">
          <a:xfrm>
            <a:off x="7200900" y="4483100"/>
            <a:ext cx="1114425" cy="4000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1" u="none" strike="noStrike" kern="1200" cap="none" spc="0" normalizeH="0" baseline="0" noProof="0" dirty="0">
                <a:ln>
                  <a:noFill/>
                </a:ln>
                <a:solidFill>
                  <a:srgbClr val="FFFFFF"/>
                </a:solidFill>
                <a:effectLst/>
                <a:uLnTx/>
                <a:uFillTx/>
                <a:latin typeface="Times" charset="0"/>
                <a:ea typeface="ＭＳ Ｐゴシック" pitchFamily="34" charset="-128"/>
                <a:cs typeface="+mn-cs"/>
              </a:rPr>
              <a:t>produces</a:t>
            </a:r>
          </a:p>
        </p:txBody>
      </p:sp>
      <p:sp>
        <p:nvSpPr>
          <p:cNvPr id="90128" name="Rectangle 17"/>
          <p:cNvSpPr>
            <a:spLocks noChangeArrowheads="1"/>
          </p:cNvSpPr>
          <p:nvPr/>
        </p:nvSpPr>
        <p:spPr bwMode="auto">
          <a:xfrm>
            <a:off x="120650" y="5321300"/>
            <a:ext cx="1152525" cy="400050"/>
          </a:xfrm>
          <a:prstGeom prst="rect">
            <a:avLst/>
          </a:prstGeom>
          <a:solidFill>
            <a:srgbClr val="FFC000"/>
          </a:solidFill>
          <a:ln>
            <a:noFill/>
          </a:ln>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mn-cs"/>
              </a:rPr>
              <a:t>diagnosis</a:t>
            </a:r>
          </a:p>
        </p:txBody>
      </p:sp>
      <p:sp>
        <p:nvSpPr>
          <p:cNvPr id="90129" name="Rectangle 18"/>
          <p:cNvSpPr>
            <a:spLocks noChangeArrowheads="1"/>
          </p:cNvSpPr>
          <p:nvPr/>
        </p:nvSpPr>
        <p:spPr bwMode="auto">
          <a:xfrm>
            <a:off x="3005138" y="6032500"/>
            <a:ext cx="1733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1" u="none" strike="noStrike" kern="1200" cap="none" spc="0" normalizeH="0" baseline="0" noProof="0">
                <a:ln>
                  <a:noFill/>
                </a:ln>
                <a:solidFill>
                  <a:srgbClr val="FFFFFF"/>
                </a:solidFill>
                <a:effectLst/>
                <a:uLnTx/>
                <a:uFillTx/>
                <a:latin typeface="Times New Roman" panose="02020603050405020304" pitchFamily="18" charset="0"/>
                <a:ea typeface="ＭＳ Ｐゴシック" panose="020B0600070205080204" pitchFamily="34" charset="-128"/>
                <a:cs typeface="+mn-cs"/>
              </a:rPr>
              <a:t>participates_in</a:t>
            </a:r>
          </a:p>
        </p:txBody>
      </p:sp>
      <p:sp>
        <p:nvSpPr>
          <p:cNvPr id="90130" name="AutoShape 19"/>
          <p:cNvSpPr>
            <a:spLocks noChangeArrowheads="1"/>
          </p:cNvSpPr>
          <p:nvPr/>
        </p:nvSpPr>
        <p:spPr bwMode="auto">
          <a:xfrm>
            <a:off x="18542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1" name="AutoShape 20"/>
          <p:cNvSpPr>
            <a:spLocks noChangeArrowheads="1"/>
          </p:cNvSpPr>
          <p:nvPr/>
        </p:nvSpPr>
        <p:spPr bwMode="auto">
          <a:xfrm>
            <a:off x="36957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2" name="AutoShape 21"/>
          <p:cNvSpPr>
            <a:spLocks noChangeArrowheads="1"/>
          </p:cNvSpPr>
          <p:nvPr/>
        </p:nvSpPr>
        <p:spPr bwMode="auto">
          <a:xfrm>
            <a:off x="5816600" y="33020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3" name="AutoShape 22"/>
          <p:cNvSpPr>
            <a:spLocks noChangeArrowheads="1"/>
          </p:cNvSpPr>
          <p:nvPr/>
        </p:nvSpPr>
        <p:spPr bwMode="auto">
          <a:xfrm flipH="1" flipV="1">
            <a:off x="723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4" name="AutoShape 23"/>
          <p:cNvSpPr>
            <a:spLocks noChangeArrowheads="1"/>
          </p:cNvSpPr>
          <p:nvPr/>
        </p:nvSpPr>
        <p:spPr bwMode="auto">
          <a:xfrm flipH="1" flipV="1">
            <a:off x="31369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5" name="AutoShape 24"/>
          <p:cNvSpPr>
            <a:spLocks noChangeArrowheads="1"/>
          </p:cNvSpPr>
          <p:nvPr/>
        </p:nvSpPr>
        <p:spPr bwMode="auto">
          <a:xfrm flipH="1" flipV="1">
            <a:off x="5537200" y="57023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0136" name="AutoShape 25"/>
          <p:cNvSpPr>
            <a:spLocks noChangeArrowheads="1"/>
          </p:cNvSpPr>
          <p:nvPr/>
        </p:nvSpPr>
        <p:spPr bwMode="auto">
          <a:xfrm rot="-5400000" flipH="1" flipV="1">
            <a:off x="7670800" y="4546600"/>
            <a:ext cx="1346200" cy="355600"/>
          </a:xfrm>
          <a:prstGeom prst="curvedDownArrow">
            <a:avLst>
              <a:gd name="adj1" fmla="val 22048"/>
              <a:gd name="adj2" fmla="val 97763"/>
              <a:gd name="adj3" fmla="val 33333"/>
            </a:avLst>
          </a:prstGeom>
          <a:solidFill>
            <a:srgbClr val="FFC000"/>
          </a:solidFill>
          <a:ln w="9525">
            <a:solidFill>
              <a:schemeClr val="tx1"/>
            </a:solidFill>
            <a:miter lim="800000"/>
            <a:headEnd/>
            <a:tailEnd/>
          </a:ln>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6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3" name="Straight Arrow Connector 2"/>
          <p:cNvCxnSpPr/>
          <p:nvPr/>
        </p:nvCxnSpPr>
        <p:spPr bwMode="auto">
          <a:xfrm>
            <a:off x="228600" y="4390886"/>
            <a:ext cx="4419600" cy="0"/>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cxnSp>
        <p:nvCxnSpPr>
          <p:cNvPr id="28" name="Straight Arrow Connector 27"/>
          <p:cNvCxnSpPr>
            <a:stCxn id="90125" idx="0"/>
            <a:endCxn id="90121" idx="1"/>
          </p:cNvCxnSpPr>
          <p:nvPr/>
        </p:nvCxnSpPr>
        <p:spPr bwMode="auto">
          <a:xfrm flipV="1">
            <a:off x="5075238" y="3883025"/>
            <a:ext cx="1708150" cy="1438275"/>
          </a:xfrm>
          <a:prstGeom prst="straightConnector1">
            <a:avLst/>
          </a:prstGeom>
          <a:solidFill>
            <a:schemeClr val="accent1"/>
          </a:solidFill>
          <a:ln w="38100" cap="flat" cmpd="sng" algn="ctr">
            <a:solidFill>
              <a:srgbClr val="1FE115"/>
            </a:solidFill>
            <a:prstDash val="solid"/>
            <a:round/>
            <a:headEnd type="triangle" w="med" len="med"/>
            <a:tailEnd type="triangle" w="med" len="med"/>
          </a:ln>
          <a:effectLst/>
        </p:spPr>
      </p:cxnSp>
      <p:sp>
        <p:nvSpPr>
          <p:cNvPr id="6" name="TextBox 5"/>
          <p:cNvSpPr txBox="1"/>
          <p:nvPr/>
        </p:nvSpPr>
        <p:spPr>
          <a:xfrm>
            <a:off x="1603577" y="4327375"/>
            <a:ext cx="1845377" cy="369332"/>
          </a:xfrm>
          <a:prstGeom prst="rect">
            <a:avLst/>
          </a:prstGeom>
          <a:noFill/>
        </p:spPr>
        <p:txBody>
          <a:bodyPr wrap="none" rtlCol="0">
            <a:spAutoFit/>
          </a:bodyPr>
          <a:lstStyle/>
          <a:p>
            <a:r>
              <a:rPr lang="en-US" sz="1800" dirty="0">
                <a:solidFill>
                  <a:srgbClr val="1FE115"/>
                </a:solidFill>
              </a:rPr>
              <a:t>Induction period</a:t>
            </a:r>
          </a:p>
        </p:txBody>
      </p:sp>
      <p:sp>
        <p:nvSpPr>
          <p:cNvPr id="32" name="TextBox 31"/>
          <p:cNvSpPr txBox="1"/>
          <p:nvPr/>
        </p:nvSpPr>
        <p:spPr>
          <a:xfrm rot="19121619">
            <a:off x="5258230" y="4517057"/>
            <a:ext cx="1588897" cy="369332"/>
          </a:xfrm>
          <a:prstGeom prst="rect">
            <a:avLst/>
          </a:prstGeom>
          <a:noFill/>
        </p:spPr>
        <p:txBody>
          <a:bodyPr wrap="none" rtlCol="0">
            <a:spAutoFit/>
          </a:bodyPr>
          <a:lstStyle/>
          <a:p>
            <a:r>
              <a:rPr lang="en-US" sz="1800" dirty="0">
                <a:solidFill>
                  <a:srgbClr val="1FE115"/>
                </a:solidFill>
              </a:rPr>
              <a:t>latency period</a:t>
            </a:r>
          </a:p>
        </p:txBody>
      </p:sp>
      <p:sp>
        <p:nvSpPr>
          <p:cNvPr id="7" name="Slide Number Placeholder 6"/>
          <p:cNvSpPr>
            <a:spLocks noGrp="1"/>
          </p:cNvSpPr>
          <p:nvPr>
            <p:ph type="sldNum" sz="quarter" idx="4"/>
          </p:nvPr>
        </p:nvSpPr>
        <p:spPr/>
        <p:txBody>
          <a:bodyPr/>
          <a:lstStyle/>
          <a:p>
            <a:fld id="{90E28097-5348-46F4-A68E-6A0338650D1F}" type="slidenum">
              <a:rPr lang="en-US" smtClean="0"/>
              <a:pPr/>
              <a:t>42</a:t>
            </a:fld>
            <a:endParaRPr lang="en-US"/>
          </a:p>
        </p:txBody>
      </p:sp>
    </p:spTree>
    <p:extLst>
      <p:ext uri="{BB962C8B-B14F-4D97-AF65-F5344CB8AC3E}">
        <p14:creationId xmlns:p14="http://schemas.microsoft.com/office/powerpoint/2010/main" val="4214804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rPr>
              <a:t>Kenneth Rothman Definitions for “Induction” and “Latency”</a:t>
            </a:r>
            <a:br>
              <a:rPr lang="en-US" altLang="en-US" b="1" dirty="0">
                <a:latin typeface="Arial" panose="020B0604020202020204" pitchFamily="34" charset="0"/>
              </a:rPr>
            </a:br>
            <a:endParaRPr lang="en-US" dirty="0"/>
          </a:p>
        </p:txBody>
      </p:sp>
      <p:sp>
        <p:nvSpPr>
          <p:cNvPr id="3" name="Content Placeholder 2"/>
          <p:cNvSpPr>
            <a:spLocks noGrp="1"/>
          </p:cNvSpPr>
          <p:nvPr>
            <p:ph idx="1"/>
          </p:nvPr>
        </p:nvSpPr>
        <p:spPr>
          <a:xfrm>
            <a:off x="228600" y="2133600"/>
            <a:ext cx="8686800" cy="4495800"/>
          </a:xfrm>
        </p:spPr>
        <p:txBody>
          <a:bodyPr/>
          <a:lstStyle/>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Induction Period</a:t>
            </a:r>
            <a:r>
              <a:rPr lang="en-US" altLang="en-US" i="1" dirty="0">
                <a:latin typeface="Arial" panose="020B0604020202020204" pitchFamily="34" charset="0"/>
              </a:rPr>
              <a:t> </a:t>
            </a:r>
            <a:r>
              <a:rPr lang="en-US" altLang="en-US" dirty="0">
                <a:latin typeface="Arial" panose="020B0604020202020204" pitchFamily="34" charset="0"/>
              </a:rPr>
              <a:t>– The period of time from causal action until disease initiation (occurrence). </a:t>
            </a: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Latency Period</a:t>
            </a:r>
            <a:r>
              <a:rPr lang="en-US" altLang="en-US" dirty="0">
                <a:latin typeface="Arial" panose="020B0604020202020204" pitchFamily="34" charset="0"/>
              </a:rPr>
              <a:t> – Interval between disease initiation and detection. Duration of interval influenced by methods of detection. </a:t>
            </a:r>
            <a:endParaRPr lang="en-US" altLang="en-US" u="sng" dirty="0">
              <a:latin typeface="Arial" panose="020B0604020202020204" pitchFamily="34" charset="0"/>
            </a:endParaRPr>
          </a:p>
          <a:p>
            <a:pPr>
              <a:lnSpc>
                <a:spcPct val="120000"/>
              </a:lnSpc>
              <a:spcBef>
                <a:spcPct val="50000"/>
              </a:spcBef>
              <a:buFont typeface="Arial" panose="020B0604020202020204" pitchFamily="34" charset="0"/>
              <a:buChar char="•"/>
            </a:pPr>
            <a:r>
              <a:rPr lang="en-US" altLang="en-US" i="1" u="sng" dirty="0">
                <a:latin typeface="Arial" panose="020B0604020202020204" pitchFamily="34" charset="0"/>
              </a:rPr>
              <a:t>Empirical Induction (or Latency) Period</a:t>
            </a:r>
            <a:r>
              <a:rPr lang="en-US" altLang="en-US" dirty="0">
                <a:latin typeface="Arial" panose="020B0604020202020204" pitchFamily="34" charset="0"/>
              </a:rPr>
              <a:t> – An a priori hypothesis regarding the duration between exposure and disease occurrence or between exposure and disease detection.</a:t>
            </a:r>
          </a:p>
          <a:p>
            <a:pPr>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43</a:t>
            </a:fld>
            <a:endParaRPr lang="en-US"/>
          </a:p>
        </p:txBody>
      </p:sp>
    </p:spTree>
    <p:extLst>
      <p:ext uri="{BB962C8B-B14F-4D97-AF65-F5344CB8AC3E}">
        <p14:creationId xmlns:p14="http://schemas.microsoft.com/office/powerpoint/2010/main" val="3133099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Methods of obtaining data about disease occurrences</a:t>
            </a:r>
          </a:p>
        </p:txBody>
      </p:sp>
      <p:pic>
        <p:nvPicPr>
          <p:cNvPr id="4" name="Content Placeholder 3"/>
          <p:cNvPicPr>
            <a:picLocks noGrp="1" noChangeAspect="1"/>
          </p:cNvPicPr>
          <p:nvPr>
            <p:ph idx="1"/>
          </p:nvPr>
        </p:nvPicPr>
        <p:blipFill>
          <a:blip r:embed="rId2"/>
          <a:stretch>
            <a:fillRect/>
          </a:stretch>
        </p:blipFill>
        <p:spPr>
          <a:xfrm>
            <a:off x="1033462" y="1838325"/>
            <a:ext cx="7077075" cy="4629150"/>
          </a:xfrm>
          <a:prstGeom prst="rect">
            <a:avLst/>
          </a:prstGeom>
        </p:spPr>
      </p:pic>
      <p:sp>
        <p:nvSpPr>
          <p:cNvPr id="3" name="Slide Number Placeholder 2"/>
          <p:cNvSpPr>
            <a:spLocks noGrp="1"/>
          </p:cNvSpPr>
          <p:nvPr>
            <p:ph type="sldNum" sz="quarter" idx="4"/>
          </p:nvPr>
        </p:nvSpPr>
        <p:spPr/>
        <p:txBody>
          <a:bodyPr/>
          <a:lstStyle/>
          <a:p>
            <a:fld id="{90E28097-5348-46F4-A68E-6A0338650D1F}" type="slidenum">
              <a:rPr lang="en-US" smtClean="0"/>
              <a:pPr/>
              <a:t>44</a:t>
            </a:fld>
            <a:endParaRPr lang="en-US"/>
          </a:p>
        </p:txBody>
      </p:sp>
    </p:spTree>
    <p:extLst>
      <p:ext uri="{BB962C8B-B14F-4D97-AF65-F5344CB8AC3E}">
        <p14:creationId xmlns:p14="http://schemas.microsoft.com/office/powerpoint/2010/main" val="2940074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Epidemiologic measures</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601818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(1)</a:t>
            </a:r>
          </a:p>
        </p:txBody>
      </p:sp>
      <p:sp>
        <p:nvSpPr>
          <p:cNvPr id="4" name="Content Placeholder 3"/>
          <p:cNvSpPr>
            <a:spLocks noGrp="1"/>
          </p:cNvSpPr>
          <p:nvPr>
            <p:ph idx="1"/>
          </p:nvPr>
        </p:nvSpPr>
        <p:spPr/>
        <p:txBody>
          <a:bodyPr/>
          <a:lstStyle/>
          <a:p>
            <a:pPr>
              <a:buFont typeface="Arial" panose="020B0604020202020204" pitchFamily="34" charset="0"/>
              <a:buChar char="•"/>
            </a:pPr>
            <a:r>
              <a:rPr lang="en-US" sz="2800" dirty="0"/>
              <a:t>Numerator</a:t>
            </a:r>
            <a:r>
              <a:rPr lang="en-US" dirty="0"/>
              <a:t>:</a:t>
            </a:r>
          </a:p>
          <a:p>
            <a:pPr lvl="1">
              <a:buFont typeface="Arial" panose="020B0604020202020204" pitchFamily="34" charset="0"/>
              <a:buChar char="•"/>
            </a:pPr>
            <a:r>
              <a:rPr lang="en-US" dirty="0"/>
              <a:t>Representation of cases exhibiting a certain characteristic;</a:t>
            </a:r>
          </a:p>
          <a:p>
            <a:pPr lvl="2">
              <a:buFont typeface="Arial" panose="020B0604020202020204" pitchFamily="34" charset="0"/>
              <a:buChar char="•"/>
            </a:pPr>
            <a:r>
              <a:rPr lang="en-US" dirty="0"/>
              <a:t>e.g.: count of persons with disease X</a:t>
            </a:r>
          </a:p>
          <a:p>
            <a:pPr>
              <a:buFont typeface="Arial" panose="020B0604020202020204" pitchFamily="34" charset="0"/>
              <a:buChar char="•"/>
            </a:pPr>
            <a:endParaRPr lang="en-US" dirty="0"/>
          </a:p>
          <a:p>
            <a:pPr>
              <a:buFont typeface="Arial" panose="020B0604020202020204" pitchFamily="34" charset="0"/>
              <a:buChar char="•"/>
            </a:pPr>
            <a:r>
              <a:rPr lang="en-US" sz="2800" dirty="0"/>
              <a:t>Denominator</a:t>
            </a:r>
            <a:r>
              <a:rPr lang="en-US" dirty="0"/>
              <a:t>:</a:t>
            </a:r>
          </a:p>
          <a:p>
            <a:pPr lvl="1">
              <a:buFont typeface="Arial" panose="020B0604020202020204" pitchFamily="34" charset="0"/>
              <a:buChar char="•"/>
            </a:pPr>
            <a:r>
              <a:rPr lang="en-US" dirty="0"/>
              <a:t>Representation of the population in perspective of which the numerator is expressed;</a:t>
            </a:r>
          </a:p>
          <a:p>
            <a:pPr lvl="2">
              <a:buFont typeface="Arial" panose="020B0604020202020204" pitchFamily="34" charset="0"/>
              <a:buChar char="•"/>
            </a:pPr>
            <a:r>
              <a:rPr lang="en-US" dirty="0"/>
              <a:t>e.g.: count of citizens of Buffalo.</a:t>
            </a:r>
          </a:p>
          <a:p>
            <a:pPr lvl="1">
              <a:buFont typeface="Arial" panose="020B0604020202020204" pitchFamily="34" charset="0"/>
              <a:buChar char="•"/>
            </a:pPr>
            <a:r>
              <a:rPr lang="en-US" dirty="0"/>
              <a:t>Ideally: should be reflective of the population who could have been included in the numerator had they the characteristic of interest </a:t>
            </a:r>
            <a:r>
              <a:rPr lang="en-US" dirty="0">
                <a:sym typeface="Wingdings" panose="05000000000000000000" pitchFamily="2" charset="2"/>
              </a:rPr>
              <a:t> </a:t>
            </a:r>
            <a:r>
              <a:rPr lang="en-US" i="1" dirty="0">
                <a:sym typeface="Wingdings" panose="05000000000000000000" pitchFamily="2" charset="2"/>
              </a:rPr>
              <a:t>population at risk</a:t>
            </a:r>
            <a:r>
              <a:rPr lang="en-US" dirty="0"/>
              <a:t>.</a:t>
            </a:r>
          </a:p>
        </p:txBody>
      </p:sp>
      <p:sp>
        <p:nvSpPr>
          <p:cNvPr id="6" name="Slide Number Placeholder 5"/>
          <p:cNvSpPr>
            <a:spLocks noGrp="1"/>
          </p:cNvSpPr>
          <p:nvPr>
            <p:ph type="sldNum" sz="quarter" idx="4"/>
          </p:nvPr>
        </p:nvSpPr>
        <p:spPr/>
        <p:txBody>
          <a:bodyPr/>
          <a:lstStyle/>
          <a:p>
            <a:fld id="{90E28097-5348-46F4-A68E-6A0338650D1F}" type="slidenum">
              <a:rPr lang="en-US" smtClean="0"/>
              <a:pPr/>
              <a:t>46</a:t>
            </a:fld>
            <a:endParaRPr lang="en-US"/>
          </a:p>
        </p:txBody>
      </p:sp>
    </p:spTree>
    <p:extLst>
      <p:ext uri="{BB962C8B-B14F-4D97-AF65-F5344CB8AC3E}">
        <p14:creationId xmlns:p14="http://schemas.microsoft.com/office/powerpoint/2010/main" val="993223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(2)</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a:t>Example:</a:t>
            </a:r>
          </a:p>
          <a:p>
            <a:pPr>
              <a:buFont typeface="Arial" panose="020B0604020202020204" pitchFamily="34" charset="0"/>
              <a:buChar char="•"/>
            </a:pPr>
            <a:endParaRPr lang="en-US" sz="1600" dirty="0"/>
          </a:p>
          <a:p>
            <a:pPr marL="2286000" lvl="5" indent="0"/>
            <a:r>
              <a:rPr lang="en-US" dirty="0">
                <a:solidFill>
                  <a:srgbClr val="A2CCE8"/>
                </a:solidFill>
              </a:rPr>
              <a:t>a = people in NYS</a:t>
            </a:r>
          </a:p>
          <a:p>
            <a:pPr marL="2286000" lvl="5" indent="0"/>
            <a:endParaRPr lang="en-US" dirty="0"/>
          </a:p>
          <a:p>
            <a:pPr marL="2286000" lvl="5" indent="0"/>
            <a:r>
              <a:rPr lang="en-US" dirty="0"/>
              <a:t>			</a:t>
            </a:r>
            <a:r>
              <a:rPr lang="en-US" dirty="0">
                <a:solidFill>
                  <a:srgbClr val="FFC000"/>
                </a:solidFill>
              </a:rPr>
              <a:t>b = people with</a:t>
            </a:r>
          </a:p>
          <a:p>
            <a:pPr marL="1778000" lvl="5" indent="0"/>
            <a:r>
              <a:rPr lang="en-US" dirty="0"/>
              <a:t>	</a:t>
            </a:r>
            <a:r>
              <a:rPr lang="en-US" dirty="0">
                <a:solidFill>
                  <a:srgbClr val="FFFF00"/>
                </a:solidFill>
              </a:rPr>
              <a:t>c = </a:t>
            </a:r>
            <a:r>
              <a:rPr lang="en-US" dirty="0"/>
              <a:t>			       </a:t>
            </a:r>
            <a:r>
              <a:rPr lang="en-US" dirty="0">
                <a:solidFill>
                  <a:srgbClr val="FFC000"/>
                </a:solidFill>
              </a:rPr>
              <a:t>overweight</a:t>
            </a:r>
          </a:p>
          <a:p>
            <a:pPr marL="1778000" lvl="5" indent="0"/>
            <a:r>
              <a:rPr lang="en-US" dirty="0">
                <a:solidFill>
                  <a:srgbClr val="FFFF00"/>
                </a:solidFill>
              </a:rPr>
              <a:t>people in</a:t>
            </a:r>
          </a:p>
          <a:p>
            <a:pPr marL="1778000" lvl="5" indent="0"/>
            <a:r>
              <a:rPr lang="en-US" dirty="0">
                <a:solidFill>
                  <a:srgbClr val="FFFF00"/>
                </a:solidFill>
              </a:rPr>
              <a:t>Buffalo</a:t>
            </a:r>
          </a:p>
          <a:p>
            <a:pPr marL="1778000" lvl="5" indent="0"/>
            <a:r>
              <a:rPr lang="en-US" dirty="0"/>
              <a:t>				</a:t>
            </a:r>
            <a:r>
              <a:rPr lang="en-US" dirty="0">
                <a:solidFill>
                  <a:srgbClr val="1FE115"/>
                </a:solidFill>
              </a:rPr>
              <a:t>d = males</a:t>
            </a:r>
          </a:p>
        </p:txBody>
      </p:sp>
      <p:sp>
        <p:nvSpPr>
          <p:cNvPr id="4" name="Oval 3"/>
          <p:cNvSpPr/>
          <p:nvPr/>
        </p:nvSpPr>
        <p:spPr bwMode="auto">
          <a:xfrm>
            <a:off x="1066800" y="1905000"/>
            <a:ext cx="7010400" cy="4343400"/>
          </a:xfrm>
          <a:prstGeom prst="ellipse">
            <a:avLst/>
          </a:prstGeom>
          <a:noFill/>
          <a:ln w="2857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Oval 4"/>
          <p:cNvSpPr/>
          <p:nvPr/>
        </p:nvSpPr>
        <p:spPr bwMode="auto">
          <a:xfrm>
            <a:off x="1676400" y="2971800"/>
            <a:ext cx="2895600" cy="2057400"/>
          </a:xfrm>
          <a:prstGeom prst="ellipse">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Oval 5"/>
          <p:cNvSpPr/>
          <p:nvPr/>
        </p:nvSpPr>
        <p:spPr bwMode="auto">
          <a:xfrm>
            <a:off x="3352800" y="2514600"/>
            <a:ext cx="4191000" cy="3048000"/>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Oval 6"/>
          <p:cNvSpPr/>
          <p:nvPr/>
        </p:nvSpPr>
        <p:spPr bwMode="auto">
          <a:xfrm>
            <a:off x="3048000" y="4000500"/>
            <a:ext cx="3657600" cy="2057400"/>
          </a:xfrm>
          <a:prstGeom prst="ellipse">
            <a:avLst/>
          </a:prstGeom>
          <a:noFill/>
          <a:ln w="28575"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TextBox 8"/>
          <p:cNvSpPr txBox="1"/>
          <p:nvPr/>
        </p:nvSpPr>
        <p:spPr>
          <a:xfrm>
            <a:off x="2854202" y="3041590"/>
            <a:ext cx="308098" cy="400110"/>
          </a:xfrm>
          <a:prstGeom prst="rect">
            <a:avLst/>
          </a:prstGeom>
          <a:noFill/>
        </p:spPr>
        <p:txBody>
          <a:bodyPr wrap="none" rtlCol="0">
            <a:spAutoFit/>
          </a:bodyPr>
          <a:lstStyle/>
          <a:p>
            <a:r>
              <a:rPr lang="en-US" sz="2000" b="0" dirty="0">
                <a:solidFill>
                  <a:schemeClr val="bg1"/>
                </a:solidFill>
                <a:latin typeface="+mn-lt"/>
              </a:rPr>
              <a:t>e</a:t>
            </a:r>
          </a:p>
        </p:txBody>
      </p:sp>
      <p:sp>
        <p:nvSpPr>
          <p:cNvPr id="10" name="TextBox 9"/>
          <p:cNvSpPr txBox="1"/>
          <p:nvPr/>
        </p:nvSpPr>
        <p:spPr>
          <a:xfrm>
            <a:off x="3750540" y="3409890"/>
            <a:ext cx="268023" cy="400110"/>
          </a:xfrm>
          <a:prstGeom prst="rect">
            <a:avLst/>
          </a:prstGeom>
          <a:noFill/>
        </p:spPr>
        <p:txBody>
          <a:bodyPr wrap="none" rtlCol="0">
            <a:spAutoFit/>
          </a:bodyPr>
          <a:lstStyle/>
          <a:p>
            <a:r>
              <a:rPr lang="en-US" sz="2000" b="0" dirty="0">
                <a:solidFill>
                  <a:schemeClr val="bg1"/>
                </a:solidFill>
                <a:latin typeface="+mn-lt"/>
              </a:rPr>
              <a:t>f</a:t>
            </a:r>
          </a:p>
        </p:txBody>
      </p:sp>
      <p:sp>
        <p:nvSpPr>
          <p:cNvPr id="11" name="TextBox 10"/>
          <p:cNvSpPr txBox="1"/>
          <p:nvPr/>
        </p:nvSpPr>
        <p:spPr>
          <a:xfrm>
            <a:off x="3727297" y="4219545"/>
            <a:ext cx="314510" cy="400110"/>
          </a:xfrm>
          <a:prstGeom prst="rect">
            <a:avLst/>
          </a:prstGeom>
          <a:noFill/>
        </p:spPr>
        <p:txBody>
          <a:bodyPr wrap="none" rtlCol="0">
            <a:spAutoFit/>
          </a:bodyPr>
          <a:lstStyle/>
          <a:p>
            <a:r>
              <a:rPr lang="en-US" sz="2000" b="0" dirty="0">
                <a:solidFill>
                  <a:schemeClr val="bg1"/>
                </a:solidFill>
                <a:latin typeface="+mn-lt"/>
              </a:rPr>
              <a:t>g</a:t>
            </a:r>
          </a:p>
        </p:txBody>
      </p:sp>
      <p:sp>
        <p:nvSpPr>
          <p:cNvPr id="12" name="TextBox 11"/>
          <p:cNvSpPr txBox="1"/>
          <p:nvPr/>
        </p:nvSpPr>
        <p:spPr>
          <a:xfrm>
            <a:off x="3185926" y="4629090"/>
            <a:ext cx="333746" cy="400110"/>
          </a:xfrm>
          <a:prstGeom prst="rect">
            <a:avLst/>
          </a:prstGeom>
          <a:noFill/>
        </p:spPr>
        <p:txBody>
          <a:bodyPr wrap="none" rtlCol="0">
            <a:spAutoFit/>
          </a:bodyPr>
          <a:lstStyle/>
          <a:p>
            <a:r>
              <a:rPr lang="en-US" sz="2000" b="0" dirty="0">
                <a:solidFill>
                  <a:schemeClr val="bg1"/>
                </a:solidFill>
                <a:latin typeface="+mn-lt"/>
              </a:rPr>
              <a:t>h</a:t>
            </a:r>
          </a:p>
        </p:txBody>
      </p:sp>
      <p:sp>
        <p:nvSpPr>
          <p:cNvPr id="13" name="TextBox 12"/>
          <p:cNvSpPr txBox="1"/>
          <p:nvPr/>
        </p:nvSpPr>
        <p:spPr>
          <a:xfrm>
            <a:off x="6632085" y="3876645"/>
            <a:ext cx="260008" cy="400110"/>
          </a:xfrm>
          <a:prstGeom prst="rect">
            <a:avLst/>
          </a:prstGeom>
          <a:noFill/>
        </p:spPr>
        <p:txBody>
          <a:bodyPr wrap="none" rtlCol="0">
            <a:spAutoFit/>
          </a:bodyPr>
          <a:lstStyle/>
          <a:p>
            <a:r>
              <a:rPr lang="en-US" sz="2000" b="0" dirty="0">
                <a:solidFill>
                  <a:schemeClr val="bg1"/>
                </a:solidFill>
                <a:latin typeface="+mn-lt"/>
              </a:rPr>
              <a:t>i</a:t>
            </a:r>
          </a:p>
        </p:txBody>
      </p:sp>
      <p:sp>
        <p:nvSpPr>
          <p:cNvPr id="14" name="TextBox 13"/>
          <p:cNvSpPr txBox="1"/>
          <p:nvPr/>
        </p:nvSpPr>
        <p:spPr>
          <a:xfrm>
            <a:off x="5900847" y="4832290"/>
            <a:ext cx="260008" cy="400110"/>
          </a:xfrm>
          <a:prstGeom prst="rect">
            <a:avLst/>
          </a:prstGeom>
          <a:noFill/>
        </p:spPr>
        <p:txBody>
          <a:bodyPr wrap="none" rtlCol="0">
            <a:spAutoFit/>
          </a:bodyPr>
          <a:lstStyle/>
          <a:p>
            <a:r>
              <a:rPr lang="en-US" sz="2000" b="0" dirty="0">
                <a:solidFill>
                  <a:schemeClr val="bg1"/>
                </a:solidFill>
                <a:latin typeface="+mn-lt"/>
              </a:rPr>
              <a:t>j</a:t>
            </a:r>
          </a:p>
        </p:txBody>
      </p:sp>
      <p:sp>
        <p:nvSpPr>
          <p:cNvPr id="15" name="TextBox 14"/>
          <p:cNvSpPr txBox="1"/>
          <p:nvPr/>
        </p:nvSpPr>
        <p:spPr>
          <a:xfrm>
            <a:off x="4410738" y="5578445"/>
            <a:ext cx="322524" cy="400110"/>
          </a:xfrm>
          <a:prstGeom prst="rect">
            <a:avLst/>
          </a:prstGeom>
          <a:noFill/>
        </p:spPr>
        <p:txBody>
          <a:bodyPr wrap="none" rtlCol="0">
            <a:spAutoFit/>
          </a:bodyPr>
          <a:lstStyle/>
          <a:p>
            <a:r>
              <a:rPr lang="en-US" sz="2000" b="0" dirty="0">
                <a:solidFill>
                  <a:schemeClr val="bg1"/>
                </a:solidFill>
                <a:latin typeface="+mn-lt"/>
              </a:rPr>
              <a:t>k</a:t>
            </a:r>
          </a:p>
        </p:txBody>
      </p:sp>
      <p:sp>
        <p:nvSpPr>
          <p:cNvPr id="16" name="Slide Number Placeholder 15"/>
          <p:cNvSpPr>
            <a:spLocks noGrp="1"/>
          </p:cNvSpPr>
          <p:nvPr>
            <p:ph type="sldNum" sz="quarter" idx="4"/>
          </p:nvPr>
        </p:nvSpPr>
        <p:spPr/>
        <p:txBody>
          <a:bodyPr/>
          <a:lstStyle/>
          <a:p>
            <a:fld id="{90E28097-5348-46F4-A68E-6A0338650D1F}" type="slidenum">
              <a:rPr lang="en-US" smtClean="0"/>
              <a:pPr/>
              <a:t>47</a:t>
            </a:fld>
            <a:endParaRPr lang="en-US"/>
          </a:p>
        </p:txBody>
      </p:sp>
    </p:spTree>
    <p:extLst>
      <p:ext uri="{BB962C8B-B14F-4D97-AF65-F5344CB8AC3E}">
        <p14:creationId xmlns:p14="http://schemas.microsoft.com/office/powerpoint/2010/main" val="67048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19" name="Slide Number Placeholder 18"/>
          <p:cNvSpPr>
            <a:spLocks noGrp="1"/>
          </p:cNvSpPr>
          <p:nvPr>
            <p:ph type="sldNum" sz="quarter" idx="4"/>
          </p:nvPr>
        </p:nvSpPr>
        <p:spPr/>
        <p:txBody>
          <a:bodyPr/>
          <a:lstStyle/>
          <a:p>
            <a:fld id="{90E28097-5348-46F4-A68E-6A0338650D1F}" type="slidenum">
              <a:rPr lang="en-US" smtClean="0"/>
              <a:pPr/>
              <a:t>48</a:t>
            </a:fld>
            <a:endParaRPr lang="en-US"/>
          </a:p>
        </p:txBody>
      </p:sp>
    </p:spTree>
    <p:extLst>
      <p:ext uri="{BB962C8B-B14F-4D97-AF65-F5344CB8AC3E}">
        <p14:creationId xmlns:p14="http://schemas.microsoft.com/office/powerpoint/2010/main" val="379153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4" name="Slide Number Placeholder 3"/>
          <p:cNvSpPr>
            <a:spLocks noGrp="1"/>
          </p:cNvSpPr>
          <p:nvPr>
            <p:ph type="sldNum" sz="quarter" idx="4"/>
          </p:nvPr>
        </p:nvSpPr>
        <p:spPr/>
        <p:txBody>
          <a:bodyPr/>
          <a:lstStyle/>
          <a:p>
            <a:fld id="{90E28097-5348-46F4-A68E-6A0338650D1F}" type="slidenum">
              <a:rPr lang="en-US" smtClean="0"/>
              <a:pPr/>
              <a:t>49</a:t>
            </a:fld>
            <a:endParaRPr lang="en-US"/>
          </a:p>
        </p:txBody>
      </p:sp>
    </p:spTree>
    <p:extLst>
      <p:ext uri="{BB962C8B-B14F-4D97-AF65-F5344CB8AC3E}">
        <p14:creationId xmlns:p14="http://schemas.microsoft.com/office/powerpoint/2010/main" val="3691586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40ACB-6A5D-4238-984B-041DB2E80A13}"/>
              </a:ext>
            </a:extLst>
          </p:cNvPr>
          <p:cNvSpPr>
            <a:spLocks noGrp="1"/>
          </p:cNvSpPr>
          <p:nvPr>
            <p:ph type="title"/>
          </p:nvPr>
        </p:nvSpPr>
        <p:spPr/>
        <p:txBody>
          <a:bodyPr/>
          <a:lstStyle/>
          <a:p>
            <a:r>
              <a:rPr lang="en-US" dirty="0"/>
              <a:t>Theoretical linkage</a:t>
            </a:r>
          </a:p>
        </p:txBody>
      </p:sp>
      <p:sp>
        <p:nvSpPr>
          <p:cNvPr id="3" name="Content Placeholder 2">
            <a:extLst>
              <a:ext uri="{FF2B5EF4-FFF2-40B4-BE49-F238E27FC236}">
                <a16:creationId xmlns:a16="http://schemas.microsoft.com/office/drawing/2014/main" id="{2B5D5B81-A45A-4F34-B174-ADD9FB4998C6}"/>
              </a:ext>
            </a:extLst>
          </p:cNvPr>
          <p:cNvSpPr>
            <a:spLocks noGrp="1"/>
          </p:cNvSpPr>
          <p:nvPr>
            <p:ph idx="1"/>
          </p:nvPr>
        </p:nvSpPr>
        <p:spPr/>
        <p:txBody>
          <a:bodyPr/>
          <a:lstStyle/>
          <a:p>
            <a:pPr>
              <a:buFont typeface="Arial" panose="020B0604020202020204" pitchFamily="34" charset="0"/>
              <a:buChar char="•"/>
            </a:pPr>
            <a:r>
              <a:rPr lang="en-ZA" dirty="0"/>
              <a:t>Should explain </a:t>
            </a:r>
            <a:r>
              <a:rPr lang="en-ZA" sz="8800" dirty="0"/>
              <a:t>WHY</a:t>
            </a:r>
            <a:r>
              <a:rPr lang="en-ZA" dirty="0"/>
              <a:t> you believe your alternate hypothesis is correct and the null to be rejected.</a:t>
            </a:r>
          </a:p>
          <a:p>
            <a:pPr>
              <a:buFont typeface="Arial" panose="020B0604020202020204" pitchFamily="34" charset="0"/>
              <a:buChar char="•"/>
            </a:pPr>
            <a:endParaRPr lang="en-ZA" dirty="0"/>
          </a:p>
          <a:p>
            <a:pPr>
              <a:buFont typeface="Arial" panose="020B0604020202020204" pitchFamily="34" charset="0"/>
              <a:buChar char="•"/>
            </a:pPr>
            <a:r>
              <a:rPr lang="en-ZA" dirty="0"/>
              <a:t>Should describe how various intermediate variables in your theory are related amongst each other, and to the dependent and independent variables so that the dependent variables corollate with the independent variables in the way claimed by your alternative hypothesis. Therefore, all these variables need to be described in your variable description section.</a:t>
            </a:r>
            <a:endParaRPr lang="en-US" dirty="0"/>
          </a:p>
        </p:txBody>
      </p:sp>
      <p:sp>
        <p:nvSpPr>
          <p:cNvPr id="4" name="Slide Number Placeholder 3">
            <a:extLst>
              <a:ext uri="{FF2B5EF4-FFF2-40B4-BE49-F238E27FC236}">
                <a16:creationId xmlns:a16="http://schemas.microsoft.com/office/drawing/2014/main" id="{7AF55CF8-287C-45D0-BC3D-E683BC146674}"/>
              </a:ext>
            </a:extLst>
          </p:cNvPr>
          <p:cNvSpPr>
            <a:spLocks noGrp="1"/>
          </p:cNvSpPr>
          <p:nvPr>
            <p:ph type="sldNum" sz="quarter" idx="4"/>
          </p:nvPr>
        </p:nvSpPr>
        <p:spPr/>
        <p:txBody>
          <a:bodyPr/>
          <a:lstStyle/>
          <a:p>
            <a:fld id="{90E28097-5348-46F4-A68E-6A0338650D1F}" type="slidenum">
              <a:rPr lang="en-US" smtClean="0"/>
              <a:pPr/>
              <a:t>5</a:t>
            </a:fld>
            <a:endParaRPr lang="en-US"/>
          </a:p>
        </p:txBody>
      </p:sp>
    </p:spTree>
    <p:extLst>
      <p:ext uri="{BB962C8B-B14F-4D97-AF65-F5344CB8AC3E}">
        <p14:creationId xmlns:p14="http://schemas.microsoft.com/office/powerpoint/2010/main" val="25695625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Numerator / Denominator (3)</a:t>
            </a:r>
          </a:p>
        </p:txBody>
      </p:sp>
      <p:sp>
        <p:nvSpPr>
          <p:cNvPr id="3" name="Content Placeholder 2"/>
          <p:cNvSpPr>
            <a:spLocks noGrp="1"/>
          </p:cNvSpPr>
          <p:nvPr>
            <p:ph idx="1"/>
          </p:nvPr>
        </p:nvSpPr>
        <p:spPr>
          <a:xfrm>
            <a:off x="5257800" y="1676400"/>
            <a:ext cx="3657600" cy="4953000"/>
          </a:xfrm>
        </p:spPr>
        <p:txBody>
          <a:bodyPr/>
          <a:lstStyle/>
          <a:p>
            <a:r>
              <a:rPr lang="en-US" dirty="0"/>
              <a:t>Counts: a, b, c, d, …</a:t>
            </a:r>
          </a:p>
          <a:p>
            <a:endParaRPr lang="en-US" dirty="0"/>
          </a:p>
          <a:p>
            <a:r>
              <a:rPr lang="en-US" dirty="0"/>
              <a:t>Ratios: </a:t>
            </a:r>
          </a:p>
          <a:p>
            <a:r>
              <a:rPr lang="en-US" dirty="0"/>
              <a:t>	a) f/h ; </a:t>
            </a:r>
            <a:r>
              <a:rPr lang="en-US" dirty="0" err="1"/>
              <a:t>i</a:t>
            </a:r>
            <a:r>
              <a:rPr lang="en-US" dirty="0"/>
              <a:t>/k</a:t>
            </a:r>
          </a:p>
          <a:p>
            <a:r>
              <a:rPr lang="en-US" dirty="0"/>
              <a:t>	b) j/b ; g/c</a:t>
            </a:r>
          </a:p>
          <a:p>
            <a:r>
              <a:rPr lang="en-US" dirty="0"/>
              <a:t>  </a:t>
            </a:r>
            <a:r>
              <a:rPr lang="en-US" dirty="0">
                <a:sym typeface="Wingdings" panose="05000000000000000000" pitchFamily="2" charset="2"/>
              </a:rPr>
              <a:t> difference?</a:t>
            </a:r>
            <a:endParaRPr lang="en-US" dirty="0"/>
          </a:p>
        </p:txBody>
      </p:sp>
      <p:pic>
        <p:nvPicPr>
          <p:cNvPr id="18" name="Picture 17"/>
          <p:cNvPicPr>
            <a:picLocks noChangeAspect="1"/>
          </p:cNvPicPr>
          <p:nvPr/>
        </p:nvPicPr>
        <p:blipFill>
          <a:blip r:embed="rId2"/>
          <a:stretch>
            <a:fillRect/>
          </a:stretch>
        </p:blipFill>
        <p:spPr>
          <a:xfrm>
            <a:off x="152400" y="1447800"/>
            <a:ext cx="5435600" cy="3382540"/>
          </a:xfrm>
          <a:prstGeom prst="rect">
            <a:avLst/>
          </a:prstGeom>
        </p:spPr>
      </p:pic>
      <p:sp>
        <p:nvSpPr>
          <p:cNvPr id="5" name="Content Placeholder 2"/>
          <p:cNvSpPr txBox="1">
            <a:spLocks/>
          </p:cNvSpPr>
          <p:nvPr/>
        </p:nvSpPr>
        <p:spPr>
          <a:xfrm>
            <a:off x="152400" y="4495800"/>
            <a:ext cx="8915400" cy="1905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r>
              <a:rPr lang="en-US" kern="0" dirty="0">
                <a:latin typeface="+mn-lt"/>
              </a:rPr>
              <a:t>Ratios: </a:t>
            </a:r>
          </a:p>
          <a:p>
            <a:r>
              <a:rPr lang="en-US" kern="0" dirty="0">
                <a:latin typeface="+mn-lt"/>
              </a:rPr>
              <a:t>	a) numerator &amp; denominator are unrelated</a:t>
            </a:r>
          </a:p>
          <a:p>
            <a:r>
              <a:rPr lang="en-US" kern="0" dirty="0">
                <a:latin typeface="+mn-lt"/>
              </a:rPr>
              <a:t>			</a:t>
            </a:r>
            <a:r>
              <a:rPr lang="en-US" kern="0" dirty="0">
                <a:latin typeface="+mn-lt"/>
                <a:sym typeface="Wingdings" panose="05000000000000000000" pitchFamily="2" charset="2"/>
              </a:rPr>
              <a:t> ‘ratio </a:t>
            </a:r>
            <a:r>
              <a:rPr lang="en-US" kern="0" dirty="0" err="1">
                <a:latin typeface="+mn-lt"/>
                <a:sym typeface="Wingdings" panose="05000000000000000000" pitchFamily="2" charset="2"/>
              </a:rPr>
              <a:t>strictu</a:t>
            </a:r>
            <a:r>
              <a:rPr lang="en-US" kern="0" dirty="0">
                <a:latin typeface="+mn-lt"/>
                <a:sym typeface="Wingdings" panose="05000000000000000000" pitchFamily="2" charset="2"/>
              </a:rPr>
              <a:t> </a:t>
            </a:r>
            <a:r>
              <a:rPr lang="en-US" kern="0" dirty="0" err="1">
                <a:latin typeface="+mn-lt"/>
                <a:sym typeface="Wingdings" panose="05000000000000000000" pitchFamily="2" charset="2"/>
              </a:rPr>
              <a:t>sensu</a:t>
            </a:r>
            <a:r>
              <a:rPr lang="en-US" kern="0" dirty="0">
                <a:latin typeface="+mn-lt"/>
                <a:sym typeface="Wingdings" panose="05000000000000000000" pitchFamily="2" charset="2"/>
              </a:rPr>
              <a:t>’</a:t>
            </a:r>
            <a:endParaRPr lang="en-US" kern="0" dirty="0">
              <a:latin typeface="+mn-lt"/>
            </a:endParaRPr>
          </a:p>
          <a:p>
            <a:r>
              <a:rPr lang="en-US" kern="0" dirty="0">
                <a:latin typeface="+mn-lt"/>
              </a:rPr>
              <a:t>	b) numerator counts are included in denominator counts</a:t>
            </a:r>
          </a:p>
          <a:p>
            <a:r>
              <a:rPr lang="en-US" kern="0" dirty="0">
                <a:latin typeface="+mn-lt"/>
              </a:rPr>
              <a:t>			</a:t>
            </a:r>
            <a:r>
              <a:rPr lang="en-US" kern="0" dirty="0">
                <a:latin typeface="+mn-lt"/>
                <a:sym typeface="Wingdings" panose="05000000000000000000" pitchFamily="2" charset="2"/>
              </a:rPr>
              <a:t> ‘proportion’</a:t>
            </a:r>
            <a:endParaRPr lang="en-US" kern="0" dirty="0">
              <a:latin typeface="+mn-lt"/>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50</a:t>
            </a:fld>
            <a:endParaRPr lang="en-US"/>
          </a:p>
        </p:txBody>
      </p:sp>
    </p:spTree>
    <p:extLst>
      <p:ext uri="{BB962C8B-B14F-4D97-AF65-F5344CB8AC3E}">
        <p14:creationId xmlns:p14="http://schemas.microsoft.com/office/powerpoint/2010/main" val="676012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Disease occurrence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0090879"/>
              </p:ext>
            </p:extLst>
          </p:nvPr>
        </p:nvGraphicFramePr>
        <p:xfrm>
          <a:off x="228600" y="1676400"/>
          <a:ext cx="8686800" cy="4577080"/>
        </p:xfrm>
        <a:graphic>
          <a:graphicData uri="http://schemas.openxmlformats.org/drawingml/2006/table">
            <a:tbl>
              <a:tblPr firstRow="1" bandRow="1">
                <a:tableStyleId>{5C22544A-7EE6-4342-B048-85BDC9FD1C3A}</a:tableStyleId>
              </a:tblPr>
              <a:tblGrid>
                <a:gridCol w="2171700">
                  <a:extLst>
                    <a:ext uri="{9D8B030D-6E8A-4147-A177-3AD203B41FA5}">
                      <a16:colId xmlns:a16="http://schemas.microsoft.com/office/drawing/2014/main" val="3482140346"/>
                    </a:ext>
                  </a:extLst>
                </a:gridCol>
                <a:gridCol w="1638300">
                  <a:extLst>
                    <a:ext uri="{9D8B030D-6E8A-4147-A177-3AD203B41FA5}">
                      <a16:colId xmlns:a16="http://schemas.microsoft.com/office/drawing/2014/main" val="2507851196"/>
                    </a:ext>
                  </a:extLst>
                </a:gridCol>
                <a:gridCol w="2705100">
                  <a:extLst>
                    <a:ext uri="{9D8B030D-6E8A-4147-A177-3AD203B41FA5}">
                      <a16:colId xmlns:a16="http://schemas.microsoft.com/office/drawing/2014/main" val="3976383702"/>
                    </a:ext>
                  </a:extLst>
                </a:gridCol>
                <a:gridCol w="2171700">
                  <a:extLst>
                    <a:ext uri="{9D8B030D-6E8A-4147-A177-3AD203B41FA5}">
                      <a16:colId xmlns:a16="http://schemas.microsoft.com/office/drawing/2014/main" val="1700263738"/>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solidFill>
                            <a:schemeClr val="bg1"/>
                          </a:solidFill>
                        </a:rPr>
                        <a:t>Form	</a:t>
                      </a:r>
                    </a:p>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Expressed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Description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Example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57665683"/>
                  </a:ext>
                </a:extLst>
              </a:tr>
              <a:tr h="370840">
                <a:tc>
                  <a:txBody>
                    <a:bodyPr/>
                    <a:lstStyle/>
                    <a:p>
                      <a:r>
                        <a:rPr lang="en-US" dirty="0">
                          <a:solidFill>
                            <a:schemeClr val="bg1"/>
                          </a:solidFill>
                        </a:rPr>
                        <a:t>Count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occurrences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8306139"/>
                  </a:ext>
                </a:extLst>
              </a:tr>
              <a:tr h="370840">
                <a:tc>
                  <a:txBody>
                    <a:bodyPr/>
                    <a:lstStyle/>
                    <a:p>
                      <a:r>
                        <a:rPr lang="en-US" dirty="0">
                          <a:solidFill>
                            <a:schemeClr val="bg1"/>
                          </a:solidFill>
                        </a:rPr>
                        <a:t>Ratio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not necessarily related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males to females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914661404"/>
                  </a:ext>
                </a:extLst>
              </a:tr>
              <a:tr h="370840">
                <a:tc>
                  <a:txBody>
                    <a:bodyPr/>
                    <a:lstStyle/>
                    <a:p>
                      <a:r>
                        <a:rPr lang="en-US" dirty="0">
                          <a:solidFill>
                            <a:schemeClr val="bg1"/>
                          </a:solidFill>
                        </a:rPr>
                        <a:t>Proportion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Division of two numbers that are related. Numerator is a part of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cases of opioid dependence per 100 thousand residents of  Erie county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478885767"/>
                  </a:ext>
                </a:extLst>
              </a:tr>
              <a:tr h="370840">
                <a:tc>
                  <a:txBody>
                    <a:bodyPr/>
                    <a:lstStyle/>
                    <a:p>
                      <a:r>
                        <a:rPr lang="en-US" dirty="0">
                          <a:solidFill>
                            <a:schemeClr val="bg1"/>
                          </a:solidFill>
                        </a:rPr>
                        <a:t>Rate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a/(</a:t>
                      </a:r>
                      <a:r>
                        <a:rPr lang="en-US" dirty="0" err="1">
                          <a:solidFill>
                            <a:schemeClr val="bg1"/>
                          </a:solidFill>
                        </a:rPr>
                        <a:t>a+b</a:t>
                      </a:r>
                      <a:r>
                        <a:rPr lang="en-US" dirty="0">
                          <a:solidFill>
                            <a:schemeClr val="bg1"/>
                          </a:solidFill>
                        </a:rPr>
                        <a:t>)/t or a/(</a:t>
                      </a:r>
                      <a:r>
                        <a:rPr lang="en-US" dirty="0" err="1">
                          <a:solidFill>
                            <a:schemeClr val="bg1"/>
                          </a:solidFill>
                        </a:rPr>
                        <a:t>a+b</a:t>
                      </a:r>
                      <a:r>
                        <a:rPr lang="en-US" dirty="0">
                          <a:solidFill>
                            <a:schemeClr val="bg1"/>
                          </a:solidFill>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Ratio or proportion where time is included in the denominator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dirty="0">
                          <a:solidFill>
                            <a:schemeClr val="bg1"/>
                          </a:solidFill>
                        </a:rPr>
                        <a:t>Number of new cases of lung cancer per 100,000 residents of Buffalo in one year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447041809"/>
                  </a:ext>
                </a:extLst>
              </a:tr>
            </a:tbl>
          </a:graphicData>
        </a:graphic>
      </p:graphicFrame>
      <p:sp>
        <p:nvSpPr>
          <p:cNvPr id="3" name="Rectangle 2"/>
          <p:cNvSpPr/>
          <p:nvPr/>
        </p:nvSpPr>
        <p:spPr>
          <a:xfrm>
            <a:off x="914401" y="6082714"/>
            <a:ext cx="8229600" cy="646331"/>
          </a:xfrm>
          <a:prstGeom prst="rect">
            <a:avLst/>
          </a:prstGeom>
        </p:spPr>
        <p:txBody>
          <a:bodyPr wrap="square">
            <a:spAutoFit/>
          </a:bodyPr>
          <a:lstStyle/>
          <a:p>
            <a:pPr algn="r"/>
            <a:endParaRPr lang="en-US" sz="1800" b="0" dirty="0">
              <a:solidFill>
                <a:schemeClr val="bg1"/>
              </a:solidFill>
            </a:endParaRPr>
          </a:p>
          <a:p>
            <a:pPr algn="r"/>
            <a:r>
              <a:rPr lang="en-US" sz="1800" b="0" dirty="0">
                <a:solidFill>
                  <a:schemeClr val="bg1"/>
                </a:solidFill>
              </a:rPr>
              <a:t>Adopted from </a:t>
            </a:r>
            <a:r>
              <a:rPr lang="en-US" sz="1800" b="0" dirty="0" err="1">
                <a:solidFill>
                  <a:schemeClr val="bg1"/>
                </a:solidFill>
              </a:rPr>
              <a:t>Gordis</a:t>
            </a:r>
            <a:r>
              <a:rPr lang="en-US" sz="1800" b="0" dirty="0">
                <a:solidFill>
                  <a:schemeClr val="bg1"/>
                </a:solidFill>
              </a:rPr>
              <a:t>, Leon. Epidemiology (5). Saint Louis, US: Saunders, 2013. </a:t>
            </a:r>
            <a:endParaRPr lang="en-US" sz="1800" b="0" dirty="0"/>
          </a:p>
        </p:txBody>
      </p:sp>
      <p:sp>
        <p:nvSpPr>
          <p:cNvPr id="5" name="Slide Number Placeholder 4"/>
          <p:cNvSpPr>
            <a:spLocks noGrp="1"/>
          </p:cNvSpPr>
          <p:nvPr>
            <p:ph type="sldNum" sz="quarter" idx="4"/>
          </p:nvPr>
        </p:nvSpPr>
        <p:spPr/>
        <p:txBody>
          <a:bodyPr/>
          <a:lstStyle/>
          <a:p>
            <a:fld id="{90E28097-5348-46F4-A68E-6A0338650D1F}" type="slidenum">
              <a:rPr lang="en-US" smtClean="0"/>
              <a:pPr/>
              <a:t>51</a:t>
            </a:fld>
            <a:endParaRPr lang="en-US"/>
          </a:p>
        </p:txBody>
      </p:sp>
    </p:spTree>
    <p:extLst>
      <p:ext uri="{BB962C8B-B14F-4D97-AF65-F5344CB8AC3E}">
        <p14:creationId xmlns:p14="http://schemas.microsoft.com/office/powerpoint/2010/main" val="1354509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number of new cases or events occurring in a </a:t>
            </a:r>
            <a:r>
              <a:rPr lang="en-US" u="sng" dirty="0"/>
              <a:t>defined population</a:t>
            </a:r>
            <a:r>
              <a:rPr lang="en-US" dirty="0"/>
              <a:t> during a specified time period.</a:t>
            </a:r>
          </a:p>
        </p:txBody>
      </p:sp>
      <p:sp>
        <p:nvSpPr>
          <p:cNvPr id="4" name="Slide Number Placeholder 3"/>
          <p:cNvSpPr>
            <a:spLocks noGrp="1"/>
          </p:cNvSpPr>
          <p:nvPr>
            <p:ph type="sldNum" sz="quarter" idx="4"/>
          </p:nvPr>
        </p:nvSpPr>
        <p:spPr/>
        <p:txBody>
          <a:bodyPr/>
          <a:lstStyle/>
          <a:p>
            <a:fld id="{90E28097-5348-46F4-A68E-6A0338650D1F}" type="slidenum">
              <a:rPr lang="en-US" smtClean="0"/>
              <a:pPr/>
              <a:t>52</a:t>
            </a:fld>
            <a:endParaRPr lang="en-US"/>
          </a:p>
        </p:txBody>
      </p:sp>
    </p:spTree>
    <p:extLst>
      <p:ext uri="{BB962C8B-B14F-4D97-AF65-F5344CB8AC3E}">
        <p14:creationId xmlns:p14="http://schemas.microsoft.com/office/powerpoint/2010/main" val="24462314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Density</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Cumulative Incidence Rate</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Incidence rates-</a:t>
            </a:r>
          </a:p>
          <a:p>
            <a:pPr lvl="3"/>
            <a:r>
              <a:rPr lang="en-US" sz="2400" dirty="0">
                <a:latin typeface="Times New Roman" panose="02020603050405020304" pitchFamily="18" charset="0"/>
                <a:cs typeface="Times New Roman" panose="02020603050405020304" pitchFamily="18" charset="0"/>
              </a:rPr>
              <a:t>Attack rate</a:t>
            </a:r>
          </a:p>
          <a:p>
            <a:pPr lvl="3"/>
            <a:r>
              <a:rPr lang="en-US" sz="2400" dirty="0">
                <a:latin typeface="Times New Roman" panose="02020603050405020304" pitchFamily="18" charset="0"/>
                <a:cs typeface="Times New Roman" panose="02020603050405020304" pitchFamily="18" charset="0"/>
              </a:rPr>
              <a:t>Secondary Attack rate</a:t>
            </a:r>
          </a:p>
        </p:txBody>
      </p:sp>
      <p:sp>
        <p:nvSpPr>
          <p:cNvPr id="4" name="Slide Number Placeholder 3"/>
          <p:cNvSpPr>
            <a:spLocks noGrp="1"/>
          </p:cNvSpPr>
          <p:nvPr>
            <p:ph type="sldNum" sz="quarter" idx="4"/>
          </p:nvPr>
        </p:nvSpPr>
        <p:spPr/>
        <p:txBody>
          <a:bodyPr/>
          <a:lstStyle/>
          <a:p>
            <a:fld id="{90E28097-5348-46F4-A68E-6A0338650D1F}" type="slidenum">
              <a:rPr lang="en-US" smtClean="0"/>
              <a:pPr/>
              <a:t>53</a:t>
            </a:fld>
            <a:endParaRPr lang="en-US"/>
          </a:p>
        </p:txBody>
      </p:sp>
    </p:spTree>
    <p:extLst>
      <p:ext uri="{BB962C8B-B14F-4D97-AF65-F5344CB8AC3E}">
        <p14:creationId xmlns:p14="http://schemas.microsoft.com/office/powerpoint/2010/main" val="35151678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Rate</a:t>
            </a:r>
          </a:p>
        </p:txBody>
      </p:sp>
      <p:sp>
        <p:nvSpPr>
          <p:cNvPr id="3" name="Content Placeholder 2"/>
          <p:cNvSpPr>
            <a:spLocks noGrp="1"/>
          </p:cNvSpPr>
          <p:nvPr>
            <p:ph idx="1"/>
          </p:nvPr>
        </p:nvSpPr>
        <p:spPr/>
        <p:txBody>
          <a:bodyPr/>
          <a:lstStyle/>
          <a:p>
            <a:endParaRPr lang="en-US" dirty="0"/>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Special type of proportion that includes </a:t>
            </a:r>
            <a:r>
              <a:rPr lang="en-US" sz="2800" b="1" i="1" dirty="0">
                <a:latin typeface="Times New Roman" panose="02020603050405020304" pitchFamily="18" charset="0"/>
                <a:cs typeface="Times New Roman" panose="02020603050405020304" pitchFamily="18" charset="0"/>
              </a:rPr>
              <a:t>specification of time.</a:t>
            </a:r>
          </a:p>
          <a:p>
            <a:pPr marL="0" indent="0"/>
            <a:endParaRPr lang="en-US" sz="2800" b="1" i="1"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Represents the </a:t>
            </a:r>
            <a:r>
              <a:rPr lang="en-US" sz="2800" b="1" i="1" dirty="0">
                <a:latin typeface="Times New Roman" panose="02020603050405020304" pitchFamily="18" charset="0"/>
                <a:cs typeface="Times New Roman" panose="02020603050405020304" pitchFamily="18" charset="0"/>
              </a:rPr>
              <a:t>probability</a:t>
            </a:r>
            <a:r>
              <a:rPr lang="en-US" sz="2800" dirty="0">
                <a:latin typeface="Times New Roman" panose="02020603050405020304" pitchFamily="18" charset="0"/>
                <a:cs typeface="Times New Roman" panose="02020603050405020304" pitchFamily="18" charset="0"/>
              </a:rPr>
              <a:t> of having the disease in a defined population.</a:t>
            </a:r>
          </a:p>
          <a:p>
            <a:pPr>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t>
            </a:r>
            <a:r>
              <a:rPr lang="en-US" sz="2800" b="1" i="1" dirty="0">
                <a:latin typeface="Times New Roman" panose="02020603050405020304" pitchFamily="18" charset="0"/>
                <a:cs typeface="Times New Roman" panose="02020603050405020304" pitchFamily="18" charset="0"/>
              </a:rPr>
              <a:t>basic measure </a:t>
            </a:r>
            <a:r>
              <a:rPr lang="en-US" sz="2800" dirty="0">
                <a:latin typeface="Times New Roman" panose="02020603050405020304" pitchFamily="18" charset="0"/>
                <a:cs typeface="Times New Roman" panose="02020603050405020304" pitchFamily="18" charset="0"/>
              </a:rPr>
              <a:t>of disease occurrence. </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54</a:t>
            </a:fld>
            <a:endParaRPr lang="en-US"/>
          </a:p>
        </p:txBody>
      </p:sp>
    </p:spTree>
    <p:extLst>
      <p:ext uri="{BB962C8B-B14F-4D97-AF65-F5344CB8AC3E}">
        <p14:creationId xmlns:p14="http://schemas.microsoft.com/office/powerpoint/2010/main" val="2573314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Calculation of Incidence rate</a:t>
            </a:r>
          </a:p>
        </p:txBody>
      </p:sp>
      <p:sp>
        <p:nvSpPr>
          <p:cNvPr id="3" name="Content Placeholder 2"/>
          <p:cNvSpPr>
            <a:spLocks noGrp="1"/>
          </p:cNvSpPr>
          <p:nvPr>
            <p:ph idx="1"/>
          </p:nvPr>
        </p:nvSpPr>
        <p:spPr>
          <a:xfrm>
            <a:off x="228600" y="1676400"/>
            <a:ext cx="8686800" cy="3886200"/>
          </a:xfrm>
        </p:spPr>
        <p:txBody>
          <a:bodyPr/>
          <a:lstStyle/>
          <a:p>
            <a:pPr algn="ct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Number of </a:t>
            </a:r>
            <a:r>
              <a:rPr lang="en-US" sz="3200" b="1" dirty="0">
                <a:latin typeface="Times New Roman" panose="02020603050405020304" pitchFamily="18" charset="0"/>
                <a:cs typeface="Times New Roman" panose="02020603050405020304" pitchFamily="18" charset="0"/>
              </a:rPr>
              <a:t>new </a:t>
            </a:r>
            <a:r>
              <a:rPr lang="en-US" sz="3200" dirty="0">
                <a:latin typeface="Times New Roman" panose="02020603050405020304" pitchFamily="18" charset="0"/>
                <a:cs typeface="Times New Roman" panose="02020603050405020304" pitchFamily="18" charset="0"/>
              </a:rPr>
              <a:t>cases of disease occurring during a specified period of time </a:t>
            </a:r>
          </a:p>
          <a:p>
            <a:pPr algn="just"/>
            <a:r>
              <a:rPr lang="en-US" sz="3200" dirty="0">
                <a:latin typeface="Times New Roman" panose="02020603050405020304" pitchFamily="18" charset="0"/>
                <a:cs typeface="Times New Roman" panose="02020603050405020304" pitchFamily="18" charset="0"/>
              </a:rPr>
              <a:t>------------------------------------------------</a:t>
            </a:r>
            <a:endParaRPr lang="en-US" sz="3200" u="sng"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u="sng" dirty="0">
                <a:latin typeface="Times New Roman" panose="02020603050405020304" pitchFamily="18" charset="0"/>
                <a:cs typeface="Times New Roman" panose="02020603050405020304" pitchFamily="18" charset="0"/>
              </a:rPr>
              <a:t>Number of persons </a:t>
            </a:r>
            <a:r>
              <a:rPr lang="en-US" sz="3200" b="1" u="sng" dirty="0">
                <a:latin typeface="Times New Roman" panose="02020603050405020304" pitchFamily="18" charset="0"/>
                <a:cs typeface="Times New Roman" panose="02020603050405020304" pitchFamily="18" charset="0"/>
              </a:rPr>
              <a:t>at risk </a:t>
            </a:r>
            <a:r>
              <a:rPr lang="en-US" sz="3200" u="sng" dirty="0">
                <a:latin typeface="Times New Roman" panose="02020603050405020304" pitchFamily="18" charset="0"/>
                <a:cs typeface="Times New Roman" panose="02020603050405020304" pitchFamily="18" charset="0"/>
              </a:rPr>
              <a:t>for the disease</a:t>
            </a:r>
            <a:r>
              <a:rPr lang="en-US" sz="3200" dirty="0">
                <a:latin typeface="Times New Roman" panose="02020603050405020304" pitchFamily="18" charset="0"/>
                <a:cs typeface="Times New Roman" panose="02020603050405020304" pitchFamily="18" charset="0"/>
              </a:rPr>
              <a:t> during the same period</a:t>
            </a:r>
          </a:p>
          <a:p>
            <a:pPr algn="just"/>
            <a:endParaRPr lang="en-US" sz="3200" dirty="0">
              <a:latin typeface="Times New Roman" panose="02020603050405020304" pitchFamily="18" charset="0"/>
              <a:cs typeface="Times New Roman" panose="02020603050405020304" pitchFamily="18" charset="0"/>
            </a:endParaRPr>
          </a:p>
          <a:p>
            <a:pPr algn="just"/>
            <a:endParaRPr lang="en-US" sz="3200" dirty="0">
              <a:latin typeface="Times New Roman" panose="02020603050405020304" pitchFamily="18" charset="0"/>
              <a:cs typeface="Times New Roman" panose="02020603050405020304" pitchFamily="18" charset="0"/>
            </a:endParaRPr>
          </a:p>
          <a:p>
            <a:endParaRPr lang="en-US" dirty="0"/>
          </a:p>
        </p:txBody>
      </p:sp>
      <p:sp>
        <p:nvSpPr>
          <p:cNvPr id="5" name="Rectangle 4"/>
          <p:cNvSpPr/>
          <p:nvPr/>
        </p:nvSpPr>
        <p:spPr>
          <a:xfrm>
            <a:off x="6934201" y="3327400"/>
            <a:ext cx="914400" cy="584775"/>
          </a:xfrm>
          <a:prstGeom prst="rect">
            <a:avLst/>
          </a:prstGeom>
        </p:spPr>
        <p:txBody>
          <a:bodyPr wrap="square">
            <a:spAutoFit/>
          </a:bodyPr>
          <a:lstStyle/>
          <a:p>
            <a:r>
              <a:rPr lang="en-US" dirty="0">
                <a:solidFill>
                  <a:schemeClr val="bg1"/>
                </a:solidFill>
              </a:rPr>
              <a:t>x K</a:t>
            </a:r>
          </a:p>
        </p:txBody>
      </p:sp>
      <p:sp>
        <p:nvSpPr>
          <p:cNvPr id="6" name="Rectangle 5"/>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4" name="Slide Number Placeholder 3"/>
          <p:cNvSpPr>
            <a:spLocks noGrp="1"/>
          </p:cNvSpPr>
          <p:nvPr>
            <p:ph type="sldNum" sz="quarter" idx="4"/>
          </p:nvPr>
        </p:nvSpPr>
        <p:spPr/>
        <p:txBody>
          <a:bodyPr/>
          <a:lstStyle/>
          <a:p>
            <a:fld id="{90E28097-5348-46F4-A68E-6A0338650D1F}" type="slidenum">
              <a:rPr lang="en-US" smtClean="0"/>
              <a:pPr/>
              <a:t>55</a:t>
            </a:fld>
            <a:endParaRPr lang="en-US"/>
          </a:p>
        </p:txBody>
      </p:sp>
    </p:spTree>
    <p:extLst>
      <p:ext uri="{BB962C8B-B14F-4D97-AF65-F5344CB8AC3E}">
        <p14:creationId xmlns:p14="http://schemas.microsoft.com/office/powerpoint/2010/main" val="704346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needed to calculate incidence rate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Case definition –What is considered disease?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Numerator = Number of Events</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Denominator = Defined Population at Risk</a:t>
            </a:r>
          </a:p>
          <a:p>
            <a:pPr marL="0" indent="0"/>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Specified period</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fr-FR" sz="2800" dirty="0">
                <a:latin typeface="Times New Roman" panose="02020603050405020304" pitchFamily="18" charset="0"/>
                <a:cs typeface="Times New Roman" panose="02020603050405020304" pitchFamily="18" charset="0"/>
              </a:rPr>
              <a:t>Constant (unit multiplier, “K”): </a:t>
            </a:r>
            <a:r>
              <a:rPr lang="fr-FR" sz="2800" dirty="0" err="1">
                <a:latin typeface="Times New Roman" panose="02020603050405020304" pitchFamily="18" charset="0"/>
                <a:cs typeface="Times New Roman" panose="02020603050405020304" pitchFamily="18" charset="0"/>
              </a:rPr>
              <a:t>e.g</a:t>
            </a:r>
            <a:r>
              <a:rPr lang="fr-FR" sz="2800" dirty="0">
                <a:latin typeface="Times New Roman" panose="02020603050405020304" pitchFamily="18" charset="0"/>
                <a:cs typeface="Times New Roman" panose="02020603050405020304" pitchFamily="18" charset="0"/>
              </a:rPr>
              <a:t>. per 100,000</a:t>
            </a:r>
          </a:p>
          <a:p>
            <a:pPr marL="457200" indent="-457200">
              <a:buFont typeface="Arial" panose="020B0604020202020204" pitchFamily="34" charset="0"/>
              <a:buChar char="•"/>
            </a:pPr>
            <a:endParaRPr lang="en-US" sz="2800" dirty="0"/>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56</a:t>
            </a:fld>
            <a:endParaRPr lang="en-US"/>
          </a:p>
        </p:txBody>
      </p:sp>
    </p:spTree>
    <p:extLst>
      <p:ext uri="{BB962C8B-B14F-4D97-AF65-F5344CB8AC3E}">
        <p14:creationId xmlns:p14="http://schemas.microsoft.com/office/powerpoint/2010/main" val="29883837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(1)</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“For an incidence rate to be meaningful, any individual who is included in the denominator must have the </a:t>
            </a:r>
            <a:r>
              <a:rPr lang="en-US" i="1" dirty="0">
                <a:latin typeface="Times New Roman" panose="02020603050405020304" pitchFamily="18" charset="0"/>
                <a:cs typeface="Times New Roman" panose="02020603050405020304" pitchFamily="18" charset="0"/>
              </a:rPr>
              <a:t>potential </a:t>
            </a:r>
            <a:r>
              <a:rPr lang="en-US" dirty="0">
                <a:latin typeface="Times New Roman" panose="02020603050405020304" pitchFamily="18" charset="0"/>
                <a:cs typeface="Times New Roman" panose="02020603050405020304" pitchFamily="18" charset="0"/>
              </a:rPr>
              <a:t>to become part of the group included in the numerator”.</a:t>
            </a:r>
          </a:p>
          <a:p>
            <a:pPr>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All cases in the numerator must come from the denominator.</a:t>
            </a:r>
          </a:p>
          <a:p>
            <a:r>
              <a:rPr lang="en-US" dirty="0"/>
              <a:t>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57</a:t>
            </a:fld>
            <a:endParaRPr lang="en-US"/>
          </a:p>
        </p:txBody>
      </p:sp>
    </p:spTree>
    <p:extLst>
      <p:ext uri="{BB962C8B-B14F-4D97-AF65-F5344CB8AC3E}">
        <p14:creationId xmlns:p14="http://schemas.microsoft.com/office/powerpoint/2010/main" val="2651268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399" y="3124200"/>
            <a:ext cx="5802951" cy="3611140"/>
          </a:xfrm>
          <a:prstGeom prst="rect">
            <a:avLst/>
          </a:prstGeom>
        </p:spPr>
      </p:pic>
      <p:cxnSp>
        <p:nvCxnSpPr>
          <p:cNvPr id="8" name="Straight Connector 7"/>
          <p:cNvCxnSpPr/>
          <p:nvPr/>
        </p:nvCxnSpPr>
        <p:spPr bwMode="auto">
          <a:xfrm>
            <a:off x="914400" y="1143000"/>
            <a:ext cx="7772400" cy="5334000"/>
          </a:xfrm>
          <a:prstGeom prst="line">
            <a:avLst/>
          </a:prstGeom>
          <a:solidFill>
            <a:schemeClr val="accent1"/>
          </a:solidFill>
          <a:ln w="38100" cap="flat" cmpd="sng" algn="ctr">
            <a:solidFill>
              <a:schemeClr val="bg1"/>
            </a:solidFill>
            <a:prstDash val="solid"/>
            <a:round/>
            <a:headEnd type="none" w="med" len="med"/>
            <a:tailEnd type="none" w="med" len="med"/>
          </a:ln>
          <a:effectLst/>
        </p:spPr>
      </p:cxnSp>
      <p:sp>
        <p:nvSpPr>
          <p:cNvPr id="9" name="Slide Number Placeholder 8"/>
          <p:cNvSpPr>
            <a:spLocks noGrp="1"/>
          </p:cNvSpPr>
          <p:nvPr>
            <p:ph type="sldNum" sz="quarter" idx="4"/>
          </p:nvPr>
        </p:nvSpPr>
        <p:spPr/>
        <p:txBody>
          <a:bodyPr/>
          <a:lstStyle/>
          <a:p>
            <a:fld id="{90E28097-5348-46F4-A68E-6A0338650D1F}" type="slidenum">
              <a:rPr lang="en-US" smtClean="0"/>
              <a:pPr/>
              <a:t>58</a:t>
            </a:fld>
            <a:endParaRPr lang="en-US"/>
          </a:p>
        </p:txBody>
      </p:sp>
      <p:pic>
        <p:nvPicPr>
          <p:cNvPr id="3" name="Picture 2">
            <a:extLst>
              <a:ext uri="{FF2B5EF4-FFF2-40B4-BE49-F238E27FC236}">
                <a16:creationId xmlns:a16="http://schemas.microsoft.com/office/drawing/2014/main" id="{BDCF8F5E-CF66-4AF7-A3C4-5A4C520FD45D}"/>
              </a:ext>
            </a:extLst>
          </p:cNvPr>
          <p:cNvPicPr>
            <a:picLocks noChangeAspect="1"/>
          </p:cNvPicPr>
          <p:nvPr/>
        </p:nvPicPr>
        <p:blipFill>
          <a:blip r:embed="rId3"/>
          <a:stretch>
            <a:fillRect/>
          </a:stretch>
        </p:blipFill>
        <p:spPr>
          <a:xfrm>
            <a:off x="3440623" y="609600"/>
            <a:ext cx="5627177" cy="3429000"/>
          </a:xfrm>
          <a:prstGeom prst="rect">
            <a:avLst/>
          </a:prstGeom>
        </p:spPr>
      </p:pic>
    </p:spTree>
    <p:extLst>
      <p:ext uri="{BB962C8B-B14F-4D97-AF65-F5344CB8AC3E}">
        <p14:creationId xmlns:p14="http://schemas.microsoft.com/office/powerpoint/2010/main" val="3306122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the denominator (2)</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Potential</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biological susceptibility and some probability of being exposed to causal factors.</a:t>
            </a:r>
          </a:p>
          <a:p>
            <a:pP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i="1" u="sng" dirty="0">
                <a:latin typeface="Times New Roman" panose="02020603050405020304" pitchFamily="18" charset="0"/>
                <a:cs typeface="Times New Roman" panose="02020603050405020304" pitchFamily="18" charset="0"/>
              </a:rPr>
              <a:t>At risk</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Must be able to develop the disease, e.g., only women can contribute to uterine cancer incidence (thus, only women could be part of the denominator). You must always clearly specify the “source” population that is “at risk” to become part of the numerator.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59</a:t>
            </a:fld>
            <a:endParaRPr lang="en-US"/>
          </a:p>
        </p:txBody>
      </p:sp>
    </p:spTree>
    <p:extLst>
      <p:ext uri="{BB962C8B-B14F-4D97-AF65-F5344CB8AC3E}">
        <p14:creationId xmlns:p14="http://schemas.microsoft.com/office/powerpoint/2010/main" val="346606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3396B-F469-46F9-88E4-D690350BF7DB}"/>
              </a:ext>
            </a:extLst>
          </p:cNvPr>
          <p:cNvSpPr>
            <a:spLocks noGrp="1"/>
          </p:cNvSpPr>
          <p:nvPr>
            <p:ph type="title"/>
          </p:nvPr>
        </p:nvSpPr>
        <p:spPr/>
        <p:txBody>
          <a:bodyPr/>
          <a:lstStyle/>
          <a:p>
            <a:r>
              <a:rPr lang="en-US" dirty="0"/>
              <a:t>Operational linkage</a:t>
            </a:r>
          </a:p>
        </p:txBody>
      </p:sp>
      <p:sp>
        <p:nvSpPr>
          <p:cNvPr id="3" name="Content Placeholder 2">
            <a:extLst>
              <a:ext uri="{FF2B5EF4-FFF2-40B4-BE49-F238E27FC236}">
                <a16:creationId xmlns:a16="http://schemas.microsoft.com/office/drawing/2014/main" id="{079C5476-8211-4D10-9BB2-8CA38CAB6E24}"/>
              </a:ext>
            </a:extLst>
          </p:cNvPr>
          <p:cNvSpPr>
            <a:spLocks noGrp="1"/>
          </p:cNvSpPr>
          <p:nvPr>
            <p:ph idx="1"/>
          </p:nvPr>
        </p:nvSpPr>
        <p:spPr/>
        <p:txBody>
          <a:bodyPr/>
          <a:lstStyle/>
          <a:p>
            <a:pPr>
              <a:buFont typeface="Arial" panose="020B0604020202020204" pitchFamily="34" charset="0"/>
              <a:buChar char="•"/>
            </a:pPr>
            <a:r>
              <a:rPr lang="en-ZA" dirty="0"/>
              <a:t>should describe </a:t>
            </a:r>
            <a:r>
              <a:rPr lang="en-ZA" sz="8000" dirty="0"/>
              <a:t>WHY</a:t>
            </a:r>
            <a:r>
              <a:rPr lang="en-ZA" dirty="0"/>
              <a:t> you believe that the way you measure your variables will lead to observing the effect in the way that you predicted </a:t>
            </a:r>
            <a:r>
              <a:rPr lang="en-ZA" sz="6600" dirty="0"/>
              <a:t>as described and motivated</a:t>
            </a:r>
            <a:r>
              <a:rPr lang="en-ZA" dirty="0"/>
              <a:t> in the theoretical linkage. </a:t>
            </a:r>
            <a:endParaRPr lang="en-US" dirty="0"/>
          </a:p>
        </p:txBody>
      </p:sp>
      <p:sp>
        <p:nvSpPr>
          <p:cNvPr id="4" name="Slide Number Placeholder 3">
            <a:extLst>
              <a:ext uri="{FF2B5EF4-FFF2-40B4-BE49-F238E27FC236}">
                <a16:creationId xmlns:a16="http://schemas.microsoft.com/office/drawing/2014/main" id="{CAA3403B-3F37-4767-B519-46124DBA040D}"/>
              </a:ext>
            </a:extLst>
          </p:cNvPr>
          <p:cNvSpPr>
            <a:spLocks noGrp="1"/>
          </p:cNvSpPr>
          <p:nvPr>
            <p:ph type="sldNum" sz="quarter" idx="4"/>
          </p:nvPr>
        </p:nvSpPr>
        <p:spPr/>
        <p:txBody>
          <a:bodyPr/>
          <a:lstStyle/>
          <a:p>
            <a:fld id="{90E28097-5348-46F4-A68E-6A0338650D1F}" type="slidenum">
              <a:rPr lang="en-US" smtClean="0"/>
              <a:pPr/>
              <a:t>6</a:t>
            </a:fld>
            <a:endParaRPr lang="en-US"/>
          </a:p>
        </p:txBody>
      </p:sp>
    </p:spTree>
    <p:extLst>
      <p:ext uri="{BB962C8B-B14F-4D97-AF65-F5344CB8AC3E}">
        <p14:creationId xmlns:p14="http://schemas.microsoft.com/office/powerpoint/2010/main" val="381111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a:t>
            </a:r>
          </a:p>
        </p:txBody>
      </p:sp>
      <p:sp>
        <p:nvSpPr>
          <p:cNvPr id="3" name="Content Placeholder 2"/>
          <p:cNvSpPr>
            <a:spLocks noGrp="1"/>
          </p:cNvSpPr>
          <p:nvPr>
            <p:ph idx="1"/>
          </p:nvPr>
        </p:nvSpPr>
        <p:spPr>
          <a:xfrm>
            <a:off x="228600" y="1676400"/>
            <a:ext cx="8686800" cy="4114800"/>
          </a:xfrm>
        </p:spPr>
        <p:txBody>
          <a:bodyPr/>
          <a:lstStyle/>
          <a:p>
            <a:endParaRPr lang="en-US" dirty="0"/>
          </a:p>
          <a:p>
            <a:pPr>
              <a:buFont typeface="Arial" panose="020B0604020202020204" pitchFamily="34" charset="0"/>
              <a:buChar char="•"/>
            </a:pPr>
            <a:r>
              <a:rPr lang="en-US" sz="2800" i="1" dirty="0">
                <a:latin typeface="Times New Roman" panose="02020603050405020304" pitchFamily="18" charset="0"/>
                <a:cs typeface="Times New Roman" panose="02020603050405020304" pitchFamily="18" charset="0"/>
              </a:rPr>
              <a:t>Incidence rate indicates a risk </a:t>
            </a:r>
            <a:r>
              <a:rPr lang="en-US" sz="2800" dirty="0">
                <a:latin typeface="Times New Roman" panose="02020603050405020304" pitchFamily="18" charset="0"/>
                <a:cs typeface="Times New Roman" panose="02020603050405020304" pitchFamily="18" charset="0"/>
              </a:rPr>
              <a:t>because it is a measure of transition from a </a:t>
            </a:r>
            <a:r>
              <a:rPr lang="en-US" sz="2800" i="1" dirty="0">
                <a:latin typeface="Times New Roman" panose="02020603050405020304" pitchFamily="18" charset="0"/>
                <a:cs typeface="Times New Roman" panose="02020603050405020304" pitchFamily="18" charset="0"/>
              </a:rPr>
              <a:t>non</a:t>
            </a:r>
            <a:r>
              <a:rPr lang="en-US" sz="2800" dirty="0">
                <a:latin typeface="Times New Roman" panose="02020603050405020304" pitchFamily="18" charset="0"/>
                <a:cs typeface="Times New Roman" panose="02020603050405020304" pitchFamily="18" charset="0"/>
              </a:rPr>
              <a:t>-diseased state to a diseased state.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Incidence rates are not affected by treatment but are affected by prevention.</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incidence rate measure is a key to studying disease etiology because causative factors will increase the incidence rate of disease. </a:t>
            </a:r>
          </a:p>
        </p:txBody>
      </p:sp>
      <p:sp>
        <p:nvSpPr>
          <p:cNvPr id="4" name="Rectangle 3"/>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5" name="Slide Number Placeholder 4"/>
          <p:cNvSpPr>
            <a:spLocks noGrp="1"/>
          </p:cNvSpPr>
          <p:nvPr>
            <p:ph type="sldNum" sz="quarter" idx="4"/>
          </p:nvPr>
        </p:nvSpPr>
        <p:spPr/>
        <p:txBody>
          <a:bodyPr/>
          <a:lstStyle/>
          <a:p>
            <a:fld id="{90E28097-5348-46F4-A68E-6A0338650D1F}" type="slidenum">
              <a:rPr lang="en-US" smtClean="0"/>
              <a:pPr/>
              <a:t>60</a:t>
            </a:fld>
            <a:endParaRPr lang="en-US"/>
          </a:p>
        </p:txBody>
      </p:sp>
    </p:spTree>
    <p:extLst>
      <p:ext uri="{BB962C8B-B14F-4D97-AF65-F5344CB8AC3E}">
        <p14:creationId xmlns:p14="http://schemas.microsoft.com/office/powerpoint/2010/main" val="454767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a:t>
            </a:r>
          </a:p>
        </p:txBody>
      </p:sp>
      <p:sp>
        <p:nvSpPr>
          <p:cNvPr id="3" name="Content Placeholder 2"/>
          <p:cNvSpPr>
            <a:spLocks noGrp="1"/>
          </p:cNvSpPr>
          <p:nvPr>
            <p:ph idx="1"/>
          </p:nvPr>
        </p:nvSpPr>
        <p:spPr>
          <a:xfrm>
            <a:off x="228600" y="1676400"/>
            <a:ext cx="8686800" cy="4114800"/>
          </a:xfrm>
        </p:spPr>
        <p:txBody>
          <a:bodyPr/>
          <a:lstStyle/>
          <a:p>
            <a:pPr marL="0" indent="0" algn="ctr"/>
            <a:r>
              <a:rPr lang="en-US" dirty="0">
                <a:latin typeface="Times New Roman" panose="02020603050405020304" pitchFamily="18" charset="0"/>
                <a:cs typeface="Times New Roman" panose="02020603050405020304" pitchFamily="18" charset="0"/>
              </a:rPr>
              <a:t>Cumulative incidence is a measure of disease frequency that addresses the question "How far has the disease spread during a specified period of time?"  It is calculated using the following formula:</a:t>
            </a: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a:p>
            <a:pPr algn="just"/>
            <a:endParaRPr lang="en-US" sz="16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085850" y="3352800"/>
            <a:ext cx="6991350" cy="2200275"/>
          </a:xfrm>
          <a:prstGeom prst="rect">
            <a:avLst/>
          </a:prstGeom>
        </p:spPr>
      </p:pic>
      <p:sp>
        <p:nvSpPr>
          <p:cNvPr id="5" name="Rectangle 4"/>
          <p:cNvSpPr/>
          <p:nvPr/>
        </p:nvSpPr>
        <p:spPr>
          <a:xfrm>
            <a:off x="1371600" y="6400800"/>
            <a:ext cx="7696200" cy="307777"/>
          </a:xfrm>
          <a:prstGeom prst="rect">
            <a:avLst/>
          </a:prstGeom>
        </p:spPr>
        <p:txBody>
          <a:bodyPr wrap="square">
            <a:spAutoFit/>
          </a:bodyPr>
          <a:lstStyle/>
          <a:p>
            <a:pPr marL="0" indent="0" algn="r"/>
            <a:r>
              <a:rPr lang="en-US" sz="1400" b="0" dirty="0" err="1">
                <a:solidFill>
                  <a:schemeClr val="bg1"/>
                </a:solidFill>
                <a:cs typeface="Times New Roman" panose="02020603050405020304" pitchFamily="18" charset="0"/>
              </a:rPr>
              <a:t>Gordis</a:t>
            </a:r>
            <a:r>
              <a:rPr lang="en-US" sz="1400" b="0" dirty="0">
                <a:solidFill>
                  <a:schemeClr val="bg1"/>
                </a:solidFill>
                <a:cs typeface="Times New Roman" panose="02020603050405020304" pitchFamily="18" charset="0"/>
              </a:rPr>
              <a:t>, Leon. Epidemiology (5). Saint Louis, US: Saunders, 2013. </a:t>
            </a:r>
          </a:p>
        </p:txBody>
      </p:sp>
      <p:sp>
        <p:nvSpPr>
          <p:cNvPr id="6" name="Slide Number Placeholder 5"/>
          <p:cNvSpPr>
            <a:spLocks noGrp="1"/>
          </p:cNvSpPr>
          <p:nvPr>
            <p:ph type="sldNum" sz="quarter" idx="4"/>
          </p:nvPr>
        </p:nvSpPr>
        <p:spPr/>
        <p:txBody>
          <a:bodyPr/>
          <a:lstStyle/>
          <a:p>
            <a:fld id="{90E28097-5348-46F4-A68E-6A0338650D1F}" type="slidenum">
              <a:rPr lang="en-US" smtClean="0"/>
              <a:pPr/>
              <a:t>61</a:t>
            </a:fld>
            <a:endParaRPr lang="en-US"/>
          </a:p>
        </p:txBody>
      </p:sp>
    </p:spTree>
    <p:extLst>
      <p:ext uri="{BB962C8B-B14F-4D97-AF65-F5344CB8AC3E}">
        <p14:creationId xmlns:p14="http://schemas.microsoft.com/office/powerpoint/2010/main" val="23081418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1341B-18C7-45CF-AA00-F7A99221C1C4}"/>
              </a:ext>
            </a:extLst>
          </p:cNvPr>
          <p:cNvSpPr>
            <a:spLocks noGrp="1"/>
          </p:cNvSpPr>
          <p:nvPr>
            <p:ph type="title"/>
          </p:nvPr>
        </p:nvSpPr>
        <p:spPr>
          <a:xfrm>
            <a:off x="228600" y="838200"/>
            <a:ext cx="8686800" cy="762000"/>
          </a:xfrm>
        </p:spPr>
        <p:txBody>
          <a:bodyPr/>
          <a:lstStyle/>
          <a:p>
            <a:pPr algn="l"/>
            <a:r>
              <a:rPr lang="en-US" dirty="0"/>
              <a:t>     Incidence Rate 	       Cumulative </a:t>
            </a:r>
            <a:br>
              <a:rPr lang="en-US" dirty="0"/>
            </a:br>
            <a:r>
              <a:rPr lang="en-US" dirty="0"/>
              <a:t>					         Incidence</a:t>
            </a:r>
          </a:p>
        </p:txBody>
      </p:sp>
      <p:sp>
        <p:nvSpPr>
          <p:cNvPr id="3" name="Content Placeholder 2">
            <a:extLst>
              <a:ext uri="{FF2B5EF4-FFF2-40B4-BE49-F238E27FC236}">
                <a16:creationId xmlns:a16="http://schemas.microsoft.com/office/drawing/2014/main" id="{BA31D464-8794-4A0E-A673-72FC7A130CBA}"/>
              </a:ext>
            </a:extLst>
          </p:cNvPr>
          <p:cNvSpPr>
            <a:spLocks noGrp="1"/>
          </p:cNvSpPr>
          <p:nvPr>
            <p:ph idx="1"/>
          </p:nvPr>
        </p:nvSpPr>
        <p:spPr>
          <a:xfrm>
            <a:off x="228600" y="2286000"/>
            <a:ext cx="4114800" cy="4419600"/>
          </a:xfrm>
        </p:spPr>
        <p:txBody>
          <a:bodyPr/>
          <a:lstStyle/>
          <a:p>
            <a:pPr marL="0" indent="0" algn="ctr"/>
            <a:r>
              <a:rPr lang="en-US" dirty="0">
                <a:latin typeface="Times New Roman" panose="02020603050405020304" pitchFamily="18" charset="0"/>
                <a:cs typeface="Times New Roman" panose="02020603050405020304" pitchFamily="18" charset="0"/>
              </a:rPr>
              <a:t>Number of </a:t>
            </a:r>
            <a:r>
              <a:rPr lang="en-US" b="1" dirty="0">
                <a:latin typeface="Times New Roman" panose="02020603050405020304" pitchFamily="18" charset="0"/>
                <a:cs typeface="Times New Roman" panose="02020603050405020304" pitchFamily="18" charset="0"/>
              </a:rPr>
              <a:t>new </a:t>
            </a:r>
            <a:r>
              <a:rPr lang="en-US"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dirty="0">
                <a:latin typeface="Times New Roman" panose="02020603050405020304" pitchFamily="18" charset="0"/>
                <a:cs typeface="Times New Roman" panose="02020603050405020304" pitchFamily="18" charset="0"/>
              </a:rPr>
              <a:t>--------------------------------------</a:t>
            </a:r>
            <a:endParaRPr lang="en-US" u="sng" dirty="0">
              <a:latin typeface="Times New Roman" panose="02020603050405020304" pitchFamily="18" charset="0"/>
              <a:cs typeface="Times New Roman" panose="02020603050405020304" pitchFamily="18" charset="0"/>
            </a:endParaRPr>
          </a:p>
          <a:p>
            <a:pPr marL="0" indent="0" algn="ctr"/>
            <a:r>
              <a:rPr lang="en-US" dirty="0">
                <a:latin typeface="Times New Roman" panose="02020603050405020304" pitchFamily="18" charset="0"/>
                <a:cs typeface="Times New Roman" panose="02020603050405020304" pitchFamily="18" charset="0"/>
              </a:rPr>
              <a:t> Number of persons </a:t>
            </a:r>
            <a:r>
              <a:rPr lang="en-US" b="1" dirty="0">
                <a:latin typeface="Times New Roman" panose="02020603050405020304" pitchFamily="18" charset="0"/>
                <a:cs typeface="Times New Roman" panose="02020603050405020304" pitchFamily="18" charset="0"/>
              </a:rPr>
              <a:t>at risk </a:t>
            </a:r>
            <a:r>
              <a:rPr lang="en-US" dirty="0">
                <a:latin typeface="Times New Roman" panose="02020603050405020304" pitchFamily="18" charset="0"/>
                <a:cs typeface="Times New Roman" panose="02020603050405020304" pitchFamily="18" charset="0"/>
              </a:rPr>
              <a:t>for the disease during the same period</a:t>
            </a:r>
          </a:p>
          <a:p>
            <a:endParaRPr lang="en-US" dirty="0"/>
          </a:p>
        </p:txBody>
      </p:sp>
      <p:sp>
        <p:nvSpPr>
          <p:cNvPr id="4" name="Slide Number Placeholder 3">
            <a:extLst>
              <a:ext uri="{FF2B5EF4-FFF2-40B4-BE49-F238E27FC236}">
                <a16:creationId xmlns:a16="http://schemas.microsoft.com/office/drawing/2014/main" id="{022C8DB5-876F-4881-8294-A892C3E3F51F}"/>
              </a:ext>
            </a:extLst>
          </p:cNvPr>
          <p:cNvSpPr>
            <a:spLocks noGrp="1"/>
          </p:cNvSpPr>
          <p:nvPr>
            <p:ph type="sldNum" sz="quarter" idx="4"/>
          </p:nvPr>
        </p:nvSpPr>
        <p:spPr/>
        <p:txBody>
          <a:bodyPr/>
          <a:lstStyle/>
          <a:p>
            <a:fld id="{90E28097-5348-46F4-A68E-6A0338650D1F}" type="slidenum">
              <a:rPr lang="en-US" smtClean="0"/>
              <a:pPr/>
              <a:t>62</a:t>
            </a:fld>
            <a:endParaRPr lang="en-US"/>
          </a:p>
        </p:txBody>
      </p:sp>
      <p:sp>
        <p:nvSpPr>
          <p:cNvPr id="5" name="Content Placeholder 2">
            <a:extLst>
              <a:ext uri="{FF2B5EF4-FFF2-40B4-BE49-F238E27FC236}">
                <a16:creationId xmlns:a16="http://schemas.microsoft.com/office/drawing/2014/main" id="{ED8E09B2-C5FC-4E75-9A63-780424E867A2}"/>
              </a:ext>
            </a:extLst>
          </p:cNvPr>
          <p:cNvSpPr txBox="1">
            <a:spLocks/>
          </p:cNvSpPr>
          <p:nvPr/>
        </p:nvSpPr>
        <p:spPr>
          <a:xfrm>
            <a:off x="4953000" y="2286000"/>
            <a:ext cx="3810000" cy="44196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0" indent="0" algn="ctr"/>
            <a:r>
              <a:rPr lang="en-US" kern="0" dirty="0">
                <a:latin typeface="Times New Roman" panose="02020603050405020304" pitchFamily="18" charset="0"/>
                <a:cs typeface="Times New Roman" panose="02020603050405020304" pitchFamily="18" charset="0"/>
              </a:rPr>
              <a:t>Number of </a:t>
            </a:r>
            <a:r>
              <a:rPr lang="en-US" b="1" kern="0" dirty="0">
                <a:latin typeface="Times New Roman" panose="02020603050405020304" pitchFamily="18" charset="0"/>
                <a:cs typeface="Times New Roman" panose="02020603050405020304" pitchFamily="18" charset="0"/>
              </a:rPr>
              <a:t>new </a:t>
            </a:r>
            <a:r>
              <a:rPr lang="en-US" kern="0" dirty="0">
                <a:latin typeface="Times New Roman" panose="02020603050405020304" pitchFamily="18" charset="0"/>
                <a:cs typeface="Times New Roman" panose="02020603050405020304" pitchFamily="18" charset="0"/>
              </a:rPr>
              <a:t>cases of disease occurring during a specified period of time </a:t>
            </a:r>
          </a:p>
          <a:p>
            <a:pPr marL="0" indent="0" algn="ctr"/>
            <a:r>
              <a:rPr lang="en-US" kern="0" dirty="0">
                <a:latin typeface="Times New Roman" panose="02020603050405020304" pitchFamily="18" charset="0"/>
                <a:cs typeface="Times New Roman" panose="02020603050405020304" pitchFamily="18" charset="0"/>
              </a:rPr>
              <a:t>-----------------------------------</a:t>
            </a:r>
            <a:endParaRPr lang="en-US" u="sng" kern="0" dirty="0">
              <a:latin typeface="Times New Roman" panose="02020603050405020304" pitchFamily="18" charset="0"/>
              <a:cs typeface="Times New Roman" panose="02020603050405020304" pitchFamily="18" charset="0"/>
            </a:endParaRPr>
          </a:p>
          <a:p>
            <a:pPr marL="0" indent="0" algn="ctr"/>
            <a:r>
              <a:rPr lang="en-US" kern="0" dirty="0">
                <a:latin typeface="Times New Roman" panose="02020603050405020304" pitchFamily="18" charset="0"/>
                <a:cs typeface="Times New Roman" panose="02020603050405020304" pitchFamily="18" charset="0"/>
              </a:rPr>
              <a:t> Initial population at risk for the disease</a:t>
            </a:r>
          </a:p>
          <a:p>
            <a:endParaRPr lang="en-US" kern="0" dirty="0"/>
          </a:p>
        </p:txBody>
      </p:sp>
      <p:sp>
        <p:nvSpPr>
          <p:cNvPr id="6" name="TextBox 5">
            <a:extLst>
              <a:ext uri="{FF2B5EF4-FFF2-40B4-BE49-F238E27FC236}">
                <a16:creationId xmlns:a16="http://schemas.microsoft.com/office/drawing/2014/main" id="{66638BD1-A8CE-4C0B-8D4B-1A955F81367B}"/>
              </a:ext>
            </a:extLst>
          </p:cNvPr>
          <p:cNvSpPr txBox="1"/>
          <p:nvPr/>
        </p:nvSpPr>
        <p:spPr>
          <a:xfrm>
            <a:off x="409008" y="5419635"/>
            <a:ext cx="8506391" cy="830997"/>
          </a:xfrm>
          <a:prstGeom prst="rect">
            <a:avLst/>
          </a:prstGeom>
          <a:noFill/>
        </p:spPr>
        <p:txBody>
          <a:bodyPr wrap="square" rtlCol="0">
            <a:spAutoFit/>
          </a:bodyPr>
          <a:lstStyle/>
          <a:p>
            <a:r>
              <a:rPr lang="en-US" sz="2400" b="0" dirty="0">
                <a:solidFill>
                  <a:schemeClr val="bg1"/>
                </a:solidFill>
              </a:rPr>
              <a:t>In a constant population, the number of persons </a:t>
            </a:r>
            <a:r>
              <a:rPr lang="en-US" sz="2400" dirty="0">
                <a:solidFill>
                  <a:schemeClr val="bg1"/>
                </a:solidFill>
              </a:rPr>
              <a:t>at risk </a:t>
            </a:r>
            <a:r>
              <a:rPr lang="en-US" sz="2400" b="0" dirty="0">
                <a:solidFill>
                  <a:schemeClr val="bg1"/>
                </a:solidFill>
              </a:rPr>
              <a:t>decreases with each new case!</a:t>
            </a:r>
          </a:p>
        </p:txBody>
      </p:sp>
    </p:spTree>
    <p:extLst>
      <p:ext uri="{BB962C8B-B14F-4D97-AF65-F5344CB8AC3E}">
        <p14:creationId xmlns:p14="http://schemas.microsoft.com/office/powerpoint/2010/main" val="41829749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87964" cy="4191000"/>
          </a:xfrm>
        </p:spPr>
      </p:pic>
      <p:sp>
        <p:nvSpPr>
          <p:cNvPr id="5" name="Rectangle 4"/>
          <p:cNvSpPr/>
          <p:nvPr/>
        </p:nvSpPr>
        <p:spPr>
          <a:xfrm>
            <a:off x="3581400" y="6471007"/>
            <a:ext cx="5425611" cy="307777"/>
          </a:xfrm>
          <a:prstGeom prst="rect">
            <a:avLst/>
          </a:prstGeom>
        </p:spPr>
        <p:txBody>
          <a:bodyPr wrap="square">
            <a:spAutoFit/>
          </a:bodyPr>
          <a:lstStyle/>
          <a:p>
            <a:pPr algn="r"/>
            <a:r>
              <a:rPr lang="en-US" sz="1400" b="0" dirty="0">
                <a:solidFill>
                  <a:schemeClr val="bg1"/>
                </a:solidFill>
              </a:rPr>
              <a:t>https://www.ctspedia.org/do/view/CTSpedia/RateCumulIncidence</a:t>
            </a:r>
          </a:p>
        </p:txBody>
      </p:sp>
      <p:sp>
        <p:nvSpPr>
          <p:cNvPr id="6" name="Slide Number Placeholder 5"/>
          <p:cNvSpPr>
            <a:spLocks noGrp="1"/>
          </p:cNvSpPr>
          <p:nvPr>
            <p:ph type="sldNum" sz="quarter" idx="4"/>
          </p:nvPr>
        </p:nvSpPr>
        <p:spPr/>
        <p:txBody>
          <a:bodyPr/>
          <a:lstStyle/>
          <a:p>
            <a:fld id="{90E28097-5348-46F4-A68E-6A0338650D1F}" type="slidenum">
              <a:rPr lang="en-US" smtClean="0"/>
              <a:pPr/>
              <a:t>63</a:t>
            </a:fld>
            <a:endParaRPr lang="en-US"/>
          </a:p>
        </p:txBody>
      </p:sp>
    </p:spTree>
    <p:extLst>
      <p:ext uri="{BB962C8B-B14F-4D97-AF65-F5344CB8AC3E}">
        <p14:creationId xmlns:p14="http://schemas.microsoft.com/office/powerpoint/2010/main" val="9752329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a:t>Incidence rate and cumulative incidence (2)</a:t>
            </a:r>
          </a:p>
        </p:txBody>
      </p:sp>
      <p:sp>
        <p:nvSpPr>
          <p:cNvPr id="5" name="Rectangle 4"/>
          <p:cNvSpPr/>
          <p:nvPr/>
        </p:nvSpPr>
        <p:spPr>
          <a:xfrm>
            <a:off x="152400" y="6471007"/>
            <a:ext cx="8854611" cy="307777"/>
          </a:xfrm>
          <a:prstGeom prst="rect">
            <a:avLst/>
          </a:prstGeom>
        </p:spPr>
        <p:txBody>
          <a:bodyPr wrap="square">
            <a:spAutoFit/>
          </a:bodyPr>
          <a:lstStyle/>
          <a:p>
            <a:pPr algn="r"/>
            <a:r>
              <a:rPr lang="en-US" sz="1400" b="0" dirty="0" err="1">
                <a:solidFill>
                  <a:schemeClr val="bg1"/>
                </a:solidFill>
              </a:rPr>
              <a:t>Szklo</a:t>
            </a:r>
            <a:r>
              <a:rPr lang="en-US" sz="1400" b="0" dirty="0">
                <a:solidFill>
                  <a:schemeClr val="bg1"/>
                </a:solidFill>
              </a:rPr>
              <a:t>, M., &amp; Nieto, F. (2007). Epidemiology: Beyond the Basics (2nd Edition ed.). Boston: Jones and Bartlett Publishers.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09445"/>
            <a:ext cx="7035074" cy="4905054"/>
          </a:xfrm>
        </p:spPr>
      </p:pic>
      <p:sp>
        <p:nvSpPr>
          <p:cNvPr id="7" name="Slide Number Placeholder 6"/>
          <p:cNvSpPr>
            <a:spLocks noGrp="1"/>
          </p:cNvSpPr>
          <p:nvPr>
            <p:ph type="sldNum" sz="quarter" idx="4"/>
          </p:nvPr>
        </p:nvSpPr>
        <p:spPr/>
        <p:txBody>
          <a:bodyPr/>
          <a:lstStyle/>
          <a:p>
            <a:fld id="{90E28097-5348-46F4-A68E-6A0338650D1F}" type="slidenum">
              <a:rPr lang="en-US" smtClean="0"/>
              <a:pPr/>
              <a:t>64</a:t>
            </a:fld>
            <a:endParaRPr lang="en-US"/>
          </a:p>
        </p:txBody>
      </p:sp>
    </p:spTree>
    <p:extLst>
      <p:ext uri="{BB962C8B-B14F-4D97-AF65-F5344CB8AC3E}">
        <p14:creationId xmlns:p14="http://schemas.microsoft.com/office/powerpoint/2010/main" val="25401696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Cumulative incidence example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4000"/>
            <a:ext cx="7010400" cy="4648200"/>
          </a:xfrm>
          <a:solidFill>
            <a:schemeClr val="bg1"/>
          </a:solidFill>
        </p:spPr>
      </p:pic>
      <p:sp>
        <p:nvSpPr>
          <p:cNvPr id="5" name="Rectangle 4"/>
          <p:cNvSpPr/>
          <p:nvPr/>
        </p:nvSpPr>
        <p:spPr>
          <a:xfrm>
            <a:off x="320211" y="6355239"/>
            <a:ext cx="8823789" cy="461665"/>
          </a:xfrm>
          <a:prstGeom prst="rect">
            <a:avLst/>
          </a:prstGeom>
        </p:spPr>
        <p:txBody>
          <a:bodyPr wrap="square">
            <a:spAutoFit/>
          </a:bodyPr>
          <a:lstStyle/>
          <a:p>
            <a:pPr algn="r"/>
            <a:r>
              <a:rPr lang="en-US" sz="1200" b="0" dirty="0" err="1">
                <a:solidFill>
                  <a:schemeClr val="bg1"/>
                </a:solidFill>
              </a:rPr>
              <a:t>Cuzick</a:t>
            </a:r>
            <a:r>
              <a:rPr lang="en-US" sz="1200" b="0" dirty="0">
                <a:solidFill>
                  <a:schemeClr val="bg1"/>
                </a:solidFill>
              </a:rPr>
              <a:t> J et. al. Long-Term Results of Tamoxifen Prophylaxis for Breast Cancer--96-Month Follow-up of the Randomized IBIS-I Trial</a:t>
            </a:r>
          </a:p>
          <a:p>
            <a:pPr algn="r"/>
            <a:r>
              <a:rPr lang="en-US" sz="1200" b="0" dirty="0">
                <a:solidFill>
                  <a:schemeClr val="bg1"/>
                </a:solidFill>
              </a:rPr>
              <a:t>Journal of the National Cancer Institute 99(4):272-82 </a:t>
            </a:r>
          </a:p>
        </p:txBody>
      </p:sp>
      <p:sp>
        <p:nvSpPr>
          <p:cNvPr id="6" name="Slide Number Placeholder 5"/>
          <p:cNvSpPr>
            <a:spLocks noGrp="1"/>
          </p:cNvSpPr>
          <p:nvPr>
            <p:ph type="sldNum" sz="quarter" idx="4"/>
          </p:nvPr>
        </p:nvSpPr>
        <p:spPr/>
        <p:txBody>
          <a:bodyPr/>
          <a:lstStyle/>
          <a:p>
            <a:fld id="{90E28097-5348-46F4-A68E-6A0338650D1F}" type="slidenum">
              <a:rPr lang="en-US" smtClean="0"/>
              <a:pPr/>
              <a:t>65</a:t>
            </a:fld>
            <a:endParaRPr lang="en-US"/>
          </a:p>
        </p:txBody>
      </p:sp>
    </p:spTree>
    <p:extLst>
      <p:ext uri="{BB962C8B-B14F-4D97-AF65-F5344CB8AC3E}">
        <p14:creationId xmlns:p14="http://schemas.microsoft.com/office/powerpoint/2010/main" val="18357974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a:t>
            </a:r>
          </a:p>
        </p:txBody>
      </p:sp>
      <p:sp>
        <p:nvSpPr>
          <p:cNvPr id="3" name="Content Placeholder 2"/>
          <p:cNvSpPr>
            <a:spLocks noGrp="1"/>
          </p:cNvSpPr>
          <p:nvPr>
            <p:ph idx="1"/>
          </p:nvPr>
        </p:nvSpPr>
        <p:spPr/>
        <p:txBody>
          <a:bodyPr/>
          <a:lstStyle/>
          <a:p>
            <a:r>
              <a:rPr lang="en-US" dirty="0">
                <a:latin typeface="Times" panose="02020603050405020304" pitchFamily="18" charset="0"/>
                <a:cs typeface="Times" panose="02020603050405020304" pitchFamily="18" charset="0"/>
              </a:rPr>
              <a:t>Number of new cases of a disease during a specific period divided by the amount of person-time at risk (person x their time at risk)</a:t>
            </a:r>
          </a:p>
          <a:p>
            <a:endParaRPr lang="en-US" dirty="0"/>
          </a:p>
        </p:txBody>
      </p:sp>
      <p:pic>
        <p:nvPicPr>
          <p:cNvPr id="4" name="Picture 3"/>
          <p:cNvPicPr>
            <a:picLocks noChangeAspect="1"/>
          </p:cNvPicPr>
          <p:nvPr/>
        </p:nvPicPr>
        <p:blipFill>
          <a:blip r:embed="rId2"/>
          <a:stretch>
            <a:fillRect/>
          </a:stretch>
        </p:blipFill>
        <p:spPr>
          <a:xfrm>
            <a:off x="571500" y="2952750"/>
            <a:ext cx="7848600" cy="2400300"/>
          </a:xfrm>
          <a:prstGeom prst="rect">
            <a:avLst/>
          </a:prstGeom>
        </p:spPr>
      </p:pic>
      <p:sp>
        <p:nvSpPr>
          <p:cNvPr id="5" name="Rectangle 4"/>
          <p:cNvSpPr/>
          <p:nvPr/>
        </p:nvSpPr>
        <p:spPr>
          <a:xfrm>
            <a:off x="76200" y="6474023"/>
            <a:ext cx="8991600" cy="307777"/>
          </a:xfrm>
          <a:prstGeom prst="rect">
            <a:avLst/>
          </a:prstGeom>
        </p:spPr>
        <p:txBody>
          <a:bodyPr wrap="square">
            <a:spAutoFit/>
          </a:bodyPr>
          <a:lstStyle/>
          <a:p>
            <a:pPr algn="r"/>
            <a:r>
              <a:rPr lang="en-US" sz="1400" dirty="0">
                <a:solidFill>
                  <a:schemeClr val="bg1"/>
                </a:solidFill>
                <a:cs typeface="Times New Roman" panose="02020603050405020304" pitchFamily="18" charset="0"/>
              </a:rPr>
              <a:t>Gordis, Leon. Epidemiology (5). Saint Louis, US: Saunders, 2013. ProQuest </a:t>
            </a:r>
            <a:r>
              <a:rPr lang="en-US" sz="1400" dirty="0" err="1">
                <a:solidFill>
                  <a:schemeClr val="bg1"/>
                </a:solidFill>
                <a:cs typeface="Times New Roman" panose="02020603050405020304" pitchFamily="18" charset="0"/>
              </a:rPr>
              <a:t>ebrary</a:t>
            </a:r>
            <a:r>
              <a:rPr lang="en-US" sz="1400" dirty="0">
                <a:solidFill>
                  <a:schemeClr val="bg1"/>
                </a:solidFill>
                <a:cs typeface="Times New Roman" panose="02020603050405020304" pitchFamily="18" charset="0"/>
              </a:rPr>
              <a:t>. Web. 2 March 2017</a:t>
            </a:r>
          </a:p>
        </p:txBody>
      </p:sp>
      <p:sp>
        <p:nvSpPr>
          <p:cNvPr id="6" name="Slide Number Placeholder 5"/>
          <p:cNvSpPr>
            <a:spLocks noGrp="1"/>
          </p:cNvSpPr>
          <p:nvPr>
            <p:ph type="sldNum" sz="quarter" idx="4"/>
          </p:nvPr>
        </p:nvSpPr>
        <p:spPr/>
        <p:txBody>
          <a:bodyPr/>
          <a:lstStyle/>
          <a:p>
            <a:fld id="{90E28097-5348-46F4-A68E-6A0338650D1F}" type="slidenum">
              <a:rPr lang="en-US" smtClean="0"/>
              <a:pPr/>
              <a:t>66</a:t>
            </a:fld>
            <a:endParaRPr lang="en-US"/>
          </a:p>
        </p:txBody>
      </p:sp>
    </p:spTree>
    <p:extLst>
      <p:ext uri="{BB962C8B-B14F-4D97-AF65-F5344CB8AC3E}">
        <p14:creationId xmlns:p14="http://schemas.microsoft.com/office/powerpoint/2010/main" val="3667110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Density: Interpretation</a:t>
            </a:r>
          </a:p>
        </p:txBody>
      </p:sp>
      <p:pic>
        <p:nvPicPr>
          <p:cNvPr id="4" name="Content Placeholder 3"/>
          <p:cNvPicPr>
            <a:picLocks noGrp="1" noChangeAspect="1"/>
          </p:cNvPicPr>
          <p:nvPr>
            <p:ph idx="1"/>
          </p:nvPr>
        </p:nvPicPr>
        <p:blipFill>
          <a:blip r:embed="rId2"/>
          <a:stretch>
            <a:fillRect/>
          </a:stretch>
        </p:blipFill>
        <p:spPr>
          <a:xfrm>
            <a:off x="609600" y="1981200"/>
            <a:ext cx="3000375" cy="1514475"/>
          </a:xfrm>
          <a:prstGeom prst="rect">
            <a:avLst/>
          </a:prstGeom>
        </p:spPr>
      </p:pic>
      <p:pic>
        <p:nvPicPr>
          <p:cNvPr id="5" name="Picture 4"/>
          <p:cNvPicPr>
            <a:picLocks noChangeAspect="1"/>
          </p:cNvPicPr>
          <p:nvPr/>
        </p:nvPicPr>
        <p:blipFill>
          <a:blip r:embed="rId3"/>
          <a:stretch>
            <a:fillRect/>
          </a:stretch>
        </p:blipFill>
        <p:spPr>
          <a:xfrm>
            <a:off x="4114800" y="1981200"/>
            <a:ext cx="3990975" cy="1638300"/>
          </a:xfrm>
          <a:prstGeom prst="rect">
            <a:avLst/>
          </a:prstGeom>
        </p:spPr>
      </p:pic>
      <p:pic>
        <p:nvPicPr>
          <p:cNvPr id="6" name="Picture 5"/>
          <p:cNvPicPr>
            <a:picLocks noChangeAspect="1"/>
          </p:cNvPicPr>
          <p:nvPr/>
        </p:nvPicPr>
        <p:blipFill>
          <a:blip r:embed="rId4"/>
          <a:stretch>
            <a:fillRect/>
          </a:stretch>
        </p:blipFill>
        <p:spPr>
          <a:xfrm>
            <a:off x="595745" y="4267200"/>
            <a:ext cx="3181350" cy="1666875"/>
          </a:xfrm>
          <a:prstGeom prst="rect">
            <a:avLst/>
          </a:prstGeom>
        </p:spPr>
      </p:pic>
      <p:pic>
        <p:nvPicPr>
          <p:cNvPr id="7" name="Picture 6"/>
          <p:cNvPicPr>
            <a:picLocks noChangeAspect="1"/>
          </p:cNvPicPr>
          <p:nvPr/>
        </p:nvPicPr>
        <p:blipFill>
          <a:blip r:embed="rId5"/>
          <a:stretch>
            <a:fillRect/>
          </a:stretch>
        </p:blipFill>
        <p:spPr>
          <a:xfrm>
            <a:off x="4133850" y="4229099"/>
            <a:ext cx="3971925" cy="1743075"/>
          </a:xfrm>
          <a:prstGeom prst="rect">
            <a:avLst/>
          </a:prstGeom>
        </p:spPr>
      </p:pic>
      <p:sp>
        <p:nvSpPr>
          <p:cNvPr id="3" name="Rectangle 2"/>
          <p:cNvSpPr/>
          <p:nvPr/>
        </p:nvSpPr>
        <p:spPr>
          <a:xfrm>
            <a:off x="19594" y="6474023"/>
            <a:ext cx="9124406"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8" name="Slide Number Placeholder 7"/>
          <p:cNvSpPr>
            <a:spLocks noGrp="1"/>
          </p:cNvSpPr>
          <p:nvPr>
            <p:ph type="sldNum" sz="quarter" idx="4"/>
          </p:nvPr>
        </p:nvSpPr>
        <p:spPr/>
        <p:txBody>
          <a:bodyPr/>
          <a:lstStyle/>
          <a:p>
            <a:fld id="{90E28097-5348-46F4-A68E-6A0338650D1F}" type="slidenum">
              <a:rPr lang="en-US" smtClean="0"/>
              <a:pPr/>
              <a:t>67</a:t>
            </a:fld>
            <a:endParaRPr lang="en-US"/>
          </a:p>
        </p:txBody>
      </p:sp>
    </p:spTree>
    <p:extLst>
      <p:ext uri="{BB962C8B-B14F-4D97-AF65-F5344CB8AC3E}">
        <p14:creationId xmlns:p14="http://schemas.microsoft.com/office/powerpoint/2010/main" val="28592728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new cases</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Define population;</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Determine who has and who does not have the disease;</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Follow the people who do not have the disease for a time period;</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end of time period find out who had the disease in the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68</a:t>
            </a:fld>
            <a:endParaRPr lang="en-US"/>
          </a:p>
        </p:txBody>
      </p:sp>
    </p:spTree>
    <p:extLst>
      <p:ext uri="{BB962C8B-B14F-4D97-AF65-F5344CB8AC3E}">
        <p14:creationId xmlns:p14="http://schemas.microsoft.com/office/powerpoint/2010/main" val="507434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69</a:t>
            </a:fld>
            <a:endParaRPr lang="en-US"/>
          </a:p>
        </p:txBody>
      </p:sp>
    </p:spTree>
    <p:extLst>
      <p:ext uri="{BB962C8B-B14F-4D97-AF65-F5344CB8AC3E}">
        <p14:creationId xmlns:p14="http://schemas.microsoft.com/office/powerpoint/2010/main" val="260615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3A87-A428-4925-A559-4985400B1B26}"/>
              </a:ext>
            </a:extLst>
          </p:cNvPr>
          <p:cNvSpPr>
            <a:spLocks noGrp="1"/>
          </p:cNvSpPr>
          <p:nvPr>
            <p:ph type="title"/>
          </p:nvPr>
        </p:nvSpPr>
        <p:spPr/>
        <p:txBody>
          <a:bodyPr/>
          <a:lstStyle/>
          <a:p>
            <a:r>
              <a:rPr lang="en-US" dirty="0"/>
              <a:t>This is NOT an operational linkage!</a:t>
            </a:r>
          </a:p>
        </p:txBody>
      </p:sp>
      <p:sp>
        <p:nvSpPr>
          <p:cNvPr id="3" name="Content Placeholder 2">
            <a:extLst>
              <a:ext uri="{FF2B5EF4-FFF2-40B4-BE49-F238E27FC236}">
                <a16:creationId xmlns:a16="http://schemas.microsoft.com/office/drawing/2014/main" id="{D194A896-4BED-4442-A307-DBE6A2BA3C97}"/>
              </a:ext>
            </a:extLst>
          </p:cNvPr>
          <p:cNvSpPr>
            <a:spLocks noGrp="1"/>
          </p:cNvSpPr>
          <p:nvPr>
            <p:ph idx="1"/>
          </p:nvPr>
        </p:nvSpPr>
        <p:spPr>
          <a:xfrm>
            <a:off x="228600" y="4724400"/>
            <a:ext cx="8686800" cy="1905000"/>
          </a:xfrm>
        </p:spPr>
        <p:txBody>
          <a:bodyPr/>
          <a:lstStyle/>
          <a:p>
            <a:pPr algn="ctr"/>
            <a:r>
              <a:rPr lang="en-US" sz="4000" dirty="0"/>
              <a:t>This is only a graphical depiction of </a:t>
            </a:r>
            <a:r>
              <a:rPr lang="en-US" sz="7200" dirty="0"/>
              <a:t>a hypothesis!</a:t>
            </a:r>
          </a:p>
        </p:txBody>
      </p:sp>
      <p:sp>
        <p:nvSpPr>
          <p:cNvPr id="4" name="Slide Number Placeholder 3">
            <a:extLst>
              <a:ext uri="{FF2B5EF4-FFF2-40B4-BE49-F238E27FC236}">
                <a16:creationId xmlns:a16="http://schemas.microsoft.com/office/drawing/2014/main" id="{6A75F2BD-E787-4567-B759-3572AF200772}"/>
              </a:ext>
            </a:extLst>
          </p:cNvPr>
          <p:cNvSpPr>
            <a:spLocks noGrp="1"/>
          </p:cNvSpPr>
          <p:nvPr>
            <p:ph type="sldNum" sz="quarter" idx="4"/>
          </p:nvPr>
        </p:nvSpPr>
        <p:spPr/>
        <p:txBody>
          <a:bodyPr/>
          <a:lstStyle/>
          <a:p>
            <a:fld id="{90E28097-5348-46F4-A68E-6A0338650D1F}" type="slidenum">
              <a:rPr lang="en-US" smtClean="0"/>
              <a:pPr/>
              <a:t>7</a:t>
            </a:fld>
            <a:endParaRPr lang="en-US"/>
          </a:p>
        </p:txBody>
      </p:sp>
      <p:pic>
        <p:nvPicPr>
          <p:cNvPr id="8" name="Picture 7">
            <a:extLst>
              <a:ext uri="{FF2B5EF4-FFF2-40B4-BE49-F238E27FC236}">
                <a16:creationId xmlns:a16="http://schemas.microsoft.com/office/drawing/2014/main" id="{9E0C6102-1BAB-4375-894D-BD6A0B49D4B5}"/>
              </a:ext>
            </a:extLst>
          </p:cNvPr>
          <p:cNvPicPr>
            <a:picLocks noChangeAspect="1"/>
          </p:cNvPicPr>
          <p:nvPr/>
        </p:nvPicPr>
        <p:blipFill>
          <a:blip r:embed="rId2"/>
          <a:stretch>
            <a:fillRect/>
          </a:stretch>
        </p:blipFill>
        <p:spPr>
          <a:xfrm>
            <a:off x="2514600" y="1828800"/>
            <a:ext cx="4029075" cy="2486025"/>
          </a:xfrm>
          <a:prstGeom prst="rect">
            <a:avLst/>
          </a:prstGeom>
        </p:spPr>
      </p:pic>
    </p:spTree>
    <p:extLst>
      <p:ext uri="{BB962C8B-B14F-4D97-AF65-F5344CB8AC3E}">
        <p14:creationId xmlns:p14="http://schemas.microsoft.com/office/powerpoint/2010/main" val="38655188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Prevalence is the total number of individuals in a population who have a disease or health condition at a specific period of time, usually expressed as a percentage of the population.</a:t>
            </a: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Two types:</a:t>
            </a:r>
          </a:p>
          <a:p>
            <a:pPr marL="857250" lvl="1" indent="-457200"/>
            <a:r>
              <a:rPr lang="en-US" sz="2800" dirty="0">
                <a:latin typeface="Times New Roman" panose="02020603050405020304" pitchFamily="18" charset="0"/>
                <a:cs typeface="Times New Roman" panose="02020603050405020304" pitchFamily="18" charset="0"/>
              </a:rPr>
              <a:t>Point Prevalence</a:t>
            </a:r>
          </a:p>
          <a:p>
            <a:pPr marL="857250" lvl="1" indent="-457200"/>
            <a:r>
              <a:rPr lang="en-US" sz="2800" dirty="0">
                <a:latin typeface="Times New Roman" panose="02020603050405020304" pitchFamily="18" charset="0"/>
                <a:cs typeface="Times New Roman" panose="02020603050405020304" pitchFamily="18" charset="0"/>
              </a:rPr>
              <a:t>Period Prevalence</a:t>
            </a:r>
          </a:p>
          <a:p>
            <a:pPr marL="457200" indent="-45720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pic>
        <p:nvPicPr>
          <p:cNvPr id="5" name="Picture 4"/>
          <p:cNvPicPr>
            <a:picLocks noChangeAspect="1"/>
          </p:cNvPicPr>
          <p:nvPr/>
        </p:nvPicPr>
        <p:blipFill>
          <a:blip r:embed="rId2"/>
          <a:stretch>
            <a:fillRect/>
          </a:stretch>
        </p:blipFill>
        <p:spPr>
          <a:xfrm>
            <a:off x="4575425" y="3399504"/>
            <a:ext cx="4659951" cy="2899858"/>
          </a:xfrm>
          <a:prstGeom prst="rect">
            <a:avLst/>
          </a:prstGeom>
        </p:spPr>
      </p:pic>
      <p:sp>
        <p:nvSpPr>
          <p:cNvPr id="6" name="Slide Number Placeholder 5"/>
          <p:cNvSpPr>
            <a:spLocks noGrp="1"/>
          </p:cNvSpPr>
          <p:nvPr>
            <p:ph type="sldNum" sz="quarter" idx="4"/>
          </p:nvPr>
        </p:nvSpPr>
        <p:spPr/>
        <p:txBody>
          <a:bodyPr/>
          <a:lstStyle/>
          <a:p>
            <a:fld id="{90E28097-5348-46F4-A68E-6A0338650D1F}" type="slidenum">
              <a:rPr lang="en-US" smtClean="0"/>
              <a:pPr/>
              <a:t>70</a:t>
            </a:fld>
            <a:endParaRPr lang="en-US"/>
          </a:p>
        </p:txBody>
      </p:sp>
    </p:spTree>
    <p:extLst>
      <p:ext uri="{BB962C8B-B14F-4D97-AF65-F5344CB8AC3E}">
        <p14:creationId xmlns:p14="http://schemas.microsoft.com/office/powerpoint/2010/main" val="12989041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Point Prevalence</a:t>
            </a:r>
          </a:p>
        </p:txBody>
      </p:sp>
      <p:sp>
        <p:nvSpPr>
          <p:cNvPr id="3" name="Content Placeholder 2"/>
          <p:cNvSpPr>
            <a:spLocks noGrp="1"/>
          </p:cNvSpPr>
          <p:nvPr>
            <p:ph idx="1"/>
          </p:nvPr>
        </p:nvSpPr>
        <p:spPr/>
        <p:txBody>
          <a:bodyPr/>
          <a:lstStyle/>
          <a:p>
            <a:endParaRPr lang="en-US" dirty="0"/>
          </a:p>
          <a:p>
            <a:r>
              <a:rPr lang="en-US" dirty="0">
                <a:latin typeface="Times New Roman" panose="02020603050405020304" pitchFamily="18" charset="0"/>
                <a:cs typeface="Times New Roman" panose="02020603050405020304" pitchFamily="18" charset="0"/>
              </a:rPr>
              <a:t>Proportion of the population with a  particular disease at a particular point in time</a:t>
            </a:r>
          </a:p>
          <a:p>
            <a:endParaRPr lang="en-US" dirty="0"/>
          </a:p>
          <a:p>
            <a:endParaRPr lang="en-US" dirty="0"/>
          </a:p>
        </p:txBody>
      </p:sp>
      <p:pic>
        <p:nvPicPr>
          <p:cNvPr id="4" name="Picture 3"/>
          <p:cNvPicPr>
            <a:picLocks noChangeAspect="1"/>
          </p:cNvPicPr>
          <p:nvPr/>
        </p:nvPicPr>
        <p:blipFill>
          <a:blip r:embed="rId2"/>
          <a:stretch>
            <a:fillRect/>
          </a:stretch>
        </p:blipFill>
        <p:spPr>
          <a:xfrm>
            <a:off x="1185862" y="3033712"/>
            <a:ext cx="6772275" cy="2238375"/>
          </a:xfrm>
          <a:prstGeom prst="rect">
            <a:avLst/>
          </a:prstGeom>
        </p:spPr>
      </p:pic>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71</a:t>
            </a:fld>
            <a:endParaRPr lang="en-US"/>
          </a:p>
        </p:txBody>
      </p:sp>
    </p:spTree>
    <p:extLst>
      <p:ext uri="{BB962C8B-B14F-4D97-AF65-F5344CB8AC3E}">
        <p14:creationId xmlns:p14="http://schemas.microsoft.com/office/powerpoint/2010/main" val="15932148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Period Prevalence</a:t>
            </a:r>
          </a:p>
        </p:txBody>
      </p:sp>
      <p:pic>
        <p:nvPicPr>
          <p:cNvPr id="4" name="Content Placeholder 3"/>
          <p:cNvPicPr>
            <a:picLocks noGrp="1" noChangeAspect="1"/>
          </p:cNvPicPr>
          <p:nvPr>
            <p:ph idx="1"/>
          </p:nvPr>
        </p:nvPicPr>
        <p:blipFill>
          <a:blip r:embed="rId2"/>
          <a:stretch>
            <a:fillRect/>
          </a:stretch>
        </p:blipFill>
        <p:spPr>
          <a:xfrm>
            <a:off x="1190625" y="3024187"/>
            <a:ext cx="6762750" cy="2257425"/>
          </a:xfrm>
          <a:prstGeom prst="rect">
            <a:avLst/>
          </a:prstGeom>
        </p:spPr>
      </p:pic>
      <p:sp>
        <p:nvSpPr>
          <p:cNvPr id="5" name="Rectangle 4"/>
          <p:cNvSpPr/>
          <p:nvPr/>
        </p:nvSpPr>
        <p:spPr>
          <a:xfrm>
            <a:off x="381000" y="1569790"/>
            <a:ext cx="8382000" cy="1077218"/>
          </a:xfrm>
          <a:prstGeom prst="rect">
            <a:avLst/>
          </a:prstGeom>
        </p:spPr>
        <p:txBody>
          <a:bodyPr wrap="square">
            <a:spAutoFit/>
          </a:bodyPr>
          <a:lstStyle/>
          <a:p>
            <a:pPr algn="just"/>
            <a:r>
              <a:rPr lang="en-US" b="0" dirty="0">
                <a:solidFill>
                  <a:schemeClr val="bg1"/>
                </a:solidFill>
                <a:cs typeface="Times New Roman" panose="02020603050405020304" pitchFamily="18" charset="0"/>
              </a:rPr>
              <a:t>The proportion of the population with a particular disease during a </a:t>
            </a:r>
            <a:r>
              <a:rPr lang="en-US" b="0" u="sng" dirty="0">
                <a:solidFill>
                  <a:schemeClr val="bg1"/>
                </a:solidFill>
                <a:cs typeface="Times New Roman" panose="02020603050405020304" pitchFamily="18" charset="0"/>
              </a:rPr>
              <a:t>specified period</a:t>
            </a:r>
            <a:r>
              <a:rPr lang="en-US" b="0" dirty="0">
                <a:solidFill>
                  <a:schemeClr val="bg1"/>
                </a:solidFill>
                <a:cs typeface="Times New Roman" panose="02020603050405020304" pitchFamily="18" charset="0"/>
              </a:rPr>
              <a:t> in time</a:t>
            </a:r>
            <a:endParaRPr lang="en-US" dirty="0">
              <a:solidFill>
                <a:schemeClr val="bg1"/>
              </a:solidFill>
              <a:cs typeface="Times New Roman" panose="02020603050405020304" pitchFamily="18" charset="0"/>
            </a:endParaRPr>
          </a:p>
        </p:txBody>
      </p:sp>
      <p:sp>
        <p:nvSpPr>
          <p:cNvPr id="6" name="Rectangle 5"/>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7" name="Slide Number Placeholder 6"/>
          <p:cNvSpPr>
            <a:spLocks noGrp="1"/>
          </p:cNvSpPr>
          <p:nvPr>
            <p:ph type="sldNum" sz="quarter" idx="4"/>
          </p:nvPr>
        </p:nvSpPr>
        <p:spPr/>
        <p:txBody>
          <a:bodyPr/>
          <a:lstStyle/>
          <a:p>
            <a:fld id="{90E28097-5348-46F4-A68E-6A0338650D1F}" type="slidenum">
              <a:rPr lang="en-US" smtClean="0"/>
              <a:pPr/>
              <a:t>72</a:t>
            </a:fld>
            <a:endParaRPr lang="en-US"/>
          </a:p>
        </p:txBody>
      </p:sp>
    </p:spTree>
    <p:extLst>
      <p:ext uri="{BB962C8B-B14F-4D97-AF65-F5344CB8AC3E}">
        <p14:creationId xmlns:p14="http://schemas.microsoft.com/office/powerpoint/2010/main" val="1190380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need point and period prevalence?</a:t>
            </a:r>
          </a:p>
        </p:txBody>
      </p:sp>
      <p:sp>
        <p:nvSpPr>
          <p:cNvPr id="3" name="Content Placeholder 2"/>
          <p:cNvSpPr>
            <a:spLocks noGrp="1"/>
          </p:cNvSpPr>
          <p:nvPr>
            <p:ph idx="1"/>
          </p:nvPr>
        </p:nvSpPr>
        <p:spPr>
          <a:xfrm>
            <a:off x="228600" y="2286000"/>
            <a:ext cx="8686800" cy="4343400"/>
          </a:xfrm>
        </p:spPr>
        <p:txBody>
          <a:bodyPr/>
          <a:lstStyle/>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Point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need to be compared in different periods of time in different healthcare settings</a:t>
            </a:r>
          </a:p>
          <a:p>
            <a:pPr lvl="1">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Period Prevalence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Useful for conditions that ‘come and go’…</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1-week -Hay fever or other allergy </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1-month -Depression symptoms</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1-year -Low-back pain</a:t>
            </a:r>
          </a:p>
          <a:p>
            <a:pPr lvl="2">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5-year -Genital herpes recurrence </a:t>
            </a:r>
          </a:p>
        </p:txBody>
      </p:sp>
      <p:sp>
        <p:nvSpPr>
          <p:cNvPr id="4" name="Slide Number Placeholder 3"/>
          <p:cNvSpPr>
            <a:spLocks noGrp="1"/>
          </p:cNvSpPr>
          <p:nvPr>
            <p:ph type="sldNum" sz="quarter" idx="4"/>
          </p:nvPr>
        </p:nvSpPr>
        <p:spPr/>
        <p:txBody>
          <a:bodyPr/>
          <a:lstStyle/>
          <a:p>
            <a:fld id="{90E28097-5348-46F4-A68E-6A0338650D1F}" type="slidenum">
              <a:rPr lang="en-US" smtClean="0"/>
              <a:pPr/>
              <a:t>73</a:t>
            </a:fld>
            <a:endParaRPr lang="en-US"/>
          </a:p>
        </p:txBody>
      </p:sp>
    </p:spTree>
    <p:extLst>
      <p:ext uri="{BB962C8B-B14F-4D97-AF65-F5344CB8AC3E}">
        <p14:creationId xmlns:p14="http://schemas.microsoft.com/office/powerpoint/2010/main" val="8126716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incidence and prevalence related?</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incidence = # new cases, </a:t>
            </a:r>
          </a:p>
          <a:p>
            <a:pPr>
              <a:buFont typeface="Arial" panose="020B0604020202020204" pitchFamily="34" charset="0"/>
              <a:buChar char="•"/>
            </a:pPr>
            <a:r>
              <a:rPr lang="en-US" dirty="0"/>
              <a:t>prevalence = # existing cases,</a:t>
            </a:r>
          </a:p>
          <a:p>
            <a:pPr>
              <a:buFont typeface="Arial" panose="020B0604020202020204" pitchFamily="34" charset="0"/>
              <a:buChar char="•"/>
            </a:pPr>
            <a:endParaRPr lang="en-US" dirty="0"/>
          </a:p>
          <a:p>
            <a:pPr>
              <a:buFont typeface="Arial" panose="020B0604020202020204" pitchFamily="34" charset="0"/>
              <a:buChar char="•"/>
            </a:pPr>
            <a:r>
              <a:rPr lang="en-US" dirty="0">
                <a:sym typeface="Wingdings" panose="05000000000000000000" pitchFamily="2" charset="2"/>
              </a:rPr>
              <a:t> </a:t>
            </a:r>
            <a:r>
              <a:rPr lang="en-US" dirty="0"/>
              <a:t>Prevalence rate = Incidence rate x average Duration of disease</a:t>
            </a:r>
          </a:p>
          <a:p>
            <a:pPr>
              <a:buFont typeface="Arial" panose="020B0604020202020204" pitchFamily="34" charset="0"/>
              <a:buChar char="•"/>
            </a:pPr>
            <a:r>
              <a:rPr lang="en-US" dirty="0"/>
              <a:t>(P = I x D)</a:t>
            </a:r>
          </a:p>
          <a:p>
            <a:pPr>
              <a:buFont typeface="Arial" panose="020B0604020202020204" pitchFamily="34" charset="0"/>
              <a:buChar char="•"/>
            </a:pPr>
            <a:endParaRPr lang="en-US" dirty="0"/>
          </a:p>
          <a:p>
            <a:pPr>
              <a:buFont typeface="Arial" panose="020B0604020202020204" pitchFamily="34" charset="0"/>
              <a:buChar char="•"/>
            </a:pPr>
            <a:r>
              <a:rPr lang="en-US" dirty="0"/>
              <a:t>Assumptions for this to be correct:</a:t>
            </a:r>
          </a:p>
          <a:p>
            <a:pPr lvl="1">
              <a:buFont typeface="Arial" panose="020B0604020202020204" pitchFamily="34" charset="0"/>
              <a:buChar char="•"/>
            </a:pPr>
            <a:r>
              <a:rPr lang="en-US" dirty="0"/>
              <a:t>Prevalence relatively constant</a:t>
            </a:r>
          </a:p>
          <a:p>
            <a:pPr lvl="1">
              <a:buFont typeface="Arial" panose="020B0604020202020204" pitchFamily="34" charset="0"/>
              <a:buChar char="•"/>
            </a:pPr>
            <a:r>
              <a:rPr lang="en-US" dirty="0"/>
              <a:t>Incidence and outflow (cure and death) relatively equal</a:t>
            </a:r>
          </a:p>
          <a:p>
            <a:pPr lvl="1">
              <a:buFont typeface="Arial" panose="020B0604020202020204" pitchFamily="34" charset="0"/>
              <a:buChar char="•"/>
            </a:pPr>
            <a:r>
              <a:rPr lang="en-US" dirty="0"/>
              <a:t>&lt; 10% of population has the disease</a:t>
            </a:r>
          </a:p>
        </p:txBody>
      </p:sp>
      <p:sp>
        <p:nvSpPr>
          <p:cNvPr id="4" name="Slide Number Placeholder 3"/>
          <p:cNvSpPr>
            <a:spLocks noGrp="1"/>
          </p:cNvSpPr>
          <p:nvPr>
            <p:ph type="sldNum" sz="quarter" idx="4"/>
          </p:nvPr>
        </p:nvSpPr>
        <p:spPr/>
        <p:txBody>
          <a:bodyPr/>
          <a:lstStyle/>
          <a:p>
            <a:fld id="{90E28097-5348-46F4-A68E-6A0338650D1F}" type="slidenum">
              <a:rPr lang="en-US" smtClean="0"/>
              <a:pPr/>
              <a:t>74</a:t>
            </a:fld>
            <a:endParaRPr lang="en-US"/>
          </a:p>
        </p:txBody>
      </p:sp>
    </p:spTree>
    <p:extLst>
      <p:ext uri="{BB962C8B-B14F-4D97-AF65-F5344CB8AC3E}">
        <p14:creationId xmlns:p14="http://schemas.microsoft.com/office/powerpoint/2010/main" val="34639141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Incidence and prevalence</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1524000"/>
            <a:ext cx="7885878" cy="5233741"/>
          </a:xfrm>
        </p:spPr>
      </p:pic>
      <p:sp>
        <p:nvSpPr>
          <p:cNvPr id="7" name="Slide Number Placeholder 6"/>
          <p:cNvSpPr>
            <a:spLocks noGrp="1"/>
          </p:cNvSpPr>
          <p:nvPr>
            <p:ph type="sldNum" sz="quarter" idx="4"/>
          </p:nvPr>
        </p:nvSpPr>
        <p:spPr/>
        <p:txBody>
          <a:bodyPr/>
          <a:lstStyle/>
          <a:p>
            <a:fld id="{90E28097-5348-46F4-A68E-6A0338650D1F}" type="slidenum">
              <a:rPr lang="en-US" smtClean="0"/>
              <a:pPr/>
              <a:t>75</a:t>
            </a:fld>
            <a:endParaRPr lang="en-US"/>
          </a:p>
        </p:txBody>
      </p:sp>
    </p:spTree>
    <p:extLst>
      <p:ext uri="{BB962C8B-B14F-4D97-AF65-F5344CB8AC3E}">
        <p14:creationId xmlns:p14="http://schemas.microsoft.com/office/powerpoint/2010/main" val="10454423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 y="609600"/>
            <a:ext cx="9156410" cy="5562600"/>
          </a:xfrm>
        </p:spPr>
      </p:pic>
      <p:sp>
        <p:nvSpPr>
          <p:cNvPr id="5" name="Rectangle 4"/>
          <p:cNvSpPr/>
          <p:nvPr/>
        </p:nvSpPr>
        <p:spPr>
          <a:xfrm>
            <a:off x="3810000" y="6400800"/>
            <a:ext cx="5257800" cy="307777"/>
          </a:xfrm>
          <a:prstGeom prst="rect">
            <a:avLst/>
          </a:prstGeom>
        </p:spPr>
        <p:txBody>
          <a:bodyPr wrap="square">
            <a:spAutoFit/>
          </a:bodyPr>
          <a:lstStyle/>
          <a:p>
            <a:pPr algn="r"/>
            <a:r>
              <a:rPr lang="en-US" sz="1400" b="0" dirty="0">
                <a:solidFill>
                  <a:schemeClr val="bg1"/>
                </a:solidFill>
              </a:rPr>
              <a:t>https://cursos.campusvirtualsp.org/mod/tab/view.php?id=25523</a:t>
            </a:r>
          </a:p>
        </p:txBody>
      </p:sp>
      <p:sp>
        <p:nvSpPr>
          <p:cNvPr id="6" name="Slide Number Placeholder 5"/>
          <p:cNvSpPr>
            <a:spLocks noGrp="1"/>
          </p:cNvSpPr>
          <p:nvPr>
            <p:ph type="sldNum" sz="quarter" idx="4"/>
          </p:nvPr>
        </p:nvSpPr>
        <p:spPr/>
        <p:txBody>
          <a:bodyPr/>
          <a:lstStyle/>
          <a:p>
            <a:fld id="{90E28097-5348-46F4-A68E-6A0338650D1F}" type="slidenum">
              <a:rPr lang="en-US" smtClean="0"/>
              <a:pPr/>
              <a:t>76</a:t>
            </a:fld>
            <a:endParaRPr lang="en-US"/>
          </a:p>
        </p:txBody>
      </p:sp>
    </p:spTree>
    <p:extLst>
      <p:ext uri="{BB962C8B-B14F-4D97-AF65-F5344CB8AC3E}">
        <p14:creationId xmlns:p14="http://schemas.microsoft.com/office/powerpoint/2010/main" val="9778884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effects of numerator and denominator</a:t>
            </a:r>
          </a:p>
        </p:txBody>
      </p:sp>
      <p:pic>
        <p:nvPicPr>
          <p:cNvPr id="4" name="Content Placeholder 3"/>
          <p:cNvPicPr>
            <a:picLocks noGrp="1" noChangeAspect="1"/>
          </p:cNvPicPr>
          <p:nvPr>
            <p:ph idx="1"/>
          </p:nvPr>
        </p:nvPicPr>
        <p:blipFill>
          <a:blip r:embed="rId2"/>
          <a:stretch>
            <a:fillRect/>
          </a:stretch>
        </p:blipFill>
        <p:spPr>
          <a:xfrm>
            <a:off x="457200" y="2057400"/>
            <a:ext cx="2469444" cy="1905000"/>
          </a:xfrm>
          <a:prstGeom prst="rect">
            <a:avLst/>
          </a:prstGeom>
        </p:spPr>
      </p:pic>
      <p:pic>
        <p:nvPicPr>
          <p:cNvPr id="5" name="Picture 4"/>
          <p:cNvPicPr>
            <a:picLocks noChangeAspect="1"/>
          </p:cNvPicPr>
          <p:nvPr/>
        </p:nvPicPr>
        <p:blipFill>
          <a:blip r:embed="rId3"/>
          <a:stretch>
            <a:fillRect/>
          </a:stretch>
        </p:blipFill>
        <p:spPr>
          <a:xfrm>
            <a:off x="3200400" y="3276600"/>
            <a:ext cx="2648441" cy="2057400"/>
          </a:xfrm>
          <a:prstGeom prst="rect">
            <a:avLst/>
          </a:prstGeom>
        </p:spPr>
      </p:pic>
      <p:pic>
        <p:nvPicPr>
          <p:cNvPr id="6" name="Picture 8" descr="S9781416040026-003-f013"/>
          <p:cNvPicPr>
            <a:picLocks noChangeAspect="1" noChangeArrowheads="1"/>
          </p:cNvPicPr>
          <p:nvPr/>
        </p:nvPicPr>
        <p:blipFill>
          <a:blip r:embed="rId4" cstate="print">
            <a:extLst>
              <a:ext uri="{28A0092B-C50C-407E-A947-70E740481C1C}">
                <a14:useLocalDpi xmlns:a14="http://schemas.microsoft.com/office/drawing/2010/main" val="0"/>
              </a:ext>
            </a:extLst>
          </a:blip>
          <a:srcRect b="6653"/>
          <a:stretch>
            <a:fillRect/>
          </a:stretch>
        </p:blipFill>
        <p:spPr bwMode="auto">
          <a:xfrm>
            <a:off x="6266959" y="4495800"/>
            <a:ext cx="264844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0"/>
          <p:cNvSpPr txBox="1">
            <a:spLocks noChangeArrowheads="1"/>
          </p:cNvSpPr>
          <p:nvPr/>
        </p:nvSpPr>
        <p:spPr bwMode="auto">
          <a:xfrm>
            <a:off x="-628159" y="6183312"/>
            <a:ext cx="6477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800" b="0" dirty="0">
                <a:solidFill>
                  <a:schemeClr val="bg1"/>
                </a:solidFill>
              </a:rPr>
              <a:t>Adapted from </a:t>
            </a:r>
            <a:r>
              <a:rPr lang="en-US" altLang="en-US" sz="1800" b="0" dirty="0" err="1">
                <a:solidFill>
                  <a:schemeClr val="bg1"/>
                </a:solidFill>
              </a:rPr>
              <a:t>Gordis</a:t>
            </a:r>
            <a:r>
              <a:rPr lang="en-US" altLang="en-US" sz="1800" b="0" dirty="0">
                <a:solidFill>
                  <a:schemeClr val="bg1"/>
                </a:solidFill>
              </a:rPr>
              <a:t>, 5</a:t>
            </a:r>
            <a:r>
              <a:rPr lang="en-US" altLang="en-US" sz="1800" b="0" baseline="30000" dirty="0">
                <a:solidFill>
                  <a:schemeClr val="bg1"/>
                </a:solidFill>
              </a:rPr>
              <a:t>th</a:t>
            </a:r>
            <a:r>
              <a:rPr lang="en-US" altLang="en-US" sz="1800" b="0" dirty="0">
                <a:solidFill>
                  <a:schemeClr val="bg1"/>
                </a:solidFill>
              </a:rPr>
              <a:t> edition, p. 49 (Fig. 3-12) </a:t>
            </a:r>
          </a:p>
        </p:txBody>
      </p:sp>
      <p:sp>
        <p:nvSpPr>
          <p:cNvPr id="3" name="Slide Number Placeholder 2"/>
          <p:cNvSpPr>
            <a:spLocks noGrp="1"/>
          </p:cNvSpPr>
          <p:nvPr>
            <p:ph type="sldNum" sz="quarter" idx="4"/>
          </p:nvPr>
        </p:nvSpPr>
        <p:spPr/>
        <p:txBody>
          <a:bodyPr/>
          <a:lstStyle/>
          <a:p>
            <a:fld id="{90E28097-5348-46F4-A68E-6A0338650D1F}" type="slidenum">
              <a:rPr lang="en-US" smtClean="0"/>
              <a:pPr/>
              <a:t>77</a:t>
            </a:fld>
            <a:endParaRPr lang="en-US"/>
          </a:p>
        </p:txBody>
      </p:sp>
    </p:spTree>
    <p:extLst>
      <p:ext uri="{BB962C8B-B14F-4D97-AF65-F5344CB8AC3E}">
        <p14:creationId xmlns:p14="http://schemas.microsoft.com/office/powerpoint/2010/main" val="320284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S9781416040026-003-f014"/>
          <p:cNvPicPr>
            <a:picLocks noChangeAspect="1" noChangeArrowheads="1"/>
          </p:cNvPicPr>
          <p:nvPr/>
        </p:nvPicPr>
        <p:blipFill>
          <a:blip r:embed="rId3">
            <a:extLst>
              <a:ext uri="{28A0092B-C50C-407E-A947-70E740481C1C}">
                <a14:useLocalDpi xmlns:a14="http://schemas.microsoft.com/office/drawing/2010/main" val="0"/>
              </a:ext>
            </a:extLst>
          </a:blip>
          <a:srcRect b="4733"/>
          <a:stretch>
            <a:fillRect/>
          </a:stretch>
        </p:blipFill>
        <p:spPr bwMode="auto">
          <a:xfrm>
            <a:off x="990600" y="2438400"/>
            <a:ext cx="70104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7"/>
          <p:cNvSpPr txBox="1">
            <a:spLocks noChangeArrowheads="1"/>
          </p:cNvSpPr>
          <p:nvPr/>
        </p:nvSpPr>
        <p:spPr bwMode="auto">
          <a:xfrm>
            <a:off x="647700" y="755302"/>
            <a:ext cx="7696200" cy="138499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Prevalence is a dynamic situation reflecting incidence rate and disease duration, which is a function of deaths and cures</a:t>
            </a:r>
          </a:p>
        </p:txBody>
      </p:sp>
      <p:sp>
        <p:nvSpPr>
          <p:cNvPr id="56324" name="Text Box 8"/>
          <p:cNvSpPr txBox="1">
            <a:spLocks noChangeArrowheads="1"/>
          </p:cNvSpPr>
          <p:nvPr/>
        </p:nvSpPr>
        <p:spPr bwMode="auto">
          <a:xfrm>
            <a:off x="1828800" y="6445250"/>
            <a:ext cx="7162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50000"/>
              </a:spcBef>
              <a:buFontTx/>
              <a:buNone/>
            </a:pPr>
            <a:r>
              <a:rPr lang="en-US" altLang="en-US" sz="1400" b="0" dirty="0">
                <a:solidFill>
                  <a:schemeClr val="bg1"/>
                </a:solidFill>
              </a:rPr>
              <a:t>Adapted from </a:t>
            </a:r>
            <a:r>
              <a:rPr lang="en-US" altLang="en-US" sz="1400" b="0" dirty="0" err="1">
                <a:solidFill>
                  <a:schemeClr val="bg1"/>
                </a:solidFill>
              </a:rPr>
              <a:t>Gordis</a:t>
            </a:r>
            <a:r>
              <a:rPr lang="en-US" altLang="en-US" sz="1400" b="0" dirty="0">
                <a:solidFill>
                  <a:schemeClr val="bg1"/>
                </a:solidFill>
              </a:rPr>
              <a:t>, 5</a:t>
            </a:r>
            <a:r>
              <a:rPr lang="en-US" altLang="en-US" sz="1400" b="0" baseline="30000" dirty="0">
                <a:solidFill>
                  <a:schemeClr val="bg1"/>
                </a:solidFill>
              </a:rPr>
              <a:t>th</a:t>
            </a:r>
            <a:r>
              <a:rPr lang="en-US" altLang="en-US" sz="1400" b="0" dirty="0">
                <a:solidFill>
                  <a:schemeClr val="bg1"/>
                </a:solidFill>
              </a:rPr>
              <a:t> edition, p. 45 (Figure 3-12) </a:t>
            </a:r>
          </a:p>
        </p:txBody>
      </p:sp>
      <p:sp>
        <p:nvSpPr>
          <p:cNvPr id="56325" name="Rectangle 7"/>
          <p:cNvSpPr>
            <a:spLocks noChangeArrowheads="1"/>
          </p:cNvSpPr>
          <p:nvPr/>
        </p:nvSpPr>
        <p:spPr bwMode="auto">
          <a:xfrm>
            <a:off x="0" y="0"/>
            <a:ext cx="9144000" cy="685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extLst>
      <p:ext uri="{BB962C8B-B14F-4D97-AF65-F5344CB8AC3E}">
        <p14:creationId xmlns:p14="http://schemas.microsoft.com/office/powerpoint/2010/main" val="971197706"/>
      </p:ext>
    </p:extLst>
  </p:cSld>
  <p:clrMapOvr>
    <a:masterClrMapping/>
  </p:clrMapOvr>
  <mc:AlternateContent xmlns:mc="http://schemas.openxmlformats.org/markup-compatibility/2006" xmlns:p14="http://schemas.microsoft.com/office/powerpoint/2010/main">
    <mc:Choice Requires="p14">
      <p:transition spd="slow" p14:dur="2000" advTm="64977"/>
    </mc:Choice>
    <mc:Fallback xmlns="">
      <p:transition spd="slow" advTm="64977"/>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measures</a:t>
            </a:r>
          </a:p>
        </p:txBody>
      </p:sp>
      <p:sp>
        <p:nvSpPr>
          <p:cNvPr id="3" name="Subtitle 2"/>
          <p:cNvSpPr>
            <a:spLocks noGrp="1"/>
          </p:cNvSpPr>
          <p:nvPr>
            <p:ph idx="1"/>
          </p:nvPr>
        </p:nvSpPr>
        <p:spPr>
          <a:xfrm>
            <a:off x="228600" y="1676400"/>
            <a:ext cx="8686800" cy="4267200"/>
          </a:xfrm>
        </p:spPr>
        <p:txBody>
          <a:bodyPr/>
          <a:lstStyle/>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measure of disease burden in the population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Not useful for studying disease etiology (in contrast to incidence)</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Useful for hypothesis generation</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Essential in planning services </a:t>
            </a:r>
          </a:p>
          <a:p>
            <a:pPr marL="342900" indent="-342900" algn="l">
              <a:spcBef>
                <a:spcPct val="50000"/>
              </a:spcBef>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Periodic prevalence surveys are useful in evaluating disease prevention efforts</a:t>
            </a:r>
          </a:p>
          <a:p>
            <a:pPr algn="l">
              <a:spcBef>
                <a:spcPct val="50000"/>
              </a:spcBef>
            </a:pPr>
            <a:endParaRPr lang="en-US" alt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79</a:t>
            </a:fld>
            <a:endParaRPr lang="en-US"/>
          </a:p>
        </p:txBody>
      </p:sp>
    </p:spTree>
    <p:extLst>
      <p:ext uri="{BB962C8B-B14F-4D97-AF65-F5344CB8AC3E}">
        <p14:creationId xmlns:p14="http://schemas.microsoft.com/office/powerpoint/2010/main" val="47400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8C3FE2-034D-4C33-860F-6C9CCAEFBAA7}"/>
              </a:ext>
            </a:extLst>
          </p:cNvPr>
          <p:cNvSpPr>
            <a:spLocks noGrp="1"/>
          </p:cNvSpPr>
          <p:nvPr>
            <p:ph type="title"/>
          </p:nvPr>
        </p:nvSpPr>
        <p:spPr/>
        <p:txBody>
          <a:bodyPr/>
          <a:lstStyle/>
          <a:p>
            <a:r>
              <a:rPr lang="en-US" dirty="0"/>
              <a:t>Recommendations for A6</a:t>
            </a:r>
          </a:p>
        </p:txBody>
      </p:sp>
      <p:sp>
        <p:nvSpPr>
          <p:cNvPr id="5" name="Content Placeholder 4">
            <a:extLst>
              <a:ext uri="{FF2B5EF4-FFF2-40B4-BE49-F238E27FC236}">
                <a16:creationId xmlns:a16="http://schemas.microsoft.com/office/drawing/2014/main" id="{602168DC-978E-422A-9F57-03C8992A9A9C}"/>
              </a:ext>
            </a:extLst>
          </p:cNvPr>
          <p:cNvSpPr>
            <a:spLocks noGrp="1"/>
          </p:cNvSpPr>
          <p:nvPr>
            <p:ph idx="1"/>
          </p:nvPr>
        </p:nvSpPr>
        <p:spPr/>
        <p:txBody>
          <a:bodyPr/>
          <a:lstStyle/>
          <a:p>
            <a:pPr>
              <a:buFont typeface="Arial" panose="020B0604020202020204" pitchFamily="34" charset="0"/>
              <a:buChar char="•"/>
            </a:pPr>
            <a:r>
              <a:rPr lang="en-US" dirty="0">
                <a:solidFill>
                  <a:schemeClr val="accent2">
                    <a:lumMod val="75000"/>
                  </a:schemeClr>
                </a:solidFill>
              </a:rPr>
              <a:t>Theoretical and Operational Linkages  are BY FAR not adequately covered.</a:t>
            </a:r>
          </a:p>
          <a:p>
            <a:pPr>
              <a:buFont typeface="Arial" panose="020B0604020202020204" pitchFamily="34" charset="0"/>
              <a:buChar char="•"/>
            </a:pPr>
            <a:r>
              <a:rPr lang="en-US" dirty="0"/>
              <a:t>Stick to the format: variable descriptions as on C8 slides 35-37!.</a:t>
            </a:r>
          </a:p>
          <a:p>
            <a:pPr>
              <a:buFont typeface="Arial" panose="020B0604020202020204" pitchFamily="34" charset="0"/>
              <a:buChar char="•"/>
            </a:pPr>
            <a:r>
              <a:rPr lang="en-US" dirty="0"/>
              <a:t>Divide variables in three groups: (1) independent, (2) dependent, (3) bias and theory variables</a:t>
            </a:r>
          </a:p>
        </p:txBody>
      </p:sp>
    </p:spTree>
    <p:extLst>
      <p:ext uri="{BB962C8B-B14F-4D97-AF65-F5344CB8AC3E}">
        <p14:creationId xmlns:p14="http://schemas.microsoft.com/office/powerpoint/2010/main" val="8808619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b="1" dirty="0"/>
              <a:t>Crude Rate</a:t>
            </a:r>
          </a:p>
        </p:txBody>
      </p:sp>
      <p:sp>
        <p:nvSpPr>
          <p:cNvPr id="62467" name="Rectangle 4"/>
          <p:cNvSpPr>
            <a:spLocks noChangeArrowheads="1"/>
          </p:cNvSpPr>
          <p:nvPr/>
        </p:nvSpPr>
        <p:spPr bwMode="auto">
          <a:xfrm>
            <a:off x="2286000" y="1784350"/>
            <a:ext cx="6400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0" dirty="0">
                <a:solidFill>
                  <a:schemeClr val="bg1"/>
                </a:solidFill>
              </a:rPr>
              <a:t>Number of all new events during a specified period </a:t>
            </a:r>
            <a:br>
              <a:rPr lang="en-US" altLang="en-US" b="0" dirty="0"/>
            </a:br>
            <a:endParaRPr lang="en-US" altLang="en-US" b="0" dirty="0"/>
          </a:p>
          <a:p>
            <a:pPr algn="ctr" eaLnBrk="1" hangingPunct="1">
              <a:spcBef>
                <a:spcPct val="0"/>
              </a:spcBef>
              <a:buFontTx/>
              <a:buNone/>
            </a:pPr>
            <a:r>
              <a:rPr lang="en-US" altLang="en-US" b="0" dirty="0">
                <a:solidFill>
                  <a:schemeClr val="bg1"/>
                </a:solidFill>
              </a:rPr>
              <a:t>Number of persons (“population”) </a:t>
            </a:r>
            <a:r>
              <a:rPr lang="en-US" altLang="en-US" b="0" u="sng" dirty="0">
                <a:solidFill>
                  <a:schemeClr val="bg1"/>
                </a:solidFill>
              </a:rPr>
              <a:t>at risk for</a:t>
            </a:r>
            <a:r>
              <a:rPr lang="en-US" altLang="en-US" b="0" dirty="0">
                <a:solidFill>
                  <a:schemeClr val="bg1"/>
                </a:solidFill>
              </a:rPr>
              <a:t> these events during the same period</a:t>
            </a:r>
          </a:p>
        </p:txBody>
      </p:sp>
      <p:sp>
        <p:nvSpPr>
          <p:cNvPr id="62468" name="Line 5"/>
          <p:cNvSpPr>
            <a:spLocks noChangeShapeType="1"/>
          </p:cNvSpPr>
          <p:nvPr/>
        </p:nvSpPr>
        <p:spPr bwMode="auto">
          <a:xfrm>
            <a:off x="2514600" y="3048000"/>
            <a:ext cx="5943600"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469" name="Text Box 8"/>
          <p:cNvSpPr txBox="1">
            <a:spLocks noChangeArrowheads="1"/>
          </p:cNvSpPr>
          <p:nvPr/>
        </p:nvSpPr>
        <p:spPr bwMode="auto">
          <a:xfrm>
            <a:off x="228600" y="5008492"/>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0" dirty="0">
                <a:solidFill>
                  <a:schemeClr val="bg1"/>
                </a:solidFill>
              </a:rPr>
              <a:t>NOTE: The new “event” can be the development of disease, death from a disease, etc.</a:t>
            </a:r>
          </a:p>
        </p:txBody>
      </p:sp>
      <p:sp>
        <p:nvSpPr>
          <p:cNvPr id="62471" name="Text Box 11"/>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a:t>CRUDE RATE</a:t>
            </a:r>
          </a:p>
        </p:txBody>
      </p:sp>
      <p:sp>
        <p:nvSpPr>
          <p:cNvPr id="62472" name="Rectangle 12"/>
          <p:cNvSpPr>
            <a:spLocks noChangeArrowheads="1"/>
          </p:cNvSpPr>
          <p:nvPr/>
        </p:nvSpPr>
        <p:spPr bwMode="auto">
          <a:xfrm>
            <a:off x="381000" y="2546350"/>
            <a:ext cx="1600200" cy="1073150"/>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2473" name="Text Box 14"/>
          <p:cNvSpPr txBox="1">
            <a:spLocks noChangeArrowheads="1"/>
          </p:cNvSpPr>
          <p:nvPr/>
        </p:nvSpPr>
        <p:spPr bwMode="auto">
          <a:xfrm>
            <a:off x="381000" y="25908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800" b="1" dirty="0">
                <a:solidFill>
                  <a:schemeClr val="bg1"/>
                </a:solidFill>
              </a:rPr>
              <a:t>CRUDE RATE</a:t>
            </a:r>
          </a:p>
        </p:txBody>
      </p:sp>
      <p:sp>
        <p:nvSpPr>
          <p:cNvPr id="62474" name="Rectangle 15"/>
          <p:cNvSpPr>
            <a:spLocks noChangeArrowheads="1"/>
          </p:cNvSpPr>
          <p:nvPr/>
        </p:nvSpPr>
        <p:spPr bwMode="auto">
          <a:xfrm>
            <a:off x="381000" y="2546350"/>
            <a:ext cx="1600200" cy="10731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solidFill>
                <a:schemeClr val="bg1"/>
              </a:solidFill>
            </a:endParaRPr>
          </a:p>
        </p:txBody>
      </p:sp>
      <p:sp>
        <p:nvSpPr>
          <p:cNvPr id="62475" name="Text Box 16"/>
          <p:cNvSpPr txBox="1">
            <a:spLocks noChangeArrowheads="1"/>
          </p:cNvSpPr>
          <p:nvPr/>
        </p:nvSpPr>
        <p:spPr bwMode="auto">
          <a:xfrm>
            <a:off x="1981200" y="2728913"/>
            <a:ext cx="609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b="1" dirty="0">
                <a:solidFill>
                  <a:schemeClr val="bg1"/>
                </a:solidFill>
              </a:rPr>
              <a:t>=</a:t>
            </a:r>
          </a:p>
        </p:txBody>
      </p:sp>
      <p:sp>
        <p:nvSpPr>
          <p:cNvPr id="2" name="Rectangle 1"/>
          <p:cNvSpPr/>
          <p:nvPr/>
        </p:nvSpPr>
        <p:spPr>
          <a:xfrm>
            <a:off x="685800" y="6377591"/>
            <a:ext cx="84582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4002525845"/>
      </p:ext>
    </p:extLst>
  </p:cSld>
  <p:clrMapOvr>
    <a:masterClrMapping/>
  </p:clrMapOvr>
  <p:transition spd="med" advTm="69226"/>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Drawbacks of crude rates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Crude rates do not take into consideration the subgroups in the population at risk that affects the differences in risk.</a:t>
            </a:r>
          </a:p>
          <a:p>
            <a:pPr algn="l"/>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Crude rates may not be comparable across populations unless there is adjustment for population-specific subgroup composition.</a:t>
            </a: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342900" indent="-3429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5" name="Slide Number Placeholder 4"/>
          <p:cNvSpPr>
            <a:spLocks noGrp="1"/>
          </p:cNvSpPr>
          <p:nvPr>
            <p:ph type="sldNum" sz="quarter" idx="4"/>
          </p:nvPr>
        </p:nvSpPr>
        <p:spPr/>
        <p:txBody>
          <a:bodyPr/>
          <a:lstStyle/>
          <a:p>
            <a:fld id="{90E28097-5348-46F4-A68E-6A0338650D1F}" type="slidenum">
              <a:rPr lang="en-US" smtClean="0"/>
              <a:pPr/>
              <a:t>81</a:t>
            </a:fld>
            <a:endParaRPr lang="en-US"/>
          </a:p>
        </p:txBody>
      </p:sp>
    </p:spTree>
    <p:extLst>
      <p:ext uri="{BB962C8B-B14F-4D97-AF65-F5344CB8AC3E}">
        <p14:creationId xmlns:p14="http://schemas.microsoft.com/office/powerpoint/2010/main" val="342513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Rates</a:t>
            </a:r>
          </a:p>
        </p:txBody>
      </p:sp>
      <p:sp>
        <p:nvSpPr>
          <p:cNvPr id="3" name="Subtitle 2"/>
          <p:cNvSpPr>
            <a:spLocks noGrp="1"/>
          </p:cNvSpPr>
          <p:nvPr>
            <p:ph idx="1"/>
          </p:nvPr>
        </p:nvSpPr>
        <p:spPr/>
        <p:txBody>
          <a:bodyPr/>
          <a:lstStyle/>
          <a:p>
            <a:pPr marL="342900" indent="-342900" algn="jus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Significance of Mortality rates are:</a:t>
            </a:r>
          </a:p>
          <a:p>
            <a:pPr marL="342900" indent="-342900" algn="just">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estimate the differences in risk from dying from a specific condition between different subgroups of the population.</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an indicator of disease severity.</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can give an idea whether the treatment or intervention for a certain lethal condition has improved over time.. </a:t>
            </a:r>
          </a:p>
          <a:p>
            <a:pPr lvl="1" indent="-34290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is a rough estimate of incidence when disease or condition has lethal outcomes</a:t>
            </a:r>
          </a:p>
          <a:p>
            <a:pPr marL="342900" indent="-342900" algn="just">
              <a:buFont typeface="Arial" panose="020B0604020202020204" pitchFamily="34" charset="0"/>
              <a:buChar char="•"/>
            </a:pPr>
            <a:endParaRPr lang="en-US" sz="2800"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82</a:t>
            </a:fld>
            <a:endParaRPr lang="en-US"/>
          </a:p>
        </p:txBody>
      </p:sp>
    </p:spTree>
    <p:extLst>
      <p:ext uri="{BB962C8B-B14F-4D97-AF65-F5344CB8AC3E}">
        <p14:creationId xmlns:p14="http://schemas.microsoft.com/office/powerpoint/2010/main" val="22779945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99309" y="1524000"/>
            <a:ext cx="6696075" cy="5048250"/>
          </a:xfrm>
          <a:prstGeom prst="rect">
            <a:avLst/>
          </a:prstGeom>
        </p:spPr>
      </p:pic>
      <p:sp>
        <p:nvSpPr>
          <p:cNvPr id="3" name="Subtitle 2"/>
          <p:cNvSpPr>
            <a:spLocks noGrp="1"/>
          </p:cNvSpPr>
          <p:nvPr>
            <p:ph type="subTitle" idx="1"/>
          </p:nvPr>
        </p:nvSpPr>
        <p:spPr>
          <a:xfrm>
            <a:off x="1371600" y="762000"/>
            <a:ext cx="6400800" cy="4876800"/>
          </a:xfrm>
        </p:spPr>
        <p:txBody>
          <a:bodyPr/>
          <a:lstStyle/>
          <a:p>
            <a:r>
              <a:rPr lang="en-US" dirty="0"/>
              <a:t>Mortality Trends over time</a:t>
            </a:r>
          </a:p>
        </p:txBody>
      </p:sp>
    </p:spTree>
    <p:extLst>
      <p:ext uri="{BB962C8B-B14F-4D97-AF65-F5344CB8AC3E}">
        <p14:creationId xmlns:p14="http://schemas.microsoft.com/office/powerpoint/2010/main" val="15082460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620000" cy="762000"/>
          </a:xfrm>
        </p:spPr>
        <p:txBody>
          <a:bodyPr/>
          <a:lstStyle/>
          <a:p>
            <a:r>
              <a:rPr lang="en-US" dirty="0"/>
              <a:t>Mortality rate</a:t>
            </a:r>
          </a:p>
        </p:txBody>
      </p:sp>
      <p:pic>
        <p:nvPicPr>
          <p:cNvPr id="4" name="Picture 3"/>
          <p:cNvPicPr>
            <a:picLocks noChangeAspect="1"/>
          </p:cNvPicPr>
          <p:nvPr/>
        </p:nvPicPr>
        <p:blipFill>
          <a:blip r:embed="rId2"/>
          <a:stretch>
            <a:fillRect/>
          </a:stretch>
        </p:blipFill>
        <p:spPr>
          <a:xfrm>
            <a:off x="685800" y="3124200"/>
            <a:ext cx="2390775" cy="1419225"/>
          </a:xfrm>
          <a:prstGeom prst="rect">
            <a:avLst/>
          </a:prstGeom>
        </p:spPr>
      </p:pic>
      <p:pic>
        <p:nvPicPr>
          <p:cNvPr id="5" name="Picture 4"/>
          <p:cNvPicPr>
            <a:picLocks noChangeAspect="1"/>
          </p:cNvPicPr>
          <p:nvPr/>
        </p:nvPicPr>
        <p:blipFill>
          <a:blip r:embed="rId3"/>
          <a:stretch>
            <a:fillRect/>
          </a:stretch>
        </p:blipFill>
        <p:spPr>
          <a:xfrm>
            <a:off x="3657600" y="2683885"/>
            <a:ext cx="4286250" cy="1219200"/>
          </a:xfrm>
          <a:prstGeom prst="rect">
            <a:avLst/>
          </a:prstGeom>
          <a:ln>
            <a:noFill/>
          </a:ln>
        </p:spPr>
      </p:pic>
      <p:pic>
        <p:nvPicPr>
          <p:cNvPr id="6" name="Picture 5"/>
          <p:cNvPicPr>
            <a:picLocks noChangeAspect="1"/>
          </p:cNvPicPr>
          <p:nvPr/>
        </p:nvPicPr>
        <p:blipFill>
          <a:blip r:embed="rId4"/>
          <a:stretch>
            <a:fillRect/>
          </a:stretch>
        </p:blipFill>
        <p:spPr>
          <a:xfrm>
            <a:off x="3657600" y="3886200"/>
            <a:ext cx="4286250" cy="1020994"/>
          </a:xfrm>
          <a:prstGeom prst="rect">
            <a:avLst/>
          </a:prstGeom>
          <a:ln>
            <a:noFill/>
          </a:ln>
        </p:spPr>
      </p:pic>
    </p:spTree>
    <p:extLst>
      <p:ext uri="{BB962C8B-B14F-4D97-AF65-F5344CB8AC3E}">
        <p14:creationId xmlns:p14="http://schemas.microsoft.com/office/powerpoint/2010/main" val="173531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3564" y="727364"/>
            <a:ext cx="7772400" cy="1253836"/>
          </a:xfrm>
        </p:spPr>
        <p:txBody>
          <a:bodyPr/>
          <a:lstStyle/>
          <a:p>
            <a:r>
              <a:rPr lang="en-US" dirty="0"/>
              <a:t>Age adjusted Mortality Rate: Direct Method</a:t>
            </a:r>
          </a:p>
        </p:txBody>
      </p:sp>
      <p:sp>
        <p:nvSpPr>
          <p:cNvPr id="6" name="Rectangle 5"/>
          <p:cNvSpPr/>
          <p:nvPr/>
        </p:nvSpPr>
        <p:spPr bwMode="auto">
          <a:xfrm>
            <a:off x="838200" y="3276600"/>
            <a:ext cx="2133600" cy="762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Age Adjusted Death</a:t>
            </a:r>
            <a:r>
              <a:rPr kumimoji="0" lang="en-US" sz="2400" b="0" i="0" u="none" strike="noStrike" cap="none" normalizeH="0" dirty="0">
                <a:ln>
                  <a:noFill/>
                </a:ln>
                <a:solidFill>
                  <a:schemeClr val="tx1"/>
                </a:solidFill>
                <a:effectLst/>
                <a:latin typeface="Times" pitchFamily="122" charset="0"/>
              </a:rPr>
              <a:t> Rate    =</a:t>
            </a:r>
            <a:endParaRPr kumimoji="0" lang="en-US" sz="2400" b="0" i="0" u="none" strike="noStrike" cap="none" normalizeH="0" baseline="0" dirty="0">
              <a:ln>
                <a:noFill/>
              </a:ln>
              <a:solidFill>
                <a:schemeClr val="tx1"/>
              </a:solidFill>
              <a:effectLst/>
              <a:latin typeface="Times" pitchFamily="122" charset="0"/>
            </a:endParaRPr>
          </a:p>
        </p:txBody>
      </p:sp>
      <p:sp>
        <p:nvSpPr>
          <p:cNvPr id="8" name="Subtitle 7"/>
          <p:cNvSpPr>
            <a:spLocks noGrp="1"/>
          </p:cNvSpPr>
          <p:nvPr>
            <p:ph type="subTitle" idx="1"/>
          </p:nvPr>
        </p:nvSpPr>
        <p:spPr bwMode="auto">
          <a:xfrm>
            <a:off x="2971800" y="2570018"/>
            <a:ext cx="5791200" cy="1468582"/>
          </a:xfrm>
          <a:prstGeom prst="rect">
            <a:avLst/>
          </a:prstGeom>
          <a:solidFill>
            <a:schemeClr val="accent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a:r>
              <a:rPr lang="en-US" dirty="0">
                <a:solidFill>
                  <a:schemeClr val="tx1"/>
                </a:solidFill>
                <a:latin typeface="Times New Roman" panose="02020603050405020304" pitchFamily="18" charset="0"/>
                <a:cs typeface="Times New Roman" panose="02020603050405020304" pitchFamily="18" charset="0"/>
              </a:rPr>
              <a:t>Total Expected Death rates of different age groups</a:t>
            </a:r>
          </a:p>
          <a:p>
            <a:r>
              <a:rPr lang="en-US" dirty="0">
                <a:solidFill>
                  <a:schemeClr val="tx1"/>
                </a:solidFill>
              </a:rPr>
              <a:t>-----------------------------------------X1000</a:t>
            </a:r>
          </a:p>
        </p:txBody>
      </p:sp>
      <p:sp>
        <p:nvSpPr>
          <p:cNvPr id="10" name="Rectangle 9"/>
          <p:cNvSpPr/>
          <p:nvPr/>
        </p:nvSpPr>
        <p:spPr bwMode="auto">
          <a:xfrm>
            <a:off x="2971800" y="4038600"/>
            <a:ext cx="5791200" cy="914400"/>
          </a:xfrm>
          <a:prstGeom prst="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122" charset="0"/>
              </a:rPr>
              <a:t>Total Standard Population</a:t>
            </a:r>
          </a:p>
        </p:txBody>
      </p:sp>
    </p:spTree>
    <p:extLst>
      <p:ext uri="{BB962C8B-B14F-4D97-AF65-F5344CB8AC3E}">
        <p14:creationId xmlns:p14="http://schemas.microsoft.com/office/powerpoint/2010/main" val="35412805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Pros</a:t>
            </a:r>
          </a:p>
        </p:txBody>
      </p:sp>
      <p:sp>
        <p:nvSpPr>
          <p:cNvPr id="3" name="Subtitle 2"/>
          <p:cNvSpPr>
            <a:spLocks noGrp="1"/>
          </p:cNvSpPr>
          <p:nvPr>
            <p:ph idx="1"/>
          </p:nvPr>
        </p:nvSpPr>
        <p:spPr/>
        <p:txBody>
          <a:bodyPr/>
          <a:lstStyle/>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Used when the number of deaths in the study population is large enough to produce stable age specific death rates.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Assumes a constant age distribution across all study populations. </a:t>
            </a:r>
          </a:p>
          <a:p>
            <a:pPr marL="342900" indent="-3429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Rates from different study populations (e.g., counties in NYS) can all be directly compared to each other if adjusted using the same standard population.</a:t>
            </a:r>
          </a:p>
        </p:txBody>
      </p:sp>
      <p:sp>
        <p:nvSpPr>
          <p:cNvPr id="4" name="Slide Number Placeholder 3"/>
          <p:cNvSpPr>
            <a:spLocks noGrp="1"/>
          </p:cNvSpPr>
          <p:nvPr>
            <p:ph type="sldNum" sz="quarter" idx="4"/>
          </p:nvPr>
        </p:nvSpPr>
        <p:spPr/>
        <p:txBody>
          <a:bodyPr/>
          <a:lstStyle/>
          <a:p>
            <a:fld id="{90E28097-5348-46F4-A68E-6A0338650D1F}" type="slidenum">
              <a:rPr lang="en-US" smtClean="0"/>
              <a:pPr/>
              <a:t>86</a:t>
            </a:fld>
            <a:endParaRPr lang="en-US"/>
          </a:p>
        </p:txBody>
      </p:sp>
    </p:spTree>
    <p:extLst>
      <p:ext uri="{BB962C8B-B14F-4D97-AF65-F5344CB8AC3E}">
        <p14:creationId xmlns:p14="http://schemas.microsoft.com/office/powerpoint/2010/main" val="12024055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Method of Age Adjustment: Cons</a:t>
            </a:r>
          </a:p>
        </p:txBody>
      </p:sp>
      <p:sp>
        <p:nvSpPr>
          <p:cNvPr id="3" name="Subtitle 2"/>
          <p:cNvSpPr>
            <a:spLocks noGrp="1"/>
          </p:cNvSpPr>
          <p:nvPr>
            <p:ph idx="1"/>
          </p:nvPr>
        </p:nvSpPr>
        <p:spPr/>
        <p:txBody>
          <a:bodyPr/>
          <a:lstStyle/>
          <a:p>
            <a:endParaRPr lang="en-US" dirty="0"/>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Fictional rates are calculated</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Suppresses details of how subgroups differ across the variable used for adjustment (age in this case)</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From a public health perspective, these details may be more important than an overall adjusted rate.</a:t>
            </a:r>
            <a:r>
              <a:rPr lang="en-US" dirty="0"/>
              <a:t> </a:t>
            </a:r>
          </a:p>
          <a:p>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87</a:t>
            </a:fld>
            <a:endParaRPr lang="en-US"/>
          </a:p>
        </p:txBody>
      </p:sp>
    </p:spTree>
    <p:extLst>
      <p:ext uri="{BB962C8B-B14F-4D97-AF65-F5344CB8AC3E}">
        <p14:creationId xmlns:p14="http://schemas.microsoft.com/office/powerpoint/2010/main" val="15557750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Indirect Method of Mortality Rate</a:t>
            </a:r>
          </a:p>
        </p:txBody>
      </p:sp>
      <p:sp>
        <p:nvSpPr>
          <p:cNvPr id="3" name="Subtitle 2"/>
          <p:cNvSpPr>
            <a:spLocks noGrp="1"/>
          </p:cNvSpPr>
          <p:nvPr>
            <p:ph idx="1"/>
          </p:nvPr>
        </p:nvSpPr>
        <p:spPr/>
        <p:txBody>
          <a:bodyPr/>
          <a:lstStyle/>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 numbers of deaths in each age group in the study population are too small to calculate stable age-specific rates. </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developing countries or other areas where no information is available on age-specific deaths for the study population, only for a national or standard population.</a:t>
            </a:r>
          </a:p>
          <a:p>
            <a:pPr marL="457200" indent="-457200" algn="l">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Helpful for studies of mortality in occupationally exposed populations Mortality rates in the general population are often used</a:t>
            </a:r>
            <a:r>
              <a:rPr lang="en-US" dirty="0"/>
              <a:t> as the reference. </a:t>
            </a: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4"/>
          </p:nvPr>
        </p:nvSpPr>
        <p:spPr/>
        <p:txBody>
          <a:bodyPr/>
          <a:lstStyle/>
          <a:p>
            <a:fld id="{90E28097-5348-46F4-A68E-6A0338650D1F}" type="slidenum">
              <a:rPr lang="en-US" smtClean="0"/>
              <a:pPr/>
              <a:t>88</a:t>
            </a:fld>
            <a:endParaRPr lang="en-US"/>
          </a:p>
        </p:txBody>
      </p:sp>
    </p:spTree>
    <p:extLst>
      <p:ext uri="{BB962C8B-B14F-4D97-AF65-F5344CB8AC3E}">
        <p14:creationId xmlns:p14="http://schemas.microsoft.com/office/powerpoint/2010/main" val="35848220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838200"/>
          </a:xfrm>
        </p:spPr>
        <p:txBody>
          <a:bodyPr/>
          <a:lstStyle/>
          <a:p>
            <a:r>
              <a:rPr lang="en-US" dirty="0"/>
              <a:t>Pros and Cons</a:t>
            </a:r>
          </a:p>
        </p:txBody>
      </p:sp>
      <p:pic>
        <p:nvPicPr>
          <p:cNvPr id="4" name="Picture 3"/>
          <p:cNvPicPr>
            <a:picLocks noChangeAspect="1"/>
          </p:cNvPicPr>
          <p:nvPr/>
        </p:nvPicPr>
        <p:blipFill>
          <a:blip r:embed="rId2"/>
          <a:stretch>
            <a:fillRect/>
          </a:stretch>
        </p:blipFill>
        <p:spPr>
          <a:xfrm>
            <a:off x="838200" y="1556658"/>
            <a:ext cx="7134225" cy="4695825"/>
          </a:xfrm>
          <a:prstGeom prst="rect">
            <a:avLst/>
          </a:prstGeom>
        </p:spPr>
      </p:pic>
    </p:spTree>
    <p:extLst>
      <p:ext uri="{BB962C8B-B14F-4D97-AF65-F5344CB8AC3E}">
        <p14:creationId xmlns:p14="http://schemas.microsoft.com/office/powerpoint/2010/main" val="26327862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for one variable</a:t>
            </a:r>
          </a:p>
        </p:txBody>
      </p:sp>
      <p:sp>
        <p:nvSpPr>
          <p:cNvPr id="3" name="Content Placeholder 2"/>
          <p:cNvSpPr>
            <a:spLocks noGrp="1"/>
          </p:cNvSpPr>
          <p:nvPr>
            <p:ph idx="1"/>
          </p:nvPr>
        </p:nvSpPr>
        <p:spPr>
          <a:xfrm>
            <a:off x="228600" y="1524000"/>
            <a:ext cx="8763000" cy="4953000"/>
          </a:xfrm>
        </p:spPr>
        <p:txBody>
          <a:bodyPr/>
          <a:lstStyle/>
          <a:p>
            <a:pPr>
              <a:buFont typeface="Arial" panose="020B0604020202020204" pitchFamily="34" charset="0"/>
              <a:buChar char="•"/>
              <a:tabLst>
                <a:tab pos="1311275" algn="l"/>
              </a:tabLst>
            </a:pPr>
            <a:r>
              <a:rPr lang="en-US" sz="2000" u="sng" dirty="0"/>
              <a:t>Variable</a:t>
            </a:r>
            <a:r>
              <a:rPr lang="en-US" sz="2000" dirty="0"/>
              <a:t>: SPPC</a:t>
            </a:r>
          </a:p>
          <a:p>
            <a:pPr>
              <a:buFont typeface="Arial" panose="020B0604020202020204" pitchFamily="34" charset="0"/>
              <a:buChar char="•"/>
              <a:tabLst>
                <a:tab pos="1311275" algn="l"/>
              </a:tabLst>
            </a:pPr>
            <a:r>
              <a:rPr lang="en-US" sz="2000" u="sng" dirty="0"/>
              <a:t>Label</a:t>
            </a:r>
            <a:r>
              <a:rPr lang="en-US" sz="2000" dirty="0"/>
              <a:t>: </a:t>
            </a:r>
            <a:r>
              <a:rPr lang="en-US" sz="2000" i="1" dirty="0"/>
              <a:t>Satisfaction with Primary Physician Communication</a:t>
            </a:r>
          </a:p>
          <a:p>
            <a:pPr>
              <a:buFont typeface="Arial" panose="020B0604020202020204" pitchFamily="34" charset="0"/>
              <a:buChar char="•"/>
              <a:tabLst>
                <a:tab pos="1311275" algn="l"/>
              </a:tabLst>
            </a:pPr>
            <a:r>
              <a:rPr lang="en-US" sz="2000" u="sng" dirty="0"/>
              <a:t>Theoretical definition</a:t>
            </a:r>
            <a:r>
              <a:rPr lang="en-US" sz="2000" dirty="0"/>
              <a:t>: extend to which the subject is satisfied with the communication with his primary physician.</a:t>
            </a:r>
          </a:p>
          <a:p>
            <a:pPr>
              <a:buFont typeface="Arial" panose="020B0604020202020204" pitchFamily="34" charset="0"/>
              <a:buChar char="•"/>
            </a:pPr>
            <a:r>
              <a:rPr lang="en-US" sz="2000" u="sng" dirty="0"/>
              <a:t>Operational definition 1</a:t>
            </a:r>
            <a:r>
              <a:rPr lang="en-US" sz="2000" dirty="0"/>
              <a:t> (</a:t>
            </a:r>
            <a:r>
              <a:rPr lang="en-US" sz="2000" i="1" dirty="0"/>
              <a:t>nominal</a:t>
            </a:r>
            <a:r>
              <a:rPr lang="en-US" sz="2000" dirty="0"/>
              <a:t> level of measurement)</a:t>
            </a:r>
          </a:p>
          <a:p>
            <a:pPr lvl="2" indent="-339725">
              <a:buFont typeface="Arial" panose="020B0604020202020204" pitchFamily="34" charset="0"/>
              <a:buChar char="•"/>
            </a:pPr>
            <a:r>
              <a:rPr lang="en-US" dirty="0"/>
              <a:t>Response to the question: </a:t>
            </a:r>
            <a:r>
              <a:rPr lang="en-US" i="1" dirty="0"/>
              <a:t>Do you feel that most of the time your communication with your primary physician is satisfactory?</a:t>
            </a:r>
          </a:p>
          <a:p>
            <a:pPr lvl="2" indent="-339725">
              <a:buFont typeface="Arial" panose="020B0604020202020204" pitchFamily="34" charset="0"/>
              <a:buChar char="•"/>
            </a:pPr>
            <a:r>
              <a:rPr lang="en-US" dirty="0"/>
              <a:t>(a) YES    or    (b) NO</a:t>
            </a:r>
          </a:p>
          <a:p>
            <a:pPr>
              <a:buFont typeface="Arial" panose="020B0604020202020204" pitchFamily="34" charset="0"/>
              <a:buChar char="•"/>
            </a:pPr>
            <a:r>
              <a:rPr lang="en-US" sz="2000" u="sng" dirty="0"/>
              <a:t>Operational definition 2</a:t>
            </a:r>
            <a:r>
              <a:rPr lang="en-US" sz="2000" dirty="0"/>
              <a:t> (</a:t>
            </a:r>
            <a:r>
              <a:rPr lang="en-US" sz="2000" i="1" dirty="0"/>
              <a:t>ordinal</a:t>
            </a:r>
            <a:r>
              <a:rPr lang="en-US" sz="2000" dirty="0"/>
              <a:t> level of measurement)</a:t>
            </a:r>
          </a:p>
          <a:p>
            <a:pPr lvl="2">
              <a:buFont typeface="Arial" panose="020B0604020202020204" pitchFamily="34" charset="0"/>
              <a:buChar char="•"/>
            </a:pPr>
            <a:r>
              <a:rPr lang="en-US" dirty="0"/>
              <a:t>Response to the question: </a:t>
            </a:r>
            <a:r>
              <a:rPr lang="en-US" i="1" dirty="0"/>
              <a:t>Do you feel that most of the time your communication with your primary physician is:</a:t>
            </a:r>
          </a:p>
          <a:p>
            <a:pPr lvl="2">
              <a:buFont typeface="Arial" panose="020B0604020202020204" pitchFamily="34" charset="0"/>
              <a:buChar char="•"/>
            </a:pPr>
            <a:endParaRPr lang="en-US" sz="800" dirty="0"/>
          </a:p>
          <a:p>
            <a:pPr marL="914400" lvl="2" indent="233363">
              <a:buNone/>
            </a:pPr>
            <a:r>
              <a:rPr lang="en-US" dirty="0"/>
              <a:t>(a) very satisfactory		(d) somewhat unsatisfactory</a:t>
            </a:r>
          </a:p>
          <a:p>
            <a:pPr marL="914400" lvl="2" indent="233363">
              <a:buNone/>
            </a:pPr>
            <a:r>
              <a:rPr lang="en-US" dirty="0"/>
              <a:t>(b) somewhat satisfactory	(e) very unsatisfactory</a:t>
            </a:r>
          </a:p>
          <a:p>
            <a:pPr marL="914400" lvl="2" indent="233363">
              <a:buNone/>
            </a:pPr>
            <a:r>
              <a:rPr lang="en-US" dirty="0"/>
              <a:t>(c) neither</a:t>
            </a:r>
          </a:p>
          <a:p>
            <a:pPr>
              <a:buFont typeface="Arial" panose="020B0604020202020204" pitchFamily="34" charset="0"/>
              <a:buChar char="•"/>
            </a:pPr>
            <a:endParaRPr lang="en-US" dirty="0"/>
          </a:p>
        </p:txBody>
      </p:sp>
      <p:sp>
        <p:nvSpPr>
          <p:cNvPr id="4" name="Rectangle 1"/>
          <p:cNvSpPr>
            <a:spLocks noChangeArrowheads="1"/>
          </p:cNvSpPr>
          <p:nvPr/>
        </p:nvSpPr>
        <p:spPr bwMode="auto">
          <a:xfrm>
            <a:off x="2819399" y="6386175"/>
            <a:ext cx="6324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9</a:t>
            </a:fld>
            <a:endParaRPr lang="en-US"/>
          </a:p>
        </p:txBody>
      </p:sp>
    </p:spTree>
    <p:extLst>
      <p:ext uri="{BB962C8B-B14F-4D97-AF65-F5344CB8AC3E}">
        <p14:creationId xmlns:p14="http://schemas.microsoft.com/office/powerpoint/2010/main" val="18472195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t>
            </a:r>
          </a:p>
        </p:txBody>
      </p:sp>
      <p:sp>
        <p:nvSpPr>
          <p:cNvPr id="3" name="Subtitle 2"/>
          <p:cNvSpPr>
            <a:spLocks noGrp="1"/>
          </p:cNvSpPr>
          <p:nvPr>
            <p:ph idx="1"/>
          </p:nvPr>
        </p:nvSpPr>
        <p:spPr/>
        <p:txBody>
          <a:bodyPr/>
          <a:lstStyle/>
          <a:p>
            <a:pPr>
              <a:spcBef>
                <a:spcPct val="70000"/>
              </a:spcBef>
              <a:buFont typeface="Arial" panose="020B0604020202020204" pitchFamily="34" charset="0"/>
              <a:buChar char="•"/>
            </a:pPr>
            <a:r>
              <a:rPr lang="en-US" altLang="en-US" dirty="0"/>
              <a:t>Gordis:</a:t>
            </a:r>
          </a:p>
          <a:p>
            <a:pPr lvl="1">
              <a:spcBef>
                <a:spcPct val="35000"/>
              </a:spcBef>
            </a:pPr>
            <a:r>
              <a:rPr lang="en-US" altLang="en-US" dirty="0"/>
              <a:t>    “The </a:t>
            </a:r>
            <a:r>
              <a:rPr lang="en-US" altLang="en-US" i="1" dirty="0"/>
              <a:t>probability</a:t>
            </a:r>
            <a:r>
              <a:rPr lang="en-US" altLang="en-US" dirty="0"/>
              <a:t> of an event […] occurring”</a:t>
            </a:r>
          </a:p>
          <a:p>
            <a:pPr>
              <a:spcBef>
                <a:spcPct val="70000"/>
              </a:spcBef>
              <a:buFont typeface="Arial" panose="020B0604020202020204" pitchFamily="34" charset="0"/>
              <a:buChar char="•"/>
            </a:pPr>
            <a:r>
              <a:rPr lang="en-US" altLang="en-US" dirty="0"/>
              <a:t>Webster’s Dictionary:</a:t>
            </a:r>
          </a:p>
          <a:p>
            <a:pPr lvl="1">
              <a:spcBef>
                <a:spcPct val="35000"/>
              </a:spcBef>
            </a:pPr>
            <a:r>
              <a:rPr lang="en-US" altLang="en-US" dirty="0"/>
              <a:t>    “The </a:t>
            </a:r>
            <a:r>
              <a:rPr lang="en-US" altLang="en-US" i="1" dirty="0"/>
              <a:t>possibility</a:t>
            </a:r>
            <a:r>
              <a:rPr lang="en-US" altLang="en-US" dirty="0"/>
              <a:t> of suffering harm or loss:    DANGER”</a:t>
            </a:r>
          </a:p>
          <a:p>
            <a:pPr algn="l">
              <a:buFont typeface="Arial" panose="020B0604020202020204" pitchFamily="34" charset="0"/>
              <a:buChar char="•"/>
            </a:pPr>
            <a:endParaRPr lang="en-US" altLang="en-US" dirty="0">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The risk of acquiring a disease, and death from a disease (and any health-related event in between), is best approximated by a measure of its incidence rate.</a:t>
            </a:r>
            <a:endParaRPr lang="en-US" altLang="en-US" dirty="0">
              <a:solidFill>
                <a:srgbClr val="0000FF"/>
              </a:solidFill>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endParaRPr lang="en-US" dirty="0"/>
          </a:p>
        </p:txBody>
      </p:sp>
      <p:sp>
        <p:nvSpPr>
          <p:cNvPr id="4" name="Slide Number Placeholder 3"/>
          <p:cNvSpPr>
            <a:spLocks noGrp="1"/>
          </p:cNvSpPr>
          <p:nvPr>
            <p:ph type="sldNum" sz="quarter" idx="4"/>
          </p:nvPr>
        </p:nvSpPr>
        <p:spPr/>
        <p:txBody>
          <a:bodyPr/>
          <a:lstStyle/>
          <a:p>
            <a:fld id="{90E28097-5348-46F4-A68E-6A0338650D1F}" type="slidenum">
              <a:rPr lang="en-US" smtClean="0"/>
              <a:pPr/>
              <a:t>90</a:t>
            </a:fld>
            <a:endParaRPr lang="en-US"/>
          </a:p>
        </p:txBody>
      </p:sp>
    </p:spTree>
    <p:extLst>
      <p:ext uri="{BB962C8B-B14F-4D97-AF65-F5344CB8AC3E}">
        <p14:creationId xmlns:p14="http://schemas.microsoft.com/office/powerpoint/2010/main" val="24352369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761999"/>
          </a:xfrm>
        </p:spPr>
        <p:txBody>
          <a:bodyPr/>
          <a:lstStyle/>
          <a:p>
            <a:r>
              <a:rPr lang="en-US" dirty="0"/>
              <a:t>Relative Risk</a:t>
            </a:r>
          </a:p>
        </p:txBody>
      </p:sp>
      <p:sp>
        <p:nvSpPr>
          <p:cNvPr id="3" name="Subtitle 2"/>
          <p:cNvSpPr>
            <a:spLocks noGrp="1"/>
          </p:cNvSpPr>
          <p:nvPr>
            <p:ph type="subTitle" idx="1"/>
          </p:nvPr>
        </p:nvSpPr>
        <p:spPr>
          <a:xfrm>
            <a:off x="457200" y="1295400"/>
            <a:ext cx="8153400" cy="4800600"/>
          </a:xfrm>
        </p:spPr>
        <p:txBody>
          <a:bodyPr/>
          <a:lstStyle/>
          <a:p>
            <a:endParaRPr lang="en-US" dirty="0"/>
          </a:p>
        </p:txBody>
      </p:sp>
      <p:pic>
        <p:nvPicPr>
          <p:cNvPr id="5" name="Picture 4"/>
          <p:cNvPicPr/>
          <p:nvPr/>
        </p:nvPicPr>
        <p:blipFill rotWithShape="1">
          <a:blip r:embed="rId2"/>
          <a:srcRect t="16390" b="7211"/>
          <a:stretch/>
        </p:blipFill>
        <p:spPr bwMode="auto">
          <a:xfrm>
            <a:off x="457201" y="1295400"/>
            <a:ext cx="8153400" cy="48006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482980D8-ADBB-4C2C-9839-C0577B5CCBFE}"/>
              </a:ext>
            </a:extLst>
          </p:cNvPr>
          <p:cNvSpPr/>
          <p:nvPr/>
        </p:nvSpPr>
        <p:spPr bwMode="auto">
          <a:xfrm>
            <a:off x="6278544" y="2590800"/>
            <a:ext cx="1828800" cy="2971800"/>
          </a:xfrm>
          <a:prstGeom prst="ellips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510953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685799"/>
          </a:xfrm>
        </p:spPr>
        <p:txBody>
          <a:bodyPr/>
          <a:lstStyle/>
          <a:p>
            <a:r>
              <a:rPr lang="en-US" dirty="0"/>
              <a:t>Interpretation</a:t>
            </a:r>
          </a:p>
        </p:txBody>
      </p:sp>
      <p:pic>
        <p:nvPicPr>
          <p:cNvPr id="4" name="Picture 3"/>
          <p:cNvPicPr/>
          <p:nvPr/>
        </p:nvPicPr>
        <p:blipFill rotWithShape="1">
          <a:blip r:embed="rId2"/>
          <a:srcRect t="14445" b="8878"/>
          <a:stretch/>
        </p:blipFill>
        <p:spPr bwMode="auto">
          <a:xfrm>
            <a:off x="685800" y="1524000"/>
            <a:ext cx="7848599"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220017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095082-A620-4558-ACED-5D49539629BA}"/>
              </a:ext>
            </a:extLst>
          </p:cNvPr>
          <p:cNvSpPr>
            <a:spLocks noGrp="1"/>
          </p:cNvSpPr>
          <p:nvPr>
            <p:ph type="title"/>
          </p:nvPr>
        </p:nvSpPr>
        <p:spPr/>
        <p:txBody>
          <a:bodyPr/>
          <a:lstStyle/>
          <a:p>
            <a:r>
              <a:rPr lang="en-US" dirty="0"/>
              <a:t>Odds of an ‘event’</a:t>
            </a:r>
          </a:p>
        </p:txBody>
      </p:sp>
      <p:sp>
        <p:nvSpPr>
          <p:cNvPr id="5" name="Content Placeholder 4">
            <a:extLst>
              <a:ext uri="{FF2B5EF4-FFF2-40B4-BE49-F238E27FC236}">
                <a16:creationId xmlns:a16="http://schemas.microsoft.com/office/drawing/2014/main" id="{6F45F4AF-3515-49BF-B65B-57B00B768F50}"/>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 counts for being subjected to an event of </a:t>
            </a:r>
            <a:r>
              <a:rPr lang="en-US"/>
              <a:t>type e / </a:t>
            </a:r>
            <a:r>
              <a:rPr lang="en-US" dirty="0"/>
              <a:t>counts for not being subjected to an event of type e</a:t>
            </a:r>
          </a:p>
          <a:p>
            <a:pPr lvl="1">
              <a:buFont typeface="Arial" panose="020B0604020202020204" pitchFamily="34" charset="0"/>
              <a:buChar char="•"/>
            </a:pPr>
            <a:r>
              <a:rPr lang="en-US" dirty="0"/>
              <a:t>‘event’: being exposed to COVID-19, being infected by COVID-19, positively testing for COVID-19, died from COVID-19, …</a:t>
            </a:r>
          </a:p>
          <a:p>
            <a:pPr>
              <a:buFont typeface="Arial" panose="020B0604020202020204" pitchFamily="34" charset="0"/>
              <a:buChar char="•"/>
            </a:pPr>
            <a:r>
              <a:rPr lang="en-US" dirty="0"/>
              <a:t>= probability for being subjected to e/ probability of not being subjected to e.</a:t>
            </a:r>
          </a:p>
          <a:p>
            <a:pPr>
              <a:buFont typeface="Arial" panose="020B0604020202020204" pitchFamily="34" charset="0"/>
              <a:buChar char="•"/>
            </a:pPr>
            <a:r>
              <a:rPr lang="en-US" dirty="0"/>
              <a:t>= P/(1-P)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6154891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384F-9CFC-4DAB-97CD-80A9B2A38EA2}"/>
              </a:ext>
            </a:extLst>
          </p:cNvPr>
          <p:cNvSpPr>
            <a:spLocks noGrp="1"/>
          </p:cNvSpPr>
          <p:nvPr>
            <p:ph type="title"/>
          </p:nvPr>
        </p:nvSpPr>
        <p:spPr/>
        <p:txBody>
          <a:bodyPr/>
          <a:lstStyle/>
          <a:p>
            <a:r>
              <a:rPr lang="en-US" dirty="0"/>
              <a:t>Related events COVID-19</a:t>
            </a:r>
          </a:p>
        </p:txBody>
      </p:sp>
      <p:sp>
        <p:nvSpPr>
          <p:cNvPr id="4" name="Slide Number Placeholder 3">
            <a:extLst>
              <a:ext uri="{FF2B5EF4-FFF2-40B4-BE49-F238E27FC236}">
                <a16:creationId xmlns:a16="http://schemas.microsoft.com/office/drawing/2014/main" id="{D011CDDF-E475-4F44-A06E-7B7D7BD532E9}"/>
              </a:ext>
            </a:extLst>
          </p:cNvPr>
          <p:cNvSpPr>
            <a:spLocks noGrp="1"/>
          </p:cNvSpPr>
          <p:nvPr>
            <p:ph type="sldNum" sz="quarter" idx="4"/>
          </p:nvPr>
        </p:nvSpPr>
        <p:spPr/>
        <p:txBody>
          <a:bodyPr/>
          <a:lstStyle/>
          <a:p>
            <a:fld id="{90E28097-5348-46F4-A68E-6A0338650D1F}" type="slidenum">
              <a:rPr lang="en-US" smtClean="0"/>
              <a:pPr/>
              <a:t>94</a:t>
            </a:fld>
            <a:endParaRPr lang="en-US"/>
          </a:p>
        </p:txBody>
      </p:sp>
      <p:sp>
        <p:nvSpPr>
          <p:cNvPr id="6" name="Rectangle 5">
            <a:extLst>
              <a:ext uri="{FF2B5EF4-FFF2-40B4-BE49-F238E27FC236}">
                <a16:creationId xmlns:a16="http://schemas.microsoft.com/office/drawing/2014/main" id="{A1117E8E-D580-485D-ACC8-F9949FBC073D}"/>
              </a:ext>
            </a:extLst>
          </p:cNvPr>
          <p:cNvSpPr/>
          <p:nvPr/>
        </p:nvSpPr>
        <p:spPr bwMode="auto">
          <a:xfrm>
            <a:off x="1104900" y="2020390"/>
            <a:ext cx="6934200" cy="4038600"/>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Straight Connector 7">
            <a:extLst>
              <a:ext uri="{FF2B5EF4-FFF2-40B4-BE49-F238E27FC236}">
                <a16:creationId xmlns:a16="http://schemas.microsoft.com/office/drawing/2014/main" id="{92BC48FF-FA55-4703-9DC1-DEBE507FD644}"/>
              </a:ext>
            </a:extLst>
          </p:cNvPr>
          <p:cNvCxnSpPr>
            <a:cxnSpLocks/>
          </p:cNvCxnSpPr>
          <p:nvPr/>
        </p:nvCxnSpPr>
        <p:spPr bwMode="auto">
          <a:xfrm>
            <a:off x="4724400" y="2020390"/>
            <a:ext cx="0" cy="4038600"/>
          </a:xfrm>
          <a:prstGeom prst="line">
            <a:avLst/>
          </a:prstGeom>
          <a:solidFill>
            <a:schemeClr val="accent1"/>
          </a:solidFill>
          <a:ln w="28575" cap="flat" cmpd="sng" algn="ctr">
            <a:solidFill>
              <a:schemeClr val="bg1"/>
            </a:solidFill>
            <a:prstDash val="solid"/>
            <a:round/>
            <a:headEnd type="none" w="med" len="med"/>
            <a:tailEnd type="none" w="med" len="med"/>
          </a:ln>
          <a:effectLst/>
        </p:spPr>
      </p:cxnSp>
      <p:sp>
        <p:nvSpPr>
          <p:cNvPr id="9" name="Rectangle 8">
            <a:extLst>
              <a:ext uri="{FF2B5EF4-FFF2-40B4-BE49-F238E27FC236}">
                <a16:creationId xmlns:a16="http://schemas.microsoft.com/office/drawing/2014/main" id="{8EB17DD9-51B5-4442-839A-BA4AD537E525}"/>
              </a:ext>
            </a:extLst>
          </p:cNvPr>
          <p:cNvSpPr/>
          <p:nvPr/>
        </p:nvSpPr>
        <p:spPr bwMode="auto">
          <a:xfrm>
            <a:off x="1333509" y="2553790"/>
            <a:ext cx="4686287" cy="3389810"/>
          </a:xfrm>
          <a:prstGeom prst="rect">
            <a:avLst/>
          </a:prstGeom>
          <a:solidFill>
            <a:srgbClr val="FFFF00">
              <a:alpha val="20000"/>
            </a:srgbClr>
          </a:solid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TextBox 9">
            <a:extLst>
              <a:ext uri="{FF2B5EF4-FFF2-40B4-BE49-F238E27FC236}">
                <a16:creationId xmlns:a16="http://schemas.microsoft.com/office/drawing/2014/main" id="{BA600CD0-A14A-4282-B940-642DB1D75579}"/>
              </a:ext>
            </a:extLst>
          </p:cNvPr>
          <p:cNvSpPr txBox="1"/>
          <p:nvPr/>
        </p:nvSpPr>
        <p:spPr>
          <a:xfrm>
            <a:off x="1066800" y="1524000"/>
            <a:ext cx="1816523" cy="461665"/>
          </a:xfrm>
          <a:prstGeom prst="rect">
            <a:avLst/>
          </a:prstGeom>
          <a:noFill/>
        </p:spPr>
        <p:txBody>
          <a:bodyPr wrap="none" rtlCol="0">
            <a:spAutoFit/>
          </a:bodyPr>
          <a:lstStyle/>
          <a:p>
            <a:r>
              <a:rPr lang="en-US" sz="2400" b="0" dirty="0">
                <a:solidFill>
                  <a:schemeClr val="bg1"/>
                </a:solidFill>
              </a:rPr>
              <a:t>NYS citizens</a:t>
            </a:r>
          </a:p>
        </p:txBody>
      </p:sp>
      <p:sp>
        <p:nvSpPr>
          <p:cNvPr id="12" name="TextBox 11">
            <a:extLst>
              <a:ext uri="{FF2B5EF4-FFF2-40B4-BE49-F238E27FC236}">
                <a16:creationId xmlns:a16="http://schemas.microsoft.com/office/drawing/2014/main" id="{06A8169E-D309-4A56-8BFA-E04F7042C776}"/>
              </a:ext>
            </a:extLst>
          </p:cNvPr>
          <p:cNvSpPr txBox="1"/>
          <p:nvPr/>
        </p:nvSpPr>
        <p:spPr>
          <a:xfrm>
            <a:off x="1104900" y="1985665"/>
            <a:ext cx="1244251" cy="461665"/>
          </a:xfrm>
          <a:prstGeom prst="rect">
            <a:avLst/>
          </a:prstGeom>
          <a:noFill/>
        </p:spPr>
        <p:txBody>
          <a:bodyPr wrap="none" rtlCol="0">
            <a:spAutoFit/>
          </a:bodyPr>
          <a:lstStyle/>
          <a:p>
            <a:r>
              <a:rPr lang="en-US" sz="2400" b="0" dirty="0">
                <a:solidFill>
                  <a:schemeClr val="bg1"/>
                </a:solidFill>
              </a:rPr>
              <a:t>Exposed</a:t>
            </a:r>
          </a:p>
        </p:txBody>
      </p:sp>
      <p:sp>
        <p:nvSpPr>
          <p:cNvPr id="13" name="TextBox 12">
            <a:extLst>
              <a:ext uri="{FF2B5EF4-FFF2-40B4-BE49-F238E27FC236}">
                <a16:creationId xmlns:a16="http://schemas.microsoft.com/office/drawing/2014/main" id="{273A167C-89B2-40F3-8047-A0AF50CF3BC3}"/>
              </a:ext>
            </a:extLst>
          </p:cNvPr>
          <p:cNvSpPr txBox="1"/>
          <p:nvPr/>
        </p:nvSpPr>
        <p:spPr>
          <a:xfrm>
            <a:off x="5278836" y="1981200"/>
            <a:ext cx="1731564" cy="461665"/>
          </a:xfrm>
          <a:prstGeom prst="rect">
            <a:avLst/>
          </a:prstGeom>
          <a:noFill/>
        </p:spPr>
        <p:txBody>
          <a:bodyPr wrap="none" rtlCol="0">
            <a:spAutoFit/>
          </a:bodyPr>
          <a:lstStyle/>
          <a:p>
            <a:r>
              <a:rPr lang="en-US" sz="2400" b="0" dirty="0">
                <a:solidFill>
                  <a:schemeClr val="bg1"/>
                </a:solidFill>
              </a:rPr>
              <a:t>Not exposed</a:t>
            </a:r>
          </a:p>
        </p:txBody>
      </p:sp>
      <p:sp>
        <p:nvSpPr>
          <p:cNvPr id="14" name="TextBox 13">
            <a:extLst>
              <a:ext uri="{FF2B5EF4-FFF2-40B4-BE49-F238E27FC236}">
                <a16:creationId xmlns:a16="http://schemas.microsoft.com/office/drawing/2014/main" id="{7AFA9078-9AD8-4D66-9342-03566D524318}"/>
              </a:ext>
            </a:extLst>
          </p:cNvPr>
          <p:cNvSpPr txBox="1"/>
          <p:nvPr/>
        </p:nvSpPr>
        <p:spPr>
          <a:xfrm>
            <a:off x="4752248" y="2510135"/>
            <a:ext cx="1191352" cy="461665"/>
          </a:xfrm>
          <a:prstGeom prst="rect">
            <a:avLst/>
          </a:prstGeom>
          <a:noFill/>
        </p:spPr>
        <p:txBody>
          <a:bodyPr wrap="none" rtlCol="0">
            <a:spAutoFit/>
          </a:bodyPr>
          <a:lstStyle/>
          <a:p>
            <a:r>
              <a:rPr lang="en-US" sz="2400" b="0" dirty="0">
                <a:solidFill>
                  <a:schemeClr val="bg1"/>
                </a:solidFill>
              </a:rPr>
              <a:t>Infected</a:t>
            </a:r>
          </a:p>
        </p:txBody>
      </p:sp>
      <p:cxnSp>
        <p:nvCxnSpPr>
          <p:cNvPr id="15" name="Straight Connector 14">
            <a:extLst>
              <a:ext uri="{FF2B5EF4-FFF2-40B4-BE49-F238E27FC236}">
                <a16:creationId xmlns:a16="http://schemas.microsoft.com/office/drawing/2014/main" id="{9B5C246A-64A4-4E99-B301-7369B2A19045}"/>
              </a:ext>
            </a:extLst>
          </p:cNvPr>
          <p:cNvCxnSpPr>
            <a:cxnSpLocks/>
          </p:cNvCxnSpPr>
          <p:nvPr/>
        </p:nvCxnSpPr>
        <p:spPr bwMode="auto">
          <a:xfrm>
            <a:off x="3429000" y="2553790"/>
            <a:ext cx="0" cy="3389810"/>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0BC3B5DE-027A-44D2-9A8E-15759D96D210}"/>
              </a:ext>
            </a:extLst>
          </p:cNvPr>
          <p:cNvSpPr txBox="1"/>
          <p:nvPr/>
        </p:nvSpPr>
        <p:spPr>
          <a:xfrm>
            <a:off x="1447800" y="2510134"/>
            <a:ext cx="1712328" cy="461665"/>
          </a:xfrm>
          <a:prstGeom prst="rect">
            <a:avLst/>
          </a:prstGeom>
          <a:noFill/>
        </p:spPr>
        <p:txBody>
          <a:bodyPr wrap="none" rtlCol="0">
            <a:spAutoFit/>
          </a:bodyPr>
          <a:lstStyle/>
          <a:p>
            <a:r>
              <a:rPr lang="en-US" sz="2400" b="0" dirty="0">
                <a:solidFill>
                  <a:schemeClr val="bg1"/>
                </a:solidFill>
              </a:rPr>
              <a:t>Not infected</a:t>
            </a:r>
          </a:p>
        </p:txBody>
      </p:sp>
      <p:sp>
        <p:nvSpPr>
          <p:cNvPr id="19" name="Rectangle 18">
            <a:extLst>
              <a:ext uri="{FF2B5EF4-FFF2-40B4-BE49-F238E27FC236}">
                <a16:creationId xmlns:a16="http://schemas.microsoft.com/office/drawing/2014/main" id="{B999A3C5-A5A8-4392-B6E3-0D0FD1605762}"/>
              </a:ext>
            </a:extLst>
          </p:cNvPr>
          <p:cNvSpPr/>
          <p:nvPr/>
        </p:nvSpPr>
        <p:spPr bwMode="auto">
          <a:xfrm>
            <a:off x="1746284" y="3188034"/>
            <a:ext cx="5753087" cy="2222165"/>
          </a:xfrm>
          <a:prstGeom prst="rect">
            <a:avLst/>
          </a:prstGeom>
          <a:solidFill>
            <a:srgbClr val="1FE115">
              <a:alpha val="20000"/>
            </a:srgbClr>
          </a:solid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0" name="Straight Connector 19">
            <a:extLst>
              <a:ext uri="{FF2B5EF4-FFF2-40B4-BE49-F238E27FC236}">
                <a16:creationId xmlns:a16="http://schemas.microsoft.com/office/drawing/2014/main" id="{8C8D95C8-97AA-4D5A-BBC5-AD810EDFBEEB}"/>
              </a:ext>
            </a:extLst>
          </p:cNvPr>
          <p:cNvCxnSpPr>
            <a:cxnSpLocks/>
            <a:stCxn id="19" idx="1"/>
            <a:endCxn id="19" idx="3"/>
          </p:cNvCxnSpPr>
          <p:nvPr/>
        </p:nvCxnSpPr>
        <p:spPr bwMode="auto">
          <a:xfrm>
            <a:off x="1746284" y="4299117"/>
            <a:ext cx="5753087" cy="0"/>
          </a:xfrm>
          <a:prstGeom prst="line">
            <a:avLst/>
          </a:prstGeom>
          <a:solidFill>
            <a:schemeClr val="accent1"/>
          </a:solidFill>
          <a:ln w="28575" cap="flat" cmpd="sng" algn="ctr">
            <a:solidFill>
              <a:srgbClr val="1FE115"/>
            </a:solidFill>
            <a:prstDash val="solid"/>
            <a:round/>
            <a:headEnd type="none" w="med" len="med"/>
            <a:tailEnd type="none" w="med" len="med"/>
          </a:ln>
          <a:effectLst/>
        </p:spPr>
      </p:cxnSp>
      <p:sp>
        <p:nvSpPr>
          <p:cNvPr id="23" name="TextBox 22">
            <a:extLst>
              <a:ext uri="{FF2B5EF4-FFF2-40B4-BE49-F238E27FC236}">
                <a16:creationId xmlns:a16="http://schemas.microsoft.com/office/drawing/2014/main" id="{C369BBBC-7385-47E4-94E5-D963CFD18788}"/>
              </a:ext>
            </a:extLst>
          </p:cNvPr>
          <p:cNvSpPr txBox="1"/>
          <p:nvPr/>
        </p:nvSpPr>
        <p:spPr>
          <a:xfrm>
            <a:off x="6242072" y="3126420"/>
            <a:ext cx="1232389" cy="461665"/>
          </a:xfrm>
          <a:prstGeom prst="rect">
            <a:avLst/>
          </a:prstGeom>
          <a:noFill/>
        </p:spPr>
        <p:txBody>
          <a:bodyPr wrap="none" rtlCol="0">
            <a:spAutoFit/>
          </a:bodyPr>
          <a:lstStyle/>
          <a:p>
            <a:r>
              <a:rPr lang="en-US" sz="2400" b="0" dirty="0">
                <a:solidFill>
                  <a:schemeClr val="bg1"/>
                </a:solidFill>
              </a:rPr>
              <a:t>Tested +</a:t>
            </a:r>
          </a:p>
        </p:txBody>
      </p:sp>
      <p:sp>
        <p:nvSpPr>
          <p:cNvPr id="24" name="TextBox 23">
            <a:extLst>
              <a:ext uri="{FF2B5EF4-FFF2-40B4-BE49-F238E27FC236}">
                <a16:creationId xmlns:a16="http://schemas.microsoft.com/office/drawing/2014/main" id="{40EE76DE-055A-4784-AD36-58134DE3F545}"/>
              </a:ext>
            </a:extLst>
          </p:cNvPr>
          <p:cNvSpPr txBox="1"/>
          <p:nvPr/>
        </p:nvSpPr>
        <p:spPr>
          <a:xfrm>
            <a:off x="6277338" y="4294065"/>
            <a:ext cx="1161857" cy="461665"/>
          </a:xfrm>
          <a:prstGeom prst="rect">
            <a:avLst/>
          </a:prstGeom>
          <a:noFill/>
        </p:spPr>
        <p:txBody>
          <a:bodyPr wrap="none" rtlCol="0">
            <a:spAutoFit/>
          </a:bodyPr>
          <a:lstStyle/>
          <a:p>
            <a:r>
              <a:rPr lang="en-US" sz="2400" b="0" dirty="0">
                <a:solidFill>
                  <a:schemeClr val="bg1"/>
                </a:solidFill>
              </a:rPr>
              <a:t>Tested -</a:t>
            </a:r>
          </a:p>
        </p:txBody>
      </p:sp>
    </p:spTree>
    <p:extLst>
      <p:ext uri="{BB962C8B-B14F-4D97-AF65-F5344CB8AC3E}">
        <p14:creationId xmlns:p14="http://schemas.microsoft.com/office/powerpoint/2010/main" val="38434012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7E418-0BDC-4D54-AB90-309DFE5E3053}"/>
              </a:ext>
            </a:extLst>
          </p:cNvPr>
          <p:cNvSpPr>
            <a:spLocks noGrp="1"/>
          </p:cNvSpPr>
          <p:nvPr>
            <p:ph type="title"/>
          </p:nvPr>
        </p:nvSpPr>
        <p:spPr/>
        <p:txBody>
          <a:bodyPr/>
          <a:lstStyle/>
          <a:p>
            <a:r>
              <a:rPr lang="en-US" dirty="0"/>
              <a:t>Subgroups / cohorts</a:t>
            </a:r>
          </a:p>
        </p:txBody>
      </p:sp>
      <p:graphicFrame>
        <p:nvGraphicFramePr>
          <p:cNvPr id="5" name="Content Placeholder 4">
            <a:extLst>
              <a:ext uri="{FF2B5EF4-FFF2-40B4-BE49-F238E27FC236}">
                <a16:creationId xmlns:a16="http://schemas.microsoft.com/office/drawing/2014/main" id="{23E65E70-8B95-4C8C-8CF1-D5A9FC748385}"/>
              </a:ext>
            </a:extLst>
          </p:cNvPr>
          <p:cNvGraphicFramePr>
            <a:graphicFrameLocks noGrp="1"/>
          </p:cNvGraphicFramePr>
          <p:nvPr>
            <p:ph idx="1"/>
            <p:extLst>
              <p:ext uri="{D42A27DB-BD31-4B8C-83A1-F6EECF244321}">
                <p14:modId xmlns:p14="http://schemas.microsoft.com/office/powerpoint/2010/main" val="3535373300"/>
              </p:ext>
            </p:extLst>
          </p:nvPr>
        </p:nvGraphicFramePr>
        <p:xfrm>
          <a:off x="228600" y="1676400"/>
          <a:ext cx="8686800" cy="3708400"/>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481014854"/>
                    </a:ext>
                  </a:extLst>
                </a:gridCol>
                <a:gridCol w="1447800">
                  <a:extLst>
                    <a:ext uri="{9D8B030D-6E8A-4147-A177-3AD203B41FA5}">
                      <a16:colId xmlns:a16="http://schemas.microsoft.com/office/drawing/2014/main" val="461852024"/>
                    </a:ext>
                  </a:extLst>
                </a:gridCol>
                <a:gridCol w="1447800">
                  <a:extLst>
                    <a:ext uri="{9D8B030D-6E8A-4147-A177-3AD203B41FA5}">
                      <a16:colId xmlns:a16="http://schemas.microsoft.com/office/drawing/2014/main" val="1780035025"/>
                    </a:ext>
                  </a:extLst>
                </a:gridCol>
                <a:gridCol w="1447800">
                  <a:extLst>
                    <a:ext uri="{9D8B030D-6E8A-4147-A177-3AD203B41FA5}">
                      <a16:colId xmlns:a16="http://schemas.microsoft.com/office/drawing/2014/main" val="3041960768"/>
                    </a:ext>
                  </a:extLst>
                </a:gridCol>
                <a:gridCol w="1447800">
                  <a:extLst>
                    <a:ext uri="{9D8B030D-6E8A-4147-A177-3AD203B41FA5}">
                      <a16:colId xmlns:a16="http://schemas.microsoft.com/office/drawing/2014/main" val="444164403"/>
                    </a:ext>
                  </a:extLst>
                </a:gridCol>
                <a:gridCol w="1447800">
                  <a:extLst>
                    <a:ext uri="{9D8B030D-6E8A-4147-A177-3AD203B41FA5}">
                      <a16:colId xmlns:a16="http://schemas.microsoft.com/office/drawing/2014/main" val="1925328800"/>
                    </a:ext>
                  </a:extLst>
                </a:gridCol>
              </a:tblGrid>
              <a:tr h="370840">
                <a:tc>
                  <a:txBody>
                    <a:bodyPr/>
                    <a:lstStyle/>
                    <a:p>
                      <a:r>
                        <a:rPr lang="en-US" dirty="0">
                          <a:solidFill>
                            <a:schemeClr val="tx1"/>
                          </a:solidFill>
                        </a:rPr>
                        <a:t>Exposed</a:t>
                      </a:r>
                    </a:p>
                  </a:txBody>
                  <a:tcPr/>
                </a:tc>
                <a:tc>
                  <a:txBody>
                    <a:bodyPr/>
                    <a:lstStyle/>
                    <a:p>
                      <a:r>
                        <a:rPr lang="en-US" dirty="0">
                          <a:solidFill>
                            <a:schemeClr val="tx1"/>
                          </a:solidFill>
                        </a:rPr>
                        <a:t>Infected</a:t>
                      </a:r>
                    </a:p>
                  </a:txBody>
                  <a:tcPr/>
                </a:tc>
                <a:tc>
                  <a:txBody>
                    <a:bodyPr/>
                    <a:lstStyle/>
                    <a:p>
                      <a:r>
                        <a:rPr lang="en-US" dirty="0">
                          <a:solidFill>
                            <a:schemeClr val="tx1"/>
                          </a:solidFill>
                        </a:rPr>
                        <a:t>Tested</a:t>
                      </a:r>
                    </a:p>
                  </a:txBody>
                  <a:tcPr/>
                </a:tc>
                <a:tc>
                  <a:txBody>
                    <a:bodyPr/>
                    <a:lstStyle/>
                    <a:p>
                      <a:r>
                        <a:rPr lang="en-US" dirty="0">
                          <a:solidFill>
                            <a:schemeClr val="tx1"/>
                          </a:solidFill>
                        </a:rPr>
                        <a:t>Tested+</a:t>
                      </a:r>
                    </a:p>
                  </a:txBody>
                  <a:tcPr/>
                </a:tc>
                <a:tc>
                  <a:txBody>
                    <a:bodyPr/>
                    <a:lstStyle/>
                    <a:p>
                      <a:r>
                        <a:rPr lang="en-US" dirty="0">
                          <a:solidFill>
                            <a:schemeClr val="tx1"/>
                          </a:solidFill>
                        </a:rPr>
                        <a:t>Treated</a:t>
                      </a:r>
                    </a:p>
                  </a:txBody>
                  <a:tcPr/>
                </a:tc>
                <a:tc>
                  <a:txBody>
                    <a:bodyPr/>
                    <a:lstStyle/>
                    <a:p>
                      <a:r>
                        <a:rPr lang="en-US" dirty="0">
                          <a:solidFill>
                            <a:schemeClr val="tx1"/>
                          </a:solidFill>
                        </a:rPr>
                        <a:t>Died</a:t>
                      </a:r>
                    </a:p>
                  </a:txBody>
                  <a:tcPr/>
                </a:tc>
                <a:extLst>
                  <a:ext uri="{0D108BD9-81ED-4DB2-BD59-A6C34878D82A}">
                    <a16:rowId xmlns:a16="http://schemas.microsoft.com/office/drawing/2014/main" val="309315798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111743660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1692321384"/>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1104213240"/>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7384138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extLst>
                  <a:ext uri="{0D108BD9-81ED-4DB2-BD59-A6C34878D82A}">
                    <a16:rowId xmlns:a16="http://schemas.microsoft.com/office/drawing/2014/main" val="2253251271"/>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extLst>
                  <a:ext uri="{0D108BD9-81ED-4DB2-BD59-A6C34878D82A}">
                    <a16:rowId xmlns:a16="http://schemas.microsoft.com/office/drawing/2014/main" val="2854727292"/>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Y</a:t>
                      </a:r>
                    </a:p>
                  </a:txBody>
                  <a:tcPr/>
                </a:tc>
                <a:extLst>
                  <a:ext uri="{0D108BD9-81ED-4DB2-BD59-A6C34878D82A}">
                    <a16:rowId xmlns:a16="http://schemas.microsoft.com/office/drawing/2014/main" val="514107998"/>
                  </a:ext>
                </a:extLst>
              </a:tr>
              <a:tr h="370840">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Y</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tc>
                  <a:txBody>
                    <a:bodyPr/>
                    <a:lstStyle/>
                    <a:p>
                      <a:r>
                        <a:rPr lang="en-US" dirty="0">
                          <a:solidFill>
                            <a:schemeClr val="tx1"/>
                          </a:solidFill>
                        </a:rPr>
                        <a:t>N</a:t>
                      </a:r>
                    </a:p>
                  </a:txBody>
                  <a:tcPr/>
                </a:tc>
                <a:extLst>
                  <a:ext uri="{0D108BD9-81ED-4DB2-BD59-A6C34878D82A}">
                    <a16:rowId xmlns:a16="http://schemas.microsoft.com/office/drawing/2014/main" val="3441186673"/>
                  </a:ext>
                </a:extLst>
              </a:tr>
              <a:tr h="370840">
                <a:tc>
                  <a:txBody>
                    <a:bodyPr/>
                    <a:lstStyle/>
                    <a:p>
                      <a:r>
                        <a:rPr lang="en-US" dirty="0">
                          <a:solidFill>
                            <a:schemeClr val="tx1"/>
                          </a:solidFill>
                        </a:rPr>
                        <a:t>…</a:t>
                      </a: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tc>
                  <a:txBody>
                    <a:bodyPr/>
                    <a:lstStyle/>
                    <a:p>
                      <a:endParaRPr lang="en-US" dirty="0">
                        <a:solidFill>
                          <a:schemeClr val="tx1"/>
                        </a:solidFill>
                      </a:endParaRPr>
                    </a:p>
                  </a:txBody>
                  <a:tcPr/>
                </a:tc>
                <a:extLst>
                  <a:ext uri="{0D108BD9-81ED-4DB2-BD59-A6C34878D82A}">
                    <a16:rowId xmlns:a16="http://schemas.microsoft.com/office/drawing/2014/main" val="2474843164"/>
                  </a:ext>
                </a:extLst>
              </a:tr>
            </a:tbl>
          </a:graphicData>
        </a:graphic>
      </p:graphicFrame>
      <p:sp>
        <p:nvSpPr>
          <p:cNvPr id="4" name="Slide Number Placeholder 3">
            <a:extLst>
              <a:ext uri="{FF2B5EF4-FFF2-40B4-BE49-F238E27FC236}">
                <a16:creationId xmlns:a16="http://schemas.microsoft.com/office/drawing/2014/main" id="{1BEF1051-BAAA-4CDF-BA93-A7EEE8DEC94E}"/>
              </a:ext>
            </a:extLst>
          </p:cNvPr>
          <p:cNvSpPr>
            <a:spLocks noGrp="1"/>
          </p:cNvSpPr>
          <p:nvPr>
            <p:ph type="sldNum" sz="quarter" idx="4"/>
          </p:nvPr>
        </p:nvSpPr>
        <p:spPr/>
        <p:txBody>
          <a:bodyPr/>
          <a:lstStyle/>
          <a:p>
            <a:fld id="{90E28097-5348-46F4-A68E-6A0338650D1F}" type="slidenum">
              <a:rPr lang="en-US" smtClean="0"/>
              <a:pPr/>
              <a:t>95</a:t>
            </a:fld>
            <a:endParaRPr lang="en-US"/>
          </a:p>
        </p:txBody>
      </p:sp>
      <p:sp>
        <p:nvSpPr>
          <p:cNvPr id="7" name="TextBox 6">
            <a:extLst>
              <a:ext uri="{FF2B5EF4-FFF2-40B4-BE49-F238E27FC236}">
                <a16:creationId xmlns:a16="http://schemas.microsoft.com/office/drawing/2014/main" id="{9FF5BDD3-895E-4C18-9CAF-A2E330CC77BE}"/>
              </a:ext>
            </a:extLst>
          </p:cNvPr>
          <p:cNvSpPr txBox="1"/>
          <p:nvPr/>
        </p:nvSpPr>
        <p:spPr>
          <a:xfrm>
            <a:off x="381000" y="5560646"/>
            <a:ext cx="8305800" cy="1200329"/>
          </a:xfrm>
          <a:prstGeom prst="rect">
            <a:avLst/>
          </a:prstGeom>
          <a:noFill/>
        </p:spPr>
        <p:txBody>
          <a:bodyPr wrap="square" rtlCol="0">
            <a:spAutoFit/>
          </a:bodyPr>
          <a:lstStyle/>
          <a:p>
            <a:pPr marL="457200" indent="-457200" algn="l">
              <a:buFont typeface="Arial" panose="020B0604020202020204" pitchFamily="34" charset="0"/>
              <a:buChar char="•"/>
            </a:pPr>
            <a:r>
              <a:rPr lang="en-US" sz="2400" b="0" dirty="0">
                <a:solidFill>
                  <a:schemeClr val="bg1"/>
                </a:solidFill>
              </a:rPr>
              <a:t>For unrelated events:  2</a:t>
            </a:r>
            <a:r>
              <a:rPr lang="en-US" sz="2400" b="0" baseline="30000" dirty="0">
                <a:solidFill>
                  <a:schemeClr val="bg1"/>
                </a:solidFill>
              </a:rPr>
              <a:t>n </a:t>
            </a:r>
            <a:r>
              <a:rPr lang="en-US" sz="2400" b="0" dirty="0">
                <a:solidFill>
                  <a:schemeClr val="bg1"/>
                </a:solidFill>
              </a:rPr>
              <a:t>groups</a:t>
            </a:r>
          </a:p>
          <a:p>
            <a:pPr marL="457200" indent="-457200" algn="l">
              <a:buFont typeface="Arial" panose="020B0604020202020204" pitchFamily="34" charset="0"/>
              <a:buChar char="•"/>
            </a:pPr>
            <a:r>
              <a:rPr lang="en-US" sz="2400" b="0" dirty="0">
                <a:solidFill>
                  <a:schemeClr val="bg1"/>
                </a:solidFill>
              </a:rPr>
              <a:t>If related: less, e.g. one can’t test positive or negative when not tested at all.</a:t>
            </a:r>
          </a:p>
        </p:txBody>
      </p:sp>
    </p:spTree>
    <p:extLst>
      <p:ext uri="{BB962C8B-B14F-4D97-AF65-F5344CB8AC3E}">
        <p14:creationId xmlns:p14="http://schemas.microsoft.com/office/powerpoint/2010/main" val="69211795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Odds Ratio</a:t>
            </a:r>
          </a:p>
        </p:txBody>
      </p:sp>
      <p:sp>
        <p:nvSpPr>
          <p:cNvPr id="4" name="Rectangle 4"/>
          <p:cNvSpPr>
            <a:spLocks noGrp="1" noChangeArrowheads="1"/>
          </p:cNvSpPr>
          <p:nvPr>
            <p:ph idx="1"/>
          </p:nvPr>
        </p:nvSpPr>
        <p:spPr>
          <a:xfrm>
            <a:off x="228600" y="1676400"/>
            <a:ext cx="8686800" cy="4114800"/>
          </a:xfrm>
          <a:noFill/>
        </p:spPr>
        <p:txBody>
          <a:bodyPr/>
          <a:lstStyle/>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an event = p; </a:t>
            </a:r>
            <a:r>
              <a:rPr lang="en-US" altLang="en-US" b="1" dirty="0">
                <a:latin typeface="Times New Roman" panose="02020603050405020304" pitchFamily="18" charset="0"/>
                <a:cs typeface="Times New Roman" panose="02020603050405020304" pitchFamily="18" charset="0"/>
              </a:rPr>
              <a:t>(such as 0.4 or 40%)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Probability of the non-event = (1 – p) </a:t>
            </a:r>
            <a:r>
              <a:rPr lang="en-US" altLang="en-US" b="1" dirty="0">
                <a:latin typeface="Times New Roman" panose="02020603050405020304" pitchFamily="18" charset="0"/>
                <a:cs typeface="Times New Roman" panose="02020603050405020304" pitchFamily="18" charset="0"/>
              </a:rPr>
              <a:t>(1 - 0.4 = .6 or 60%)</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(1 – p);    </a:t>
            </a:r>
            <a:r>
              <a:rPr lang="en-US" altLang="en-US" b="1" dirty="0">
                <a:latin typeface="Times New Roman" panose="02020603050405020304" pitchFamily="18" charset="0"/>
                <a:cs typeface="Times New Roman" panose="02020603050405020304" pitchFamily="18" charset="0"/>
              </a:rPr>
              <a:t>(such as 0.4 / 1- 0.4)</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Odds =  p / q, where q = (1 – p); </a:t>
            </a:r>
            <a:r>
              <a:rPr lang="en-US" altLang="en-US" b="1" dirty="0">
                <a:latin typeface="Times New Roman" panose="02020603050405020304" pitchFamily="18" charset="0"/>
                <a:cs typeface="Times New Roman" panose="02020603050405020304" pitchFamily="18" charset="0"/>
              </a:rPr>
              <a:t>(such as 0.4/0.6 = 0.667)</a:t>
            </a:r>
          </a:p>
          <a:p>
            <a:pPr marL="342900" lvl="1" indent="-342900">
              <a:spcBef>
                <a:spcPct val="70000"/>
              </a:spcBef>
            </a:pPr>
            <a:r>
              <a:rPr lang="en-US" altLang="en-US" dirty="0">
                <a:latin typeface="Times New Roman" panose="02020603050405020304" pitchFamily="18" charset="0"/>
                <a:cs typeface="Times New Roman" panose="02020603050405020304" pitchFamily="18" charset="0"/>
              </a:rPr>
              <a:t>The simple “</a:t>
            </a:r>
            <a:r>
              <a:rPr lang="en-US" altLang="en-US" i="1" dirty="0">
                <a:latin typeface="Times New Roman" panose="02020603050405020304" pitchFamily="18" charset="0"/>
                <a:cs typeface="Times New Roman" panose="02020603050405020304" pitchFamily="18" charset="0"/>
              </a:rPr>
              <a:t>Odds</a:t>
            </a:r>
            <a:r>
              <a:rPr lang="en-US" altLang="en-US" dirty="0">
                <a:latin typeface="Times New Roman" panose="02020603050405020304" pitchFamily="18" charset="0"/>
                <a:cs typeface="Times New Roman" panose="02020603050405020304" pitchFamily="18" charset="0"/>
              </a:rPr>
              <a:t>” is not used much in epidemiology, but the “</a:t>
            </a:r>
            <a:r>
              <a:rPr lang="en-US" altLang="en-US" i="1" dirty="0">
                <a:latin typeface="Times New Roman" panose="02020603050405020304" pitchFamily="18" charset="0"/>
                <a:cs typeface="Times New Roman" panose="02020603050405020304" pitchFamily="18" charset="0"/>
              </a:rPr>
              <a:t>Odds Ratio</a:t>
            </a:r>
            <a:r>
              <a:rPr lang="en-US" altLang="en-US" dirty="0">
                <a:latin typeface="Times New Roman" panose="02020603050405020304" pitchFamily="18" charset="0"/>
                <a:cs typeface="Times New Roman" panose="02020603050405020304" pitchFamily="18" charset="0"/>
              </a:rPr>
              <a:t>” (OR) is used extensively as a measure of excess risk (“association”) in different epidemiological study designs</a:t>
            </a:r>
          </a:p>
          <a:p>
            <a:pPr marL="285750" lvl="1">
              <a:spcBef>
                <a:spcPct val="70000"/>
              </a:spcBef>
            </a:pPr>
            <a:endParaRPr lang="en-US" sz="1800" dirty="0">
              <a:latin typeface="Times New Roman" panose="02020603050405020304" pitchFamily="18" charset="0"/>
              <a:cs typeface="Times New Roman" panose="02020603050405020304" pitchFamily="18" charset="0"/>
            </a:endParaRPr>
          </a:p>
          <a:p>
            <a:pPr marL="457200" lvl="1" indent="0">
              <a:spcBef>
                <a:spcPct val="70000"/>
              </a:spcBef>
              <a:buNone/>
            </a:pPr>
            <a:endParaRPr lang="en-US" altLang="en-US" sz="1800" dirty="0">
              <a:latin typeface="Times New Roman" panose="02020603050405020304" pitchFamily="18" charset="0"/>
              <a:cs typeface="Times New Roman" panose="02020603050405020304" pitchFamily="18" charset="0"/>
            </a:endParaRPr>
          </a:p>
        </p:txBody>
      </p:sp>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
        <p:nvSpPr>
          <p:cNvPr id="3" name="Slide Number Placeholder 2"/>
          <p:cNvSpPr>
            <a:spLocks noGrp="1"/>
          </p:cNvSpPr>
          <p:nvPr>
            <p:ph type="sldNum" sz="quarter" idx="4"/>
          </p:nvPr>
        </p:nvSpPr>
        <p:spPr/>
        <p:txBody>
          <a:bodyPr/>
          <a:lstStyle/>
          <a:p>
            <a:fld id="{90E28097-5348-46F4-A68E-6A0338650D1F}" type="slidenum">
              <a:rPr lang="en-US" smtClean="0"/>
              <a:pPr/>
              <a:t>96</a:t>
            </a:fld>
            <a:endParaRPr lang="en-US"/>
          </a:p>
        </p:txBody>
      </p:sp>
    </p:spTree>
    <p:extLst>
      <p:ext uri="{BB962C8B-B14F-4D97-AF65-F5344CB8AC3E}">
        <p14:creationId xmlns:p14="http://schemas.microsoft.com/office/powerpoint/2010/main" val="42196657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685799"/>
          </a:xfrm>
        </p:spPr>
        <p:txBody>
          <a:bodyPr/>
          <a:lstStyle/>
          <a:p>
            <a:r>
              <a:rPr lang="en-US" dirty="0"/>
              <a:t>Odds Ratio</a:t>
            </a:r>
          </a:p>
        </p:txBody>
      </p:sp>
      <p:sp>
        <p:nvSpPr>
          <p:cNvPr id="3" name="Subtitle 2"/>
          <p:cNvSpPr>
            <a:spLocks noGrp="1"/>
          </p:cNvSpPr>
          <p:nvPr>
            <p:ph type="subTitle" idx="1"/>
          </p:nvPr>
        </p:nvSpPr>
        <p:spPr>
          <a:xfrm>
            <a:off x="685800" y="1524000"/>
            <a:ext cx="7772400" cy="42672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l"/>
            <a:r>
              <a:rPr lang="en-US" dirty="0"/>
              <a:t>Remember Odds is p/(1-p)</a:t>
            </a:r>
          </a:p>
          <a:p>
            <a:pPr algn="l"/>
            <a:endParaRPr lang="en-US" dirty="0"/>
          </a:p>
          <a:p>
            <a:pPr algn="l"/>
            <a:endParaRPr lang="en-US" dirty="0"/>
          </a:p>
          <a:p>
            <a:pPr algn="l"/>
            <a:endParaRPr lang="en-US" dirty="0"/>
          </a:p>
        </p:txBody>
      </p:sp>
      <p:pic>
        <p:nvPicPr>
          <p:cNvPr id="4" name="Picture 3"/>
          <p:cNvPicPr/>
          <p:nvPr/>
        </p:nvPicPr>
        <p:blipFill rotWithShape="1">
          <a:blip r:embed="rId2"/>
          <a:srcRect t="17778" r="5612" b="8872"/>
          <a:stretch/>
        </p:blipFill>
        <p:spPr bwMode="auto">
          <a:xfrm>
            <a:off x="990600" y="1524000"/>
            <a:ext cx="6934199" cy="3352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0" y="6321623"/>
            <a:ext cx="9144000" cy="307777"/>
          </a:xfrm>
          <a:prstGeom prst="rect">
            <a:avLst/>
          </a:prstGeom>
        </p:spPr>
        <p:txBody>
          <a:bodyPr wrap="square">
            <a:spAutoFit/>
          </a:bodyPr>
          <a:lstStyle/>
          <a:p>
            <a:pPr algn="r"/>
            <a:r>
              <a:rPr lang="en-US" sz="1400" b="0" dirty="0">
                <a:solidFill>
                  <a:schemeClr val="bg1"/>
                </a:solidFill>
                <a:cs typeface="Times New Roman" panose="02020603050405020304" pitchFamily="18" charset="0"/>
              </a:rPr>
              <a:t>Gordis, Leon. Epidemiology (5). Saint Louis, US: Saunders, 2013. ProQuest </a:t>
            </a:r>
            <a:r>
              <a:rPr lang="en-US" sz="1400" b="0" dirty="0" err="1">
                <a:solidFill>
                  <a:schemeClr val="bg1"/>
                </a:solidFill>
                <a:cs typeface="Times New Roman" panose="02020603050405020304" pitchFamily="18" charset="0"/>
              </a:rPr>
              <a:t>ebrary</a:t>
            </a:r>
            <a:r>
              <a:rPr lang="en-US" sz="1400" b="0" dirty="0">
                <a:solidFill>
                  <a:schemeClr val="bg1"/>
                </a:solidFill>
                <a:cs typeface="Times New Roman" panose="02020603050405020304" pitchFamily="18" charset="0"/>
              </a:rPr>
              <a:t>. Web. 2 March 2017</a:t>
            </a:r>
          </a:p>
        </p:txBody>
      </p:sp>
    </p:spTree>
    <p:extLst>
      <p:ext uri="{BB962C8B-B14F-4D97-AF65-F5344CB8AC3E}">
        <p14:creationId xmlns:p14="http://schemas.microsoft.com/office/powerpoint/2010/main" val="19712657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Specificity and Accuracy</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F060EDC2-4733-4E2A-83A0-25E19A30C25E}" type="slidenum">
              <a:rPr lang="en-US" altLang="en-US" smtClean="0"/>
              <a:pPr>
                <a:defRPr/>
              </a:pPr>
              <a:t>98</a:t>
            </a:fld>
            <a:endParaRPr lang="en-US" altLang="en-US" dirty="0"/>
          </a:p>
        </p:txBody>
      </p:sp>
      <p:sp>
        <p:nvSpPr>
          <p:cNvPr id="6" name="Rectangle 5"/>
          <p:cNvSpPr/>
          <p:nvPr/>
        </p:nvSpPr>
        <p:spPr>
          <a:xfrm>
            <a:off x="-180703" y="6457890"/>
            <a:ext cx="9296400" cy="307777"/>
          </a:xfrm>
          <a:prstGeom prst="rect">
            <a:avLst/>
          </a:prstGeom>
        </p:spPr>
        <p:txBody>
          <a:bodyPr wrap="square">
            <a:spAutoFit/>
          </a:bodyPr>
          <a:lstStyle/>
          <a:p>
            <a:pPr algn="r"/>
            <a:r>
              <a:rPr lang="en-US" sz="1400" b="0" dirty="0">
                <a:solidFill>
                  <a:schemeClr val="bg1"/>
                </a:solidFill>
              </a:rPr>
              <a:t>http://www.lexjansen.com/nesug/nesug10/hl/hl07.pdf</a:t>
            </a:r>
          </a:p>
        </p:txBody>
      </p:sp>
      <p:pic>
        <p:nvPicPr>
          <p:cNvPr id="7" name="Picture 6"/>
          <p:cNvPicPr>
            <a:picLocks noChangeAspect="1"/>
          </p:cNvPicPr>
          <p:nvPr/>
        </p:nvPicPr>
        <p:blipFill>
          <a:blip r:embed="rId2"/>
          <a:stretch>
            <a:fillRect/>
          </a:stretch>
        </p:blipFill>
        <p:spPr>
          <a:xfrm>
            <a:off x="762000" y="1524001"/>
            <a:ext cx="7391400" cy="4648200"/>
          </a:xfrm>
          <a:prstGeom prst="rect">
            <a:avLst/>
          </a:prstGeom>
        </p:spPr>
      </p:pic>
    </p:spTree>
    <p:extLst>
      <p:ext uri="{BB962C8B-B14F-4D97-AF65-F5344CB8AC3E}">
        <p14:creationId xmlns:p14="http://schemas.microsoft.com/office/powerpoint/2010/main" val="8309891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Stroke Reporting</a:t>
            </a:r>
          </a:p>
        </p:txBody>
      </p:sp>
      <p:sp>
        <p:nvSpPr>
          <p:cNvPr id="5" name="Slide Number Placeholder 4"/>
          <p:cNvSpPr>
            <a:spLocks noGrp="1"/>
          </p:cNvSpPr>
          <p:nvPr>
            <p:ph type="sldNum" sz="quarter" idx="4"/>
          </p:nvPr>
        </p:nvSpPr>
        <p:spPr/>
        <p:txBody>
          <a:bodyPr/>
          <a:lstStyle/>
          <a:p>
            <a:pPr>
              <a:defRPr/>
            </a:pPr>
            <a:fld id="{F060EDC2-4733-4E2A-83A0-25E19A30C25E}" type="slidenum">
              <a:rPr lang="en-US" altLang="en-US" smtClean="0"/>
              <a:pPr>
                <a:defRPr/>
              </a:pPr>
              <a:t>99</a:t>
            </a:fld>
            <a:endParaRPr lang="en-US" altLang="en-US"/>
          </a:p>
        </p:txBody>
      </p:sp>
      <p:pic>
        <p:nvPicPr>
          <p:cNvPr id="7" name="Picture 6" descr="Related image"/>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8305800" cy="4495800"/>
          </a:xfrm>
          <a:prstGeom prst="rect">
            <a:avLst/>
          </a:prstGeom>
          <a:noFill/>
          <a:ln>
            <a:noFill/>
          </a:ln>
        </p:spPr>
      </p:pic>
      <p:sp>
        <p:nvSpPr>
          <p:cNvPr id="8" name="Rectangle 7"/>
          <p:cNvSpPr/>
          <p:nvPr/>
        </p:nvSpPr>
        <p:spPr>
          <a:xfrm>
            <a:off x="152400" y="6422844"/>
            <a:ext cx="8915400" cy="276999"/>
          </a:xfrm>
          <a:prstGeom prst="rect">
            <a:avLst/>
          </a:prstGeom>
        </p:spPr>
        <p:txBody>
          <a:bodyPr wrap="square">
            <a:spAutoFit/>
          </a:bodyPr>
          <a:lstStyle/>
          <a:p>
            <a:pPr algn="r"/>
            <a:r>
              <a:rPr lang="en-US" sz="1200" b="0" dirty="0">
                <a:solidFill>
                  <a:schemeClr val="bg1"/>
                </a:solidFill>
              </a:rPr>
              <a:t>https://s3-eu-west-1.amazonaws.com/ppreviews-plos-725668748/2257634/preview.jpg</a:t>
            </a:r>
          </a:p>
        </p:txBody>
      </p:sp>
    </p:spTree>
    <p:extLst>
      <p:ext uri="{BB962C8B-B14F-4D97-AF65-F5344CB8AC3E}">
        <p14:creationId xmlns:p14="http://schemas.microsoft.com/office/powerpoint/2010/main" val="4181747216"/>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34320</TotalTime>
  <Words>5113</Words>
  <Application>Microsoft Office PowerPoint</Application>
  <PresentationFormat>On-screen Show (4:3)</PresentationFormat>
  <Paragraphs>821</Paragraphs>
  <Slides>101</Slides>
  <Notes>13</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5" baseType="lpstr">
      <vt:lpstr>Batang</vt:lpstr>
      <vt:lpstr>MS PGothic</vt:lpstr>
      <vt:lpstr>Arial</vt:lpstr>
      <vt:lpstr>Arial Unicode MS</vt:lpstr>
      <vt:lpstr>Calibri</vt:lpstr>
      <vt:lpstr>Georgia</vt:lpstr>
      <vt:lpstr>Helvetica Neue</vt:lpstr>
      <vt:lpstr>Times</vt:lpstr>
      <vt:lpstr>Times New Roman</vt:lpstr>
      <vt:lpstr>Trebuchet MS</vt:lpstr>
      <vt:lpstr>Verdana</vt:lpstr>
      <vt:lpstr>Wingdings</vt:lpstr>
      <vt:lpstr>2014-Indianapolis</vt:lpstr>
      <vt:lpstr>Photo Editor-foto</vt:lpstr>
      <vt:lpstr>Statistical data analysis and research methods BMI504 Course 17229 – Spring 2023  </vt:lpstr>
      <vt:lpstr>Extra credit opportunity</vt:lpstr>
      <vt:lpstr>Recommendations for A6</vt:lpstr>
      <vt:lpstr>Data and Reality</vt:lpstr>
      <vt:lpstr>Theoretical linkage</vt:lpstr>
      <vt:lpstr>Operational linkage</vt:lpstr>
      <vt:lpstr>This is NOT an operational linkage!</vt:lpstr>
      <vt:lpstr>Recommendations for A6</vt:lpstr>
      <vt:lpstr>Example for one variable</vt:lpstr>
      <vt:lpstr>Confusion with proposal template</vt:lpstr>
      <vt:lpstr>Recommendations for A6</vt:lpstr>
      <vt:lpstr>Ground truth and proposals</vt:lpstr>
      <vt:lpstr>Above all !!!</vt:lpstr>
      <vt:lpstr>Change in last two classes</vt:lpstr>
      <vt:lpstr>C9. Elements of Epidemiology </vt:lpstr>
      <vt:lpstr>Concrete A4 format: 5 min. sales pitch</vt:lpstr>
      <vt:lpstr>2nd assignment: required reading</vt:lpstr>
      <vt:lpstr>Epidemiology</vt:lpstr>
      <vt:lpstr>Basic Assumptions of Epidemiology</vt:lpstr>
      <vt:lpstr>Basic Assumptions of Epidemiology determinist generalization</vt:lpstr>
      <vt:lpstr>Your job as student in this class</vt:lpstr>
      <vt:lpstr>Key terms</vt:lpstr>
      <vt:lpstr>Recommended movie</vt:lpstr>
      <vt:lpstr>Earliest Example of Geographical Information System Methods by John Snow (1854 Cholera outbreak)</vt:lpstr>
      <vt:lpstr>Observational Data leading to Prevention</vt:lpstr>
      <vt:lpstr>Use of Epidemiology in Public Health</vt:lpstr>
      <vt:lpstr>Evolution of a disease instance</vt:lpstr>
      <vt:lpstr>Ontological definition of ‘disease’</vt:lpstr>
      <vt:lpstr>Cirrhosis - environmental exposure</vt:lpstr>
      <vt:lpstr>Hereditary Non-polyposis Colorectal Cancer HNPCC - genetic pre-disposition</vt:lpstr>
      <vt:lpstr>Hemorrhagic stroke</vt:lpstr>
      <vt:lpstr>Ontological definition of ‘disease’</vt:lpstr>
      <vt:lpstr>Disease Prevention</vt:lpstr>
      <vt:lpstr>Ontological definition of ‘disease’</vt:lpstr>
      <vt:lpstr>Epidemiologic Triad of Disease (ETD)</vt:lpstr>
      <vt:lpstr>Other representation of ETD</vt:lpstr>
      <vt:lpstr>Depicting participants in disease creation</vt:lpstr>
      <vt:lpstr>Sorts of disease determinants</vt:lpstr>
      <vt:lpstr>Stages of disease progression</vt:lpstr>
      <vt:lpstr>Disease Patterns</vt:lpstr>
      <vt:lpstr>Kenneth Rothman Definitions for “Induction” and “Latency” </vt:lpstr>
      <vt:lpstr>Ontological definition of ‘disease’</vt:lpstr>
      <vt:lpstr>Kenneth Rothman Definitions for “Induction” and “Latency” </vt:lpstr>
      <vt:lpstr>Methods of obtaining data about disease occurrences</vt:lpstr>
      <vt:lpstr>Epidemiologic measures</vt:lpstr>
      <vt:lpstr>Numerator / Denominator (1)</vt:lpstr>
      <vt:lpstr>Numerator / Denominator (2)</vt:lpstr>
      <vt:lpstr>Numerator / Denominator (3)</vt:lpstr>
      <vt:lpstr>Numerator / Denominator (3)</vt:lpstr>
      <vt:lpstr>Numerator / Denominator (3)</vt:lpstr>
      <vt:lpstr>Measures of Disease occurrence</vt:lpstr>
      <vt:lpstr>Incidence</vt:lpstr>
      <vt:lpstr>Incidence </vt:lpstr>
      <vt:lpstr>Incidence Rate</vt:lpstr>
      <vt:lpstr>Calculation of Incidence rate</vt:lpstr>
      <vt:lpstr>What is needed to calculate incidence rate</vt:lpstr>
      <vt:lpstr>Characteristics of the denominator (1)</vt:lpstr>
      <vt:lpstr>PowerPoint Presentation</vt:lpstr>
      <vt:lpstr>Characteristics of the denominator (2)</vt:lpstr>
      <vt:lpstr>Risk</vt:lpstr>
      <vt:lpstr>Cumulative Incidence</vt:lpstr>
      <vt:lpstr>     Incidence Rate         Cumulative                Incidence</vt:lpstr>
      <vt:lpstr>Incidence rate and cumulative incidence (1)</vt:lpstr>
      <vt:lpstr>Incidence rate and cumulative incidence (2)</vt:lpstr>
      <vt:lpstr>Cumulative incidence example</vt:lpstr>
      <vt:lpstr>Incidence Density</vt:lpstr>
      <vt:lpstr>Incidence Density: Interpretation</vt:lpstr>
      <vt:lpstr>Identifying new cases</vt:lpstr>
      <vt:lpstr>Prevalence</vt:lpstr>
      <vt:lpstr>Prevalence</vt:lpstr>
      <vt:lpstr>Point Prevalence</vt:lpstr>
      <vt:lpstr>Period Prevalence</vt:lpstr>
      <vt:lpstr>Why do we need point and period prevalence?</vt:lpstr>
      <vt:lpstr>Are incidence and prevalence related?</vt:lpstr>
      <vt:lpstr>Incidence and prevalence</vt:lpstr>
      <vt:lpstr>PowerPoint Presentation</vt:lpstr>
      <vt:lpstr>The effects of numerator and denominator</vt:lpstr>
      <vt:lpstr>PowerPoint Presentation</vt:lpstr>
      <vt:lpstr>Prevalence measures</vt:lpstr>
      <vt:lpstr>Crude Rate</vt:lpstr>
      <vt:lpstr>Drawbacks of crude rates</vt:lpstr>
      <vt:lpstr>Mortality Rates</vt:lpstr>
      <vt:lpstr>PowerPoint Presentation</vt:lpstr>
      <vt:lpstr>Mortality rate</vt:lpstr>
      <vt:lpstr>Age adjusted Mortality Rate: Direct Method</vt:lpstr>
      <vt:lpstr>Direct Method: Pros</vt:lpstr>
      <vt:lpstr>Direct Method of Age Adjustment: Cons</vt:lpstr>
      <vt:lpstr>Indirect Method of Mortality Rate</vt:lpstr>
      <vt:lpstr>Pros and Cons</vt:lpstr>
      <vt:lpstr>Risk </vt:lpstr>
      <vt:lpstr>Relative Risk</vt:lpstr>
      <vt:lpstr>Interpretation</vt:lpstr>
      <vt:lpstr>Odds of an ‘event’</vt:lpstr>
      <vt:lpstr>Related events COVID-19</vt:lpstr>
      <vt:lpstr>Subgroups / cohorts</vt:lpstr>
      <vt:lpstr>Odds Ratio</vt:lpstr>
      <vt:lpstr>Odds Ratio</vt:lpstr>
      <vt:lpstr>Sensitivity Specificity and Accuracy</vt:lpstr>
      <vt:lpstr>Stroke Reporting</vt:lpstr>
      <vt:lpstr>Characteristics</vt:lpstr>
      <vt:lpstr>PPV and NPV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1372</cp:revision>
  <dcterms:created xsi:type="dcterms:W3CDTF">1601-01-01T00:00:00Z</dcterms:created>
  <dcterms:modified xsi:type="dcterms:W3CDTF">2023-04-06T13:59:46Z</dcterms:modified>
</cp:coreProperties>
</file>