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85"/>
  </p:notesMasterIdLst>
  <p:sldIdLst>
    <p:sldId id="1245" r:id="rId2"/>
    <p:sldId id="1557" r:id="rId3"/>
    <p:sldId id="1558" r:id="rId4"/>
    <p:sldId id="1556" r:id="rId5"/>
    <p:sldId id="1464" r:id="rId6"/>
    <p:sldId id="1508" r:id="rId7"/>
    <p:sldId id="1465" r:id="rId8"/>
    <p:sldId id="1467" r:id="rId9"/>
    <p:sldId id="1470" r:id="rId10"/>
    <p:sldId id="1466" r:id="rId11"/>
    <p:sldId id="1468" r:id="rId12"/>
    <p:sldId id="1473" r:id="rId13"/>
    <p:sldId id="1474" r:id="rId14"/>
    <p:sldId id="1472" r:id="rId15"/>
    <p:sldId id="1475" r:id="rId16"/>
    <p:sldId id="1476" r:id="rId17"/>
    <p:sldId id="1481" r:id="rId18"/>
    <p:sldId id="1425" r:id="rId19"/>
    <p:sldId id="1482" r:id="rId20"/>
    <p:sldId id="1480" r:id="rId21"/>
    <p:sldId id="1439" r:id="rId22"/>
    <p:sldId id="1428" r:id="rId23"/>
    <p:sldId id="1484" r:id="rId24"/>
    <p:sldId id="1485" r:id="rId25"/>
    <p:sldId id="1486" r:id="rId26"/>
    <p:sldId id="1487" r:id="rId27"/>
    <p:sldId id="1488" r:id="rId28"/>
    <p:sldId id="1504" r:id="rId29"/>
    <p:sldId id="1555" r:id="rId30"/>
    <p:sldId id="1505" r:id="rId31"/>
    <p:sldId id="1506" r:id="rId32"/>
    <p:sldId id="1507" r:id="rId33"/>
    <p:sldId id="1489" r:id="rId34"/>
    <p:sldId id="1430" r:id="rId35"/>
    <p:sldId id="1431" r:id="rId36"/>
    <p:sldId id="1433" r:id="rId37"/>
    <p:sldId id="1551" r:id="rId38"/>
    <p:sldId id="1559" r:id="rId39"/>
    <p:sldId id="1432" r:id="rId40"/>
    <p:sldId id="1441" r:id="rId41"/>
    <p:sldId id="1442" r:id="rId42"/>
    <p:sldId id="1434" r:id="rId43"/>
    <p:sldId id="1435" r:id="rId44"/>
    <p:sldId id="1436" r:id="rId45"/>
    <p:sldId id="1437" r:id="rId46"/>
    <p:sldId id="1490" r:id="rId47"/>
    <p:sldId id="1491" r:id="rId48"/>
    <p:sldId id="1496" r:id="rId49"/>
    <p:sldId id="1497" r:id="rId50"/>
    <p:sldId id="1509" r:id="rId51"/>
    <p:sldId id="1510" r:id="rId52"/>
    <p:sldId id="1511" r:id="rId53"/>
    <p:sldId id="1512" r:id="rId54"/>
    <p:sldId id="1513" r:id="rId55"/>
    <p:sldId id="1514" r:id="rId56"/>
    <p:sldId id="1515" r:id="rId57"/>
    <p:sldId id="1516" r:id="rId58"/>
    <p:sldId id="1517" r:id="rId59"/>
    <p:sldId id="1547" r:id="rId60"/>
    <p:sldId id="1548" r:id="rId61"/>
    <p:sldId id="1549" r:id="rId62"/>
    <p:sldId id="1550" r:id="rId63"/>
    <p:sldId id="1552" r:id="rId64"/>
    <p:sldId id="1518" r:id="rId65"/>
    <p:sldId id="1519" r:id="rId66"/>
    <p:sldId id="1520" r:id="rId67"/>
    <p:sldId id="1521" r:id="rId68"/>
    <p:sldId id="1523" r:id="rId69"/>
    <p:sldId id="1524" r:id="rId70"/>
    <p:sldId id="1525" r:id="rId71"/>
    <p:sldId id="1526" r:id="rId72"/>
    <p:sldId id="1527" r:id="rId73"/>
    <p:sldId id="1528" r:id="rId74"/>
    <p:sldId id="1529" r:id="rId75"/>
    <p:sldId id="1530" r:id="rId76"/>
    <p:sldId id="1560" r:id="rId77"/>
    <p:sldId id="1612" r:id="rId78"/>
    <p:sldId id="1531" r:id="rId79"/>
    <p:sldId id="1554" r:id="rId80"/>
    <p:sldId id="1553" r:id="rId81"/>
    <p:sldId id="1532" r:id="rId82"/>
    <p:sldId id="1533" r:id="rId83"/>
    <p:sldId id="1535" r:id="rId8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E115"/>
    <a:srgbClr val="FF6600"/>
    <a:srgbClr val="000000"/>
    <a:srgbClr val="00B0F0"/>
    <a:srgbClr val="FF0000"/>
    <a:srgbClr val="16165D"/>
    <a:srgbClr val="A2CCE8"/>
    <a:srgbClr val="AAE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86455" autoAdjust="0"/>
  </p:normalViewPr>
  <p:slideViewPr>
    <p:cSldViewPr>
      <p:cViewPr varScale="1">
        <p:scale>
          <a:sx n="91" d="100"/>
          <a:sy n="91" d="100"/>
        </p:scale>
        <p:origin x="13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2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09DCEE-7D5C-4F86-A46D-32518BF406A0}" type="slidenum">
              <a:rPr lang="en-US" altLang="en-US" sz="1200" b="0"/>
              <a:pPr eaLnBrk="1" hangingPunct="1"/>
              <a:t>19</a:t>
            </a:fld>
            <a:endParaRPr lang="en-US" alt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90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09DCEE-7D5C-4F86-A46D-32518BF406A0}" type="slidenum">
              <a:rPr lang="en-US" altLang="en-US" sz="1200" b="0"/>
              <a:pPr eaLnBrk="1" hangingPunct="1"/>
              <a:t>39</a:t>
            </a:fld>
            <a:endParaRPr lang="en-US" alt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129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09DCEE-7D5C-4F86-A46D-32518BF406A0}" type="slidenum">
              <a:rPr lang="en-US" altLang="en-US" sz="1200" b="0"/>
              <a:pPr eaLnBrk="1" hangingPunct="1"/>
              <a:t>55</a:t>
            </a:fld>
            <a:endParaRPr lang="en-US" alt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213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1148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4550"/>
            <a:ext cx="4267200" cy="4109049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44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45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412" y="6459706"/>
            <a:ext cx="434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ingeets.medium.com/pet-peeves-1-the-usage-of-would-in-indian-english-e43c0c9594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371/journal.pone.0154556.g00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Statistical data analysis and</a:t>
            </a:r>
            <a:br>
              <a:rPr lang="en-US" dirty="0"/>
            </a:br>
            <a:r>
              <a:rPr lang="en-US" dirty="0"/>
              <a:t>research methods</a:t>
            </a:r>
            <a:br>
              <a:rPr lang="en-US" dirty="0"/>
            </a:b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BMI504</a:t>
            </a:r>
            <a:b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17229 – Spring 2023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Class 8 – March 30, 2023</a:t>
            </a:r>
          </a:p>
          <a:p>
            <a:r>
              <a:rPr lang="en-US" dirty="0"/>
              <a:t>Introduction to data analysis of </a:t>
            </a:r>
          </a:p>
          <a:p>
            <a:r>
              <a:rPr lang="en-US" dirty="0"/>
              <a:t>quantitative and qualitative variables</a:t>
            </a:r>
          </a:p>
          <a:p>
            <a:endParaRPr lang="en-US" dirty="0"/>
          </a:p>
          <a:p>
            <a:r>
              <a:rPr lang="en-US" dirty="0"/>
              <a:t>Werner CEUSTERS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5" name="Rectangle 4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6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5623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alternative hypothesis: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Null hypothesis: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Alternative hypothesis: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FF00"/>
                </a:solidFill>
              </a:rPr>
              <a:t>Physical exercise does influence heart rate while doing the exercise.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i="1" dirty="0">
              <a:solidFill>
                <a:srgbClr val="FFFF0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45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6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5788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statistical hypothesis</a:t>
            </a:r>
            <a:r>
              <a:rPr lang="en-US" dirty="0"/>
              <a:t> is an assumption about a ‘</a:t>
            </a:r>
            <a:r>
              <a:rPr lang="en-US" i="1" dirty="0"/>
              <a:t>population parameter</a:t>
            </a:r>
            <a:r>
              <a:rPr lang="en-US" dirty="0"/>
              <a:t>’, i.e. a measurable characteristic of a population, such as a mean or a standard deviation.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assumption may or may not be true.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Hypothesis testing</a:t>
            </a:r>
            <a:r>
              <a:rPr lang="en-US" dirty="0"/>
              <a:t> refers to the </a:t>
            </a:r>
            <a:r>
              <a:rPr lang="en-US" b="1" u="sng" dirty="0"/>
              <a:t>formal procedures</a:t>
            </a:r>
            <a:r>
              <a:rPr lang="en-US" b="1" dirty="0"/>
              <a:t> </a:t>
            </a:r>
            <a:r>
              <a:rPr lang="en-US" dirty="0"/>
              <a:t>used by statisticians to accept or reject statistical hypotheses.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best way to determine whether a statistical hypothesis is true: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Examine the entire population, or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Examine a random sample from the population.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/>
              <a:t>If sample data are not consistent with the statistical hypothesis, the hypothesis is rejected.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9400" y="6443246"/>
            <a:ext cx="624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http://stattrek.com/hypothesis-test/hypothesis-testing.aspx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5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statistical 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Statistical null hypothesis</a:t>
            </a:r>
            <a:r>
              <a:rPr lang="en-US" dirty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hypothesis that sample observations result purely from chance;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notation: H</a:t>
            </a:r>
            <a:r>
              <a:rPr lang="en-US" baseline="-25000" dirty="0"/>
              <a:t>0</a:t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Statistical alternative hypothesis</a:t>
            </a:r>
            <a:r>
              <a:rPr lang="en-US" dirty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hypothesis that sample observations are influenced by some non-random cause;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notation: H</a:t>
            </a:r>
            <a:r>
              <a:rPr lang="en-US" baseline="-25000" dirty="0"/>
              <a:t>1</a:t>
            </a:r>
            <a:r>
              <a:rPr lang="en-US" dirty="0"/>
              <a:t> or H</a:t>
            </a:r>
            <a:r>
              <a:rPr lang="en-US" baseline="-25000" dirty="0"/>
              <a:t>a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9400" y="6443246"/>
            <a:ext cx="624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http://stattrek.com/hypothesis-test/hypothesis-testing.aspx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46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  <a:p>
            <a:pPr marL="857250" lvl="1" indent="-457200"/>
            <a:r>
              <a:rPr lang="en-US" sz="2200" u="sng" dirty="0"/>
              <a:t>Statistical null hypothesis</a:t>
            </a:r>
            <a:r>
              <a:rPr lang="en-US" sz="2200" dirty="0"/>
              <a:t>: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02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  <a:p>
            <a:pPr marL="857250" lvl="1" indent="-457200"/>
            <a:r>
              <a:rPr lang="en-US" sz="2200" u="sng" dirty="0"/>
              <a:t>Statistical 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the </a:t>
            </a:r>
            <a:r>
              <a:rPr lang="en-US" sz="2200" i="1" u="sng" dirty="0">
                <a:solidFill>
                  <a:srgbClr val="FFFF00"/>
                </a:solidFill>
              </a:rPr>
              <a:t>average heart rate</a:t>
            </a:r>
            <a:r>
              <a:rPr lang="en-US" sz="2200" i="1" dirty="0">
                <a:solidFill>
                  <a:srgbClr val="FFFF00"/>
                </a:solidFill>
              </a:rPr>
              <a:t> observed in a </a:t>
            </a:r>
            <a:r>
              <a:rPr lang="en-US" sz="2200" i="1" u="sng" dirty="0">
                <a:solidFill>
                  <a:srgbClr val="FFFF00"/>
                </a:solidFill>
              </a:rPr>
              <a:t>sample of individuals working out</a:t>
            </a:r>
            <a:r>
              <a:rPr lang="en-US" sz="2200" i="1" dirty="0">
                <a:solidFill>
                  <a:srgbClr val="FFFF00"/>
                </a:solidFill>
              </a:rPr>
              <a:t> is the same as in a </a:t>
            </a:r>
            <a:r>
              <a:rPr lang="en-US" sz="2200" i="1" u="sng" dirty="0">
                <a:solidFill>
                  <a:srgbClr val="FFFF00"/>
                </a:solidFill>
              </a:rPr>
              <a:t>sample of individuals being at rest</a:t>
            </a:r>
            <a:r>
              <a:rPr lang="en-US" sz="2200" i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0CB871-8AD0-4B05-953C-84A018786CA1}"/>
              </a:ext>
            </a:extLst>
          </p:cNvPr>
          <p:cNvSpPr txBox="1"/>
          <p:nvPr/>
        </p:nvSpPr>
        <p:spPr>
          <a:xfrm>
            <a:off x="1314506" y="6096000"/>
            <a:ext cx="6714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FE115"/>
                </a:solidFill>
                <a:sym typeface="Wingdings" panose="05000000000000000000" pitchFamily="2" charset="2"/>
              </a:rPr>
              <a:t> PICOTT  population and comparison facets !!!</a:t>
            </a:r>
            <a:endParaRPr lang="en-US" sz="2400" dirty="0">
              <a:solidFill>
                <a:srgbClr val="1FE1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</a:t>
            </a:r>
            <a:r>
              <a:rPr lang="en-US" sz="2200" i="1" u="sng" dirty="0">
                <a:solidFill>
                  <a:srgbClr val="FFFF00"/>
                </a:solidFill>
              </a:rPr>
              <a:t>influences</a:t>
            </a:r>
            <a:r>
              <a:rPr lang="en-US" sz="2200" i="1" dirty="0">
                <a:solidFill>
                  <a:srgbClr val="FFFF00"/>
                </a:solidFill>
              </a:rPr>
              <a:t>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  <a:p>
            <a:pPr marL="857250" lvl="1" indent="-457200"/>
            <a:r>
              <a:rPr lang="en-US" sz="2200" u="sng" dirty="0"/>
              <a:t>Statistical 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1FE115"/>
                </a:solidFill>
              </a:rPr>
              <a:t>the average heart rate observed in …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0" y="1752600"/>
            <a:ext cx="12744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u="sng" dirty="0">
                <a:solidFill>
                  <a:srgbClr val="1FE115"/>
                </a:solidFill>
              </a:rPr>
              <a:t>increases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7984" y="3200400"/>
            <a:ext cx="11544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u="sng" dirty="0">
                <a:solidFill>
                  <a:srgbClr val="1FE115"/>
                </a:solidFill>
              </a:rPr>
              <a:t>increase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029200" y="2183487"/>
            <a:ext cx="838200" cy="331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5181600" y="2183487"/>
            <a:ext cx="838200" cy="331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6705600" y="3657600"/>
            <a:ext cx="838200" cy="331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6858000" y="3657600"/>
            <a:ext cx="838200" cy="331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18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495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  <a:p>
            <a:pPr marL="857250" lvl="1" indent="-457200"/>
            <a:r>
              <a:rPr lang="en-US" sz="2200" u="sng" dirty="0"/>
              <a:t>Statistical 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521760" y="5065208"/>
            <a:ext cx="2971800" cy="38100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1400" y="4503003"/>
            <a:ext cx="492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45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Remember ontology: what is out there ?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81000" y="2209800"/>
            <a:ext cx="2536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u="sng" dirty="0">
                <a:solidFill>
                  <a:schemeClr val="bg1"/>
                </a:solidFill>
              </a:rPr>
              <a:t>portions of reality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032125" y="3283527"/>
            <a:ext cx="1123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entities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6858000" y="3962400"/>
            <a:ext cx="163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particulars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98059" y="3320191"/>
            <a:ext cx="151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universals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5181600" y="2362200"/>
            <a:ext cx="208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configurations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3124200" y="2362200"/>
            <a:ext cx="1323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relations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3352800" y="4495129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continuants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5583237" y="4495800"/>
            <a:ext cx="157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chemeClr val="bg1"/>
                </a:solidFill>
              </a:rPr>
              <a:t>occurrents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81000" y="2209800"/>
            <a:ext cx="8458200" cy="44196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2895600" y="3276600"/>
            <a:ext cx="5791200" cy="32004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5181600" y="2362200"/>
            <a:ext cx="3505200" cy="7620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3124200" y="2362200"/>
            <a:ext cx="1828800" cy="7620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200399" y="4495128"/>
            <a:ext cx="2230435" cy="1524671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5583236" y="4495800"/>
            <a:ext cx="2798763" cy="15240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533400" y="3276600"/>
            <a:ext cx="2209800" cy="3200400"/>
          </a:xfrm>
          <a:prstGeom prst="rect">
            <a:avLst/>
          </a:prstGeom>
          <a:noFill/>
          <a:ln w="9525" algn="ctr">
            <a:solidFill>
              <a:schemeClr val="bg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3124200" y="3962400"/>
            <a:ext cx="5410200" cy="22098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5" name="TextBox 19"/>
          <p:cNvSpPr txBox="1">
            <a:spLocks noChangeArrowheads="1"/>
          </p:cNvSpPr>
          <p:nvPr/>
        </p:nvSpPr>
        <p:spPr bwMode="auto">
          <a:xfrm>
            <a:off x="3352800" y="2743200"/>
            <a:ext cx="160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participation</a:t>
            </a:r>
          </a:p>
        </p:txBody>
      </p:sp>
      <p:sp>
        <p:nvSpPr>
          <p:cNvPr id="19476" name="TextBox 20"/>
          <p:cNvSpPr txBox="1">
            <a:spLocks noChangeArrowheads="1"/>
          </p:cNvSpPr>
          <p:nvPr/>
        </p:nvSpPr>
        <p:spPr bwMode="auto">
          <a:xfrm>
            <a:off x="5653088" y="2743200"/>
            <a:ext cx="3084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me participating in my life</a:t>
            </a:r>
          </a:p>
        </p:txBody>
      </p:sp>
      <p:sp>
        <p:nvSpPr>
          <p:cNvPr id="19477" name="TextBox 21"/>
          <p:cNvSpPr txBox="1">
            <a:spLocks noChangeArrowheads="1"/>
          </p:cNvSpPr>
          <p:nvPr/>
        </p:nvSpPr>
        <p:spPr bwMode="auto">
          <a:xfrm>
            <a:off x="1524000" y="579120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organism</a:t>
            </a:r>
          </a:p>
        </p:txBody>
      </p:sp>
      <p:sp>
        <p:nvSpPr>
          <p:cNvPr id="19478" name="TextBox 22"/>
          <p:cNvSpPr txBox="1">
            <a:spLocks noChangeArrowheads="1"/>
          </p:cNvSpPr>
          <p:nvPr/>
        </p:nvSpPr>
        <p:spPr bwMode="auto">
          <a:xfrm>
            <a:off x="4610100" y="5480980"/>
            <a:ext cx="51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me</a:t>
            </a:r>
          </a:p>
        </p:txBody>
      </p:sp>
      <p:sp>
        <p:nvSpPr>
          <p:cNvPr id="19479" name="TextBox 23"/>
          <p:cNvSpPr txBox="1">
            <a:spLocks noChangeArrowheads="1"/>
          </p:cNvSpPr>
          <p:nvPr/>
        </p:nvSpPr>
        <p:spPr bwMode="auto">
          <a:xfrm>
            <a:off x="6921500" y="548640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my life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07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Data and Reality</a:t>
            </a:r>
          </a:p>
        </p:txBody>
      </p:sp>
      <p:sp>
        <p:nvSpPr>
          <p:cNvPr id="11267" name="Content Placeholder 23"/>
          <p:cNvSpPr>
            <a:spLocks noGrp="1"/>
          </p:cNvSpPr>
          <p:nvPr>
            <p:ph idx="1"/>
          </p:nvPr>
        </p:nvSpPr>
        <p:spPr>
          <a:xfrm>
            <a:off x="533400" y="32004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6613525" y="3200400"/>
            <a:ext cx="2301875" cy="457200"/>
          </a:xfrm>
          <a:prstGeom prst="rect">
            <a:avLst/>
          </a:prstGeom>
        </p:spPr>
        <p:txBody>
          <a:bodyPr/>
          <a:lstStyle/>
          <a:p>
            <a:pPr marL="569913" indent="-280988"/>
            <a:r>
              <a:rPr lang="en-US" altLang="en-US" sz="2400" dirty="0">
                <a:solidFill>
                  <a:srgbClr val="FFFF00"/>
                </a:solidFill>
              </a:rPr>
              <a:t>References</a:t>
            </a:r>
          </a:p>
        </p:txBody>
      </p:sp>
      <p:grpSp>
        <p:nvGrpSpPr>
          <p:cNvPr id="11269" name="Group 28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1272" name="Picture 29" descr="skew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Content Placeholder 24"/>
          <p:cNvSpPr txBox="1">
            <a:spLocks/>
          </p:cNvSpPr>
          <p:nvPr/>
        </p:nvSpPr>
        <p:spPr bwMode="auto">
          <a:xfrm>
            <a:off x="3197225" y="3200400"/>
            <a:ext cx="26928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</a:t>
            </a:r>
          </a:p>
        </p:txBody>
      </p:sp>
      <p:sp>
        <p:nvSpPr>
          <p:cNvPr id="10" name="Content Placeholder 23"/>
          <p:cNvSpPr txBox="1">
            <a:spLocks/>
          </p:cNvSpPr>
          <p:nvPr/>
        </p:nvSpPr>
        <p:spPr>
          <a:xfrm>
            <a:off x="6595511" y="2841712"/>
            <a:ext cx="2667000" cy="31670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233363" indent="-233363"/>
            <a:endParaRPr lang="en-US" altLang="en-US" kern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" name="Content Placeholder 24"/>
          <p:cNvSpPr txBox="1">
            <a:spLocks/>
          </p:cNvSpPr>
          <p:nvPr/>
        </p:nvSpPr>
        <p:spPr>
          <a:xfrm>
            <a:off x="5775325" y="3194050"/>
            <a:ext cx="3368675" cy="32829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15" name="Content Placeholder 23"/>
          <p:cNvSpPr txBox="1">
            <a:spLocks/>
          </p:cNvSpPr>
          <p:nvPr/>
        </p:nvSpPr>
        <p:spPr>
          <a:xfrm>
            <a:off x="1997373" y="4963048"/>
            <a:ext cx="5070800" cy="8397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-168275" algn="ctr">
              <a:buNone/>
            </a:pPr>
            <a:r>
              <a:rPr lang="en-US" altLang="en-US" sz="3600" kern="0" dirty="0">
                <a:latin typeface="+mn-lt"/>
              </a:rPr>
              <a:t>‘</a:t>
            </a:r>
            <a:r>
              <a:rPr lang="en-US" altLang="en-US" sz="3600" i="1" kern="0" dirty="0">
                <a:latin typeface="+mn-lt"/>
              </a:rPr>
              <a:t>Average heart rate</a:t>
            </a:r>
            <a:r>
              <a:rPr lang="en-US" altLang="en-US" sz="3600" kern="0" dirty="0">
                <a:latin typeface="+mn-lt"/>
              </a:rPr>
              <a:t>’</a:t>
            </a:r>
          </a:p>
        </p:txBody>
      </p:sp>
      <p:cxnSp>
        <p:nvCxnSpPr>
          <p:cNvPr id="4" name="Straight Arrow Connector 3"/>
          <p:cNvCxnSpPr>
            <a:stCxn id="15" idx="0"/>
            <a:endCxn id="11267" idx="2"/>
          </p:cNvCxnSpPr>
          <p:nvPr/>
        </p:nvCxnSpPr>
        <p:spPr bwMode="auto">
          <a:xfrm flipH="1" flipV="1">
            <a:off x="1409700" y="3641461"/>
            <a:ext cx="3123073" cy="132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15" idx="0"/>
            <a:endCxn id="26" idx="2"/>
          </p:cNvCxnSpPr>
          <p:nvPr/>
        </p:nvCxnSpPr>
        <p:spPr bwMode="auto">
          <a:xfrm flipV="1">
            <a:off x="4532773" y="3657600"/>
            <a:ext cx="10902" cy="13054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>
            <a:stCxn id="15" idx="0"/>
            <a:endCxn id="25" idx="2"/>
          </p:cNvCxnSpPr>
          <p:nvPr/>
        </p:nvCxnSpPr>
        <p:spPr bwMode="auto">
          <a:xfrm flipV="1">
            <a:off x="4532773" y="3657600"/>
            <a:ext cx="3231690" cy="13054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052602" y="3962400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48405" y="3962400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14800" y="3962400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057400" y="4088487"/>
            <a:ext cx="990600" cy="331113"/>
            <a:chOff x="5029200" y="2183487"/>
            <a:chExt cx="990600" cy="331113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5029200" y="2183487"/>
              <a:ext cx="838200" cy="33111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5181600" y="2183487"/>
              <a:ext cx="838200" cy="33111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4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BBBDE3-1C12-420E-B1D4-E98514E1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in mind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A28B79-4938-4B24-BA89-09D39E585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Introduction: one page maximum!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 specific: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 “may”, “can”, “would”, …, but … I WILL DO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6E24B-FC62-4BE6-B6FF-294EDC7EB5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9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(1.4)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  <a:p>
            <a:pPr marL="857250" lvl="1" indent="-457200"/>
            <a:r>
              <a:rPr lang="en-US" sz="2200" u="sng" dirty="0"/>
              <a:t>Statistical 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which variables are relevant to the question.</a:t>
            </a:r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9600" y="6136192"/>
            <a:ext cx="7239000" cy="38100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0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695450"/>
            <a:ext cx="8686800" cy="2057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Perspective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Cognitive Representation resulting from an interpretive process driven by relatively systematic observations of a Portion of Reality (</a:t>
            </a:r>
            <a:r>
              <a:rPr lang="en-US" dirty="0" err="1"/>
              <a:t>PoR</a:t>
            </a:r>
            <a:r>
              <a:rPr lang="en-US" dirty="0"/>
              <a:t>).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5124450"/>
            <a:ext cx="8686800" cy="1295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‘</a:t>
            </a:r>
            <a:r>
              <a:rPr lang="en-US" b="1" u="sng" kern="0" dirty="0"/>
              <a:t>Construct</a:t>
            </a:r>
            <a:r>
              <a:rPr lang="en-US" kern="0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/>
              <a:t>A perspective built from the logical combination of a number of concepts.</a:t>
            </a:r>
            <a:endParaRPr lang="en-US" sz="1000" i="1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3600450"/>
            <a:ext cx="8686800" cy="1524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‘</a:t>
            </a:r>
            <a:r>
              <a:rPr lang="en-US" b="1" u="sng" kern="0" dirty="0"/>
              <a:t>Concept</a:t>
            </a:r>
            <a:r>
              <a:rPr lang="en-US" kern="0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/>
              <a:t>A perspective drawn from </a:t>
            </a:r>
            <a:r>
              <a:rPr lang="en-US" u="sng" kern="0" dirty="0"/>
              <a:t>observing</a:t>
            </a:r>
            <a:r>
              <a:rPr lang="en-US" kern="0" dirty="0"/>
              <a:t> a number of </a:t>
            </a:r>
            <a:r>
              <a:rPr lang="en-US" kern="0" dirty="0" err="1"/>
              <a:t>PoRs</a:t>
            </a:r>
            <a:r>
              <a:rPr lang="en-US" kern="0" dirty="0"/>
              <a:t> in a relatively similar, comparable and standardized way.</a:t>
            </a:r>
          </a:p>
          <a:p>
            <a:pPr marL="346075" indent="0"/>
            <a:endParaRPr lang="en-US" sz="1000" i="1" kern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63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Pre-defined</a:t>
            </a:r>
            <a:r>
              <a:rPr lang="en-US" dirty="0"/>
              <a:t>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Perspective label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Short term that functions as a name to identify the perspective in communications about the research.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Theoretical </a:t>
            </a:r>
            <a:r>
              <a:rPr lang="en-US" b="1" u="sng" dirty="0"/>
              <a:t>definition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that specifies what sort of </a:t>
            </a:r>
            <a:r>
              <a:rPr lang="en-US" sz="2000" dirty="0" err="1"/>
              <a:t>PoR</a:t>
            </a:r>
            <a:r>
              <a:rPr lang="en-US" sz="2000" dirty="0"/>
              <a:t> the defining researcher carved out through the perspective.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</a:t>
            </a:r>
            <a:r>
              <a:rPr lang="en-US" b="1" u="sng" dirty="0"/>
              <a:t>definition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intended to allow other researchers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(a) to observe (in case of concepts) the intended </a:t>
            </a:r>
            <a:r>
              <a:rPr lang="en-US" dirty="0" err="1"/>
              <a:t>PoRs</a:t>
            </a:r>
            <a:r>
              <a:rPr lang="en-US" dirty="0"/>
              <a:t> from the very same perspective objectively or,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(b) to build (in case of constructs) the perspective in exactly the same way as intended.  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(1.4)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Research question: </a:t>
            </a:r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Null hypothesis: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Statistical null hypothesis: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Relevant variables:</a:t>
            </a:r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1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(1.4)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Research question: </a:t>
            </a:r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Null hypothesis: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Statistical null hypothesis: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Relevant variables: ‘</a:t>
            </a:r>
            <a:r>
              <a:rPr lang="en-US" sz="2200" i="1" dirty="0">
                <a:solidFill>
                  <a:srgbClr val="FFFF00"/>
                </a:solidFill>
              </a:rPr>
              <a:t>heart rate</a:t>
            </a:r>
            <a:r>
              <a:rPr lang="en-US" sz="2200" dirty="0"/>
              <a:t>’, ‘</a:t>
            </a:r>
            <a:r>
              <a:rPr lang="en-US" sz="2200" i="1" dirty="0">
                <a:solidFill>
                  <a:srgbClr val="FFFF00"/>
                </a:solidFill>
              </a:rPr>
              <a:t>physical exercise</a:t>
            </a:r>
            <a:r>
              <a:rPr lang="en-US" sz="2200" dirty="0"/>
              <a:t>’</a:t>
            </a:r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48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(1.5)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Research question: </a:t>
            </a:r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Null hypothesis: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Statistical null hypothesis: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Relevant variables: ‘</a:t>
            </a:r>
            <a:r>
              <a:rPr lang="en-US" sz="2200" i="1" dirty="0">
                <a:solidFill>
                  <a:srgbClr val="FFFF00"/>
                </a:solidFill>
              </a:rPr>
              <a:t>heart rate</a:t>
            </a:r>
            <a:r>
              <a:rPr lang="en-US" sz="2200" dirty="0"/>
              <a:t>’, ‘</a:t>
            </a:r>
            <a:r>
              <a:rPr lang="en-US" sz="2200" i="1" dirty="0">
                <a:solidFill>
                  <a:srgbClr val="FFFF00"/>
                </a:solidFill>
              </a:rPr>
              <a:t>physical exercise</a:t>
            </a:r>
            <a:r>
              <a:rPr lang="en-US" sz="2200" dirty="0"/>
              <a:t>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what kind of variable each one is.</a:t>
            </a:r>
          </a:p>
          <a:p>
            <a:pPr marL="0" indent="0"/>
            <a:endParaRPr lang="en-US" sz="2200" dirty="0"/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37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 be classified along several axes, but most importantly: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Dependent versus independent,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Level of measurement,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Discrete or continuous.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06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&amp; level of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Nominal</a:t>
            </a:r>
            <a:r>
              <a:rPr lang="en-US" dirty="0"/>
              <a:t> (=categorical):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e.g.: shape = round, square, oval, …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Only comparison is (in)equality,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Special type: binary.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Ordinal</a:t>
            </a:r>
            <a:r>
              <a:rPr lang="en-US" dirty="0"/>
              <a:t> (=rank):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Ranking order between values,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e.g.: like most, like somewhat, neutral, dislike somewhat,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Interval</a:t>
            </a:r>
            <a:r>
              <a:rPr lang="en-US" dirty="0"/>
              <a:t>: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Ranked with equal distance between values, 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Null-point is arbitrary.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e.g.: temperature in Celsius or Fahrenheit.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Ratio</a:t>
            </a:r>
            <a:r>
              <a:rPr lang="en-US" dirty="0"/>
              <a:t>: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Ratios between pairs of values are meaningful,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Absolute null-point.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e.g.: temperature in Kelvin.</a:t>
            </a:r>
          </a:p>
          <a:p>
            <a:pPr marL="914400" lvl="2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2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measurement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" y="1600200"/>
            <a:ext cx="9099660" cy="4800715"/>
          </a:xfrm>
        </p:spPr>
      </p:pic>
      <p:sp>
        <p:nvSpPr>
          <p:cNvPr id="5" name="Rectangle 4"/>
          <p:cNvSpPr/>
          <p:nvPr/>
        </p:nvSpPr>
        <p:spPr>
          <a:xfrm>
            <a:off x="2460460" y="6477115"/>
            <a:ext cx="66073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http://www.mymarketresearchmethods.com/types-of-data-nominal-ordinal-interval-ratio/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9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59C14DF-7D04-43C7-A9BE-820DE7E27806}"/>
              </a:ext>
            </a:extLst>
          </p:cNvPr>
          <p:cNvSpPr/>
          <p:nvPr/>
        </p:nvSpPr>
        <p:spPr bwMode="auto">
          <a:xfrm>
            <a:off x="152400" y="1650124"/>
            <a:ext cx="8686800" cy="48095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E6AE06-12F0-4EE1-957F-A7745D33D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Data types and statistical analysis (preview)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134CE-5C1E-47AF-96AC-C1C9F6BAE0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44BBCC-0982-4D2E-BAA0-864F22228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50124"/>
            <a:ext cx="7696200" cy="220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782287-1250-4432-AFF3-5C8751AB43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081" t="-1428" r="-21892" b="1428"/>
          <a:stretch/>
        </p:blipFill>
        <p:spPr>
          <a:xfrm>
            <a:off x="2514600" y="4022824"/>
            <a:ext cx="7543800" cy="2209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605999-9A02-4883-9709-3F2D100C45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" r="82195"/>
          <a:stretch/>
        </p:blipFill>
        <p:spPr>
          <a:xfrm>
            <a:off x="228600" y="4055378"/>
            <a:ext cx="2286000" cy="2209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82E18F-3E47-474A-9A3B-FEAA3D5A4DBD}"/>
              </a:ext>
            </a:extLst>
          </p:cNvPr>
          <p:cNvSpPr/>
          <p:nvPr/>
        </p:nvSpPr>
        <p:spPr>
          <a:xfrm>
            <a:off x="1224189" y="6504801"/>
            <a:ext cx="784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Zhang F and Hughes C. Reporting standards for clinical and translational research. Glob Clin </a:t>
            </a:r>
            <a:r>
              <a:rPr lang="en-US" sz="1200" b="0" dirty="0" err="1">
                <a:solidFill>
                  <a:schemeClr val="bg1"/>
                </a:solidFill>
              </a:rPr>
              <a:t>Transl</a:t>
            </a:r>
            <a:r>
              <a:rPr lang="en-US" sz="1200" b="0" dirty="0">
                <a:solidFill>
                  <a:schemeClr val="bg1"/>
                </a:solidFill>
              </a:rPr>
              <a:t> Res. 2019; 1(2): 69-73</a:t>
            </a:r>
          </a:p>
        </p:txBody>
      </p:sp>
    </p:spTree>
    <p:extLst>
      <p:ext uri="{BB962C8B-B14F-4D97-AF65-F5344CB8AC3E}">
        <p14:creationId xmlns:p14="http://schemas.microsoft.com/office/powerpoint/2010/main" val="224280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74E6F-B582-4102-9FB4-9487E0FB6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6F2B4-C6D9-4577-94AF-C9317DABA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8A5D7-7D3D-477F-B9BB-B0B82FCB13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594180-77DF-4AF5-ABCB-C99FB85D8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901"/>
            <a:ext cx="9144000" cy="63240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601B62-F8F2-43A1-972E-C5426F90BAFE}"/>
              </a:ext>
            </a:extLst>
          </p:cNvPr>
          <p:cNvSpPr/>
          <p:nvPr/>
        </p:nvSpPr>
        <p:spPr>
          <a:xfrm>
            <a:off x="5558736" y="5565647"/>
            <a:ext cx="355898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https://plaingeets.medium.com/pet-peeves-1-the-usage-of-would-in-indian-english-e43c0c9594d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7158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37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Nominal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AM versus PM  (binary)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Ordinal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Night – dawn – morning – noon – afternoon – dusk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Interval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12 AM, 1 AM, 2AM,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Ratio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Take 12AM as absolute zero	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701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one to select?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36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Pre-defined</a:t>
            </a:r>
            <a:r>
              <a:rPr lang="en-US" dirty="0"/>
              <a:t>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B0F0"/>
                </a:solidFill>
              </a:rPr>
              <a:t>Perspective label</a:t>
            </a:r>
            <a:r>
              <a:rPr lang="en-US" dirty="0">
                <a:solidFill>
                  <a:srgbClr val="00B0F0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Short term that functions as a name to identify the perspective in communications about the research.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B0F0"/>
                </a:solidFill>
              </a:rPr>
              <a:t>Theoretical </a:t>
            </a:r>
            <a:r>
              <a:rPr lang="en-US" b="1" u="sng" dirty="0">
                <a:solidFill>
                  <a:srgbClr val="00B0F0"/>
                </a:solidFill>
              </a:rPr>
              <a:t>definition</a:t>
            </a:r>
            <a:r>
              <a:rPr lang="en-US" dirty="0">
                <a:solidFill>
                  <a:srgbClr val="00B0F0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Description that specifies what sort of </a:t>
            </a:r>
            <a:r>
              <a:rPr lang="en-US" sz="2000" dirty="0" err="1">
                <a:solidFill>
                  <a:srgbClr val="00B0F0"/>
                </a:solidFill>
              </a:rPr>
              <a:t>PoR</a:t>
            </a:r>
            <a:r>
              <a:rPr lang="en-US" sz="2000" dirty="0">
                <a:solidFill>
                  <a:srgbClr val="00B0F0"/>
                </a:solidFill>
              </a:rPr>
              <a:t> the defining researcher carved out through the perspective.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</a:t>
            </a:r>
            <a:r>
              <a:rPr lang="en-US" b="1" u="sng" dirty="0"/>
              <a:t>definition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intended to allow other researchers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(a) to observe (in case of concepts) the intended </a:t>
            </a:r>
            <a:r>
              <a:rPr lang="en-US" dirty="0" err="1"/>
              <a:t>PoRs</a:t>
            </a:r>
            <a:r>
              <a:rPr lang="en-US" dirty="0"/>
              <a:t> from the very same perspective objectively or,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(b) to build (in case of constructs) the perspective in exactly the same way as intended.  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64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operational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Must contain </a:t>
            </a:r>
            <a:r>
              <a:rPr lang="en-US" u="sng" dirty="0"/>
              <a:t>instructions</a:t>
            </a:r>
            <a:r>
              <a:rPr lang="en-US" dirty="0"/>
              <a:t> as precisely as possible for observations/calculations to be done </a:t>
            </a:r>
            <a:r>
              <a:rPr lang="en-US" dirty="0" err="1"/>
              <a:t>repeatably</a:t>
            </a:r>
            <a:r>
              <a:rPr lang="en-US" dirty="0"/>
              <a:t> and objectively;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Must specify: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how observations are to be done, and calculations or logical combinations to be performed,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units of measurements,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level of measurement: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categorical , …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Correspondence between theoretical and operational definition establishes the validity of the measurements.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2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sz="2000" u="sng" dirty="0"/>
              <a:t>Variable</a:t>
            </a:r>
            <a:r>
              <a:rPr lang="en-US" sz="2000" dirty="0"/>
              <a:t>: SPPC</a:t>
            </a:r>
          </a:p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sz="2000" u="sng" dirty="0"/>
              <a:t>Label</a:t>
            </a:r>
            <a:r>
              <a:rPr lang="en-US" sz="2000" dirty="0"/>
              <a:t>: </a:t>
            </a:r>
            <a:r>
              <a:rPr lang="en-US" sz="2000" i="1" dirty="0"/>
              <a:t>Satisfaction with Primary Physician Communication</a:t>
            </a:r>
          </a:p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sz="2000" u="sng" dirty="0"/>
              <a:t>Theoretical definition</a:t>
            </a:r>
            <a:r>
              <a:rPr lang="en-US" sz="2000" dirty="0"/>
              <a:t>: extend to which the subject is satisfied with the communication with his primary physician.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u="sng" dirty="0"/>
              <a:t>Operational definition 1</a:t>
            </a:r>
            <a:r>
              <a:rPr lang="en-US" sz="2000" dirty="0"/>
              <a:t> (</a:t>
            </a:r>
            <a:r>
              <a:rPr lang="en-US" sz="2000" i="1" dirty="0"/>
              <a:t>nominal</a:t>
            </a:r>
            <a:r>
              <a:rPr lang="en-US" sz="2000" dirty="0"/>
              <a:t> level of measurement)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Response to the question: </a:t>
            </a:r>
            <a:r>
              <a:rPr lang="en-US" i="1" dirty="0"/>
              <a:t>Do you feel that most of the time your communication with your primary physician is satisfactory?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(a) YES    or    (b) 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u="sng" dirty="0"/>
              <a:t>Operational definition 2</a:t>
            </a:r>
            <a:r>
              <a:rPr lang="en-US" sz="2000" dirty="0"/>
              <a:t> (</a:t>
            </a:r>
            <a:r>
              <a:rPr lang="en-US" sz="2000" i="1" dirty="0"/>
              <a:t>ordinal</a:t>
            </a:r>
            <a:r>
              <a:rPr lang="en-US" sz="2000" dirty="0"/>
              <a:t> level of measurement)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Response to the question: </a:t>
            </a:r>
            <a:r>
              <a:rPr lang="en-US" i="1" dirty="0"/>
              <a:t>Do you feel that most of the time your communication with your primary physician is: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914400" lvl="2" indent="233363">
              <a:buNone/>
            </a:pPr>
            <a:r>
              <a:rPr lang="en-US" dirty="0"/>
              <a:t>(a) very satisfactory		(d) somewhat unsatisfactory</a:t>
            </a:r>
          </a:p>
          <a:p>
            <a:pPr marL="914400" lvl="2" indent="233363">
              <a:buNone/>
            </a:pPr>
            <a:r>
              <a:rPr lang="en-US" dirty="0"/>
              <a:t>(b) somewhat satisfactory	(e) very unsatisfactory</a:t>
            </a:r>
          </a:p>
          <a:p>
            <a:pPr marL="914400" lvl="2" indent="233363">
              <a:buNone/>
            </a:pPr>
            <a:r>
              <a:rPr lang="en-US" dirty="0"/>
              <a:t>(c) neither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19399" y="6386175"/>
            <a:ext cx="6324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1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sz="1800" u="sng" dirty="0">
                <a:solidFill>
                  <a:srgbClr val="1FE115"/>
                </a:solidFill>
              </a:rPr>
              <a:t>Variable</a:t>
            </a:r>
            <a:r>
              <a:rPr lang="en-US" sz="1800" dirty="0"/>
              <a:t>: SPPC</a:t>
            </a:r>
          </a:p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sz="1800" u="sng" dirty="0"/>
              <a:t>Label</a:t>
            </a:r>
            <a:r>
              <a:rPr lang="en-US" sz="1800" dirty="0"/>
              <a:t>: </a:t>
            </a:r>
            <a:r>
              <a:rPr lang="en-US" sz="1800" i="1" dirty="0"/>
              <a:t>Satisfaction with Primary Physician Communication</a:t>
            </a:r>
          </a:p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sz="1800" u="sng" dirty="0"/>
              <a:t>Theoretical definition</a:t>
            </a:r>
            <a:r>
              <a:rPr lang="en-US" sz="1800" dirty="0"/>
              <a:t>: extend to which the subject is satisfied with the communication with his primary physician.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u="sng" dirty="0"/>
              <a:t>Operational definition 1</a:t>
            </a:r>
            <a:r>
              <a:rPr lang="en-US" sz="1800" dirty="0"/>
              <a:t> (</a:t>
            </a:r>
            <a:r>
              <a:rPr lang="en-US" sz="1800" i="1" dirty="0"/>
              <a:t>nominal</a:t>
            </a:r>
            <a:r>
              <a:rPr lang="en-US" sz="1800" dirty="0"/>
              <a:t> level of measurement)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Response to the question: </a:t>
            </a:r>
            <a:r>
              <a:rPr lang="en-US" i="1" dirty="0"/>
              <a:t>Do you feel that most of the time your communication with your primary physician is satisfactory?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(a) </a:t>
            </a:r>
            <a:r>
              <a:rPr lang="en-US" dirty="0">
                <a:solidFill>
                  <a:srgbClr val="FFC000"/>
                </a:solidFill>
              </a:rPr>
              <a:t>YES</a:t>
            </a:r>
            <a:r>
              <a:rPr lang="en-US" dirty="0"/>
              <a:t>    or    (b) </a:t>
            </a:r>
            <a:r>
              <a:rPr lang="en-US" dirty="0">
                <a:solidFill>
                  <a:srgbClr val="FFC000"/>
                </a:solidFill>
              </a:rPr>
              <a:t>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u="sng" dirty="0"/>
              <a:t>Operational definition 2</a:t>
            </a:r>
            <a:r>
              <a:rPr lang="en-US" sz="1800" dirty="0"/>
              <a:t> (</a:t>
            </a:r>
            <a:r>
              <a:rPr lang="en-US" sz="1800" i="1" dirty="0"/>
              <a:t>ordinal</a:t>
            </a:r>
            <a:r>
              <a:rPr lang="en-US" sz="1800" dirty="0"/>
              <a:t> level of measurement)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Response to the question: </a:t>
            </a:r>
            <a:r>
              <a:rPr lang="en-US" i="1" dirty="0"/>
              <a:t>Do you feel that most of the time your communication with your primary physician is: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914400" lvl="2" indent="233363">
              <a:buNone/>
            </a:pPr>
            <a:r>
              <a:rPr lang="en-US" dirty="0"/>
              <a:t>(a) </a:t>
            </a:r>
            <a:r>
              <a:rPr lang="en-US" dirty="0">
                <a:solidFill>
                  <a:srgbClr val="FFC000"/>
                </a:solidFill>
              </a:rPr>
              <a:t>very satisfactory</a:t>
            </a:r>
            <a:r>
              <a:rPr lang="en-US" dirty="0"/>
              <a:t>		(d) </a:t>
            </a:r>
            <a:r>
              <a:rPr lang="en-US" dirty="0">
                <a:solidFill>
                  <a:srgbClr val="FFC000"/>
                </a:solidFill>
              </a:rPr>
              <a:t>somewhat unsatisfactory</a:t>
            </a:r>
          </a:p>
          <a:p>
            <a:pPr marL="914400" lvl="2" indent="233363">
              <a:buNone/>
            </a:pPr>
            <a:r>
              <a:rPr lang="en-US" dirty="0"/>
              <a:t>(b) </a:t>
            </a:r>
            <a:r>
              <a:rPr lang="en-US" dirty="0">
                <a:solidFill>
                  <a:srgbClr val="FFC000"/>
                </a:solidFill>
              </a:rPr>
              <a:t>somewhat satisfactory</a:t>
            </a:r>
            <a:r>
              <a:rPr lang="en-US" dirty="0"/>
              <a:t>	(e) </a:t>
            </a:r>
            <a:r>
              <a:rPr lang="en-US" dirty="0">
                <a:solidFill>
                  <a:srgbClr val="FFC000"/>
                </a:solidFill>
              </a:rPr>
              <a:t>very unsatisfactory</a:t>
            </a:r>
          </a:p>
          <a:p>
            <a:pPr marL="914400" lvl="2" indent="233363">
              <a:buNone/>
            </a:pPr>
            <a:r>
              <a:rPr lang="en-US" dirty="0"/>
              <a:t>(c) </a:t>
            </a:r>
            <a:r>
              <a:rPr lang="en-US" dirty="0">
                <a:solidFill>
                  <a:srgbClr val="FFC000"/>
                </a:solidFill>
              </a:rPr>
              <a:t>neither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62399" y="6230782"/>
            <a:ext cx="51816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2002. </a:t>
            </a:r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1676400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C000"/>
                </a:solidFill>
                <a:latin typeface="Trebuchet MS" panose="020B0603020202020204" pitchFamily="34" charset="0"/>
              </a:rPr>
              <a:t>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2778" y="1676400"/>
            <a:ext cx="2938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6600"/>
                </a:solidFill>
                <a:latin typeface="Trebuchet MS" panose="020B0603020202020204" pitchFamily="34" charset="0"/>
              </a:rPr>
              <a:t>exhibits variation 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487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80092-A28A-42E9-95E7-A3AF7EBD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3262-2690-432D-A539-EF39D3151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b="1" dirty="0"/>
              <a:t>Part of your assignment A3 is to put each of the variables you intend to measure </a:t>
            </a:r>
            <a:r>
              <a:rPr lang="en-US" sz="8000" b="1" dirty="0"/>
              <a:t>EXACTLY</a:t>
            </a:r>
            <a:r>
              <a:rPr lang="en-US" b="1" dirty="0"/>
              <a:t> in this type of format !!!</a:t>
            </a:r>
          </a:p>
          <a:p>
            <a:endParaRPr lang="en-US" dirty="0"/>
          </a:p>
          <a:p>
            <a:r>
              <a:rPr lang="en-US" dirty="0"/>
              <a:t>Variable: …</a:t>
            </a:r>
          </a:p>
          <a:p>
            <a:r>
              <a:rPr lang="en-US" dirty="0"/>
              <a:t>Label: …</a:t>
            </a:r>
          </a:p>
          <a:p>
            <a:r>
              <a:rPr lang="en-US" dirty="0"/>
              <a:t>Theoretical definition: …</a:t>
            </a:r>
          </a:p>
          <a:p>
            <a:r>
              <a:rPr lang="en-US" dirty="0"/>
              <a:t>Operational definition 1: ([level of measurement …]) …</a:t>
            </a:r>
          </a:p>
          <a:p>
            <a:r>
              <a:rPr lang="en-US" dirty="0"/>
              <a:t>(operational def 2 …)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9082F-E70C-44CB-B47F-B9A00351F7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60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F7D6-9D83-4E1F-8480-C323D7470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your surveys (Q/I/F)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91159-78BA-4D4C-8CEE-BE5686357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Provide THREE questions,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each one resulting in one variable,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each variable being of a distinct measurement type (nominal, 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each variable described in the format provided on slide 35.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8F25D-C00B-4828-A973-2EE0C461F9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355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Relationship with reality</a:t>
            </a:r>
          </a:p>
        </p:txBody>
      </p:sp>
      <p:sp>
        <p:nvSpPr>
          <p:cNvPr id="11267" name="Content Placeholder 23"/>
          <p:cNvSpPr>
            <a:spLocks noGrp="1"/>
          </p:cNvSpPr>
          <p:nvPr>
            <p:ph idx="1"/>
          </p:nvPr>
        </p:nvSpPr>
        <p:spPr>
          <a:xfrm>
            <a:off x="533400" y="32004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6613525" y="3200400"/>
            <a:ext cx="2301875" cy="457200"/>
          </a:xfrm>
          <a:prstGeom prst="rect">
            <a:avLst/>
          </a:prstGeom>
        </p:spPr>
        <p:txBody>
          <a:bodyPr/>
          <a:lstStyle/>
          <a:p>
            <a:pPr marL="569913" indent="-280988"/>
            <a:r>
              <a:rPr lang="en-US" altLang="en-US" sz="2400" dirty="0">
                <a:solidFill>
                  <a:srgbClr val="FFFF00"/>
                </a:solidFill>
              </a:rPr>
              <a:t>References</a:t>
            </a:r>
          </a:p>
        </p:txBody>
      </p:sp>
      <p:grpSp>
        <p:nvGrpSpPr>
          <p:cNvPr id="11269" name="Group 28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1272" name="Picture 29" descr="skew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Content Placeholder 24"/>
          <p:cNvSpPr txBox="1">
            <a:spLocks/>
          </p:cNvSpPr>
          <p:nvPr/>
        </p:nvSpPr>
        <p:spPr bwMode="auto">
          <a:xfrm>
            <a:off x="3197225" y="32004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 </a:t>
            </a:r>
          </a:p>
        </p:txBody>
      </p:sp>
      <p:sp>
        <p:nvSpPr>
          <p:cNvPr id="10" name="Content Placeholder 23"/>
          <p:cNvSpPr txBox="1">
            <a:spLocks/>
          </p:cNvSpPr>
          <p:nvPr/>
        </p:nvSpPr>
        <p:spPr>
          <a:xfrm>
            <a:off x="6595511" y="2841712"/>
            <a:ext cx="2667000" cy="31670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233363" indent="-233363"/>
            <a:endParaRPr lang="en-US" altLang="en-US" kern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" name="Content Placeholder 24"/>
          <p:cNvSpPr txBox="1">
            <a:spLocks/>
          </p:cNvSpPr>
          <p:nvPr/>
        </p:nvSpPr>
        <p:spPr>
          <a:xfrm>
            <a:off x="5775325" y="3194050"/>
            <a:ext cx="3368675" cy="32829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13" name="Content Placeholder 23"/>
          <p:cNvSpPr txBox="1">
            <a:spLocks/>
          </p:cNvSpPr>
          <p:nvPr/>
        </p:nvSpPr>
        <p:spPr>
          <a:xfrm>
            <a:off x="0" y="3696017"/>
            <a:ext cx="2438400" cy="102838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Portions of Reality ‘in focus’</a:t>
            </a:r>
          </a:p>
          <a:p>
            <a:pPr marL="168275" lvl="1" indent="0" algn="ctr">
              <a:buNone/>
            </a:pPr>
            <a:r>
              <a:rPr lang="en-US" altLang="en-US" sz="2000" b="1" i="1" kern="0" dirty="0">
                <a:latin typeface="+mn-lt"/>
              </a:rPr>
              <a:t>unit of analysis</a:t>
            </a:r>
          </a:p>
        </p:txBody>
      </p:sp>
      <p:sp>
        <p:nvSpPr>
          <p:cNvPr id="14" name="Content Placeholder 23"/>
          <p:cNvSpPr txBox="1">
            <a:spLocks/>
          </p:cNvSpPr>
          <p:nvPr/>
        </p:nvSpPr>
        <p:spPr>
          <a:xfrm>
            <a:off x="2133600" y="3696016"/>
            <a:ext cx="4572000" cy="18665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Perspective</a:t>
            </a:r>
          </a:p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Label</a:t>
            </a:r>
          </a:p>
          <a:p>
            <a:pPr marL="168275" lvl="1" indent="0" algn="ctr">
              <a:buNone/>
            </a:pPr>
            <a:endParaRPr lang="en-US" altLang="en-US" sz="2000" kern="0" dirty="0">
              <a:latin typeface="+mn-lt"/>
            </a:endParaRPr>
          </a:p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Definitions:</a:t>
            </a:r>
          </a:p>
        </p:txBody>
      </p:sp>
      <p:sp>
        <p:nvSpPr>
          <p:cNvPr id="15" name="Content Placeholder 23"/>
          <p:cNvSpPr txBox="1">
            <a:spLocks/>
          </p:cNvSpPr>
          <p:nvPr/>
        </p:nvSpPr>
        <p:spPr>
          <a:xfrm>
            <a:off x="7010400" y="3732212"/>
            <a:ext cx="1524000" cy="8397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-168275" algn="ctr">
              <a:buNone/>
            </a:pPr>
            <a:r>
              <a:rPr lang="en-US" altLang="en-US" sz="2000" kern="0" dirty="0">
                <a:latin typeface="+mn-lt"/>
              </a:rPr>
              <a:t>Variable</a:t>
            </a:r>
          </a:p>
          <a:p>
            <a:pPr marL="168275" lvl="1" indent="-168275" algn="ctr">
              <a:buNone/>
            </a:pPr>
            <a:r>
              <a:rPr lang="en-US" altLang="en-US" sz="2000" kern="0" dirty="0">
                <a:latin typeface="+mn-lt"/>
              </a:rPr>
              <a:t>Values</a:t>
            </a:r>
          </a:p>
        </p:txBody>
      </p:sp>
      <p:sp>
        <p:nvSpPr>
          <p:cNvPr id="16" name="Content Placeholder 23"/>
          <p:cNvSpPr txBox="1">
            <a:spLocks/>
          </p:cNvSpPr>
          <p:nvPr/>
        </p:nvSpPr>
        <p:spPr>
          <a:xfrm>
            <a:off x="2164796" y="5293545"/>
            <a:ext cx="1693068" cy="75787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>
              <a:buNone/>
            </a:pPr>
            <a:r>
              <a:rPr lang="en-US" altLang="en-US" sz="2000" kern="0" dirty="0">
                <a:latin typeface="+mn-lt"/>
              </a:rPr>
              <a:t>Theoretical </a:t>
            </a:r>
          </a:p>
          <a:p>
            <a:pPr marL="168275" lvl="1" indent="0">
              <a:buNone/>
            </a:pPr>
            <a:r>
              <a:rPr lang="en-US" altLang="en-US" sz="2000" kern="0" dirty="0">
                <a:latin typeface="+mn-lt"/>
              </a:rPr>
              <a:t>definition</a:t>
            </a:r>
          </a:p>
        </p:txBody>
      </p:sp>
      <p:sp>
        <p:nvSpPr>
          <p:cNvPr id="17" name="Content Placeholder 23"/>
          <p:cNvSpPr txBox="1">
            <a:spLocks/>
          </p:cNvSpPr>
          <p:nvPr/>
        </p:nvSpPr>
        <p:spPr>
          <a:xfrm>
            <a:off x="4998720" y="5293545"/>
            <a:ext cx="1706880" cy="76641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Operational </a:t>
            </a:r>
          </a:p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definition</a:t>
            </a:r>
          </a:p>
        </p:txBody>
      </p:sp>
      <p:cxnSp>
        <p:nvCxnSpPr>
          <p:cNvPr id="3" name="Elbow Connector 2"/>
          <p:cNvCxnSpPr>
            <a:stCxn id="13" idx="2"/>
            <a:endCxn id="16" idx="1"/>
          </p:cNvCxnSpPr>
          <p:nvPr/>
        </p:nvCxnSpPr>
        <p:spPr bwMode="auto">
          <a:xfrm rot="16200000" flipH="1">
            <a:off x="1217958" y="4725642"/>
            <a:ext cx="948081" cy="945596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" name="Elbow Connector 4"/>
          <p:cNvCxnSpPr>
            <a:stCxn id="17" idx="3"/>
            <a:endCxn id="15" idx="2"/>
          </p:cNvCxnSpPr>
          <p:nvPr/>
        </p:nvCxnSpPr>
        <p:spPr bwMode="auto">
          <a:xfrm flipV="1">
            <a:off x="6705600" y="4572000"/>
            <a:ext cx="1066800" cy="1104755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4" name="Content Placeholder 23"/>
          <p:cNvSpPr txBox="1">
            <a:spLocks/>
          </p:cNvSpPr>
          <p:nvPr/>
        </p:nvSpPr>
        <p:spPr>
          <a:xfrm>
            <a:off x="158595" y="5426101"/>
            <a:ext cx="1693068" cy="75787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>
              <a:buNone/>
            </a:pPr>
            <a:r>
              <a:rPr lang="en-US" altLang="en-US" sz="2000" kern="0" dirty="0">
                <a:solidFill>
                  <a:srgbClr val="FFC000"/>
                </a:solidFill>
                <a:latin typeface="+mn-lt"/>
              </a:rPr>
              <a:t>Face validity</a:t>
            </a:r>
          </a:p>
        </p:txBody>
      </p:sp>
      <p:sp>
        <p:nvSpPr>
          <p:cNvPr id="27" name="Content Placeholder 23"/>
          <p:cNvSpPr txBox="1">
            <a:spLocks/>
          </p:cNvSpPr>
          <p:nvPr/>
        </p:nvSpPr>
        <p:spPr>
          <a:xfrm>
            <a:off x="6742787" y="5691327"/>
            <a:ext cx="2020213" cy="75787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r">
              <a:buNone/>
            </a:pPr>
            <a:r>
              <a:rPr lang="en-US" altLang="en-US" sz="2000" kern="0" dirty="0">
                <a:solidFill>
                  <a:srgbClr val="FFC000"/>
                </a:solidFill>
                <a:latin typeface="+mn-lt"/>
              </a:rPr>
              <a:t>Measurement validity</a:t>
            </a: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0" y="6324600"/>
            <a:ext cx="9144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l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	         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BBBDE3-1C12-420E-B1D4-E98514E1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in mind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A28B79-4938-4B24-BA89-09D39E585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Introduction: one page maximum!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Be specific: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No “may”, “can”, “would”, …, but … I WILL DO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No general descriptions, thus not “we will use standard protocols to …”, but “these are the concrete steps we will take to …”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List topic-specific biases, not general types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Be consistent: your research questions and hypotheses should specify precisely what you are investigating.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Provide the exact mixed method design type, draw a schema.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ALWAYS motivate your choices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Follow the template!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6E24B-FC62-4BE6-B6FF-294EDC7EB5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8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definition </a:t>
            </a:r>
            <a:r>
              <a:rPr lang="en-US" dirty="0" err="1"/>
              <a:t>IsA</a:t>
            </a:r>
            <a:r>
              <a:rPr lang="en-US" dirty="0"/>
              <a:t> …?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835390" cy="4650205"/>
          </a:xfrm>
        </p:spPr>
      </p:pic>
      <p:sp>
        <p:nvSpPr>
          <p:cNvPr id="3" name="Rectangle 2"/>
          <p:cNvSpPr/>
          <p:nvPr/>
        </p:nvSpPr>
        <p:spPr>
          <a:xfrm>
            <a:off x="2211705" y="6316445"/>
            <a:ext cx="685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A. </a:t>
            </a:r>
            <a:r>
              <a:rPr lang="en-US" sz="1200" dirty="0" err="1">
                <a:solidFill>
                  <a:schemeClr val="bg1"/>
                </a:solidFill>
              </a:rPr>
              <a:t>Bandrowski</a:t>
            </a:r>
            <a:r>
              <a:rPr lang="en-US" sz="1200" dirty="0">
                <a:solidFill>
                  <a:schemeClr val="bg1"/>
                </a:solidFill>
              </a:rPr>
              <a:t> et. Al. The Ontology for Biomedical Investigations. </a:t>
            </a:r>
            <a:r>
              <a:rPr lang="en-US" sz="1200" dirty="0" err="1">
                <a:solidFill>
                  <a:schemeClr val="bg1"/>
                </a:solidFill>
              </a:rPr>
              <a:t>PlosOne</a:t>
            </a:r>
            <a:r>
              <a:rPr lang="en-US" sz="1200" dirty="0">
                <a:solidFill>
                  <a:schemeClr val="bg1"/>
                </a:solidFill>
              </a:rPr>
              <a:t>. 2016. </a:t>
            </a:r>
            <a:r>
              <a:rPr lang="en-US" sz="1200" dirty="0">
                <a:solidFill>
                  <a:schemeClr val="bg1"/>
                </a:solidFill>
                <a:hlinkClick r:id="rId3"/>
              </a:rPr>
              <a:t>http://dx.doi.org/10.1371/journal.pone.0154556.g001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22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definition </a:t>
            </a:r>
            <a:r>
              <a:rPr lang="en-US" dirty="0" err="1"/>
              <a:t>IsA</a:t>
            </a:r>
            <a:r>
              <a:rPr lang="en-US" dirty="0"/>
              <a:t> …?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58" y="1676400"/>
            <a:ext cx="8943070" cy="3962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7258" y="2971800"/>
            <a:ext cx="8943070" cy="2799080"/>
            <a:chOff x="97258" y="2971800"/>
            <a:chExt cx="8943070" cy="2799080"/>
          </a:xfrm>
        </p:grpSpPr>
        <p:sp>
          <p:nvSpPr>
            <p:cNvPr id="5" name="Rectangle 4"/>
            <p:cNvSpPr/>
            <p:nvPr/>
          </p:nvSpPr>
          <p:spPr bwMode="auto">
            <a:xfrm>
              <a:off x="2895600" y="2971800"/>
              <a:ext cx="6144728" cy="2667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97258" y="5618480"/>
              <a:ext cx="8943070" cy="15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555913" y="3514381"/>
              <a:ext cx="421395" cy="981419"/>
            </a:xfrm>
            <a:custGeom>
              <a:avLst/>
              <a:gdLst>
                <a:gd name="connsiteX0" fmla="*/ 79873 w 421395"/>
                <a:gd name="connsiteY0" fmla="*/ 0 h 856561"/>
                <a:gd name="connsiteX1" fmla="*/ 0 w 421395"/>
                <a:gd name="connsiteY1" fmla="*/ 63347 h 856561"/>
                <a:gd name="connsiteX2" fmla="*/ 11017 w 421395"/>
                <a:gd name="connsiteY2" fmla="*/ 851053 h 856561"/>
                <a:gd name="connsiteX3" fmla="*/ 421395 w 421395"/>
                <a:gd name="connsiteY3" fmla="*/ 856561 h 856561"/>
                <a:gd name="connsiteX4" fmla="*/ 402116 w 421395"/>
                <a:gd name="connsiteY4" fmla="*/ 11017 h 856561"/>
                <a:gd name="connsiteX5" fmla="*/ 79873 w 421395"/>
                <a:gd name="connsiteY5" fmla="*/ 0 h 85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395" h="856561">
                  <a:moveTo>
                    <a:pt x="79873" y="0"/>
                  </a:moveTo>
                  <a:lnTo>
                    <a:pt x="0" y="63347"/>
                  </a:lnTo>
                  <a:lnTo>
                    <a:pt x="11017" y="851053"/>
                  </a:lnTo>
                  <a:lnTo>
                    <a:pt x="421395" y="856561"/>
                  </a:lnTo>
                  <a:lnTo>
                    <a:pt x="402116" y="11017"/>
                  </a:lnTo>
                  <a:lnTo>
                    <a:pt x="79873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74002" y="5424898"/>
              <a:ext cx="1524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02886" y="2971800"/>
            <a:ext cx="4160114" cy="1422975"/>
            <a:chOff x="4602886" y="2971800"/>
            <a:chExt cx="4160114" cy="1422975"/>
          </a:xfrm>
        </p:grpSpPr>
        <p:sp>
          <p:nvSpPr>
            <p:cNvPr id="10" name="TextBox 9"/>
            <p:cNvSpPr txBox="1"/>
            <p:nvPr/>
          </p:nvSpPr>
          <p:spPr>
            <a:xfrm>
              <a:off x="4602886" y="3810000"/>
              <a:ext cx="4160114" cy="5847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Operational Definition</a:t>
              </a:r>
            </a:p>
          </p:txBody>
        </p:sp>
        <p:cxnSp>
          <p:nvCxnSpPr>
            <p:cNvPr id="12" name="Straight Arrow Connector 11"/>
            <p:cNvCxnSpPr>
              <a:stCxn id="10" idx="0"/>
            </p:cNvCxnSpPr>
            <p:nvPr/>
          </p:nvCxnSpPr>
          <p:spPr bwMode="auto">
            <a:xfrm flipV="1">
              <a:off x="6682943" y="2971800"/>
              <a:ext cx="1394257" cy="838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778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‘Interview age’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08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‘Interview age’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0" y="1676399"/>
            <a:ext cx="8996680" cy="51294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62000" y="6019800"/>
            <a:ext cx="7924800" cy="304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14301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https://ndar.nih.gov/data_structure.html?short_name=grit01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978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‘Interview age’ under the Grit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Label</a:t>
            </a:r>
            <a:r>
              <a:rPr lang="en-US" dirty="0"/>
              <a:t>: interview 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Theoretical definition</a:t>
            </a:r>
            <a:r>
              <a:rPr lang="en-US" dirty="0"/>
              <a:t> (?):</a:t>
            </a:r>
          </a:p>
          <a:p>
            <a:pPr marL="857250" lvl="2" indent="0">
              <a:buNone/>
            </a:pPr>
            <a:r>
              <a:rPr lang="en-US" sz="2400" i="1" dirty="0"/>
              <a:t>Age in months at the time of the interview / test / sampling / imaging.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definition</a:t>
            </a:r>
            <a:r>
              <a:rPr lang="en-US" dirty="0"/>
              <a:t> (?):</a:t>
            </a:r>
          </a:p>
          <a:p>
            <a:pPr marL="800100" lvl="2" indent="0">
              <a:buNone/>
            </a:pPr>
            <a:r>
              <a:rPr lang="en-US" sz="2400" i="1" dirty="0"/>
              <a:t>Age is rounded to chronological month. If the research participant is 15-days-old at time of interview, the appropriate value would be 0 months. If the participant is 16-days-old, the value would be 1 month.</a:t>
            </a:r>
          </a:p>
          <a:p>
            <a:pPr marL="800100" lvl="2" indent="0">
              <a:buNone/>
            </a:pPr>
            <a:r>
              <a:rPr lang="en-US" sz="2400" i="1" dirty="0"/>
              <a:t>Range: 0 -1260     [0 – 105 years]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7600" y="6477000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https://ndar.nih.gov/data_structure.html?short_name=grit01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131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59560" y="584200"/>
            <a:ext cx="624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https://ndar.nih.gov/data_structure.html?short_name=grit01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2971800"/>
            <a:ext cx="8839200" cy="990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923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(1.5)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Research question: </a:t>
            </a:r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Null hypothesis: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Statistical null hypothesis: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Relevant variables: ‘</a:t>
            </a:r>
            <a:r>
              <a:rPr lang="en-US" sz="2200" i="1" dirty="0">
                <a:solidFill>
                  <a:srgbClr val="FFFF00"/>
                </a:solidFill>
              </a:rPr>
              <a:t>heart rate</a:t>
            </a:r>
            <a:r>
              <a:rPr lang="en-US" sz="2200" dirty="0"/>
              <a:t>’, ‘</a:t>
            </a:r>
            <a:r>
              <a:rPr lang="en-US" sz="2200" i="1" dirty="0">
                <a:solidFill>
                  <a:srgbClr val="FFFF00"/>
                </a:solidFill>
              </a:rPr>
              <a:t>physical exercise</a:t>
            </a:r>
            <a:r>
              <a:rPr lang="en-US" sz="2200" dirty="0"/>
              <a:t>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what kind of variable each one is:</a:t>
            </a:r>
          </a:p>
          <a:p>
            <a:pPr marL="0" indent="0"/>
            <a:endParaRPr lang="en-US" sz="2200" dirty="0"/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8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(1.5)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Research question: </a:t>
            </a:r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Null hypothesis: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Statistical null hypothesis: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Relevant variables: ‘</a:t>
            </a:r>
            <a:r>
              <a:rPr lang="en-US" sz="2200" i="1" dirty="0">
                <a:solidFill>
                  <a:srgbClr val="FFFF00"/>
                </a:solidFill>
              </a:rPr>
              <a:t>heart rate</a:t>
            </a:r>
            <a:r>
              <a:rPr lang="en-US" sz="2200" dirty="0"/>
              <a:t>’, ‘</a:t>
            </a:r>
            <a:r>
              <a:rPr lang="en-US" sz="2200" i="1" dirty="0">
                <a:solidFill>
                  <a:srgbClr val="FFFF00"/>
                </a:solidFill>
              </a:rPr>
              <a:t>physical exercise</a:t>
            </a:r>
            <a:r>
              <a:rPr lang="en-US" sz="2200" dirty="0"/>
              <a:t>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what kind of variable each one is:</a:t>
            </a:r>
          </a:p>
          <a:p>
            <a:pPr marL="857250" lvl="1" indent="-284163"/>
            <a:r>
              <a:rPr lang="en-US" sz="2200" dirty="0">
                <a:solidFill>
                  <a:srgbClr val="FFFF00"/>
                </a:solidFill>
              </a:rPr>
              <a:t>heart rate: ratio</a:t>
            </a:r>
          </a:p>
          <a:p>
            <a:pPr marL="857250" lvl="1" indent="-284163"/>
            <a:r>
              <a:rPr lang="en-US" sz="2200" dirty="0">
                <a:solidFill>
                  <a:srgbClr val="FFFF00"/>
                </a:solidFill>
              </a:rPr>
              <a:t>physical exercise: ???</a:t>
            </a:r>
          </a:p>
          <a:p>
            <a:pPr marL="0" indent="0"/>
            <a:endParaRPr lang="en-US" sz="2200" dirty="0"/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definition for ‘heart rate’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/>
              <a:t>Variable</a:t>
            </a:r>
            <a:r>
              <a:rPr lang="en-US" dirty="0"/>
              <a:t>: HR</a:t>
            </a:r>
          </a:p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/>
              <a:t>Label</a:t>
            </a:r>
            <a:r>
              <a:rPr lang="en-US" dirty="0"/>
              <a:t>: </a:t>
            </a:r>
            <a:r>
              <a:rPr lang="en-US" i="1" dirty="0"/>
              <a:t>Heart 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definition:</a:t>
            </a:r>
            <a:r>
              <a:rPr lang="en-US" dirty="0"/>
              <a:t> (</a:t>
            </a:r>
            <a:r>
              <a:rPr lang="en-US" i="1" dirty="0"/>
              <a:t>interval </a:t>
            </a:r>
            <a:r>
              <a:rPr lang="en-US" dirty="0"/>
              <a:t>level of measurement)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Heart rate of a subject connected to a heart rate monitor as displayed on that monitor at a specific moment in time.</a:t>
            </a:r>
            <a:endParaRPr lang="en-US" i="1" dirty="0"/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Values: integers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740397"/>
            <a:ext cx="4419600" cy="28890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2400" y="657179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http://www.surgeryencyclopedia.com/A-Ce/Cardiac-Monitor.html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0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Operational definition for ‘physical exercise’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/>
              <a:t>Variable</a:t>
            </a:r>
            <a:r>
              <a:rPr lang="en-US" dirty="0"/>
              <a:t>: PE</a:t>
            </a:r>
          </a:p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/>
              <a:t>Label</a:t>
            </a:r>
            <a:r>
              <a:rPr lang="en-US" dirty="0"/>
              <a:t>: </a:t>
            </a:r>
            <a:r>
              <a:rPr lang="en-US" i="1" dirty="0"/>
              <a:t>Physical exercise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definition:</a:t>
            </a:r>
            <a:r>
              <a:rPr lang="en-US" dirty="0"/>
              <a:t> (</a:t>
            </a:r>
            <a:r>
              <a:rPr lang="en-US" i="1" dirty="0"/>
              <a:t>interval </a:t>
            </a:r>
            <a:r>
              <a:rPr lang="en-US" dirty="0"/>
              <a:t>level of measurement)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Level of resistance at which the elliptical on which the subject is running is set at a specific moment in time.</a:t>
            </a:r>
            <a:endParaRPr lang="en-US" i="1" dirty="0"/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Values: integers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Specify the question you are asking.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null hypothesis and alternative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statistical null hypothesis and alternative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which variables are relevant to the question.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what kind of variable each one 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Design an experiment that controls or randomizes the confounding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Based on the number of variables, the kinds of variables, the expected fit to the parametric assumptions, and the hypothesis to be tested, choose the best statistical test to use.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If possible, do a power analysis to determine a good sample size for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Do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Examine the data to see if it meets the assumptions of the statistical test you chose. If it doesn't, choose a more appropriate test.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Apply the statistical test you chose, and interpret the results.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Communicate your results effectively, usually with a graph or table.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443246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John H. McDonald. The Handbook of Biological Statistics ©. 2014. http://www.biostathandbook.com/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92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(1.6)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Research question: </a:t>
            </a:r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Null hypothesis: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Statistical null hypothesis: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Relevant variables: ‘</a:t>
            </a:r>
            <a:r>
              <a:rPr lang="en-US" sz="2200" i="1" dirty="0">
                <a:solidFill>
                  <a:srgbClr val="FFFF00"/>
                </a:solidFill>
              </a:rPr>
              <a:t>heart rate</a:t>
            </a:r>
            <a:r>
              <a:rPr lang="en-US" sz="2200" dirty="0"/>
              <a:t>’, ‘</a:t>
            </a:r>
            <a:r>
              <a:rPr lang="en-US" sz="2200" i="1" dirty="0">
                <a:solidFill>
                  <a:srgbClr val="FFFF00"/>
                </a:solidFill>
              </a:rPr>
              <a:t>physical exercise</a:t>
            </a:r>
            <a:r>
              <a:rPr lang="en-US" sz="2200" dirty="0"/>
              <a:t>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what kind of variable each one is:</a:t>
            </a:r>
          </a:p>
          <a:p>
            <a:pPr marL="857250" lvl="1" indent="-284163"/>
            <a:r>
              <a:rPr lang="en-US" sz="2200" dirty="0">
                <a:solidFill>
                  <a:srgbClr val="FFFF00"/>
                </a:solidFill>
              </a:rPr>
              <a:t>heart rate: ratio</a:t>
            </a:r>
          </a:p>
          <a:p>
            <a:pPr marL="857250" lvl="1" indent="-284163"/>
            <a:r>
              <a:rPr lang="en-US" sz="2200" dirty="0">
                <a:solidFill>
                  <a:srgbClr val="FFFF00"/>
                </a:solidFill>
              </a:rPr>
              <a:t>physical exercise: ???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‘</a:t>
            </a:r>
            <a:r>
              <a:rPr lang="en-US" sz="2200" i="1" dirty="0"/>
              <a:t>Design an experiment that controls or randomizes the confounding variables</a:t>
            </a:r>
            <a:r>
              <a:rPr lang="en-US" sz="2200" dirty="0"/>
              <a:t>’.</a:t>
            </a:r>
          </a:p>
          <a:p>
            <a:pPr marL="0" indent="0"/>
            <a:endParaRPr lang="en-US" sz="2200" dirty="0"/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28600" y="5867400"/>
            <a:ext cx="7620000" cy="76200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4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 between </a:t>
            </a:r>
            <a:r>
              <a:rPr lang="en-US" u="sng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No relationship:</a:t>
            </a:r>
          </a:p>
          <a:p>
            <a:pPr marL="400050" lvl="1" indent="0">
              <a:buNone/>
            </a:pPr>
            <a:r>
              <a:rPr lang="en-US" dirty="0"/>
              <a:t>	‘</a:t>
            </a:r>
            <a:r>
              <a:rPr lang="en-US" i="1" dirty="0"/>
              <a:t>person length</a:t>
            </a:r>
            <a:r>
              <a:rPr lang="en-US" dirty="0"/>
              <a:t>’		‘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temperature</a:t>
            </a:r>
            <a:r>
              <a:rPr lang="en-US" dirty="0"/>
              <a:t>’</a:t>
            </a:r>
          </a:p>
          <a:p>
            <a:pPr marL="400050" lvl="1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Covariance relationship:</a:t>
            </a:r>
          </a:p>
          <a:p>
            <a:pPr marL="800100" lvl="2" indent="0">
              <a:buNone/>
            </a:pPr>
            <a:r>
              <a:rPr lang="en-US" dirty="0"/>
              <a:t>a change in one variable is associated with a change in another variable (in whatever way)</a:t>
            </a:r>
          </a:p>
          <a:p>
            <a:pPr marL="800100" lvl="2" indent="0">
              <a:buNone/>
            </a:pPr>
            <a:endParaRPr lang="en-US" sz="800" dirty="0"/>
          </a:p>
          <a:p>
            <a:pPr marL="800100" lvl="2" indent="0">
              <a:buNone/>
            </a:pPr>
            <a:r>
              <a:rPr lang="en-US" sz="2400" dirty="0"/>
              <a:t>‘</a:t>
            </a:r>
            <a:r>
              <a:rPr lang="en-US" sz="2400" i="1" dirty="0"/>
              <a:t>person</a:t>
            </a:r>
            <a:r>
              <a:rPr lang="en-US" sz="2400" dirty="0"/>
              <a:t> </a:t>
            </a:r>
            <a:r>
              <a:rPr lang="en-US" sz="2400" i="1" dirty="0"/>
              <a:t>length</a:t>
            </a:r>
            <a:r>
              <a:rPr lang="en-US" sz="2400" dirty="0"/>
              <a:t>’			‘</a:t>
            </a:r>
            <a:r>
              <a:rPr lang="en-US" sz="2400" i="1" dirty="0"/>
              <a:t>person</a:t>
            </a:r>
            <a:r>
              <a:rPr lang="en-US" sz="2400" dirty="0"/>
              <a:t> </a:t>
            </a:r>
            <a:r>
              <a:rPr lang="en-US" sz="2400" i="1" dirty="0"/>
              <a:t>mass</a:t>
            </a:r>
            <a:r>
              <a:rPr lang="en-US" sz="2400" dirty="0"/>
              <a:t>’</a:t>
            </a:r>
          </a:p>
          <a:p>
            <a:pPr marL="800100" lvl="2" indent="0">
              <a:buNone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Causal relationship:</a:t>
            </a:r>
          </a:p>
          <a:p>
            <a:pPr marL="800100" lvl="2" indent="0">
              <a:buNone/>
            </a:pPr>
            <a:r>
              <a:rPr lang="en-US" dirty="0"/>
              <a:t>a change in one variable brings about a change in another variable (in whatever way)</a:t>
            </a:r>
          </a:p>
          <a:p>
            <a:pPr marL="800100" lvl="2" indent="0">
              <a:buNone/>
            </a:pPr>
            <a:endParaRPr lang="en-US" sz="800" dirty="0"/>
          </a:p>
          <a:p>
            <a:pPr marL="800100" lvl="2" indent="0">
              <a:buNone/>
            </a:pPr>
            <a:r>
              <a:rPr lang="en-US" sz="2400" dirty="0"/>
              <a:t>‘</a:t>
            </a:r>
            <a:r>
              <a:rPr lang="en-US" sz="2400" i="1" dirty="0"/>
              <a:t>physical</a:t>
            </a:r>
            <a:r>
              <a:rPr lang="en-US" sz="2400" dirty="0"/>
              <a:t> </a:t>
            </a:r>
            <a:r>
              <a:rPr lang="en-US" sz="2400" i="1" dirty="0"/>
              <a:t>exercise</a:t>
            </a:r>
            <a:r>
              <a:rPr lang="en-US" sz="2400" dirty="0"/>
              <a:t>’			‘</a:t>
            </a:r>
            <a:r>
              <a:rPr lang="en-US" sz="2400" i="1" dirty="0"/>
              <a:t>heart rate</a:t>
            </a:r>
            <a:r>
              <a:rPr lang="en-US" sz="2400" dirty="0"/>
              <a:t>’</a:t>
            </a:r>
          </a:p>
          <a:p>
            <a:pPr marL="800100" lvl="2" indent="0">
              <a:buNone/>
            </a:pPr>
            <a:r>
              <a:rPr lang="en-US" sz="1800" dirty="0"/>
              <a:t>cause / independent variable	     effect / dependent variable</a:t>
            </a:r>
          </a:p>
          <a:p>
            <a:pPr marL="800100" lvl="2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581400" y="4216688"/>
            <a:ext cx="1905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362648" y="3733800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810000" y="6070313"/>
            <a:ext cx="1905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466213" y="5587425"/>
            <a:ext cx="668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+/-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289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Non-experimental design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compare people who signed up for a program vs. people who did not sign up for any program.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people who sign up may be different from those who don’t sign up.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Experimental design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Researcher randomly </a:t>
            </a:r>
            <a:r>
              <a:rPr lang="en-US" b="1" i="1" dirty="0"/>
              <a:t>assigns</a:t>
            </a:r>
            <a:r>
              <a:rPr lang="en-US" dirty="0"/>
              <a:t> people with alcoholism to treatment or no treatment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Determination of cause and </a:t>
            </a:r>
            <a:r>
              <a:rPr lang="en-US"/>
              <a:t>effect variable.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033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the definition of ‘research’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880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the definition of ‘research’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3200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careful or diligent search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studious inquiry or examination; </a:t>
            </a:r>
            <a:r>
              <a:rPr lang="en-US" i="1" dirty="0"/>
              <a:t>especially</a:t>
            </a:r>
            <a:r>
              <a:rPr lang="en-US" dirty="0"/>
              <a:t> : </a:t>
            </a:r>
          </a:p>
          <a:p>
            <a:pPr marL="0" indent="0"/>
            <a:r>
              <a:rPr lang="en-US" dirty="0"/>
              <a:t>	investigation or experimentation </a:t>
            </a:r>
          </a:p>
          <a:p>
            <a:pPr marL="0" indent="0"/>
            <a:r>
              <a:rPr lang="en-US" dirty="0"/>
              <a:t>	aimed at </a:t>
            </a:r>
          </a:p>
          <a:p>
            <a:pPr marL="0" indent="0"/>
            <a:r>
              <a:rPr lang="en-US" dirty="0"/>
              <a:t>		- the </a:t>
            </a:r>
            <a:r>
              <a:rPr lang="en-US" dirty="0">
                <a:solidFill>
                  <a:srgbClr val="1FE115"/>
                </a:solidFill>
              </a:rPr>
              <a:t>discovery</a:t>
            </a:r>
            <a:r>
              <a:rPr lang="en-US" dirty="0"/>
              <a:t> and </a:t>
            </a:r>
            <a:r>
              <a:rPr lang="en-US" dirty="0">
                <a:solidFill>
                  <a:srgbClr val="1FE115"/>
                </a:solidFill>
              </a:rPr>
              <a:t>interpretation</a:t>
            </a:r>
            <a:r>
              <a:rPr lang="en-US" dirty="0"/>
              <a:t> of </a:t>
            </a:r>
            <a:r>
              <a:rPr lang="en-US" dirty="0">
                <a:solidFill>
                  <a:srgbClr val="1FE115"/>
                </a:solidFill>
              </a:rPr>
              <a:t>facts</a:t>
            </a:r>
            <a:r>
              <a:rPr lang="en-US" dirty="0"/>
              <a:t>, </a:t>
            </a:r>
          </a:p>
          <a:p>
            <a:pPr marL="0" indent="0"/>
            <a:r>
              <a:rPr lang="en-US" dirty="0"/>
              <a:t>		- revision of accepted </a:t>
            </a:r>
            <a:r>
              <a:rPr lang="en-US" dirty="0">
                <a:solidFill>
                  <a:srgbClr val="1FE115"/>
                </a:solidFill>
              </a:rPr>
              <a:t>theories</a:t>
            </a:r>
            <a:r>
              <a:rPr lang="en-US" dirty="0"/>
              <a:t> or </a:t>
            </a:r>
            <a:r>
              <a:rPr lang="en-US" dirty="0">
                <a:solidFill>
                  <a:srgbClr val="1FE115"/>
                </a:solidFill>
              </a:rPr>
              <a:t>laws</a:t>
            </a:r>
            <a:r>
              <a:rPr lang="en-US" dirty="0"/>
              <a:t> in the 			  light of </a:t>
            </a:r>
            <a:r>
              <a:rPr lang="en-US" dirty="0">
                <a:solidFill>
                  <a:srgbClr val="1FE115"/>
                </a:solidFill>
              </a:rPr>
              <a:t>new facts</a:t>
            </a:r>
            <a:r>
              <a:rPr lang="en-US" dirty="0"/>
              <a:t>, </a:t>
            </a:r>
          </a:p>
          <a:p>
            <a:pPr marL="0" indent="0"/>
            <a:r>
              <a:rPr lang="en-US" dirty="0"/>
              <a:t>		- or practical </a:t>
            </a:r>
            <a:r>
              <a:rPr lang="en-US" dirty="0">
                <a:solidFill>
                  <a:srgbClr val="1FE115"/>
                </a:solidFill>
              </a:rPr>
              <a:t>application</a:t>
            </a:r>
            <a:r>
              <a:rPr lang="en-US" dirty="0"/>
              <a:t> of such new or revised 		  theories or laws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the collecting of information about a particular subject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8600" y="61722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http://www.merriam-webster.com/dictionary/research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28600" y="2133600"/>
            <a:ext cx="8610600" cy="33528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0" y="1282124"/>
            <a:ext cx="1872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FE115"/>
                </a:solidFill>
              </a:rPr>
              <a:t>keywords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6629400" y="3810000"/>
            <a:ext cx="9906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0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‘Scientific Laws’: a matter of relationships</a:t>
            </a:r>
          </a:p>
        </p:txBody>
      </p:sp>
      <p:sp>
        <p:nvSpPr>
          <p:cNvPr id="11267" name="Content Placeholder 23"/>
          <p:cNvSpPr>
            <a:spLocks noGrp="1"/>
          </p:cNvSpPr>
          <p:nvPr>
            <p:ph idx="1"/>
          </p:nvPr>
        </p:nvSpPr>
        <p:spPr>
          <a:xfrm>
            <a:off x="533400" y="32004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6613525" y="3200400"/>
            <a:ext cx="2301875" cy="457200"/>
          </a:xfrm>
          <a:prstGeom prst="rect">
            <a:avLst/>
          </a:prstGeom>
        </p:spPr>
        <p:txBody>
          <a:bodyPr/>
          <a:lstStyle/>
          <a:p>
            <a:pPr marL="569913" indent="-280988"/>
            <a:r>
              <a:rPr lang="en-US" altLang="en-US" sz="2400" dirty="0">
                <a:solidFill>
                  <a:srgbClr val="FFFF00"/>
                </a:solidFill>
              </a:rPr>
              <a:t>References</a:t>
            </a:r>
          </a:p>
        </p:txBody>
      </p:sp>
      <p:grpSp>
        <p:nvGrpSpPr>
          <p:cNvPr id="11269" name="Group 28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1272" name="Picture 29" descr="skew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Content Placeholder 24"/>
          <p:cNvSpPr txBox="1">
            <a:spLocks/>
          </p:cNvSpPr>
          <p:nvPr/>
        </p:nvSpPr>
        <p:spPr bwMode="auto">
          <a:xfrm>
            <a:off x="3197225" y="32004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 </a:t>
            </a:r>
          </a:p>
        </p:txBody>
      </p:sp>
      <p:sp>
        <p:nvSpPr>
          <p:cNvPr id="10" name="Content Placeholder 23"/>
          <p:cNvSpPr txBox="1">
            <a:spLocks/>
          </p:cNvSpPr>
          <p:nvPr/>
        </p:nvSpPr>
        <p:spPr>
          <a:xfrm>
            <a:off x="6595511" y="2841712"/>
            <a:ext cx="2667000" cy="31670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233363" indent="-233363"/>
            <a:endParaRPr lang="en-US" altLang="en-US" kern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" name="Content Placeholder 24"/>
          <p:cNvSpPr txBox="1">
            <a:spLocks/>
          </p:cNvSpPr>
          <p:nvPr/>
        </p:nvSpPr>
        <p:spPr>
          <a:xfrm>
            <a:off x="5775325" y="3176624"/>
            <a:ext cx="3368675" cy="154777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13" name="Content Placeholder 23"/>
          <p:cNvSpPr txBox="1">
            <a:spLocks/>
          </p:cNvSpPr>
          <p:nvPr/>
        </p:nvSpPr>
        <p:spPr>
          <a:xfrm>
            <a:off x="228600" y="3696017"/>
            <a:ext cx="1905000" cy="102838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Portions of Reality</a:t>
            </a:r>
          </a:p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‘in focus’</a:t>
            </a:r>
          </a:p>
          <a:p>
            <a:pPr marL="168275" lvl="1" indent="0" algn="ctr">
              <a:buNone/>
            </a:pPr>
            <a:endParaRPr lang="en-US" altLang="en-US" sz="2000" kern="0" dirty="0">
              <a:latin typeface="+mn-lt"/>
            </a:endParaRPr>
          </a:p>
        </p:txBody>
      </p:sp>
      <p:sp>
        <p:nvSpPr>
          <p:cNvPr id="14" name="Content Placeholder 23"/>
          <p:cNvSpPr txBox="1">
            <a:spLocks/>
          </p:cNvSpPr>
          <p:nvPr/>
        </p:nvSpPr>
        <p:spPr>
          <a:xfrm>
            <a:off x="2133600" y="3696016"/>
            <a:ext cx="4572000" cy="46340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Perspective</a:t>
            </a:r>
          </a:p>
          <a:p>
            <a:pPr marL="168275" lvl="1" indent="0" algn="ctr">
              <a:buNone/>
            </a:pPr>
            <a:endParaRPr lang="en-US" altLang="en-US" sz="2000" kern="0" dirty="0">
              <a:latin typeface="+mn-lt"/>
            </a:endParaRPr>
          </a:p>
          <a:p>
            <a:pPr marL="168275" lvl="1" indent="0" algn="ctr">
              <a:buNone/>
            </a:pPr>
            <a:endParaRPr lang="en-US" altLang="en-US" sz="2000" kern="0" dirty="0">
              <a:latin typeface="+mn-lt"/>
            </a:endParaRPr>
          </a:p>
          <a:p>
            <a:pPr marL="168275" lvl="1" indent="0" algn="ctr">
              <a:buNone/>
            </a:pPr>
            <a:endParaRPr lang="en-US" altLang="en-US" sz="2000" kern="0" dirty="0">
              <a:latin typeface="+mn-lt"/>
            </a:endParaRPr>
          </a:p>
        </p:txBody>
      </p:sp>
      <p:sp>
        <p:nvSpPr>
          <p:cNvPr id="15" name="Content Placeholder 23"/>
          <p:cNvSpPr txBox="1">
            <a:spLocks/>
          </p:cNvSpPr>
          <p:nvPr/>
        </p:nvSpPr>
        <p:spPr>
          <a:xfrm>
            <a:off x="7010400" y="3732212"/>
            <a:ext cx="1524000" cy="8397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-168275" algn="ctr">
              <a:buNone/>
            </a:pPr>
            <a:r>
              <a:rPr lang="en-US" altLang="en-US" sz="2000" kern="0" dirty="0">
                <a:latin typeface="+mn-lt"/>
              </a:rPr>
              <a:t>Variable</a:t>
            </a:r>
          </a:p>
          <a:p>
            <a:pPr marL="168275" lvl="1" indent="-168275" algn="ctr">
              <a:buNone/>
            </a:pPr>
            <a:r>
              <a:rPr lang="en-US" altLang="en-US" sz="2000" kern="0" dirty="0">
                <a:latin typeface="+mn-lt"/>
              </a:rPr>
              <a:t>Values</a:t>
            </a:r>
          </a:p>
          <a:p>
            <a:pPr marL="168275" lvl="1" indent="-168275" algn="ctr">
              <a:buNone/>
            </a:pPr>
            <a:endParaRPr lang="en-US" altLang="en-US" sz="2000" kern="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7466" y="5029200"/>
            <a:ext cx="4038396" cy="1569660"/>
            <a:chOff x="97466" y="5029200"/>
            <a:chExt cx="4038396" cy="1569660"/>
          </a:xfrm>
        </p:grpSpPr>
        <p:sp>
          <p:nvSpPr>
            <p:cNvPr id="2" name="Rectangle 1"/>
            <p:cNvSpPr/>
            <p:nvPr/>
          </p:nvSpPr>
          <p:spPr>
            <a:xfrm>
              <a:off x="97466" y="5029200"/>
              <a:ext cx="22098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altLang="en-US" sz="2400" b="0" kern="0" dirty="0">
                  <a:solidFill>
                    <a:schemeClr val="bg1"/>
                  </a:solidFill>
                </a:rPr>
                <a:t>Working out</a:t>
              </a:r>
            </a:p>
            <a:p>
              <a:pPr marL="0" lvl="1"/>
              <a:endParaRPr lang="en-US" altLang="en-US" sz="2400" b="0" kern="0" dirty="0">
                <a:solidFill>
                  <a:schemeClr val="bg1"/>
                </a:solidFill>
              </a:endParaRPr>
            </a:p>
            <a:p>
              <a:pPr marL="0" lvl="1"/>
              <a:endParaRPr lang="en-US" altLang="en-US" sz="2400" b="0" kern="0" dirty="0">
                <a:solidFill>
                  <a:schemeClr val="bg1"/>
                </a:solidFill>
              </a:endParaRPr>
            </a:p>
            <a:p>
              <a:pPr marL="0" lvl="1"/>
              <a:r>
                <a:rPr lang="en-US" altLang="en-US" sz="2400" b="0" kern="0" dirty="0">
                  <a:solidFill>
                    <a:schemeClr val="bg1"/>
                  </a:solidFill>
                </a:rPr>
                <a:t>Heart rate</a:t>
              </a:r>
            </a:p>
          </p:txBody>
        </p:sp>
        <p:sp>
          <p:nvSpPr>
            <p:cNvPr id="4" name="Up-Down Arrow 3"/>
            <p:cNvSpPr/>
            <p:nvPr/>
          </p:nvSpPr>
          <p:spPr bwMode="auto">
            <a:xfrm>
              <a:off x="1066800" y="5486400"/>
              <a:ext cx="228600" cy="685800"/>
            </a:xfrm>
            <a:prstGeom prst="upDown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0" name="Content Placeholder 23"/>
            <p:cNvSpPr txBox="1">
              <a:spLocks/>
            </p:cNvSpPr>
            <p:nvPr/>
          </p:nvSpPr>
          <p:spPr>
            <a:xfrm>
              <a:off x="1075664" y="5486400"/>
              <a:ext cx="3060198" cy="463408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marL="168275" lvl="1" indent="0" algn="ctr">
                <a:buNone/>
              </a:pPr>
              <a:r>
                <a:rPr lang="en-US" altLang="en-US" sz="2000" kern="0" dirty="0">
                  <a:latin typeface="+mn-lt"/>
                </a:rPr>
                <a:t>Relationship in reality (‘</a:t>
              </a:r>
              <a:r>
                <a:rPr lang="en-US" altLang="en-US" sz="2000" i="1" kern="0" dirty="0">
                  <a:latin typeface="+mn-lt"/>
                </a:rPr>
                <a:t>a priori relationship</a:t>
              </a:r>
              <a:r>
                <a:rPr lang="en-US" altLang="en-US" sz="2000" kern="0" dirty="0">
                  <a:latin typeface="+mn-lt"/>
                </a:rPr>
                <a:t>’)</a:t>
              </a: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47728" y="4678816"/>
            <a:ext cx="3700406" cy="1938992"/>
            <a:chOff x="5147728" y="4678816"/>
            <a:chExt cx="3700406" cy="1938992"/>
          </a:xfrm>
        </p:grpSpPr>
        <p:sp>
          <p:nvSpPr>
            <p:cNvPr id="23" name="Rectangle 22"/>
            <p:cNvSpPr/>
            <p:nvPr/>
          </p:nvSpPr>
          <p:spPr>
            <a:xfrm>
              <a:off x="6638334" y="4678816"/>
              <a:ext cx="22098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altLang="en-US" sz="2400" b="0" kern="0" dirty="0">
                  <a:solidFill>
                    <a:schemeClr val="bg1"/>
                  </a:solidFill>
                </a:rPr>
                <a:t>‘</a:t>
              </a:r>
              <a:r>
                <a:rPr lang="en-US" altLang="en-US" sz="2400" b="0" i="1" kern="0" dirty="0">
                  <a:solidFill>
                    <a:schemeClr val="bg1"/>
                  </a:solidFill>
                </a:rPr>
                <a:t>Physical</a:t>
              </a:r>
            </a:p>
            <a:p>
              <a:pPr marL="0" lvl="1"/>
              <a:r>
                <a:rPr lang="en-US" altLang="en-US" sz="2400" b="0" i="1" kern="0" dirty="0">
                  <a:solidFill>
                    <a:schemeClr val="bg1"/>
                  </a:solidFill>
                </a:rPr>
                <a:t>Exercise</a:t>
              </a:r>
              <a:r>
                <a:rPr lang="en-US" altLang="en-US" sz="2400" b="0" kern="0" dirty="0">
                  <a:solidFill>
                    <a:schemeClr val="bg1"/>
                  </a:solidFill>
                </a:rPr>
                <a:t>’</a:t>
              </a:r>
            </a:p>
            <a:p>
              <a:pPr marL="0" lvl="1"/>
              <a:endParaRPr lang="en-US" altLang="en-US" sz="2400" b="0" kern="0" dirty="0">
                <a:solidFill>
                  <a:schemeClr val="bg1"/>
                </a:solidFill>
              </a:endParaRPr>
            </a:p>
            <a:p>
              <a:pPr marL="0" lvl="1"/>
              <a:endParaRPr lang="en-US" altLang="en-US" sz="2400" b="0" kern="0" dirty="0">
                <a:solidFill>
                  <a:schemeClr val="bg1"/>
                </a:solidFill>
              </a:endParaRPr>
            </a:p>
            <a:p>
              <a:pPr marL="0" lvl="1"/>
              <a:r>
                <a:rPr lang="en-US" altLang="en-US" sz="2400" b="0" kern="0" dirty="0">
                  <a:solidFill>
                    <a:schemeClr val="bg1"/>
                  </a:solidFill>
                </a:rPr>
                <a:t>‘</a:t>
              </a:r>
              <a:r>
                <a:rPr lang="en-US" altLang="en-US" sz="2400" b="0" i="1" kern="0" dirty="0">
                  <a:solidFill>
                    <a:schemeClr val="bg1"/>
                  </a:solidFill>
                </a:rPr>
                <a:t>Heart</a:t>
              </a:r>
              <a:r>
                <a:rPr lang="en-US" altLang="en-US" sz="2400" b="0" kern="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b="0" i="1" kern="0" dirty="0">
                  <a:solidFill>
                    <a:schemeClr val="bg1"/>
                  </a:solidFill>
                </a:rPr>
                <a:t>rate</a:t>
              </a:r>
              <a:r>
                <a:rPr lang="en-US" altLang="en-US" sz="2400" b="0" kern="0" dirty="0">
                  <a:solidFill>
                    <a:schemeClr val="bg1"/>
                  </a:solidFill>
                </a:rPr>
                <a:t>’</a:t>
              </a:r>
            </a:p>
          </p:txBody>
        </p:sp>
        <p:sp>
          <p:nvSpPr>
            <p:cNvPr id="29" name="Up-Down Arrow 28"/>
            <p:cNvSpPr/>
            <p:nvPr/>
          </p:nvSpPr>
          <p:spPr bwMode="auto">
            <a:xfrm>
              <a:off x="7620000" y="5486400"/>
              <a:ext cx="228600" cy="685800"/>
            </a:xfrm>
            <a:prstGeom prst="upDown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1" name="Content Placeholder 23"/>
            <p:cNvSpPr txBox="1">
              <a:spLocks/>
            </p:cNvSpPr>
            <p:nvPr/>
          </p:nvSpPr>
          <p:spPr>
            <a:xfrm>
              <a:off x="5147728" y="5490839"/>
              <a:ext cx="2472272" cy="463408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marL="168275" lvl="1" indent="0" algn="ctr">
                <a:buNone/>
              </a:pPr>
              <a:r>
                <a:rPr lang="en-US" altLang="en-US" sz="2000" kern="0" dirty="0">
                  <a:latin typeface="+mn-lt"/>
                </a:rPr>
                <a:t>Relationships between variables</a:t>
              </a: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33600" y="4476137"/>
            <a:ext cx="4572000" cy="1031528"/>
            <a:chOff x="2133600" y="4476137"/>
            <a:chExt cx="4572000" cy="1031528"/>
          </a:xfrm>
        </p:grpSpPr>
        <p:sp>
          <p:nvSpPr>
            <p:cNvPr id="8" name="Freeform 7"/>
            <p:cNvSpPr/>
            <p:nvPr/>
          </p:nvSpPr>
          <p:spPr bwMode="auto">
            <a:xfrm>
              <a:off x="2286000" y="4476137"/>
              <a:ext cx="4284921" cy="1031528"/>
            </a:xfrm>
            <a:custGeom>
              <a:avLst/>
              <a:gdLst>
                <a:gd name="connsiteX0" fmla="*/ 0 w 4284921"/>
                <a:gd name="connsiteY0" fmla="*/ 967733 h 1031528"/>
                <a:gd name="connsiteX1" fmla="*/ 2222205 w 4284921"/>
                <a:gd name="connsiteY1" fmla="*/ 170 h 1031528"/>
                <a:gd name="connsiteX2" fmla="*/ 4284921 w 4284921"/>
                <a:gd name="connsiteY2" fmla="*/ 1031528 h 103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4921" h="1031528">
                  <a:moveTo>
                    <a:pt x="0" y="967733"/>
                  </a:moveTo>
                  <a:cubicBezTo>
                    <a:pt x="754026" y="478635"/>
                    <a:pt x="1508052" y="-10462"/>
                    <a:pt x="2222205" y="170"/>
                  </a:cubicBezTo>
                  <a:cubicBezTo>
                    <a:pt x="2936358" y="10802"/>
                    <a:pt x="3949996" y="840142"/>
                    <a:pt x="4284921" y="1031528"/>
                  </a:cubicBezTo>
                </a:path>
              </a:pathLst>
            </a:custGeom>
            <a:noFill/>
            <a:ln w="28575" cap="flat" cmpd="sng" algn="ctr">
              <a:solidFill>
                <a:srgbClr val="1FE115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2" name="Content Placeholder 23"/>
            <p:cNvSpPr txBox="1">
              <a:spLocks/>
            </p:cNvSpPr>
            <p:nvPr/>
          </p:nvSpPr>
          <p:spPr>
            <a:xfrm>
              <a:off x="2133600" y="4724400"/>
              <a:ext cx="4572000" cy="463408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marL="168275" lvl="1" indent="0" algn="ctr">
                <a:buNone/>
              </a:pPr>
              <a:r>
                <a:rPr lang="en-US" altLang="en-US" sz="2000" kern="0" dirty="0">
                  <a:solidFill>
                    <a:srgbClr val="1FE115"/>
                  </a:solidFill>
                  <a:latin typeface="+mn-lt"/>
                </a:rPr>
                <a:t>How are these</a:t>
              </a:r>
            </a:p>
            <a:p>
              <a:pPr marL="168275" lvl="1" indent="0" algn="ctr">
                <a:buNone/>
              </a:pPr>
              <a:r>
                <a:rPr lang="en-US" altLang="en-US" sz="2000" kern="0" dirty="0">
                  <a:solidFill>
                    <a:srgbClr val="1FE115"/>
                  </a:solidFill>
                  <a:latin typeface="+mn-lt"/>
                </a:rPr>
                <a:t>related?</a:t>
              </a: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Heart rate during exercise trained/untrained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83" y="1641227"/>
            <a:ext cx="7260233" cy="4784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6504801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http://the-cardiorespiratory-system.weebly.com/heart-rate.html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184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Remember: steps in data analysis (1.3)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  <a:p>
            <a:pPr marL="857250" lvl="1" indent="-457200"/>
            <a:r>
              <a:rPr lang="en-US" sz="2200" u="sng" dirty="0"/>
              <a:t>Statistical 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160" y="1763952"/>
            <a:ext cx="89154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/>
              <a:t>If you fail to reject a statistical null hypothesis, is that enough evidence for the null hypothesis to be true?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308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Heart rate during exercise trained/untrained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83" y="1641227"/>
            <a:ext cx="7260233" cy="4784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6504801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http://the-cardiorespiratory-system.weebly.com/heart-rate.html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2209800" y="4191000"/>
            <a:ext cx="457200" cy="228600"/>
          </a:xfrm>
          <a:prstGeom prst="roundRect">
            <a:avLst/>
          </a:prstGeom>
          <a:solidFill>
            <a:srgbClr val="00B0F0">
              <a:alpha val="50196"/>
            </a:srgbClr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 rot="19845142">
            <a:off x="3021297" y="4170080"/>
            <a:ext cx="457200" cy="228600"/>
          </a:xfrm>
          <a:prstGeom prst="roundRect">
            <a:avLst/>
          </a:prstGeom>
          <a:solidFill>
            <a:srgbClr val="000000">
              <a:alpha val="2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6928" y="3667648"/>
            <a:ext cx="28745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These samples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will likely produce the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same average heart rate 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981200" y="3962400"/>
            <a:ext cx="167640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88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the research question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Two general strategies: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hypothesis testing: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researchers construct a null hypothesis (“no effect” or “no difference”) and an alternative hypothesis;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evidence is sought to disprove the null and/or support the alternative hypothesis.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Estimation: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Compute differences in some outcome for two different events with appropriate precision;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Appropriate precision is measured by the width of a confidence interval of the difference between the outcomes in the two groups.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324600"/>
            <a:ext cx="91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</a:p>
          <a:p>
            <a:pPr algn="r"/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24007644-1BF1-4C36-9E5E-00BE036739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412" y="6459706"/>
            <a:ext cx="434788" cy="365125"/>
          </a:xfrm>
        </p:spPr>
        <p:txBody>
          <a:bodyPr/>
          <a:lstStyle/>
          <a:p>
            <a:fld id="{E275BFA4-CA6D-4892-8C0A-6B14E134BD5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</a:t>
            </a:r>
            <a:r>
              <a:rPr lang="en-US" dirty="0">
                <a:solidFill>
                  <a:srgbClr val="FFFF00"/>
                </a:solidFill>
              </a:rPr>
              <a:t>: this class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Specify the question you are asking.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null hypothesis and alternative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statistical null hypothesis and alternative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which variables are relevant to the question.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what kind of variable each one 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Design an experiment that controls or randomizes the confounding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Based on the number of variables, the kinds of variables, the expected fit to the parametric assumptions, and the hypothesis to be tested, choose the best statistical test to use.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If possible, do a power analysis to determine a good sample size for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Do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Examine the data to see if it meets the assumptions of the statistical test you chose. If it doesn't, choose a more appropriate test.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Apply the statistical test you chose, and interpret the results.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Communicate your results effectively, usually with a graph or table.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443246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John H. McDonald. The Handbook of Biological Statistics ©. 2014. http://www.biostathandbook.com/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52400" y="1716592"/>
            <a:ext cx="8763000" cy="144780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3164392"/>
            <a:ext cx="8763000" cy="320712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4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strategy: PICO(TT) Framework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9389" y="1447800"/>
          <a:ext cx="8772211" cy="5168262"/>
        </p:xfrm>
        <a:graphic>
          <a:graphicData uri="http://schemas.openxmlformats.org/drawingml/2006/table">
            <a:tbl>
              <a:tblPr/>
              <a:tblGrid>
                <a:gridCol w="542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4484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Patient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Population of patients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Problem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What is the best way to briefly describe this patient population or situation?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pregnant women over 40 with preeclampsia, adolescent boys 13-15, etc. 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141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Intervention 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(therapy or test)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What is the intervention?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a drug, a questionnaire, a test, a procedure,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312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Comparison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Is there an alternative intervention to compare to?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E.g. placebo, current standard of care, another therapy, etc. 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141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Outcome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Include specific patient-oriented outcomes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morbidity, quality of life,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4047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Time for completion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Used to identify the time/duration for your data collection or for assessing your outcome.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I.e. how long before you are to see that the intervention is having a positive impact OR the time in which the intervention will be delivered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Type of study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What is the ideal study design to answer this question? What type of study design do you realistically anticipate finding?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E.g. randomized-controlled trial, systematic reviews,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99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Based Medicine question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Intervention/Therapy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Etiology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Diagnosis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Prognosis/Prediction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Meaning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6462300"/>
            <a:ext cx="7975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https://www.aaacn.org/sites/default/files/documents/misc-docs/1e_PICOT_Questions_template.pdf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820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64623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0000"/>
                </a:solidFill>
              </a:rPr>
              <a:t>https://www.aaacn.org/sites/default/files/documents/misc-docs/1e_PICOT_Questions_template.pdf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320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80092-A28A-42E9-95E7-A3AF7EBD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3262-2690-432D-A539-EF39D3151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Your research question(s) must </a:t>
            </a:r>
            <a:r>
              <a:rPr lang="en-US" sz="7200" b="1" dirty="0"/>
              <a:t>EXACTLY</a:t>
            </a:r>
            <a:r>
              <a:rPr lang="en-US" b="1" dirty="0"/>
              <a:t> follow the format of one of these 5 types !!!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Your </a:t>
            </a:r>
            <a:r>
              <a:rPr lang="en-US" dirty="0" err="1"/>
              <a:t>hypothes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)(e)s must reflect your research question(s)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your variables must be motivated and described in relation to the research questions, including ‘intermediate variables’ specified in your theory (theoretical linkage)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set of your variables is the minimal set required to be able to accept/reject the null hypothesis.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9082F-E70C-44CB-B47F-B9A00351F7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838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relationships and reality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8474" y="2743200"/>
            <a:ext cx="1539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‘</a:t>
            </a:r>
            <a:r>
              <a:rPr lang="en-US" sz="2800" b="0" i="1" dirty="0">
                <a:solidFill>
                  <a:schemeClr val="bg1"/>
                </a:solidFill>
              </a:rPr>
              <a:t>Physical</a:t>
            </a:r>
          </a:p>
          <a:p>
            <a:r>
              <a:rPr lang="en-US" sz="2800" b="0" i="1" dirty="0">
                <a:solidFill>
                  <a:schemeClr val="bg1"/>
                </a:solidFill>
              </a:rPr>
              <a:t>exercise</a:t>
            </a:r>
            <a:r>
              <a:rPr lang="en-US" sz="2800" b="0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3707" y="5801380"/>
            <a:ext cx="1928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‘</a:t>
            </a:r>
            <a:r>
              <a:rPr lang="en-US" sz="2800" b="0" i="1" dirty="0">
                <a:solidFill>
                  <a:schemeClr val="bg1"/>
                </a:solidFill>
              </a:rPr>
              <a:t>Heart</a:t>
            </a:r>
            <a:r>
              <a:rPr lang="en-US" sz="2800" b="0" dirty="0">
                <a:solidFill>
                  <a:schemeClr val="bg1"/>
                </a:solidFill>
              </a:rPr>
              <a:t> </a:t>
            </a:r>
            <a:r>
              <a:rPr lang="en-US" sz="2800" b="0" i="1" dirty="0">
                <a:solidFill>
                  <a:schemeClr val="bg1"/>
                </a:solidFill>
              </a:rPr>
              <a:t>rate</a:t>
            </a:r>
            <a:r>
              <a:rPr lang="en-US" sz="2800" b="0" dirty="0">
                <a:solidFill>
                  <a:schemeClr val="bg1"/>
                </a:solidFill>
              </a:rPr>
              <a:t>’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 flipH="1">
            <a:off x="7348068" y="3697307"/>
            <a:ext cx="8" cy="17890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 rot="5400000">
            <a:off x="7455928" y="418416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77800" y="1752600"/>
            <a:ext cx="8742363" cy="457200"/>
            <a:chOff x="177283" y="2057400"/>
            <a:chExt cx="8742782" cy="1366935"/>
          </a:xfrm>
        </p:grpSpPr>
        <p:pic>
          <p:nvPicPr>
            <p:cNvPr id="12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457200" y="21336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3" name="Content Placeholder 24"/>
          <p:cNvSpPr txBox="1">
            <a:spLocks/>
          </p:cNvSpPr>
          <p:nvPr/>
        </p:nvSpPr>
        <p:spPr>
          <a:xfrm>
            <a:off x="6537325" y="2133600"/>
            <a:ext cx="230187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r>
              <a:rPr lang="en-US" altLang="en-US" b="0" kern="0">
                <a:solidFill>
                  <a:srgbClr val="FFFF00"/>
                </a:solidFill>
              </a:rPr>
              <a:t>References</a:t>
            </a:r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24" name="Content Placeholder 24"/>
          <p:cNvSpPr txBox="1">
            <a:spLocks/>
          </p:cNvSpPr>
          <p:nvPr/>
        </p:nvSpPr>
        <p:spPr bwMode="auto">
          <a:xfrm>
            <a:off x="3121025" y="21336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8566" y="2743200"/>
            <a:ext cx="4629634" cy="4012287"/>
            <a:chOff x="-114589" y="2743200"/>
            <a:chExt cx="4629634" cy="4012287"/>
          </a:xfrm>
        </p:grpSpPr>
        <p:sp>
          <p:nvSpPr>
            <p:cNvPr id="8" name="TextBox 7"/>
            <p:cNvSpPr txBox="1"/>
            <p:nvPr/>
          </p:nvSpPr>
          <p:spPr>
            <a:xfrm>
              <a:off x="-114589" y="2743200"/>
              <a:ext cx="26629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Physical exercise</a:t>
              </a:r>
              <a:endParaRPr lang="en-US" sz="2800" b="0" i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972" y="5801380"/>
              <a:ext cx="188378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under effort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03770" y="3891211"/>
              <a:ext cx="16112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efficiency</a:t>
              </a:r>
            </a:p>
          </p:txBody>
        </p:sp>
        <p:cxnSp>
          <p:nvCxnSpPr>
            <p:cNvPr id="15" name="Straight Arrow Connector 14"/>
            <p:cNvCxnSpPr>
              <a:stCxn id="10" idx="0"/>
              <a:endCxn id="8" idx="3"/>
            </p:cNvCxnSpPr>
            <p:nvPr/>
          </p:nvCxnSpPr>
          <p:spPr bwMode="auto">
            <a:xfrm flipH="1" flipV="1">
              <a:off x="2548319" y="3004810"/>
              <a:ext cx="1161089" cy="8864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>
              <a:stCxn id="9" idx="0"/>
              <a:endCxn id="8" idx="2"/>
            </p:cNvCxnSpPr>
            <p:nvPr/>
          </p:nvCxnSpPr>
          <p:spPr bwMode="auto">
            <a:xfrm flipV="1">
              <a:off x="1216865" y="3266420"/>
              <a:ext cx="0" cy="25349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 rot="5400000">
              <a:off x="2968150" y="288876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1324723" y="4345578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5600" y="5801380"/>
              <a:ext cx="16081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at rest</a:t>
              </a:r>
            </a:p>
          </p:txBody>
        </p:sp>
        <p:cxnSp>
          <p:nvCxnSpPr>
            <p:cNvPr id="35" name="Straight Arrow Connector 34"/>
            <p:cNvCxnSpPr>
              <a:stCxn id="34" idx="0"/>
              <a:endCxn id="10" idx="2"/>
            </p:cNvCxnSpPr>
            <p:nvPr/>
          </p:nvCxnSpPr>
          <p:spPr bwMode="auto">
            <a:xfrm flipV="1">
              <a:off x="3699667" y="4845318"/>
              <a:ext cx="9741" cy="9560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8" name="Straight Arrow Connector 37"/>
            <p:cNvCxnSpPr>
              <a:stCxn id="9" idx="3"/>
              <a:endCxn id="34" idx="1"/>
            </p:cNvCxnSpPr>
            <p:nvPr/>
          </p:nvCxnSpPr>
          <p:spPr bwMode="auto">
            <a:xfrm>
              <a:off x="2158757" y="6278434"/>
              <a:ext cx="73684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3221383" y="4899235"/>
              <a:ext cx="3209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5400000">
              <a:off x="2300924" y="5698563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6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relationships and reality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8474" y="2743200"/>
            <a:ext cx="1539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‘</a:t>
            </a:r>
            <a:r>
              <a:rPr lang="en-US" sz="2800" b="0" i="1" dirty="0">
                <a:solidFill>
                  <a:schemeClr val="bg1"/>
                </a:solidFill>
              </a:rPr>
              <a:t>Physical</a:t>
            </a:r>
          </a:p>
          <a:p>
            <a:r>
              <a:rPr lang="en-US" sz="2800" b="0" i="1" dirty="0">
                <a:solidFill>
                  <a:schemeClr val="bg1"/>
                </a:solidFill>
              </a:rPr>
              <a:t>exercise</a:t>
            </a:r>
            <a:r>
              <a:rPr lang="en-US" sz="2800" b="0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3707" y="5801380"/>
            <a:ext cx="1928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‘</a:t>
            </a:r>
            <a:r>
              <a:rPr lang="en-US" sz="2800" b="0" i="1" dirty="0">
                <a:solidFill>
                  <a:schemeClr val="bg1"/>
                </a:solidFill>
              </a:rPr>
              <a:t>Heart</a:t>
            </a:r>
            <a:r>
              <a:rPr lang="en-US" sz="2800" b="0" dirty="0">
                <a:solidFill>
                  <a:schemeClr val="bg1"/>
                </a:solidFill>
              </a:rPr>
              <a:t> </a:t>
            </a:r>
            <a:r>
              <a:rPr lang="en-US" sz="2800" b="0" i="1" dirty="0">
                <a:solidFill>
                  <a:schemeClr val="bg1"/>
                </a:solidFill>
              </a:rPr>
              <a:t>rate</a:t>
            </a:r>
            <a:r>
              <a:rPr lang="en-US" sz="2800" b="0" dirty="0">
                <a:solidFill>
                  <a:schemeClr val="bg1"/>
                </a:solidFill>
              </a:rPr>
              <a:t>’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 flipH="1">
            <a:off x="7348068" y="3697307"/>
            <a:ext cx="8" cy="17890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 rot="5400000">
            <a:off x="7455928" y="418416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77800" y="1752600"/>
            <a:ext cx="8742363" cy="457200"/>
            <a:chOff x="177283" y="2057400"/>
            <a:chExt cx="8742782" cy="1366935"/>
          </a:xfrm>
        </p:grpSpPr>
        <p:pic>
          <p:nvPicPr>
            <p:cNvPr id="12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457200" y="21336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3" name="Content Placeholder 24"/>
          <p:cNvSpPr txBox="1">
            <a:spLocks/>
          </p:cNvSpPr>
          <p:nvPr/>
        </p:nvSpPr>
        <p:spPr>
          <a:xfrm>
            <a:off x="6537325" y="2133600"/>
            <a:ext cx="230187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r>
              <a:rPr lang="en-US" altLang="en-US" b="0" kern="0">
                <a:solidFill>
                  <a:srgbClr val="FFFF00"/>
                </a:solidFill>
              </a:rPr>
              <a:t>References</a:t>
            </a:r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24" name="Content Placeholder 24"/>
          <p:cNvSpPr txBox="1">
            <a:spLocks/>
          </p:cNvSpPr>
          <p:nvPr/>
        </p:nvSpPr>
        <p:spPr bwMode="auto">
          <a:xfrm>
            <a:off x="3121025" y="21336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8566" y="2743200"/>
            <a:ext cx="4629634" cy="4012287"/>
            <a:chOff x="-114589" y="2743200"/>
            <a:chExt cx="4629634" cy="4012287"/>
          </a:xfrm>
        </p:grpSpPr>
        <p:sp>
          <p:nvSpPr>
            <p:cNvPr id="8" name="TextBox 7"/>
            <p:cNvSpPr txBox="1"/>
            <p:nvPr/>
          </p:nvSpPr>
          <p:spPr>
            <a:xfrm>
              <a:off x="-114589" y="2743200"/>
              <a:ext cx="26629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Physical exercise</a:t>
              </a:r>
              <a:endParaRPr lang="en-US" sz="2800" b="0" i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972" y="5801380"/>
              <a:ext cx="188378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under effort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03770" y="3891211"/>
              <a:ext cx="16112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efficiency</a:t>
              </a:r>
            </a:p>
          </p:txBody>
        </p:sp>
        <p:cxnSp>
          <p:nvCxnSpPr>
            <p:cNvPr id="15" name="Straight Arrow Connector 14"/>
            <p:cNvCxnSpPr>
              <a:stCxn id="10" idx="0"/>
              <a:endCxn id="8" idx="3"/>
            </p:cNvCxnSpPr>
            <p:nvPr/>
          </p:nvCxnSpPr>
          <p:spPr bwMode="auto">
            <a:xfrm flipH="1" flipV="1">
              <a:off x="2548319" y="3004810"/>
              <a:ext cx="1161089" cy="8864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>
              <a:stCxn id="9" idx="0"/>
              <a:endCxn id="8" idx="2"/>
            </p:cNvCxnSpPr>
            <p:nvPr/>
          </p:nvCxnSpPr>
          <p:spPr bwMode="auto">
            <a:xfrm flipV="1">
              <a:off x="1216865" y="3266420"/>
              <a:ext cx="0" cy="25349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 rot="5400000">
              <a:off x="2968150" y="288876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1324723" y="4345578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5600" y="5801380"/>
              <a:ext cx="16081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at rest</a:t>
              </a:r>
            </a:p>
          </p:txBody>
        </p:sp>
        <p:cxnSp>
          <p:nvCxnSpPr>
            <p:cNvPr id="35" name="Straight Arrow Connector 34"/>
            <p:cNvCxnSpPr>
              <a:stCxn id="34" idx="0"/>
              <a:endCxn id="10" idx="2"/>
            </p:cNvCxnSpPr>
            <p:nvPr/>
          </p:nvCxnSpPr>
          <p:spPr bwMode="auto">
            <a:xfrm flipV="1">
              <a:off x="3699667" y="4845318"/>
              <a:ext cx="9741" cy="9560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8" name="Straight Arrow Connector 37"/>
            <p:cNvCxnSpPr>
              <a:stCxn id="9" idx="3"/>
              <a:endCxn id="34" idx="1"/>
            </p:cNvCxnSpPr>
            <p:nvPr/>
          </p:nvCxnSpPr>
          <p:spPr bwMode="auto">
            <a:xfrm>
              <a:off x="2158757" y="6278434"/>
              <a:ext cx="73684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 rot="5400000">
              <a:off x="2300924" y="5698563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29824" y="2775098"/>
            <a:ext cx="3880776" cy="3980389"/>
            <a:chOff x="3274456" y="2775098"/>
            <a:chExt cx="5784484" cy="3646967"/>
          </a:xfrm>
        </p:grpSpPr>
        <p:sp>
          <p:nvSpPr>
            <p:cNvPr id="28" name="Freeform 27"/>
            <p:cNvSpPr/>
            <p:nvPr/>
          </p:nvSpPr>
          <p:spPr bwMode="auto">
            <a:xfrm>
              <a:off x="4667693" y="2775098"/>
              <a:ext cx="4391247" cy="3646967"/>
            </a:xfrm>
            <a:custGeom>
              <a:avLst/>
              <a:gdLst>
                <a:gd name="connsiteX0" fmla="*/ 4338084 w 4391247"/>
                <a:gd name="connsiteY0" fmla="*/ 10632 h 3646967"/>
                <a:gd name="connsiteX1" fmla="*/ 903767 w 4391247"/>
                <a:gd name="connsiteY1" fmla="*/ 0 h 3646967"/>
                <a:gd name="connsiteX2" fmla="*/ 0 w 4391247"/>
                <a:gd name="connsiteY2" fmla="*/ 1722474 h 3646967"/>
                <a:gd name="connsiteX3" fmla="*/ 1180214 w 4391247"/>
                <a:gd name="connsiteY3" fmla="*/ 3646967 h 3646967"/>
                <a:gd name="connsiteX4" fmla="*/ 4391247 w 4391247"/>
                <a:gd name="connsiteY4" fmla="*/ 3646967 h 3646967"/>
                <a:gd name="connsiteX5" fmla="*/ 4338084 w 4391247"/>
                <a:gd name="connsiteY5" fmla="*/ 10632 h 364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1247" h="3646967">
                  <a:moveTo>
                    <a:pt x="4338084" y="10632"/>
                  </a:moveTo>
                  <a:lnTo>
                    <a:pt x="903767" y="0"/>
                  </a:lnTo>
                  <a:lnTo>
                    <a:pt x="0" y="1722474"/>
                  </a:lnTo>
                  <a:lnTo>
                    <a:pt x="1180214" y="3646967"/>
                  </a:lnTo>
                  <a:lnTo>
                    <a:pt x="4391247" y="3646967"/>
                  </a:lnTo>
                  <a:lnTo>
                    <a:pt x="4338084" y="10632"/>
                  </a:lnTo>
                  <a:close/>
                </a:path>
              </a:pathLst>
            </a:custGeom>
            <a:noFill/>
            <a:ln w="38100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4456" y="4159985"/>
              <a:ext cx="12570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1FE115"/>
                  </a:solidFill>
                </a:rPr>
                <a:t>theory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40ECCF-5851-4C61-8B35-47AAE0DE9848}"/>
              </a:ext>
            </a:extLst>
          </p:cNvPr>
          <p:cNvSpPr txBox="1"/>
          <p:nvPr/>
        </p:nvSpPr>
        <p:spPr>
          <a:xfrm>
            <a:off x="3354538" y="4899235"/>
            <a:ext cx="320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30763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relationships and reality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8474" y="2743200"/>
            <a:ext cx="1539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‘</a:t>
            </a:r>
            <a:r>
              <a:rPr lang="en-US" sz="2800" b="0" i="1" dirty="0">
                <a:solidFill>
                  <a:schemeClr val="bg1"/>
                </a:solidFill>
              </a:rPr>
              <a:t>Physical</a:t>
            </a:r>
          </a:p>
          <a:p>
            <a:r>
              <a:rPr lang="en-US" sz="2800" b="0" i="1" dirty="0">
                <a:solidFill>
                  <a:schemeClr val="bg1"/>
                </a:solidFill>
              </a:rPr>
              <a:t>exercise</a:t>
            </a:r>
            <a:r>
              <a:rPr lang="en-US" sz="2800" b="0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3707" y="5801380"/>
            <a:ext cx="1928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‘</a:t>
            </a:r>
            <a:r>
              <a:rPr lang="en-US" sz="2800" b="0" i="1" dirty="0">
                <a:solidFill>
                  <a:schemeClr val="bg1"/>
                </a:solidFill>
              </a:rPr>
              <a:t>Heart</a:t>
            </a:r>
            <a:r>
              <a:rPr lang="en-US" sz="2800" b="0" dirty="0">
                <a:solidFill>
                  <a:schemeClr val="bg1"/>
                </a:solidFill>
              </a:rPr>
              <a:t> </a:t>
            </a:r>
            <a:r>
              <a:rPr lang="en-US" sz="2800" b="0" i="1" dirty="0">
                <a:solidFill>
                  <a:schemeClr val="bg1"/>
                </a:solidFill>
              </a:rPr>
              <a:t>rate</a:t>
            </a:r>
            <a:r>
              <a:rPr lang="en-US" sz="2800" b="0" dirty="0">
                <a:solidFill>
                  <a:schemeClr val="bg1"/>
                </a:solidFill>
              </a:rPr>
              <a:t>’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 flipH="1">
            <a:off x="7348068" y="3697307"/>
            <a:ext cx="8" cy="17890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 rot="5400000">
            <a:off x="7455928" y="418416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77800" y="1752600"/>
            <a:ext cx="8742363" cy="457200"/>
            <a:chOff x="177283" y="2057400"/>
            <a:chExt cx="8742782" cy="1366935"/>
          </a:xfrm>
        </p:grpSpPr>
        <p:pic>
          <p:nvPicPr>
            <p:cNvPr id="12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457200" y="21336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3" name="Content Placeholder 24"/>
          <p:cNvSpPr txBox="1">
            <a:spLocks/>
          </p:cNvSpPr>
          <p:nvPr/>
        </p:nvSpPr>
        <p:spPr>
          <a:xfrm>
            <a:off x="6537325" y="2133600"/>
            <a:ext cx="230187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r>
              <a:rPr lang="en-US" altLang="en-US" b="0" kern="0">
                <a:solidFill>
                  <a:srgbClr val="FFFF00"/>
                </a:solidFill>
              </a:rPr>
              <a:t>References</a:t>
            </a:r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24" name="Content Placeholder 24"/>
          <p:cNvSpPr txBox="1">
            <a:spLocks/>
          </p:cNvSpPr>
          <p:nvPr/>
        </p:nvSpPr>
        <p:spPr bwMode="auto">
          <a:xfrm>
            <a:off x="3121025" y="21336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8566" y="2743200"/>
            <a:ext cx="4629634" cy="4012287"/>
            <a:chOff x="-114589" y="2743200"/>
            <a:chExt cx="4629634" cy="4012287"/>
          </a:xfrm>
        </p:grpSpPr>
        <p:sp>
          <p:nvSpPr>
            <p:cNvPr id="8" name="TextBox 7"/>
            <p:cNvSpPr txBox="1"/>
            <p:nvPr/>
          </p:nvSpPr>
          <p:spPr>
            <a:xfrm>
              <a:off x="-114589" y="2743200"/>
              <a:ext cx="26629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Physical exercise</a:t>
              </a:r>
              <a:endParaRPr lang="en-US" sz="2800" b="0" i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972" y="5801380"/>
              <a:ext cx="188378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under effort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03770" y="3891211"/>
              <a:ext cx="16112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efficiency</a:t>
              </a:r>
            </a:p>
          </p:txBody>
        </p:sp>
        <p:cxnSp>
          <p:nvCxnSpPr>
            <p:cNvPr id="15" name="Straight Arrow Connector 14"/>
            <p:cNvCxnSpPr>
              <a:stCxn id="10" idx="0"/>
              <a:endCxn id="8" idx="3"/>
            </p:cNvCxnSpPr>
            <p:nvPr/>
          </p:nvCxnSpPr>
          <p:spPr bwMode="auto">
            <a:xfrm flipH="1" flipV="1">
              <a:off x="2548319" y="3004810"/>
              <a:ext cx="1161089" cy="8864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>
              <a:stCxn id="9" idx="0"/>
              <a:endCxn id="8" idx="2"/>
            </p:cNvCxnSpPr>
            <p:nvPr/>
          </p:nvCxnSpPr>
          <p:spPr bwMode="auto">
            <a:xfrm flipV="1">
              <a:off x="1216865" y="3266420"/>
              <a:ext cx="0" cy="25349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 rot="5400000">
              <a:off x="2968150" y="288876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1324723" y="4345578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5600" y="5801380"/>
              <a:ext cx="16081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at rest</a:t>
              </a:r>
            </a:p>
          </p:txBody>
        </p:sp>
        <p:cxnSp>
          <p:nvCxnSpPr>
            <p:cNvPr id="35" name="Straight Arrow Connector 34"/>
            <p:cNvCxnSpPr>
              <a:stCxn id="34" idx="0"/>
              <a:endCxn id="10" idx="2"/>
            </p:cNvCxnSpPr>
            <p:nvPr/>
          </p:nvCxnSpPr>
          <p:spPr bwMode="auto">
            <a:xfrm flipV="1">
              <a:off x="3699667" y="4845318"/>
              <a:ext cx="9741" cy="9560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8" name="Straight Arrow Connector 37"/>
            <p:cNvCxnSpPr>
              <a:stCxn id="9" idx="3"/>
              <a:endCxn id="34" idx="1"/>
            </p:cNvCxnSpPr>
            <p:nvPr/>
          </p:nvCxnSpPr>
          <p:spPr bwMode="auto">
            <a:xfrm>
              <a:off x="2158757" y="6278434"/>
              <a:ext cx="73684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 rot="5400000">
              <a:off x="2300924" y="5698563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29824" y="2775098"/>
            <a:ext cx="3880776" cy="3980389"/>
            <a:chOff x="3274456" y="2775098"/>
            <a:chExt cx="5784484" cy="3646967"/>
          </a:xfrm>
        </p:grpSpPr>
        <p:sp>
          <p:nvSpPr>
            <p:cNvPr id="28" name="Freeform 27"/>
            <p:cNvSpPr/>
            <p:nvPr/>
          </p:nvSpPr>
          <p:spPr bwMode="auto">
            <a:xfrm>
              <a:off x="4667693" y="2775098"/>
              <a:ext cx="4391247" cy="3646967"/>
            </a:xfrm>
            <a:custGeom>
              <a:avLst/>
              <a:gdLst>
                <a:gd name="connsiteX0" fmla="*/ 4338084 w 4391247"/>
                <a:gd name="connsiteY0" fmla="*/ 10632 h 3646967"/>
                <a:gd name="connsiteX1" fmla="*/ 903767 w 4391247"/>
                <a:gd name="connsiteY1" fmla="*/ 0 h 3646967"/>
                <a:gd name="connsiteX2" fmla="*/ 0 w 4391247"/>
                <a:gd name="connsiteY2" fmla="*/ 1722474 h 3646967"/>
                <a:gd name="connsiteX3" fmla="*/ 1180214 w 4391247"/>
                <a:gd name="connsiteY3" fmla="*/ 3646967 h 3646967"/>
                <a:gd name="connsiteX4" fmla="*/ 4391247 w 4391247"/>
                <a:gd name="connsiteY4" fmla="*/ 3646967 h 3646967"/>
                <a:gd name="connsiteX5" fmla="*/ 4338084 w 4391247"/>
                <a:gd name="connsiteY5" fmla="*/ 10632 h 364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1247" h="3646967">
                  <a:moveTo>
                    <a:pt x="4338084" y="10632"/>
                  </a:moveTo>
                  <a:lnTo>
                    <a:pt x="903767" y="0"/>
                  </a:lnTo>
                  <a:lnTo>
                    <a:pt x="0" y="1722474"/>
                  </a:lnTo>
                  <a:lnTo>
                    <a:pt x="1180214" y="3646967"/>
                  </a:lnTo>
                  <a:lnTo>
                    <a:pt x="4391247" y="3646967"/>
                  </a:lnTo>
                  <a:lnTo>
                    <a:pt x="4338084" y="10632"/>
                  </a:lnTo>
                  <a:close/>
                </a:path>
              </a:pathLst>
            </a:custGeom>
            <a:noFill/>
            <a:ln w="38100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4456" y="4159985"/>
              <a:ext cx="12570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1FE115"/>
                  </a:solidFill>
                </a:rPr>
                <a:t>theory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273" y="2714230"/>
            <a:ext cx="1095375" cy="13525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D36290-8C6E-48EC-87AA-943E1680605F}"/>
              </a:ext>
            </a:extLst>
          </p:cNvPr>
          <p:cNvSpPr txBox="1"/>
          <p:nvPr/>
        </p:nvSpPr>
        <p:spPr>
          <a:xfrm>
            <a:off x="3354538" y="4899235"/>
            <a:ext cx="320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028762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relationships and reality</a:t>
            </a: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77800" y="1752600"/>
            <a:ext cx="8742363" cy="457200"/>
            <a:chOff x="177283" y="2057400"/>
            <a:chExt cx="8742782" cy="1366935"/>
          </a:xfrm>
        </p:grpSpPr>
        <p:pic>
          <p:nvPicPr>
            <p:cNvPr id="12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457200" y="21336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3" name="Content Placeholder 24"/>
          <p:cNvSpPr txBox="1">
            <a:spLocks/>
          </p:cNvSpPr>
          <p:nvPr/>
        </p:nvSpPr>
        <p:spPr>
          <a:xfrm>
            <a:off x="6537325" y="2133600"/>
            <a:ext cx="230187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r>
              <a:rPr lang="en-US" altLang="en-US" b="0" kern="0">
                <a:solidFill>
                  <a:srgbClr val="FFFF00"/>
                </a:solidFill>
              </a:rPr>
              <a:t>References</a:t>
            </a:r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24" name="Content Placeholder 24"/>
          <p:cNvSpPr txBox="1">
            <a:spLocks/>
          </p:cNvSpPr>
          <p:nvPr/>
        </p:nvSpPr>
        <p:spPr bwMode="auto">
          <a:xfrm>
            <a:off x="3121025" y="21336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273" y="2714230"/>
            <a:ext cx="1095375" cy="13525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6960" y="5867400"/>
            <a:ext cx="8442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1" dirty="0">
                <a:solidFill>
                  <a:srgbClr val="1FE115"/>
                </a:solidFill>
              </a:rPr>
              <a:t>The lesser preselection of tested relationships, the less likely research results are true.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A5987-EDD4-4BA7-83A6-31E0ECCA9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014567"/>
            <a:ext cx="8723376" cy="304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30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else from             is relevant here?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83" y="1641227"/>
            <a:ext cx="7260233" cy="4784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6504801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http://the-cardiorespiratory-system.weebly.com/heart-rate.html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131" y="609600"/>
            <a:ext cx="925669" cy="1143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44235" y="3351074"/>
            <a:ext cx="2356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Studies are less likely true when there is greater flexibility in designs,  definitions, outcomes and analytical modes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852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causal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Spatiotemporal contiguity:</a:t>
            </a:r>
          </a:p>
          <a:p>
            <a:pPr marL="800100" lvl="2" indent="0">
              <a:buNone/>
            </a:pPr>
            <a:r>
              <a:rPr lang="en-US" dirty="0"/>
              <a:t>variables must be observed within </a:t>
            </a:r>
            <a:r>
              <a:rPr lang="en-US" b="1" i="1" dirty="0"/>
              <a:t>units of analysis</a:t>
            </a:r>
            <a:r>
              <a:rPr lang="en-US" dirty="0"/>
              <a:t>.</a:t>
            </a:r>
          </a:p>
          <a:p>
            <a:pPr marL="800100" lvl="2" indent="0">
              <a:buNone/>
            </a:pPr>
            <a:endParaRPr lang="en-US" sz="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9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asking:</a:t>
            </a:r>
          </a:p>
          <a:p>
            <a:pPr lvl="1" indent="-342900"/>
            <a:r>
              <a:rPr lang="en-US" sz="2200" i="1" dirty="0"/>
              <a:t>e.g.: Does physical exercise influences heart rate ?</a:t>
            </a:r>
          </a:p>
          <a:p>
            <a:pPr marL="400050" lvl="1" indent="0" algn="ctr">
              <a:buNone/>
            </a:pPr>
            <a:endParaRPr lang="en-US" sz="2200" dirty="0"/>
          </a:p>
          <a:p>
            <a:pPr marL="400050" lvl="1" indent="0" algn="ctr">
              <a:buNone/>
            </a:pPr>
            <a:r>
              <a:rPr lang="en-US" sz="2200" dirty="0"/>
              <a:t>or ?</a:t>
            </a:r>
          </a:p>
          <a:p>
            <a:pPr lvl="1" indent="-342900"/>
            <a:endParaRPr lang="en-US" sz="2200" i="1" dirty="0"/>
          </a:p>
          <a:p>
            <a:pPr lvl="1" indent="-342900"/>
            <a:endParaRPr lang="en-US" sz="2200" i="1" dirty="0"/>
          </a:p>
          <a:p>
            <a:pPr lvl="1" indent="-342900"/>
            <a:endParaRPr lang="en-US" sz="2200" i="1" dirty="0"/>
          </a:p>
          <a:p>
            <a:pPr lvl="1" indent="-342900"/>
            <a:endParaRPr lang="en-US" sz="2200" i="1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005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causal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Spatiotemporal contiguity:</a:t>
            </a:r>
          </a:p>
          <a:p>
            <a:pPr marL="800100" lvl="2" indent="0">
              <a:buNone/>
            </a:pPr>
            <a:r>
              <a:rPr lang="en-US" dirty="0"/>
              <a:t>variables must be observed within </a:t>
            </a:r>
            <a:r>
              <a:rPr lang="en-US" b="1" i="1" dirty="0"/>
              <a:t>units of analysis</a:t>
            </a:r>
            <a:r>
              <a:rPr lang="en-US" dirty="0"/>
              <a:t>.</a:t>
            </a:r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/>
              <a:t>The units of analysis within which effort intensity and heart rate are observed are …</a:t>
            </a:r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/>
              <a:t>			specific human beings (or animals)</a:t>
            </a:r>
          </a:p>
          <a:p>
            <a:pPr marL="800100" lvl="2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7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causal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Spatiotemporal contiguity:</a:t>
            </a:r>
          </a:p>
          <a:p>
            <a:pPr marL="800100" lvl="2" indent="0">
              <a:buNone/>
            </a:pPr>
            <a:r>
              <a:rPr lang="en-US" dirty="0"/>
              <a:t>variables must be observed within </a:t>
            </a:r>
            <a:r>
              <a:rPr lang="en-US" b="1" i="1" dirty="0"/>
              <a:t>units of analysis</a:t>
            </a:r>
            <a:r>
              <a:rPr lang="en-US" dirty="0"/>
              <a:t>.</a:t>
            </a:r>
          </a:p>
          <a:p>
            <a:pPr marL="800100" lvl="2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Covariance:</a:t>
            </a:r>
          </a:p>
          <a:p>
            <a:pPr marL="800100" lvl="2" indent="0">
              <a:buNone/>
            </a:pPr>
            <a:r>
              <a:rPr lang="en-US" dirty="0"/>
              <a:t>the values of two variables must shift together in some systematic way.</a:t>
            </a:r>
          </a:p>
          <a:p>
            <a:pPr marL="800100" lvl="2" indent="0">
              <a:buNone/>
            </a:pPr>
            <a:endParaRPr lang="en-US" sz="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524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causal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Spatiotemporal contiguity:</a:t>
            </a:r>
          </a:p>
          <a:p>
            <a:pPr marL="800100" lvl="2" indent="0">
              <a:buNone/>
            </a:pPr>
            <a:r>
              <a:rPr lang="en-US" dirty="0"/>
              <a:t>variables must be observed within </a:t>
            </a:r>
            <a:r>
              <a:rPr lang="en-US" b="1" i="1" dirty="0"/>
              <a:t>units of analysis</a:t>
            </a:r>
            <a:r>
              <a:rPr lang="en-US" dirty="0"/>
              <a:t>.</a:t>
            </a:r>
          </a:p>
          <a:p>
            <a:pPr marL="800100" lvl="2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Covariance:</a:t>
            </a:r>
          </a:p>
          <a:p>
            <a:pPr marL="800100" lvl="2" indent="0">
              <a:buNone/>
            </a:pPr>
            <a:r>
              <a:rPr lang="en-US" dirty="0"/>
              <a:t>the values of two variables must shift together in some systematic way.</a:t>
            </a:r>
          </a:p>
          <a:p>
            <a:pPr marL="800100" lvl="2" indent="0">
              <a:buNone/>
            </a:pPr>
            <a:endParaRPr lang="en-US" sz="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31" y="3581400"/>
            <a:ext cx="2980021" cy="2652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69552" y="3783568"/>
            <a:ext cx="4169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0" dirty="0" err="1">
                <a:solidFill>
                  <a:schemeClr val="bg1"/>
                </a:solidFill>
              </a:rPr>
              <a:t>Ekblom</a:t>
            </a:r>
            <a:r>
              <a:rPr lang="en-US" sz="1400" b="0" dirty="0">
                <a:solidFill>
                  <a:schemeClr val="bg1"/>
                </a:solidFill>
              </a:rPr>
              <a:t>, B. P.-O. </a:t>
            </a:r>
            <a:r>
              <a:rPr lang="en-US" sz="1400" b="0" dirty="0" err="1">
                <a:solidFill>
                  <a:schemeClr val="bg1"/>
                </a:solidFill>
              </a:rPr>
              <a:t>Åstrand</a:t>
            </a:r>
            <a:r>
              <a:rPr lang="en-US" sz="1400" b="0" dirty="0">
                <a:solidFill>
                  <a:schemeClr val="bg1"/>
                </a:solidFill>
              </a:rPr>
              <a:t>, B. </a:t>
            </a:r>
            <a:r>
              <a:rPr lang="en-US" sz="1400" b="0" dirty="0" err="1">
                <a:solidFill>
                  <a:schemeClr val="bg1"/>
                </a:solidFill>
              </a:rPr>
              <a:t>Saltin</a:t>
            </a:r>
            <a:r>
              <a:rPr lang="en-US" sz="1400" b="0" dirty="0">
                <a:solidFill>
                  <a:schemeClr val="bg1"/>
                </a:solidFill>
              </a:rPr>
              <a:t>, J. Stenberg and B. </a:t>
            </a:r>
            <a:r>
              <a:rPr lang="en-US" sz="1400" b="0" dirty="0" err="1">
                <a:solidFill>
                  <a:schemeClr val="bg1"/>
                </a:solidFill>
              </a:rPr>
              <a:t>Wallström</a:t>
            </a:r>
            <a:r>
              <a:rPr lang="en-US" sz="1400" b="0" dirty="0">
                <a:solidFill>
                  <a:schemeClr val="bg1"/>
                </a:solidFill>
              </a:rPr>
              <a:t>. Effect of training on circulatory response to exercise. </a:t>
            </a:r>
            <a:r>
              <a:rPr lang="en-US" sz="1400" b="0" i="1" dirty="0">
                <a:solidFill>
                  <a:schemeClr val="bg1"/>
                </a:solidFill>
              </a:rPr>
              <a:t>J. Appl. Physiol.</a:t>
            </a:r>
            <a:r>
              <a:rPr lang="en-US" sz="1400" b="0" dirty="0">
                <a:solidFill>
                  <a:schemeClr val="bg1"/>
                </a:solidFill>
              </a:rPr>
              <a:t> 24:518-528, 1968.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222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causal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Spatiotemporal contiguity:</a:t>
            </a:r>
          </a:p>
          <a:p>
            <a:pPr marL="800100" lvl="2" indent="0">
              <a:buNone/>
            </a:pPr>
            <a:r>
              <a:rPr lang="en-US" dirty="0"/>
              <a:t>variables must be observed within </a:t>
            </a:r>
            <a:r>
              <a:rPr lang="en-US" b="1" i="1" dirty="0"/>
              <a:t>units of analysis</a:t>
            </a:r>
            <a:r>
              <a:rPr lang="en-US" dirty="0"/>
              <a:t>.</a:t>
            </a:r>
          </a:p>
          <a:p>
            <a:pPr marL="800100" lvl="2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Covariance:</a:t>
            </a:r>
          </a:p>
          <a:p>
            <a:pPr marL="800100" lvl="2" indent="0">
              <a:buNone/>
            </a:pPr>
            <a:r>
              <a:rPr lang="en-US" dirty="0"/>
              <a:t>the values of two variables must shift together in some systematic way.</a:t>
            </a:r>
          </a:p>
          <a:p>
            <a:pPr marL="800100" lvl="2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Temporal ordering:</a:t>
            </a:r>
          </a:p>
          <a:p>
            <a:pPr marL="800100" lvl="2" indent="0">
              <a:buNone/>
            </a:pPr>
            <a:r>
              <a:rPr lang="en-US" dirty="0"/>
              <a:t>a change in the cause variable must happen </a:t>
            </a:r>
            <a:r>
              <a:rPr lang="en-US" i="1" dirty="0"/>
              <a:t>before </a:t>
            </a:r>
            <a:r>
              <a:rPr lang="en-US" dirty="0"/>
              <a:t>the related change in the effect variable.</a:t>
            </a:r>
          </a:p>
          <a:p>
            <a:pPr marL="800100" lvl="2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Necessary connection:</a:t>
            </a:r>
          </a:p>
          <a:p>
            <a:pPr marL="800100" lvl="2" indent="0">
              <a:buNone/>
            </a:pPr>
            <a:r>
              <a:rPr lang="en-US" dirty="0"/>
              <a:t>A </a:t>
            </a:r>
            <a:r>
              <a:rPr lang="en-US" u="sng" dirty="0"/>
              <a:t>statement</a:t>
            </a:r>
            <a:r>
              <a:rPr lang="en-US" dirty="0"/>
              <a:t> – the ‘</a:t>
            </a:r>
            <a:r>
              <a:rPr lang="en-US" i="1" dirty="0"/>
              <a:t>theoretical linkage’ </a:t>
            </a:r>
            <a:r>
              <a:rPr lang="en-US" dirty="0"/>
              <a:t>or ‘</a:t>
            </a:r>
            <a:r>
              <a:rPr lang="en-US" i="1" dirty="0"/>
              <a:t>theoretical rationale’ </a:t>
            </a:r>
            <a:r>
              <a:rPr lang="en-US" dirty="0"/>
              <a:t>- providing the justification for the posited causation within the theory.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3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‘Theoretical definition’ and</a:t>
            </a:r>
            <a:br>
              <a:rPr lang="en-US" dirty="0"/>
            </a:br>
            <a:r>
              <a:rPr lang="en-US" dirty="0"/>
              <a:t>‘Theoretical linkage’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‘</a:t>
            </a:r>
            <a:r>
              <a:rPr lang="en-US" i="1" dirty="0"/>
              <a:t>theoretical definition</a:t>
            </a:r>
            <a:r>
              <a:rPr lang="en-US" dirty="0"/>
              <a:t>’: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Is a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646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‘Theoretical definition’ and</a:t>
            </a:r>
            <a:br>
              <a:rPr lang="en-US" dirty="0"/>
            </a:br>
            <a:r>
              <a:rPr lang="en-US" dirty="0"/>
              <a:t>‘Theoretical linkage’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133600"/>
            <a:ext cx="51054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‘</a:t>
            </a:r>
            <a:r>
              <a:rPr lang="en-US" sz="2000" i="1" dirty="0"/>
              <a:t>theoretical definition</a:t>
            </a:r>
            <a:r>
              <a:rPr lang="en-US" sz="2000" dirty="0"/>
              <a:t>’: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is a … description that specifies what sort of </a:t>
            </a:r>
            <a:r>
              <a:rPr lang="en-US" sz="2000" dirty="0" err="1"/>
              <a:t>PoR</a:t>
            </a:r>
            <a:r>
              <a:rPr lang="en-US" sz="2000" dirty="0"/>
              <a:t> the defining researcher carved out through the perspective.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explains the nature of a </a:t>
            </a:r>
            <a:r>
              <a:rPr lang="en-US" sz="2000" dirty="0" err="1"/>
              <a:t>PoR</a:t>
            </a:r>
            <a:r>
              <a:rPr lang="en-US" sz="2000" dirty="0"/>
              <a:t> observed through a perspective.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‘</a:t>
            </a:r>
            <a:r>
              <a:rPr lang="en-US" sz="2000" i="1" dirty="0"/>
              <a:t>theoretical linkage’: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provides the justification for the posited causation within the theory;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explains, as the product of a rational process, the nature of a relationship between two concepts/ constructs.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5A9FCFC-A5EA-4D69-A933-9C7478A7C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3264"/>
            <a:ext cx="4133160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A5D0C-389F-43B0-B4DB-08FFFD594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 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861A1-5BFE-4FD2-B6BE-C5D14F424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1676400"/>
            <a:ext cx="3657600" cy="4953000"/>
          </a:xfrm>
          <a:solidFill>
            <a:srgbClr val="FF0000"/>
          </a:solidFill>
        </p:spPr>
        <p:txBody>
          <a:bodyPr/>
          <a:lstStyle/>
          <a:p>
            <a:r>
              <a:rPr lang="en-US" dirty="0"/>
              <a:t>DO NOT COPY JUST THIS LITTLE GRAPH AND REPLACE THE TERMS WITH SOME OF YOUR VARIABLES!!!</a:t>
            </a:r>
          </a:p>
          <a:p>
            <a:r>
              <a:rPr lang="en-US" dirty="0"/>
              <a:t>THE GRAPH NEEDS TO INCLUDE ALL VARIABLES THAT MAKE YOUR THEORY BELIEVABLE.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692D5-EC94-4545-A029-9521CE96D1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10EFF4-F8DF-4FED-B215-931674205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06" y="1905000"/>
            <a:ext cx="4133160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166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4018-7F6C-4448-8188-8993B7238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in your proposal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9DBCB-6A98-443C-94E2-CC6F55781D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716627-2CDC-4810-841C-DF8FB9C68A2C}"/>
              </a:ext>
            </a:extLst>
          </p:cNvPr>
          <p:cNvSpPr/>
          <p:nvPr/>
        </p:nvSpPr>
        <p:spPr bwMode="auto">
          <a:xfrm>
            <a:off x="479898" y="1676400"/>
            <a:ext cx="1842940" cy="4662656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317795-53E2-4798-B178-395B8F3491FE}"/>
              </a:ext>
            </a:extLst>
          </p:cNvPr>
          <p:cNvSpPr txBox="1"/>
          <p:nvPr/>
        </p:nvSpPr>
        <p:spPr>
          <a:xfrm>
            <a:off x="463685" y="1680147"/>
            <a:ext cx="1842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Input V.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Independent V.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7A2A1A-9138-4E42-B9BB-8F87A4134E28}"/>
              </a:ext>
            </a:extLst>
          </p:cNvPr>
          <p:cNvSpPr txBox="1"/>
          <p:nvPr/>
        </p:nvSpPr>
        <p:spPr>
          <a:xfrm>
            <a:off x="6934200" y="1680147"/>
            <a:ext cx="1644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Output V.</a:t>
            </a:r>
          </a:p>
          <a:p>
            <a:r>
              <a:rPr lang="en-US" sz="2000" dirty="0">
                <a:solidFill>
                  <a:schemeClr val="bg1"/>
                </a:solidFill>
              </a:rPr>
              <a:t>Dependent V.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12D11F-E132-4639-9477-4B63D540CBCA}"/>
              </a:ext>
            </a:extLst>
          </p:cNvPr>
          <p:cNvSpPr txBox="1"/>
          <p:nvPr/>
        </p:nvSpPr>
        <p:spPr>
          <a:xfrm>
            <a:off x="2954380" y="1680147"/>
            <a:ext cx="3332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Theory supporting Variables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(including bias)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A0A290-9DE8-4D19-8C02-E5F9227B77E9}"/>
              </a:ext>
            </a:extLst>
          </p:cNvPr>
          <p:cNvSpPr/>
          <p:nvPr/>
        </p:nvSpPr>
        <p:spPr bwMode="auto">
          <a:xfrm>
            <a:off x="6877470" y="1676400"/>
            <a:ext cx="1842940" cy="4662656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7CF7A8-D6EB-4E28-9337-25D255549E89}"/>
              </a:ext>
            </a:extLst>
          </p:cNvPr>
          <p:cNvSpPr/>
          <p:nvPr/>
        </p:nvSpPr>
        <p:spPr bwMode="auto">
          <a:xfrm>
            <a:off x="2371928" y="1676400"/>
            <a:ext cx="4458964" cy="4662656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EB2003-9D84-473F-B8CA-BD17FACF3690}"/>
              </a:ext>
            </a:extLst>
          </p:cNvPr>
          <p:cNvSpPr txBox="1"/>
          <p:nvPr/>
        </p:nvSpPr>
        <p:spPr>
          <a:xfrm>
            <a:off x="499353" y="5752288"/>
            <a:ext cx="8216629" cy="58477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Theoretical Linkage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3F67618-1C36-4DD9-8C3B-4959E203DD4B}"/>
              </a:ext>
            </a:extLst>
          </p:cNvPr>
          <p:cNvSpPr/>
          <p:nvPr/>
        </p:nvSpPr>
        <p:spPr bwMode="auto">
          <a:xfrm>
            <a:off x="1143000" y="2873592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FA1D27-644D-4CB4-875C-C2BC7058E8BF}"/>
              </a:ext>
            </a:extLst>
          </p:cNvPr>
          <p:cNvSpPr/>
          <p:nvPr/>
        </p:nvSpPr>
        <p:spPr bwMode="auto">
          <a:xfrm>
            <a:off x="1143000" y="3798996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84C7445-FC57-455E-A660-66EA3B292D03}"/>
              </a:ext>
            </a:extLst>
          </p:cNvPr>
          <p:cNvSpPr/>
          <p:nvPr/>
        </p:nvSpPr>
        <p:spPr bwMode="auto">
          <a:xfrm>
            <a:off x="1143000" y="47244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0C796A7-8915-4CD9-A638-55E47CB57B74}"/>
              </a:ext>
            </a:extLst>
          </p:cNvPr>
          <p:cNvSpPr/>
          <p:nvPr/>
        </p:nvSpPr>
        <p:spPr bwMode="auto">
          <a:xfrm>
            <a:off x="7543800" y="2984879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EEBFD79-DFA6-42BD-86BD-51D732298C52}"/>
              </a:ext>
            </a:extLst>
          </p:cNvPr>
          <p:cNvSpPr/>
          <p:nvPr/>
        </p:nvSpPr>
        <p:spPr bwMode="auto">
          <a:xfrm>
            <a:off x="7543800" y="44196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FA422D-BB92-475C-B27E-5A8C12F339BC}"/>
              </a:ext>
            </a:extLst>
          </p:cNvPr>
          <p:cNvSpPr/>
          <p:nvPr/>
        </p:nvSpPr>
        <p:spPr bwMode="auto">
          <a:xfrm>
            <a:off x="3200400" y="2644992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6A63CF0-ED53-444B-88DA-7CE6458B709F}"/>
              </a:ext>
            </a:extLst>
          </p:cNvPr>
          <p:cNvSpPr/>
          <p:nvPr/>
        </p:nvSpPr>
        <p:spPr bwMode="auto">
          <a:xfrm>
            <a:off x="4784810" y="381469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E1233FA-4A08-4E75-B7E6-07B6B1A31088}"/>
              </a:ext>
            </a:extLst>
          </p:cNvPr>
          <p:cNvSpPr/>
          <p:nvPr/>
        </p:nvSpPr>
        <p:spPr bwMode="auto">
          <a:xfrm>
            <a:off x="3657600" y="4404662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C4B5931-E3DA-4535-8104-6BB8B19B396A}"/>
              </a:ext>
            </a:extLst>
          </p:cNvPr>
          <p:cNvSpPr/>
          <p:nvPr/>
        </p:nvSpPr>
        <p:spPr bwMode="auto">
          <a:xfrm>
            <a:off x="4580698" y="2791492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7CBEBCE-9A22-4976-9273-24C0F4F14696}"/>
              </a:ext>
            </a:extLst>
          </p:cNvPr>
          <p:cNvSpPr/>
          <p:nvPr/>
        </p:nvSpPr>
        <p:spPr bwMode="auto">
          <a:xfrm>
            <a:off x="2895600" y="3637902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140950D-33A7-4848-96D1-11A4C63667C5}"/>
              </a:ext>
            </a:extLst>
          </p:cNvPr>
          <p:cNvSpPr/>
          <p:nvPr/>
        </p:nvSpPr>
        <p:spPr bwMode="auto">
          <a:xfrm>
            <a:off x="5186447" y="4666206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609C40-811F-4112-8A2A-1D66DDD7C34E}"/>
              </a:ext>
            </a:extLst>
          </p:cNvPr>
          <p:cNvSpPr/>
          <p:nvPr/>
        </p:nvSpPr>
        <p:spPr bwMode="auto">
          <a:xfrm>
            <a:off x="5869613" y="2941169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464D892-BF13-46B9-A86D-06D7CE818F5C}"/>
              </a:ext>
            </a:extLst>
          </p:cNvPr>
          <p:cNvCxnSpPr>
            <a:stCxn id="12" idx="6"/>
            <a:endCxn id="17" idx="2"/>
          </p:cNvCxnSpPr>
          <p:nvPr/>
        </p:nvCxnSpPr>
        <p:spPr bwMode="auto">
          <a:xfrm flipV="1">
            <a:off x="1600200" y="2873592"/>
            <a:ext cx="16002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364CC65-833A-43A5-AABC-9F3E50C2CBA1}"/>
              </a:ext>
            </a:extLst>
          </p:cNvPr>
          <p:cNvCxnSpPr>
            <a:cxnSpLocks/>
            <a:stCxn id="12" idx="6"/>
            <a:endCxn id="21" idx="2"/>
          </p:cNvCxnSpPr>
          <p:nvPr/>
        </p:nvCxnSpPr>
        <p:spPr bwMode="auto">
          <a:xfrm>
            <a:off x="1600200" y="3102192"/>
            <a:ext cx="1295400" cy="7643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F0A642C-F6AE-41E3-8364-33F8F22C7A32}"/>
              </a:ext>
            </a:extLst>
          </p:cNvPr>
          <p:cNvCxnSpPr>
            <a:cxnSpLocks/>
            <a:stCxn id="13" idx="6"/>
            <a:endCxn id="21" idx="2"/>
          </p:cNvCxnSpPr>
          <p:nvPr/>
        </p:nvCxnSpPr>
        <p:spPr bwMode="auto">
          <a:xfrm flipV="1">
            <a:off x="1600200" y="3866502"/>
            <a:ext cx="1295400" cy="1610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0B2B0F5-502E-49E4-97B4-158C2D934E30}"/>
              </a:ext>
            </a:extLst>
          </p:cNvPr>
          <p:cNvCxnSpPr>
            <a:cxnSpLocks/>
            <a:stCxn id="14" idx="6"/>
            <a:endCxn id="19" idx="2"/>
          </p:cNvCxnSpPr>
          <p:nvPr/>
        </p:nvCxnSpPr>
        <p:spPr bwMode="auto">
          <a:xfrm flipV="1">
            <a:off x="1600200" y="4633262"/>
            <a:ext cx="2057400" cy="3197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BDD7080-6AE0-4091-8C4D-AABD7EED08BE}"/>
              </a:ext>
            </a:extLst>
          </p:cNvPr>
          <p:cNvCxnSpPr>
            <a:cxnSpLocks/>
            <a:stCxn id="18" idx="2"/>
            <a:endCxn id="17" idx="5"/>
          </p:cNvCxnSpPr>
          <p:nvPr/>
        </p:nvCxnSpPr>
        <p:spPr bwMode="auto">
          <a:xfrm flipH="1" flipV="1">
            <a:off x="3590645" y="3035237"/>
            <a:ext cx="1194165" cy="10080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61B23E8-54E3-4367-9CDF-B4EA8F29E34D}"/>
              </a:ext>
            </a:extLst>
          </p:cNvPr>
          <p:cNvCxnSpPr>
            <a:cxnSpLocks/>
            <a:stCxn id="19" idx="7"/>
            <a:endCxn id="18" idx="2"/>
          </p:cNvCxnSpPr>
          <p:nvPr/>
        </p:nvCxnSpPr>
        <p:spPr bwMode="auto">
          <a:xfrm flipV="1">
            <a:off x="4047845" y="4043290"/>
            <a:ext cx="736965" cy="4283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D02E477-2B63-4A65-9B80-4A7EB3D2DC1F}"/>
              </a:ext>
            </a:extLst>
          </p:cNvPr>
          <p:cNvCxnSpPr>
            <a:cxnSpLocks/>
            <a:stCxn id="20" idx="6"/>
            <a:endCxn id="23" idx="2"/>
          </p:cNvCxnSpPr>
          <p:nvPr/>
        </p:nvCxnSpPr>
        <p:spPr bwMode="auto">
          <a:xfrm>
            <a:off x="5037898" y="3020092"/>
            <a:ext cx="831715" cy="1496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49E1C1E-ECAD-4F95-A528-8A96A603414E}"/>
              </a:ext>
            </a:extLst>
          </p:cNvPr>
          <p:cNvCxnSpPr>
            <a:cxnSpLocks/>
            <a:stCxn id="18" idx="7"/>
            <a:endCxn id="23" idx="2"/>
          </p:cNvCxnSpPr>
          <p:nvPr/>
        </p:nvCxnSpPr>
        <p:spPr bwMode="auto">
          <a:xfrm flipV="1">
            <a:off x="5175055" y="3169769"/>
            <a:ext cx="694558" cy="711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B76F89F-F8BE-4B72-8C68-A3C364838FF9}"/>
              </a:ext>
            </a:extLst>
          </p:cNvPr>
          <p:cNvCxnSpPr>
            <a:cxnSpLocks/>
            <a:stCxn id="21" idx="6"/>
            <a:endCxn id="22" idx="1"/>
          </p:cNvCxnSpPr>
          <p:nvPr/>
        </p:nvCxnSpPr>
        <p:spPr bwMode="auto">
          <a:xfrm>
            <a:off x="3352800" y="3866502"/>
            <a:ext cx="1900602" cy="8666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AEACB08-70FA-402C-BA93-566052DC063F}"/>
              </a:ext>
            </a:extLst>
          </p:cNvPr>
          <p:cNvCxnSpPr>
            <a:cxnSpLocks/>
            <a:stCxn id="22" idx="6"/>
            <a:endCxn id="16" idx="2"/>
          </p:cNvCxnSpPr>
          <p:nvPr/>
        </p:nvCxnSpPr>
        <p:spPr bwMode="auto">
          <a:xfrm flipV="1">
            <a:off x="5643647" y="4648200"/>
            <a:ext cx="1900153" cy="2466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1BE089C-B245-4D3E-A27D-11C7D1BEF66C}"/>
              </a:ext>
            </a:extLst>
          </p:cNvPr>
          <p:cNvCxnSpPr>
            <a:cxnSpLocks/>
            <a:stCxn id="22" idx="6"/>
            <a:endCxn id="15" idx="2"/>
          </p:cNvCxnSpPr>
          <p:nvPr/>
        </p:nvCxnSpPr>
        <p:spPr bwMode="auto">
          <a:xfrm flipV="1">
            <a:off x="5643647" y="3213479"/>
            <a:ext cx="1900153" cy="16813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0E32744-1888-44DB-B30E-B50B28D4CC32}"/>
              </a:ext>
            </a:extLst>
          </p:cNvPr>
          <p:cNvCxnSpPr>
            <a:cxnSpLocks/>
            <a:stCxn id="23" idx="6"/>
            <a:endCxn id="15" idx="2"/>
          </p:cNvCxnSpPr>
          <p:nvPr/>
        </p:nvCxnSpPr>
        <p:spPr bwMode="auto">
          <a:xfrm>
            <a:off x="6326813" y="3169769"/>
            <a:ext cx="1216987" cy="437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F49A62E-62BB-4779-8E53-FB54976E62B2}"/>
              </a:ext>
            </a:extLst>
          </p:cNvPr>
          <p:cNvSpPr/>
          <p:nvPr/>
        </p:nvSpPr>
        <p:spPr bwMode="auto">
          <a:xfrm>
            <a:off x="663815" y="5272738"/>
            <a:ext cx="1415569" cy="5619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" pitchFamily="122" charset="0"/>
              </a:rPr>
              <a:t>measured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9ABE96-BCDA-4451-92ED-A24ACA1CC1F6}"/>
              </a:ext>
            </a:extLst>
          </p:cNvPr>
          <p:cNvSpPr/>
          <p:nvPr/>
        </p:nvSpPr>
        <p:spPr bwMode="auto">
          <a:xfrm>
            <a:off x="7091155" y="5233481"/>
            <a:ext cx="1415569" cy="5619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" pitchFamily="122" charset="0"/>
              </a:rPr>
              <a:t>measured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44F06C5-9883-48F2-B6E0-A5E018CBC2AD}"/>
              </a:ext>
            </a:extLst>
          </p:cNvPr>
          <p:cNvSpPr/>
          <p:nvPr/>
        </p:nvSpPr>
        <p:spPr bwMode="auto">
          <a:xfrm>
            <a:off x="2125962" y="5218543"/>
            <a:ext cx="5088761" cy="5619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" pitchFamily="122" charset="0"/>
              </a:rPr>
              <a:t>Pre-established or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" pitchFamily="122" charset="0"/>
              </a:rPr>
              <a:t>hypothesized and not measurable</a:t>
            </a:r>
          </a:p>
        </p:txBody>
      </p:sp>
    </p:spTree>
    <p:extLst>
      <p:ext uri="{BB962C8B-B14F-4D97-AF65-F5344CB8AC3E}">
        <p14:creationId xmlns:p14="http://schemas.microsoft.com/office/powerpoint/2010/main" val="30277799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i="1" dirty="0"/>
              <a:t>Operational Linkage</a:t>
            </a:r>
            <a:r>
              <a:rPr lang="en-US" dirty="0"/>
              <a:t>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76400"/>
            <a:ext cx="6781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i="1" dirty="0"/>
              <a:t>operational linkage </a:t>
            </a:r>
            <a:r>
              <a:rPr lang="en-US" sz="2000" dirty="0"/>
              <a:t>provides the means of testing the probable truth or falsity of the corresponding relationship between variables.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This distinguishes a scientific relationship, which must be shown to be true in the “measurement world” of observations, from an “a priori” relationship.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operational linkage allows us to determine objectively if two concepts/constructs </a:t>
            </a:r>
            <a:r>
              <a:rPr lang="en-US" sz="2000" dirty="0" err="1"/>
              <a:t>covary</a:t>
            </a:r>
            <a:r>
              <a:rPr lang="en-US" sz="2000" dirty="0"/>
              <a:t>, by telling us </a:t>
            </a:r>
            <a:r>
              <a:rPr lang="en-US" sz="2000" i="1" dirty="0"/>
              <a:t>how </a:t>
            </a:r>
            <a:r>
              <a:rPr lang="en-US" sz="2000" dirty="0"/>
              <a:t>measured changes in one variable should be associated with measured changes in the 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By determining if the two variables </a:t>
            </a:r>
            <a:r>
              <a:rPr lang="en-US" sz="2000" dirty="0" err="1"/>
              <a:t>covary</a:t>
            </a:r>
            <a:r>
              <a:rPr lang="en-US" sz="2000" dirty="0"/>
              <a:t> in the way described by the operational linkage, we can test the probable truth of the scientific relationship.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1B243D-8F72-41A7-A890-993D14395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2" y="2051611"/>
            <a:ext cx="2157984" cy="380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3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relationships and reality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9033" y="2743200"/>
            <a:ext cx="1539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FFFF00"/>
                </a:solidFill>
              </a:rPr>
              <a:t>‘</a:t>
            </a:r>
            <a:r>
              <a:rPr lang="en-US" sz="2800" b="0" i="1" dirty="0">
                <a:solidFill>
                  <a:srgbClr val="FFFF00"/>
                </a:solidFill>
              </a:rPr>
              <a:t>Physical</a:t>
            </a:r>
          </a:p>
          <a:p>
            <a:r>
              <a:rPr lang="en-US" sz="2800" b="0" i="1" dirty="0">
                <a:solidFill>
                  <a:srgbClr val="FFFF00"/>
                </a:solidFill>
              </a:rPr>
              <a:t>exercise</a:t>
            </a:r>
            <a:r>
              <a:rPr lang="en-US" sz="2800" b="0" dirty="0">
                <a:solidFill>
                  <a:srgbClr val="FFFF00"/>
                </a:solidFill>
              </a:rPr>
              <a:t>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4266" y="5801380"/>
            <a:ext cx="1928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FFFF00"/>
                </a:solidFill>
              </a:rPr>
              <a:t>‘</a:t>
            </a:r>
            <a:r>
              <a:rPr lang="en-US" sz="2800" b="0" i="1" dirty="0">
                <a:solidFill>
                  <a:srgbClr val="FFFF00"/>
                </a:solidFill>
              </a:rPr>
              <a:t>Heart</a:t>
            </a:r>
            <a:r>
              <a:rPr lang="en-US" sz="2800" b="0" dirty="0">
                <a:solidFill>
                  <a:srgbClr val="FFFF00"/>
                </a:solidFill>
              </a:rPr>
              <a:t> </a:t>
            </a:r>
            <a:r>
              <a:rPr lang="en-US" sz="2800" b="0" i="1" dirty="0">
                <a:solidFill>
                  <a:srgbClr val="FFFF00"/>
                </a:solidFill>
              </a:rPr>
              <a:t>rate</a:t>
            </a:r>
            <a:r>
              <a:rPr lang="en-US" sz="2800" b="0" dirty="0">
                <a:solidFill>
                  <a:srgbClr val="FFFF00"/>
                </a:solidFill>
              </a:rPr>
              <a:t>’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 flipH="1">
            <a:off x="7798627" y="3697307"/>
            <a:ext cx="8" cy="17890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 rot="5400000">
            <a:off x="7906487" y="418416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+</a:t>
            </a: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77800" y="1752600"/>
            <a:ext cx="8742363" cy="457200"/>
            <a:chOff x="177283" y="2057400"/>
            <a:chExt cx="8742782" cy="1366935"/>
          </a:xfrm>
        </p:grpSpPr>
        <p:pic>
          <p:nvPicPr>
            <p:cNvPr id="12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457200" y="21336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/>
              <a:t>Referents</a:t>
            </a:r>
            <a:endParaRPr lang="en-US" altLang="en-US" sz="1600" dirty="0"/>
          </a:p>
        </p:txBody>
      </p:sp>
      <p:sp>
        <p:nvSpPr>
          <p:cNvPr id="23" name="Content Placeholder 24"/>
          <p:cNvSpPr txBox="1">
            <a:spLocks/>
          </p:cNvSpPr>
          <p:nvPr/>
        </p:nvSpPr>
        <p:spPr>
          <a:xfrm>
            <a:off x="6537325" y="2133600"/>
            <a:ext cx="230187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r>
              <a:rPr lang="en-US" altLang="en-US" b="0" kern="0"/>
              <a:t>References</a:t>
            </a:r>
            <a:endParaRPr lang="en-US" altLang="en-US" b="0" kern="0" dirty="0"/>
          </a:p>
        </p:txBody>
      </p:sp>
      <p:sp>
        <p:nvSpPr>
          <p:cNvPr id="24" name="Content Placeholder 24"/>
          <p:cNvSpPr txBox="1">
            <a:spLocks/>
          </p:cNvSpPr>
          <p:nvPr/>
        </p:nvSpPr>
        <p:spPr bwMode="auto">
          <a:xfrm>
            <a:off x="3121025" y="21336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chemeClr val="bg1"/>
                </a:solidFill>
                <a:latin typeface="+mn-lt"/>
              </a:rPr>
              <a:t>Window on reality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8566" y="2743200"/>
            <a:ext cx="4629634" cy="4012287"/>
            <a:chOff x="-114589" y="2743200"/>
            <a:chExt cx="4629634" cy="4012287"/>
          </a:xfrm>
        </p:grpSpPr>
        <p:sp>
          <p:nvSpPr>
            <p:cNvPr id="8" name="TextBox 7"/>
            <p:cNvSpPr txBox="1"/>
            <p:nvPr/>
          </p:nvSpPr>
          <p:spPr>
            <a:xfrm>
              <a:off x="-114589" y="2743200"/>
              <a:ext cx="26629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rgbClr val="1FE115"/>
                  </a:solidFill>
                </a:rPr>
                <a:t>Physical exercise</a:t>
              </a:r>
              <a:endParaRPr lang="en-US" sz="2800" b="0" i="1" dirty="0">
                <a:solidFill>
                  <a:srgbClr val="1FE115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972" y="5801380"/>
              <a:ext cx="188378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rgbClr val="1FE115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rgbClr val="1FE115"/>
                  </a:solidFill>
                </a:rPr>
                <a:t>under effort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03770" y="3891211"/>
              <a:ext cx="16112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rgbClr val="FFC000"/>
                  </a:solidFill>
                </a:rPr>
                <a:t>Heart</a:t>
              </a:r>
            </a:p>
            <a:p>
              <a:r>
                <a:rPr lang="en-US" sz="2800" b="0" dirty="0">
                  <a:solidFill>
                    <a:srgbClr val="FFC000"/>
                  </a:solidFill>
                </a:rPr>
                <a:t>efficiency</a:t>
              </a:r>
            </a:p>
          </p:txBody>
        </p:sp>
        <p:cxnSp>
          <p:nvCxnSpPr>
            <p:cNvPr id="15" name="Straight Arrow Connector 14"/>
            <p:cNvCxnSpPr>
              <a:stCxn id="10" idx="0"/>
              <a:endCxn id="8" idx="3"/>
            </p:cNvCxnSpPr>
            <p:nvPr/>
          </p:nvCxnSpPr>
          <p:spPr bwMode="auto">
            <a:xfrm flipH="1" flipV="1">
              <a:off x="2548319" y="3004810"/>
              <a:ext cx="1161089" cy="8864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>
              <a:stCxn id="9" idx="0"/>
              <a:endCxn id="8" idx="2"/>
            </p:cNvCxnSpPr>
            <p:nvPr/>
          </p:nvCxnSpPr>
          <p:spPr bwMode="auto">
            <a:xfrm flipV="1">
              <a:off x="1216865" y="3266420"/>
              <a:ext cx="0" cy="25349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 rot="5400000">
              <a:off x="2968150" y="288876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1324723" y="4345578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5600" y="5801380"/>
              <a:ext cx="16081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rgbClr val="FFC000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rgbClr val="FFC000"/>
                  </a:solidFill>
                </a:rPr>
                <a:t>at rest</a:t>
              </a:r>
            </a:p>
          </p:txBody>
        </p:sp>
        <p:cxnSp>
          <p:nvCxnSpPr>
            <p:cNvPr id="35" name="Straight Arrow Connector 34"/>
            <p:cNvCxnSpPr>
              <a:stCxn id="34" idx="0"/>
              <a:endCxn id="10" idx="2"/>
            </p:cNvCxnSpPr>
            <p:nvPr/>
          </p:nvCxnSpPr>
          <p:spPr bwMode="auto">
            <a:xfrm flipV="1">
              <a:off x="3699667" y="4845318"/>
              <a:ext cx="9741" cy="9560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8" name="Straight Arrow Connector 37"/>
            <p:cNvCxnSpPr>
              <a:stCxn id="9" idx="3"/>
              <a:endCxn id="34" idx="1"/>
            </p:cNvCxnSpPr>
            <p:nvPr/>
          </p:nvCxnSpPr>
          <p:spPr bwMode="auto">
            <a:xfrm>
              <a:off x="2158757" y="6278434"/>
              <a:ext cx="73684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 rot="5400000">
              <a:off x="2300924" y="5698563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D36290-8C6E-48EC-87AA-943E1680605F}"/>
              </a:ext>
            </a:extLst>
          </p:cNvPr>
          <p:cNvSpPr txBox="1"/>
          <p:nvPr/>
        </p:nvSpPr>
        <p:spPr>
          <a:xfrm>
            <a:off x="3354538" y="4899235"/>
            <a:ext cx="320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68A7DF-864B-4656-8C05-CEA4671B4491}"/>
              </a:ext>
            </a:extLst>
          </p:cNvPr>
          <p:cNvSpPr txBox="1"/>
          <p:nvPr/>
        </p:nvSpPr>
        <p:spPr>
          <a:xfrm>
            <a:off x="3980600" y="2871808"/>
            <a:ext cx="285366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1FE115"/>
                </a:solidFill>
              </a:rPr>
              <a:t>Theoretical definition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70146F-B420-457A-B0FD-F978769ABE0C}"/>
              </a:ext>
            </a:extLst>
          </p:cNvPr>
          <p:cNvSpPr txBox="1"/>
          <p:nvPr/>
        </p:nvSpPr>
        <p:spPr>
          <a:xfrm>
            <a:off x="4552840" y="4074523"/>
            <a:ext cx="256352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C000"/>
                </a:solidFill>
              </a:rPr>
              <a:t>Theoretical linkage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715029-4F48-4041-80BB-AB269D278F38}"/>
              </a:ext>
            </a:extLst>
          </p:cNvPr>
          <p:cNvSpPr txBox="1"/>
          <p:nvPr/>
        </p:nvSpPr>
        <p:spPr>
          <a:xfrm>
            <a:off x="4980747" y="5150989"/>
            <a:ext cx="2616422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Operational linkage</a:t>
            </a:r>
          </a:p>
        </p:txBody>
      </p:sp>
    </p:spTree>
    <p:extLst>
      <p:ext uri="{BB962C8B-B14F-4D97-AF65-F5344CB8AC3E}">
        <p14:creationId xmlns:p14="http://schemas.microsoft.com/office/powerpoint/2010/main" val="2820181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asking:</a:t>
            </a:r>
          </a:p>
          <a:p>
            <a:pPr lvl="1" indent="-342900"/>
            <a:r>
              <a:rPr lang="en-US" sz="2200" i="1" dirty="0"/>
              <a:t>e.g.: Does physical exercise influences heart rate ?</a:t>
            </a:r>
          </a:p>
          <a:p>
            <a:pPr marL="400050" lvl="1" indent="0" algn="ctr">
              <a:buNone/>
            </a:pPr>
            <a:endParaRPr lang="en-US" sz="2200" dirty="0"/>
          </a:p>
          <a:p>
            <a:pPr marL="400050" lvl="1" indent="0" algn="ctr">
              <a:buNone/>
            </a:pPr>
            <a:r>
              <a:rPr lang="en-US" sz="2200" dirty="0"/>
              <a:t>or ?</a:t>
            </a:r>
          </a:p>
          <a:p>
            <a:pPr lvl="1" indent="-342900"/>
            <a:endParaRPr lang="en-US" sz="2200" i="1" dirty="0"/>
          </a:p>
          <a:p>
            <a:pPr lvl="1" indent="-342900"/>
            <a:endParaRPr lang="en-US" sz="2200" i="1" dirty="0"/>
          </a:p>
          <a:p>
            <a:pPr lvl="1" indent="-342900"/>
            <a:r>
              <a:rPr lang="en-US" sz="2200" i="1" dirty="0"/>
              <a:t>Does physical exercise </a:t>
            </a:r>
            <a:r>
              <a:rPr lang="en-US" sz="2200" i="1" u="sng" dirty="0"/>
              <a:t>increases</a:t>
            </a:r>
            <a:r>
              <a:rPr lang="en-US" sz="2200" i="1" dirty="0"/>
              <a:t> heart rate ?</a:t>
            </a:r>
          </a:p>
          <a:p>
            <a:pPr lvl="1" indent="-342900"/>
            <a:r>
              <a:rPr lang="en-US" sz="2200" i="1" dirty="0"/>
              <a:t>Does doing physical exercise influences heart rate </a:t>
            </a:r>
            <a:r>
              <a:rPr lang="en-US" sz="2200" i="1" u="sng" dirty="0"/>
              <a:t>while doing the exercise</a:t>
            </a:r>
            <a:r>
              <a:rPr lang="en-US" sz="2200" i="1" dirty="0"/>
              <a:t>?</a:t>
            </a:r>
          </a:p>
          <a:p>
            <a:pPr lvl="1" indent="-342900"/>
            <a:r>
              <a:rPr lang="en-US" sz="2200" i="1" dirty="0"/>
              <a:t>Does doing </a:t>
            </a:r>
            <a:r>
              <a:rPr lang="en-US" sz="2200" i="1" u="sng" dirty="0"/>
              <a:t>regular physical exercise</a:t>
            </a:r>
            <a:r>
              <a:rPr lang="en-US" sz="2200" i="1" dirty="0"/>
              <a:t> influences heart rate </a:t>
            </a:r>
            <a:r>
              <a:rPr lang="en-US" sz="2200" i="1" u="sng" dirty="0"/>
              <a:t>at rest</a:t>
            </a:r>
            <a:r>
              <a:rPr lang="en-US" sz="2200" i="1" dirty="0"/>
              <a:t>?</a:t>
            </a:r>
          </a:p>
          <a:p>
            <a:pPr lvl="1" indent="-342900"/>
            <a:endParaRPr lang="en-US" sz="2200" i="1" dirty="0"/>
          </a:p>
          <a:p>
            <a:pPr lvl="1" indent="-342900"/>
            <a:endParaRPr lang="en-US" sz="2200" i="1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AAAAB-ACAE-4971-9E5D-26728F1A7FB5}"/>
              </a:ext>
            </a:extLst>
          </p:cNvPr>
          <p:cNvSpPr txBox="1"/>
          <p:nvPr/>
        </p:nvSpPr>
        <p:spPr>
          <a:xfrm>
            <a:off x="1002351" y="6153090"/>
            <a:ext cx="7379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FE115"/>
                </a:solidFill>
              </a:rPr>
              <a:t>Note: these questions are not yet in PICOTT-style, but stay tuned!</a:t>
            </a:r>
          </a:p>
        </p:txBody>
      </p:sp>
    </p:spTree>
    <p:extLst>
      <p:ext uri="{BB962C8B-B14F-4D97-AF65-F5344CB8AC3E}">
        <p14:creationId xmlns:p14="http://schemas.microsoft.com/office/powerpoint/2010/main" val="7494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5C5D8-B25E-44D3-BB40-86BCE14A9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66FEA-5116-4E04-8E5A-1D5C35F5D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of your </a:t>
            </a:r>
            <a:r>
              <a:rPr lang="en-US" dirty="0" err="1"/>
              <a:t>hypothes</a:t>
            </a:r>
            <a:r>
              <a:rPr lang="en-US" dirty="0"/>
              <a:t>(e)(</a:t>
            </a:r>
            <a:r>
              <a:rPr lang="en-US" dirty="0" err="1"/>
              <a:t>i</a:t>
            </a:r>
            <a:r>
              <a:rPr lang="en-US" dirty="0"/>
              <a:t>)s, you </a:t>
            </a:r>
            <a:r>
              <a:rPr lang="en-US" sz="6000" dirty="0" err="1"/>
              <a:t>MUST</a:t>
            </a:r>
            <a:r>
              <a:rPr lang="en-US" dirty="0" err="1"/>
              <a:t>provide</a:t>
            </a:r>
            <a:r>
              <a:rPr lang="en-US" dirty="0"/>
              <a:t>:</a:t>
            </a:r>
          </a:p>
          <a:p>
            <a:r>
              <a:rPr lang="en-US" dirty="0"/>
              <a:t>The corresponding theoretical definition of each variable</a:t>
            </a:r>
          </a:p>
          <a:p>
            <a:r>
              <a:rPr lang="en-US" dirty="0"/>
              <a:t>The theoretical linkage</a:t>
            </a:r>
          </a:p>
          <a:p>
            <a:r>
              <a:rPr lang="en-US" dirty="0"/>
              <a:t>The operational linkage</a:t>
            </a:r>
          </a:p>
          <a:p>
            <a:endParaRPr lang="en-US" dirty="0"/>
          </a:p>
          <a:p>
            <a:r>
              <a:rPr lang="en-US" dirty="0"/>
              <a:t>Each one of them in a concise description which contains the relevant necessary and sufficient information about the role of the variables described in detail.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9DF7B-C670-40D4-88EB-D6742A88F8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238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i="1" dirty="0"/>
              <a:t>Operational Linkage</a:t>
            </a:r>
            <a:r>
              <a:rPr lang="en-US" dirty="0"/>
              <a:t>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03850"/>
            <a:ext cx="8686800" cy="1325549"/>
          </a:xfrm>
        </p:spPr>
        <p:txBody>
          <a:bodyPr/>
          <a:lstStyle/>
          <a:p>
            <a:pPr marL="0" indent="0"/>
            <a:r>
              <a:rPr lang="en-US" sz="2000" dirty="0"/>
              <a:t>This operational linkage tells us that a linear, positive relationship will be observed between the speed at which a person runs on an elliptical and the heart rate: as speed increases, heart rate will increase at a steady rate.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2006" y="1666088"/>
            <a:ext cx="7696201" cy="3210712"/>
            <a:chOff x="761999" y="1666088"/>
            <a:chExt cx="7696201" cy="34956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1999" y="1666088"/>
              <a:ext cx="3223557" cy="34956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1575" y="1666089"/>
              <a:ext cx="3476625" cy="349567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2286000" y="48407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http://www.biostathandbook.com/linearregression.html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211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operational linkage to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operational linkage predicts the way in which the measured variables should behave. Its test of truth goes beyond simple logical deduction, and must include observation of the real world.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vehicles for this observation are the operational definitions of variables in the “measurement world.”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derive hypotheses from the operational linkages.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Hypotheses are verbal statements that specify how the variables, as defined by operational definitions, should be associated with one another if the theoretical linkage is, in fact, correct.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they don’t do so, they should be revised!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5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for assignment A3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 marL="0" indent="0"/>
            <a:r>
              <a:rPr lang="en-US" dirty="0"/>
              <a:t>Based on the slides and references used in lecture C8, students must reformulate their individual research project so that it satisfies all requirements with respect to </a:t>
            </a:r>
          </a:p>
          <a:p>
            <a:pPr marL="857250" lvl="1" indent="-457200">
              <a:buAutoNum type="arabicParenBoth"/>
            </a:pPr>
            <a:r>
              <a:rPr lang="en-US" sz="2000" dirty="0"/>
              <a:t>the precise research question(s), each one conforming to one of the 5 PICOTT EBM types, AND FOR EACH QUESTION:</a:t>
            </a:r>
          </a:p>
          <a:p>
            <a:pPr marL="857250" lvl="1" indent="-457200">
              <a:buAutoNum type="arabicParenBoth"/>
            </a:pPr>
            <a:r>
              <a:rPr lang="en-US" sz="2000" dirty="0"/>
              <a:t>the null- and alternative hypotheses, </a:t>
            </a:r>
          </a:p>
          <a:p>
            <a:pPr marL="857250" lvl="1" indent="-457200">
              <a:buAutoNum type="arabicParenBoth"/>
            </a:pPr>
            <a:r>
              <a:rPr lang="en-US" sz="2000" dirty="0"/>
              <a:t>the statistical null-hypothesis, </a:t>
            </a:r>
          </a:p>
          <a:p>
            <a:pPr marL="857250" lvl="1" indent="-457200">
              <a:buAutoNum type="arabicParenBoth"/>
            </a:pPr>
            <a:r>
              <a:rPr lang="en-US" sz="2000" dirty="0"/>
              <a:t>determination of all relevant variables including their theoretical operational definition(s) and </a:t>
            </a:r>
          </a:p>
          <a:p>
            <a:pPr marL="857250" lvl="1" indent="-457200">
              <a:buAutoNum type="arabicParenBoth"/>
            </a:pPr>
            <a:r>
              <a:rPr lang="en-US" sz="2000" dirty="0"/>
              <a:t>For each hypothesis, </a:t>
            </a:r>
          </a:p>
          <a:p>
            <a:pPr marL="1257300" lvl="2" indent="-457200">
              <a:buAutoNum type="arabicParenBoth"/>
            </a:pPr>
            <a:r>
              <a:rPr lang="en-US" sz="1600" dirty="0"/>
              <a:t>the theoretical linkage and operational linkage. </a:t>
            </a:r>
          </a:p>
          <a:p>
            <a:pPr marL="1257300" lvl="2" indent="-457200">
              <a:buAutoNum type="arabicParenBoth"/>
            </a:pPr>
            <a:r>
              <a:rPr lang="en-US" sz="1600" dirty="0"/>
              <a:t>A graphical depiction of (4) and (5).</a:t>
            </a:r>
          </a:p>
          <a:p>
            <a:pPr marL="0" indent="0"/>
            <a:r>
              <a:rPr lang="en-US" dirty="0"/>
              <a:t>	</a:t>
            </a:r>
          </a:p>
          <a:p>
            <a:pPr marL="0" indent="0"/>
            <a:r>
              <a:rPr lang="en-US" b="1" dirty="0"/>
              <a:t>Due date: April 3, 2023 – noon.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28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alternative hypothesis: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Null hypothesis: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FF00"/>
                </a:solidFill>
              </a:rPr>
              <a:t> 								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Alternative hypothesis: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FF00"/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i="1" dirty="0">
              <a:solidFill>
                <a:srgbClr val="FFFF0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12322"/>
      </p:ext>
    </p:extLst>
  </p:cSld>
  <p:clrMapOvr>
    <a:masterClrMapping/>
  </p:clrMapOvr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34956</TotalTime>
  <Words>5804</Words>
  <Application>Microsoft Office PowerPoint</Application>
  <PresentationFormat>On-screen Show (4:3)</PresentationFormat>
  <Paragraphs>787</Paragraphs>
  <Slides>83</Slides>
  <Notes>3</Notes>
  <HiddenSlides>3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5" baseType="lpstr">
      <vt:lpstr>Batang</vt:lpstr>
      <vt:lpstr>ＭＳ Ｐゴシック</vt:lpstr>
      <vt:lpstr>Arial</vt:lpstr>
      <vt:lpstr>Arial Unicode MS</vt:lpstr>
      <vt:lpstr>Georgia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Statistical data analysis and research methods BMI504 Course 17229 – Spring 2023</vt:lpstr>
      <vt:lpstr>Keep in mind</vt:lpstr>
      <vt:lpstr>PowerPoint Presentation</vt:lpstr>
      <vt:lpstr>Keep in mind</vt:lpstr>
      <vt:lpstr>Steps in data analysis</vt:lpstr>
      <vt:lpstr>Steps in data analysis: this class</vt:lpstr>
      <vt:lpstr>Steps in data analysis (1.1)</vt:lpstr>
      <vt:lpstr>Steps in data analysis (1.1)</vt:lpstr>
      <vt:lpstr>Steps in data analysis (1.2)</vt:lpstr>
      <vt:lpstr>Steps in data analysis (1.2)</vt:lpstr>
      <vt:lpstr>Steps in data analysis (1.3)</vt:lpstr>
      <vt:lpstr>Statistical hypothesis</vt:lpstr>
      <vt:lpstr>Two types of statistical hypotheses</vt:lpstr>
      <vt:lpstr>Steps in data analysis (1.3)</vt:lpstr>
      <vt:lpstr>Steps in data analysis (1.3)</vt:lpstr>
      <vt:lpstr>Steps in data analysis (1.3)</vt:lpstr>
      <vt:lpstr>Steps in data analysis (1.3)</vt:lpstr>
      <vt:lpstr>Remember ontology: what is out there ? </vt:lpstr>
      <vt:lpstr>Data and Reality</vt:lpstr>
      <vt:lpstr>Steps in data analysis (1.4)</vt:lpstr>
      <vt:lpstr>Remember …</vt:lpstr>
      <vt:lpstr>Pre-defined perspectives</vt:lpstr>
      <vt:lpstr>Steps in data analysis (1.4)</vt:lpstr>
      <vt:lpstr>Steps in data analysis (1.4)</vt:lpstr>
      <vt:lpstr>Steps in data analysis (1.5)</vt:lpstr>
      <vt:lpstr>Kinds of variables</vt:lpstr>
      <vt:lpstr>Variables &amp; level of measurement</vt:lpstr>
      <vt:lpstr>Levels of measurement</vt:lpstr>
      <vt:lpstr>Data types and statistical analysis (preview)</vt:lpstr>
      <vt:lpstr>Time ?</vt:lpstr>
      <vt:lpstr>Time</vt:lpstr>
      <vt:lpstr>Which one to select?</vt:lpstr>
      <vt:lpstr>Pre-defined perspectives</vt:lpstr>
      <vt:lpstr>Requirements for operational definitions</vt:lpstr>
      <vt:lpstr>Example</vt:lpstr>
      <vt:lpstr>Example</vt:lpstr>
      <vt:lpstr>Be aware</vt:lpstr>
      <vt:lpstr>For your surveys (Q/I/F)</vt:lpstr>
      <vt:lpstr>Relationship with reality</vt:lpstr>
      <vt:lpstr>Operational definition IsA …?</vt:lpstr>
      <vt:lpstr>Operational definition IsA …?</vt:lpstr>
      <vt:lpstr>‘Interview age’ ?</vt:lpstr>
      <vt:lpstr>‘Interview age’ ?</vt:lpstr>
      <vt:lpstr>‘Interview age’ under the Grit perspective</vt:lpstr>
      <vt:lpstr>PowerPoint Presentation</vt:lpstr>
      <vt:lpstr>Steps in data analysis (1.5)</vt:lpstr>
      <vt:lpstr>Steps in data analysis (1.5)</vt:lpstr>
      <vt:lpstr>Operational definition for ‘heart rate’</vt:lpstr>
      <vt:lpstr>Operational definition for ‘physical exercise’</vt:lpstr>
      <vt:lpstr>Steps in data analysis (1.6)</vt:lpstr>
      <vt:lpstr>Relationships between variables</vt:lpstr>
      <vt:lpstr>Experiment</vt:lpstr>
      <vt:lpstr>Remember the definition of ‘research’</vt:lpstr>
      <vt:lpstr>Remember the definition of ‘research’</vt:lpstr>
      <vt:lpstr>‘Scientific Laws’: a matter of relationships</vt:lpstr>
      <vt:lpstr>Heart rate during exercise trained/untrained</vt:lpstr>
      <vt:lpstr>Remember: steps in data analysis (1.3)</vt:lpstr>
      <vt:lpstr>Heart rate during exercise trained/untrained</vt:lpstr>
      <vt:lpstr>Framing the research question</vt:lpstr>
      <vt:lpstr>Specific strategy: PICO(TT) Framework</vt:lpstr>
      <vt:lpstr>Evidence Based Medicine question types</vt:lpstr>
      <vt:lpstr>PowerPoint Presentation</vt:lpstr>
      <vt:lpstr>Be aware</vt:lpstr>
      <vt:lpstr>Observed relationships and reality</vt:lpstr>
      <vt:lpstr>Observed relationships and reality</vt:lpstr>
      <vt:lpstr>Observed relationships and reality</vt:lpstr>
      <vt:lpstr>Observed relationships and reality</vt:lpstr>
      <vt:lpstr>What else from             is relevant here?</vt:lpstr>
      <vt:lpstr>Requirements for causal relationships</vt:lpstr>
      <vt:lpstr>Requirements for causal relationships</vt:lpstr>
      <vt:lpstr>Requirements for causal relationships</vt:lpstr>
      <vt:lpstr>Requirements for causal relationships</vt:lpstr>
      <vt:lpstr>Requirements for causal relationships</vt:lpstr>
      <vt:lpstr>‘Theoretical definition’ and ‘Theoretical linkage’</vt:lpstr>
      <vt:lpstr>‘Theoretical definition’ and ‘Theoretical linkage’</vt:lpstr>
      <vt:lpstr>Warning !!!</vt:lpstr>
      <vt:lpstr>Variables in your proposal</vt:lpstr>
      <vt:lpstr>‘Operational Linkage’</vt:lpstr>
      <vt:lpstr>Observed relationships and reality</vt:lpstr>
      <vt:lpstr>Be aware</vt:lpstr>
      <vt:lpstr>‘Operational Linkage’</vt:lpstr>
      <vt:lpstr>From operational linkage to hypothesis</vt:lpstr>
      <vt:lpstr>Focus for assignment A3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1386</cp:revision>
  <dcterms:created xsi:type="dcterms:W3CDTF">1601-01-01T00:00:00Z</dcterms:created>
  <dcterms:modified xsi:type="dcterms:W3CDTF">2023-03-30T18:18:36Z</dcterms:modified>
</cp:coreProperties>
</file>