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1"/>
  </p:notesMasterIdLst>
  <p:sldIdLst>
    <p:sldId id="1491" r:id="rId2"/>
    <p:sldId id="1611" r:id="rId3"/>
    <p:sldId id="1548" r:id="rId4"/>
    <p:sldId id="1550" r:id="rId5"/>
    <p:sldId id="1453" r:id="rId6"/>
    <p:sldId id="1266" r:id="rId7"/>
    <p:sldId id="1465" r:id="rId8"/>
    <p:sldId id="1610" r:id="rId9"/>
    <p:sldId id="1467" r:id="rId10"/>
    <p:sldId id="1414" r:id="rId11"/>
    <p:sldId id="1410" r:id="rId12"/>
    <p:sldId id="1612" r:id="rId13"/>
    <p:sldId id="1427" r:id="rId14"/>
    <p:sldId id="1434" r:id="rId15"/>
    <p:sldId id="1435" r:id="rId16"/>
    <p:sldId id="1436" r:id="rId17"/>
    <p:sldId id="1437" r:id="rId18"/>
    <p:sldId id="1438" r:id="rId19"/>
    <p:sldId id="1439" r:id="rId20"/>
    <p:sldId id="1613" r:id="rId21"/>
    <p:sldId id="1440" r:id="rId22"/>
    <p:sldId id="1441" r:id="rId23"/>
    <p:sldId id="1604" r:id="rId24"/>
    <p:sldId id="1605" r:id="rId25"/>
    <p:sldId id="1442" r:id="rId26"/>
    <p:sldId id="1416" r:id="rId27"/>
    <p:sldId id="1443" r:id="rId28"/>
    <p:sldId id="1444" r:id="rId29"/>
    <p:sldId id="1606" r:id="rId30"/>
    <p:sldId id="1445" r:id="rId31"/>
    <p:sldId id="1446" r:id="rId32"/>
    <p:sldId id="1447" r:id="rId33"/>
    <p:sldId id="1448" r:id="rId34"/>
    <p:sldId id="1449" r:id="rId35"/>
    <p:sldId id="1425" r:id="rId36"/>
    <p:sldId id="1450" r:id="rId37"/>
    <p:sldId id="1451" r:id="rId38"/>
    <p:sldId id="1483" r:id="rId39"/>
    <p:sldId id="1452" r:id="rId40"/>
    <p:sldId id="1469" r:id="rId41"/>
    <p:sldId id="1421" r:id="rId42"/>
    <p:sldId id="1430" r:id="rId43"/>
    <p:sldId id="1471" r:id="rId44"/>
    <p:sldId id="1420" r:id="rId45"/>
    <p:sldId id="1472" r:id="rId46"/>
    <p:sldId id="1419" r:id="rId47"/>
    <p:sldId id="1426" r:id="rId48"/>
    <p:sldId id="1423" r:id="rId49"/>
    <p:sldId id="1424" r:id="rId50"/>
    <p:sldId id="1473" r:id="rId51"/>
    <p:sldId id="1429" r:id="rId52"/>
    <p:sldId id="1431" r:id="rId53"/>
    <p:sldId id="1432" r:id="rId54"/>
    <p:sldId id="1502" r:id="rId55"/>
    <p:sldId id="1501" r:id="rId56"/>
    <p:sldId id="1505" r:id="rId57"/>
    <p:sldId id="1506" r:id="rId58"/>
    <p:sldId id="1507" r:id="rId59"/>
    <p:sldId id="1497" r:id="rId60"/>
    <p:sldId id="1498" r:id="rId61"/>
    <p:sldId id="1499" r:id="rId62"/>
    <p:sldId id="1500" r:id="rId63"/>
    <p:sldId id="1503" r:id="rId64"/>
    <p:sldId id="1504" r:id="rId65"/>
    <p:sldId id="1330" r:id="rId66"/>
    <p:sldId id="1474" r:id="rId67"/>
    <p:sldId id="1475" r:id="rId68"/>
    <p:sldId id="1477" r:id="rId69"/>
    <p:sldId id="1478" r:id="rId70"/>
    <p:sldId id="1480" r:id="rId71"/>
    <p:sldId id="1479" r:id="rId72"/>
    <p:sldId id="1481" r:id="rId73"/>
    <p:sldId id="1476" r:id="rId74"/>
    <p:sldId id="1482" r:id="rId75"/>
    <p:sldId id="1484" r:id="rId76"/>
    <p:sldId id="1485" r:id="rId77"/>
    <p:sldId id="1463" r:id="rId78"/>
    <p:sldId id="1493" r:id="rId79"/>
    <p:sldId id="1464" r:id="rId80"/>
    <p:sldId id="1494" r:id="rId81"/>
    <p:sldId id="1456" r:id="rId82"/>
    <p:sldId id="1495" r:id="rId83"/>
    <p:sldId id="1496" r:id="rId84"/>
    <p:sldId id="1460" r:id="rId85"/>
    <p:sldId id="1486" r:id="rId86"/>
    <p:sldId id="1487" r:id="rId87"/>
    <p:sldId id="1489" r:id="rId88"/>
    <p:sldId id="1490" r:id="rId89"/>
    <p:sldId id="1470" r:id="rId9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11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6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6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journals.lww.com/ijaweb/Fulltext/2016/60090/How_to_write_a_research_proposal_.4.aspx"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jech.bmj.com/content/58/8/635.full.pdf+html"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sz="1800" b="1" dirty="0"/>
              <a:t>Class 5 – March 2, 2023</a:t>
            </a:r>
          </a:p>
          <a:p>
            <a:pPr marL="0" indent="0">
              <a:buNone/>
            </a:pPr>
            <a:r>
              <a:rPr lang="en-US" sz="3600"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10</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11</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12</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3584359" y="1680147"/>
            <a:ext cx="2072106" cy="707886"/>
          </a:xfrm>
          <a:prstGeom prst="rect">
            <a:avLst/>
          </a:prstGeom>
          <a:noFill/>
        </p:spPr>
        <p:txBody>
          <a:bodyPr wrap="none" rtlCol="0">
            <a:spAutoFit/>
          </a:bodyPr>
          <a:lstStyle/>
          <a:p>
            <a:r>
              <a:rPr lang="en-US" sz="2000" dirty="0">
                <a:solidFill>
                  <a:schemeClr val="bg1"/>
                </a:solidFill>
              </a:rPr>
              <a:t>Theory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2777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267823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32744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17</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18</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19</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A1E7-73FD-4B81-BAB6-5EE6951D029E}"/>
              </a:ext>
            </a:extLst>
          </p:cNvPr>
          <p:cNvSpPr>
            <a:spLocks noGrp="1"/>
          </p:cNvSpPr>
          <p:nvPr>
            <p:ph type="ctrTitle"/>
          </p:nvPr>
        </p:nvSpPr>
        <p:spPr/>
        <p:txBody>
          <a:bodyPr/>
          <a:lstStyle/>
          <a:p>
            <a:r>
              <a:rPr lang="en-US" dirty="0"/>
              <a:t>Any questions about</a:t>
            </a:r>
            <a:br>
              <a:rPr lang="en-US" dirty="0"/>
            </a:br>
            <a:r>
              <a:rPr lang="en-US" dirty="0"/>
              <a:t>assignment A1?</a:t>
            </a:r>
          </a:p>
        </p:txBody>
      </p:sp>
      <p:sp>
        <p:nvSpPr>
          <p:cNvPr id="3" name="Subtitle 2">
            <a:extLst>
              <a:ext uri="{FF2B5EF4-FFF2-40B4-BE49-F238E27FC236}">
                <a16:creationId xmlns:a16="http://schemas.microsoft.com/office/drawing/2014/main" id="{2C606C7E-FE1D-45FC-85C5-C1E69112181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0AE43F5-9C64-4873-8795-7C502F1424AE}"/>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296895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gain?</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20</a:t>
            </a:fld>
            <a:endParaRPr lang="en-US"/>
          </a:p>
        </p:txBody>
      </p:sp>
      <p:sp>
        <p:nvSpPr>
          <p:cNvPr id="5" name="Oval 4"/>
          <p:cNvSpPr/>
          <p:nvPr/>
        </p:nvSpPr>
        <p:spPr bwMode="auto">
          <a:xfrm>
            <a:off x="228600" y="1581719"/>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Oval 5"/>
          <p:cNvSpPr/>
          <p:nvPr/>
        </p:nvSpPr>
        <p:spPr bwMode="auto">
          <a:xfrm>
            <a:off x="952500" y="2305619"/>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1752600" y="3181919"/>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250690" y="2800919"/>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1743749" y="3435344"/>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2200949" y="3054344"/>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1828800" y="2419919"/>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3115349" y="2953319"/>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2353349" y="3663944"/>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1403090" y="4248719"/>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1295400" y="3511544"/>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2353349" y="3968744"/>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3048000" y="3715319"/>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2068271" y="3529922"/>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2023726" y="3004694"/>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1605802" y="3151095"/>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2023726" y="3726959"/>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1685251" y="3726959"/>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1640541" y="3726959"/>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2328434" y="3790085"/>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2265308" y="3715319"/>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2328434" y="3385694"/>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2373071" y="3307769"/>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2328434" y="3790085"/>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B9B6BF22-584C-424D-B664-CDD7264608A0}"/>
              </a:ext>
            </a:extLst>
          </p:cNvPr>
          <p:cNvSpPr/>
          <p:nvPr/>
        </p:nvSpPr>
        <p:spPr bwMode="auto">
          <a:xfrm>
            <a:off x="4724400" y="16002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65D58C10-6191-48FB-9A9D-102158F2F431}"/>
              </a:ext>
            </a:extLst>
          </p:cNvPr>
          <p:cNvSpPr/>
          <p:nvPr/>
        </p:nvSpPr>
        <p:spPr bwMode="auto">
          <a:xfrm>
            <a:off x="5448300" y="23241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E7D5ECFE-752F-4BB6-9AAF-321D1E8F4C44}"/>
              </a:ext>
            </a:extLst>
          </p:cNvPr>
          <p:cNvSpPr/>
          <p:nvPr/>
        </p:nvSpPr>
        <p:spPr bwMode="auto">
          <a:xfrm>
            <a:off x="6248400"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TextBox 34">
            <a:extLst>
              <a:ext uri="{FF2B5EF4-FFF2-40B4-BE49-F238E27FC236}">
                <a16:creationId xmlns:a16="http://schemas.microsoft.com/office/drawing/2014/main" id="{4BDA3ECA-6955-4D1D-BEBD-F8490FC2277B}"/>
              </a:ext>
            </a:extLst>
          </p:cNvPr>
          <p:cNvSpPr txBox="1"/>
          <p:nvPr/>
        </p:nvSpPr>
        <p:spPr>
          <a:xfrm>
            <a:off x="5746490" y="2819400"/>
            <a:ext cx="389851" cy="584775"/>
          </a:xfrm>
          <a:prstGeom prst="rect">
            <a:avLst/>
          </a:prstGeom>
          <a:noFill/>
        </p:spPr>
        <p:txBody>
          <a:bodyPr wrap="none" rtlCol="0">
            <a:spAutoFit/>
          </a:bodyPr>
          <a:lstStyle/>
          <a:p>
            <a:r>
              <a:rPr lang="en-US" dirty="0">
                <a:solidFill>
                  <a:schemeClr val="tx1"/>
                </a:solidFill>
              </a:rPr>
              <a:t>x</a:t>
            </a:r>
          </a:p>
        </p:txBody>
      </p:sp>
      <p:sp>
        <p:nvSpPr>
          <p:cNvPr id="37" name="TextBox 36">
            <a:extLst>
              <a:ext uri="{FF2B5EF4-FFF2-40B4-BE49-F238E27FC236}">
                <a16:creationId xmlns:a16="http://schemas.microsoft.com/office/drawing/2014/main" id="{1D054884-CC68-4C0B-A3C6-7ABCF7308513}"/>
              </a:ext>
            </a:extLst>
          </p:cNvPr>
          <p:cNvSpPr txBox="1"/>
          <p:nvPr/>
        </p:nvSpPr>
        <p:spPr>
          <a:xfrm>
            <a:off x="6239549" y="3453825"/>
            <a:ext cx="389851" cy="584775"/>
          </a:xfrm>
          <a:prstGeom prst="rect">
            <a:avLst/>
          </a:prstGeom>
          <a:noFill/>
        </p:spPr>
        <p:txBody>
          <a:bodyPr wrap="none" rtlCol="0">
            <a:spAutoFit/>
          </a:bodyPr>
          <a:lstStyle/>
          <a:p>
            <a:r>
              <a:rPr lang="en-US" dirty="0">
                <a:solidFill>
                  <a:schemeClr val="tx1"/>
                </a:solidFill>
              </a:rPr>
              <a:t>x</a:t>
            </a:r>
          </a:p>
        </p:txBody>
      </p:sp>
      <p:sp>
        <p:nvSpPr>
          <p:cNvPr id="38" name="TextBox 37">
            <a:extLst>
              <a:ext uri="{FF2B5EF4-FFF2-40B4-BE49-F238E27FC236}">
                <a16:creationId xmlns:a16="http://schemas.microsoft.com/office/drawing/2014/main" id="{1FB3441B-0951-485C-BBC4-B1E8BAF3C9CE}"/>
              </a:ext>
            </a:extLst>
          </p:cNvPr>
          <p:cNvSpPr txBox="1"/>
          <p:nvPr/>
        </p:nvSpPr>
        <p:spPr>
          <a:xfrm>
            <a:off x="6696749" y="3072825"/>
            <a:ext cx="389851" cy="584775"/>
          </a:xfrm>
          <a:prstGeom prst="rect">
            <a:avLst/>
          </a:prstGeom>
          <a:noFill/>
        </p:spPr>
        <p:txBody>
          <a:bodyPr wrap="none" rtlCol="0">
            <a:spAutoFit/>
          </a:bodyPr>
          <a:lstStyle/>
          <a:p>
            <a:r>
              <a:rPr lang="en-US" dirty="0">
                <a:solidFill>
                  <a:schemeClr val="tx1"/>
                </a:solidFill>
              </a:rPr>
              <a:t>x</a:t>
            </a:r>
          </a:p>
        </p:txBody>
      </p:sp>
      <p:sp>
        <p:nvSpPr>
          <p:cNvPr id="39" name="TextBox 38">
            <a:extLst>
              <a:ext uri="{FF2B5EF4-FFF2-40B4-BE49-F238E27FC236}">
                <a16:creationId xmlns:a16="http://schemas.microsoft.com/office/drawing/2014/main" id="{ED8718C6-A8A6-47A7-A888-D7131D42580E}"/>
              </a:ext>
            </a:extLst>
          </p:cNvPr>
          <p:cNvSpPr txBox="1"/>
          <p:nvPr/>
        </p:nvSpPr>
        <p:spPr>
          <a:xfrm>
            <a:off x="6324600" y="2438400"/>
            <a:ext cx="389851" cy="584775"/>
          </a:xfrm>
          <a:prstGeom prst="rect">
            <a:avLst/>
          </a:prstGeom>
          <a:noFill/>
        </p:spPr>
        <p:txBody>
          <a:bodyPr wrap="none" rtlCol="0">
            <a:spAutoFit/>
          </a:bodyPr>
          <a:lstStyle/>
          <a:p>
            <a:r>
              <a:rPr lang="en-US" dirty="0">
                <a:solidFill>
                  <a:schemeClr val="tx1"/>
                </a:solidFill>
              </a:rPr>
              <a:t>x</a:t>
            </a:r>
          </a:p>
        </p:txBody>
      </p:sp>
      <p:sp>
        <p:nvSpPr>
          <p:cNvPr id="41" name="TextBox 40">
            <a:extLst>
              <a:ext uri="{FF2B5EF4-FFF2-40B4-BE49-F238E27FC236}">
                <a16:creationId xmlns:a16="http://schemas.microsoft.com/office/drawing/2014/main" id="{168D38A5-32CA-4407-9723-3DBD58292C6E}"/>
              </a:ext>
            </a:extLst>
          </p:cNvPr>
          <p:cNvSpPr txBox="1"/>
          <p:nvPr/>
        </p:nvSpPr>
        <p:spPr>
          <a:xfrm>
            <a:off x="7611149" y="2971800"/>
            <a:ext cx="389851" cy="584775"/>
          </a:xfrm>
          <a:prstGeom prst="rect">
            <a:avLst/>
          </a:prstGeom>
          <a:noFill/>
        </p:spPr>
        <p:txBody>
          <a:bodyPr wrap="none" rtlCol="0">
            <a:spAutoFit/>
          </a:bodyPr>
          <a:lstStyle/>
          <a:p>
            <a:r>
              <a:rPr lang="en-US" dirty="0">
                <a:solidFill>
                  <a:schemeClr val="tx1"/>
                </a:solidFill>
              </a:rPr>
              <a:t>x</a:t>
            </a:r>
          </a:p>
        </p:txBody>
      </p:sp>
      <p:sp>
        <p:nvSpPr>
          <p:cNvPr id="42" name="TextBox 41">
            <a:extLst>
              <a:ext uri="{FF2B5EF4-FFF2-40B4-BE49-F238E27FC236}">
                <a16:creationId xmlns:a16="http://schemas.microsoft.com/office/drawing/2014/main" id="{CC1B82EB-A20A-4205-AC39-BC8986221231}"/>
              </a:ext>
            </a:extLst>
          </p:cNvPr>
          <p:cNvSpPr txBox="1"/>
          <p:nvPr/>
        </p:nvSpPr>
        <p:spPr>
          <a:xfrm>
            <a:off x="6849149" y="3682425"/>
            <a:ext cx="389851" cy="584775"/>
          </a:xfrm>
          <a:prstGeom prst="rect">
            <a:avLst/>
          </a:prstGeom>
          <a:noFill/>
        </p:spPr>
        <p:txBody>
          <a:bodyPr wrap="none" rtlCol="0">
            <a:spAutoFit/>
          </a:bodyPr>
          <a:lstStyle/>
          <a:p>
            <a:r>
              <a:rPr lang="en-US" dirty="0">
                <a:solidFill>
                  <a:schemeClr val="tx1"/>
                </a:solidFill>
              </a:rPr>
              <a:t>x</a:t>
            </a:r>
          </a:p>
        </p:txBody>
      </p:sp>
      <p:sp>
        <p:nvSpPr>
          <p:cNvPr id="44" name="TextBox 43">
            <a:extLst>
              <a:ext uri="{FF2B5EF4-FFF2-40B4-BE49-F238E27FC236}">
                <a16:creationId xmlns:a16="http://schemas.microsoft.com/office/drawing/2014/main" id="{85CFA55D-CA13-4B6F-8681-3719E00F7F6C}"/>
              </a:ext>
            </a:extLst>
          </p:cNvPr>
          <p:cNvSpPr txBox="1"/>
          <p:nvPr/>
        </p:nvSpPr>
        <p:spPr>
          <a:xfrm>
            <a:off x="5898890" y="4267200"/>
            <a:ext cx="389851" cy="584775"/>
          </a:xfrm>
          <a:prstGeom prst="rect">
            <a:avLst/>
          </a:prstGeom>
          <a:noFill/>
        </p:spPr>
        <p:txBody>
          <a:bodyPr wrap="none" rtlCol="0">
            <a:spAutoFit/>
          </a:bodyPr>
          <a:lstStyle/>
          <a:p>
            <a:r>
              <a:rPr lang="en-US" dirty="0">
                <a:solidFill>
                  <a:schemeClr val="tx1"/>
                </a:solidFill>
              </a:rPr>
              <a:t>x</a:t>
            </a:r>
          </a:p>
        </p:txBody>
      </p:sp>
      <p:sp>
        <p:nvSpPr>
          <p:cNvPr id="45" name="TextBox 44">
            <a:extLst>
              <a:ext uri="{FF2B5EF4-FFF2-40B4-BE49-F238E27FC236}">
                <a16:creationId xmlns:a16="http://schemas.microsoft.com/office/drawing/2014/main" id="{1D0B539E-5757-4087-A9D7-06DFEFB509E2}"/>
              </a:ext>
            </a:extLst>
          </p:cNvPr>
          <p:cNvSpPr txBox="1"/>
          <p:nvPr/>
        </p:nvSpPr>
        <p:spPr>
          <a:xfrm>
            <a:off x="5791200" y="3530025"/>
            <a:ext cx="389851" cy="584775"/>
          </a:xfrm>
          <a:prstGeom prst="rect">
            <a:avLst/>
          </a:prstGeom>
          <a:noFill/>
        </p:spPr>
        <p:txBody>
          <a:bodyPr wrap="none" rtlCol="0">
            <a:spAutoFit/>
          </a:bodyPr>
          <a:lstStyle/>
          <a:p>
            <a:r>
              <a:rPr lang="en-US" dirty="0">
                <a:solidFill>
                  <a:schemeClr val="tx1"/>
                </a:solidFill>
              </a:rPr>
              <a:t>x</a:t>
            </a:r>
          </a:p>
        </p:txBody>
      </p:sp>
      <p:sp>
        <p:nvSpPr>
          <p:cNvPr id="46" name="TextBox 45">
            <a:extLst>
              <a:ext uri="{FF2B5EF4-FFF2-40B4-BE49-F238E27FC236}">
                <a16:creationId xmlns:a16="http://schemas.microsoft.com/office/drawing/2014/main" id="{E247BF78-3181-4325-905A-43FF1EF4DDB5}"/>
              </a:ext>
            </a:extLst>
          </p:cNvPr>
          <p:cNvSpPr txBox="1"/>
          <p:nvPr/>
        </p:nvSpPr>
        <p:spPr>
          <a:xfrm>
            <a:off x="6849149" y="3987225"/>
            <a:ext cx="389851" cy="584775"/>
          </a:xfrm>
          <a:prstGeom prst="rect">
            <a:avLst/>
          </a:prstGeom>
          <a:noFill/>
        </p:spPr>
        <p:txBody>
          <a:bodyPr wrap="none" rtlCol="0">
            <a:spAutoFit/>
          </a:bodyPr>
          <a:lstStyle/>
          <a:p>
            <a:r>
              <a:rPr lang="en-US" dirty="0">
                <a:solidFill>
                  <a:schemeClr val="tx1"/>
                </a:solidFill>
              </a:rPr>
              <a:t>x</a:t>
            </a:r>
          </a:p>
        </p:txBody>
      </p:sp>
      <p:sp>
        <p:nvSpPr>
          <p:cNvPr id="47" name="TextBox 46">
            <a:extLst>
              <a:ext uri="{FF2B5EF4-FFF2-40B4-BE49-F238E27FC236}">
                <a16:creationId xmlns:a16="http://schemas.microsoft.com/office/drawing/2014/main" id="{8811D836-DBFE-49EE-800C-203B5BBCD586}"/>
              </a:ext>
            </a:extLst>
          </p:cNvPr>
          <p:cNvSpPr txBox="1"/>
          <p:nvPr/>
        </p:nvSpPr>
        <p:spPr>
          <a:xfrm>
            <a:off x="7543800" y="3733800"/>
            <a:ext cx="389851" cy="584775"/>
          </a:xfrm>
          <a:prstGeom prst="rect">
            <a:avLst/>
          </a:prstGeom>
          <a:noFill/>
        </p:spPr>
        <p:txBody>
          <a:bodyPr wrap="none" rtlCol="0">
            <a:spAutoFit/>
          </a:bodyPr>
          <a:lstStyle/>
          <a:p>
            <a:r>
              <a:rPr lang="en-US" dirty="0">
                <a:solidFill>
                  <a:schemeClr val="tx1"/>
                </a:solidFill>
              </a:rPr>
              <a:t>x</a:t>
            </a:r>
          </a:p>
        </p:txBody>
      </p:sp>
      <p:sp>
        <p:nvSpPr>
          <p:cNvPr id="48" name="Oval 47">
            <a:extLst>
              <a:ext uri="{FF2B5EF4-FFF2-40B4-BE49-F238E27FC236}">
                <a16:creationId xmlns:a16="http://schemas.microsoft.com/office/drawing/2014/main" id="{FBD4F864-F7B8-4772-A16F-4E003C12AC78}"/>
              </a:ext>
            </a:extLst>
          </p:cNvPr>
          <p:cNvSpPr/>
          <p:nvPr/>
        </p:nvSpPr>
        <p:spPr bwMode="auto">
          <a:xfrm>
            <a:off x="6564071"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9" name="Straight Connector 48">
            <a:extLst>
              <a:ext uri="{FF2B5EF4-FFF2-40B4-BE49-F238E27FC236}">
                <a16:creationId xmlns:a16="http://schemas.microsoft.com/office/drawing/2014/main" id="{98C58D31-A82F-4678-B548-BB099B6861D5}"/>
              </a:ext>
            </a:extLst>
          </p:cNvPr>
          <p:cNvCxnSpPr>
            <a:stCxn id="39" idx="2"/>
            <a:endCxn id="48" idx="0"/>
          </p:cNvCxnSpPr>
          <p:nvPr/>
        </p:nvCxnSpPr>
        <p:spPr bwMode="auto">
          <a:xfrm>
            <a:off x="6519526"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1BDCFC0-BF5D-4682-A7C9-54A5E726D10A}"/>
              </a:ext>
            </a:extLst>
          </p:cNvPr>
          <p:cNvCxnSpPr>
            <a:endCxn id="48" idx="1"/>
          </p:cNvCxnSpPr>
          <p:nvPr/>
        </p:nvCxnSpPr>
        <p:spPr bwMode="auto">
          <a:xfrm>
            <a:off x="6101602"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EAF2FE4-E1FD-4777-AE80-5A961DDF9DA8}"/>
              </a:ext>
            </a:extLst>
          </p:cNvPr>
          <p:cNvCxnSpPr/>
          <p:nvPr/>
        </p:nvCxnSpPr>
        <p:spPr bwMode="auto">
          <a:xfrm flipV="1">
            <a:off x="6519526"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591453A2-9398-49A7-8D39-4AB01EE018A0}"/>
              </a:ext>
            </a:extLst>
          </p:cNvPr>
          <p:cNvCxnSpPr>
            <a:stCxn id="45" idx="3"/>
          </p:cNvCxnSpPr>
          <p:nvPr/>
        </p:nvCxnSpPr>
        <p:spPr bwMode="auto">
          <a:xfrm flipV="1">
            <a:off x="6181051"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C5336C-D192-4BD3-8080-91A8FB2FA606}"/>
              </a:ext>
            </a:extLst>
          </p:cNvPr>
          <p:cNvCxnSpPr/>
          <p:nvPr/>
        </p:nvCxnSpPr>
        <p:spPr bwMode="auto">
          <a:xfrm flipV="1">
            <a:off x="6136341"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DEDE82F-B26D-4E11-B848-B185D147FDD6}"/>
              </a:ext>
            </a:extLst>
          </p:cNvPr>
          <p:cNvCxnSpPr>
            <a:stCxn id="46" idx="0"/>
            <a:endCxn id="48" idx="5"/>
          </p:cNvCxnSpPr>
          <p:nvPr/>
        </p:nvCxnSpPr>
        <p:spPr bwMode="auto">
          <a:xfrm flipH="1" flipV="1">
            <a:off x="6824234"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3A9D9289-6AC0-4067-8275-576FA9DF7BA8}"/>
              </a:ext>
            </a:extLst>
          </p:cNvPr>
          <p:cNvCxnSpPr/>
          <p:nvPr/>
        </p:nvCxnSpPr>
        <p:spPr bwMode="auto">
          <a:xfrm flipH="1" flipV="1">
            <a:off x="6761108"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014F012-DB71-4F1C-BCB6-13AE33486640}"/>
              </a:ext>
            </a:extLst>
          </p:cNvPr>
          <p:cNvCxnSpPr>
            <a:endCxn id="48" idx="5"/>
          </p:cNvCxnSpPr>
          <p:nvPr/>
        </p:nvCxnSpPr>
        <p:spPr bwMode="auto">
          <a:xfrm flipH="1">
            <a:off x="6824234"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D7B5FB3-9ACC-4A24-8776-255D140BC597}"/>
              </a:ext>
            </a:extLst>
          </p:cNvPr>
          <p:cNvCxnSpPr>
            <a:endCxn id="48" idx="6"/>
          </p:cNvCxnSpPr>
          <p:nvPr/>
        </p:nvCxnSpPr>
        <p:spPr bwMode="auto">
          <a:xfrm flipH="1">
            <a:off x="6868871"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1F6B4AA9-F5DE-4BF3-BE9E-ECA1AD27FF5F}"/>
              </a:ext>
            </a:extLst>
          </p:cNvPr>
          <p:cNvCxnSpPr>
            <a:endCxn id="48" idx="5"/>
          </p:cNvCxnSpPr>
          <p:nvPr/>
        </p:nvCxnSpPr>
        <p:spPr bwMode="auto">
          <a:xfrm flipH="1" flipV="1">
            <a:off x="6824234"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59" name="Oval 58">
            <a:extLst>
              <a:ext uri="{FF2B5EF4-FFF2-40B4-BE49-F238E27FC236}">
                <a16:creationId xmlns:a16="http://schemas.microsoft.com/office/drawing/2014/main" id="{2F19B072-14B2-411F-90B6-9C6CF519A077}"/>
              </a:ext>
            </a:extLst>
          </p:cNvPr>
          <p:cNvSpPr/>
          <p:nvPr/>
        </p:nvSpPr>
        <p:spPr bwMode="auto">
          <a:xfrm>
            <a:off x="6244342"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TextBox 59">
            <a:extLst>
              <a:ext uri="{FF2B5EF4-FFF2-40B4-BE49-F238E27FC236}">
                <a16:creationId xmlns:a16="http://schemas.microsoft.com/office/drawing/2014/main" id="{450433DF-F3AF-4168-91FD-827B1A0FF1C2}"/>
              </a:ext>
            </a:extLst>
          </p:cNvPr>
          <p:cNvSpPr txBox="1"/>
          <p:nvPr/>
        </p:nvSpPr>
        <p:spPr>
          <a:xfrm>
            <a:off x="5742432" y="2819400"/>
            <a:ext cx="389851" cy="584775"/>
          </a:xfrm>
          <a:prstGeom prst="rect">
            <a:avLst/>
          </a:prstGeom>
          <a:noFill/>
        </p:spPr>
        <p:txBody>
          <a:bodyPr wrap="none" rtlCol="0">
            <a:spAutoFit/>
          </a:bodyPr>
          <a:lstStyle/>
          <a:p>
            <a:r>
              <a:rPr lang="en-US" dirty="0">
                <a:solidFill>
                  <a:schemeClr val="tx1"/>
                </a:solidFill>
              </a:rPr>
              <a:t>x</a:t>
            </a:r>
          </a:p>
        </p:txBody>
      </p:sp>
      <p:sp>
        <p:nvSpPr>
          <p:cNvPr id="61" name="TextBox 60">
            <a:extLst>
              <a:ext uri="{FF2B5EF4-FFF2-40B4-BE49-F238E27FC236}">
                <a16:creationId xmlns:a16="http://schemas.microsoft.com/office/drawing/2014/main" id="{B262624D-4102-438B-BBF9-6747D6332F79}"/>
              </a:ext>
            </a:extLst>
          </p:cNvPr>
          <p:cNvSpPr txBox="1"/>
          <p:nvPr/>
        </p:nvSpPr>
        <p:spPr>
          <a:xfrm>
            <a:off x="6235491" y="3453825"/>
            <a:ext cx="389851" cy="584775"/>
          </a:xfrm>
          <a:prstGeom prst="rect">
            <a:avLst/>
          </a:prstGeom>
          <a:noFill/>
        </p:spPr>
        <p:txBody>
          <a:bodyPr wrap="none" rtlCol="0">
            <a:spAutoFit/>
          </a:bodyPr>
          <a:lstStyle/>
          <a:p>
            <a:r>
              <a:rPr lang="en-US" dirty="0">
                <a:solidFill>
                  <a:schemeClr val="tx1"/>
                </a:solidFill>
              </a:rPr>
              <a:t>x</a:t>
            </a:r>
          </a:p>
        </p:txBody>
      </p:sp>
      <p:sp>
        <p:nvSpPr>
          <p:cNvPr id="62" name="TextBox 61">
            <a:extLst>
              <a:ext uri="{FF2B5EF4-FFF2-40B4-BE49-F238E27FC236}">
                <a16:creationId xmlns:a16="http://schemas.microsoft.com/office/drawing/2014/main" id="{1EB260EF-A783-4610-ACA3-7049E1CECF3E}"/>
              </a:ext>
            </a:extLst>
          </p:cNvPr>
          <p:cNvSpPr txBox="1"/>
          <p:nvPr/>
        </p:nvSpPr>
        <p:spPr>
          <a:xfrm>
            <a:off x="6692691" y="3072825"/>
            <a:ext cx="389851" cy="584775"/>
          </a:xfrm>
          <a:prstGeom prst="rect">
            <a:avLst/>
          </a:prstGeom>
          <a:noFill/>
        </p:spPr>
        <p:txBody>
          <a:bodyPr wrap="none" rtlCol="0">
            <a:spAutoFit/>
          </a:bodyPr>
          <a:lstStyle/>
          <a:p>
            <a:r>
              <a:rPr lang="en-US" dirty="0">
                <a:solidFill>
                  <a:schemeClr val="tx1"/>
                </a:solidFill>
              </a:rPr>
              <a:t>x</a:t>
            </a:r>
          </a:p>
        </p:txBody>
      </p:sp>
      <p:sp>
        <p:nvSpPr>
          <p:cNvPr id="63" name="TextBox 62">
            <a:extLst>
              <a:ext uri="{FF2B5EF4-FFF2-40B4-BE49-F238E27FC236}">
                <a16:creationId xmlns:a16="http://schemas.microsoft.com/office/drawing/2014/main" id="{C9C03422-7626-4A9E-8736-BC61A03350E1}"/>
              </a:ext>
            </a:extLst>
          </p:cNvPr>
          <p:cNvSpPr txBox="1"/>
          <p:nvPr/>
        </p:nvSpPr>
        <p:spPr>
          <a:xfrm>
            <a:off x="6320542" y="2438400"/>
            <a:ext cx="389851" cy="584775"/>
          </a:xfrm>
          <a:prstGeom prst="rect">
            <a:avLst/>
          </a:prstGeom>
          <a:noFill/>
        </p:spPr>
        <p:txBody>
          <a:bodyPr wrap="none" rtlCol="0">
            <a:spAutoFit/>
          </a:bodyPr>
          <a:lstStyle/>
          <a:p>
            <a:r>
              <a:rPr lang="en-US" dirty="0">
                <a:solidFill>
                  <a:schemeClr val="tx1"/>
                </a:solidFill>
              </a:rPr>
              <a:t>x</a:t>
            </a:r>
          </a:p>
        </p:txBody>
      </p:sp>
      <p:sp>
        <p:nvSpPr>
          <p:cNvPr id="64" name="TextBox 63">
            <a:extLst>
              <a:ext uri="{FF2B5EF4-FFF2-40B4-BE49-F238E27FC236}">
                <a16:creationId xmlns:a16="http://schemas.microsoft.com/office/drawing/2014/main" id="{D18453F9-29C4-42E6-BF26-B66970F4818C}"/>
              </a:ext>
            </a:extLst>
          </p:cNvPr>
          <p:cNvSpPr txBox="1"/>
          <p:nvPr/>
        </p:nvSpPr>
        <p:spPr>
          <a:xfrm>
            <a:off x="7607091" y="2971800"/>
            <a:ext cx="389851" cy="584775"/>
          </a:xfrm>
          <a:prstGeom prst="rect">
            <a:avLst/>
          </a:prstGeom>
          <a:noFill/>
        </p:spPr>
        <p:txBody>
          <a:bodyPr wrap="none" rtlCol="0">
            <a:spAutoFit/>
          </a:bodyPr>
          <a:lstStyle/>
          <a:p>
            <a:r>
              <a:rPr lang="en-US" dirty="0">
                <a:solidFill>
                  <a:schemeClr val="tx1"/>
                </a:solidFill>
              </a:rPr>
              <a:t>x</a:t>
            </a:r>
          </a:p>
        </p:txBody>
      </p:sp>
      <p:sp>
        <p:nvSpPr>
          <p:cNvPr id="65" name="TextBox 64">
            <a:extLst>
              <a:ext uri="{FF2B5EF4-FFF2-40B4-BE49-F238E27FC236}">
                <a16:creationId xmlns:a16="http://schemas.microsoft.com/office/drawing/2014/main" id="{A702526B-C161-4AC9-A58B-2D7D79ABB365}"/>
              </a:ext>
            </a:extLst>
          </p:cNvPr>
          <p:cNvSpPr txBox="1"/>
          <p:nvPr/>
        </p:nvSpPr>
        <p:spPr>
          <a:xfrm>
            <a:off x="6845091" y="3682425"/>
            <a:ext cx="389851" cy="584775"/>
          </a:xfrm>
          <a:prstGeom prst="rect">
            <a:avLst/>
          </a:prstGeom>
          <a:noFill/>
        </p:spPr>
        <p:txBody>
          <a:bodyPr wrap="none" rtlCol="0">
            <a:spAutoFit/>
          </a:bodyPr>
          <a:lstStyle/>
          <a:p>
            <a:r>
              <a:rPr lang="en-US" dirty="0">
                <a:solidFill>
                  <a:schemeClr val="tx1"/>
                </a:solidFill>
              </a:rPr>
              <a:t>x</a:t>
            </a:r>
          </a:p>
        </p:txBody>
      </p:sp>
      <p:sp>
        <p:nvSpPr>
          <p:cNvPr id="66" name="TextBox 65">
            <a:extLst>
              <a:ext uri="{FF2B5EF4-FFF2-40B4-BE49-F238E27FC236}">
                <a16:creationId xmlns:a16="http://schemas.microsoft.com/office/drawing/2014/main" id="{0D18549E-AE8C-47AC-AEEA-69826C3FDA32}"/>
              </a:ext>
            </a:extLst>
          </p:cNvPr>
          <p:cNvSpPr txBox="1"/>
          <p:nvPr/>
        </p:nvSpPr>
        <p:spPr>
          <a:xfrm>
            <a:off x="5894832" y="4267200"/>
            <a:ext cx="389851" cy="584775"/>
          </a:xfrm>
          <a:prstGeom prst="rect">
            <a:avLst/>
          </a:prstGeom>
          <a:noFill/>
        </p:spPr>
        <p:txBody>
          <a:bodyPr wrap="none" rtlCol="0">
            <a:spAutoFit/>
          </a:bodyPr>
          <a:lstStyle/>
          <a:p>
            <a:r>
              <a:rPr lang="en-US" dirty="0">
                <a:solidFill>
                  <a:schemeClr val="tx1"/>
                </a:solidFill>
              </a:rPr>
              <a:t>x</a:t>
            </a:r>
          </a:p>
        </p:txBody>
      </p:sp>
      <p:sp>
        <p:nvSpPr>
          <p:cNvPr id="67" name="TextBox 66">
            <a:extLst>
              <a:ext uri="{FF2B5EF4-FFF2-40B4-BE49-F238E27FC236}">
                <a16:creationId xmlns:a16="http://schemas.microsoft.com/office/drawing/2014/main" id="{1F48FDF1-AEC6-41EF-A2EE-904AA8415369}"/>
              </a:ext>
            </a:extLst>
          </p:cNvPr>
          <p:cNvSpPr txBox="1"/>
          <p:nvPr/>
        </p:nvSpPr>
        <p:spPr>
          <a:xfrm>
            <a:off x="5787142" y="3530025"/>
            <a:ext cx="389851" cy="584775"/>
          </a:xfrm>
          <a:prstGeom prst="rect">
            <a:avLst/>
          </a:prstGeom>
          <a:noFill/>
        </p:spPr>
        <p:txBody>
          <a:bodyPr wrap="none" rtlCol="0">
            <a:spAutoFit/>
          </a:bodyPr>
          <a:lstStyle/>
          <a:p>
            <a:r>
              <a:rPr lang="en-US" dirty="0">
                <a:solidFill>
                  <a:schemeClr val="tx1"/>
                </a:solidFill>
              </a:rPr>
              <a:t>x</a:t>
            </a:r>
          </a:p>
        </p:txBody>
      </p:sp>
      <p:sp>
        <p:nvSpPr>
          <p:cNvPr id="68" name="TextBox 67">
            <a:extLst>
              <a:ext uri="{FF2B5EF4-FFF2-40B4-BE49-F238E27FC236}">
                <a16:creationId xmlns:a16="http://schemas.microsoft.com/office/drawing/2014/main" id="{EAC83456-B316-4DF8-A9E2-8252566239F3}"/>
              </a:ext>
            </a:extLst>
          </p:cNvPr>
          <p:cNvSpPr txBox="1"/>
          <p:nvPr/>
        </p:nvSpPr>
        <p:spPr>
          <a:xfrm>
            <a:off x="6845091" y="3987225"/>
            <a:ext cx="389851" cy="584775"/>
          </a:xfrm>
          <a:prstGeom prst="rect">
            <a:avLst/>
          </a:prstGeom>
          <a:noFill/>
        </p:spPr>
        <p:txBody>
          <a:bodyPr wrap="none" rtlCol="0">
            <a:spAutoFit/>
          </a:bodyPr>
          <a:lstStyle/>
          <a:p>
            <a:r>
              <a:rPr lang="en-US" dirty="0">
                <a:solidFill>
                  <a:schemeClr val="tx1"/>
                </a:solidFill>
              </a:rPr>
              <a:t>x</a:t>
            </a:r>
          </a:p>
        </p:txBody>
      </p:sp>
      <p:sp>
        <p:nvSpPr>
          <p:cNvPr id="69" name="TextBox 68">
            <a:extLst>
              <a:ext uri="{FF2B5EF4-FFF2-40B4-BE49-F238E27FC236}">
                <a16:creationId xmlns:a16="http://schemas.microsoft.com/office/drawing/2014/main" id="{508930CD-6E52-4D90-BAAD-7AC5A2758638}"/>
              </a:ext>
            </a:extLst>
          </p:cNvPr>
          <p:cNvSpPr txBox="1"/>
          <p:nvPr/>
        </p:nvSpPr>
        <p:spPr>
          <a:xfrm>
            <a:off x="7539742" y="3733800"/>
            <a:ext cx="389851" cy="584775"/>
          </a:xfrm>
          <a:prstGeom prst="rect">
            <a:avLst/>
          </a:prstGeom>
          <a:noFill/>
        </p:spPr>
        <p:txBody>
          <a:bodyPr wrap="none" rtlCol="0">
            <a:spAutoFit/>
          </a:bodyPr>
          <a:lstStyle/>
          <a:p>
            <a:r>
              <a:rPr lang="en-US" dirty="0">
                <a:solidFill>
                  <a:schemeClr val="tx1"/>
                </a:solidFill>
              </a:rPr>
              <a:t>x</a:t>
            </a:r>
          </a:p>
        </p:txBody>
      </p:sp>
      <p:sp>
        <p:nvSpPr>
          <p:cNvPr id="70" name="Oval 69">
            <a:extLst>
              <a:ext uri="{FF2B5EF4-FFF2-40B4-BE49-F238E27FC236}">
                <a16:creationId xmlns:a16="http://schemas.microsoft.com/office/drawing/2014/main" id="{16783E50-E27B-42E7-833A-DE3D3FA6A2E5}"/>
              </a:ext>
            </a:extLst>
          </p:cNvPr>
          <p:cNvSpPr/>
          <p:nvPr/>
        </p:nvSpPr>
        <p:spPr bwMode="auto">
          <a:xfrm>
            <a:off x="6560013"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1" name="Straight Connector 70">
            <a:extLst>
              <a:ext uri="{FF2B5EF4-FFF2-40B4-BE49-F238E27FC236}">
                <a16:creationId xmlns:a16="http://schemas.microsoft.com/office/drawing/2014/main" id="{DF1A0124-6CC3-443F-9108-C3B1CF235C52}"/>
              </a:ext>
            </a:extLst>
          </p:cNvPr>
          <p:cNvCxnSpPr>
            <a:stCxn id="63" idx="2"/>
            <a:endCxn id="70" idx="0"/>
          </p:cNvCxnSpPr>
          <p:nvPr/>
        </p:nvCxnSpPr>
        <p:spPr bwMode="auto">
          <a:xfrm>
            <a:off x="6515468"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EF25D5E4-0305-4A95-BC33-9997CEB43C93}"/>
              </a:ext>
            </a:extLst>
          </p:cNvPr>
          <p:cNvCxnSpPr>
            <a:endCxn id="70" idx="1"/>
          </p:cNvCxnSpPr>
          <p:nvPr/>
        </p:nvCxnSpPr>
        <p:spPr bwMode="auto">
          <a:xfrm>
            <a:off x="6097544"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913D14B-2AF9-4DEE-BF3E-D89C86CCB0D3}"/>
              </a:ext>
            </a:extLst>
          </p:cNvPr>
          <p:cNvCxnSpPr/>
          <p:nvPr/>
        </p:nvCxnSpPr>
        <p:spPr bwMode="auto">
          <a:xfrm flipV="1">
            <a:off x="6515468"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2D3E93-2B26-45A5-9B2C-A8CEC167878B}"/>
              </a:ext>
            </a:extLst>
          </p:cNvPr>
          <p:cNvCxnSpPr>
            <a:stCxn id="67" idx="3"/>
          </p:cNvCxnSpPr>
          <p:nvPr/>
        </p:nvCxnSpPr>
        <p:spPr bwMode="auto">
          <a:xfrm flipV="1">
            <a:off x="6176993"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54A28370-5C81-483E-9A3D-4EF01438A7BA}"/>
              </a:ext>
            </a:extLst>
          </p:cNvPr>
          <p:cNvCxnSpPr/>
          <p:nvPr/>
        </p:nvCxnSpPr>
        <p:spPr bwMode="auto">
          <a:xfrm flipV="1">
            <a:off x="6132283"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BE5EF98-1114-4AB3-B850-A548CAE34CE5}"/>
              </a:ext>
            </a:extLst>
          </p:cNvPr>
          <p:cNvCxnSpPr>
            <a:stCxn id="68" idx="0"/>
            <a:endCxn id="70" idx="5"/>
          </p:cNvCxnSpPr>
          <p:nvPr/>
        </p:nvCxnSpPr>
        <p:spPr bwMode="auto">
          <a:xfrm flipH="1" flipV="1">
            <a:off x="6820176"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679F57D-EB21-46AA-957C-F232D378A8BE}"/>
              </a:ext>
            </a:extLst>
          </p:cNvPr>
          <p:cNvCxnSpPr/>
          <p:nvPr/>
        </p:nvCxnSpPr>
        <p:spPr bwMode="auto">
          <a:xfrm flipH="1" flipV="1">
            <a:off x="6757050"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7B5EAA9-CCE9-4206-8B7C-234B53F97B1F}"/>
              </a:ext>
            </a:extLst>
          </p:cNvPr>
          <p:cNvCxnSpPr>
            <a:endCxn id="70" idx="5"/>
          </p:cNvCxnSpPr>
          <p:nvPr/>
        </p:nvCxnSpPr>
        <p:spPr bwMode="auto">
          <a:xfrm flipH="1">
            <a:off x="6820176"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D5440D28-2051-47D1-A699-CC7D53B93985}"/>
              </a:ext>
            </a:extLst>
          </p:cNvPr>
          <p:cNvCxnSpPr>
            <a:endCxn id="70" idx="6"/>
          </p:cNvCxnSpPr>
          <p:nvPr/>
        </p:nvCxnSpPr>
        <p:spPr bwMode="auto">
          <a:xfrm flipH="1">
            <a:off x="6864813"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725AC0F-21D7-4278-9488-95275D8EFF55}"/>
              </a:ext>
            </a:extLst>
          </p:cNvPr>
          <p:cNvCxnSpPr>
            <a:endCxn id="70" idx="5"/>
          </p:cNvCxnSpPr>
          <p:nvPr/>
        </p:nvCxnSpPr>
        <p:spPr bwMode="auto">
          <a:xfrm flipH="1" flipV="1">
            <a:off x="6820176"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81" name="TextBox 80">
            <a:extLst>
              <a:ext uri="{FF2B5EF4-FFF2-40B4-BE49-F238E27FC236}">
                <a16:creationId xmlns:a16="http://schemas.microsoft.com/office/drawing/2014/main" id="{7B7A486A-6162-4C6B-8507-8EE520E13F5A}"/>
              </a:ext>
            </a:extLst>
          </p:cNvPr>
          <p:cNvSpPr txBox="1"/>
          <p:nvPr/>
        </p:nvSpPr>
        <p:spPr>
          <a:xfrm>
            <a:off x="6809599" y="2324100"/>
            <a:ext cx="389851" cy="584775"/>
          </a:xfrm>
          <a:prstGeom prst="rect">
            <a:avLst/>
          </a:prstGeom>
          <a:noFill/>
        </p:spPr>
        <p:txBody>
          <a:bodyPr wrap="none" rtlCol="0">
            <a:spAutoFit/>
          </a:bodyPr>
          <a:lstStyle/>
          <a:p>
            <a:r>
              <a:rPr lang="en-US" dirty="0">
                <a:solidFill>
                  <a:schemeClr val="tx1"/>
                </a:solidFill>
              </a:rPr>
              <a:t>x</a:t>
            </a:r>
          </a:p>
        </p:txBody>
      </p:sp>
      <p:sp>
        <p:nvSpPr>
          <p:cNvPr id="82" name="TextBox 81">
            <a:extLst>
              <a:ext uri="{FF2B5EF4-FFF2-40B4-BE49-F238E27FC236}">
                <a16:creationId xmlns:a16="http://schemas.microsoft.com/office/drawing/2014/main" id="{30D98568-C5C8-47D7-8061-1EF7E7944F81}"/>
              </a:ext>
            </a:extLst>
          </p:cNvPr>
          <p:cNvSpPr txBox="1"/>
          <p:nvPr/>
        </p:nvSpPr>
        <p:spPr>
          <a:xfrm>
            <a:off x="7247592" y="4059184"/>
            <a:ext cx="389851" cy="584775"/>
          </a:xfrm>
          <a:prstGeom prst="rect">
            <a:avLst/>
          </a:prstGeom>
          <a:noFill/>
        </p:spPr>
        <p:txBody>
          <a:bodyPr wrap="none" rtlCol="0">
            <a:spAutoFit/>
          </a:bodyPr>
          <a:lstStyle/>
          <a:p>
            <a:r>
              <a:rPr lang="en-US" dirty="0">
                <a:solidFill>
                  <a:schemeClr val="tx1"/>
                </a:solidFill>
              </a:rPr>
              <a:t>x</a:t>
            </a:r>
          </a:p>
        </p:txBody>
      </p:sp>
      <p:sp>
        <p:nvSpPr>
          <p:cNvPr id="83" name="TextBox 82">
            <a:extLst>
              <a:ext uri="{FF2B5EF4-FFF2-40B4-BE49-F238E27FC236}">
                <a16:creationId xmlns:a16="http://schemas.microsoft.com/office/drawing/2014/main" id="{575D1B4A-5CCB-4A36-8DEE-D41F57C66B4D}"/>
              </a:ext>
            </a:extLst>
          </p:cNvPr>
          <p:cNvSpPr txBox="1"/>
          <p:nvPr/>
        </p:nvSpPr>
        <p:spPr>
          <a:xfrm>
            <a:off x="6513274" y="4231206"/>
            <a:ext cx="389851" cy="584775"/>
          </a:xfrm>
          <a:prstGeom prst="rect">
            <a:avLst/>
          </a:prstGeom>
          <a:noFill/>
        </p:spPr>
        <p:txBody>
          <a:bodyPr wrap="none" rtlCol="0">
            <a:spAutoFit/>
          </a:bodyPr>
          <a:lstStyle/>
          <a:p>
            <a:r>
              <a:rPr lang="en-US" dirty="0">
                <a:solidFill>
                  <a:schemeClr val="tx1"/>
                </a:solidFill>
              </a:rPr>
              <a:t>x</a:t>
            </a:r>
          </a:p>
        </p:txBody>
      </p:sp>
      <p:sp>
        <p:nvSpPr>
          <p:cNvPr id="84" name="TextBox 83">
            <a:extLst>
              <a:ext uri="{FF2B5EF4-FFF2-40B4-BE49-F238E27FC236}">
                <a16:creationId xmlns:a16="http://schemas.microsoft.com/office/drawing/2014/main" id="{B6D0F587-F60F-40E1-98F7-7369E8DE260B}"/>
              </a:ext>
            </a:extLst>
          </p:cNvPr>
          <p:cNvSpPr txBox="1"/>
          <p:nvPr/>
        </p:nvSpPr>
        <p:spPr>
          <a:xfrm>
            <a:off x="7221665" y="2619114"/>
            <a:ext cx="389851" cy="584775"/>
          </a:xfrm>
          <a:prstGeom prst="rect">
            <a:avLst/>
          </a:prstGeom>
          <a:noFill/>
        </p:spPr>
        <p:txBody>
          <a:bodyPr wrap="none" rtlCol="0">
            <a:spAutoFit/>
          </a:bodyPr>
          <a:lstStyle/>
          <a:p>
            <a:r>
              <a:rPr lang="en-US" dirty="0">
                <a:solidFill>
                  <a:schemeClr val="tx1"/>
                </a:solidFill>
              </a:rPr>
              <a:t>x</a:t>
            </a:r>
          </a:p>
        </p:txBody>
      </p:sp>
      <p:cxnSp>
        <p:nvCxnSpPr>
          <p:cNvPr id="85" name="Straight Connector 84">
            <a:extLst>
              <a:ext uri="{FF2B5EF4-FFF2-40B4-BE49-F238E27FC236}">
                <a16:creationId xmlns:a16="http://schemas.microsoft.com/office/drawing/2014/main" id="{F7F18534-6CA2-4A17-9295-220A96003A0B}"/>
              </a:ext>
            </a:extLst>
          </p:cNvPr>
          <p:cNvCxnSpPr>
            <a:cxnSpLocks/>
            <a:endCxn id="70" idx="0"/>
          </p:cNvCxnSpPr>
          <p:nvPr/>
        </p:nvCxnSpPr>
        <p:spPr bwMode="auto">
          <a:xfrm flipH="1">
            <a:off x="6712413" y="2944855"/>
            <a:ext cx="274072" cy="6035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A4521BE-374A-4BF9-8E3C-8538E03FEF52}"/>
              </a:ext>
            </a:extLst>
          </p:cNvPr>
          <p:cNvCxnSpPr>
            <a:cxnSpLocks/>
            <a:endCxn id="70" idx="7"/>
          </p:cNvCxnSpPr>
          <p:nvPr/>
        </p:nvCxnSpPr>
        <p:spPr bwMode="auto">
          <a:xfrm flipH="1">
            <a:off x="6820176" y="3097650"/>
            <a:ext cx="486040" cy="49539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035291D-F580-487A-AC1A-948551984EBA}"/>
              </a:ext>
            </a:extLst>
          </p:cNvPr>
          <p:cNvCxnSpPr>
            <a:cxnSpLocks/>
            <a:stCxn id="82" idx="1"/>
          </p:cNvCxnSpPr>
          <p:nvPr/>
        </p:nvCxnSpPr>
        <p:spPr bwMode="auto">
          <a:xfrm flipH="1" flipV="1">
            <a:off x="6834063" y="3834722"/>
            <a:ext cx="413529" cy="51685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A8F2F6A-D6F7-435F-B952-1D6CB58EED8A}"/>
              </a:ext>
            </a:extLst>
          </p:cNvPr>
          <p:cNvCxnSpPr>
            <a:cxnSpLocks/>
            <a:endCxn id="70" idx="4"/>
          </p:cNvCxnSpPr>
          <p:nvPr/>
        </p:nvCxnSpPr>
        <p:spPr bwMode="auto">
          <a:xfrm flipH="1" flipV="1">
            <a:off x="6712413" y="3853203"/>
            <a:ext cx="18802" cy="6010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2" name="TextBox 91">
            <a:extLst>
              <a:ext uri="{FF2B5EF4-FFF2-40B4-BE49-F238E27FC236}">
                <a16:creationId xmlns:a16="http://schemas.microsoft.com/office/drawing/2014/main" id="{D1D2032F-DAFA-4E62-80F0-49141E9C5CBF}"/>
              </a:ext>
            </a:extLst>
          </p:cNvPr>
          <p:cNvSpPr txBox="1"/>
          <p:nvPr/>
        </p:nvSpPr>
        <p:spPr>
          <a:xfrm>
            <a:off x="1574668" y="1774414"/>
            <a:ext cx="1571263" cy="400110"/>
          </a:xfrm>
          <a:prstGeom prst="rect">
            <a:avLst/>
          </a:prstGeom>
          <a:noFill/>
        </p:spPr>
        <p:txBody>
          <a:bodyPr wrap="none" rtlCol="0">
            <a:spAutoFit/>
          </a:bodyPr>
          <a:lstStyle/>
          <a:p>
            <a:r>
              <a:rPr lang="en-US" sz="2000" b="0" dirty="0">
                <a:solidFill>
                  <a:schemeClr val="bg1"/>
                </a:solidFill>
              </a:rPr>
              <a:t>Experiment 1</a:t>
            </a:r>
          </a:p>
        </p:txBody>
      </p:sp>
      <p:sp>
        <p:nvSpPr>
          <p:cNvPr id="93" name="TextBox 92">
            <a:extLst>
              <a:ext uri="{FF2B5EF4-FFF2-40B4-BE49-F238E27FC236}">
                <a16:creationId xmlns:a16="http://schemas.microsoft.com/office/drawing/2014/main" id="{A3724702-B8A4-45B3-A576-CB9117BD2AB4}"/>
              </a:ext>
            </a:extLst>
          </p:cNvPr>
          <p:cNvSpPr txBox="1"/>
          <p:nvPr/>
        </p:nvSpPr>
        <p:spPr>
          <a:xfrm>
            <a:off x="6048430" y="1752600"/>
            <a:ext cx="1571264" cy="400110"/>
          </a:xfrm>
          <a:prstGeom prst="rect">
            <a:avLst/>
          </a:prstGeom>
          <a:noFill/>
        </p:spPr>
        <p:txBody>
          <a:bodyPr wrap="none" rtlCol="0">
            <a:spAutoFit/>
          </a:bodyPr>
          <a:lstStyle/>
          <a:p>
            <a:r>
              <a:rPr lang="en-US" sz="2000" b="0" dirty="0">
                <a:solidFill>
                  <a:schemeClr val="bg1"/>
                </a:solidFill>
              </a:rPr>
              <a:t>Experiment 2</a:t>
            </a:r>
          </a:p>
        </p:txBody>
      </p:sp>
      <p:sp>
        <p:nvSpPr>
          <p:cNvPr id="94" name="TextBox 93">
            <a:extLst>
              <a:ext uri="{FF2B5EF4-FFF2-40B4-BE49-F238E27FC236}">
                <a16:creationId xmlns:a16="http://schemas.microsoft.com/office/drawing/2014/main" id="{05EAD830-63FF-42B3-85D3-3B045F6C8884}"/>
              </a:ext>
            </a:extLst>
          </p:cNvPr>
          <p:cNvSpPr txBox="1"/>
          <p:nvPr/>
        </p:nvSpPr>
        <p:spPr>
          <a:xfrm>
            <a:off x="6712413" y="776919"/>
            <a:ext cx="822661" cy="584775"/>
          </a:xfrm>
          <a:prstGeom prst="rect">
            <a:avLst/>
          </a:prstGeom>
          <a:noFill/>
        </p:spPr>
        <p:txBody>
          <a:bodyPr wrap="none" rtlCol="0">
            <a:spAutoFit/>
          </a:bodyPr>
          <a:lstStyle/>
          <a:p>
            <a:r>
              <a:rPr lang="en-US" dirty="0">
                <a:solidFill>
                  <a:srgbClr val="FFFF00"/>
                </a:solidFill>
              </a:rPr>
              <a:t>No!</a:t>
            </a:r>
          </a:p>
        </p:txBody>
      </p:sp>
    </p:spTree>
    <p:extLst>
      <p:ext uri="{BB962C8B-B14F-4D97-AF65-F5344CB8AC3E}">
        <p14:creationId xmlns:p14="http://schemas.microsoft.com/office/powerpoint/2010/main" val="31965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repeated measurements</a:t>
            </a:r>
            <a:br>
              <a:rPr lang="en-US" dirty="0"/>
            </a:br>
            <a:r>
              <a:rPr lang="en-US" sz="2000" dirty="0"/>
              <a:t>(on variables for which ‘mean’ is allowed)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21</a:t>
            </a:fld>
            <a:endParaRPr lang="en-US"/>
          </a:p>
        </p:txBody>
      </p:sp>
      <p:pic>
        <p:nvPicPr>
          <p:cNvPr id="7" name="Picture 6"/>
          <p:cNvPicPr>
            <a:picLocks noChangeAspect="1"/>
          </p:cNvPicPr>
          <p:nvPr/>
        </p:nvPicPr>
        <p:blipFill>
          <a:blip r:embed="rId2"/>
          <a:stretch>
            <a:fillRect/>
          </a:stretch>
        </p:blipFill>
        <p:spPr>
          <a:xfrm>
            <a:off x="1123950" y="1905000"/>
            <a:ext cx="6896100" cy="4486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Tree>
    <p:extLst>
      <p:ext uri="{BB962C8B-B14F-4D97-AF65-F5344CB8AC3E}">
        <p14:creationId xmlns:p14="http://schemas.microsoft.com/office/powerpoint/2010/main" val="296524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75148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(1)</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23</a:t>
            </a:fld>
            <a:endParaRPr lang="en-US"/>
          </a:p>
        </p:txBody>
      </p:sp>
      <p:pic>
        <p:nvPicPr>
          <p:cNvPr id="5" name="Picture 4">
            <a:extLst>
              <a:ext uri="{FF2B5EF4-FFF2-40B4-BE49-F238E27FC236}">
                <a16:creationId xmlns:a16="http://schemas.microsoft.com/office/drawing/2014/main" id="{2F54D971-5509-496B-B857-F4F5D4851679}"/>
              </a:ext>
            </a:extLst>
          </p:cNvPr>
          <p:cNvPicPr>
            <a:picLocks noChangeAspect="1"/>
          </p:cNvPicPr>
          <p:nvPr/>
        </p:nvPicPr>
        <p:blipFill>
          <a:blip r:embed="rId2"/>
          <a:stretch>
            <a:fillRect/>
          </a:stretch>
        </p:blipFill>
        <p:spPr>
          <a:xfrm>
            <a:off x="157316" y="1514681"/>
            <a:ext cx="8763000" cy="4797336"/>
          </a:xfrm>
          <a:prstGeom prst="rect">
            <a:avLst/>
          </a:prstGeom>
        </p:spPr>
      </p:pic>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2604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(2)</a:t>
            </a:r>
          </a:p>
        </p:txBody>
      </p:sp>
      <p:sp>
        <p:nvSpPr>
          <p:cNvPr id="3" name="Content Placeholder 2">
            <a:extLst>
              <a:ext uri="{FF2B5EF4-FFF2-40B4-BE49-F238E27FC236}">
                <a16:creationId xmlns:a16="http://schemas.microsoft.com/office/drawing/2014/main" id="{84453501-6520-4B74-84E9-7736C96C1EA8}"/>
              </a:ext>
            </a:extLst>
          </p:cNvPr>
          <p:cNvSpPr>
            <a:spLocks noGrp="1"/>
          </p:cNvSpPr>
          <p:nvPr>
            <p:ph idx="1"/>
          </p:nvPr>
        </p:nvSpPr>
        <p:spPr/>
        <p:txBody>
          <a:bodyPr/>
          <a:lstStyle/>
          <a:p>
            <a:pPr>
              <a:buFont typeface="Arial" panose="020B0604020202020204" pitchFamily="34" charset="0"/>
              <a:buChar char="•"/>
            </a:pPr>
            <a:r>
              <a:rPr lang="en-US" b="1" dirty="0"/>
              <a:t>Construct validity</a:t>
            </a:r>
            <a:r>
              <a:rPr lang="en-US" dirty="0"/>
              <a:t>: </a:t>
            </a:r>
          </a:p>
          <a:p>
            <a:pPr lvl="1">
              <a:buFont typeface="Arial" panose="020B0604020202020204" pitchFamily="34" charset="0"/>
              <a:buChar char="•"/>
            </a:pPr>
            <a:r>
              <a:rPr lang="en-US" dirty="0"/>
              <a:t>A measure, m, of some construct, C, is construct valid if and only if we are </a:t>
            </a:r>
            <a:r>
              <a:rPr lang="en-US" b="1" i="1" u="sng" dirty="0"/>
              <a:t>sufficiently justified</a:t>
            </a:r>
            <a:r>
              <a:rPr lang="en-US" b="1" i="1" dirty="0"/>
              <a:t> </a:t>
            </a:r>
            <a:r>
              <a:rPr lang="en-US" dirty="0"/>
              <a:t>in believing m tracks C.</a:t>
            </a:r>
          </a:p>
          <a:p>
            <a:pPr>
              <a:buFont typeface="Arial" panose="020B0604020202020204" pitchFamily="34" charset="0"/>
              <a:buChar char="•"/>
            </a:pPr>
            <a:endParaRPr lang="en-US" dirty="0"/>
          </a:p>
          <a:p>
            <a:pPr>
              <a:buFont typeface="Arial" panose="020B0604020202020204" pitchFamily="34" charset="0"/>
              <a:buChar char="•"/>
            </a:pPr>
            <a:r>
              <a:rPr lang="en-US" b="1" dirty="0"/>
              <a:t>Construct legitimacy</a:t>
            </a:r>
            <a:r>
              <a:rPr lang="en-US" dirty="0"/>
              <a:t>: </a:t>
            </a:r>
          </a:p>
          <a:p>
            <a:pPr lvl="1">
              <a:buFont typeface="Arial" panose="020B0604020202020204" pitchFamily="34" charset="0"/>
              <a:buChar char="•"/>
            </a:pPr>
            <a:r>
              <a:rPr lang="en-US" dirty="0"/>
              <a:t>A construct, C, is legitimate if and only if the theory that posits C is </a:t>
            </a:r>
            <a:r>
              <a:rPr lang="en-US" b="1" i="1" u="sng" dirty="0"/>
              <a:t>sufficiently justified</a:t>
            </a:r>
            <a:r>
              <a:rPr lang="en-US" dirty="0"/>
              <a:t>.</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24</a:t>
            </a:fld>
            <a:endParaRPr lang="en-US"/>
          </a:p>
        </p:txBody>
      </p:sp>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8889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14"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a:extLst>
              <a:ext uri="{FF2B5EF4-FFF2-40B4-BE49-F238E27FC236}">
                <a16:creationId xmlns:a16="http://schemas.microsoft.com/office/drawing/2014/main" id="{27A598FB-45B4-4009-9FFC-9D4F7E294AA0}"/>
              </a:ext>
            </a:extLst>
          </p:cNvPr>
          <p:cNvSpPr/>
          <p:nvPr/>
        </p:nvSpPr>
        <p:spPr>
          <a:xfrm>
            <a:off x="381000" y="5445204"/>
            <a:ext cx="8305800" cy="1323439"/>
          </a:xfrm>
          <a:prstGeom prst="rect">
            <a:avLst/>
          </a:prstGeom>
          <a:solidFill>
            <a:schemeClr val="bg1"/>
          </a:solidFill>
        </p:spPr>
        <p:txBody>
          <a:bodyPr wrap="square">
            <a:spAutoFit/>
          </a:bodyPr>
          <a:lstStyle/>
          <a:p>
            <a:r>
              <a:rPr lang="en-US" sz="2000" b="0" dirty="0">
                <a:solidFill>
                  <a:srgbClr val="FF0000"/>
                </a:solidFill>
              </a:rPr>
              <a:t>Your proposal needs to demonstrate </a:t>
            </a:r>
            <a:r>
              <a:rPr lang="en-US" sz="2000" b="0" u="sng" dirty="0">
                <a:solidFill>
                  <a:srgbClr val="FF0000"/>
                </a:solidFill>
              </a:rPr>
              <a:t>concretely for your research</a:t>
            </a:r>
            <a:r>
              <a:rPr lang="en-US" sz="2000" b="0" dirty="0">
                <a:solidFill>
                  <a:srgbClr val="FF0000"/>
                </a:solidFill>
              </a:rPr>
              <a:t> how you intend to maximize these 4 metrics, what you expect them to be, and how you will assess whether your expectations are correct. </a:t>
            </a:r>
          </a:p>
          <a:p>
            <a:r>
              <a:rPr lang="en-US" sz="2000" b="0" dirty="0">
                <a:solidFill>
                  <a:srgbClr val="FF0000"/>
                </a:solidFill>
              </a:rPr>
              <a:t>See proposal template sections 3.5.1.4 and 3.5.2 !!!</a:t>
            </a:r>
          </a:p>
        </p:txBody>
      </p:sp>
    </p:spTree>
    <p:extLst>
      <p:ext uri="{BB962C8B-B14F-4D97-AF65-F5344CB8AC3E}">
        <p14:creationId xmlns:p14="http://schemas.microsoft.com/office/powerpoint/2010/main" val="202032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148329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sz="1000" dirty="0"/>
          </a:p>
          <a:p>
            <a:pPr>
              <a:buFont typeface="Arial" panose="020B0604020202020204" pitchFamily="34" charset="0"/>
              <a:buChar char="•"/>
            </a:pPr>
            <a:endParaRPr lang="en-US" sz="2200"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654783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404733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is smaller 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61473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1569787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761072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Sneakily biased surveys</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Issuing only questions about what one is opposed to. </a:t>
            </a:r>
            <a:r>
              <a:rPr lang="en-US" sz="1200" dirty="0"/>
              <a:t>(https://www.watchdog.org/issues/accountability/survey-highlights-nonpartisan-aclu-s-liberal-biases/article_8489a54a-0798-58bf-a075-f413a54f6c96.html)</a:t>
            </a:r>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3935883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2857668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Post-class Assignment: </a:t>
            </a:r>
            <a:br>
              <a:rPr lang="en-US" dirty="0"/>
            </a:br>
            <a:r>
              <a:rPr lang="en-US" dirty="0"/>
              <a:t>Required Reading</a:t>
            </a:r>
          </a:p>
        </p:txBody>
      </p:sp>
      <p:sp>
        <p:nvSpPr>
          <p:cNvPr id="3" name="Content Placeholder 2"/>
          <p:cNvSpPr>
            <a:spLocks noGrp="1"/>
          </p:cNvSpPr>
          <p:nvPr>
            <p:ph idx="1"/>
          </p:nvPr>
        </p:nvSpPr>
        <p:spPr>
          <a:xfrm>
            <a:off x="228600" y="2286000"/>
            <a:ext cx="8686800" cy="4343400"/>
          </a:xfrm>
        </p:spPr>
        <p:txBody>
          <a:bodyPr/>
          <a:lstStyle/>
          <a:p>
            <a:r>
              <a:rPr lang="en-US" b="1" dirty="0"/>
              <a:t>R8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hlinkClick r:id="rId2"/>
              </a:rPr>
              <a:t>https://journals.lww.com/ijaweb/Fulltext/2016/60090/How_to_write_a_research_proposal_.4.aspx</a:t>
            </a:r>
            <a:r>
              <a:rPr lang="en-US" dirty="0"/>
              <a:t> </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2469953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630563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52</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53</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t>
            </a:r>
            <a:r>
              <a:rPr lang="en-US" sz="3200" u="sng" dirty="0"/>
              <a:t>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54</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rPr>
              <a:t>https://www.pewresearch.org/methods/2018/01/26/how-different-weighting-methods-work/</a:t>
            </a:r>
          </a:p>
        </p:txBody>
      </p:sp>
    </p:spTree>
    <p:extLst>
      <p:ext uri="{BB962C8B-B14F-4D97-AF65-F5344CB8AC3E}">
        <p14:creationId xmlns:p14="http://schemas.microsoft.com/office/powerpoint/2010/main" val="770040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3291050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698013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57</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58</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t>Questions on required reading?</a:t>
            </a:r>
          </a:p>
          <a:p>
            <a:pPr>
              <a:tabLst>
                <a:tab pos="801688" algn="l"/>
              </a:tabLst>
            </a:pPr>
            <a:r>
              <a:rPr lang="en-US" sz="1800" dirty="0"/>
              <a:t>		R7: M Delgado-Rodríguez and J </a:t>
            </a:r>
            <a:r>
              <a:rPr lang="en-US" sz="1800" dirty="0" err="1"/>
              <a:t>Llorca</a:t>
            </a:r>
            <a:r>
              <a:rPr lang="en-US" sz="1800" dirty="0"/>
              <a:t>.   Bias. </a:t>
            </a:r>
          </a:p>
          <a:p>
            <a:pPr>
              <a:tabLst>
                <a:tab pos="801688" algn="l"/>
              </a:tabLst>
            </a:pPr>
            <a:r>
              <a:rPr lang="en-US" sz="1800" dirty="0"/>
              <a:t>			    J </a:t>
            </a:r>
            <a:r>
              <a:rPr lang="en-US" sz="1800" dirty="0" err="1"/>
              <a:t>Epidemiol</a:t>
            </a:r>
            <a:r>
              <a:rPr lang="en-US" sz="1800" dirty="0"/>
              <a:t> Community Health  2004;58:635-641   </a:t>
            </a:r>
          </a:p>
          <a:p>
            <a:pPr>
              <a:tabLst>
                <a:tab pos="801688" algn="l"/>
              </a:tabLst>
            </a:pPr>
            <a:r>
              <a:rPr lang="en-US" sz="1800" dirty="0"/>
              <a:t>			    </a:t>
            </a:r>
            <a:r>
              <a:rPr lang="en-US" sz="1800" dirty="0">
                <a:hlinkClick r:id="rId2"/>
              </a:rPr>
              <a:t>http://jech.bmj.com/content/58/8/635.full.pdf+html</a:t>
            </a:r>
            <a:r>
              <a:rPr lang="en-US" sz="1800" dirty="0"/>
              <a:t> </a:t>
            </a:r>
          </a:p>
          <a:p>
            <a:pPr marL="400050" lvl="1" indent="0">
              <a:buNone/>
            </a:pP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752688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60</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61</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62</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63</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64</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2351304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the paper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1175014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2194204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3411387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272833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In-class test</a:t>
            </a:r>
          </a:p>
        </p:txBody>
      </p:sp>
      <p:sp>
        <p:nvSpPr>
          <p:cNvPr id="6" name="Subtitle 5"/>
          <p:cNvSpPr>
            <a:spLocks noGrp="1"/>
          </p:cNvSpPr>
          <p:nvPr>
            <p:ph type="subTitle" idx="1"/>
          </p:nvPr>
        </p:nvSpPr>
        <p:spPr/>
        <p:txBody>
          <a:bodyPr/>
          <a:lstStyle/>
          <a:p>
            <a:r>
              <a:rPr lang="en-US" dirty="0"/>
              <a:t>Go to UB Learns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4057403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1208687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480925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90267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2271210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2682489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884862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4193166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14715032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265542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solidFill>
                  <a:srgbClr val="00B0F0"/>
                </a:solidFill>
              </a:rPr>
              <a:t>Closed book test on required reading</a:t>
            </a:r>
          </a:p>
          <a:p>
            <a:pPr>
              <a:tabLst>
                <a:tab pos="801688" algn="l"/>
              </a:tabLst>
            </a:pPr>
            <a:r>
              <a:rPr lang="en-US" sz="1800" dirty="0">
                <a:solidFill>
                  <a:srgbClr val="00B0F0"/>
                </a:solidFill>
              </a:rPr>
              <a:t>		R7: M Delgado-Rodríguez and J </a:t>
            </a:r>
            <a:r>
              <a:rPr lang="en-US" sz="1800" dirty="0" err="1">
                <a:solidFill>
                  <a:srgbClr val="00B0F0"/>
                </a:solidFill>
              </a:rPr>
              <a:t>Llorca</a:t>
            </a:r>
            <a:r>
              <a:rPr lang="en-US" sz="1800" dirty="0">
                <a:solidFill>
                  <a:srgbClr val="00B0F0"/>
                </a:solidFill>
              </a:rPr>
              <a:t>.   Bias. </a:t>
            </a:r>
          </a:p>
          <a:p>
            <a:pPr>
              <a:tabLst>
                <a:tab pos="801688" algn="l"/>
              </a:tabLst>
            </a:pPr>
            <a:r>
              <a:rPr lang="en-US" sz="1800" dirty="0">
                <a:solidFill>
                  <a:srgbClr val="00B0F0"/>
                </a:solidFill>
              </a:rPr>
              <a:t>			    J </a:t>
            </a:r>
            <a:r>
              <a:rPr lang="en-US" sz="1800" dirty="0" err="1">
                <a:solidFill>
                  <a:srgbClr val="00B0F0"/>
                </a:solidFill>
              </a:rPr>
              <a:t>Epidemiol</a:t>
            </a:r>
            <a:r>
              <a:rPr lang="en-US" sz="1800" dirty="0">
                <a:solidFill>
                  <a:srgbClr val="00B0F0"/>
                </a:solidFill>
              </a:rPr>
              <a:t> Community Health  2004;58:635-641   </a:t>
            </a:r>
          </a:p>
          <a:p>
            <a:pPr>
              <a:tabLst>
                <a:tab pos="801688" algn="l"/>
              </a:tabLst>
            </a:pPr>
            <a:r>
              <a:rPr lang="en-US" sz="1800" dirty="0">
                <a:solidFill>
                  <a:srgbClr val="00B0F0"/>
                </a:solidFill>
              </a:rPr>
              <a:t>			    http://jech.bmj.com/content/58/8/635.full.pdf+html</a:t>
            </a:r>
          </a:p>
          <a:p>
            <a:pPr marL="400050" lvl="1" indent="0">
              <a:buNone/>
            </a:pPr>
            <a:endParaRPr lang="en-US" dirty="0"/>
          </a:p>
          <a:p>
            <a:pPr marL="457200" indent="-457200">
              <a:buFont typeface="+mj-lt"/>
              <a:buAutoNum type="arabicParenR" startAt="2"/>
            </a:pPr>
            <a:r>
              <a:rPr lang="en-US" dirty="0"/>
              <a:t>Interactive lecture on bias</a:t>
            </a:r>
          </a:p>
          <a:p>
            <a:pPr marL="457200" indent="-457200">
              <a:buFont typeface="+mj-lt"/>
              <a:buAutoNum type="arabicParenR" startAt="2"/>
            </a:pPr>
            <a:endParaRPr lang="en-US" dirty="0"/>
          </a:p>
          <a:p>
            <a:pPr marL="457200" indent="-457200">
              <a:buFont typeface="+mj-lt"/>
              <a:buAutoNum type="arabicParenR" startAt="2"/>
            </a:pPr>
            <a:r>
              <a:rPr lang="en-US" dirty="0"/>
              <a:t>Guided exercise</a:t>
            </a:r>
          </a:p>
          <a:p>
            <a:pPr marL="457200" indent="-457200">
              <a:buFont typeface="+mj-lt"/>
              <a:buAutoNum type="arabicParenR" startAt="2"/>
            </a:pPr>
            <a:endParaRPr lang="en-US" dirty="0"/>
          </a:p>
          <a:p>
            <a:pPr marL="457200" indent="-457200">
              <a:buFont typeface="+mj-lt"/>
              <a:buAutoNum type="arabicParenR" startAt="2"/>
            </a:pPr>
            <a:r>
              <a:rPr lang="en-US" dirty="0"/>
              <a:t>Discussion</a:t>
            </a:r>
          </a:p>
        </p:txBody>
      </p:sp>
      <p:sp>
        <p:nvSpPr>
          <p:cNvPr id="3" name="Slide Number Placeholder 2"/>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2609583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922690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772032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1229072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5645742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2810968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38192946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1946008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88</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a:xfrm>
            <a:off x="1371600" y="2909310"/>
            <a:ext cx="6400800" cy="1752600"/>
          </a:xfrm>
        </p:spPr>
        <p:txBody>
          <a:bodyPr/>
          <a:lstStyle/>
          <a:p>
            <a:r>
              <a:rPr lang="en-US" dirty="0"/>
              <a:t>What about specific proposals?</a:t>
            </a:r>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89</a:t>
            </a:fld>
            <a:endParaRPr lang="en-GB" dirty="0"/>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470025"/>
          </a:xfrm>
        </p:spPr>
        <p:txBody>
          <a:bodyPr/>
          <a:lstStyle/>
          <a:p>
            <a:r>
              <a:rPr lang="en-US" dirty="0"/>
              <a:t>Lecture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
        <p:nvSpPr>
          <p:cNvPr id="7" name="Title 4">
            <a:extLst>
              <a:ext uri="{FF2B5EF4-FFF2-40B4-BE49-F238E27FC236}">
                <a16:creationId xmlns:a16="http://schemas.microsoft.com/office/drawing/2014/main" id="{97C12C59-1901-43E3-AAA8-CFDF129CFBA3}"/>
              </a:ext>
            </a:extLst>
          </p:cNvPr>
          <p:cNvSpPr txBox="1">
            <a:spLocks/>
          </p:cNvSpPr>
          <p:nvPr/>
        </p:nvSpPr>
        <p:spPr>
          <a:xfrm>
            <a:off x="228600" y="1905000"/>
            <a:ext cx="8686800" cy="762000"/>
          </a:xfrm>
          <a:prstGeom prst="rect">
            <a:avLst/>
          </a:prstGeom>
        </p:spPr>
        <p:txBody>
          <a:bodyPr/>
          <a:lstStyle>
            <a:lvl1pPr algn="ctr" rtl="0" eaLnBrk="1" fontAlgn="base" hangingPunct="1">
              <a:spcBef>
                <a:spcPct val="0"/>
              </a:spcBef>
              <a:spcAft>
                <a:spcPct val="0"/>
              </a:spcAft>
              <a:defRPr sz="3600">
                <a:solidFill>
                  <a:schemeClr val="bg1"/>
                </a:solidFill>
                <a:latin typeface="Georgia"/>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b="0" kern="0"/>
              <a:t>Objectives</a:t>
            </a:r>
            <a:endParaRPr lang="en-US" b="0" kern="0" dirty="0"/>
          </a:p>
        </p:txBody>
      </p:sp>
      <p:sp>
        <p:nvSpPr>
          <p:cNvPr id="8" name="Content Placeholder 5">
            <a:extLst>
              <a:ext uri="{FF2B5EF4-FFF2-40B4-BE49-F238E27FC236}">
                <a16:creationId xmlns:a16="http://schemas.microsoft.com/office/drawing/2014/main" id="{00272049-6122-4067-935A-A61D53FBEB2D}"/>
              </a:ext>
            </a:extLst>
          </p:cNvPr>
          <p:cNvSpPr txBox="1">
            <a:spLocks/>
          </p:cNvSpPr>
          <p:nvPr/>
        </p:nvSpPr>
        <p:spPr>
          <a:xfrm>
            <a:off x="228600" y="2819400"/>
            <a:ext cx="8686800" cy="3429000"/>
          </a:xfrm>
          <a:prstGeom prst="rect">
            <a:avLst/>
          </a:prstGeom>
        </p:spPr>
        <p:txBody>
          <a:bodyPr/>
          <a:lstStyle>
            <a:lvl1pPr marL="0" indent="0" algn="ctr" rtl="0" eaLnBrk="1" fontAlgn="base" hangingPunct="1">
              <a:spcBef>
                <a:spcPct val="20000"/>
              </a:spcBef>
              <a:spcAft>
                <a:spcPct val="0"/>
              </a:spcAft>
              <a:buClr>
                <a:srgbClr val="FF6600"/>
              </a:buClr>
              <a:buNone/>
              <a:defRPr sz="2400" b="0" i="0">
                <a:solidFill>
                  <a:schemeClr val="bg1"/>
                </a:solidFill>
                <a:latin typeface="Trebuchet MS"/>
                <a:ea typeface="ＭＳ Ｐゴシック" pitchFamily="122" charset="-128"/>
                <a:cs typeface="Trebuchet MS"/>
              </a:defRPr>
            </a:lvl1pPr>
            <a:lvl2pPr marL="457200" indent="0" algn="ctr" rtl="0" eaLnBrk="1" fontAlgn="base" hangingPunct="1">
              <a:spcBef>
                <a:spcPct val="20000"/>
              </a:spcBef>
              <a:spcAft>
                <a:spcPct val="0"/>
              </a:spcAft>
              <a:buClr>
                <a:srgbClr val="FF6633"/>
              </a:buClr>
              <a:buSzPct val="80000"/>
              <a:buFont typeface="Times" charset="0"/>
              <a:buNone/>
              <a:defRPr sz="2400">
                <a:solidFill>
                  <a:schemeClr val="bg1"/>
                </a:solidFill>
                <a:latin typeface="+mn-lt"/>
                <a:ea typeface="ＭＳ Ｐゴシック" pitchFamily="122" charset="-128"/>
              </a:defRPr>
            </a:lvl2pPr>
            <a:lvl3pPr marL="914400" indent="0" algn="ctr" rtl="0" eaLnBrk="1" fontAlgn="base" hangingPunct="1">
              <a:spcBef>
                <a:spcPct val="20000"/>
              </a:spcBef>
              <a:spcAft>
                <a:spcPct val="0"/>
              </a:spcAft>
              <a:buClr>
                <a:srgbClr val="FF6600"/>
              </a:buClr>
              <a:buNone/>
              <a:defRPr sz="2000">
                <a:solidFill>
                  <a:schemeClr val="bg1"/>
                </a:solidFill>
                <a:latin typeface="+mn-lt"/>
                <a:ea typeface="ＭＳ Ｐゴシック" pitchFamily="122" charset="-128"/>
              </a:defRPr>
            </a:lvl3pPr>
            <a:lvl4pPr marL="1371600" indent="0" algn="ctr" rtl="0" eaLnBrk="1" fontAlgn="base" hangingPunct="1">
              <a:spcBef>
                <a:spcPct val="20000"/>
              </a:spcBef>
              <a:spcAft>
                <a:spcPct val="0"/>
              </a:spcAft>
              <a:buClr>
                <a:srgbClr val="FF6600"/>
              </a:buClr>
              <a:buSzPct val="95000"/>
              <a:buFont typeface="Times" charset="0"/>
              <a:buNone/>
              <a:defRPr sz="2000">
                <a:solidFill>
                  <a:schemeClr val="bg1"/>
                </a:solidFill>
                <a:latin typeface="+mn-lt"/>
                <a:ea typeface="ＭＳ Ｐゴシック" pitchFamily="122" charset="-128"/>
              </a:defRPr>
            </a:lvl4pPr>
            <a:lvl5pPr marL="18288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5pPr>
            <a:lvl6pPr marL="22860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6pPr>
            <a:lvl7pPr marL="27432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7pPr>
            <a:lvl8pPr marL="32004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8pPr>
            <a:lvl9pPr marL="36576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9pPr>
          </a:lstStyle>
          <a:p>
            <a:pPr marL="457200" indent="-457200" algn="l">
              <a:buClrTx/>
              <a:buFont typeface="+mj-lt"/>
              <a:buAutoNum type="arabicPeriod"/>
            </a:pPr>
            <a:r>
              <a:rPr lang="en-US" kern="0" dirty="0"/>
              <a:t>Being able to identify various data quality parameters;</a:t>
            </a:r>
          </a:p>
          <a:p>
            <a:pPr marL="457200" indent="-457200" algn="l">
              <a:buClrTx/>
              <a:buFont typeface="+mj-lt"/>
              <a:buAutoNum type="arabicPeriod"/>
            </a:pPr>
            <a:r>
              <a:rPr lang="en-US" kern="0" dirty="0"/>
              <a:t>Understand how, in what way and what types of bias impact these parameters; </a:t>
            </a:r>
          </a:p>
          <a:p>
            <a:pPr marL="457200" indent="-457200" algn="l">
              <a:buClrTx/>
              <a:buFont typeface="+mj-lt"/>
              <a:buAutoNum type="arabicPeriod"/>
            </a:pPr>
            <a:r>
              <a:rPr lang="en-US" kern="0" dirty="0"/>
              <a:t>Being able to explain why certain research designs are prone to certain types of bias;</a:t>
            </a:r>
          </a:p>
          <a:p>
            <a:pPr marL="457200" indent="-457200" algn="l">
              <a:buClrTx/>
              <a:buFont typeface="+mj-lt"/>
              <a:buAutoNum type="arabicPeriod"/>
            </a:pPr>
            <a:r>
              <a:rPr lang="en-US" kern="0" dirty="0"/>
              <a:t>Being able to prevent bias to creep in at various research phases and correct for it after the facts when needed.  </a:t>
            </a:r>
          </a:p>
          <a:p>
            <a:pPr marL="457200" indent="-457200" algn="l">
              <a:buClrTx/>
              <a:buFont typeface="+mj-lt"/>
              <a:buAutoNum type="arabicPeriod"/>
            </a:pPr>
            <a:endParaRPr lang="en-US" kern="0" dirty="0"/>
          </a:p>
        </p:txBody>
      </p:sp>
    </p:spTree>
    <p:extLst>
      <p:ext uri="{BB962C8B-B14F-4D97-AF65-F5344CB8AC3E}">
        <p14:creationId xmlns:p14="http://schemas.microsoft.com/office/powerpoint/2010/main" val="1612658337"/>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32690</TotalTime>
  <Words>6369</Words>
  <Application>Microsoft Office PowerPoint</Application>
  <PresentationFormat>On-screen Show (4:3)</PresentationFormat>
  <Paragraphs>905</Paragraphs>
  <Slides>89</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7" baseType="lpstr">
      <vt:lpstr>Batang</vt:lpstr>
      <vt:lpstr>ＭＳ Ｐゴシック</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17229 – Spring 2023   </vt:lpstr>
      <vt:lpstr>Any questions about assignment A1?</vt:lpstr>
      <vt:lpstr>PICO(TT) Framework</vt:lpstr>
      <vt:lpstr>PowerPoint Presentation</vt:lpstr>
      <vt:lpstr>Post-class Assignment:  Required Reading</vt:lpstr>
      <vt:lpstr>Class structure (C5)</vt:lpstr>
      <vt:lpstr>In-class test</vt:lpstr>
      <vt:lpstr>Class structure (C5)</vt:lpstr>
      <vt:lpstr>Lecture</vt:lpstr>
      <vt:lpstr>Fifteen common mistakes encountered in clinical research. Failure to …</vt:lpstr>
      <vt:lpstr>Reality   Representation</vt:lpstr>
      <vt:lpstr>Variables in your proposal</vt:lpstr>
      <vt:lpstr>Some Data Quality Dimensions</vt:lpstr>
      <vt:lpstr>Some Data Quality Dimensions</vt:lpstr>
      <vt:lpstr>Precision and accuracy of representations</vt:lpstr>
      <vt:lpstr>‘Classical’ picture</vt:lpstr>
      <vt:lpstr>Accurate ?</vt:lpstr>
      <vt:lpstr>Accurate ?</vt:lpstr>
      <vt:lpstr>Accurate ?</vt:lpstr>
      <vt:lpstr>Information gain?</vt:lpstr>
      <vt:lpstr>For repeated measurements (on variables for which ‘mean’ is allowed)</vt:lpstr>
      <vt:lpstr>Some Data Quality Dimensions</vt:lpstr>
      <vt:lpstr>Construct/concept appropriateness (1)</vt:lpstr>
      <vt:lpstr>Construct/concept appropriateness (2)</vt:lpstr>
      <vt:lpstr>Validity and reliability of representational methods/procedures</vt:lpstr>
      <vt:lpstr>Remember: scientific objectivity</vt:lpstr>
      <vt:lpstr>Validity</vt:lpstr>
      <vt:lpstr>Reliability     Validity of method</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Sneakily biased surveys</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1332</cp:revision>
  <dcterms:created xsi:type="dcterms:W3CDTF">1601-01-01T00:00:00Z</dcterms:created>
  <dcterms:modified xsi:type="dcterms:W3CDTF">2023-03-01T16:17:01Z</dcterms:modified>
</cp:coreProperties>
</file>