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26" r:id="rId1"/>
  </p:sldMasterIdLst>
  <p:notesMasterIdLst>
    <p:notesMasterId r:id="rId101"/>
  </p:notesMasterIdLst>
  <p:sldIdLst>
    <p:sldId id="1251" r:id="rId2"/>
    <p:sldId id="1581" r:id="rId3"/>
    <p:sldId id="1603" r:id="rId4"/>
    <p:sldId id="1538" r:id="rId5"/>
    <p:sldId id="1586" r:id="rId6"/>
    <p:sldId id="1526" r:id="rId7"/>
    <p:sldId id="1531" r:id="rId8"/>
    <p:sldId id="1602" r:id="rId9"/>
    <p:sldId id="1543" r:id="rId10"/>
    <p:sldId id="1532" r:id="rId11"/>
    <p:sldId id="1536" r:id="rId12"/>
    <p:sldId id="1590" r:id="rId13"/>
    <p:sldId id="1591" r:id="rId14"/>
    <p:sldId id="1592" r:id="rId15"/>
    <p:sldId id="1593" r:id="rId16"/>
    <p:sldId id="1594" r:id="rId17"/>
    <p:sldId id="1534" r:id="rId18"/>
    <p:sldId id="1512" r:id="rId19"/>
    <p:sldId id="1533" r:id="rId20"/>
    <p:sldId id="1535" r:id="rId21"/>
    <p:sldId id="1529" r:id="rId22"/>
    <p:sldId id="1530" r:id="rId23"/>
    <p:sldId id="1541" r:id="rId24"/>
    <p:sldId id="1588" r:id="rId25"/>
    <p:sldId id="1496" r:id="rId26"/>
    <p:sldId id="1498" r:id="rId27"/>
    <p:sldId id="1499" r:id="rId28"/>
    <p:sldId id="1513" r:id="rId29"/>
    <p:sldId id="1514" r:id="rId30"/>
    <p:sldId id="1516" r:id="rId31"/>
    <p:sldId id="1517" r:id="rId32"/>
    <p:sldId id="1610" r:id="rId33"/>
    <p:sldId id="1519" r:id="rId34"/>
    <p:sldId id="1520" r:id="rId35"/>
    <p:sldId id="1521" r:id="rId36"/>
    <p:sldId id="1522" r:id="rId37"/>
    <p:sldId id="1523" r:id="rId38"/>
    <p:sldId id="1524" r:id="rId39"/>
    <p:sldId id="1525" r:id="rId40"/>
    <p:sldId id="1604" r:id="rId41"/>
    <p:sldId id="1605" r:id="rId42"/>
    <p:sldId id="1611" r:id="rId43"/>
    <p:sldId id="1500" r:id="rId44"/>
    <p:sldId id="1501" r:id="rId45"/>
    <p:sldId id="1502" r:id="rId46"/>
    <p:sldId id="1503" r:id="rId47"/>
    <p:sldId id="1504" r:id="rId48"/>
    <p:sldId id="1505" r:id="rId49"/>
    <p:sldId id="1506" r:id="rId50"/>
    <p:sldId id="1507" r:id="rId51"/>
    <p:sldId id="1508" r:id="rId52"/>
    <p:sldId id="1509" r:id="rId53"/>
    <p:sldId id="1494" r:id="rId54"/>
    <p:sldId id="1587" r:id="rId55"/>
    <p:sldId id="1528" r:id="rId56"/>
    <p:sldId id="1544" r:id="rId57"/>
    <p:sldId id="1545" r:id="rId58"/>
    <p:sldId id="1546" r:id="rId59"/>
    <p:sldId id="1606" r:id="rId60"/>
    <p:sldId id="1547" r:id="rId61"/>
    <p:sldId id="1548" r:id="rId62"/>
    <p:sldId id="1549" r:id="rId63"/>
    <p:sldId id="1550" r:id="rId64"/>
    <p:sldId id="1607" r:id="rId65"/>
    <p:sldId id="1608" r:id="rId66"/>
    <p:sldId id="1551" r:id="rId67"/>
    <p:sldId id="1552" r:id="rId68"/>
    <p:sldId id="1553" r:id="rId69"/>
    <p:sldId id="1554" r:id="rId70"/>
    <p:sldId id="1555" r:id="rId71"/>
    <p:sldId id="1556" r:id="rId72"/>
    <p:sldId id="1557" r:id="rId73"/>
    <p:sldId id="1558" r:id="rId74"/>
    <p:sldId id="1559" r:id="rId75"/>
    <p:sldId id="1560" r:id="rId76"/>
    <p:sldId id="1561" r:id="rId77"/>
    <p:sldId id="1542" r:id="rId78"/>
    <p:sldId id="1510" r:id="rId79"/>
    <p:sldId id="1562" r:id="rId80"/>
    <p:sldId id="1563" r:id="rId81"/>
    <p:sldId id="1564" r:id="rId82"/>
    <p:sldId id="1565" r:id="rId83"/>
    <p:sldId id="1566" r:id="rId84"/>
    <p:sldId id="1567" r:id="rId85"/>
    <p:sldId id="1568" r:id="rId86"/>
    <p:sldId id="1569" r:id="rId87"/>
    <p:sldId id="1570" r:id="rId88"/>
    <p:sldId id="1571" r:id="rId89"/>
    <p:sldId id="1572" r:id="rId90"/>
    <p:sldId id="1573" r:id="rId91"/>
    <p:sldId id="1574" r:id="rId92"/>
    <p:sldId id="1575" r:id="rId93"/>
    <p:sldId id="1576" r:id="rId94"/>
    <p:sldId id="1577" r:id="rId95"/>
    <p:sldId id="1578" r:id="rId96"/>
    <p:sldId id="1609" r:id="rId97"/>
    <p:sldId id="1579" r:id="rId98"/>
    <p:sldId id="1580" r:id="rId99"/>
    <p:sldId id="1595" r:id="rId100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200" b="1" kern="1200">
        <a:solidFill>
          <a:srgbClr val="000066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2CCE8"/>
    <a:srgbClr val="AAE600"/>
    <a:srgbClr val="FF0000"/>
    <a:srgbClr val="1FE115"/>
    <a:srgbClr val="003399"/>
    <a:srgbClr val="000000"/>
    <a:srgbClr val="16165D"/>
    <a:srgbClr val="FF6600"/>
    <a:srgbClr val="99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92" autoAdjust="0"/>
    <p:restoredTop sz="93623" autoAdjust="0"/>
  </p:normalViewPr>
  <p:slideViewPr>
    <p:cSldViewPr>
      <p:cViewPr varScale="1">
        <p:scale>
          <a:sx n="98" d="100"/>
          <a:sy n="98" d="100"/>
        </p:scale>
        <p:origin x="196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783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presProps" Target="pres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61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noProof="0"/>
              <a:t>Klik om de opmaakprofielen van de modeltekst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305ACA9-A27D-4159-B806-94BE96EB69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5982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http://www.nss.gov.au/nss/home.nsf/pages/Sample+size+calculator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05ACA9-A27D-4159-B806-94BE96EB69B2}" type="slidenum">
              <a:rPr lang="en-US" smtClean="0"/>
              <a:pPr>
                <a:defRPr/>
              </a:pPr>
              <a:t>95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101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504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 i="0">
                <a:latin typeface="Trebuchet MS"/>
                <a:cs typeface="Trebuchet MS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482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0"/>
          <p:cNvCxnSpPr>
            <a:cxnSpLocks noChangeShapeType="1"/>
          </p:cNvCxnSpPr>
          <p:nvPr/>
        </p:nvCxnSpPr>
        <p:spPr bwMode="auto">
          <a:xfrm>
            <a:off x="762000" y="3733800"/>
            <a:ext cx="7772400" cy="1588"/>
          </a:xfrm>
          <a:prstGeom prst="line">
            <a:avLst/>
          </a:prstGeom>
          <a:noFill/>
          <a:ln w="9525">
            <a:solidFill>
              <a:schemeClr val="bg1"/>
            </a:solidFill>
            <a:prstDash val="dot"/>
            <a:round/>
            <a:headEnd/>
            <a:tailEnd/>
          </a:ln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743325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all">
                <a:latin typeface="Georgia"/>
                <a:cs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243138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0" i="0">
                <a:latin typeface="Trebuchet MS"/>
                <a:cs typeface="Trebuchet MS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482" y="6491456"/>
            <a:ext cx="452718" cy="365125"/>
          </a:xfrm>
        </p:spPr>
        <p:txBody>
          <a:bodyPr/>
          <a:lstStyle/>
          <a:p>
            <a:fld id="{970F0956-5B8E-40B4-A8DD-F75AA1D26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341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686800" cy="762000"/>
          </a:xfrm>
          <a:prstGeom prst="rect">
            <a:avLst/>
          </a:prstGeom>
        </p:spPr>
        <p:txBody>
          <a:bodyPr/>
          <a:lstStyle>
            <a:lvl1pPr algn="ctr">
              <a:defRPr b="0" i="0">
                <a:latin typeface="Georgia"/>
                <a:cs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4953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1pPr>
            <a:lvl2pPr>
              <a:buClr>
                <a:schemeClr val="bg1"/>
              </a:buClr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3pPr>
            <a:lvl4pPr>
              <a:buClr>
                <a:schemeClr val="bg1"/>
              </a:buClr>
              <a:defRPr b="0" i="0">
                <a:solidFill>
                  <a:schemeClr val="bg1"/>
                </a:solidFill>
                <a:latin typeface="Trebuchet MS"/>
                <a:cs typeface="Trebuchet MS"/>
              </a:defRPr>
            </a:lvl4pPr>
            <a:lvl5pPr>
              <a:buClr>
                <a:schemeClr val="bg1"/>
              </a:buClr>
              <a:defRPr b="0" i="1">
                <a:solidFill>
                  <a:schemeClr val="bg1"/>
                </a:solidFill>
                <a:latin typeface="Trebuchet MS"/>
                <a:cs typeface="Trebuchet M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466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066800"/>
            <a:ext cx="7772400" cy="1143000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eorgia"/>
                <a:cs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438400"/>
            <a:ext cx="3810000" cy="3505200"/>
          </a:xfrm>
          <a:prstGeom prst="rect">
            <a:avLst/>
          </a:prstGeom>
        </p:spPr>
        <p:txBody>
          <a:bodyPr/>
          <a:lstStyle>
            <a:lvl1pPr>
              <a:defRPr sz="2800" b="0" i="0">
                <a:latin typeface="Trebuchet MS"/>
                <a:cs typeface="Trebuchet MS"/>
              </a:defRPr>
            </a:lvl1pPr>
            <a:lvl2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18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1800" b="0" i="1">
                <a:latin typeface="Trebuchet MS"/>
                <a:cs typeface="Trebuchet M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810000" cy="3505200"/>
          </a:xfrm>
          <a:prstGeom prst="rect">
            <a:avLst/>
          </a:prstGeom>
        </p:spPr>
        <p:txBody>
          <a:bodyPr/>
          <a:lstStyle>
            <a:lvl1pPr>
              <a:defRPr sz="2800" b="0" i="0">
                <a:latin typeface="Trebuchet MS"/>
                <a:cs typeface="Trebuchet MS"/>
              </a:defRPr>
            </a:lvl1pPr>
            <a:lvl2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18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1800" b="0" i="1">
                <a:latin typeface="Trebuchet MS"/>
                <a:cs typeface="Trebuchet M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243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599"/>
            <a:ext cx="8229600" cy="100647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Georgia"/>
                <a:cs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315376"/>
            <a:ext cx="4040188" cy="4389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95601"/>
            <a:ext cx="4040188" cy="31242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  <a:lvl2pPr>
              <a:buClr>
                <a:schemeClr val="bg1"/>
              </a:buClr>
              <a:buFont typeface="Arial"/>
              <a:buChar char="•"/>
              <a:defRPr sz="2000" b="0" i="0">
                <a:solidFill>
                  <a:schemeClr val="bg1"/>
                </a:solidFill>
                <a:latin typeface="Trebuchet MS"/>
                <a:cs typeface="Trebuchet MS"/>
              </a:defRPr>
            </a:lvl2pPr>
            <a:lvl3pPr>
              <a:buClr>
                <a:schemeClr val="bg1"/>
              </a:buClr>
              <a:buFont typeface="Arial"/>
              <a:buChar char="•"/>
              <a:defRPr sz="1800" b="0" i="0">
                <a:solidFill>
                  <a:schemeClr val="bg1"/>
                </a:solidFill>
                <a:latin typeface="Trebuchet MS"/>
                <a:cs typeface="Trebuchet MS"/>
              </a:defRPr>
            </a:lvl3pPr>
            <a:lvl4pPr>
              <a:buClr>
                <a:schemeClr val="bg1"/>
              </a:buClr>
              <a:buFont typeface="Arial"/>
              <a:buChar char="•"/>
              <a:defRPr sz="1600" b="0" i="0">
                <a:solidFill>
                  <a:schemeClr val="bg1"/>
                </a:solidFill>
                <a:latin typeface="Trebuchet MS"/>
                <a:cs typeface="Trebuchet MS"/>
              </a:defRPr>
            </a:lvl4pPr>
            <a:lvl5pPr>
              <a:buClr>
                <a:schemeClr val="bg1"/>
              </a:buClr>
              <a:buFontTx/>
              <a:buNone/>
              <a:defRPr sz="1600" b="0" i="1">
                <a:solidFill>
                  <a:schemeClr val="bg1"/>
                </a:solidFill>
                <a:latin typeface="Trebuchet MS"/>
                <a:cs typeface="Trebuchet M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15376"/>
            <a:ext cx="4041775" cy="4389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0"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895601"/>
            <a:ext cx="4041775" cy="31242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 sz="2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buFont typeface="Arial"/>
              <a:buChar char="•"/>
              <a:defRPr sz="20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buFont typeface="Arial"/>
              <a:buChar char="•"/>
              <a:defRPr sz="18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buFont typeface="Arial"/>
              <a:buChar char="•"/>
              <a:defRPr sz="16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buFontTx/>
              <a:buNone/>
              <a:defRPr sz="1600" i="1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482" y="6491456"/>
            <a:ext cx="452718" cy="365125"/>
          </a:xfrm>
        </p:spPr>
        <p:txBody>
          <a:bodyPr/>
          <a:lstStyle/>
          <a:p>
            <a:fld id="{970F0956-5B8E-40B4-A8DD-F75AA1D26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277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3008313" cy="1295400"/>
          </a:xfrm>
          <a:prstGeom prst="rect">
            <a:avLst/>
          </a:prstGeom>
          <a:solidFill>
            <a:srgbClr val="E59C00"/>
          </a:solidFill>
        </p:spPr>
        <p:txBody>
          <a:bodyPr anchor="b"/>
          <a:lstStyle>
            <a:lvl1pPr algn="l">
              <a:defRPr sz="2000" b="1" i="0">
                <a:latin typeface="Trebuchet MS"/>
                <a:cs typeface="Trebuchet M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66801"/>
            <a:ext cx="5111750" cy="4953000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Georgia"/>
                <a:cs typeface="Georgia"/>
              </a:defRPr>
            </a:lvl1pPr>
            <a:lvl2pPr>
              <a:buClrTx/>
              <a:buFont typeface="Arial"/>
              <a:buChar char="•"/>
              <a:defRPr sz="2800" b="0" i="0"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400" b="0" i="0"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2000" b="0" i="0"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2000" b="0" i="1">
                <a:latin typeface="Trebuchet MS"/>
                <a:cs typeface="Trebuchet MS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14600"/>
            <a:ext cx="3008313" cy="3505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latin typeface="Trebuchet MS"/>
                <a:cs typeface="Trebuchet 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482" y="6491456"/>
            <a:ext cx="452718" cy="365125"/>
          </a:xfrm>
        </p:spPr>
        <p:txBody>
          <a:bodyPr/>
          <a:lstStyle/>
          <a:p>
            <a:fld id="{970F0956-5B8E-40B4-A8DD-F75AA1D26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853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572000"/>
            <a:ext cx="5334000" cy="566738"/>
          </a:xfrm>
          <a:prstGeom prst="rect">
            <a:avLst/>
          </a:prstGeom>
        </p:spPr>
        <p:txBody>
          <a:bodyPr anchor="b"/>
          <a:lstStyle>
            <a:lvl1pPr algn="ctr">
              <a:defRPr sz="2000" b="0" i="0">
                <a:latin typeface="Georgia"/>
                <a:cs typeface="Georgi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143000"/>
            <a:ext cx="5334000" cy="3429000"/>
          </a:xfrm>
          <a:prstGeom prst="rect">
            <a:avLst/>
          </a:prstGeom>
          <a:solidFill>
            <a:schemeClr val="bg2"/>
          </a:solidFill>
          <a:ln w="50800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52400" dist="101600" dir="2700000">
              <a:schemeClr val="tx1">
                <a:alpha val="31000"/>
              </a:schemeClr>
            </a:outerShdw>
          </a:effectLst>
        </p:spPr>
        <p:txBody>
          <a:bodyPr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138738"/>
            <a:ext cx="5334000" cy="8048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>
                <a:latin typeface="Trebuchet MS"/>
                <a:cs typeface="Trebuchet 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482" y="6491456"/>
            <a:ext cx="452718" cy="365125"/>
          </a:xfrm>
        </p:spPr>
        <p:txBody>
          <a:bodyPr/>
          <a:lstStyle/>
          <a:p>
            <a:fld id="{970F0956-5B8E-40B4-A8DD-F75AA1D26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7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8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gradFill rotWithShape="0">
            <a:gsLst>
              <a:gs pos="0">
                <a:srgbClr val="000042"/>
              </a:gs>
              <a:gs pos="100000">
                <a:srgbClr val="151555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19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solidFill>
            <a:srgbClr val="00004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gradFill rotWithShape="0">
            <a:gsLst>
              <a:gs pos="0">
                <a:srgbClr val="000042"/>
              </a:gs>
              <a:gs pos="100000">
                <a:srgbClr val="151555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1066800"/>
            <a:ext cx="9144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aphicFrame>
        <p:nvGraphicFramePr>
          <p:cNvPr id="8" name="Object 6"/>
          <p:cNvGraphicFramePr>
            <a:graphicFrameLocks noChangeAspect="1"/>
          </p:cNvGraphicFramePr>
          <p:nvPr/>
        </p:nvGraphicFramePr>
        <p:xfrm>
          <a:off x="0" y="0"/>
          <a:ext cx="9144000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256" name="Photo Editor-foto" r:id="rId3" imgW="7621064" imgH="1009791" progId="MSPhotoEd.3">
                  <p:embed/>
                </p:oleObj>
              </mc:Choice>
              <mc:Fallback>
                <p:oleObj name="Photo Editor-foto" r:id="rId3" imgW="7621064" imgH="1009791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1828800" y="71438"/>
            <a:ext cx="4191000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New York State </a:t>
            </a:r>
          </a:p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Center of Excellence in Bioinformatics &amp; Life Sciences</a:t>
            </a:r>
          </a:p>
          <a:p>
            <a:pPr algn="l">
              <a:defRPr/>
            </a:pPr>
            <a:endParaRPr lang="nl-BE" sz="800">
              <a:solidFill>
                <a:schemeClr val="bg1"/>
              </a:solidFill>
              <a:latin typeface="Batang" pitchFamily="18" charset="-127"/>
            </a:endParaRPr>
          </a:p>
        </p:txBody>
      </p:sp>
      <p:grpSp>
        <p:nvGrpSpPr>
          <p:cNvPr id="10" name="Group 8"/>
          <p:cNvGrpSpPr>
            <a:grpSpLocks/>
          </p:cNvGrpSpPr>
          <p:nvPr/>
        </p:nvGrpSpPr>
        <p:grpSpPr bwMode="auto">
          <a:xfrm>
            <a:off x="152400" y="152400"/>
            <a:ext cx="1752600" cy="838200"/>
            <a:chOff x="720" y="1440"/>
            <a:chExt cx="1104" cy="576"/>
          </a:xfrm>
        </p:grpSpPr>
        <p:sp>
          <p:nvSpPr>
            <p:cNvPr id="11" name="AutoShape 9"/>
            <p:cNvSpPr>
              <a:spLocks noChangeArrowheads="1"/>
            </p:cNvSpPr>
            <p:nvPr/>
          </p:nvSpPr>
          <p:spPr bwMode="auto">
            <a:xfrm>
              <a:off x="820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AutoShape 10"/>
            <p:cNvSpPr>
              <a:spLocks noChangeArrowheads="1"/>
            </p:cNvSpPr>
            <p:nvPr/>
          </p:nvSpPr>
          <p:spPr bwMode="auto">
            <a:xfrm>
              <a:off x="1123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AutoShape 11"/>
            <p:cNvSpPr>
              <a:spLocks noChangeArrowheads="1"/>
            </p:cNvSpPr>
            <p:nvPr/>
          </p:nvSpPr>
          <p:spPr bwMode="auto">
            <a:xfrm>
              <a:off x="1424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AutoShape 12"/>
            <p:cNvSpPr>
              <a:spLocks noChangeArrowheads="1"/>
            </p:cNvSpPr>
            <p:nvPr/>
          </p:nvSpPr>
          <p:spPr bwMode="auto">
            <a:xfrm>
              <a:off x="720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AutoShape 13"/>
            <p:cNvSpPr>
              <a:spLocks noChangeArrowheads="1"/>
            </p:cNvSpPr>
            <p:nvPr/>
          </p:nvSpPr>
          <p:spPr bwMode="auto">
            <a:xfrm>
              <a:off x="1021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AutoShape 14"/>
            <p:cNvSpPr>
              <a:spLocks noChangeArrowheads="1"/>
            </p:cNvSpPr>
            <p:nvPr/>
          </p:nvSpPr>
          <p:spPr bwMode="auto">
            <a:xfrm>
              <a:off x="1324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2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864" y="1440"/>
              <a:ext cx="960" cy="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defRPr/>
              </a:pP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R  </a:t>
              </a:r>
              <a:r>
                <a:rPr lang="nl-BE" sz="1600">
                  <a:solidFill>
                    <a:srgbClr val="153C8B"/>
                  </a:solidFill>
                  <a:latin typeface="Verdana" pitchFamily="34" charset="0"/>
                </a:rPr>
                <a:t> </a:t>
              </a: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T  U</a:t>
              </a:r>
              <a:endParaRPr lang="en-US">
                <a:solidFill>
                  <a:srgbClr val="153C8B"/>
                </a:solidFill>
                <a:latin typeface="Verdana" pitchFamily="34" charset="0"/>
              </a:endParaRPr>
            </a:p>
          </p:txBody>
        </p:sp>
      </p:grpSp>
      <p:sp>
        <p:nvSpPr>
          <p:cNvPr id="18" name="Line 16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graphicFrame>
        <p:nvGraphicFramePr>
          <p:cNvPr id="19" name="Object 20"/>
          <p:cNvGraphicFramePr>
            <a:graphicFrameLocks noChangeAspect="1"/>
          </p:cNvGraphicFramePr>
          <p:nvPr/>
        </p:nvGraphicFramePr>
        <p:xfrm>
          <a:off x="0" y="0"/>
          <a:ext cx="9144000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257" name="Photo Editor-foto" r:id="rId5" imgW="7621064" imgH="1009791" progId="MSPhotoEd.3">
                  <p:embed/>
                </p:oleObj>
              </mc:Choice>
              <mc:Fallback>
                <p:oleObj name="Photo Editor-foto" r:id="rId5" imgW="7621064" imgH="1009791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 Box 21"/>
          <p:cNvSpPr txBox="1">
            <a:spLocks noChangeArrowheads="1"/>
          </p:cNvSpPr>
          <p:nvPr/>
        </p:nvSpPr>
        <p:spPr bwMode="auto">
          <a:xfrm>
            <a:off x="1828800" y="71438"/>
            <a:ext cx="4191000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New York State </a:t>
            </a:r>
          </a:p>
          <a:p>
            <a:pPr algn="l">
              <a:defRPr/>
            </a:pPr>
            <a:r>
              <a:rPr lang="nl-BE" sz="2000">
                <a:solidFill>
                  <a:schemeClr val="bg1"/>
                </a:solidFill>
                <a:latin typeface="Batang" pitchFamily="18" charset="-127"/>
              </a:rPr>
              <a:t>Center of Excellence in Bioinformatics &amp; Life Sciences</a:t>
            </a:r>
          </a:p>
          <a:p>
            <a:pPr algn="l">
              <a:defRPr/>
            </a:pPr>
            <a:endParaRPr lang="nl-BE" sz="800">
              <a:solidFill>
                <a:schemeClr val="bg1"/>
              </a:solidFill>
              <a:latin typeface="Batang" pitchFamily="18" charset="-127"/>
            </a:endParaRPr>
          </a:p>
        </p:txBody>
      </p:sp>
      <p:grpSp>
        <p:nvGrpSpPr>
          <p:cNvPr id="21" name="Group 22"/>
          <p:cNvGrpSpPr>
            <a:grpSpLocks/>
          </p:cNvGrpSpPr>
          <p:nvPr/>
        </p:nvGrpSpPr>
        <p:grpSpPr bwMode="auto">
          <a:xfrm>
            <a:off x="152400" y="152400"/>
            <a:ext cx="1752600" cy="838200"/>
            <a:chOff x="720" y="1440"/>
            <a:chExt cx="1104" cy="576"/>
          </a:xfrm>
        </p:grpSpPr>
        <p:sp>
          <p:nvSpPr>
            <p:cNvPr id="22" name="AutoShape 23"/>
            <p:cNvSpPr>
              <a:spLocks noChangeArrowheads="1"/>
            </p:cNvSpPr>
            <p:nvPr/>
          </p:nvSpPr>
          <p:spPr bwMode="auto">
            <a:xfrm>
              <a:off x="820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" name="AutoShape 24"/>
            <p:cNvSpPr>
              <a:spLocks noChangeArrowheads="1"/>
            </p:cNvSpPr>
            <p:nvPr/>
          </p:nvSpPr>
          <p:spPr bwMode="auto">
            <a:xfrm>
              <a:off x="1123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" name="AutoShape 25"/>
            <p:cNvSpPr>
              <a:spLocks noChangeArrowheads="1"/>
            </p:cNvSpPr>
            <p:nvPr/>
          </p:nvSpPr>
          <p:spPr bwMode="auto">
            <a:xfrm>
              <a:off x="1424" y="1449"/>
              <a:ext cx="352" cy="269"/>
            </a:xfrm>
            <a:prstGeom prst="parallelogram">
              <a:avLst>
                <a:gd name="adj" fmla="val 32714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" name="AutoShape 26"/>
            <p:cNvSpPr>
              <a:spLocks noChangeArrowheads="1"/>
            </p:cNvSpPr>
            <p:nvPr/>
          </p:nvSpPr>
          <p:spPr bwMode="auto">
            <a:xfrm>
              <a:off x="720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" name="AutoShape 27"/>
            <p:cNvSpPr>
              <a:spLocks noChangeArrowheads="1"/>
            </p:cNvSpPr>
            <p:nvPr/>
          </p:nvSpPr>
          <p:spPr bwMode="auto">
            <a:xfrm>
              <a:off x="1021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1"/>
            </a:solidFill>
            <a:ln w="2857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" name="AutoShape 28"/>
            <p:cNvSpPr>
              <a:spLocks noChangeArrowheads="1"/>
            </p:cNvSpPr>
            <p:nvPr/>
          </p:nvSpPr>
          <p:spPr bwMode="auto">
            <a:xfrm>
              <a:off x="1324" y="1761"/>
              <a:ext cx="352" cy="255"/>
            </a:xfrm>
            <a:prstGeom prst="parallelogram">
              <a:avLst>
                <a:gd name="adj" fmla="val 34510"/>
              </a:avLst>
            </a:prstGeom>
            <a:solidFill>
              <a:schemeClr val="bg2"/>
            </a:solidFill>
            <a:ln w="28575">
              <a:solidFill>
                <a:srgbClr val="1E208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" name="Rectangle 29"/>
            <p:cNvSpPr>
              <a:spLocks noChangeArrowheads="1"/>
            </p:cNvSpPr>
            <p:nvPr/>
          </p:nvSpPr>
          <p:spPr bwMode="auto">
            <a:xfrm>
              <a:off x="864" y="1440"/>
              <a:ext cx="960" cy="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defRPr/>
              </a:pP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R  </a:t>
              </a:r>
              <a:r>
                <a:rPr lang="nl-BE" sz="1600">
                  <a:solidFill>
                    <a:srgbClr val="153C8B"/>
                  </a:solidFill>
                  <a:latin typeface="Verdana" pitchFamily="34" charset="0"/>
                </a:rPr>
                <a:t> </a:t>
              </a:r>
              <a:r>
                <a:rPr lang="nl-BE">
                  <a:solidFill>
                    <a:srgbClr val="153C8B"/>
                  </a:solidFill>
                  <a:latin typeface="Verdana" pitchFamily="34" charset="0"/>
                </a:rPr>
                <a:t>T  U</a:t>
              </a:r>
              <a:endParaRPr lang="en-US">
                <a:solidFill>
                  <a:srgbClr val="153C8B"/>
                </a:solidFill>
                <a:latin typeface="Verdana" pitchFamily="34" charset="0"/>
              </a:endParaRPr>
            </a:p>
          </p:txBody>
        </p:sp>
      </p:grpSp>
      <p:sp>
        <p:nvSpPr>
          <p:cNvPr id="29" name="Line 30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12825"/>
            <a:ext cx="8686800" cy="1174750"/>
          </a:xfrm>
          <a:prstGeom prst="roundRect">
            <a:avLst>
              <a:gd name="adj" fmla="val 16667"/>
            </a:avLst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52400" y="1981200"/>
            <a:ext cx="8839200" cy="4724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/>
              <a:t>Click icon to add table</a:t>
            </a:r>
          </a:p>
        </p:txBody>
      </p:sp>
      <p:sp>
        <p:nvSpPr>
          <p:cNvPr id="30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239000" y="6553200"/>
            <a:ext cx="1905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FB4125-E3D1-4ED8-8187-4993DEAD497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31" name="Slide Number Placeholder 3"/>
          <p:cNvSpPr txBox="1">
            <a:spLocks/>
          </p:cNvSpPr>
          <p:nvPr userDrawn="1"/>
        </p:nvSpPr>
        <p:spPr>
          <a:xfrm>
            <a:off x="4482" y="6491456"/>
            <a:ext cx="4527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b="1" kern="1200">
                <a:solidFill>
                  <a:schemeClr val="bg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000066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000066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000066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rgbClr val="000066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b="1" kern="1200">
                <a:solidFill>
                  <a:srgbClr val="000066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b="1" kern="1200">
                <a:solidFill>
                  <a:srgbClr val="000066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b="1" kern="1200">
                <a:solidFill>
                  <a:srgbClr val="000066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b="1" kern="1200">
                <a:solidFill>
                  <a:srgbClr val="000066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fld id="{970F0956-5B8E-40B4-A8DD-F75AA1D26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583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owntown.jpg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 bwMode="auto">
          <a:xfrm>
            <a:off x="0" y="609600"/>
            <a:ext cx="9144000" cy="6248400"/>
          </a:xfrm>
          <a:prstGeom prst="rect">
            <a:avLst/>
          </a:prstGeom>
          <a:solidFill>
            <a:srgbClr val="002060">
              <a:alpha val="6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4482" y="6491456"/>
            <a:ext cx="4527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970F0956-5B8E-40B4-A8DD-F75AA1D26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459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7" r:id="rId1"/>
    <p:sldLayoutId id="2147484028" r:id="rId2"/>
    <p:sldLayoutId id="2147484029" r:id="rId3"/>
    <p:sldLayoutId id="2147484030" r:id="rId4"/>
    <p:sldLayoutId id="2147484031" r:id="rId5"/>
    <p:sldLayoutId id="2147484032" r:id="rId6"/>
    <p:sldLayoutId id="2147484033" r:id="rId7"/>
    <p:sldLayoutId id="2147484034" r:id="rId8"/>
    <p:sldLayoutId id="2147484035" r:id="rId9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ＭＳ Ｐゴシック" pitchFamily="122" charset="-128"/>
          <a:cs typeface="ＭＳ Ｐゴシック" pitchFamily="122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defRPr sz="2400">
          <a:solidFill>
            <a:schemeClr val="bg1"/>
          </a:solidFill>
          <a:latin typeface="+mn-lt"/>
          <a:ea typeface="ＭＳ Ｐゴシック" pitchFamily="122" charset="-128"/>
          <a:cs typeface="ＭＳ Ｐゴシック" pitchFamily="122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FF6633"/>
        </a:buClr>
        <a:buSzPct val="80000"/>
        <a:buFont typeface="Times" charset="0"/>
        <a:buChar char="•"/>
        <a:defRPr sz="2400">
          <a:solidFill>
            <a:schemeClr val="bg1"/>
          </a:solidFill>
          <a:latin typeface="+mn-lt"/>
          <a:ea typeface="ＭＳ Ｐゴシック" pitchFamily="122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Char char="•"/>
        <a:defRPr sz="2000">
          <a:solidFill>
            <a:schemeClr val="bg1"/>
          </a:solidFill>
          <a:latin typeface="+mn-lt"/>
          <a:ea typeface="ＭＳ Ｐゴシック" pitchFamily="122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FF6600"/>
        </a:buClr>
        <a:buSzPct val="95000"/>
        <a:buFont typeface="Times" charset="0"/>
        <a:buChar char="•"/>
        <a:defRPr sz="2000">
          <a:solidFill>
            <a:schemeClr val="bg1"/>
          </a:solidFill>
          <a:latin typeface="+mn-lt"/>
          <a:ea typeface="ＭＳ Ｐゴシック" pitchFamily="122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sychology.wikia.org/wiki/Prior_probability" TargetMode="External"/><Relationship Id="rId2" Type="http://schemas.openxmlformats.org/officeDocument/2006/relationships/hyperlink" Target="https://matthew-brett.github.io/teaching/ioannidis_2005.html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doingbayesiandataanalysis.blogspot.com/2013/01/bayesian-disease-diagnosis-with.html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://ceur-ws.org/Vol-1515/regular10.pdf" TargetMode="Externa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journals.plos.org/plosmedicine/article?id=10.1371/journal.pmed.1002049" TargetMode="External"/><Relationship Id="rId2" Type="http://schemas.openxmlformats.org/officeDocument/2006/relationships/hyperlink" Target="https://www.bmj.com/content/371/bmj.m4425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ehjournal.biomedcentral.com/articles/10.1186/s12940-019-0556-5" TargetMode="Externa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prisma-statement.org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hyperlink" Target="https://pubmed.ncbi.nlm.nih.gov/33835035/" TargetMode="External"/><Relationship Id="rId2" Type="http://schemas.openxmlformats.org/officeDocument/2006/relationships/hyperlink" Target="https://hbr.org/2017/06/a-refresher-on-ab-testing" TargetMode="External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hyperlink" Target="https://onlinecourses.science.psu.edu/stat506/node/27" TargetMode="External"/><Relationship Id="rId1" Type="http://schemas.openxmlformats.org/officeDocument/2006/relationships/slideLayout" Target="../slideLayouts/slideLayout4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ciencedirect.com/science/article/pii/S1532046419301194" TargetMode="External"/><Relationship Id="rId3" Type="http://schemas.openxmlformats.org/officeDocument/2006/relationships/hyperlink" Target="https://www.sciencedirect.com/science/article/pii/S1532046419302369" TargetMode="External"/><Relationship Id="rId7" Type="http://schemas.openxmlformats.org/officeDocument/2006/relationships/hyperlink" Target="https://www.sciencedirect.com/science/article/pii/S1532046419302072" TargetMode="External"/><Relationship Id="rId2" Type="http://schemas.openxmlformats.org/officeDocument/2006/relationships/hyperlink" Target="https://www.sciencedirect.com/science/article/pii/S1532046420300071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sciencedirect.com/science/article/pii/S1532046419302254" TargetMode="External"/><Relationship Id="rId5" Type="http://schemas.openxmlformats.org/officeDocument/2006/relationships/hyperlink" Target="https://www.sciencedirect.com/science/article/pii/S1532046419301960" TargetMode="External"/><Relationship Id="rId4" Type="http://schemas.openxmlformats.org/officeDocument/2006/relationships/hyperlink" Target="https://www.sciencedirect.com/science/article/pii/S1532046419302448" TargetMode="Externa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ww.evanmiller.org/ab-testing/" TargetMode="External"/><Relationship Id="rId4" Type="http://schemas.openxmlformats.org/officeDocument/2006/relationships/image" Target="../media/image21.png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1470025"/>
          </a:xfrm>
        </p:spPr>
        <p:txBody>
          <a:bodyPr/>
          <a:lstStyle/>
          <a:p>
            <a:r>
              <a:rPr lang="en-US" dirty="0"/>
              <a:t>Statistical data analysis and</a:t>
            </a:r>
            <a:br>
              <a:rPr lang="en-US" dirty="0"/>
            </a:br>
            <a:r>
              <a:rPr lang="en-US" dirty="0"/>
              <a:t>research methods</a:t>
            </a:r>
            <a:br>
              <a:rPr lang="en-US" dirty="0"/>
            </a:br>
            <a:r>
              <a:rPr lang="en-US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BMI504</a:t>
            </a:r>
            <a:br>
              <a:rPr lang="en-US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br>
              <a:rPr lang="en-US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n-US" sz="2800" dirty="0"/>
              <a:t>Course 17229 – Spring 2023</a:t>
            </a:r>
            <a:br>
              <a:rPr lang="en-US" sz="2800" dirty="0"/>
            </a:br>
            <a:br>
              <a:rPr lang="en-US" sz="2800" dirty="0"/>
            </a:br>
            <a:br>
              <a:rPr lang="en-US" sz="2800" dirty="0"/>
            </a:br>
            <a:endParaRPr lang="en-US" sz="28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267200"/>
            <a:ext cx="6400800" cy="1752600"/>
          </a:xfrm>
        </p:spPr>
        <p:txBody>
          <a:bodyPr/>
          <a:lstStyle/>
          <a:p>
            <a:r>
              <a:rPr lang="en-US" dirty="0"/>
              <a:t>Class 3 – Feb 16, 2023</a:t>
            </a:r>
          </a:p>
          <a:p>
            <a:r>
              <a:rPr lang="en-US" dirty="0"/>
              <a:t>Parameters for research designs</a:t>
            </a:r>
          </a:p>
          <a:p>
            <a:endParaRPr lang="en-US" dirty="0"/>
          </a:p>
          <a:p>
            <a:r>
              <a:rPr lang="en-US" dirty="0"/>
              <a:t>Werner CEUSTERS, MD</a:t>
            </a:r>
          </a:p>
        </p:txBody>
      </p:sp>
    </p:spTree>
    <p:extLst>
      <p:ext uri="{BB962C8B-B14F-4D97-AF65-F5344CB8AC3E}">
        <p14:creationId xmlns:p14="http://schemas.microsoft.com/office/powerpoint/2010/main" val="8031565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Design: what and what parts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plans and procedures for research that span the steps from broad assumptions to detailed methods of data collection, analysis, and interpretation.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u="sng" dirty="0"/>
              <a:t>Decision to select a design</a:t>
            </a:r>
            <a:r>
              <a:rPr lang="en-US" dirty="0"/>
              <a:t> must be informed by: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/>
              <a:t>research problem</a:t>
            </a:r>
            <a:r>
              <a:rPr lang="en-US" dirty="0"/>
              <a:t>, esp. its nature,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/>
              <a:t>worldviews</a:t>
            </a:r>
            <a:r>
              <a:rPr lang="en-US" dirty="0"/>
              <a:t>: the philosophical assumptions the researcher brings to the study;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/>
              <a:t>methodology</a:t>
            </a:r>
            <a:r>
              <a:rPr lang="en-US" dirty="0"/>
              <a:t>: procedures of inquiry (quantitative / qualitative / mixed)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/>
              <a:t>research methods</a:t>
            </a:r>
            <a:r>
              <a:rPr lang="en-US" dirty="0"/>
              <a:t>: how to conduct data collection, analysis, and interpretation.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76328" y="6435213"/>
            <a:ext cx="50390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0" dirty="0">
                <a:solidFill>
                  <a:schemeClr val="bg1"/>
                </a:solidFill>
                <a:latin typeface="Trebuchet MS"/>
                <a:cs typeface="Trebuchet MS"/>
              </a:rPr>
              <a:t>Adapted from: Creswell, Research Design, Los Angeles, 2014</a:t>
            </a:r>
          </a:p>
        </p:txBody>
      </p:sp>
    </p:spTree>
    <p:extLst>
      <p:ext uri="{BB962C8B-B14F-4D97-AF65-F5344CB8AC3E}">
        <p14:creationId xmlns:p14="http://schemas.microsoft.com/office/powerpoint/2010/main" val="3444441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versus methodology</a:t>
            </a:r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6173126"/>
              </p:ext>
            </p:extLst>
          </p:nvPr>
        </p:nvGraphicFramePr>
        <p:xfrm>
          <a:off x="228600" y="1676400"/>
          <a:ext cx="8686800" cy="22955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3400">
                  <a:extLst>
                    <a:ext uri="{9D8B030D-6E8A-4147-A177-3AD203B41FA5}">
                      <a16:colId xmlns:a16="http://schemas.microsoft.com/office/drawing/2014/main" val="3928311304"/>
                    </a:ext>
                  </a:extLst>
                </a:gridCol>
                <a:gridCol w="4343400">
                  <a:extLst>
                    <a:ext uri="{9D8B030D-6E8A-4147-A177-3AD203B41FA5}">
                      <a16:colId xmlns:a16="http://schemas.microsoft.com/office/drawing/2014/main" val="12362502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Research design 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Research methodology 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07927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Focuses on the </a:t>
                      </a:r>
                      <a:r>
                        <a:rPr lang="en-US" sz="2000" b="0" i="0" u="sng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end-product</a:t>
                      </a:r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: What kind of study is being planned and what kind of results are aimed at.  E.g.  Historical - comparative study, interpretive approach OR exploratory study, inductive and deductive etc.  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2316075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447800" y="6248400"/>
            <a:ext cx="7543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dirty="0" err="1">
                <a:solidFill>
                  <a:schemeClr val="bg1"/>
                </a:solidFill>
              </a:rPr>
              <a:t>Dr</a:t>
            </a:r>
            <a:r>
              <a:rPr lang="en-US" sz="1400" b="0" dirty="0">
                <a:solidFill>
                  <a:schemeClr val="bg1"/>
                </a:solidFill>
              </a:rPr>
              <a:t> Brian van </a:t>
            </a:r>
            <a:r>
              <a:rPr lang="en-US" sz="1400" b="0" dirty="0" err="1">
                <a:solidFill>
                  <a:schemeClr val="bg1"/>
                </a:solidFill>
              </a:rPr>
              <a:t>Wyk</a:t>
            </a:r>
            <a:r>
              <a:rPr lang="en-US" sz="1400" b="0" dirty="0">
                <a:solidFill>
                  <a:schemeClr val="bg1"/>
                </a:solidFill>
              </a:rPr>
              <a:t>. Research design and methods; Part I.</a:t>
            </a:r>
          </a:p>
          <a:p>
            <a:pPr algn="r"/>
            <a:r>
              <a:rPr lang="en-US" sz="1400" b="0" dirty="0">
                <a:solidFill>
                  <a:schemeClr val="bg1"/>
                </a:solidFill>
              </a:rPr>
              <a:t>https://www.uwc.ac.za/Students/Postgraduate/Documents/Research_and_Design_I.pdf</a:t>
            </a:r>
          </a:p>
        </p:txBody>
      </p:sp>
    </p:spTree>
    <p:extLst>
      <p:ext uri="{BB962C8B-B14F-4D97-AF65-F5344CB8AC3E}">
        <p14:creationId xmlns:p14="http://schemas.microsoft.com/office/powerpoint/2010/main" val="4859182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versus methodology</a:t>
            </a:r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9176534"/>
              </p:ext>
            </p:extLst>
          </p:nvPr>
        </p:nvGraphicFramePr>
        <p:xfrm>
          <a:off x="228600" y="1676400"/>
          <a:ext cx="8686800" cy="22955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3400">
                  <a:extLst>
                    <a:ext uri="{9D8B030D-6E8A-4147-A177-3AD203B41FA5}">
                      <a16:colId xmlns:a16="http://schemas.microsoft.com/office/drawing/2014/main" val="3928311304"/>
                    </a:ext>
                  </a:extLst>
                </a:gridCol>
                <a:gridCol w="4343400">
                  <a:extLst>
                    <a:ext uri="{9D8B030D-6E8A-4147-A177-3AD203B41FA5}">
                      <a16:colId xmlns:a16="http://schemas.microsoft.com/office/drawing/2014/main" val="12362502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Research design 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Research methodology 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07927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Focuses on the </a:t>
                      </a:r>
                      <a:r>
                        <a:rPr lang="en-US" sz="2000" b="0" i="0" u="sng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end-product</a:t>
                      </a:r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: What kind of study is being planned and what kind of results are aimed at.  E.g.  Historical - comparative study, interpretive approach OR exploratory study, inductive and deductive etc.  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Focuses on the research </a:t>
                      </a:r>
                      <a:r>
                        <a:rPr lang="en-US" sz="2000" b="0" i="0" u="sng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process</a:t>
                      </a:r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and the kind of </a:t>
                      </a:r>
                      <a:r>
                        <a:rPr lang="en-US" sz="2000" b="0" i="0" u="sng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tools and procedures</a:t>
                      </a:r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to be used. E.g.  Document analysis, survey methods, analysis of existing (secondary) data/statistics etc.) 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2316075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447800" y="6248400"/>
            <a:ext cx="7543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dirty="0" err="1">
                <a:solidFill>
                  <a:schemeClr val="bg1"/>
                </a:solidFill>
              </a:rPr>
              <a:t>Dr</a:t>
            </a:r>
            <a:r>
              <a:rPr lang="en-US" sz="1400" b="0" dirty="0">
                <a:solidFill>
                  <a:schemeClr val="bg1"/>
                </a:solidFill>
              </a:rPr>
              <a:t> Brian van </a:t>
            </a:r>
            <a:r>
              <a:rPr lang="en-US" sz="1400" b="0" dirty="0" err="1">
                <a:solidFill>
                  <a:schemeClr val="bg1"/>
                </a:solidFill>
              </a:rPr>
              <a:t>Wyk</a:t>
            </a:r>
            <a:r>
              <a:rPr lang="en-US" sz="1400" b="0" dirty="0">
                <a:solidFill>
                  <a:schemeClr val="bg1"/>
                </a:solidFill>
              </a:rPr>
              <a:t>. Research design and methods; Part I.</a:t>
            </a:r>
          </a:p>
          <a:p>
            <a:pPr algn="r"/>
            <a:r>
              <a:rPr lang="en-US" sz="1400" b="0" dirty="0">
                <a:solidFill>
                  <a:schemeClr val="bg1"/>
                </a:solidFill>
              </a:rPr>
              <a:t>https://www.uwc.ac.za/Students/Postgraduate/Documents/Research_and_Design_I.pdf</a:t>
            </a:r>
          </a:p>
        </p:txBody>
      </p:sp>
    </p:spTree>
    <p:extLst>
      <p:ext uri="{BB962C8B-B14F-4D97-AF65-F5344CB8AC3E}">
        <p14:creationId xmlns:p14="http://schemas.microsoft.com/office/powerpoint/2010/main" val="34896439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versus methodology</a:t>
            </a:r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3648804"/>
              </p:ext>
            </p:extLst>
          </p:nvPr>
        </p:nvGraphicFramePr>
        <p:xfrm>
          <a:off x="228600" y="1676400"/>
          <a:ext cx="8686800" cy="33013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3400">
                  <a:extLst>
                    <a:ext uri="{9D8B030D-6E8A-4147-A177-3AD203B41FA5}">
                      <a16:colId xmlns:a16="http://schemas.microsoft.com/office/drawing/2014/main" val="3928311304"/>
                    </a:ext>
                  </a:extLst>
                </a:gridCol>
                <a:gridCol w="4343400">
                  <a:extLst>
                    <a:ext uri="{9D8B030D-6E8A-4147-A177-3AD203B41FA5}">
                      <a16:colId xmlns:a16="http://schemas.microsoft.com/office/drawing/2014/main" val="12362502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Research design 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Research methodology 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07927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Focuses on the </a:t>
                      </a:r>
                      <a:r>
                        <a:rPr lang="en-US" sz="2000" b="0" i="0" u="sng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end-product</a:t>
                      </a:r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: What kind of study is being planned and what kind of results are aimed at.  E.g.  Historical - comparative study, interpretive approach OR exploratory study, inductive and deductive etc.  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Focuses on the research </a:t>
                      </a:r>
                      <a:r>
                        <a:rPr lang="en-US" sz="2000" b="0" i="0" u="sng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process</a:t>
                      </a:r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and the kind of </a:t>
                      </a:r>
                      <a:r>
                        <a:rPr lang="en-US" sz="2000" b="0" i="0" u="sng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tools and procedures</a:t>
                      </a:r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to be used. E.g.  Document analysis, survey methods, analysis of existing (secondary) data/statistics etc.) 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23160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Point of departure (driven by) = </a:t>
                      </a:r>
                      <a:r>
                        <a:rPr lang="en-US" sz="2000" b="0" i="0" u="sng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Research problem</a:t>
                      </a:r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or question.  </a:t>
                      </a:r>
                    </a:p>
                    <a:p>
                      <a:pPr algn="l" fontAlgn="b"/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2620490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447800" y="6248400"/>
            <a:ext cx="7543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dirty="0" err="1">
                <a:solidFill>
                  <a:schemeClr val="bg1"/>
                </a:solidFill>
              </a:rPr>
              <a:t>Dr</a:t>
            </a:r>
            <a:r>
              <a:rPr lang="en-US" sz="1400" b="0" dirty="0">
                <a:solidFill>
                  <a:schemeClr val="bg1"/>
                </a:solidFill>
              </a:rPr>
              <a:t> Brian van </a:t>
            </a:r>
            <a:r>
              <a:rPr lang="en-US" sz="1400" b="0" dirty="0" err="1">
                <a:solidFill>
                  <a:schemeClr val="bg1"/>
                </a:solidFill>
              </a:rPr>
              <a:t>Wyk</a:t>
            </a:r>
            <a:r>
              <a:rPr lang="en-US" sz="1400" b="0" dirty="0">
                <a:solidFill>
                  <a:schemeClr val="bg1"/>
                </a:solidFill>
              </a:rPr>
              <a:t>. Research design and methods; Part I.</a:t>
            </a:r>
          </a:p>
          <a:p>
            <a:pPr algn="r"/>
            <a:r>
              <a:rPr lang="en-US" sz="1400" b="0" dirty="0">
                <a:solidFill>
                  <a:schemeClr val="bg1"/>
                </a:solidFill>
              </a:rPr>
              <a:t>https://www.uwc.ac.za/Students/Postgraduate/Documents/Research_and_Design_I.pdf</a:t>
            </a:r>
          </a:p>
        </p:txBody>
      </p:sp>
    </p:spTree>
    <p:extLst>
      <p:ext uri="{BB962C8B-B14F-4D97-AF65-F5344CB8AC3E}">
        <p14:creationId xmlns:p14="http://schemas.microsoft.com/office/powerpoint/2010/main" val="5923456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versus methodology</a:t>
            </a:r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248341"/>
              </p:ext>
            </p:extLst>
          </p:nvPr>
        </p:nvGraphicFramePr>
        <p:xfrm>
          <a:off x="228600" y="1676400"/>
          <a:ext cx="8686800" cy="33013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3400">
                  <a:extLst>
                    <a:ext uri="{9D8B030D-6E8A-4147-A177-3AD203B41FA5}">
                      <a16:colId xmlns:a16="http://schemas.microsoft.com/office/drawing/2014/main" val="3928311304"/>
                    </a:ext>
                  </a:extLst>
                </a:gridCol>
                <a:gridCol w="4343400">
                  <a:extLst>
                    <a:ext uri="{9D8B030D-6E8A-4147-A177-3AD203B41FA5}">
                      <a16:colId xmlns:a16="http://schemas.microsoft.com/office/drawing/2014/main" val="12362502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Research design 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Research methodology 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07927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Focuses on the </a:t>
                      </a:r>
                      <a:r>
                        <a:rPr lang="en-US" sz="2000" b="0" i="0" u="sng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end-product</a:t>
                      </a:r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: What kind of study is being planned and what kind of results are aimed at.  E.g.  Historical - comparative study, interpretive approach OR exploratory study, inductive and deductive etc.  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Focuses on the research </a:t>
                      </a:r>
                      <a:r>
                        <a:rPr lang="en-US" sz="2000" b="0" i="0" u="sng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process</a:t>
                      </a:r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and the kind of </a:t>
                      </a:r>
                      <a:r>
                        <a:rPr lang="en-US" sz="2000" b="0" i="0" u="sng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tools and procedures</a:t>
                      </a:r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to be used. E.g.  Document analysis, survey methods, analysis of existing (secondary) data/statistics etc.) 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23160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Point of departure (driven by) = </a:t>
                      </a:r>
                      <a:r>
                        <a:rPr lang="en-US" sz="2000" b="0" i="0" u="sng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Research problem</a:t>
                      </a:r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or question.  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Point of departure (driven by) = Specific </a:t>
                      </a:r>
                      <a:r>
                        <a:rPr lang="en-US" sz="2000" b="0" i="0" u="sng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tasks</a:t>
                      </a:r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(data collection or sampling) at hand. 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2620490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447800" y="6248400"/>
            <a:ext cx="7543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dirty="0" err="1">
                <a:solidFill>
                  <a:schemeClr val="bg1"/>
                </a:solidFill>
              </a:rPr>
              <a:t>Dr</a:t>
            </a:r>
            <a:r>
              <a:rPr lang="en-US" sz="1400" b="0" dirty="0">
                <a:solidFill>
                  <a:schemeClr val="bg1"/>
                </a:solidFill>
              </a:rPr>
              <a:t> Brian van </a:t>
            </a:r>
            <a:r>
              <a:rPr lang="en-US" sz="1400" b="0" dirty="0" err="1">
                <a:solidFill>
                  <a:schemeClr val="bg1"/>
                </a:solidFill>
              </a:rPr>
              <a:t>Wyk</a:t>
            </a:r>
            <a:r>
              <a:rPr lang="en-US" sz="1400" b="0" dirty="0">
                <a:solidFill>
                  <a:schemeClr val="bg1"/>
                </a:solidFill>
              </a:rPr>
              <a:t>. Research design and methods; Part I.</a:t>
            </a:r>
          </a:p>
          <a:p>
            <a:pPr algn="r"/>
            <a:r>
              <a:rPr lang="en-US" sz="1400" b="0" dirty="0">
                <a:solidFill>
                  <a:schemeClr val="bg1"/>
                </a:solidFill>
              </a:rPr>
              <a:t>https://www.uwc.ac.za/Students/Postgraduate/Documents/Research_and_Design_I.pdf</a:t>
            </a:r>
          </a:p>
        </p:txBody>
      </p:sp>
    </p:spTree>
    <p:extLst>
      <p:ext uri="{BB962C8B-B14F-4D97-AF65-F5344CB8AC3E}">
        <p14:creationId xmlns:p14="http://schemas.microsoft.com/office/powerpoint/2010/main" val="23377238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versus methodology</a:t>
            </a:r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7719553"/>
              </p:ext>
            </p:extLst>
          </p:nvPr>
        </p:nvGraphicFramePr>
        <p:xfrm>
          <a:off x="228600" y="1676400"/>
          <a:ext cx="8686800" cy="46120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3400">
                  <a:extLst>
                    <a:ext uri="{9D8B030D-6E8A-4147-A177-3AD203B41FA5}">
                      <a16:colId xmlns:a16="http://schemas.microsoft.com/office/drawing/2014/main" val="3928311304"/>
                    </a:ext>
                  </a:extLst>
                </a:gridCol>
                <a:gridCol w="4343400">
                  <a:extLst>
                    <a:ext uri="{9D8B030D-6E8A-4147-A177-3AD203B41FA5}">
                      <a16:colId xmlns:a16="http://schemas.microsoft.com/office/drawing/2014/main" val="12362502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Research design 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Research methodology 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07927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Focuses on the </a:t>
                      </a:r>
                      <a:r>
                        <a:rPr lang="en-US" sz="2000" b="0" i="0" u="sng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end-product</a:t>
                      </a:r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: What kind of study is being planned and what kind of results are aimed at.  E.g.  Historical - comparative study, interpretive approach OR exploratory study, inductive and deductive etc.  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Focuses on the research </a:t>
                      </a:r>
                      <a:r>
                        <a:rPr lang="en-US" sz="2000" b="0" i="0" u="sng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process</a:t>
                      </a:r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and the kind of </a:t>
                      </a:r>
                      <a:r>
                        <a:rPr lang="en-US" sz="2000" b="0" i="0" u="sng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tools and procedures</a:t>
                      </a:r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to be used. E.g.  Document analysis, survey methods, analysis of existing (secondary) data/statistics etc.) 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23160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Point of departure (driven by) = </a:t>
                      </a:r>
                      <a:r>
                        <a:rPr lang="en-US" sz="2000" b="0" i="0" u="sng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Research problem</a:t>
                      </a:r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or question.  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Point of departure (driven by) = Specific </a:t>
                      </a:r>
                      <a:r>
                        <a:rPr lang="en-US" sz="2000" b="0" i="0" u="sng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tasks</a:t>
                      </a:r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(data collection or sampling) at hand. 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26204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Focuses on the logic of research: </a:t>
                      </a:r>
                      <a:r>
                        <a:rPr lang="en-US" sz="2000" b="0" i="0" u="sng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What evidence is required</a:t>
                      </a:r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to address the question adequately?  </a:t>
                      </a:r>
                    </a:p>
                    <a:p>
                      <a:pPr algn="l" fontAlgn="b"/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3979688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447800" y="6248400"/>
            <a:ext cx="7543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dirty="0" err="1">
                <a:solidFill>
                  <a:schemeClr val="bg1"/>
                </a:solidFill>
              </a:rPr>
              <a:t>Dr</a:t>
            </a:r>
            <a:r>
              <a:rPr lang="en-US" sz="1400" b="0" dirty="0">
                <a:solidFill>
                  <a:schemeClr val="bg1"/>
                </a:solidFill>
              </a:rPr>
              <a:t> Brian van </a:t>
            </a:r>
            <a:r>
              <a:rPr lang="en-US" sz="1400" b="0" dirty="0" err="1">
                <a:solidFill>
                  <a:schemeClr val="bg1"/>
                </a:solidFill>
              </a:rPr>
              <a:t>Wyk</a:t>
            </a:r>
            <a:r>
              <a:rPr lang="en-US" sz="1400" b="0" dirty="0">
                <a:solidFill>
                  <a:schemeClr val="bg1"/>
                </a:solidFill>
              </a:rPr>
              <a:t>. Research design and methods; Part I.</a:t>
            </a:r>
          </a:p>
          <a:p>
            <a:pPr algn="r"/>
            <a:r>
              <a:rPr lang="en-US" sz="1400" b="0" dirty="0">
                <a:solidFill>
                  <a:schemeClr val="bg1"/>
                </a:solidFill>
              </a:rPr>
              <a:t>https://www.uwc.ac.za/Students/Postgraduate/Documents/Research_and_Design_I.pdf</a:t>
            </a:r>
          </a:p>
        </p:txBody>
      </p:sp>
    </p:spTree>
    <p:extLst>
      <p:ext uri="{BB962C8B-B14F-4D97-AF65-F5344CB8AC3E}">
        <p14:creationId xmlns:p14="http://schemas.microsoft.com/office/powerpoint/2010/main" val="22475441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versus methodology</a:t>
            </a:r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7092630"/>
              </p:ext>
            </p:extLst>
          </p:nvPr>
        </p:nvGraphicFramePr>
        <p:xfrm>
          <a:off x="228600" y="1676400"/>
          <a:ext cx="8686800" cy="46120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3400">
                  <a:extLst>
                    <a:ext uri="{9D8B030D-6E8A-4147-A177-3AD203B41FA5}">
                      <a16:colId xmlns:a16="http://schemas.microsoft.com/office/drawing/2014/main" val="3928311304"/>
                    </a:ext>
                  </a:extLst>
                </a:gridCol>
                <a:gridCol w="4343400">
                  <a:extLst>
                    <a:ext uri="{9D8B030D-6E8A-4147-A177-3AD203B41FA5}">
                      <a16:colId xmlns:a16="http://schemas.microsoft.com/office/drawing/2014/main" val="12362502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Research design 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Research methodology  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07927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Focuses on the </a:t>
                      </a:r>
                      <a:r>
                        <a:rPr lang="en-US" sz="2000" b="0" i="0" u="sng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end-product</a:t>
                      </a:r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: What kind of study is being planned and what kind of results are aimed at.  E.g.  Historical - comparative study, interpretive approach OR exploratory study, inductive and deductive etc.  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Focuses on the research </a:t>
                      </a:r>
                      <a:r>
                        <a:rPr lang="en-US" sz="2000" b="0" i="0" u="sng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process</a:t>
                      </a:r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and the kind of </a:t>
                      </a:r>
                      <a:r>
                        <a:rPr lang="en-US" sz="2000" b="0" i="0" u="sng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tools and procedures</a:t>
                      </a:r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to be used. E.g.  Document analysis, survey methods, analysis of existing (secondary) data/statistics etc.) 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23160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Point of departure (driven by) = </a:t>
                      </a:r>
                      <a:r>
                        <a:rPr lang="en-US" sz="2000" b="0" i="0" u="sng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Research problem</a:t>
                      </a:r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or question.  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Point of departure (driven by) = Specific </a:t>
                      </a:r>
                      <a:r>
                        <a:rPr lang="en-US" sz="2000" b="0" i="0" u="sng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tasks</a:t>
                      </a:r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(data collection or sampling) at hand. 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26204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Focuses on the logic of research: </a:t>
                      </a:r>
                      <a:r>
                        <a:rPr lang="en-US" sz="2000" b="0" i="0" u="sng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What evidence is required</a:t>
                      </a:r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to address the question adequately?  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Focuses on the individual (not linear) </a:t>
                      </a:r>
                      <a:r>
                        <a:rPr lang="en-US" sz="2000" b="0" i="0" u="sng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steps in the research</a:t>
                      </a:r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 process and the most ‘objective’ (unbiased) procedures to be employed. 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3979688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447800" y="6248400"/>
            <a:ext cx="7543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dirty="0" err="1">
                <a:solidFill>
                  <a:schemeClr val="bg1"/>
                </a:solidFill>
              </a:rPr>
              <a:t>Dr</a:t>
            </a:r>
            <a:r>
              <a:rPr lang="en-US" sz="1400" b="0" dirty="0">
                <a:solidFill>
                  <a:schemeClr val="bg1"/>
                </a:solidFill>
              </a:rPr>
              <a:t> Brian van </a:t>
            </a:r>
            <a:r>
              <a:rPr lang="en-US" sz="1400" b="0" dirty="0" err="1">
                <a:solidFill>
                  <a:schemeClr val="bg1"/>
                </a:solidFill>
              </a:rPr>
              <a:t>Wyk</a:t>
            </a:r>
            <a:r>
              <a:rPr lang="en-US" sz="1400" b="0" dirty="0">
                <a:solidFill>
                  <a:schemeClr val="bg1"/>
                </a:solidFill>
              </a:rPr>
              <a:t>. Research design and methods; Part I.</a:t>
            </a:r>
          </a:p>
          <a:p>
            <a:pPr algn="r"/>
            <a:r>
              <a:rPr lang="en-US" sz="1400" b="0" dirty="0">
                <a:solidFill>
                  <a:schemeClr val="bg1"/>
                </a:solidFill>
              </a:rPr>
              <a:t>https://www.uwc.ac.za/Students/Postgraduate/Documents/Research_and_Design_I.pdf</a:t>
            </a:r>
          </a:p>
        </p:txBody>
      </p:sp>
    </p:spTree>
    <p:extLst>
      <p:ext uri="{BB962C8B-B14F-4D97-AF65-F5344CB8AC3E}">
        <p14:creationId xmlns:p14="http://schemas.microsoft.com/office/powerpoint/2010/main" val="14663990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Design: what and why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Specifies: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required data,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methods to be used to collect and analyze this data, and how this contributes to answering the research question.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Different design logics are used for different types of study, e.g. based on purpose of the inquiry: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Exploration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Description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Explanation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Prediction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Evaluation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History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048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 in scientific research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1600" dirty="0"/>
              <a:t>Specify the question you are asking.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Put the question in the form of a null hypothesis and alternative hypothesis.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Put the question in the form of a statistical null hypothesis and alternative hypothesis.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Determine which variables are relevant to the question.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Determine what kind of variable each one is.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Design an experiment that controls or randomizes the confounding variables.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Based on the number of variables, the kinds of variables, the expected fit to the parametric assumptions, and the hypothesis to be tested, choose the best statistical test to use.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If possible, do a power analysis to determine a good sample size for the experiment.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Do the experiment.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Examine the data to see if it meets the assumptions of the statistical test you chose. If it doesn't, choose a more appropriate test.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Apply the statistical test you chose, and interpret the results.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/>
              <a:t>Communicate your results effectively, usually with a graph or table. </a:t>
            </a:r>
          </a:p>
        </p:txBody>
      </p:sp>
      <p:sp>
        <p:nvSpPr>
          <p:cNvPr id="2" name="Rectangle 1"/>
          <p:cNvSpPr/>
          <p:nvPr/>
        </p:nvSpPr>
        <p:spPr>
          <a:xfrm>
            <a:off x="228600" y="6443246"/>
            <a:ext cx="8839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b="0" dirty="0">
                <a:solidFill>
                  <a:schemeClr val="bg1"/>
                </a:solidFill>
              </a:rPr>
              <a:t>John H. McDonald. The Handbook of Biological Statistics ©. 2014. http://www.biostathandbook.com/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CC37519-617F-47C2-8F5F-740D4FBC6AC7}"/>
              </a:ext>
            </a:extLst>
          </p:cNvPr>
          <p:cNvSpPr/>
          <p:nvPr/>
        </p:nvSpPr>
        <p:spPr bwMode="auto">
          <a:xfrm>
            <a:off x="228600" y="1676400"/>
            <a:ext cx="8610600" cy="2895600"/>
          </a:xfrm>
          <a:prstGeom prst="rect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5986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Exploratory versus conclusive research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0306461"/>
              </p:ext>
            </p:extLst>
          </p:nvPr>
        </p:nvGraphicFramePr>
        <p:xfrm>
          <a:off x="174810" y="1556043"/>
          <a:ext cx="8740590" cy="5000413"/>
        </p:xfrm>
        <a:graphic>
          <a:graphicData uri="http://schemas.openxmlformats.org/drawingml/2006/table">
            <a:tbl>
              <a:tblPr/>
              <a:tblGrid>
                <a:gridCol w="2415990">
                  <a:extLst>
                    <a:ext uri="{9D8B030D-6E8A-4147-A177-3AD203B41FA5}">
                      <a16:colId xmlns:a16="http://schemas.microsoft.com/office/drawing/2014/main" val="3186567327"/>
                    </a:ext>
                  </a:extLst>
                </a:gridCol>
                <a:gridCol w="3578774">
                  <a:extLst>
                    <a:ext uri="{9D8B030D-6E8A-4147-A177-3AD203B41FA5}">
                      <a16:colId xmlns:a16="http://schemas.microsoft.com/office/drawing/2014/main" val="970204186"/>
                    </a:ext>
                  </a:extLst>
                </a:gridCol>
                <a:gridCol w="2745826">
                  <a:extLst>
                    <a:ext uri="{9D8B030D-6E8A-4147-A177-3AD203B41FA5}">
                      <a16:colId xmlns:a16="http://schemas.microsoft.com/office/drawing/2014/main" val="260498249"/>
                    </a:ext>
                  </a:extLst>
                </a:gridCol>
              </a:tblGrid>
              <a:tr h="560264">
                <a:tc>
                  <a:txBody>
                    <a:bodyPr/>
                    <a:lstStyle/>
                    <a:p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</a:rPr>
                        <a:t>Research project components</a:t>
                      </a:r>
                    </a:p>
                  </a:txBody>
                  <a:tcPr marL="55033" marR="55033" marT="27517" marB="2751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</a:rPr>
                        <a:t>Exploratory research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55033" marR="55033" marT="27517" marB="2751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</a:rPr>
                        <a:t>Conclusive research</a:t>
                      </a:r>
                      <a:endParaRPr lang="en-US" sz="1600" dirty="0">
                        <a:solidFill>
                          <a:schemeClr val="bg1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55033" marR="55033" marT="27517" marB="2751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17950921"/>
                  </a:ext>
                </a:extLst>
              </a:tr>
              <a:tr h="763003">
                <a:tc>
                  <a:txBody>
                    <a:bodyPr/>
                    <a:lstStyle/>
                    <a:p>
                      <a:r>
                        <a:rPr lang="en-US" sz="1600" b="1" i="1" dirty="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</a:rPr>
                        <a:t>Research purpose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55033" marR="55033" marT="27517" marB="2751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</a:rPr>
                        <a:t>General: to </a:t>
                      </a:r>
                      <a:r>
                        <a:rPr lang="en-US" sz="1600" dirty="0">
                          <a:solidFill>
                            <a:srgbClr val="FFFF00"/>
                          </a:solidFill>
                          <a:effectLst/>
                          <a:latin typeface="Georgia" panose="02040502050405020303" pitchFamily="18" charset="0"/>
                        </a:rPr>
                        <a:t>generate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</a:rPr>
                        <a:t> insights about a situation</a:t>
                      </a:r>
                    </a:p>
                  </a:txBody>
                  <a:tcPr marL="55033" marR="55033" marT="27517" marB="2751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</a:rPr>
                        <a:t>Specific: to </a:t>
                      </a:r>
                      <a:r>
                        <a:rPr lang="en-US" sz="1600" dirty="0">
                          <a:solidFill>
                            <a:srgbClr val="FFFF00"/>
                          </a:solidFill>
                          <a:effectLst/>
                          <a:latin typeface="Georgia" panose="02040502050405020303" pitchFamily="18" charset="0"/>
                        </a:rPr>
                        <a:t>verify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</a:rPr>
                        <a:t> insights and aid in selecting a course of action</a:t>
                      </a:r>
                    </a:p>
                  </a:txBody>
                  <a:tcPr marL="55033" marR="55033" marT="27517" marB="2751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31936241"/>
                  </a:ext>
                </a:extLst>
              </a:tr>
              <a:tr h="289925">
                <a:tc>
                  <a:txBody>
                    <a:bodyPr/>
                    <a:lstStyle/>
                    <a:p>
                      <a:r>
                        <a:rPr lang="en-US" sz="1600" b="1" i="1" dirty="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</a:rPr>
                        <a:t>Data needs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55033" marR="55033" marT="27517" marB="2751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</a:rPr>
                        <a:t>Vague</a:t>
                      </a:r>
                    </a:p>
                  </a:txBody>
                  <a:tcPr marL="55033" marR="55033" marT="27517" marB="2751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</a:rPr>
                        <a:t>Clear</a:t>
                      </a:r>
                    </a:p>
                  </a:txBody>
                  <a:tcPr marL="55033" marR="55033" marT="27517" marB="2751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65816056"/>
                  </a:ext>
                </a:extLst>
              </a:tr>
              <a:tr h="373698">
                <a:tc>
                  <a:txBody>
                    <a:bodyPr/>
                    <a:lstStyle/>
                    <a:p>
                      <a:r>
                        <a:rPr lang="en-US" sz="1600" b="1" i="1" dirty="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</a:rPr>
                        <a:t>Data sources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55033" marR="55033" marT="27517" marB="2751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</a:rPr>
                        <a:t>Ill defined</a:t>
                      </a:r>
                    </a:p>
                  </a:txBody>
                  <a:tcPr marL="55033" marR="55033" marT="27517" marB="2751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</a:rPr>
                        <a:t>Well defined</a:t>
                      </a:r>
                    </a:p>
                  </a:txBody>
                  <a:tcPr marL="55033" marR="55033" marT="27517" marB="2751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61236263"/>
                  </a:ext>
                </a:extLst>
              </a:tr>
              <a:tr h="347416">
                <a:tc>
                  <a:txBody>
                    <a:bodyPr/>
                    <a:lstStyle/>
                    <a:p>
                      <a:r>
                        <a:rPr lang="en-US" sz="1600" b="1" i="1" dirty="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</a:rPr>
                        <a:t>Data collection form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55033" marR="55033" marT="27517" marB="2751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</a:rPr>
                        <a:t>Open-ended, rough</a:t>
                      </a:r>
                    </a:p>
                  </a:txBody>
                  <a:tcPr marL="55033" marR="55033" marT="27517" marB="2751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</a:rPr>
                        <a:t>Usually structured</a:t>
                      </a:r>
                    </a:p>
                  </a:txBody>
                  <a:tcPr marL="55033" marR="55033" marT="27517" marB="2751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22493079"/>
                  </a:ext>
                </a:extLst>
              </a:tr>
              <a:tr h="854168">
                <a:tc>
                  <a:txBody>
                    <a:bodyPr/>
                    <a:lstStyle/>
                    <a:p>
                      <a:r>
                        <a:rPr lang="en-US" sz="1600" b="1" i="1" dirty="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</a:rPr>
                        <a:t>Sample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55033" marR="55033" marT="27517" marB="2751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</a:rPr>
                        <a:t>Relatively small; subjectively selected to maximize generalization of insights</a:t>
                      </a:r>
                    </a:p>
                  </a:txBody>
                  <a:tcPr marL="55033" marR="55033" marT="27517" marB="2751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</a:rPr>
                        <a:t>Relatively large; objectively selected to permit generalization of findings</a:t>
                      </a:r>
                    </a:p>
                  </a:txBody>
                  <a:tcPr marL="55033" marR="55033" marT="27517" marB="2751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87701459"/>
                  </a:ext>
                </a:extLst>
              </a:tr>
              <a:tr h="526464">
                <a:tc>
                  <a:txBody>
                    <a:bodyPr/>
                    <a:lstStyle/>
                    <a:p>
                      <a:r>
                        <a:rPr lang="en-US" sz="1600" b="1" i="1" dirty="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</a:rPr>
                        <a:t>Data collection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55033" marR="55033" marT="27517" marB="2751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</a:rPr>
                        <a:t>Flexible; no set procedure</a:t>
                      </a:r>
                    </a:p>
                  </a:txBody>
                  <a:tcPr marL="55033" marR="55033" marT="27517" marB="2751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</a:rPr>
                        <a:t>Rigid; well-laid-out procedure</a:t>
                      </a:r>
                    </a:p>
                  </a:txBody>
                  <a:tcPr marL="55033" marR="55033" marT="27517" marB="2751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45648167"/>
                  </a:ext>
                </a:extLst>
              </a:tr>
              <a:tr h="526464">
                <a:tc>
                  <a:txBody>
                    <a:bodyPr/>
                    <a:lstStyle/>
                    <a:p>
                      <a:r>
                        <a:rPr lang="en-US" sz="1600" b="1" i="1" dirty="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</a:rPr>
                        <a:t>Data analysis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55033" marR="55033" marT="27517" marB="2751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</a:rPr>
                        <a:t>Informal; typically non-quantitative</a:t>
                      </a:r>
                    </a:p>
                  </a:txBody>
                  <a:tcPr marL="55033" marR="55033" marT="27517" marB="2751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</a:rPr>
                        <a:t>Formal; typically quantitative</a:t>
                      </a:r>
                    </a:p>
                  </a:txBody>
                  <a:tcPr marL="55033" marR="55033" marT="27517" marB="2751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67254827"/>
                  </a:ext>
                </a:extLst>
              </a:tr>
              <a:tr h="694011">
                <a:tc>
                  <a:txBody>
                    <a:bodyPr/>
                    <a:lstStyle/>
                    <a:p>
                      <a:r>
                        <a:rPr lang="en-US" sz="1600" b="1" i="1" dirty="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</a:rPr>
                        <a:t>Inferences/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Georgia" panose="02040502050405020303" pitchFamily="18" charset="0"/>
                      </a:endParaRPr>
                    </a:p>
                    <a:p>
                      <a:r>
                        <a:rPr lang="en-US" sz="1600" b="1" i="1" dirty="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</a:rPr>
                        <a:t>Recommendations</a:t>
                      </a:r>
                      <a:endParaRPr lang="en-US" sz="1600" b="1" dirty="0">
                        <a:solidFill>
                          <a:schemeClr val="bg1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marL="55033" marR="55033" marT="27517" marB="2751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</a:rPr>
                        <a:t>More tentative than final</a:t>
                      </a:r>
                    </a:p>
                  </a:txBody>
                  <a:tcPr marL="55033" marR="55033" marT="27517" marB="2751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  <a:latin typeface="Georgia" panose="02040502050405020303" pitchFamily="18" charset="0"/>
                        </a:rPr>
                        <a:t>More final than tentative</a:t>
                      </a:r>
                    </a:p>
                  </a:txBody>
                  <a:tcPr marL="55033" marR="55033" marT="27517" marB="27517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08506071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048000" y="6582716"/>
            <a:ext cx="599649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b="0" dirty="0">
                <a:solidFill>
                  <a:schemeClr val="bg1"/>
                </a:solidFill>
              </a:rPr>
              <a:t>https://research-methodology.net/research-methodology/research-design/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F9F9CC4-6F88-43C3-966D-020A81C83769}"/>
              </a:ext>
            </a:extLst>
          </p:cNvPr>
          <p:cNvGrpSpPr/>
          <p:nvPr/>
        </p:nvGrpSpPr>
        <p:grpSpPr>
          <a:xfrm>
            <a:off x="2803192" y="1600200"/>
            <a:ext cx="3309016" cy="1839218"/>
            <a:chOff x="2803192" y="1600200"/>
            <a:chExt cx="3309016" cy="1839218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A602DE2F-8A8A-491A-8B3B-FDF9B9932EB0}"/>
                </a:ext>
              </a:extLst>
            </p:cNvPr>
            <p:cNvCxnSpPr/>
            <p:nvPr/>
          </p:nvCxnSpPr>
          <p:spPr bwMode="auto">
            <a:xfrm>
              <a:off x="2819400" y="1600200"/>
              <a:ext cx="3276600" cy="38100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29902766-5317-436E-BBC6-96A480679A22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835608" y="1627760"/>
              <a:ext cx="3276600" cy="381000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967B4EA-9F39-4708-91C8-E5D6FA7D949D}"/>
                </a:ext>
              </a:extLst>
            </p:cNvPr>
            <p:cNvSpPr txBox="1"/>
            <p:nvPr/>
          </p:nvSpPr>
          <p:spPr>
            <a:xfrm>
              <a:off x="2803192" y="2362200"/>
              <a:ext cx="3276600" cy="107721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Not acceptable for this course 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00396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09600" y="838200"/>
            <a:ext cx="7772400" cy="1470025"/>
          </a:xfrm>
        </p:spPr>
        <p:txBody>
          <a:bodyPr/>
          <a:lstStyle/>
          <a:p>
            <a:r>
              <a:rPr lang="en-US" dirty="0"/>
              <a:t>Pre-lecture reading test</a:t>
            </a:r>
          </a:p>
        </p:txBody>
      </p:sp>
      <p:pic>
        <p:nvPicPr>
          <p:cNvPr id="6" name="Content Placeholder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012950"/>
            <a:ext cx="4467225" cy="42862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876800" y="1981200"/>
            <a:ext cx="40386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chemeClr val="bg1"/>
                </a:solidFill>
                <a:ea typeface="SimSun" panose="02010600030101010101" pitchFamily="2" charset="-122"/>
              </a:rPr>
              <a:t>John P. A. Ioannidis</a:t>
            </a:r>
            <a:r>
              <a:rPr lang="en-US" sz="2800" b="0" dirty="0">
                <a:solidFill>
                  <a:schemeClr val="bg1"/>
                </a:solidFill>
                <a:ea typeface="SimSun" panose="02010600030101010101" pitchFamily="2" charset="-122"/>
              </a:rPr>
              <a:t>.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800" b="0" dirty="0">
              <a:solidFill>
                <a:schemeClr val="bg1"/>
              </a:solidFill>
              <a:ea typeface="SimSun" panose="02010600030101010101" pitchFamily="2" charset="-122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b="0" dirty="0">
                <a:solidFill>
                  <a:schemeClr val="bg1"/>
                </a:solidFill>
                <a:ea typeface="SimSun" panose="02010600030101010101" pitchFamily="2" charset="-122"/>
              </a:rPr>
              <a:t>Why Most Published Research Findings Are False.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2800" b="0" dirty="0">
              <a:solidFill>
                <a:schemeClr val="bg1"/>
              </a:solidFill>
              <a:ea typeface="SimSun" panose="02010600030101010101" pitchFamily="2" charset="-122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800" b="0" dirty="0">
                <a:solidFill>
                  <a:schemeClr val="bg1"/>
                </a:solidFill>
                <a:ea typeface="SimSun" panose="02010600030101010101" pitchFamily="2" charset="-122"/>
              </a:rPr>
              <a:t>PLOS Medicine 2005;2(8):e124</a:t>
            </a:r>
          </a:p>
          <a:p>
            <a:r>
              <a:rPr lang="en-US" sz="1400" b="0" dirty="0">
                <a:solidFill>
                  <a:schemeClr val="bg1"/>
                </a:solidFill>
                <a:ea typeface="SimSun" panose="02010600030101010101" pitchFamily="2" charset="-122"/>
              </a:rPr>
              <a:t>http://robotics.cs.tamu.edu/RSS2015NegativeResults/pmed.0020124.pdf</a:t>
            </a:r>
            <a:endParaRPr lang="en-US" sz="1400" b="0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6405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orientation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Generating primary data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surveys, experiments, case studies, </a:t>
            </a:r>
            <a:r>
              <a:rPr lang="en-US" dirty="0" err="1"/>
              <a:t>programme</a:t>
            </a:r>
            <a:r>
              <a:rPr lang="en-US" dirty="0"/>
              <a:t> evaluation, ethnographic studies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Analyzing existing data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text data: discourse analysis, content analysis, textual criticism, historical studies, or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numeric data: secondary data analysis, statistical modelling.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5518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Theory building versus testing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Theory building</a:t>
            </a:r>
          </a:p>
          <a:p>
            <a:endParaRPr lang="en-US" dirty="0"/>
          </a:p>
          <a:p>
            <a:endParaRPr lang="en-US" dirty="0"/>
          </a:p>
          <a:p>
            <a:endParaRPr lang="en-US" sz="1800" dirty="0"/>
          </a:p>
          <a:p>
            <a:endParaRPr lang="en-US" sz="1800" dirty="0"/>
          </a:p>
          <a:p>
            <a:endParaRPr lang="en-US" dirty="0"/>
          </a:p>
          <a:p>
            <a:r>
              <a:rPr lang="en-US" dirty="0"/>
              <a:t>Theory testing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1212" y="2133600"/>
            <a:ext cx="4914900" cy="18859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1213" y="4704641"/>
            <a:ext cx="4914900" cy="201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7401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 of scientific research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570038"/>
            <a:ext cx="6696075" cy="484521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67518" y="6491456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b="0" i="1" dirty="0">
                <a:solidFill>
                  <a:schemeClr val="bg1"/>
                </a:solidFill>
              </a:rPr>
              <a:t>https://www.nyu.edu/classes/bkg/methods/005847ch1.pdf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0160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perspective of what is studied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23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838200" y="1980306"/>
            <a:ext cx="7331331" cy="3963072"/>
            <a:chOff x="1273896" y="2176181"/>
            <a:chExt cx="7331331" cy="3963072"/>
          </a:xfrm>
        </p:grpSpPr>
        <p:sp>
          <p:nvSpPr>
            <p:cNvPr id="5" name="Rectangle 4"/>
            <p:cNvSpPr/>
            <p:nvPr/>
          </p:nvSpPr>
          <p:spPr bwMode="auto">
            <a:xfrm>
              <a:off x="1273896" y="2176853"/>
              <a:ext cx="2438400" cy="3962400"/>
            </a:xfrm>
            <a:prstGeom prst="rect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3728427" y="2176853"/>
              <a:ext cx="2438400" cy="3962400"/>
            </a:xfrm>
            <a:prstGeom prst="rect">
              <a:avLst/>
            </a:prstGeom>
            <a:noFill/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6166827" y="2176853"/>
              <a:ext cx="2438400" cy="3962400"/>
            </a:xfrm>
            <a:prstGeom prst="rect">
              <a:avLst/>
            </a:prstGeom>
            <a:noFill/>
            <a:ln w="28575" cap="flat" cmpd="sng" algn="ctr">
              <a:solidFill>
                <a:schemeClr val="bg1"/>
              </a:solidFill>
              <a:prstDash val="dash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014995" y="2176181"/>
              <a:ext cx="93647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Past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181643" y="2176181"/>
              <a:ext cx="149970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Present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595761" y="2176181"/>
              <a:ext cx="138429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Future</a:t>
              </a:r>
            </a:p>
          </p:txBody>
        </p:sp>
      </p:grpSp>
      <p:sp>
        <p:nvSpPr>
          <p:cNvPr id="12" name="Oval 11"/>
          <p:cNvSpPr/>
          <p:nvPr/>
        </p:nvSpPr>
        <p:spPr bwMode="auto">
          <a:xfrm>
            <a:off x="3189642" y="2861537"/>
            <a:ext cx="228600" cy="2286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3189642" y="3806419"/>
            <a:ext cx="228600" cy="2286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5619970" y="4821220"/>
            <a:ext cx="228600" cy="2286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cxnSp>
        <p:nvCxnSpPr>
          <p:cNvPr id="16" name="Straight Arrow Connector 15"/>
          <p:cNvCxnSpPr>
            <a:stCxn id="12" idx="6"/>
          </p:cNvCxnSpPr>
          <p:nvPr/>
        </p:nvCxnSpPr>
        <p:spPr bwMode="auto">
          <a:xfrm>
            <a:off x="3418242" y="2975837"/>
            <a:ext cx="2312889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>
            <a:off x="3429000" y="3918474"/>
            <a:ext cx="39624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 flipH="1" flipV="1">
            <a:off x="1657570" y="4935520"/>
            <a:ext cx="39624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11375162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Major methodologies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5834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Quantitative research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1143000"/>
          </a:xfrm>
        </p:spPr>
        <p:txBody>
          <a:bodyPr/>
          <a:lstStyle/>
          <a:p>
            <a:r>
              <a:rPr lang="en-US" dirty="0"/>
              <a:t>In natural sciences and social sciences, </a:t>
            </a:r>
            <a:r>
              <a:rPr lang="en-US" b="1" dirty="0"/>
              <a:t>quantitative research</a:t>
            </a:r>
            <a:r>
              <a:rPr lang="en-US" dirty="0"/>
              <a:t> is the systematic empirical investigation of observable phenomena via </a:t>
            </a:r>
            <a:r>
              <a:rPr lang="en-US" dirty="0">
                <a:solidFill>
                  <a:srgbClr val="AAE600"/>
                </a:solidFill>
              </a:rPr>
              <a:t>statistical, mathematical or computational techniques</a:t>
            </a:r>
            <a:r>
              <a:rPr lang="en-US" dirty="0"/>
              <a:t>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3810000"/>
            <a:ext cx="8686800" cy="76200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0" i="0">
                <a:solidFill>
                  <a:schemeClr val="bg1"/>
                </a:solidFill>
                <a:latin typeface="Georgia"/>
                <a:ea typeface="ＭＳ Ｐゴシック" pitchFamily="122" charset="-128"/>
                <a:cs typeface="Georgia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Georgia" pitchFamily="125" charset="0"/>
                <a:ea typeface="ＭＳ Ｐゴシック" pitchFamily="122" charset="-128"/>
                <a:cs typeface="ＭＳ Ｐゴシック" pitchFamily="12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Georgia" pitchFamily="125" charset="0"/>
                <a:ea typeface="ＭＳ Ｐゴシック" pitchFamily="122" charset="-128"/>
                <a:cs typeface="ＭＳ Ｐゴシック" pitchFamily="12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Georgia" pitchFamily="125" charset="0"/>
                <a:ea typeface="ＭＳ Ｐゴシック" pitchFamily="122" charset="-128"/>
                <a:cs typeface="ＭＳ Ｐゴシック" pitchFamily="12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Georgia" pitchFamily="125" charset="0"/>
                <a:ea typeface="ＭＳ Ｐゴシック" pitchFamily="122" charset="-128"/>
                <a:cs typeface="ＭＳ Ｐゴシック" pitchFamily="12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2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2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2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22" charset="0"/>
              </a:defRPr>
            </a:lvl9pPr>
          </a:lstStyle>
          <a:p>
            <a:r>
              <a:rPr lang="en-US" kern="0" dirty="0">
                <a:solidFill>
                  <a:srgbClr val="FFFFFF"/>
                </a:solidFill>
              </a:rPr>
              <a:t>Qualitative research</a:t>
            </a:r>
          </a:p>
        </p:txBody>
      </p:sp>
      <p:sp>
        <p:nvSpPr>
          <p:cNvPr id="6" name="Rectangle 5"/>
          <p:cNvSpPr/>
          <p:nvPr/>
        </p:nvSpPr>
        <p:spPr>
          <a:xfrm>
            <a:off x="4038600" y="3124200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b="0" i="1" dirty="0">
                <a:solidFill>
                  <a:srgbClr val="FFFFFF"/>
                </a:solidFill>
              </a:rPr>
              <a:t>https://</a:t>
            </a:r>
            <a:r>
              <a:rPr lang="en-US" sz="1200" dirty="0">
                <a:solidFill>
                  <a:srgbClr val="FFFFFF"/>
                </a:solidFill>
              </a:rPr>
              <a:t>en.wikipedia.org/wiki/Quantitative_research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8657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Quantitative research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1143000"/>
          </a:xfrm>
        </p:spPr>
        <p:txBody>
          <a:bodyPr/>
          <a:lstStyle/>
          <a:p>
            <a:r>
              <a:rPr lang="en-US" dirty="0"/>
              <a:t>In natural sciences and social sciences, </a:t>
            </a:r>
            <a:r>
              <a:rPr lang="en-US" b="1" dirty="0"/>
              <a:t>quantitative research</a:t>
            </a:r>
            <a:r>
              <a:rPr lang="en-US" dirty="0"/>
              <a:t> is the systematic empirical investigation of observable phenomena via </a:t>
            </a:r>
            <a:r>
              <a:rPr lang="en-US" dirty="0">
                <a:solidFill>
                  <a:srgbClr val="AAE600"/>
                </a:solidFill>
              </a:rPr>
              <a:t>statistical, mathematical or computational techniques</a:t>
            </a:r>
            <a:r>
              <a:rPr lang="en-US" dirty="0"/>
              <a:t>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3810000"/>
            <a:ext cx="8686800" cy="762000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0" i="0">
                <a:solidFill>
                  <a:schemeClr val="bg1"/>
                </a:solidFill>
                <a:latin typeface="Georgia"/>
                <a:ea typeface="ＭＳ Ｐゴシック" pitchFamily="122" charset="-128"/>
                <a:cs typeface="Georgia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Georgia" pitchFamily="125" charset="0"/>
                <a:ea typeface="ＭＳ Ｐゴシック" pitchFamily="122" charset="-128"/>
                <a:cs typeface="ＭＳ Ｐゴシック" pitchFamily="122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Georgia" pitchFamily="125" charset="0"/>
                <a:ea typeface="ＭＳ Ｐゴシック" pitchFamily="122" charset="-128"/>
                <a:cs typeface="ＭＳ Ｐゴシック" pitchFamily="122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Georgia" pitchFamily="125" charset="0"/>
                <a:ea typeface="ＭＳ Ｐゴシック" pitchFamily="122" charset="-128"/>
                <a:cs typeface="ＭＳ Ｐゴシック" pitchFamily="122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Georgia" pitchFamily="125" charset="0"/>
                <a:ea typeface="ＭＳ Ｐゴシック" pitchFamily="122" charset="-128"/>
                <a:cs typeface="ＭＳ Ｐゴシック" pitchFamily="122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22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22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22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Times" pitchFamily="122" charset="0"/>
              </a:defRPr>
            </a:lvl9pPr>
          </a:lstStyle>
          <a:p>
            <a:r>
              <a:rPr lang="en-US" kern="0" dirty="0">
                <a:solidFill>
                  <a:srgbClr val="FFFFFF"/>
                </a:solidFill>
              </a:rPr>
              <a:t>Qualitative research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28600" y="4648200"/>
            <a:ext cx="8686800" cy="11430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80000"/>
              <a:buFont typeface="Times" charset="0"/>
              <a:buChar char="•"/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95000"/>
              <a:buFont typeface="Times" charset="0"/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 b="0" i="1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pPr>
              <a:buClr>
                <a:srgbClr val="FFFFFF"/>
              </a:buClr>
            </a:pPr>
            <a:r>
              <a:rPr lang="en-US" b="1" dirty="0">
                <a:solidFill>
                  <a:srgbClr val="FFFFFF"/>
                </a:solidFill>
              </a:rPr>
              <a:t>Qualitative Research</a:t>
            </a:r>
            <a:r>
              <a:rPr lang="en-US" dirty="0">
                <a:solidFill>
                  <a:srgbClr val="FFFFFF"/>
                </a:solidFill>
              </a:rPr>
              <a:t> is primarily </a:t>
            </a:r>
            <a:r>
              <a:rPr lang="en-US" dirty="0">
                <a:solidFill>
                  <a:srgbClr val="AAE600"/>
                </a:solidFill>
              </a:rPr>
              <a:t>exploratory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b="1" dirty="0">
                <a:solidFill>
                  <a:srgbClr val="FFFFFF"/>
                </a:solidFill>
              </a:rPr>
              <a:t>research</a:t>
            </a:r>
            <a:r>
              <a:rPr lang="en-US" dirty="0">
                <a:solidFill>
                  <a:srgbClr val="FFFFFF"/>
                </a:solidFill>
              </a:rPr>
              <a:t> used to gain an understanding of </a:t>
            </a:r>
            <a:r>
              <a:rPr lang="en-US" dirty="0">
                <a:solidFill>
                  <a:srgbClr val="AAE600"/>
                </a:solidFill>
              </a:rPr>
              <a:t>underlying reasons, opinions, and motivations</a:t>
            </a:r>
            <a:r>
              <a:rPr lang="en-US" dirty="0">
                <a:solidFill>
                  <a:srgbClr val="FFFFFF"/>
                </a:solidFill>
              </a:rPr>
              <a:t>. It provides insights into the problem or helps to develop ideas or hypotheses for potential quantitative </a:t>
            </a:r>
            <a:r>
              <a:rPr lang="en-US" b="1" dirty="0">
                <a:solidFill>
                  <a:srgbClr val="FFFFFF"/>
                </a:solidFill>
              </a:rPr>
              <a:t>research.</a:t>
            </a:r>
            <a:endParaRPr lang="en-US" kern="0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38600" y="3124200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b="0" i="1" dirty="0">
                <a:solidFill>
                  <a:srgbClr val="FFFFFF"/>
                </a:solidFill>
              </a:rPr>
              <a:t>https://</a:t>
            </a:r>
            <a:r>
              <a:rPr lang="en-US" sz="1200" dirty="0">
                <a:solidFill>
                  <a:srgbClr val="FFFFFF"/>
                </a:solidFill>
              </a:rPr>
              <a:t>en.wikipedia.org/wiki/Quantitative_research</a:t>
            </a:r>
          </a:p>
        </p:txBody>
      </p:sp>
      <p:sp>
        <p:nvSpPr>
          <p:cNvPr id="7" name="Rectangle 6"/>
          <p:cNvSpPr/>
          <p:nvPr/>
        </p:nvSpPr>
        <p:spPr>
          <a:xfrm>
            <a:off x="4358640" y="624840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solidFill>
                  <a:srgbClr val="FFFFFF"/>
                </a:solidFill>
              </a:rPr>
              <a:t>http://www.snapsurveys.com/blog/what-is-the-difference-between-qualitative-research-and-quantitative-research/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701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Qualitative vs. quantitative research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dirty="0"/>
              <a:t>Qualitative research emphasizes the importance of looking at variables in the </a:t>
            </a:r>
            <a:r>
              <a:rPr lang="en-US" dirty="0">
                <a:solidFill>
                  <a:srgbClr val="AAE600"/>
                </a:solidFill>
              </a:rPr>
              <a:t>natural setting </a:t>
            </a:r>
            <a:r>
              <a:rPr lang="en-US" dirty="0"/>
              <a:t>in which they are found. Interaction between variables is important. </a:t>
            </a:r>
          </a:p>
        </p:txBody>
      </p:sp>
      <p:sp>
        <p:nvSpPr>
          <p:cNvPr id="4" name="Rectangle 3"/>
          <p:cNvSpPr/>
          <p:nvPr/>
        </p:nvSpPr>
        <p:spPr>
          <a:xfrm>
            <a:off x="3429000" y="6504801"/>
            <a:ext cx="5715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FFFFFF"/>
                </a:solidFill>
              </a:rPr>
              <a:t>http://www.okstate.edu/ag/agedcm4h/academic/aged5980a/5980/newpage21.htm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146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‘Variable’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4363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about this?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524000"/>
            <a:ext cx="7601807" cy="4953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23473" y="6507480"/>
            <a:ext cx="752052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</a:rPr>
              <a:t>http://www.sjsu.edu/people/mark.vanselst/courses/psyc120/s2/Cosby-c4-Research-Fundamentals.pdf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6174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7490654-3864-4C2B-BEA2-49E0FDADA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Useful references re Ioannidis 2005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42DD10-EDA2-4042-91DC-5C097E976D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Reconstruction of the analysis: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>
                <a:hlinkClick r:id="rId2"/>
              </a:rPr>
              <a:t>https://matthew-brett.github.io/teaching/ioannidis_2005.html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Use and assessment of prior probabilities: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>
                <a:hlinkClick r:id="rId3"/>
              </a:rPr>
              <a:t>https://psychology.wikia.org/wiki/Prior_probability</a:t>
            </a:r>
            <a:endParaRPr lang="en-US" dirty="0"/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>
                <a:hlinkClick r:id="rId4"/>
              </a:rPr>
              <a:t>http://doingbayesiandataanalysis.blogspot.com/2013/01/bayesian-disease-diagnosis-with.html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3FD1B4-91F0-42F3-B8F1-177FEED7AAA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1100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 don’t agree with this.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524000"/>
            <a:ext cx="7601807" cy="4953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23473" y="6507480"/>
            <a:ext cx="752052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solidFill>
                  <a:schemeClr val="bg1"/>
                </a:solidFill>
              </a:rPr>
              <a:t>http://www.sjsu.edu/people/mark.vanselst/courses/psyc120/s2/Cosby-c4-Research-Fundamentals.pdf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5895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‘Variable’</a:t>
            </a:r>
            <a:br>
              <a:rPr lang="en-US" dirty="0"/>
            </a:br>
            <a:r>
              <a:rPr lang="en-US" sz="1400" dirty="0"/>
              <a:t>(in research, not in logic)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1981200"/>
            <a:ext cx="8686800" cy="4648200"/>
          </a:xfrm>
        </p:spPr>
        <p:txBody>
          <a:bodyPr/>
          <a:lstStyle/>
          <a:p>
            <a:pPr marL="0" indent="0" algn="ctr"/>
            <a:r>
              <a:rPr lang="en-US" dirty="0"/>
              <a:t>How the word should be used (my tentative definition grounded in realism-based ontology):</a:t>
            </a:r>
          </a:p>
          <a:p>
            <a:endParaRPr lang="en-US" dirty="0"/>
          </a:p>
          <a:p>
            <a:pPr marL="0" indent="0" algn="ctr"/>
            <a:r>
              <a:rPr lang="en-US" i="1" dirty="0"/>
              <a:t>Symbol used by an author to denote </a:t>
            </a:r>
          </a:p>
          <a:p>
            <a:pPr marL="0" indent="0" algn="ctr"/>
            <a:r>
              <a:rPr lang="en-US" i="1" dirty="0"/>
              <a:t>some pre-defined perspective P on portions of reality (</a:t>
            </a:r>
            <a:r>
              <a:rPr lang="en-US" i="1" dirty="0" err="1"/>
              <a:t>PoR</a:t>
            </a:r>
            <a:r>
              <a:rPr lang="en-US" i="1" dirty="0"/>
              <a:t>)</a:t>
            </a:r>
          </a:p>
          <a:p>
            <a:pPr marL="0" indent="0" algn="ctr"/>
            <a:r>
              <a:rPr lang="en-US" i="1" dirty="0"/>
              <a:t> whereby P allows these </a:t>
            </a:r>
            <a:r>
              <a:rPr lang="en-US" i="1" dirty="0" err="1"/>
              <a:t>PoRs</a:t>
            </a:r>
            <a:r>
              <a:rPr lang="en-US" i="1" dirty="0"/>
              <a:t> to be described</a:t>
            </a:r>
          </a:p>
          <a:p>
            <a:pPr marL="0" indent="0" algn="ctr"/>
            <a:r>
              <a:rPr lang="en-US" i="1" dirty="0"/>
              <a:t> in a comparable and standardized way.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9049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‘Variable’</a:t>
            </a:r>
            <a:br>
              <a:rPr lang="en-US" dirty="0"/>
            </a:br>
            <a:r>
              <a:rPr lang="en-US" sz="1400" dirty="0"/>
              <a:t>(in research, not in logic)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1981200"/>
            <a:ext cx="8686800" cy="4648200"/>
          </a:xfrm>
        </p:spPr>
        <p:txBody>
          <a:bodyPr/>
          <a:lstStyle/>
          <a:p>
            <a:pPr marL="0" indent="0" algn="ctr"/>
            <a:r>
              <a:rPr lang="en-US" dirty="0"/>
              <a:t>How the word should be used (my tentative definition grounded in realism-based ontology):</a:t>
            </a:r>
          </a:p>
          <a:p>
            <a:endParaRPr lang="en-US" dirty="0"/>
          </a:p>
          <a:p>
            <a:pPr marL="0" indent="0" algn="ctr"/>
            <a:r>
              <a:rPr lang="en-US" i="1" dirty="0"/>
              <a:t>Symbol used by an author to denote </a:t>
            </a:r>
          </a:p>
          <a:p>
            <a:pPr marL="0" indent="0" algn="ctr"/>
            <a:r>
              <a:rPr lang="en-US" i="1" dirty="0"/>
              <a:t>some </a:t>
            </a:r>
            <a:r>
              <a:rPr lang="en-US" i="1" u="sng" dirty="0"/>
              <a:t>pre-defined perspective</a:t>
            </a:r>
            <a:r>
              <a:rPr lang="en-US" i="1" dirty="0"/>
              <a:t> P on portions of reality (</a:t>
            </a:r>
            <a:r>
              <a:rPr lang="en-US" i="1" dirty="0" err="1"/>
              <a:t>PoR</a:t>
            </a:r>
            <a:r>
              <a:rPr lang="en-US" i="1" dirty="0"/>
              <a:t>)</a:t>
            </a:r>
          </a:p>
          <a:p>
            <a:pPr marL="0" indent="0" algn="ctr"/>
            <a:r>
              <a:rPr lang="en-US" i="1" dirty="0"/>
              <a:t> whereby P allows these </a:t>
            </a:r>
            <a:r>
              <a:rPr lang="en-US" i="1" dirty="0" err="1"/>
              <a:t>PoRs</a:t>
            </a:r>
            <a:r>
              <a:rPr lang="en-US" i="1" dirty="0"/>
              <a:t> to be described</a:t>
            </a:r>
          </a:p>
          <a:p>
            <a:pPr marL="0" indent="0" algn="ctr"/>
            <a:r>
              <a:rPr lang="en-US" i="1" dirty="0"/>
              <a:t> in a comparable and standardized way.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0550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‘Pre-defined perspectives’: concept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‘</a:t>
            </a:r>
            <a:r>
              <a:rPr lang="en-US" b="1" u="sng" dirty="0"/>
              <a:t>Concept</a:t>
            </a:r>
            <a:r>
              <a:rPr lang="en-US" dirty="0"/>
              <a:t>’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 perspective drawn from </a:t>
            </a:r>
            <a:r>
              <a:rPr lang="en-US" u="sng" dirty="0"/>
              <a:t>observing</a:t>
            </a:r>
            <a:r>
              <a:rPr lang="en-US" dirty="0"/>
              <a:t> a number of </a:t>
            </a:r>
            <a:r>
              <a:rPr lang="en-US" dirty="0" err="1"/>
              <a:t>PoRs</a:t>
            </a:r>
            <a:r>
              <a:rPr lang="en-US" dirty="0"/>
              <a:t> in a relatively similar, comparable and standardized way.</a:t>
            </a:r>
          </a:p>
          <a:p>
            <a:pPr marL="346075" indent="0"/>
            <a:endParaRPr lang="en-US" sz="10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5472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‘Pre-defined perspectives’: concept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‘</a:t>
            </a:r>
            <a:r>
              <a:rPr lang="en-US" b="1" u="sng" dirty="0"/>
              <a:t>Concept</a:t>
            </a:r>
            <a:r>
              <a:rPr lang="en-US" dirty="0"/>
              <a:t>’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 perspective drawn from </a:t>
            </a:r>
            <a:r>
              <a:rPr lang="en-US" u="sng" dirty="0"/>
              <a:t>observing</a:t>
            </a:r>
            <a:r>
              <a:rPr lang="en-US" dirty="0"/>
              <a:t> a number of </a:t>
            </a:r>
            <a:r>
              <a:rPr lang="en-US" dirty="0" err="1"/>
              <a:t>PoRs</a:t>
            </a:r>
            <a:r>
              <a:rPr lang="en-US" dirty="0"/>
              <a:t> in a relatively similar, comparable and standardized way.</a:t>
            </a:r>
          </a:p>
          <a:p>
            <a:pPr marL="346075" indent="0"/>
            <a:endParaRPr lang="en-US" sz="1000" i="1" dirty="0"/>
          </a:p>
          <a:p>
            <a:pPr marL="346075" indent="0"/>
            <a:r>
              <a:rPr lang="en-US" sz="2000" i="1" dirty="0"/>
              <a:t>‘The critical term here is “observed”, because it means that there is a direct link between the concept (the abstraction) and its referents (the reality).</a:t>
            </a:r>
          </a:p>
          <a:p>
            <a:pPr marL="346075" indent="0"/>
            <a:r>
              <a:rPr lang="en-US" sz="2000" i="1" dirty="0"/>
              <a:t>For instance, we can observe a number of particular instances where individuals receive varying amounts of money for the work they have done over a given period of time. From these particulars we distill an abstraction and label it “income”. </a:t>
            </a:r>
          </a:p>
          <a:p>
            <a:pPr marL="346075" indent="0"/>
            <a:r>
              <a:rPr lang="en-US" sz="2000" i="1" dirty="0"/>
              <a:t>Similarly, we observe individuals and find some of them short, some tall and more of them in between; from these observations we generate the concept “height”.’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646709" y="6386175"/>
            <a:ext cx="649729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r" eaLnBrk="0" hangingPunct="0"/>
            <a:r>
              <a:rPr lang="en-US" sz="1200" b="0" i="1" dirty="0">
                <a:solidFill>
                  <a:schemeClr val="bg1"/>
                </a:solidFill>
                <a:latin typeface="+mn-lt"/>
              </a:rPr>
              <a:t>James H. Watt and </a:t>
            </a:r>
            <a:r>
              <a:rPr lang="en-US" sz="1200" b="0" i="1" dirty="0" err="1">
                <a:solidFill>
                  <a:schemeClr val="bg1"/>
                </a:solidFill>
                <a:latin typeface="+mn-lt"/>
              </a:rPr>
              <a:t>Sjef</a:t>
            </a:r>
            <a:r>
              <a:rPr lang="en-US" sz="1200" b="0" i="1" dirty="0">
                <a:solidFill>
                  <a:schemeClr val="bg1"/>
                </a:solidFill>
                <a:latin typeface="+mn-lt"/>
              </a:rPr>
              <a:t> van den Berg.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Research Methods For Communication Science. 2002</a:t>
            </a:r>
          </a:p>
          <a:p>
            <a:pPr lvl="0" algn="r" eaLnBrk="0" hangingPunct="0"/>
            <a:r>
              <a:rPr lang="en-US" altLang="en-US" sz="1200" b="0" dirty="0">
                <a:solidFill>
                  <a:schemeClr val="bg1"/>
                </a:solidFill>
                <a:latin typeface="+mn-lt"/>
              </a:rPr>
              <a:t> http://www.cios.org/readbook/rmcs/rmcs.htm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</a:t>
            </a: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0" y="3048000"/>
            <a:ext cx="915416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6764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‘Pre-defined perspectives’: construct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12954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‘</a:t>
            </a:r>
            <a:r>
              <a:rPr lang="en-US" b="1" u="sng" dirty="0"/>
              <a:t>Construct</a:t>
            </a:r>
            <a:r>
              <a:rPr lang="en-US" dirty="0"/>
              <a:t>’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 perspective built from the logical combination of a number of concepts.</a:t>
            </a:r>
            <a:endParaRPr lang="en-US" sz="1000" i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3752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‘Pre-defined perspectives’: construct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12954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‘</a:t>
            </a:r>
            <a:r>
              <a:rPr lang="en-US" b="1" u="sng" dirty="0"/>
              <a:t>Construct</a:t>
            </a:r>
            <a:r>
              <a:rPr lang="en-US" dirty="0"/>
              <a:t>’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 perspective built from the logical combination of a number of concepts.</a:t>
            </a:r>
            <a:endParaRPr lang="en-US" sz="1000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103880"/>
            <a:ext cx="5853113" cy="3564678"/>
          </a:xfrm>
          <a:prstGeom prst="rect">
            <a:avLst/>
          </a:prstGeom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6324600" y="4876800"/>
            <a:ext cx="266700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r" eaLnBrk="0" hangingPunct="0"/>
            <a:r>
              <a:rPr lang="en-US" sz="1200" b="0" i="1" dirty="0">
                <a:solidFill>
                  <a:schemeClr val="bg1"/>
                </a:solidFill>
                <a:latin typeface="+mn-lt"/>
              </a:rPr>
              <a:t>James H. Watt and </a:t>
            </a:r>
            <a:r>
              <a:rPr lang="en-US" sz="1200" b="0" i="1" dirty="0" err="1">
                <a:solidFill>
                  <a:schemeClr val="bg1"/>
                </a:solidFill>
                <a:latin typeface="+mn-lt"/>
              </a:rPr>
              <a:t>Sjef</a:t>
            </a:r>
            <a:r>
              <a:rPr lang="en-US" sz="1200" b="0" i="1" dirty="0">
                <a:solidFill>
                  <a:schemeClr val="bg1"/>
                </a:solidFill>
                <a:latin typeface="+mn-lt"/>
              </a:rPr>
              <a:t> van den Berg.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Research Methods For Communication Science. 2002.</a:t>
            </a:r>
          </a:p>
          <a:p>
            <a:pPr lvl="0" algn="r" eaLnBrk="0" hangingPunct="0"/>
            <a:r>
              <a:rPr lang="en-US" altLang="en-US" sz="1200" b="0" dirty="0">
                <a:solidFill>
                  <a:schemeClr val="bg1"/>
                </a:solidFill>
                <a:latin typeface="+mn-lt"/>
              </a:rPr>
              <a:t>Part 1, Chapter 2, Elements of Scientific Theories: Concepts and Definitions. P12.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  <a:p>
            <a:pPr lvl="0" algn="r" eaLnBrk="0" hangingPunct="0"/>
            <a:r>
              <a:rPr lang="en-US" altLang="en-US" sz="1200" b="0" dirty="0">
                <a:solidFill>
                  <a:schemeClr val="bg1"/>
                </a:solidFill>
                <a:latin typeface="+mn-lt"/>
              </a:rPr>
              <a:t> http://www.cios.org/readbook/rmcs/rmcs.htm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</a:t>
            </a: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0" y="2971800"/>
            <a:ext cx="915416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44908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‘Perspective’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267200"/>
            <a:ext cx="8686800" cy="20574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‘</a:t>
            </a:r>
            <a:r>
              <a:rPr lang="en-US" b="1" u="sng" dirty="0"/>
              <a:t>Perspective</a:t>
            </a:r>
            <a:r>
              <a:rPr lang="en-US" dirty="0"/>
              <a:t>’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 Cognitive Representation resulting from an interpretive process driven by relatively systematic observations of a </a:t>
            </a:r>
            <a:r>
              <a:rPr lang="en-US" dirty="0" err="1"/>
              <a:t>PoR.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28600" y="1676400"/>
            <a:ext cx="8686800" cy="12954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80000"/>
              <a:buFont typeface="Times" charset="0"/>
              <a:buChar char="•"/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95000"/>
              <a:buFont typeface="Times" charset="0"/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 b="0" i="1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kern="0"/>
              <a:t>‘</a:t>
            </a:r>
            <a:r>
              <a:rPr lang="en-US" b="1" u="sng" kern="0"/>
              <a:t>Construct</a:t>
            </a:r>
            <a:r>
              <a:rPr lang="en-US" kern="0"/>
              <a:t>’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kern="0"/>
              <a:t>A perspective built from the logical combination of a number of concepts.</a:t>
            </a:r>
            <a:endParaRPr lang="en-US" sz="1000" i="1" ker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28600" y="2971800"/>
            <a:ext cx="8686800" cy="15240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4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80000"/>
              <a:buFont typeface="Times" charset="0"/>
              <a:buChar char="•"/>
              <a:defRPr lang="en-US" sz="2400" b="0" i="0" dirty="0" smtClean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95000"/>
              <a:buFont typeface="Times" charset="0"/>
              <a:buChar char="•"/>
              <a:defRPr sz="2000" b="0" i="0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 b="0" i="1">
                <a:solidFill>
                  <a:schemeClr val="bg1"/>
                </a:solidFill>
                <a:latin typeface="Trebuchet MS"/>
                <a:ea typeface="ＭＳ Ｐゴシック" pitchFamily="122" charset="-128"/>
                <a:cs typeface="Trebuchet M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kern="0" dirty="0"/>
              <a:t>‘</a:t>
            </a:r>
            <a:r>
              <a:rPr lang="en-US" b="1" u="sng" kern="0" dirty="0"/>
              <a:t>Concept</a:t>
            </a:r>
            <a:r>
              <a:rPr lang="en-US" kern="0" dirty="0"/>
              <a:t>’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kern="0" dirty="0"/>
              <a:t>A perspective drawn from </a:t>
            </a:r>
            <a:r>
              <a:rPr lang="en-US" u="sng" kern="0" dirty="0"/>
              <a:t>observing</a:t>
            </a:r>
            <a:r>
              <a:rPr lang="en-US" kern="0" dirty="0"/>
              <a:t> a number of </a:t>
            </a:r>
            <a:r>
              <a:rPr lang="en-US" kern="0" dirty="0" err="1"/>
              <a:t>PoRs</a:t>
            </a:r>
            <a:r>
              <a:rPr lang="en-US" kern="0" dirty="0"/>
              <a:t> in a relatively similar, comparable and standardized way.</a:t>
            </a:r>
          </a:p>
          <a:p>
            <a:pPr marL="346075" indent="0"/>
            <a:endParaRPr lang="en-US" sz="1000" i="1" kern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81811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Cognitive Representation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152397" y="1676400"/>
          <a:ext cx="8839202" cy="4312920"/>
        </p:xfrm>
        <a:graphic>
          <a:graphicData uri="http://schemas.openxmlformats.org/drawingml/2006/table">
            <a:tbl>
              <a:tblPr/>
              <a:tblGrid>
                <a:gridCol w="23622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769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INFORMATION CONTENT ENTITY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>
                          <a:solidFill>
                            <a:schemeClr val="bg1"/>
                          </a:solidFill>
                        </a:rPr>
                        <a:t>An ENTITY which is (1) GENERICALLY DEPENDENT on (2) some MATERIAL ENTITY and which is (3) concretized by a QUALITY (a) inhering in the MATERIAL ENTITY and (b) that is_about some PORTION OF REALITY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l"/>
                      <a:r>
                        <a:rPr lang="en-US" sz="1800">
                          <a:solidFill>
                            <a:schemeClr val="bg1"/>
                          </a:solidFill>
                        </a:rPr>
                        <a:t>INFORMATION QUALITY ENTITY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>
                          <a:solidFill>
                            <a:schemeClr val="bg1"/>
                          </a:solidFill>
                        </a:rPr>
                        <a:t>A REPRESENTATION that is the concretization of some INFORMATION CONTENT ENTITY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l"/>
                      <a:r>
                        <a:rPr lang="en-US" sz="1800">
                          <a:solidFill>
                            <a:schemeClr val="bg1"/>
                          </a:solidFill>
                        </a:rPr>
                        <a:t>REPRESENTATION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>
                          <a:solidFill>
                            <a:schemeClr val="bg1"/>
                          </a:solidFill>
                        </a:rPr>
                        <a:t>A QUALITY which is_about or is intended to be about a PORTION OF REALITY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90600">
                <a:tc>
                  <a:txBody>
                    <a:bodyPr/>
                    <a:lstStyle/>
                    <a:p>
                      <a:pPr algn="l"/>
                      <a:r>
                        <a:rPr lang="en-US" sz="1800">
                          <a:solidFill>
                            <a:schemeClr val="bg1"/>
                          </a:solidFill>
                        </a:rPr>
                        <a:t>MENTAL QUALITY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>
                          <a:solidFill>
                            <a:schemeClr val="bg1"/>
                          </a:solidFill>
                        </a:rPr>
                        <a:t>A QUALITY which specifically depends on an ANATOMICAL STRUCTURE in the cognitive system of an organism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algn="l"/>
                      <a:r>
                        <a:rPr lang="en-US" sz="1800">
                          <a:solidFill>
                            <a:schemeClr val="bg1"/>
                          </a:solidFill>
                        </a:rPr>
                        <a:t>COGNITIVE REPRESENTATION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>
                          <a:solidFill>
                            <a:schemeClr val="bg1"/>
                          </a:solidFill>
                        </a:rPr>
                        <a:t>A REPRESENTATION which is a MENTAL QUALITY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76200" y="6096000"/>
            <a:ext cx="89916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>
                <a:solidFill>
                  <a:schemeClr val="bg1"/>
                </a:solidFill>
              </a:rPr>
              <a:t>Smith B, Ceusters W. </a:t>
            </a:r>
            <a:r>
              <a:rPr lang="en-US" sz="1400" i="1" dirty="0" err="1">
                <a:solidFill>
                  <a:schemeClr val="bg1"/>
                </a:solidFill>
              </a:rPr>
              <a:t>Aboutness</a:t>
            </a:r>
            <a:r>
              <a:rPr lang="en-US" sz="1400" i="1" dirty="0">
                <a:solidFill>
                  <a:schemeClr val="bg1"/>
                </a:solidFill>
              </a:rPr>
              <a:t>: Towards Foundations for the Information Artifact Ontology. In: Proceedings of the Sixth International Conference on Biomedical Ontology: July 27-30, 2015; </a:t>
            </a:r>
            <a:r>
              <a:rPr lang="en-US" sz="1400" i="1" dirty="0" err="1">
                <a:solidFill>
                  <a:schemeClr val="bg1"/>
                </a:solidFill>
              </a:rPr>
              <a:t>Lisboa</a:t>
            </a:r>
            <a:r>
              <a:rPr lang="en-US" sz="1400" i="1" dirty="0">
                <a:solidFill>
                  <a:schemeClr val="bg1"/>
                </a:solidFill>
              </a:rPr>
              <a:t>, Portugal. 2015. Available at: </a:t>
            </a:r>
            <a:r>
              <a:rPr lang="en-US" sz="1400" i="1" dirty="0">
                <a:solidFill>
                  <a:schemeClr val="bg1"/>
                </a:solidFill>
                <a:hlinkClick r:id="rId2"/>
              </a:rPr>
              <a:t>http://ceur-ws.org/Vol-1515/regular10.pdf</a:t>
            </a:r>
            <a:r>
              <a:rPr lang="en-US" sz="1400" i="1" dirty="0">
                <a:solidFill>
                  <a:schemeClr val="bg1"/>
                </a:solidFill>
              </a:rPr>
              <a:t>. Accessed 24 Aug 2016.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52469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u="sng" dirty="0"/>
              <a:t>Pre-defined</a:t>
            </a:r>
            <a:r>
              <a:rPr lang="en-US" dirty="0"/>
              <a:t> perspectives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u="sng" dirty="0"/>
              <a:t>Perspective label</a:t>
            </a:r>
            <a:r>
              <a:rPr lang="en-US" dirty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Short term that functions as a name to identify the perspective in communications about the research.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u="sng" dirty="0"/>
              <a:t>Theoretical </a:t>
            </a:r>
            <a:r>
              <a:rPr lang="en-US" b="1" u="sng" dirty="0"/>
              <a:t>definition</a:t>
            </a:r>
            <a:r>
              <a:rPr lang="en-US" dirty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Description that specifies what sort of </a:t>
            </a:r>
            <a:r>
              <a:rPr lang="en-US" sz="2000" dirty="0" err="1"/>
              <a:t>PoR</a:t>
            </a:r>
            <a:r>
              <a:rPr lang="en-US" sz="2000" dirty="0"/>
              <a:t> the defining researcher carved out through the perspective.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u="sng" dirty="0"/>
              <a:t>Operational </a:t>
            </a:r>
            <a:r>
              <a:rPr lang="en-US" b="1" u="sng" dirty="0"/>
              <a:t>definition</a:t>
            </a:r>
            <a:r>
              <a:rPr lang="en-US" dirty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Description intended to allow other researchers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(a) to observe (in case of concepts) the intended </a:t>
            </a:r>
            <a:r>
              <a:rPr lang="en-US" dirty="0" err="1"/>
              <a:t>PoRs</a:t>
            </a:r>
            <a:r>
              <a:rPr lang="en-US" dirty="0"/>
              <a:t> from the very same perspective objectively or,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(b) to build (in case of constructs) the perspective in exactly the same way as intended.   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09601" y="6386175"/>
            <a:ext cx="8534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r" eaLnBrk="0" hangingPunct="0"/>
            <a:r>
              <a:rPr lang="en-US" sz="1200" dirty="0">
                <a:solidFill>
                  <a:schemeClr val="bg1"/>
                </a:solidFill>
                <a:latin typeface="+mn-lt"/>
              </a:rPr>
              <a:t>Adapted from:    </a:t>
            </a:r>
            <a:r>
              <a:rPr lang="en-US" sz="1200" b="0" i="1" dirty="0">
                <a:solidFill>
                  <a:schemeClr val="bg1"/>
                </a:solidFill>
                <a:latin typeface="+mn-lt"/>
              </a:rPr>
              <a:t>James H. Watt and </a:t>
            </a:r>
            <a:r>
              <a:rPr lang="en-US" sz="1200" b="0" i="1" dirty="0" err="1">
                <a:solidFill>
                  <a:schemeClr val="bg1"/>
                </a:solidFill>
                <a:latin typeface="+mn-lt"/>
              </a:rPr>
              <a:t>Sjef</a:t>
            </a:r>
            <a:r>
              <a:rPr lang="en-US" sz="1200" b="0" i="1" dirty="0">
                <a:solidFill>
                  <a:schemeClr val="bg1"/>
                </a:solidFill>
                <a:latin typeface="+mn-lt"/>
              </a:rPr>
              <a:t> van den Berg.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Research Methods For Communication Science. 2002</a:t>
            </a:r>
          </a:p>
          <a:p>
            <a:pPr lvl="0" algn="r" eaLnBrk="0" hangingPunct="0"/>
            <a:r>
              <a:rPr lang="en-US" altLang="en-US" sz="1200" b="0" dirty="0">
                <a:solidFill>
                  <a:schemeClr val="bg1"/>
                </a:solidFill>
                <a:latin typeface="+mn-lt"/>
              </a:rPr>
              <a:t> http://www.cios.org/readbook/rmcs/rmcs.htm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400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Assignments for next week</a:t>
            </a:r>
          </a:p>
        </p:txBody>
      </p:sp>
      <p:sp>
        <p:nvSpPr>
          <p:cNvPr id="6" name="Subtitle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lphaLcParenR"/>
            </a:pPr>
            <a:r>
              <a:rPr lang="en-US" dirty="0"/>
              <a:t>Required readings: </a:t>
            </a:r>
          </a:p>
          <a:p>
            <a:pPr lvl="1"/>
            <a:r>
              <a:rPr lang="en-US" sz="1800" b="1" dirty="0"/>
              <a:t>R4</a:t>
            </a:r>
            <a:r>
              <a:rPr lang="en-US" sz="1800" dirty="0"/>
              <a:t>. Abbasi, K., Covid-19: </a:t>
            </a:r>
            <a:r>
              <a:rPr lang="en-US" sz="1800" dirty="0" err="1"/>
              <a:t>politicisation</a:t>
            </a:r>
            <a:r>
              <a:rPr lang="en-US" sz="1800" dirty="0"/>
              <a:t>, “corruption,” and suppression of 	   science. BMJ, 2020. 371: p. m4425.</a:t>
            </a:r>
          </a:p>
          <a:p>
            <a:pPr lvl="2"/>
            <a:r>
              <a:rPr lang="en-US" sz="1400" dirty="0">
                <a:hlinkClick r:id="rId2"/>
              </a:rPr>
              <a:t>https://www.bmj.com/content/371/bmj.m4425</a:t>
            </a:r>
            <a:r>
              <a:rPr lang="en-US" sz="1400" dirty="0"/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b="1" dirty="0"/>
              <a:t>R5</a:t>
            </a:r>
            <a:r>
              <a:rPr lang="en-US" sz="1800" dirty="0"/>
              <a:t>. Ioannidis, J.P., Why Most Clinical Research Is Not Useful. </a:t>
            </a:r>
            <a:r>
              <a:rPr lang="en-US" sz="1800" dirty="0" err="1"/>
              <a:t>PLoS</a:t>
            </a:r>
            <a:r>
              <a:rPr lang="en-US" sz="1800" dirty="0"/>
              <a:t> Med, 	   	   2016. 13(6): p. e1002049.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400" dirty="0">
                <a:hlinkClick r:id="rId3"/>
              </a:rPr>
              <a:t>http://journals.plos.org/plosmedicine/article?id=10.1371/journal.pmed.1002049</a:t>
            </a:r>
            <a:r>
              <a:rPr lang="en-US" sz="1400" dirty="0"/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b="1" dirty="0"/>
              <a:t>R6</a:t>
            </a:r>
            <a:r>
              <a:rPr lang="en-US" sz="1800" dirty="0"/>
              <a:t>. </a:t>
            </a:r>
            <a:r>
              <a:rPr lang="en-US" sz="1800" dirty="0" err="1"/>
              <a:t>Ozonoff</a:t>
            </a:r>
            <a:r>
              <a:rPr lang="en-US" sz="1800" dirty="0"/>
              <a:t>, D.M. and P. </a:t>
            </a:r>
            <a:r>
              <a:rPr lang="en-US" sz="1800" dirty="0" err="1"/>
              <a:t>Grandjean</a:t>
            </a:r>
            <a:r>
              <a:rPr lang="en-US" sz="1800" dirty="0"/>
              <a:t>, What is useful research? The good, 	    the bad, and the stable. Environ Health, 2020. 19(1): p. 2.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400" dirty="0">
                <a:hlinkClick r:id="rId4"/>
              </a:rPr>
              <a:t>https://ehjournal.biomedcentral.com/articles/10.1186/s12940-019-0556-5</a:t>
            </a:r>
            <a:r>
              <a:rPr lang="en-US" sz="1400" dirty="0"/>
              <a:t> </a:t>
            </a:r>
          </a:p>
          <a:p>
            <a:pPr marL="457200" indent="-457200">
              <a:buFont typeface="+mj-lt"/>
              <a:buAutoNum type="alphaLcParenR"/>
            </a:pPr>
            <a:r>
              <a:rPr lang="en-US" dirty="0"/>
              <a:t>On the basis of the lecture and papers </a:t>
            </a:r>
            <a:r>
              <a:rPr lang="en-US" b="1" dirty="0"/>
              <a:t>R4, R5</a:t>
            </a:r>
            <a:r>
              <a:rPr lang="en-US" dirty="0"/>
              <a:t>, and </a:t>
            </a:r>
            <a:r>
              <a:rPr lang="en-US" b="1" dirty="0"/>
              <a:t>R6</a:t>
            </a:r>
            <a:r>
              <a:rPr lang="en-US" dirty="0"/>
              <a:t> reflect further on concrete topics for your research proposal, and pick one for presentation during C4.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52615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FD044-E6C1-4D99-A2A7-40E5E861A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Construct/concept appropriateness (1)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76BDC8-7436-4B62-970C-F9D248D1F6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F54D971-5509-496B-B857-F4F5D48516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316" y="1514681"/>
            <a:ext cx="8763000" cy="479733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9BFB515-FDC5-4106-9342-5FAE4CF0C72F}"/>
              </a:ext>
            </a:extLst>
          </p:cNvPr>
          <p:cNvSpPr/>
          <p:nvPr/>
        </p:nvSpPr>
        <p:spPr>
          <a:xfrm>
            <a:off x="457200" y="6312017"/>
            <a:ext cx="8458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b="0" dirty="0">
                <a:solidFill>
                  <a:schemeClr val="bg1"/>
                </a:solidFill>
                <a:latin typeface="Georgia" panose="02040502050405020303" pitchFamily="18" charset="0"/>
              </a:rPr>
              <a:t>Caroline Stone. A Defense and Definition of Construct Validity in Psychology</a:t>
            </a:r>
          </a:p>
          <a:p>
            <a:pPr algn="r"/>
            <a:r>
              <a:rPr lang="en-US" sz="1200" b="0" dirty="0">
                <a:solidFill>
                  <a:schemeClr val="bg1"/>
                </a:solidFill>
                <a:latin typeface="Georgia" panose="02040502050405020303" pitchFamily="18" charset="0"/>
              </a:rPr>
              <a:t>Philosophy of Science, vol 86:5, 11 December 2019.</a:t>
            </a:r>
            <a:endParaRPr lang="en-US" sz="1200" b="0" i="0" dirty="0">
              <a:solidFill>
                <a:schemeClr val="bg1"/>
              </a:solidFill>
              <a:effectLst/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604456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2FD044-E6C1-4D99-A2A7-40E5E861A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Construct/concept appropriateness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453501-6520-4B74-84E9-7736C96C1E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Construct validity</a:t>
            </a:r>
            <a:r>
              <a:rPr lang="en-US" dirty="0"/>
              <a:t>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 measure, m, of some construct, C, is construct valid if and only if we are sufficiently justified in believing m tracks C.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Construct legitimacy</a:t>
            </a:r>
            <a:r>
              <a:rPr lang="en-US" dirty="0"/>
              <a:t>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 construct, C, is legitimate if and only if the theory that posits C is sufficiently justified.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76BDC8-7436-4B62-970C-F9D248D1F6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9BFB515-FDC5-4106-9342-5FAE4CF0C72F}"/>
              </a:ext>
            </a:extLst>
          </p:cNvPr>
          <p:cNvSpPr/>
          <p:nvPr/>
        </p:nvSpPr>
        <p:spPr>
          <a:xfrm>
            <a:off x="457200" y="6312017"/>
            <a:ext cx="8458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b="0" dirty="0">
                <a:solidFill>
                  <a:schemeClr val="bg1"/>
                </a:solidFill>
                <a:latin typeface="Georgia" panose="02040502050405020303" pitchFamily="18" charset="0"/>
              </a:rPr>
              <a:t>Caroline Stone. A Defense and Definition of Construct Validity in Psychology</a:t>
            </a:r>
          </a:p>
          <a:p>
            <a:pPr algn="r"/>
            <a:r>
              <a:rPr lang="en-US" sz="1200" b="0" dirty="0">
                <a:solidFill>
                  <a:schemeClr val="bg1"/>
                </a:solidFill>
                <a:latin typeface="Georgia" panose="02040502050405020303" pitchFamily="18" charset="0"/>
              </a:rPr>
              <a:t>Philosophy of Science, vol 86:5, 11 December 2019.</a:t>
            </a:r>
            <a:endParaRPr lang="en-US" sz="1200" b="0" i="0" dirty="0">
              <a:solidFill>
                <a:schemeClr val="bg1"/>
              </a:solidFill>
              <a:effectLst/>
              <a:latin typeface="Georgia" panose="02040502050405020303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1467981-AE0B-418F-A66A-AC3226507841}"/>
              </a:ext>
            </a:extLst>
          </p:cNvPr>
          <p:cNvSpPr txBox="1"/>
          <p:nvPr/>
        </p:nvSpPr>
        <p:spPr>
          <a:xfrm>
            <a:off x="561351" y="5358655"/>
            <a:ext cx="8021298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Such justifications MUST be in the proposal!</a:t>
            </a:r>
          </a:p>
        </p:txBody>
      </p:sp>
    </p:spTree>
    <p:extLst>
      <p:ext uri="{BB962C8B-B14F-4D97-AF65-F5344CB8AC3E}">
        <p14:creationId xmlns:p14="http://schemas.microsoft.com/office/powerpoint/2010/main" val="2488899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84018-7F6C-4448-8188-8993B72385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Variables in your proposal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19DBCB-6A98-443C-94E2-CC6F55781DD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6716627-2CDC-4810-841C-DF8FB9C68A2C}"/>
              </a:ext>
            </a:extLst>
          </p:cNvPr>
          <p:cNvSpPr/>
          <p:nvPr/>
        </p:nvSpPr>
        <p:spPr bwMode="auto">
          <a:xfrm>
            <a:off x="479898" y="1676400"/>
            <a:ext cx="1842940" cy="4662656"/>
          </a:xfrm>
          <a:prstGeom prst="rect">
            <a:avLst/>
          </a:prstGeom>
          <a:noFill/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317795-53E2-4798-B178-395B8F3491FE}"/>
              </a:ext>
            </a:extLst>
          </p:cNvPr>
          <p:cNvSpPr txBox="1"/>
          <p:nvPr/>
        </p:nvSpPr>
        <p:spPr>
          <a:xfrm>
            <a:off x="463685" y="1680147"/>
            <a:ext cx="18429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Input V.</a:t>
            </a:r>
          </a:p>
          <a:p>
            <a:r>
              <a:rPr lang="en-US" sz="2000" dirty="0">
                <a:solidFill>
                  <a:schemeClr val="bg1"/>
                </a:solidFill>
              </a:rPr>
              <a:t>Independent V.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67A2A1A-9138-4E42-B9BB-8F87A4134E28}"/>
              </a:ext>
            </a:extLst>
          </p:cNvPr>
          <p:cNvSpPr txBox="1"/>
          <p:nvPr/>
        </p:nvSpPr>
        <p:spPr>
          <a:xfrm>
            <a:off x="6934200" y="1680147"/>
            <a:ext cx="16441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Output V.</a:t>
            </a:r>
          </a:p>
          <a:p>
            <a:r>
              <a:rPr lang="en-US" sz="2000" dirty="0">
                <a:solidFill>
                  <a:schemeClr val="bg1"/>
                </a:solidFill>
              </a:rPr>
              <a:t>Dependent V.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B12D11F-E132-4639-9477-4B63D540CBCA}"/>
              </a:ext>
            </a:extLst>
          </p:cNvPr>
          <p:cNvSpPr txBox="1"/>
          <p:nvPr/>
        </p:nvSpPr>
        <p:spPr>
          <a:xfrm>
            <a:off x="3584359" y="1680147"/>
            <a:ext cx="20721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Theory Variables</a:t>
            </a:r>
          </a:p>
          <a:p>
            <a:r>
              <a:rPr lang="en-US" sz="2000" dirty="0">
                <a:solidFill>
                  <a:schemeClr val="bg1"/>
                </a:solidFill>
              </a:rPr>
              <a:t>(including bias)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AA0A290-9DE8-4D19-8C02-E5F9227B77E9}"/>
              </a:ext>
            </a:extLst>
          </p:cNvPr>
          <p:cNvSpPr/>
          <p:nvPr/>
        </p:nvSpPr>
        <p:spPr bwMode="auto">
          <a:xfrm>
            <a:off x="6877470" y="1676400"/>
            <a:ext cx="1842940" cy="4662656"/>
          </a:xfrm>
          <a:prstGeom prst="rect">
            <a:avLst/>
          </a:prstGeom>
          <a:noFill/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07CF7A8-D6EB-4E28-9337-25D255549E89}"/>
              </a:ext>
            </a:extLst>
          </p:cNvPr>
          <p:cNvSpPr/>
          <p:nvPr/>
        </p:nvSpPr>
        <p:spPr bwMode="auto">
          <a:xfrm>
            <a:off x="2371928" y="1676400"/>
            <a:ext cx="4458964" cy="4662656"/>
          </a:xfrm>
          <a:prstGeom prst="rect">
            <a:avLst/>
          </a:prstGeom>
          <a:noFill/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EB2003-9D84-473F-B8CA-BD17FACF3690}"/>
              </a:ext>
            </a:extLst>
          </p:cNvPr>
          <p:cNvSpPr txBox="1"/>
          <p:nvPr/>
        </p:nvSpPr>
        <p:spPr>
          <a:xfrm>
            <a:off x="499353" y="5752288"/>
            <a:ext cx="8216629" cy="584775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Theoretical Linkage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3F67618-1C36-4DD9-8C3B-4959E203DD4B}"/>
              </a:ext>
            </a:extLst>
          </p:cNvPr>
          <p:cNvSpPr/>
          <p:nvPr/>
        </p:nvSpPr>
        <p:spPr bwMode="auto">
          <a:xfrm>
            <a:off x="1143000" y="2873592"/>
            <a:ext cx="457200" cy="4572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DFA1D27-644D-4CB4-875C-C2BC7058E8BF}"/>
              </a:ext>
            </a:extLst>
          </p:cNvPr>
          <p:cNvSpPr/>
          <p:nvPr/>
        </p:nvSpPr>
        <p:spPr bwMode="auto">
          <a:xfrm>
            <a:off x="1143000" y="3798996"/>
            <a:ext cx="457200" cy="4572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84C7445-FC57-455E-A660-66EA3B292D03}"/>
              </a:ext>
            </a:extLst>
          </p:cNvPr>
          <p:cNvSpPr/>
          <p:nvPr/>
        </p:nvSpPr>
        <p:spPr bwMode="auto">
          <a:xfrm>
            <a:off x="1143000" y="4724400"/>
            <a:ext cx="457200" cy="4572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0C796A7-8915-4CD9-A638-55E47CB57B74}"/>
              </a:ext>
            </a:extLst>
          </p:cNvPr>
          <p:cNvSpPr/>
          <p:nvPr/>
        </p:nvSpPr>
        <p:spPr bwMode="auto">
          <a:xfrm>
            <a:off x="7543800" y="2984879"/>
            <a:ext cx="457200" cy="4572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EEBFD79-DFA6-42BD-86BD-51D732298C52}"/>
              </a:ext>
            </a:extLst>
          </p:cNvPr>
          <p:cNvSpPr/>
          <p:nvPr/>
        </p:nvSpPr>
        <p:spPr bwMode="auto">
          <a:xfrm>
            <a:off x="7543800" y="4419600"/>
            <a:ext cx="457200" cy="4572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EFA422D-BB92-475C-B27E-5A8C12F339BC}"/>
              </a:ext>
            </a:extLst>
          </p:cNvPr>
          <p:cNvSpPr/>
          <p:nvPr/>
        </p:nvSpPr>
        <p:spPr bwMode="auto">
          <a:xfrm>
            <a:off x="3200400" y="2644992"/>
            <a:ext cx="457200" cy="4572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6A63CF0-ED53-444B-88DA-7CE6458B709F}"/>
              </a:ext>
            </a:extLst>
          </p:cNvPr>
          <p:cNvSpPr/>
          <p:nvPr/>
        </p:nvSpPr>
        <p:spPr bwMode="auto">
          <a:xfrm>
            <a:off x="4784810" y="3814690"/>
            <a:ext cx="457200" cy="4572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E1233FA-4A08-4E75-B7E6-07B6B1A31088}"/>
              </a:ext>
            </a:extLst>
          </p:cNvPr>
          <p:cNvSpPr/>
          <p:nvPr/>
        </p:nvSpPr>
        <p:spPr bwMode="auto">
          <a:xfrm>
            <a:off x="3657600" y="4404662"/>
            <a:ext cx="457200" cy="4572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C4B5931-E3DA-4535-8104-6BB8B19B396A}"/>
              </a:ext>
            </a:extLst>
          </p:cNvPr>
          <p:cNvSpPr/>
          <p:nvPr/>
        </p:nvSpPr>
        <p:spPr bwMode="auto">
          <a:xfrm>
            <a:off x="4580698" y="2791492"/>
            <a:ext cx="457200" cy="457200"/>
          </a:xfrm>
          <a:prstGeom prst="ellipse">
            <a:avLst/>
          </a:prstGeom>
          <a:noFill/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47CBEBCE-9A22-4976-9273-24C0F4F14696}"/>
              </a:ext>
            </a:extLst>
          </p:cNvPr>
          <p:cNvSpPr/>
          <p:nvPr/>
        </p:nvSpPr>
        <p:spPr bwMode="auto">
          <a:xfrm>
            <a:off x="2895600" y="3637902"/>
            <a:ext cx="457200" cy="457200"/>
          </a:xfrm>
          <a:prstGeom prst="ellipse">
            <a:avLst/>
          </a:prstGeom>
          <a:noFill/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F140950D-33A7-4848-96D1-11A4C63667C5}"/>
              </a:ext>
            </a:extLst>
          </p:cNvPr>
          <p:cNvSpPr/>
          <p:nvPr/>
        </p:nvSpPr>
        <p:spPr bwMode="auto">
          <a:xfrm>
            <a:off x="5186447" y="4666206"/>
            <a:ext cx="457200" cy="457200"/>
          </a:xfrm>
          <a:prstGeom prst="ellipse">
            <a:avLst/>
          </a:prstGeom>
          <a:noFill/>
          <a:ln w="190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E2609C40-811F-4112-8A2A-1D66DDD7C34E}"/>
              </a:ext>
            </a:extLst>
          </p:cNvPr>
          <p:cNvSpPr/>
          <p:nvPr/>
        </p:nvSpPr>
        <p:spPr bwMode="auto">
          <a:xfrm>
            <a:off x="5869613" y="2941169"/>
            <a:ext cx="457200" cy="4572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464D892-BF13-46B9-A86D-06D7CE818F5C}"/>
              </a:ext>
            </a:extLst>
          </p:cNvPr>
          <p:cNvCxnSpPr>
            <a:stCxn id="12" idx="6"/>
            <a:endCxn id="17" idx="2"/>
          </p:cNvCxnSpPr>
          <p:nvPr/>
        </p:nvCxnSpPr>
        <p:spPr bwMode="auto">
          <a:xfrm flipV="1">
            <a:off x="1600200" y="2873592"/>
            <a:ext cx="1600200" cy="2286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364CC65-833A-43A5-AABC-9F3E50C2CBA1}"/>
              </a:ext>
            </a:extLst>
          </p:cNvPr>
          <p:cNvCxnSpPr>
            <a:cxnSpLocks/>
            <a:stCxn id="12" idx="6"/>
            <a:endCxn id="21" idx="2"/>
          </p:cNvCxnSpPr>
          <p:nvPr/>
        </p:nvCxnSpPr>
        <p:spPr bwMode="auto">
          <a:xfrm>
            <a:off x="1600200" y="3102192"/>
            <a:ext cx="1295400" cy="76431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CF0A642C-F6AE-41E3-8364-33F8F22C7A32}"/>
              </a:ext>
            </a:extLst>
          </p:cNvPr>
          <p:cNvCxnSpPr>
            <a:cxnSpLocks/>
            <a:stCxn id="13" idx="6"/>
            <a:endCxn id="21" idx="2"/>
          </p:cNvCxnSpPr>
          <p:nvPr/>
        </p:nvCxnSpPr>
        <p:spPr bwMode="auto">
          <a:xfrm flipV="1">
            <a:off x="1600200" y="3866502"/>
            <a:ext cx="1295400" cy="16109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10B2B0F5-502E-49E4-97B4-158C2D934E30}"/>
              </a:ext>
            </a:extLst>
          </p:cNvPr>
          <p:cNvCxnSpPr>
            <a:cxnSpLocks/>
            <a:stCxn id="14" idx="6"/>
            <a:endCxn id="19" idx="2"/>
          </p:cNvCxnSpPr>
          <p:nvPr/>
        </p:nvCxnSpPr>
        <p:spPr bwMode="auto">
          <a:xfrm flipV="1">
            <a:off x="1600200" y="4633262"/>
            <a:ext cx="2057400" cy="31973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7BDD7080-6AE0-4091-8C4D-AABD7EED08BE}"/>
              </a:ext>
            </a:extLst>
          </p:cNvPr>
          <p:cNvCxnSpPr>
            <a:cxnSpLocks/>
            <a:stCxn id="18" idx="2"/>
            <a:endCxn id="17" idx="5"/>
          </p:cNvCxnSpPr>
          <p:nvPr/>
        </p:nvCxnSpPr>
        <p:spPr bwMode="auto">
          <a:xfrm flipH="1" flipV="1">
            <a:off x="3590645" y="3035237"/>
            <a:ext cx="1194165" cy="100805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161B23E8-54E3-4367-9CDF-B4EA8F29E34D}"/>
              </a:ext>
            </a:extLst>
          </p:cNvPr>
          <p:cNvCxnSpPr>
            <a:cxnSpLocks/>
            <a:stCxn id="19" idx="7"/>
            <a:endCxn id="18" idx="2"/>
          </p:cNvCxnSpPr>
          <p:nvPr/>
        </p:nvCxnSpPr>
        <p:spPr bwMode="auto">
          <a:xfrm flipV="1">
            <a:off x="4047845" y="4043290"/>
            <a:ext cx="736965" cy="42832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9D02E477-2B63-4A65-9B80-4A7EB3D2DC1F}"/>
              </a:ext>
            </a:extLst>
          </p:cNvPr>
          <p:cNvCxnSpPr>
            <a:cxnSpLocks/>
            <a:stCxn id="20" idx="6"/>
            <a:endCxn id="23" idx="2"/>
          </p:cNvCxnSpPr>
          <p:nvPr/>
        </p:nvCxnSpPr>
        <p:spPr bwMode="auto">
          <a:xfrm>
            <a:off x="5037898" y="3020092"/>
            <a:ext cx="831715" cy="14967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049E1C1E-ECAD-4F95-A528-8A96A603414E}"/>
              </a:ext>
            </a:extLst>
          </p:cNvPr>
          <p:cNvCxnSpPr>
            <a:cxnSpLocks/>
            <a:stCxn id="18" idx="7"/>
            <a:endCxn id="23" idx="2"/>
          </p:cNvCxnSpPr>
          <p:nvPr/>
        </p:nvCxnSpPr>
        <p:spPr bwMode="auto">
          <a:xfrm flipV="1">
            <a:off x="5175055" y="3169769"/>
            <a:ext cx="694558" cy="71187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CB76F89F-F8BE-4B72-8C68-A3C364838FF9}"/>
              </a:ext>
            </a:extLst>
          </p:cNvPr>
          <p:cNvCxnSpPr>
            <a:cxnSpLocks/>
            <a:stCxn id="21" idx="6"/>
            <a:endCxn id="22" idx="1"/>
          </p:cNvCxnSpPr>
          <p:nvPr/>
        </p:nvCxnSpPr>
        <p:spPr bwMode="auto">
          <a:xfrm>
            <a:off x="3352800" y="3866502"/>
            <a:ext cx="1900602" cy="86665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4AEACB08-70FA-402C-BA93-566052DC063F}"/>
              </a:ext>
            </a:extLst>
          </p:cNvPr>
          <p:cNvCxnSpPr>
            <a:cxnSpLocks/>
            <a:stCxn id="22" idx="6"/>
            <a:endCxn id="16" idx="2"/>
          </p:cNvCxnSpPr>
          <p:nvPr/>
        </p:nvCxnSpPr>
        <p:spPr bwMode="auto">
          <a:xfrm flipV="1">
            <a:off x="5643647" y="4648200"/>
            <a:ext cx="1900153" cy="24660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C1BE089C-B245-4D3E-A27D-11C7D1BEF66C}"/>
              </a:ext>
            </a:extLst>
          </p:cNvPr>
          <p:cNvCxnSpPr>
            <a:cxnSpLocks/>
            <a:stCxn id="22" idx="6"/>
            <a:endCxn id="15" idx="2"/>
          </p:cNvCxnSpPr>
          <p:nvPr/>
        </p:nvCxnSpPr>
        <p:spPr bwMode="auto">
          <a:xfrm flipV="1">
            <a:off x="5643647" y="3213479"/>
            <a:ext cx="1900153" cy="168132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20E32744-1888-44DB-B30E-B50B28D4CC32}"/>
              </a:ext>
            </a:extLst>
          </p:cNvPr>
          <p:cNvCxnSpPr>
            <a:cxnSpLocks/>
            <a:stCxn id="23" idx="6"/>
            <a:endCxn id="15" idx="2"/>
          </p:cNvCxnSpPr>
          <p:nvPr/>
        </p:nvCxnSpPr>
        <p:spPr bwMode="auto">
          <a:xfrm>
            <a:off x="6326813" y="3169769"/>
            <a:ext cx="1216987" cy="4371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02777990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‘Variable’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dirty="0"/>
              <a:t>‘Variable’ is an ambiguous term:</a:t>
            </a:r>
          </a:p>
          <a:p>
            <a:pPr lvl="1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dirty="0"/>
              <a:t>Above, in ‘</a:t>
            </a:r>
            <a:r>
              <a:rPr lang="en-US" i="1" dirty="0"/>
              <a:t>looking at variables in the </a:t>
            </a:r>
            <a:r>
              <a:rPr lang="en-US" i="1" dirty="0">
                <a:solidFill>
                  <a:srgbClr val="AAE600"/>
                </a:solidFill>
              </a:rPr>
              <a:t>natural setting</a:t>
            </a:r>
            <a:r>
              <a:rPr lang="en-US" dirty="0"/>
              <a:t>’, it is used to denote observable entities in reality.</a:t>
            </a: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106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‘Observable’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‘Observable’ is an ambiguous term: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‘</a:t>
            </a:r>
            <a:r>
              <a:rPr lang="en-US" i="1" dirty="0"/>
              <a:t>a property or object is observable (</a:t>
            </a:r>
            <a:r>
              <a:rPr lang="en-US" i="1" u="sng" dirty="0"/>
              <a:t>in the philosopher’s sense</a:t>
            </a:r>
            <a:r>
              <a:rPr lang="en-US" i="1" dirty="0"/>
              <a:t>) if it can be perceived directly, where directness of observation precludes the use of technical artifacts and inferences</a:t>
            </a:r>
            <a:r>
              <a:rPr lang="en-US" dirty="0"/>
              <a:t>’.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‘</a:t>
            </a:r>
            <a:r>
              <a:rPr lang="en-US" i="1" u="sng" dirty="0"/>
              <a:t>the physicist</a:t>
            </a:r>
            <a:r>
              <a:rPr lang="en-US" i="1" dirty="0"/>
              <a:t>, by contrast, would also count quantitative magnitudes that can be measured in a ‘relatively simple, direct way’ as observable. Hence, the physicist views such quantities as temperature, pressure and intensity of electric current as observable.</a:t>
            </a:r>
            <a:r>
              <a:rPr lang="en-US" dirty="0"/>
              <a:t>’ 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6200" y="6238260"/>
            <a:ext cx="8991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dirty="0">
                <a:solidFill>
                  <a:schemeClr val="bg1"/>
                </a:solidFill>
              </a:rPr>
              <a:t>Andreas, Holger, "Theoretical Terms in Science", </a:t>
            </a:r>
            <a:r>
              <a:rPr lang="en-US" sz="1400" b="0" i="1" dirty="0">
                <a:solidFill>
                  <a:schemeClr val="bg1"/>
                </a:solidFill>
              </a:rPr>
              <a:t>The Stanford Encyclopedia of Philosophy </a:t>
            </a:r>
            <a:r>
              <a:rPr lang="en-US" sz="1400" b="0" dirty="0">
                <a:solidFill>
                  <a:schemeClr val="bg1"/>
                </a:solidFill>
              </a:rPr>
              <a:t>(Fall 2017 Edition), </a:t>
            </a:r>
          </a:p>
          <a:p>
            <a:pPr algn="r"/>
            <a:r>
              <a:rPr lang="en-US" sz="1400" b="0" dirty="0">
                <a:solidFill>
                  <a:schemeClr val="bg1"/>
                </a:solidFill>
              </a:rPr>
              <a:t>Edward N. </a:t>
            </a:r>
            <a:r>
              <a:rPr lang="en-US" sz="1400" b="0" dirty="0" err="1">
                <a:solidFill>
                  <a:schemeClr val="bg1"/>
                </a:solidFill>
              </a:rPr>
              <a:t>Zalta</a:t>
            </a:r>
            <a:r>
              <a:rPr lang="en-US" sz="1400" b="0" dirty="0">
                <a:solidFill>
                  <a:schemeClr val="bg1"/>
                </a:solidFill>
              </a:rPr>
              <a:t> (ed.), https://plato.stanford.edu/archives/fall2017/entries/theoretical-terms-science/.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215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‘Variable’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dirty="0"/>
              <a:t>‘Variable’ is an ambiguous term:</a:t>
            </a:r>
          </a:p>
          <a:p>
            <a:pPr lvl="1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dirty="0"/>
              <a:t>Above, in ‘</a:t>
            </a:r>
            <a:r>
              <a:rPr lang="en-US" i="1" dirty="0"/>
              <a:t>looking at variables in the </a:t>
            </a:r>
            <a:r>
              <a:rPr lang="en-US" i="1" dirty="0">
                <a:solidFill>
                  <a:srgbClr val="AAE600"/>
                </a:solidFill>
              </a:rPr>
              <a:t>natural setting </a:t>
            </a:r>
            <a:r>
              <a:rPr lang="en-US" i="1" dirty="0"/>
              <a:t>in which they are found</a:t>
            </a:r>
            <a:r>
              <a:rPr lang="en-US" dirty="0"/>
              <a:t>’, the term is used to denote observable entities in reality.</a:t>
            </a:r>
          </a:p>
          <a:p>
            <a:pPr lvl="1">
              <a:spcBef>
                <a:spcPts val="1800"/>
              </a:spcBef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dirty="0"/>
              <a:t>More often, it is used to denote a syntactic element in one or other formal language, e.g.</a:t>
            </a:r>
          </a:p>
          <a:p>
            <a:pPr lvl="2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dirty="0"/>
              <a:t>E = mc</a:t>
            </a:r>
            <a:r>
              <a:rPr lang="en-US" baseline="30000" dirty="0"/>
              <a:t>2</a:t>
            </a:r>
          </a:p>
          <a:p>
            <a:pPr lvl="3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dirty="0"/>
              <a:t>‘E’ and ‘m’ are variables,</a:t>
            </a:r>
          </a:p>
          <a:p>
            <a:pPr lvl="3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dirty="0"/>
              <a:t>‘c’ is a constant.</a:t>
            </a: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36910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Qualitative vs. quantitative research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dirty="0"/>
              <a:t>Qualitative research emphasizes the importance of looking at variables in the </a:t>
            </a:r>
            <a:r>
              <a:rPr lang="en-US" dirty="0">
                <a:solidFill>
                  <a:srgbClr val="AAE600"/>
                </a:solidFill>
              </a:rPr>
              <a:t>natural setting </a:t>
            </a:r>
            <a:r>
              <a:rPr lang="en-US" dirty="0"/>
              <a:t>in which they are found. Interaction between variables is important. </a:t>
            </a: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dirty="0"/>
              <a:t>Detailed data is gathered through open ended questions that provide direct quotations. </a:t>
            </a:r>
            <a:r>
              <a:rPr lang="en-US" dirty="0">
                <a:solidFill>
                  <a:srgbClr val="AAE600"/>
                </a:solidFill>
              </a:rPr>
              <a:t>The interviewer is an integral part of the investigation</a:t>
            </a:r>
            <a:r>
              <a:rPr lang="en-US" dirty="0"/>
              <a:t> (Jacob, 1988). </a:t>
            </a: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dirty="0"/>
              <a:t>This differs from quantitative research which attempts to gather data by </a:t>
            </a:r>
            <a:r>
              <a:rPr lang="en-US" dirty="0">
                <a:solidFill>
                  <a:srgbClr val="AAE600"/>
                </a:solidFill>
              </a:rPr>
              <a:t>objective</a:t>
            </a:r>
            <a:r>
              <a:rPr lang="en-US" dirty="0"/>
              <a:t> methods to provide information about relations, comparisons, and predictions and attempts to </a:t>
            </a:r>
            <a:r>
              <a:rPr lang="en-US" dirty="0">
                <a:solidFill>
                  <a:srgbClr val="AAE600"/>
                </a:solidFill>
              </a:rPr>
              <a:t>remove the investigator from the investigation</a:t>
            </a:r>
            <a:r>
              <a:rPr lang="en-US" dirty="0"/>
              <a:t> (Smith, 1983).</a:t>
            </a:r>
          </a:p>
        </p:txBody>
      </p:sp>
      <p:sp>
        <p:nvSpPr>
          <p:cNvPr id="4" name="Rectangle 3"/>
          <p:cNvSpPr/>
          <p:nvPr/>
        </p:nvSpPr>
        <p:spPr>
          <a:xfrm>
            <a:off x="3429000" y="6504801"/>
            <a:ext cx="5715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FFFFFF"/>
                </a:solidFill>
              </a:rPr>
              <a:t>http://www.okstate.edu/ag/agedcm4h/academic/aged5980a/5980/newpage21.htm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178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Characteristics of qualitative research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/>
          </p:nvPr>
        </p:nvGraphicFramePr>
        <p:xfrm>
          <a:off x="228600" y="1524000"/>
          <a:ext cx="8610600" cy="49377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3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7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800" dirty="0">
                          <a:effectLst/>
                        </a:rPr>
                        <a:t>Purpose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800" b="0" u="sng" dirty="0">
                          <a:effectLst/>
                        </a:rPr>
                        <a:t>Understanding</a:t>
                      </a:r>
                      <a:r>
                        <a:rPr lang="en-US" sz="1800" b="0" dirty="0">
                          <a:effectLst/>
                        </a:rPr>
                        <a:t> - Seeks to understand people’s interpretations.</a:t>
                      </a:r>
                      <a:endParaRPr lang="en-US" sz="18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800" dirty="0">
                          <a:effectLst/>
                        </a:rPr>
                        <a:t>Reality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800" u="sng" dirty="0">
                          <a:solidFill>
                            <a:schemeClr val="bg1"/>
                          </a:solidFill>
                          <a:effectLst/>
                        </a:rPr>
                        <a:t>Dynamic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</a:rPr>
                        <a:t>[in an odd sense]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 – ‘</a:t>
                      </a:r>
                      <a:r>
                        <a:rPr lang="en-US" sz="1800" i="1" dirty="0">
                          <a:solidFill>
                            <a:schemeClr val="bg1"/>
                          </a:solidFill>
                          <a:effectLst/>
                        </a:rPr>
                        <a:t>Reality changes with changes in people’s perceptions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’.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800">
                          <a:effectLst/>
                        </a:rPr>
                        <a:t>Viewpoint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800" u="sng" dirty="0">
                          <a:solidFill>
                            <a:schemeClr val="bg1"/>
                          </a:solidFill>
                          <a:effectLst/>
                        </a:rPr>
                        <a:t>Insider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 - Reality is what people perceive it to be.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800" dirty="0">
                          <a:effectLst/>
                        </a:rPr>
                        <a:t>Values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800" u="sng" dirty="0">
                          <a:solidFill>
                            <a:schemeClr val="bg1"/>
                          </a:solidFill>
                          <a:effectLst/>
                        </a:rPr>
                        <a:t>Value bound 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- Values will have an impact and should be understood and taken into account when conducting and reporting research.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800">
                          <a:effectLst/>
                        </a:rPr>
                        <a:t>Focus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800" u="sng" dirty="0">
                          <a:solidFill>
                            <a:schemeClr val="bg1"/>
                          </a:solidFill>
                          <a:effectLst/>
                        </a:rPr>
                        <a:t>Holistic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 - A total or complete picture is sought.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800">
                          <a:effectLst/>
                        </a:rPr>
                        <a:t>Orientation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800" u="sng" dirty="0">
                          <a:solidFill>
                            <a:schemeClr val="bg1"/>
                          </a:solidFill>
                          <a:effectLst/>
                        </a:rPr>
                        <a:t>Discovery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 - Theories and hypotheses are evolved from data as collected.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800">
                          <a:effectLst/>
                        </a:rPr>
                        <a:t>Data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800" u="sng" dirty="0">
                          <a:solidFill>
                            <a:schemeClr val="bg1"/>
                          </a:solidFill>
                          <a:effectLst/>
                        </a:rPr>
                        <a:t>Subjective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 - Data are perceptions of the people in the environment.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800">
                          <a:effectLst/>
                        </a:rPr>
                        <a:t>Instrumentation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800" u="sng" dirty="0">
                          <a:solidFill>
                            <a:schemeClr val="bg1"/>
                          </a:solidFill>
                          <a:effectLst/>
                        </a:rPr>
                        <a:t>Human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 - The human person is the primary collection instrument.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800">
                          <a:effectLst/>
                        </a:rPr>
                        <a:t>Conditions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500"/>
                        </a:spcAft>
                      </a:pPr>
                      <a:r>
                        <a:rPr lang="en-US" sz="1800" u="sng" dirty="0">
                          <a:solidFill>
                            <a:schemeClr val="bg1"/>
                          </a:solidFill>
                          <a:effectLst/>
                        </a:rPr>
                        <a:t>Naturalistic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 - Investigations are conducted under natural conditions.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Results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u="sng" dirty="0">
                          <a:solidFill>
                            <a:schemeClr val="bg1"/>
                          </a:solidFill>
                          <a:effectLst/>
                        </a:rPr>
                        <a:t>Valid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</a:rPr>
                        <a:t>[if done </a:t>
                      </a:r>
                      <a:r>
                        <a:rPr lang="en-US" sz="1800" dirty="0" err="1">
                          <a:solidFill>
                            <a:srgbClr val="FFFF00"/>
                          </a:solidFill>
                          <a:effectLst/>
                        </a:rPr>
                        <a:t>lege</a:t>
                      </a: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FFFF00"/>
                          </a:solidFill>
                          <a:effectLst/>
                        </a:rPr>
                        <a:t>artis</a:t>
                      </a:r>
                      <a:r>
                        <a:rPr lang="en-US" sz="1800" dirty="0">
                          <a:solidFill>
                            <a:srgbClr val="FFFF00"/>
                          </a:solidFill>
                          <a:effectLst/>
                        </a:rPr>
                        <a:t>]</a:t>
                      </a: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</a:rPr>
                        <a:t> - The focus is on design and procedures to gain "real," "rich," and "deep" data.</a:t>
                      </a:r>
                      <a:endParaRPr lang="en-US" sz="1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152400" y="6504801"/>
            <a:ext cx="8991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solidFill>
                  <a:srgbClr val="FFFFFF"/>
                </a:solidFill>
              </a:rPr>
              <a:t>http://www.okstate.edu/ag/agedcm4h/academic/aged5980a/5980/newpage21.htm       ‘</a:t>
            </a:r>
            <a:r>
              <a:rPr lang="en-US" sz="1200" dirty="0">
                <a:solidFill>
                  <a:srgbClr val="FFFF00"/>
                </a:solidFill>
              </a:rPr>
              <a:t>[…]</a:t>
            </a:r>
            <a:r>
              <a:rPr lang="en-US" sz="1200" dirty="0">
                <a:solidFill>
                  <a:srgbClr val="FFFFFF"/>
                </a:solidFill>
              </a:rPr>
              <a:t>’: my comments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32042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Qualitative Research Foundations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dirty="0"/>
              <a:t>Although reality is objectively the way it is, it is/should not be observed or experienced in one single agreed upon way.</a:t>
            </a: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dirty="0"/>
              <a:t>Interpretations are socially constructed by individuals in their interaction with their </a:t>
            </a:r>
            <a:r>
              <a:rPr lang="en-US" u="sng" dirty="0"/>
              <a:t>local</a:t>
            </a:r>
            <a:r>
              <a:rPr lang="en-US" dirty="0"/>
              <a:t> reality. </a:t>
            </a: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dirty="0"/>
              <a:t>Therefore, there are multiple interpretations of reality that are in flux and that change over time.</a:t>
            </a: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dirty="0"/>
              <a:t>Qualitative researchers are interested in understanding what those interpretations are at a particular point in time and in a particular context.</a:t>
            </a:r>
          </a:p>
          <a:p>
            <a:pPr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dirty="0"/>
              <a:t>The purpose is NOT to predict.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603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 types of qualitative study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686800" cy="4953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b="1" u="sng" dirty="0"/>
              <a:t>Ethnography</a:t>
            </a:r>
            <a:r>
              <a:rPr lang="en-US" dirty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Portrait of people-study of the story and culture of a group usually to develop cultural awareness and sensitivity;	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u="sng" dirty="0"/>
              <a:t>Phenomenology</a:t>
            </a:r>
            <a:r>
              <a:rPr lang="en-US" b="1" dirty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Study of individual’s lived experiences of events-e.g. the experience of AIDS care;</a:t>
            </a:r>
            <a:r>
              <a:rPr lang="en-US" sz="2000" dirty="0"/>
              <a:t>	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u="sng" dirty="0"/>
              <a:t>Grounded Theory</a:t>
            </a:r>
            <a:r>
              <a:rPr lang="en-US" sz="2000" b="1" dirty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Going beyond adding to the existing body of knowledge-developing a new theory about a phenomenon-theory grounded on data;</a:t>
            </a:r>
            <a:r>
              <a:rPr lang="en-US" dirty="0"/>
              <a:t>	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u="sng" dirty="0"/>
              <a:t>Participatory action research</a:t>
            </a:r>
            <a:r>
              <a:rPr lang="en-US" sz="2000" b="1" dirty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Individuals </a:t>
            </a:r>
            <a:r>
              <a:rPr lang="en-US" sz="1800" dirty="0">
                <a:latin typeface="Times" panose="02020603050405020304" pitchFamily="18" charset="0"/>
                <a:cs typeface="Times" panose="02020603050405020304" pitchFamily="18" charset="0"/>
              </a:rPr>
              <a:t>&amp;</a:t>
            </a:r>
            <a:r>
              <a:rPr lang="en-US" sz="1800" dirty="0"/>
              <a:t> groups researching their own personal beings, socio-cultural settings and experiences;	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u="sng" dirty="0"/>
              <a:t>Case study</a:t>
            </a:r>
            <a:r>
              <a:rPr lang="en-US" sz="2000" dirty="0"/>
              <a:t>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In-depth investigation of a single or small number of units at a point (over a period) in time.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4" name="Rectangle 3"/>
          <p:cNvSpPr/>
          <p:nvPr/>
        </p:nvSpPr>
        <p:spPr>
          <a:xfrm>
            <a:off x="4368800" y="632460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200" b="0" dirty="0">
                <a:solidFill>
                  <a:srgbClr val="FFFFFF"/>
                </a:solidFill>
                <a:latin typeface="Arial" panose="020B0604020202020204" pitchFamily="34" charset="0"/>
              </a:rPr>
              <a:t>Joan LaFrance.</a:t>
            </a:r>
            <a:r>
              <a:rPr lang="en-US" sz="1200" b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200" b="0" dirty="0">
                <a:solidFill>
                  <a:srgbClr val="FFFFFF"/>
                </a:solidFill>
                <a:latin typeface="Arial" panose="020B0604020202020204" pitchFamily="34" charset="0"/>
              </a:rPr>
              <a:t>Fundamentals of Qualitative Research. AIHEC NARCH Meeting Din</a:t>
            </a:r>
            <a:r>
              <a:rPr lang="az-Cyrl-AZ" sz="1200" b="0" dirty="0">
                <a:solidFill>
                  <a:srgbClr val="FFFFFF"/>
                </a:solidFill>
                <a:latin typeface="Arial" panose="020B0604020202020204" pitchFamily="34" charset="0"/>
              </a:rPr>
              <a:t>ѐ</a:t>
            </a:r>
            <a:r>
              <a:rPr lang="en-US" sz="1200" b="0" dirty="0">
                <a:solidFill>
                  <a:srgbClr val="FFFFFF"/>
                </a:solidFill>
                <a:latin typeface="Arial" panose="020B0604020202020204" pitchFamily="34" charset="0"/>
              </a:rPr>
              <a:t>College. June 25, 2015</a:t>
            </a:r>
            <a:endParaRPr lang="en-US" sz="1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968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Lecture</a:t>
            </a:r>
            <a:br>
              <a:rPr lang="en-US" dirty="0"/>
            </a:br>
            <a:r>
              <a:rPr lang="en-US" dirty="0"/>
              <a:t>Parameters for research designs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88820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Field notes are crucial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Field notes: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are transcribed notes or the written account derived from data collected during observations.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Generally consist of two parts: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b="1" i="1" u="sng" dirty="0"/>
              <a:t>descriptive</a:t>
            </a:r>
            <a:r>
              <a:rPr lang="en-US" dirty="0"/>
              <a:t> in which the observer attempts to capture a word-picture of the setting, actions and conversations; and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b="1" i="1" u="sng" dirty="0"/>
              <a:t>reflective</a:t>
            </a:r>
            <a:r>
              <a:rPr lang="en-US" dirty="0"/>
              <a:t> in which the observer records thoughts, ideas, questions and concerns based on the observations and interviews.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Should be written as soon as possible after the observation and/or interviews.</a:t>
            </a:r>
          </a:p>
        </p:txBody>
      </p:sp>
      <p:sp>
        <p:nvSpPr>
          <p:cNvPr id="4" name="Rectangle 3"/>
          <p:cNvSpPr/>
          <p:nvPr/>
        </p:nvSpPr>
        <p:spPr>
          <a:xfrm>
            <a:off x="4368800" y="632460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200" b="0" dirty="0">
                <a:solidFill>
                  <a:srgbClr val="FFFFFF"/>
                </a:solidFill>
                <a:latin typeface="Arial" panose="020B0604020202020204" pitchFamily="34" charset="0"/>
              </a:rPr>
              <a:t>Joan LaFrance.</a:t>
            </a:r>
            <a:r>
              <a:rPr lang="en-US" sz="1200" b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200" b="0" dirty="0">
                <a:solidFill>
                  <a:srgbClr val="FFFFFF"/>
                </a:solidFill>
                <a:latin typeface="Arial" panose="020B0604020202020204" pitchFamily="34" charset="0"/>
              </a:rPr>
              <a:t>Fundamentals of Qualitative Research. AIHEC NARCH Meeting Din</a:t>
            </a:r>
            <a:r>
              <a:rPr lang="az-Cyrl-AZ" sz="1200" b="0" dirty="0">
                <a:solidFill>
                  <a:srgbClr val="FFFFFF"/>
                </a:solidFill>
                <a:latin typeface="Arial" panose="020B0604020202020204" pitchFamily="34" charset="0"/>
              </a:rPr>
              <a:t>ѐ</a:t>
            </a:r>
            <a:r>
              <a:rPr lang="en-US" sz="1200" b="0" dirty="0">
                <a:solidFill>
                  <a:srgbClr val="FFFFFF"/>
                </a:solidFill>
                <a:latin typeface="Arial" panose="020B0604020202020204" pitchFamily="34" charset="0"/>
              </a:rPr>
              <a:t>College. June 25, 2015</a:t>
            </a:r>
            <a:endParaRPr lang="en-US" sz="1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523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Reduction becomes a need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Qualitative studies produce a wealth of data but not all of it is meaningful. Identify and focus in on what is meaningful.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Transform the data into a simplified format that can be understood in the context of the research questions.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When trying to discern what is meaningful data always refer back to the research questions and use them as a framework.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Hone in on specific patterns and themes of interest while not focusing on other aspects of the data.</a:t>
            </a:r>
          </a:p>
        </p:txBody>
      </p:sp>
      <p:sp>
        <p:nvSpPr>
          <p:cNvPr id="4" name="Rectangle 3"/>
          <p:cNvSpPr/>
          <p:nvPr/>
        </p:nvSpPr>
        <p:spPr>
          <a:xfrm>
            <a:off x="4368800" y="632460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200" b="0" dirty="0">
                <a:solidFill>
                  <a:srgbClr val="FFFFFF"/>
                </a:solidFill>
                <a:latin typeface="Arial" panose="020B0604020202020204" pitchFamily="34" charset="0"/>
              </a:rPr>
              <a:t>Joan LaFrance.</a:t>
            </a:r>
            <a:r>
              <a:rPr lang="en-US" sz="1200" b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200" b="0" dirty="0">
                <a:solidFill>
                  <a:srgbClr val="FFFFFF"/>
                </a:solidFill>
                <a:latin typeface="Arial" panose="020B0604020202020204" pitchFamily="34" charset="0"/>
              </a:rPr>
              <a:t>Fundamentals of Qualitative Research. AIHEC NARCH Meeting Din</a:t>
            </a:r>
            <a:r>
              <a:rPr lang="az-Cyrl-AZ" sz="1200" b="0" dirty="0">
                <a:solidFill>
                  <a:srgbClr val="FFFFFF"/>
                </a:solidFill>
                <a:latin typeface="Arial" panose="020B0604020202020204" pitchFamily="34" charset="0"/>
              </a:rPr>
              <a:t>ѐ</a:t>
            </a:r>
            <a:r>
              <a:rPr lang="en-US" sz="1200" b="0" dirty="0">
                <a:solidFill>
                  <a:srgbClr val="FFFFFF"/>
                </a:solidFill>
                <a:latin typeface="Arial" panose="020B0604020202020204" pitchFamily="34" charset="0"/>
              </a:rPr>
              <a:t>College. June 25, 2015</a:t>
            </a:r>
            <a:endParaRPr lang="en-US" sz="1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941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Data Collection in QLRM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Survey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Interviews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Focus groups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Observation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(Data) extraction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Secondary data sources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Ethnography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0" indent="0"/>
            <a:r>
              <a:rPr lang="en-US" sz="2800" dirty="0">
                <a:sym typeface="Wingdings" panose="05000000000000000000" pitchFamily="2" charset="2"/>
              </a:rPr>
              <a:t> Covered in detail in C6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381000" y="6320135"/>
            <a:ext cx="8686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b="0" dirty="0">
                <a:solidFill>
                  <a:schemeClr val="bg1"/>
                </a:solidFill>
                <a:latin typeface="FuturaStd-Book"/>
              </a:rPr>
              <a:t>MC. Harrell &amp; MA. Bradley. Data Collection Methods: Semi-Structured Interviews and Focus Groups. RAND Corporation 2009. http://www.rand.org/pubs/technical_reports/TR718.html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21394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Quantitative, qualitative and mixed methods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685800" y="2514600"/>
          <a:ext cx="7772400" cy="3997960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2590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Quantitative methods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Qualitative methods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Mixed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</a:rPr>
                        <a:t> methods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Predetermined methods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Emerging methods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Both predetermined and emerging methods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Instrument based questions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Open-ended questions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Both</a:t>
                      </a:r>
                      <a:r>
                        <a:rPr lang="en-US" sz="1600" baseline="0" dirty="0"/>
                        <a:t> open- and closed-ended questions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Observational data, performance</a:t>
                      </a:r>
                      <a:r>
                        <a:rPr lang="en-US" sz="1600" baseline="0" dirty="0"/>
                        <a:t> data, attitude data, and census data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Interview</a:t>
                      </a:r>
                      <a:r>
                        <a:rPr lang="en-US" sz="1600" baseline="0" dirty="0"/>
                        <a:t> data, observation data, document data, and audiovisual data</a:t>
                      </a:r>
                      <a:endParaRPr lang="en-US" sz="1600" dirty="0"/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Multiple forms</a:t>
                      </a:r>
                      <a:r>
                        <a:rPr lang="en-US" sz="1600" baseline="0" dirty="0"/>
                        <a:t> of data drawing on all possibilities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Statistical analysis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Text and image analysis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Statistical and text analysis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Statistical</a:t>
                      </a:r>
                      <a:r>
                        <a:rPr lang="en-US" sz="1600" baseline="0" dirty="0"/>
                        <a:t> interpretation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Themes, patterns interpretation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Integration</a:t>
                      </a:r>
                      <a:r>
                        <a:rPr lang="en-US" sz="1600" baseline="0" dirty="0"/>
                        <a:t> of multiple interpretations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53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85A1B33-8667-465F-97AE-2142A81ADC8D}"/>
              </a:ext>
            </a:extLst>
          </p:cNvPr>
          <p:cNvGrpSpPr/>
          <p:nvPr/>
        </p:nvGrpSpPr>
        <p:grpSpPr>
          <a:xfrm>
            <a:off x="5867125" y="1524000"/>
            <a:ext cx="2591075" cy="4988560"/>
            <a:chOff x="5867125" y="1524000"/>
            <a:chExt cx="2591075" cy="498856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BA0401D-7FC5-4FA6-8F8F-076FABAFC061}"/>
                </a:ext>
              </a:extLst>
            </p:cNvPr>
            <p:cNvSpPr txBox="1"/>
            <p:nvPr/>
          </p:nvSpPr>
          <p:spPr>
            <a:xfrm>
              <a:off x="5867125" y="1560493"/>
              <a:ext cx="2591075" cy="95410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Required for</a:t>
              </a:r>
            </a:p>
            <a:p>
              <a:r>
                <a:rPr lang="en-US" sz="2800" dirty="0">
                  <a:solidFill>
                    <a:srgbClr val="FF0000"/>
                  </a:solidFill>
                </a:rPr>
                <a:t>your proposal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B5E4F96-3E83-4D1B-AE51-782B7700BE26}"/>
                </a:ext>
              </a:extLst>
            </p:cNvPr>
            <p:cNvSpPr/>
            <p:nvPr/>
          </p:nvSpPr>
          <p:spPr bwMode="auto">
            <a:xfrm>
              <a:off x="5867400" y="1524000"/>
              <a:ext cx="2590800" cy="4988560"/>
            </a:xfrm>
            <a:prstGeom prst="rect">
              <a:avLst/>
            </a:prstGeom>
            <a:noFill/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57905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Some methods in research design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12991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Scientific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sz="3600" dirty="0"/>
              <a:t>H </a:t>
            </a:r>
            <a:r>
              <a:rPr lang="en-US" sz="3600" dirty="0" err="1"/>
              <a:t>ypothesize</a:t>
            </a:r>
            <a:r>
              <a:rPr lang="en-US" sz="3600" dirty="0"/>
              <a:t> </a:t>
            </a:r>
          </a:p>
          <a:p>
            <a:pPr marL="0" indent="0"/>
            <a:r>
              <a:rPr lang="en-US" sz="3600" dirty="0"/>
              <a:t>O </a:t>
            </a:r>
            <a:r>
              <a:rPr lang="en-US" sz="3600" dirty="0" err="1"/>
              <a:t>perationalize</a:t>
            </a:r>
            <a:r>
              <a:rPr lang="en-US" sz="3600" dirty="0"/>
              <a:t> </a:t>
            </a:r>
          </a:p>
          <a:p>
            <a:pPr marL="0" indent="0"/>
            <a:r>
              <a:rPr lang="en-US" sz="3600" dirty="0"/>
              <a:t>M </a:t>
            </a:r>
            <a:r>
              <a:rPr lang="en-US" sz="3600" dirty="0" err="1"/>
              <a:t>easure</a:t>
            </a:r>
            <a:r>
              <a:rPr lang="en-US" sz="3600" dirty="0"/>
              <a:t> </a:t>
            </a:r>
          </a:p>
          <a:p>
            <a:pPr marL="0" indent="0"/>
            <a:r>
              <a:rPr lang="en-US" sz="3600" dirty="0"/>
              <a:t>E valuate </a:t>
            </a:r>
          </a:p>
          <a:p>
            <a:pPr marL="0" indent="0"/>
            <a:r>
              <a:rPr lang="en-US" sz="3600" dirty="0"/>
              <a:t>R </a:t>
            </a:r>
            <a:r>
              <a:rPr lang="en-US" sz="3600" dirty="0" err="1"/>
              <a:t>eplicate</a:t>
            </a:r>
            <a:r>
              <a:rPr lang="en-US" sz="3600" dirty="0"/>
              <a:t>, revise, report.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316915" y="5939949"/>
            <a:ext cx="7620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</a:rPr>
              <a:t>JL. </a:t>
            </a:r>
            <a:r>
              <a:rPr lang="en-US" sz="1400" dirty="0" err="1">
                <a:solidFill>
                  <a:schemeClr val="bg1"/>
                </a:solidFill>
              </a:rPr>
              <a:t>Lakin</a:t>
            </a:r>
            <a:r>
              <a:rPr lang="en-US" sz="1400" dirty="0">
                <a:solidFill>
                  <a:schemeClr val="bg1"/>
                </a:solidFill>
              </a:rPr>
              <a:t>, RB </a:t>
            </a:r>
            <a:r>
              <a:rPr lang="en-US" sz="1400" dirty="0" err="1">
                <a:solidFill>
                  <a:schemeClr val="bg1"/>
                </a:solidFill>
              </a:rPr>
              <a:t>Giesler</a:t>
            </a:r>
            <a:r>
              <a:rPr lang="en-US" sz="1400" dirty="0">
                <a:solidFill>
                  <a:schemeClr val="bg1"/>
                </a:solidFill>
              </a:rPr>
              <a:t>, KA. Morris, JR. </a:t>
            </a:r>
            <a:r>
              <a:rPr lang="en-US" sz="1400" dirty="0" err="1">
                <a:solidFill>
                  <a:schemeClr val="bg1"/>
                </a:solidFill>
              </a:rPr>
              <a:t>Vosmik</a:t>
            </a:r>
            <a:r>
              <a:rPr lang="en-US" sz="1400" dirty="0">
                <a:solidFill>
                  <a:schemeClr val="bg1"/>
                </a:solidFill>
              </a:rPr>
              <a:t>. </a:t>
            </a:r>
          </a:p>
          <a:p>
            <a:pPr algn="r"/>
            <a:r>
              <a:rPr lang="en-US" sz="1400" dirty="0">
                <a:solidFill>
                  <a:schemeClr val="bg1"/>
                </a:solidFill>
              </a:rPr>
              <a:t>HOMER as an Acronym for the Scientific Method </a:t>
            </a:r>
          </a:p>
          <a:p>
            <a:pPr algn="r"/>
            <a:r>
              <a:rPr lang="en-US" sz="1400" dirty="0">
                <a:solidFill>
                  <a:schemeClr val="bg1"/>
                </a:solidFill>
              </a:rPr>
              <a:t>April 1, 2007.  https://doi.org/10.1080/00986280701291317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239358" y="1676400"/>
            <a:ext cx="457200" cy="3276600"/>
          </a:xfrm>
          <a:prstGeom prst="rect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405739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(Relatively) Common Strategies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Research question formulation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Standardization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Randomization and stratification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Blinding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Use of placebos/shams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Control group selection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Population selection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Endpoint selection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Protocol adherence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Sample size determination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6200" y="6324600"/>
            <a:ext cx="2057400" cy="365125"/>
          </a:xfrm>
        </p:spPr>
        <p:txBody>
          <a:bodyPr/>
          <a:lstStyle/>
          <a:p>
            <a:fld id="{B7A43C5A-ACB8-4C0A-8D74-C2E9796A15BB}" type="slidenum">
              <a:rPr lang="en-US" smtClean="0"/>
              <a:pPr/>
              <a:t>56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550223"/>
            <a:ext cx="914399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dirty="0">
                <a:solidFill>
                  <a:schemeClr val="bg1"/>
                </a:solidFill>
              </a:rPr>
              <a:t>Evans SR. Fundamentals of clinical trial design. </a:t>
            </a:r>
            <a:r>
              <a:rPr lang="en-US" sz="1400" b="0" i="1" dirty="0">
                <a:solidFill>
                  <a:schemeClr val="bg1"/>
                </a:solidFill>
              </a:rPr>
              <a:t>Journal of experimental stroke &amp; translational medicine</a:t>
            </a:r>
            <a:r>
              <a:rPr lang="en-US" sz="1400" b="0" dirty="0">
                <a:solidFill>
                  <a:schemeClr val="bg1"/>
                </a:solidFill>
              </a:rPr>
              <a:t>. 2010;3(1):19-27.</a:t>
            </a:r>
            <a:endParaRPr lang="en-US" sz="1400" b="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1496459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S1. Question formulation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Precise formulation of the purpose of the study.</a:t>
            </a:r>
          </a:p>
          <a:p>
            <a:r>
              <a:rPr lang="en-US" dirty="0"/>
              <a:t>Strategies for framing the question.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43C5A-ACB8-4C0A-8D74-C2E9796A15BB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89080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00"/>
            <a:ext cx="9144000" cy="62484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4400" y="762000"/>
            <a:ext cx="4419600" cy="762000"/>
          </a:xfrm>
        </p:spPr>
        <p:txBody>
          <a:bodyPr/>
          <a:lstStyle/>
          <a:p>
            <a:r>
              <a:rPr lang="en-US" b="1" i="1" u="sng" dirty="0">
                <a:solidFill>
                  <a:schemeClr val="accent2">
                    <a:lumMod val="75000"/>
                  </a:schemeClr>
                </a:solidFill>
              </a:rPr>
              <a:t>Where</a:t>
            </a:r>
            <a:r>
              <a:rPr lang="en-US" b="1" i="1" dirty="0">
                <a:solidFill>
                  <a:schemeClr val="accent2">
                    <a:lumMod val="75000"/>
                  </a:schemeClr>
                </a:solidFill>
              </a:rPr>
              <a:t> to search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53000" y="6477000"/>
            <a:ext cx="4114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dirty="0">
                <a:solidFill>
                  <a:schemeClr val="tx1"/>
                </a:solidFill>
              </a:rPr>
              <a:t>http://libguides.gwumc.edu/ebm/studytypes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52400" y="6400800"/>
            <a:ext cx="457200" cy="365125"/>
          </a:xfrm>
          <a:prstGeom prst="rect">
            <a:avLst/>
          </a:prstGeom>
        </p:spPr>
        <p:txBody>
          <a:bodyPr/>
          <a:lstStyle/>
          <a:p>
            <a:fld id="{BFD31CDF-57B6-47B5-A6A0-80974445C95D}" type="slidenum">
              <a:rPr lang="en-US" smtClean="0">
                <a:solidFill>
                  <a:schemeClr val="tx1"/>
                </a:solidFill>
              </a:rPr>
              <a:t>58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40030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F164F2A-3F25-4F86-9708-2446DA1BA1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4" y="1447800"/>
            <a:ext cx="9136626" cy="540878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295B6E7-5188-4D8C-A622-0E443BE240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42CA49-120E-46B2-94D1-97132802541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>
                <a:solidFill>
                  <a:schemeClr val="tx1"/>
                </a:solidFill>
              </a:rPr>
              <a:pPr/>
              <a:t>59</a:t>
            </a:fld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D4FF503-F18B-4192-9D06-E37D31EEAD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0761"/>
            <a:ext cx="9144000" cy="15569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B565B02-6AF7-4BBA-BE9F-6C56854A86AE}"/>
              </a:ext>
            </a:extLst>
          </p:cNvPr>
          <p:cNvSpPr txBox="1"/>
          <p:nvPr/>
        </p:nvSpPr>
        <p:spPr>
          <a:xfrm>
            <a:off x="3331051" y="558225"/>
            <a:ext cx="53623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u="sng" dirty="0"/>
              <a:t>How</a:t>
            </a:r>
            <a:r>
              <a:rPr lang="en-US" i="1" dirty="0"/>
              <a:t> to search and report on it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E9E95D7-D9B9-4275-BD3E-A0A7F431C8B5}"/>
              </a:ext>
            </a:extLst>
          </p:cNvPr>
          <p:cNvSpPr/>
          <p:nvPr/>
        </p:nvSpPr>
        <p:spPr>
          <a:xfrm>
            <a:off x="467032" y="6477000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en-US" sz="1200" b="0" dirty="0">
                <a:hlinkClick r:id="rId4"/>
              </a:rPr>
              <a:t>http://www.prisma-statement.org/</a:t>
            </a:r>
            <a:r>
              <a:rPr lang="en-US" sz="1200" b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745378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 of Research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to ensure that the data obtained enables the researcher to effectively address the research problem logically and as unambiguously as possible.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41555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Framing the research question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dirty="0"/>
              <a:t>Two general strategies: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hypothesis testing: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researchers construct a null hypothesis (“no effect” or “no difference”) and an alternative hypothesis;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evidence is sought to disprove the null and/or support the alternative hypothesis.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Estimation: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Compute differences in some outcome for two different events with appropriate precision;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Appropriate precision is measured by the width of a confidence interval of the difference between the outcomes in the two groups.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6200" y="6324600"/>
            <a:ext cx="2057400" cy="365125"/>
          </a:xfrm>
        </p:spPr>
        <p:txBody>
          <a:bodyPr/>
          <a:lstStyle/>
          <a:p>
            <a:fld id="{B7A43C5A-ACB8-4C0A-8D74-C2E9796A15BB}" type="slidenum">
              <a:rPr lang="en-US" smtClean="0"/>
              <a:pPr/>
              <a:t>60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6550223"/>
            <a:ext cx="914399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dirty="0">
                <a:solidFill>
                  <a:schemeClr val="bg1"/>
                </a:solidFill>
              </a:rPr>
              <a:t>Evans SR. Fundamentals of clinical trial design. </a:t>
            </a:r>
            <a:r>
              <a:rPr lang="en-US" sz="1400" b="0" i="1" dirty="0">
                <a:solidFill>
                  <a:schemeClr val="bg1"/>
                </a:solidFill>
              </a:rPr>
              <a:t>Journal of experimental stroke &amp; translational medicine</a:t>
            </a:r>
            <a:r>
              <a:rPr lang="en-US" sz="1400" b="0" dirty="0">
                <a:solidFill>
                  <a:schemeClr val="bg1"/>
                </a:solidFill>
              </a:rPr>
              <a:t>. 2010;3(1):19-27.</a:t>
            </a:r>
            <a:endParaRPr lang="en-US" sz="1400" b="0" dirty="0">
              <a:solidFill>
                <a:schemeClr val="bg1"/>
              </a:solidFill>
              <a:effectLst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B888FA7-4048-4C66-A09A-7D7AAF254ADA}"/>
              </a:ext>
            </a:extLst>
          </p:cNvPr>
          <p:cNvGrpSpPr/>
          <p:nvPr/>
        </p:nvGrpSpPr>
        <p:grpSpPr>
          <a:xfrm>
            <a:off x="228601" y="2057400"/>
            <a:ext cx="8839201" cy="1905000"/>
            <a:chOff x="4701143" y="1524000"/>
            <a:chExt cx="3757058" cy="190500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8823862-A867-4CF8-91BD-1B8C6D824F9A}"/>
                </a:ext>
              </a:extLst>
            </p:cNvPr>
            <p:cNvSpPr txBox="1"/>
            <p:nvPr/>
          </p:nvSpPr>
          <p:spPr>
            <a:xfrm>
              <a:off x="6093845" y="1560493"/>
              <a:ext cx="2364355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Required for your proposal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CCA5E7C-EDC8-4949-8B3A-3B16918CB406}"/>
                </a:ext>
              </a:extLst>
            </p:cNvPr>
            <p:cNvSpPr/>
            <p:nvPr/>
          </p:nvSpPr>
          <p:spPr bwMode="auto">
            <a:xfrm>
              <a:off x="4701143" y="1524000"/>
              <a:ext cx="3757058" cy="1905000"/>
            </a:xfrm>
            <a:prstGeom prst="rect">
              <a:avLst/>
            </a:prstGeom>
            <a:noFill/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32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Specific strategy: PICO(TT) Framework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219389" y="1447800"/>
          <a:ext cx="8772211" cy="5168262"/>
        </p:xfrm>
        <a:graphic>
          <a:graphicData uri="http://schemas.openxmlformats.org/drawingml/2006/table">
            <a:tbl>
              <a:tblPr/>
              <a:tblGrid>
                <a:gridCol w="5426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62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54484">
                <a:tc>
                  <a:txBody>
                    <a:bodyPr/>
                    <a:lstStyle/>
                    <a:p>
                      <a:pPr algn="ctr">
                        <a:buFont typeface="Arial" panose="020B0604020202020204" pitchFamily="34" charset="0"/>
                        <a:buNone/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</a:rPr>
                        <a:t>P</a:t>
                      </a:r>
                    </a:p>
                  </a:txBody>
                  <a:tcPr marL="25797" marR="25797" marT="12898" marB="12898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anose="020B0604020202020204" pitchFamily="34" charset="0"/>
                        <a:buNone/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Patient</a:t>
                      </a:r>
                    </a:p>
                    <a:p>
                      <a:pPr algn="ctr">
                        <a:buFont typeface="Arial" panose="020B0604020202020204" pitchFamily="34" charset="0"/>
                        <a:buNone/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Population of patients</a:t>
                      </a:r>
                    </a:p>
                    <a:p>
                      <a:pPr algn="ctr">
                        <a:buFont typeface="Arial" panose="020B0604020202020204" pitchFamily="34" charset="0"/>
                        <a:buNone/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Problem</a:t>
                      </a:r>
                    </a:p>
                  </a:txBody>
                  <a:tcPr marL="25797" marR="25797" marT="12898" marB="12898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</a:rPr>
                        <a:t>What is the best way to briefly describe this patient population or situation?</a:t>
                      </a:r>
                    </a:p>
                    <a:p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</a:rPr>
                        <a:t>E.g. pregnant women over 40 with preeclampsia, adolescent boys 13-15, etc. </a:t>
                      </a:r>
                    </a:p>
                  </a:txBody>
                  <a:tcPr marL="25797" marR="25797" marT="12898" marB="12898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0141">
                <a:tc>
                  <a:txBody>
                    <a:bodyPr/>
                    <a:lstStyle/>
                    <a:p>
                      <a:pPr algn="ctr">
                        <a:buFont typeface="Arial" panose="020B0604020202020204" pitchFamily="34" charset="0"/>
                        <a:buNone/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</a:rPr>
                        <a:t>I</a:t>
                      </a:r>
                    </a:p>
                  </a:txBody>
                  <a:tcPr marL="25797" marR="25797" marT="12898" marB="12898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anose="020B0604020202020204" pitchFamily="34" charset="0"/>
                        <a:buNone/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Intervention </a:t>
                      </a:r>
                    </a:p>
                    <a:p>
                      <a:pPr algn="ctr">
                        <a:buFont typeface="Arial" panose="020B0604020202020204" pitchFamily="34" charset="0"/>
                        <a:buNone/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(therapy or test)</a:t>
                      </a:r>
                    </a:p>
                  </a:txBody>
                  <a:tcPr marL="25797" marR="25797" marT="12898" marB="12898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</a:rPr>
                        <a:t>What is the intervention?</a:t>
                      </a:r>
                    </a:p>
                    <a:p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</a:rPr>
                        <a:t>E.g. a drug, a questionnaire, a test, a procedure, etc.</a:t>
                      </a:r>
                    </a:p>
                  </a:txBody>
                  <a:tcPr marL="25797" marR="25797" marT="12898" marB="12898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2312">
                <a:tc>
                  <a:txBody>
                    <a:bodyPr/>
                    <a:lstStyle/>
                    <a:p>
                      <a:pPr algn="ctr">
                        <a:buFont typeface="Arial" panose="020B0604020202020204" pitchFamily="34" charset="0"/>
                        <a:buNone/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</a:rPr>
                        <a:t>C</a:t>
                      </a:r>
                    </a:p>
                  </a:txBody>
                  <a:tcPr marL="25797" marR="25797" marT="12898" marB="12898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anose="020B0604020202020204" pitchFamily="34" charset="0"/>
                        <a:buNone/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Comparison</a:t>
                      </a:r>
                    </a:p>
                  </a:txBody>
                  <a:tcPr marL="25797" marR="25797" marT="12898" marB="12898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Is there an alternative intervention to compare to?</a:t>
                      </a:r>
                    </a:p>
                    <a:p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E.g. placebo, current standard of care, another therapy, etc. </a:t>
                      </a:r>
                    </a:p>
                  </a:txBody>
                  <a:tcPr marL="25797" marR="25797" marT="12898" marB="12898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0141">
                <a:tc>
                  <a:txBody>
                    <a:bodyPr/>
                    <a:lstStyle/>
                    <a:p>
                      <a:pPr algn="ctr">
                        <a:buFont typeface="Arial" panose="020B0604020202020204" pitchFamily="34" charset="0"/>
                        <a:buNone/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</a:rPr>
                        <a:t>O</a:t>
                      </a:r>
                    </a:p>
                  </a:txBody>
                  <a:tcPr marL="25797" marR="25797" marT="12898" marB="12898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anose="020B0604020202020204" pitchFamily="34" charset="0"/>
                        <a:buNone/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Outcome</a:t>
                      </a:r>
                    </a:p>
                  </a:txBody>
                  <a:tcPr marL="25797" marR="25797" marT="12898" marB="12898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</a:rPr>
                        <a:t>Include specific patient-oriented outcomes</a:t>
                      </a:r>
                    </a:p>
                    <a:p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</a:rPr>
                        <a:t>E.g. morbidity, quality of life, etc.</a:t>
                      </a:r>
                    </a:p>
                  </a:txBody>
                  <a:tcPr marL="25797" marR="25797" marT="12898" marB="12898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64047">
                <a:tc>
                  <a:txBody>
                    <a:bodyPr/>
                    <a:lstStyle/>
                    <a:p>
                      <a:pPr algn="ctr">
                        <a:buFont typeface="Arial" panose="020B0604020202020204" pitchFamily="34" charset="0"/>
                        <a:buNone/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</a:rPr>
                        <a:t>T</a:t>
                      </a:r>
                    </a:p>
                  </a:txBody>
                  <a:tcPr marL="25797" marR="25797" marT="12898" marB="12898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anose="020B0604020202020204" pitchFamily="34" charset="0"/>
                        <a:buNone/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Time for completion</a:t>
                      </a:r>
                    </a:p>
                  </a:txBody>
                  <a:tcPr marL="25797" marR="25797" marT="12898" marB="12898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</a:rPr>
                        <a:t>Used to identify the time/duration for your data collection or for assessing your outcome.</a:t>
                      </a:r>
                    </a:p>
                    <a:p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</a:rPr>
                        <a:t>I.e. how long before you are to see that the intervention is having a positive impact OR the time in which the intervention will be delivered</a:t>
                      </a:r>
                    </a:p>
                  </a:txBody>
                  <a:tcPr marL="25797" marR="25797" marT="12898" marB="12898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31875">
                <a:tc>
                  <a:txBody>
                    <a:bodyPr/>
                    <a:lstStyle/>
                    <a:p>
                      <a:pPr algn="ctr">
                        <a:buFont typeface="Arial" panose="020B0604020202020204" pitchFamily="34" charset="0"/>
                        <a:buNone/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</a:rPr>
                        <a:t>T</a:t>
                      </a:r>
                    </a:p>
                  </a:txBody>
                  <a:tcPr marL="25797" marR="25797" marT="12898" marB="12898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anose="020B0604020202020204" pitchFamily="34" charset="0"/>
                        <a:buNone/>
                      </a:pPr>
                      <a:r>
                        <a:rPr lang="en-US" sz="2000" dirty="0">
                          <a:solidFill>
                            <a:schemeClr val="bg1"/>
                          </a:solidFill>
                          <a:effectLst/>
                        </a:rPr>
                        <a:t>Type of study</a:t>
                      </a:r>
                    </a:p>
                  </a:txBody>
                  <a:tcPr marL="25797" marR="25797" marT="12898" marB="12898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What is the ideal study design to answer this question? What type of study design do you realistically anticipate finding?</a:t>
                      </a:r>
                    </a:p>
                    <a:p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E.g. randomized-controlled trial, systematic reviews, etc.</a:t>
                      </a:r>
                    </a:p>
                  </a:txBody>
                  <a:tcPr marL="25797" marR="25797" marT="12898" marB="12898" anchor="ctr">
                    <a:lnL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2997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Evidence Based Medicine question 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Intervention/Therapy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Etiology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Diagnosis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Prognosis/Prediction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Meaning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1066800" y="6462300"/>
            <a:ext cx="797504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dirty="0">
                <a:solidFill>
                  <a:schemeClr val="bg1"/>
                </a:solidFill>
              </a:rPr>
              <a:t>https://www.aaacn.org/sites/default/files/documents/misc-docs/1e_PICOT_Questions_template.pdf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08201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00"/>
            <a:ext cx="9144000" cy="6248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133600" y="6462300"/>
            <a:ext cx="3124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0" dirty="0">
                <a:solidFill>
                  <a:srgbClr val="FF0000"/>
                </a:solidFill>
              </a:rPr>
              <a:t>https://www.aaacn.org/sites/default/files/documents/misc-docs/1e_PICOT_Questions_template.pdf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73204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80F411-833B-425F-9B21-EEE56794F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examples in BMI research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7836DA-78DF-4787-9B8E-2597529DA8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Do user satisfaction scores among clinicians using EHR systems improve more when they receive training from an experienced clinician-user than from a vendor trainer?</a:t>
            </a:r>
          </a:p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Do patients whose providers use extensive narrative clinical notes in addition to structured clinical reporting have better outcomes than with structured clinical reporting alone?</a:t>
            </a:r>
          </a:p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Does managing a problem list using SNOMED CT offers better perspectives for clinical decision support than managing it by means of ICD-9-CM?</a:t>
            </a:r>
          </a:p>
          <a:p>
            <a:pPr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For nurses working in acute care settings, what is the effect of using an EHR for documentation on time spent at the bedside providing patient care?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4974E9-0745-4A92-9781-B999A26955E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8441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CB624-042B-4822-8116-951D315B4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 case for comparison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A26AAA-6FB0-4B6D-8DD9-1345F7CC75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‘A/B’ testing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 way to compare two versions of something to figure out which performs better. 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>
                <a:hlinkClick r:id="rId2"/>
              </a:rPr>
              <a:t>https://hbr.org/2017/06/a-refresher-on-ab-testing</a:t>
            </a:r>
            <a:r>
              <a:rPr lang="en-US" dirty="0"/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Example in BMI: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>
                <a:hlinkClick r:id="rId3"/>
              </a:rPr>
              <a:t>https://pubmed.ncbi.nlm.nih.gov/33835035/</a:t>
            </a:r>
            <a:r>
              <a:rPr lang="en-US" dirty="0"/>
              <a:t> 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/>
              <a:t>a revised CDS influenza alert was tested against usual care CDS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/>
              <a:t>test 3 versions (financial, quality, regulatory) of text supporting tobacco cessation alerts.</a:t>
            </a:r>
          </a:p>
          <a:p>
            <a:pPr lvl="3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720CEF-32A1-42FE-8C7E-41D4A5C633A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5010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S2. Standardization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Goal: minimize variation.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Strategies: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construct consistent and uniform endpoint definitions which are as much as possible objectively measurable;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use central labs/evaluators to eliminate between-lab/ between-evaluator variation;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Use very precise evaluation manuals;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Training of evaluators.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6200" y="6310368"/>
            <a:ext cx="2057400" cy="365125"/>
          </a:xfrm>
        </p:spPr>
        <p:txBody>
          <a:bodyPr/>
          <a:lstStyle/>
          <a:p>
            <a:fld id="{B7A43C5A-ACB8-4C0A-8D74-C2E9796A15BB}" type="slidenum">
              <a:rPr lang="en-US" smtClean="0"/>
              <a:pPr/>
              <a:t>66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6550223"/>
            <a:ext cx="914399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dirty="0">
                <a:solidFill>
                  <a:schemeClr val="bg1"/>
                </a:solidFill>
              </a:rPr>
              <a:t>Evans SR. Fundamentals of clinical trial design. </a:t>
            </a:r>
            <a:r>
              <a:rPr lang="en-US" sz="1400" b="0" i="1" dirty="0">
                <a:solidFill>
                  <a:schemeClr val="bg1"/>
                </a:solidFill>
              </a:rPr>
              <a:t>Journal of experimental stroke &amp; translational medicine</a:t>
            </a:r>
            <a:r>
              <a:rPr lang="en-US" sz="1400" b="0" dirty="0">
                <a:solidFill>
                  <a:schemeClr val="bg1"/>
                </a:solidFill>
              </a:rPr>
              <a:t>. 2010;3(1):19-27.</a:t>
            </a:r>
            <a:endParaRPr lang="en-US" sz="1400" b="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9301714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762000"/>
          </a:xfrm>
        </p:spPr>
        <p:txBody>
          <a:bodyPr/>
          <a:lstStyle/>
          <a:p>
            <a:r>
              <a:rPr lang="en-US" dirty="0"/>
              <a:t>S3. Randomization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686800" cy="4953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Goal: minimizing treatment selection bias;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assignment to treated group not based on prognostic factors;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prevents confounding of the treatment effects with other prognostic variables.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Strategies: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u="sng" dirty="0"/>
              <a:t>Simple</a:t>
            </a:r>
            <a:r>
              <a:rPr lang="en-US" sz="2000" dirty="0"/>
              <a:t>: flip a coin for each subject.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u="sng" dirty="0"/>
              <a:t>Constrained</a:t>
            </a:r>
            <a:r>
              <a:rPr lang="en-US" sz="2000" dirty="0"/>
              <a:t>: subjects pick token (T or </a:t>
            </a:r>
            <a:r>
              <a:rPr lang="en-US" sz="2000" dirty="0" err="1"/>
              <a:t>nT</a:t>
            </a:r>
            <a:r>
              <a:rPr lang="en-US" sz="2000" dirty="0"/>
              <a:t>) from a bag.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u="sng" dirty="0"/>
              <a:t>Adaptive</a:t>
            </a:r>
            <a:r>
              <a:rPr lang="en-US" sz="2000" dirty="0"/>
              <a:t>, several schemas, e.g.: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pick token from bag to determine group, put it back, add one token from opposite category, or,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pick from bag, give selected treatment, if treatment successful add two tokens of same treatment to bag, otherwise, one of each.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u="sng" dirty="0"/>
              <a:t>Stratified</a:t>
            </a:r>
            <a:r>
              <a:rPr lang="en-US" sz="2000" dirty="0"/>
              <a:t>: create treatment groups that are balanced with respect to confounding (prognostic) variables.</a:t>
            </a:r>
          </a:p>
          <a:p>
            <a:pPr marL="0" indent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43C5A-ACB8-4C0A-8D74-C2E9796A15BB}" type="slidenum">
              <a:rPr lang="en-US" smtClean="0"/>
              <a:pPr/>
              <a:t>67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234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00"/>
            <a:ext cx="9144000" cy="6293069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43C5A-ACB8-4C0A-8D74-C2E9796A15BB}" type="slidenum">
              <a:rPr lang="en-US" smtClean="0"/>
              <a:pPr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3207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259" y="609600"/>
            <a:ext cx="9163260" cy="62484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43C5A-ACB8-4C0A-8D74-C2E9796A15BB}" type="slidenum">
              <a:rPr lang="en-US" smtClean="0"/>
              <a:pPr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1307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2" y="762000"/>
            <a:ext cx="9139518" cy="762000"/>
          </a:xfrm>
        </p:spPr>
        <p:txBody>
          <a:bodyPr/>
          <a:lstStyle/>
          <a:p>
            <a:r>
              <a:rPr lang="en-US" dirty="0"/>
              <a:t>Distinct research purpose </a:t>
            </a:r>
            <a:r>
              <a:rPr lang="en-US" dirty="0">
                <a:sym typeface="Wingdings" panose="05000000000000000000" pitchFamily="2" charset="2"/>
              </a:rPr>
              <a:t> distinct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686800" cy="4953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to describe and understand some phenomenon in its natural context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>
                <a:sym typeface="Wingdings" panose="05000000000000000000" pitchFamily="2" charset="2"/>
              </a:rPr>
              <a:t> </a:t>
            </a:r>
            <a:r>
              <a:rPr lang="en-US" b="1" dirty="0"/>
              <a:t>Descriptive Study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to look for an association among variables by studying the situation without managing any intervention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>
                <a:sym typeface="Wingdings" panose="05000000000000000000" pitchFamily="2" charset="2"/>
              </a:rPr>
              <a:t> </a:t>
            </a:r>
            <a:r>
              <a:rPr lang="en-US" b="1" dirty="0"/>
              <a:t>Observational or Epidemiological Study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to determine the effect of a specified intervention (e.g., protocol, method, or treatment) managed by the investigator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>
                <a:sym typeface="Wingdings" panose="05000000000000000000" pitchFamily="2" charset="2"/>
              </a:rPr>
              <a:t> </a:t>
            </a:r>
            <a:r>
              <a:rPr lang="en-US" b="1" dirty="0"/>
              <a:t>Experimental Trial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to validate a test, tool or diagnostic method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1" dirty="0">
                <a:sym typeface="Wingdings" panose="05000000000000000000" pitchFamily="2" charset="2"/>
              </a:rPr>
              <a:t> </a:t>
            </a:r>
            <a:r>
              <a:rPr lang="en-US" b="1" dirty="0"/>
              <a:t>Diagnostic, Validity or Reliability Study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590800" y="6553200"/>
            <a:ext cx="6553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b="0" dirty="0">
                <a:solidFill>
                  <a:schemeClr val="bg1"/>
                </a:solidFill>
              </a:rPr>
              <a:t>Adapted from: Research Design Algorithm developed by the American Dietetic Association, 2010</a:t>
            </a:r>
          </a:p>
        </p:txBody>
      </p:sp>
    </p:spTree>
    <p:extLst>
      <p:ext uri="{BB962C8B-B14F-4D97-AF65-F5344CB8AC3E}">
        <p14:creationId xmlns:p14="http://schemas.microsoft.com/office/powerpoint/2010/main" val="1207244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S4. Blinding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Of who: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single: 	   study subjects;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double:	   subjects plus investigators;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triple: 	   subjects, investigators, evaluators, sponsors.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Not often possible: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Ethical (no fake surgery)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Different side effects of two compared treatments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Different routes of administration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Can be canceled out by ‘double dummy’ approach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Requires evaluation of the success of the blinding.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6200" y="6264275"/>
            <a:ext cx="2057400" cy="365125"/>
          </a:xfrm>
        </p:spPr>
        <p:txBody>
          <a:bodyPr/>
          <a:lstStyle/>
          <a:p>
            <a:fld id="{B7A43C5A-ACB8-4C0A-8D74-C2E9796A15BB}" type="slidenum">
              <a:rPr lang="en-US" smtClean="0"/>
              <a:pPr/>
              <a:t>70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6550223"/>
            <a:ext cx="914399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dirty="0">
                <a:solidFill>
                  <a:schemeClr val="bg1"/>
                </a:solidFill>
              </a:rPr>
              <a:t>Evans SR. Fundamentals of clinical trial design. </a:t>
            </a:r>
            <a:r>
              <a:rPr lang="en-US" sz="1400" b="0" i="1" dirty="0">
                <a:solidFill>
                  <a:schemeClr val="bg1"/>
                </a:solidFill>
              </a:rPr>
              <a:t>Journal of experimental stroke &amp; translational medicine</a:t>
            </a:r>
            <a:r>
              <a:rPr lang="en-US" sz="1400" b="0" dirty="0">
                <a:solidFill>
                  <a:schemeClr val="bg1"/>
                </a:solidFill>
              </a:rPr>
              <a:t>. 2010;3(1):19-27.</a:t>
            </a:r>
            <a:endParaRPr lang="en-US" sz="1400" b="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22818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S5. Use of placebos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Sometimes costly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Sometimes impossible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surgery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device testing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May have treatment effects, most often with patient-reported outcomes.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6200" y="6324600"/>
            <a:ext cx="2057400" cy="365125"/>
          </a:xfrm>
        </p:spPr>
        <p:txBody>
          <a:bodyPr/>
          <a:lstStyle/>
          <a:p>
            <a:fld id="{B7A43C5A-ACB8-4C0A-8D74-C2E9796A15BB}" type="slidenum">
              <a:rPr lang="en-US" smtClean="0"/>
              <a:pPr/>
              <a:t>71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6550223"/>
            <a:ext cx="914399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dirty="0">
                <a:solidFill>
                  <a:schemeClr val="bg1"/>
                </a:solidFill>
              </a:rPr>
              <a:t>Evans SR. Fundamentals of clinical trial design. </a:t>
            </a:r>
            <a:r>
              <a:rPr lang="en-US" sz="1400" b="0" i="1" dirty="0">
                <a:solidFill>
                  <a:schemeClr val="bg1"/>
                </a:solidFill>
              </a:rPr>
              <a:t>Journal of experimental stroke &amp; translational medicine</a:t>
            </a:r>
            <a:r>
              <a:rPr lang="en-US" sz="1400" b="0" dirty="0">
                <a:solidFill>
                  <a:schemeClr val="bg1"/>
                </a:solidFill>
              </a:rPr>
              <a:t>. 2010;3(1):19-27.</a:t>
            </a:r>
            <a:endParaRPr lang="en-US" sz="1400" b="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2997345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S6. Control group selection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Goal: discriminate the effects caused by the study 		   intervention from effects due to other factors.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/>
              <a:t>natural history of the disease, patient or clinician expectations, the effects of other interventions, …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Types: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historical controls: data from previous studies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Randomization not possible </a:t>
            </a:r>
            <a:r>
              <a:rPr lang="en-US" dirty="0">
                <a:sym typeface="Wingdings" panose="05000000000000000000" pitchFamily="2" charset="2"/>
              </a:rPr>
              <a:t> more bias risk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placebo/sham controls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active controls: comparison to intervention with known outcomes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‘non-inferiority’ studies.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6200" y="6248400"/>
            <a:ext cx="2057400" cy="365125"/>
          </a:xfrm>
        </p:spPr>
        <p:txBody>
          <a:bodyPr/>
          <a:lstStyle/>
          <a:p>
            <a:fld id="{B7A43C5A-ACB8-4C0A-8D74-C2E9796A15BB}" type="slidenum">
              <a:rPr lang="en-US" smtClean="0"/>
              <a:pPr/>
              <a:t>72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6550223"/>
            <a:ext cx="914399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dirty="0">
                <a:solidFill>
                  <a:schemeClr val="bg1"/>
                </a:solidFill>
              </a:rPr>
              <a:t>Evans SR. Fundamentals of clinical trial design. </a:t>
            </a:r>
            <a:r>
              <a:rPr lang="en-US" sz="1400" b="0" i="1" dirty="0">
                <a:solidFill>
                  <a:schemeClr val="bg1"/>
                </a:solidFill>
              </a:rPr>
              <a:t>Journal of experimental stroke &amp; translational medicine</a:t>
            </a:r>
            <a:r>
              <a:rPr lang="en-US" sz="1400" b="0" dirty="0">
                <a:solidFill>
                  <a:schemeClr val="bg1"/>
                </a:solidFill>
              </a:rPr>
              <a:t>. 2010;3(1):19-27.</a:t>
            </a:r>
            <a:endParaRPr lang="en-US" sz="1400" b="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0679530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 groups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686800" cy="4953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selection of a control group depends on: </a:t>
            </a:r>
          </a:p>
          <a:p>
            <a:pPr lvl="1" indent="-341313">
              <a:buFont typeface="Arial" panose="020B0604020202020204" pitchFamily="34" charset="0"/>
              <a:buChar char="•"/>
            </a:pPr>
            <a:r>
              <a:rPr lang="en-US" sz="2000" dirty="0"/>
              <a:t>the research question, </a:t>
            </a:r>
          </a:p>
          <a:p>
            <a:pPr lvl="1" indent="-341313">
              <a:buFont typeface="Arial" panose="020B0604020202020204" pitchFamily="34" charset="0"/>
              <a:buChar char="•"/>
            </a:pPr>
            <a:r>
              <a:rPr lang="en-US" sz="2000" dirty="0"/>
              <a:t>ethical constraints, </a:t>
            </a:r>
          </a:p>
          <a:p>
            <a:pPr lvl="1" indent="-341313">
              <a:buFont typeface="Arial" panose="020B0604020202020204" pitchFamily="34" charset="0"/>
              <a:buChar char="•"/>
            </a:pPr>
            <a:r>
              <a:rPr lang="en-US" sz="2000" dirty="0"/>
              <a:t>the feasibility of blinding, </a:t>
            </a:r>
          </a:p>
          <a:p>
            <a:pPr lvl="1" indent="-341313">
              <a:buFont typeface="Arial" panose="020B0604020202020204" pitchFamily="34" charset="0"/>
              <a:buChar char="•"/>
            </a:pPr>
            <a:r>
              <a:rPr lang="en-US" sz="2000" dirty="0"/>
              <a:t>the availability of quality data, and </a:t>
            </a:r>
          </a:p>
          <a:p>
            <a:pPr lvl="1" indent="-341313">
              <a:buFont typeface="Arial" panose="020B0604020202020204" pitchFamily="34" charset="0"/>
              <a:buChar char="•"/>
            </a:pPr>
            <a:r>
              <a:rPr lang="en-US" sz="2000" dirty="0"/>
              <a:t>the ability to recruit participants. 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6550223"/>
            <a:ext cx="914399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dirty="0">
                <a:solidFill>
                  <a:schemeClr val="bg1"/>
                </a:solidFill>
              </a:rPr>
              <a:t>Evans SR. Fundamentals of clinical trial design. </a:t>
            </a:r>
            <a:r>
              <a:rPr lang="en-US" sz="1400" b="0" i="1" dirty="0">
                <a:solidFill>
                  <a:schemeClr val="bg1"/>
                </a:solidFill>
              </a:rPr>
              <a:t>Journal of experimental stroke &amp; translational medicine</a:t>
            </a:r>
            <a:r>
              <a:rPr lang="en-US" sz="1400" b="0" dirty="0">
                <a:solidFill>
                  <a:schemeClr val="bg1"/>
                </a:solidFill>
              </a:rPr>
              <a:t>. 2010;3(1):19-27.</a:t>
            </a:r>
            <a:endParaRPr lang="en-US" sz="1400" b="0" dirty="0">
              <a:solidFill>
                <a:schemeClr val="bg1"/>
              </a:solidFill>
              <a:effectLst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8934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 and cross-over</a:t>
            </a:r>
          </a:p>
        </p:txBody>
      </p:sp>
      <p:sp>
        <p:nvSpPr>
          <p:cNvPr id="23" name="Content Placeholder 2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Parallel		A</a:t>
            </a:r>
          </a:p>
          <a:p>
            <a:endParaRPr lang="en-US" dirty="0"/>
          </a:p>
          <a:p>
            <a:r>
              <a:rPr lang="en-US" dirty="0"/>
              <a:t>				B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Cross-over		A			A</a:t>
            </a:r>
          </a:p>
          <a:p>
            <a:endParaRPr lang="en-US" dirty="0"/>
          </a:p>
          <a:p>
            <a:r>
              <a:rPr lang="en-US" dirty="0"/>
              <a:t>				B			B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43C5A-ACB8-4C0A-8D74-C2E9796A15BB}" type="slidenum">
              <a:rPr lang="en-US" smtClean="0"/>
              <a:pPr/>
              <a:t>74</a:t>
            </a:fld>
            <a:endParaRPr lang="en-US"/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838200" y="2667000"/>
            <a:ext cx="1295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>
            <a:off x="2183840" y="2133600"/>
            <a:ext cx="0" cy="10668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2183840" y="2133600"/>
            <a:ext cx="1295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2183840" y="3180304"/>
            <a:ext cx="1295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838200" y="4876800"/>
            <a:ext cx="1295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oval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2183840" y="4343400"/>
            <a:ext cx="0" cy="106680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>
            <a:off x="2183840" y="4343400"/>
            <a:ext cx="1295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>
            <a:off x="2183840" y="5390104"/>
            <a:ext cx="1295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>
            <a:off x="5029200" y="4363496"/>
            <a:ext cx="1295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>
            <a:off x="5029200" y="5410200"/>
            <a:ext cx="12954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9" name="Straight Connector 18"/>
          <p:cNvCxnSpPr/>
          <p:nvPr/>
        </p:nvCxnSpPr>
        <p:spPr bwMode="auto">
          <a:xfrm>
            <a:off x="3733800" y="4363496"/>
            <a:ext cx="1143000" cy="104670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ysDash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 flipV="1">
            <a:off x="3733800" y="4343400"/>
            <a:ext cx="1143000" cy="104670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bg1"/>
            </a:solidFill>
            <a:prstDash val="sysDash"/>
            <a:round/>
            <a:headEnd type="none" w="med" len="med"/>
            <a:tailEnd type="triangl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72362864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 control </a:t>
            </a:r>
            <a:r>
              <a:rPr lang="en-US" dirty="0">
                <a:sym typeface="Wingdings" panose="05000000000000000000" pitchFamily="2" charset="2"/>
              </a:rPr>
              <a:t> Quasi-experimental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763000" cy="4953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 form of experimental research used extensively in the social sciences and psychology.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Mainly useful for measuring social variables.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inherent weaknesses in the methodology do not undermine the validity of the data, as long as they are recognized and allowed for during the whole experimental process.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Quasi experiments resemble quantitative and qualitative experiments, but lack random allocation of groups or proper controls, so firm statistical analysis can be very difficult.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43C5A-ACB8-4C0A-8D74-C2E9796A15BB}" type="slidenum">
              <a:rPr lang="en-US" smtClean="0"/>
              <a:pPr/>
              <a:t>75</a:t>
            </a:fld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4800600" y="6543774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b="0" dirty="0">
                <a:solidFill>
                  <a:schemeClr val="bg1"/>
                </a:solidFill>
              </a:rPr>
              <a:t>https://explorable.com/quasi-experimental-design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6535589-7C0A-4CF9-8120-CD58ACE5A35A}"/>
              </a:ext>
            </a:extLst>
          </p:cNvPr>
          <p:cNvGrpSpPr/>
          <p:nvPr/>
        </p:nvGrpSpPr>
        <p:grpSpPr>
          <a:xfrm>
            <a:off x="990600" y="1442734"/>
            <a:ext cx="7010400" cy="4272266"/>
            <a:chOff x="990600" y="1442734"/>
            <a:chExt cx="7010400" cy="4272266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84CD9D-3C4C-4D57-AFB9-E98C424D3510}"/>
                </a:ext>
              </a:extLst>
            </p:cNvPr>
            <p:cNvCxnSpPr/>
            <p:nvPr/>
          </p:nvCxnSpPr>
          <p:spPr bwMode="auto">
            <a:xfrm flipV="1">
              <a:off x="990600" y="1449219"/>
              <a:ext cx="6400800" cy="4265781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7B46E18-32B4-48E0-B8BB-75D57B0FA9B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600200" y="1442734"/>
              <a:ext cx="6400800" cy="4265781"/>
            </a:xfrm>
            <a:prstGeom prst="line">
              <a:avLst/>
            </a:prstGeom>
            <a:solidFill>
              <a:schemeClr val="accent1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0955057-E42D-47B5-9841-73260A898318}"/>
                </a:ext>
              </a:extLst>
            </p:cNvPr>
            <p:cNvSpPr txBox="1"/>
            <p:nvPr/>
          </p:nvSpPr>
          <p:spPr>
            <a:xfrm>
              <a:off x="3314562" y="2819400"/>
              <a:ext cx="2591075" cy="93092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Not allowed</a:t>
              </a:r>
            </a:p>
            <a:p>
              <a:r>
                <a:rPr lang="en-US" sz="2800" dirty="0">
                  <a:solidFill>
                    <a:srgbClr val="FF0000"/>
                  </a:solidFill>
                </a:rPr>
                <a:t>for this course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47623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S7. Population selection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Determined by the study objective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Homogenous and small versus diverse and large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Response variation and effect isolation versus impact of intervention on society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Entry criteria considerations: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Participant safety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Reduction of variation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Prevention of bias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Eliminate confounding comorbidities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6200" y="6248400"/>
            <a:ext cx="2057400" cy="365125"/>
          </a:xfrm>
        </p:spPr>
        <p:txBody>
          <a:bodyPr/>
          <a:lstStyle/>
          <a:p>
            <a:fld id="{B7A43C5A-ACB8-4C0A-8D74-C2E9796A15BB}" type="slidenum">
              <a:rPr lang="en-US" smtClean="0"/>
              <a:pPr/>
              <a:t>76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6550223"/>
            <a:ext cx="914399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dirty="0">
                <a:solidFill>
                  <a:schemeClr val="bg1"/>
                </a:solidFill>
              </a:rPr>
              <a:t>Evans SR. Fundamentals of clinical trial design. </a:t>
            </a:r>
            <a:r>
              <a:rPr lang="en-US" sz="1400" b="0" i="1" dirty="0">
                <a:solidFill>
                  <a:schemeClr val="bg1"/>
                </a:solidFill>
              </a:rPr>
              <a:t>Journal of experimental stroke &amp; translational medicine</a:t>
            </a:r>
            <a:r>
              <a:rPr lang="en-US" sz="1400" b="0" dirty="0">
                <a:solidFill>
                  <a:schemeClr val="bg1"/>
                </a:solidFill>
              </a:rPr>
              <a:t>. 2010;3(1):19-27.</a:t>
            </a:r>
            <a:endParaRPr lang="en-US" sz="1400" b="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72552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762000"/>
          </a:xfrm>
        </p:spPr>
        <p:txBody>
          <a:bodyPr/>
          <a:lstStyle/>
          <a:p>
            <a:r>
              <a:rPr lang="en-US" dirty="0"/>
              <a:t>Selection of study participants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77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295400"/>
            <a:ext cx="8839200" cy="524351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482" y="6520032"/>
            <a:ext cx="913951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dirty="0">
                <a:solidFill>
                  <a:schemeClr val="bg1"/>
                </a:solidFill>
              </a:rPr>
              <a:t>Song JW, Chung KC. Observational studies: Cohort and case-control studies. </a:t>
            </a:r>
            <a:r>
              <a:rPr lang="en-US" sz="1400" b="0" dirty="0" err="1">
                <a:solidFill>
                  <a:schemeClr val="bg1"/>
                </a:solidFill>
              </a:rPr>
              <a:t>Plast</a:t>
            </a:r>
            <a:r>
              <a:rPr lang="en-US" sz="1400" b="0" dirty="0">
                <a:solidFill>
                  <a:schemeClr val="bg1"/>
                </a:solidFill>
              </a:rPr>
              <a:t> </a:t>
            </a:r>
            <a:r>
              <a:rPr lang="en-US" sz="1400" b="0" dirty="0" err="1">
                <a:solidFill>
                  <a:schemeClr val="bg1"/>
                </a:solidFill>
              </a:rPr>
              <a:t>Reconstr</a:t>
            </a:r>
            <a:r>
              <a:rPr lang="en-US" sz="1400" b="0" dirty="0">
                <a:solidFill>
                  <a:schemeClr val="bg1"/>
                </a:solidFill>
              </a:rPr>
              <a:t> </a:t>
            </a:r>
            <a:r>
              <a:rPr lang="en-US" sz="1400" b="0" dirty="0" err="1">
                <a:solidFill>
                  <a:schemeClr val="bg1"/>
                </a:solidFill>
              </a:rPr>
              <a:t>Surg</a:t>
            </a:r>
            <a:r>
              <a:rPr lang="en-US" sz="1400" b="0" dirty="0">
                <a:solidFill>
                  <a:schemeClr val="bg1"/>
                </a:solidFill>
              </a:rPr>
              <a:t> 2010;126:2234-42</a:t>
            </a:r>
          </a:p>
        </p:txBody>
      </p:sp>
    </p:spTree>
    <p:extLst>
      <p:ext uri="{BB962C8B-B14F-4D97-AF65-F5344CB8AC3E}">
        <p14:creationId xmlns:p14="http://schemas.microsoft.com/office/powerpoint/2010/main" val="2939287796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Sampling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u="sng" dirty="0"/>
              <a:t>Random</a:t>
            </a:r>
            <a:r>
              <a:rPr lang="en-US" dirty="0"/>
              <a:t> </a:t>
            </a:r>
            <a:r>
              <a:rPr lang="en-US" sz="1600" dirty="0"/>
              <a:t>(in combination with others)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u="sng" dirty="0"/>
              <a:t>Stratified</a:t>
            </a:r>
            <a:r>
              <a:rPr lang="en-US" dirty="0"/>
              <a:t>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the population is partitioned into non-overlapping groups (‘strata’) and a sample is selected by some design within each stratum.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sz="1600" dirty="0">
                <a:hlinkClick r:id="rId2"/>
              </a:rPr>
              <a:t>https://onlinecourses.science.psu.edu/stat506/node/27</a:t>
            </a:r>
            <a:endParaRPr lang="en-US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u="sng" dirty="0"/>
              <a:t>Clustered</a:t>
            </a:r>
            <a:r>
              <a:rPr lang="en-US" dirty="0"/>
              <a:t>: focus on a specific subpopulation;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u="sng" dirty="0"/>
              <a:t>Judgment-based</a:t>
            </a:r>
            <a:r>
              <a:rPr lang="en-US" dirty="0"/>
              <a:t>: focus on subpopulations with specific knowledge or perspective.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u="sng" dirty="0"/>
              <a:t>Convenience-based</a:t>
            </a:r>
            <a:r>
              <a:rPr lang="en-US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u="sng" dirty="0"/>
              <a:t>Opportunity-based</a:t>
            </a:r>
            <a:r>
              <a:rPr lang="en-US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u="sng" dirty="0"/>
              <a:t>Snowball</a:t>
            </a:r>
            <a:r>
              <a:rPr lang="en-US" dirty="0"/>
              <a:t>: e.g. suggestions by other interviewees.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81000" y="6320135"/>
            <a:ext cx="8686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b="0" dirty="0">
                <a:solidFill>
                  <a:schemeClr val="bg1"/>
                </a:solidFill>
                <a:latin typeface="FuturaStd-Book"/>
              </a:rPr>
              <a:t>MC. Harrell &amp; MA. Bradley. Data Collection Methods: Semi-Structured Interviews and Focus Groups. RAND Corporation 2009. http://www.rand.org/pubs/technical_reports/TR718.html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5651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S8. Endpoint selection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Desiderata for endpoints: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(clinically) relevant,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interpretable,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sensitive to the effects of intervention,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practical and affordable to measure in an unbiased manner,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Objective endpoints better than subjective endpoints 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Characterized as one of the variable types (nominal, …)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6200" y="6248400"/>
            <a:ext cx="2057400" cy="365125"/>
          </a:xfrm>
        </p:spPr>
        <p:txBody>
          <a:bodyPr/>
          <a:lstStyle/>
          <a:p>
            <a:fld id="{B7A43C5A-ACB8-4C0A-8D74-C2E9796A15BB}" type="slidenum">
              <a:rPr lang="en-US" smtClean="0"/>
              <a:pPr/>
              <a:t>79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550223"/>
            <a:ext cx="914399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dirty="0">
                <a:solidFill>
                  <a:schemeClr val="bg1"/>
                </a:solidFill>
              </a:rPr>
              <a:t>Evans SR. Fundamentals of clinical trial design. </a:t>
            </a:r>
            <a:r>
              <a:rPr lang="en-US" sz="1400" b="0" i="1" dirty="0">
                <a:solidFill>
                  <a:schemeClr val="bg1"/>
                </a:solidFill>
              </a:rPr>
              <a:t>Journal of experimental stroke &amp; translational medicine</a:t>
            </a:r>
            <a:r>
              <a:rPr lang="en-US" sz="1400" b="0" dirty="0">
                <a:solidFill>
                  <a:schemeClr val="bg1"/>
                </a:solidFill>
              </a:rPr>
              <a:t>. 2010;3(1):19-27.</a:t>
            </a:r>
            <a:endParaRPr lang="en-US" sz="1400" b="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46769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Biomedical Informatics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5105400"/>
          </a:xfrm>
          <a:solidFill>
            <a:schemeClr val="tx1"/>
          </a:solidFill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hlinkClick r:id="rId2"/>
              </a:rPr>
              <a:t>Systematic comparison of the protein-protein interaction databases from a user's perspective</a:t>
            </a: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hlinkClick r:id="rId3"/>
              </a:rPr>
              <a:t>Inter-observer agreement and reliability assessment for observational studies of clinical work</a:t>
            </a: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hlinkClick r:id="rId4"/>
              </a:rPr>
              <a:t>Sex, obesity, diabetes, and exposure to particulate matter among patients with severe asthma: Scientific insights from a comparative analysis of open clinical data sources during a five-day hackathon</a:t>
            </a: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hlinkClick r:id="rId5"/>
              </a:rPr>
              <a:t>An empirical study on prediction of population health through social media</a:t>
            </a: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hlinkClick r:id="rId6"/>
              </a:rPr>
              <a:t>Comparing information extraction techniques for low-prevalence concepts: The case of insulin rejection by patients</a:t>
            </a: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hlinkClick r:id="rId7"/>
              </a:rPr>
              <a:t>Tracking a moving user in indoor environments using Bluetooth low energy beacons</a:t>
            </a: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>
                <a:hlinkClick r:id="rId8"/>
              </a:rPr>
              <a:t>Creating synthetic patient data to support the design and evaluation of novel health information technology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990628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S8. Composite endpoints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sz="2000" dirty="0"/>
              <a:t>An intervention can have effects on several important endpoints. Composite endpoints combine a number of endpoints into a single measure.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Possible advantages: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more completed characterization of intervention effects higher power and resulting smaller sample sizes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may reduce the bias due to competing risks and informative censoring.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avoid the multiplicity issue of evaluating endpoints individually.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Possible disadvantages: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significance of composite does not imply significance of components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significance of components does not imply significance of the composite.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interpretation can be challenging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Intervention effects for different components can go in different directions.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6200" y="6248400"/>
            <a:ext cx="2057400" cy="365125"/>
          </a:xfrm>
        </p:spPr>
        <p:txBody>
          <a:bodyPr/>
          <a:lstStyle/>
          <a:p>
            <a:fld id="{B7A43C5A-ACB8-4C0A-8D74-C2E9796A15BB}" type="slidenum">
              <a:rPr lang="en-US" smtClean="0"/>
              <a:pPr/>
              <a:t>80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550223"/>
            <a:ext cx="914399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dirty="0">
                <a:solidFill>
                  <a:schemeClr val="bg1"/>
                </a:solidFill>
              </a:rPr>
              <a:t>Evans SR. Fundamentals of clinical trial design. </a:t>
            </a:r>
            <a:r>
              <a:rPr lang="en-US" sz="1400" b="0" i="1" dirty="0">
                <a:solidFill>
                  <a:schemeClr val="bg1"/>
                </a:solidFill>
              </a:rPr>
              <a:t>Journal of experimental stroke &amp; translational medicine</a:t>
            </a:r>
            <a:r>
              <a:rPr lang="en-US" sz="1400" b="0" dirty="0">
                <a:solidFill>
                  <a:schemeClr val="bg1"/>
                </a:solidFill>
              </a:rPr>
              <a:t>. 2010;3(1):19-27.</a:t>
            </a:r>
            <a:endParaRPr lang="en-US" sz="1400" b="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78523467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S8. Surrogate endpoints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A surrogate endpoint is a measure that is predictive of the event but takes a shorter time to observe.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The definitive endpoint often measures some benefit whereas the surrogate endpoint tracks the progress or extent of some phenomenon.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Surrogate endpoints could also be used when the definitive end-point is too expensive or difficult to measure, or not ethical to measure.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u="sng" dirty="0"/>
              <a:t>Criteria</a:t>
            </a:r>
            <a:r>
              <a:rPr lang="en-US" sz="2000" dirty="0"/>
              <a:t>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the marker is predictive of the event, 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the intervention effect on the outcome manifests itself entirely through its effect on the marker.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significant correlation does not necessarily imply that a marker will be an acceptable surrogate.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43C5A-ACB8-4C0A-8D74-C2E9796A15BB}" type="slidenum">
              <a:rPr lang="en-US" smtClean="0"/>
              <a:pPr/>
              <a:t>81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6550223"/>
            <a:ext cx="914399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dirty="0">
                <a:solidFill>
                  <a:schemeClr val="bg1"/>
                </a:solidFill>
              </a:rPr>
              <a:t>Evans SR. Fundamentals of clinical trial design. </a:t>
            </a:r>
            <a:r>
              <a:rPr lang="en-US" sz="1400" b="0" i="1" dirty="0">
                <a:solidFill>
                  <a:schemeClr val="bg1"/>
                </a:solidFill>
              </a:rPr>
              <a:t>Journal of experimental stroke &amp; translational medicine</a:t>
            </a:r>
            <a:r>
              <a:rPr lang="en-US" sz="1400" b="0" dirty="0">
                <a:solidFill>
                  <a:schemeClr val="bg1"/>
                </a:solidFill>
              </a:rPr>
              <a:t>. 2010;3(1):19-27.</a:t>
            </a:r>
            <a:endParaRPr lang="en-US" sz="1400" b="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86714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Advantages of surrogate endpoints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Typically increase statistical power compared to clinical outcomes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Surrogate outcomes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often continuous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measured repeatedly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less contamination by competing comorbidities if the study duration is short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Clinical outcomes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often categorical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surveillance till outcome occurs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43C5A-ACB8-4C0A-8D74-C2E9796A15BB}" type="slidenum">
              <a:rPr lang="en-US" smtClean="0"/>
              <a:pPr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115660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Disadvantages of surrogate endpoints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Can involve complex, technical procedures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procedures sometimes new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procedures become obsolete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many technical and analytic issues, often unapparent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Missing values are commonplace.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Potential for bias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missing values occur in the sickest people,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informative censoring, that is, loss of follow up data potentially related to treatment assignment.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43C5A-ACB8-4C0A-8D74-C2E9796A15BB}" type="slidenum">
              <a:rPr lang="en-US" smtClean="0"/>
              <a:pPr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510399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S9. Protocol adherence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Goal: limit missing data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Strategies: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Create simple trial;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Use Intension to treat (ITT) model;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Training of investigators;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Explanation and motivation for patients.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6200" y="6188075"/>
            <a:ext cx="2057400" cy="365125"/>
          </a:xfrm>
        </p:spPr>
        <p:txBody>
          <a:bodyPr/>
          <a:lstStyle/>
          <a:p>
            <a:fld id="{B7A43C5A-ACB8-4C0A-8D74-C2E9796A15BB}" type="slidenum">
              <a:rPr lang="en-US" smtClean="0"/>
              <a:pPr/>
              <a:t>84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550223"/>
            <a:ext cx="914399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dirty="0">
                <a:solidFill>
                  <a:schemeClr val="bg1"/>
                </a:solidFill>
              </a:rPr>
              <a:t>Evans SR. Fundamentals of clinical trial design. </a:t>
            </a:r>
            <a:r>
              <a:rPr lang="en-US" sz="1400" b="0" i="1" dirty="0">
                <a:solidFill>
                  <a:schemeClr val="bg1"/>
                </a:solidFill>
              </a:rPr>
              <a:t>Journal of experimental stroke &amp; translational medicine</a:t>
            </a:r>
            <a:r>
              <a:rPr lang="en-US" sz="1400" b="0" dirty="0">
                <a:solidFill>
                  <a:schemeClr val="bg1"/>
                </a:solidFill>
              </a:rPr>
              <a:t>. 2010;3(1):19-27.</a:t>
            </a:r>
            <a:endParaRPr lang="en-US" sz="1400" b="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14807342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S10. Steps in sample size determination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Formulate null and alternative hypotheses.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‘minimum relevant difference’.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Select type I and type II errors.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43C5A-ACB8-4C0A-8D74-C2E9796A15BB}" type="slidenum">
              <a:rPr lang="en-US" smtClean="0"/>
              <a:pPr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474686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Probabilities w.r.t. null hypothesis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242835" y="1600200"/>
          <a:ext cx="8686800" cy="4141992"/>
        </p:xfrm>
        <a:graphic>
          <a:graphicData uri="http://schemas.openxmlformats.org/drawingml/2006/table">
            <a:tbl>
              <a:tblPr/>
              <a:tblGrid>
                <a:gridCol w="25765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102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6587"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Null Hypothesis</a:t>
                      </a:r>
                    </a:p>
                  </a:txBody>
                  <a:tcPr marL="29659" marR="29659" marT="14829" marB="1482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Claim that an investigator desires to disprove. </a:t>
                      </a:r>
                    </a:p>
                  </a:txBody>
                  <a:tcPr marL="29659" marR="29659" marT="14829" marB="1482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1467"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Power</a:t>
                      </a:r>
                    </a:p>
                  </a:txBody>
                  <a:tcPr marL="29659" marR="29659" marT="14829" marB="1482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The probability of rejecting a null hypothesis when it should be rejected. </a:t>
                      </a:r>
                    </a:p>
                  </a:txBody>
                  <a:tcPr marL="29659" marR="29659" marT="14829" marB="1482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1467">
                <a:tc>
                  <a:txBody>
                    <a:bodyPr/>
                    <a:lstStyle/>
                    <a:p>
                      <a:pPr algn="l"/>
                      <a:r>
                        <a:rPr lang="en-US" sz="2400">
                          <a:solidFill>
                            <a:schemeClr val="bg1"/>
                          </a:solidFill>
                        </a:rPr>
                        <a:t>Type I Error</a:t>
                      </a:r>
                    </a:p>
                  </a:txBody>
                  <a:tcPr marL="29659" marR="29659" marT="14829" marB="1482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The probability of rejecting the null hypothesis when it should not be rejected (i.e., a false positive). </a:t>
                      </a:r>
                    </a:p>
                  </a:txBody>
                  <a:tcPr marL="29659" marR="29659" marT="14829" marB="1482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1467">
                <a:tc>
                  <a:txBody>
                    <a:bodyPr/>
                    <a:lstStyle/>
                    <a:p>
                      <a:pPr algn="l"/>
                      <a:r>
                        <a:rPr lang="en-US" sz="2400">
                          <a:solidFill>
                            <a:schemeClr val="bg1"/>
                          </a:solidFill>
                        </a:rPr>
                        <a:t>Type II Error</a:t>
                      </a:r>
                    </a:p>
                  </a:txBody>
                  <a:tcPr marL="29659" marR="29659" marT="14829" marB="1482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The probability of failing to reject the null hypothesis when it should be rejected (i.e., a false negative). Type II error is the compliment of “power”. </a:t>
                      </a:r>
                    </a:p>
                  </a:txBody>
                  <a:tcPr marL="29659" marR="29659" marT="14829" marB="14829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0" y="6550223"/>
            <a:ext cx="914399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dirty="0">
                <a:solidFill>
                  <a:schemeClr val="bg1"/>
                </a:solidFill>
              </a:rPr>
              <a:t>Evans SR. Fundamentals of clinical trial design. </a:t>
            </a:r>
            <a:r>
              <a:rPr lang="en-US" sz="1400" b="0" i="1" dirty="0">
                <a:solidFill>
                  <a:schemeClr val="bg1"/>
                </a:solidFill>
              </a:rPr>
              <a:t>Journal of experimental stroke &amp; translational medicine</a:t>
            </a:r>
            <a:r>
              <a:rPr lang="en-US" sz="1400" b="0" dirty="0">
                <a:solidFill>
                  <a:schemeClr val="bg1"/>
                </a:solidFill>
              </a:rPr>
              <a:t>. 2010;3(1):19-27.</a:t>
            </a:r>
            <a:endParaRPr lang="en-US" sz="1400" b="0" dirty="0">
              <a:solidFill>
                <a:schemeClr val="bg1"/>
              </a:solidFill>
              <a:effectLst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402671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superiority trial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550223"/>
            <a:ext cx="914399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dirty="0">
                <a:solidFill>
                  <a:schemeClr val="bg1"/>
                </a:solidFill>
              </a:rPr>
              <a:t>Evans SR. Fundamentals of clinical trial design. </a:t>
            </a:r>
            <a:r>
              <a:rPr lang="en-US" sz="1400" b="0" i="1" dirty="0">
                <a:solidFill>
                  <a:schemeClr val="bg1"/>
                </a:solidFill>
              </a:rPr>
              <a:t>Journal of experimental stroke &amp; translational medicine</a:t>
            </a:r>
            <a:r>
              <a:rPr lang="en-US" sz="1400" b="0" dirty="0">
                <a:solidFill>
                  <a:schemeClr val="bg1"/>
                </a:solidFill>
              </a:rPr>
              <a:t>. 2010;3(1):19-27.</a:t>
            </a:r>
            <a:endParaRPr lang="en-US" sz="1400" b="0" dirty="0">
              <a:solidFill>
                <a:schemeClr val="bg1"/>
              </a:solidFill>
              <a:effectLst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Superiority trial:	trial designed to show that a new treatment is superior to another one, typically a placebo.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Power: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The probability of identifying a treatment effect when indeed a true treatment effect exists.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Type I Error: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The probability of (incorrectly) identifying a treatment effect when indeed a true treatment effect does not exist.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Type II Error: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The probability of failing to identifying a treatment effect when indeed a true treatment effect exists.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97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 I and type II errors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228600" y="1905000"/>
          <a:ext cx="8686800" cy="3870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24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23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300" dirty="0">
                          <a:solidFill>
                            <a:schemeClr val="bg1"/>
                          </a:solidFill>
                        </a:rPr>
                        <a:t>Reality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3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300" b="1" dirty="0">
                          <a:solidFill>
                            <a:schemeClr val="bg1"/>
                          </a:solidFill>
                        </a:rPr>
                        <a:t>Observation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300" dirty="0">
                          <a:solidFill>
                            <a:schemeClr val="bg1"/>
                          </a:solidFill>
                        </a:rPr>
                        <a:t>Treatment has no effect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300" dirty="0">
                          <a:solidFill>
                            <a:schemeClr val="bg1"/>
                          </a:solidFill>
                        </a:rPr>
                        <a:t>Treatment has effect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300" dirty="0">
                          <a:solidFill>
                            <a:schemeClr val="bg1"/>
                          </a:solidFill>
                        </a:rPr>
                        <a:t>Treatment is effective</a:t>
                      </a:r>
                    </a:p>
                    <a:p>
                      <a:r>
                        <a:rPr lang="en-US" sz="2300" dirty="0">
                          <a:solidFill>
                            <a:schemeClr val="bg1"/>
                          </a:solidFill>
                        </a:rPr>
                        <a:t>H</a:t>
                      </a:r>
                      <a:r>
                        <a:rPr lang="en-US" sz="2300" baseline="-25000" dirty="0">
                          <a:solidFill>
                            <a:schemeClr val="bg1"/>
                          </a:solidFill>
                        </a:rPr>
                        <a:t>0</a:t>
                      </a:r>
                      <a:r>
                        <a:rPr lang="en-US" sz="2300" baseline="0" dirty="0">
                          <a:solidFill>
                            <a:schemeClr val="bg1"/>
                          </a:solidFill>
                        </a:rPr>
                        <a:t> is rejected</a:t>
                      </a:r>
                      <a:endParaRPr lang="en-US" sz="23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dirty="0">
                          <a:solidFill>
                            <a:schemeClr val="bg1"/>
                          </a:solidFill>
                        </a:rPr>
                        <a:t>Type I (or α)  error</a:t>
                      </a:r>
                    </a:p>
                    <a:p>
                      <a:r>
                        <a:rPr lang="en-US" sz="2300" dirty="0">
                          <a:solidFill>
                            <a:schemeClr val="bg1"/>
                          </a:solidFill>
                        </a:rPr>
                        <a:t>(falsely reject H</a:t>
                      </a:r>
                      <a:r>
                        <a:rPr lang="en-US" sz="2300" baseline="-25000" dirty="0">
                          <a:solidFill>
                            <a:schemeClr val="bg1"/>
                          </a:solidFill>
                        </a:rPr>
                        <a:t>0</a:t>
                      </a:r>
                      <a:r>
                        <a:rPr lang="en-US" sz="2300" dirty="0">
                          <a:solidFill>
                            <a:schemeClr val="bg1"/>
                          </a:solidFill>
                        </a:rPr>
                        <a:t>)</a:t>
                      </a:r>
                    </a:p>
                    <a:p>
                      <a:r>
                        <a:rPr lang="en-US" sz="2300" dirty="0">
                          <a:solidFill>
                            <a:schemeClr val="bg1"/>
                          </a:solidFill>
                        </a:rPr>
                        <a:t>α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dirty="0">
                          <a:solidFill>
                            <a:schemeClr val="bg1"/>
                          </a:solidFill>
                        </a:rPr>
                        <a:t>Correct conclusion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dirty="0">
                          <a:solidFill>
                            <a:schemeClr val="bg1"/>
                          </a:solidFill>
                        </a:rPr>
                        <a:t>(reject H</a:t>
                      </a:r>
                      <a:r>
                        <a:rPr lang="en-US" sz="2300" baseline="-25000" dirty="0">
                          <a:solidFill>
                            <a:schemeClr val="bg1"/>
                          </a:solidFill>
                        </a:rPr>
                        <a:t>0</a:t>
                      </a:r>
                      <a:r>
                        <a:rPr lang="en-US" sz="2300" dirty="0">
                          <a:solidFill>
                            <a:schemeClr val="bg1"/>
                          </a:solidFill>
                        </a:rPr>
                        <a:t>)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dirty="0">
                          <a:solidFill>
                            <a:schemeClr val="bg1"/>
                          </a:solidFill>
                        </a:rPr>
                        <a:t>1-</a:t>
                      </a:r>
                      <a:r>
                        <a:rPr lang="el-GR" sz="2300" dirty="0">
                          <a:solidFill>
                            <a:schemeClr val="bg1"/>
                          </a:solidFill>
                        </a:rPr>
                        <a:t>β</a:t>
                      </a:r>
                      <a:r>
                        <a:rPr lang="en-US" sz="2300" dirty="0">
                          <a:solidFill>
                            <a:schemeClr val="bg1"/>
                          </a:solidFill>
                        </a:rPr>
                        <a:t> (= study power)</a:t>
                      </a:r>
                    </a:p>
                    <a:p>
                      <a:endParaRPr lang="en-US" sz="23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300" dirty="0">
                          <a:solidFill>
                            <a:schemeClr val="bg1"/>
                          </a:solidFill>
                        </a:rPr>
                        <a:t>Treatment has no effect</a:t>
                      </a:r>
                    </a:p>
                    <a:p>
                      <a:r>
                        <a:rPr lang="en-US" sz="2300" dirty="0">
                          <a:solidFill>
                            <a:schemeClr val="bg1"/>
                          </a:solidFill>
                        </a:rPr>
                        <a:t>H</a:t>
                      </a:r>
                      <a:r>
                        <a:rPr lang="en-US" sz="2300" baseline="-25000" dirty="0">
                          <a:solidFill>
                            <a:schemeClr val="bg1"/>
                          </a:solidFill>
                        </a:rPr>
                        <a:t>0</a:t>
                      </a:r>
                      <a:r>
                        <a:rPr lang="en-US" sz="2300" dirty="0">
                          <a:solidFill>
                            <a:schemeClr val="bg1"/>
                          </a:solidFill>
                        </a:rPr>
                        <a:t> is accepted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dirty="0">
                          <a:solidFill>
                            <a:schemeClr val="bg1"/>
                          </a:solidFill>
                        </a:rPr>
                        <a:t>Correct conclusion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dirty="0">
                          <a:solidFill>
                            <a:schemeClr val="bg1"/>
                          </a:solidFill>
                        </a:rPr>
                        <a:t>(accept H</a:t>
                      </a:r>
                      <a:r>
                        <a:rPr lang="en-US" sz="2300" baseline="-25000" dirty="0">
                          <a:solidFill>
                            <a:schemeClr val="bg1"/>
                          </a:solidFill>
                        </a:rPr>
                        <a:t>0</a:t>
                      </a:r>
                      <a:r>
                        <a:rPr lang="en-US" sz="2300" dirty="0">
                          <a:solidFill>
                            <a:schemeClr val="bg1"/>
                          </a:solidFill>
                        </a:rPr>
                        <a:t>)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dirty="0">
                          <a:solidFill>
                            <a:schemeClr val="bg1"/>
                          </a:solidFill>
                        </a:rPr>
                        <a:t>1-α</a:t>
                      </a:r>
                    </a:p>
                    <a:p>
                      <a:endParaRPr lang="en-US" sz="23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dirty="0">
                          <a:solidFill>
                            <a:schemeClr val="bg1"/>
                          </a:solidFill>
                        </a:rPr>
                        <a:t>Type II (or </a:t>
                      </a:r>
                      <a:r>
                        <a:rPr lang="el-GR" sz="2300" dirty="0">
                          <a:solidFill>
                            <a:schemeClr val="bg1"/>
                          </a:solidFill>
                        </a:rPr>
                        <a:t>β</a:t>
                      </a:r>
                      <a:r>
                        <a:rPr lang="en-US" sz="2300" dirty="0">
                          <a:solidFill>
                            <a:schemeClr val="bg1"/>
                          </a:solidFill>
                        </a:rPr>
                        <a:t>) error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300" dirty="0">
                          <a:solidFill>
                            <a:schemeClr val="bg1"/>
                          </a:solidFill>
                        </a:rPr>
                        <a:t>(falsely accept H</a:t>
                      </a:r>
                      <a:r>
                        <a:rPr lang="en-US" sz="2300" baseline="-25000" dirty="0">
                          <a:solidFill>
                            <a:schemeClr val="bg1"/>
                          </a:solidFill>
                        </a:rPr>
                        <a:t>0</a:t>
                      </a:r>
                      <a:r>
                        <a:rPr lang="en-US" sz="2300" dirty="0">
                          <a:solidFill>
                            <a:schemeClr val="bg1"/>
                          </a:solidFill>
                        </a:rPr>
                        <a:t>)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300" dirty="0">
                          <a:solidFill>
                            <a:schemeClr val="bg1"/>
                          </a:solidFill>
                        </a:rPr>
                        <a:t>β</a:t>
                      </a:r>
                      <a:endParaRPr lang="en-US" sz="23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391049" y="6400800"/>
            <a:ext cx="871778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dirty="0">
                <a:solidFill>
                  <a:schemeClr val="bg1"/>
                </a:solidFill>
                <a:latin typeface="+mj-lt"/>
              </a:rPr>
              <a:t>Jerrold </a:t>
            </a:r>
            <a:r>
              <a:rPr lang="en-US" sz="1400" b="0" dirty="0" err="1">
                <a:solidFill>
                  <a:schemeClr val="bg1"/>
                </a:solidFill>
                <a:latin typeface="+mj-lt"/>
              </a:rPr>
              <a:t>Lerman</a:t>
            </a:r>
            <a:r>
              <a:rPr lang="en-US" sz="1400" b="0" dirty="0">
                <a:solidFill>
                  <a:schemeClr val="bg1"/>
                </a:solidFill>
                <a:latin typeface="+mj-lt"/>
              </a:rPr>
              <a:t>. Study design in clinical research: sample size estimation and power analysis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552053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size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Depends on four critical quantities: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The type I and type II error rates (α and β)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the population variance (σ²), and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the effect size (ES),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i.e. the amount by which we would expect two treatments to differ, or the difference that would be clinically worthwhile.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/>
              <a:t>‘minimum clinically relevant difference’.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4216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762000"/>
          </a:xfrm>
        </p:spPr>
        <p:txBody>
          <a:bodyPr/>
          <a:lstStyle/>
          <a:p>
            <a:r>
              <a:rPr lang="en-US" sz="3400" dirty="0"/>
              <a:t>Design partially determines level of evidence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004" y="1508090"/>
            <a:ext cx="6963992" cy="4953000"/>
          </a:xfrm>
        </p:spPr>
      </p:pic>
      <p:sp>
        <p:nvSpPr>
          <p:cNvPr id="5" name="Rectangle 4"/>
          <p:cNvSpPr/>
          <p:nvPr/>
        </p:nvSpPr>
        <p:spPr>
          <a:xfrm>
            <a:off x="4876800" y="6461090"/>
            <a:ext cx="42571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0" dirty="0">
                <a:solidFill>
                  <a:schemeClr val="bg1"/>
                </a:solidFill>
              </a:rPr>
              <a:t>https://guides.library.vcu.edu/humphrey/journal-club</a:t>
            </a:r>
          </a:p>
        </p:txBody>
      </p:sp>
      <p:cxnSp>
        <p:nvCxnSpPr>
          <p:cNvPr id="6" name="Straight Arrow Connector 5"/>
          <p:cNvCxnSpPr/>
          <p:nvPr/>
        </p:nvCxnSpPr>
        <p:spPr bwMode="auto">
          <a:xfrm flipH="1">
            <a:off x="1219200" y="1676400"/>
            <a:ext cx="2209800" cy="39624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1433471" y="1676400"/>
            <a:ext cx="178125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Evidence</a:t>
            </a:r>
          </a:p>
          <a:p>
            <a:r>
              <a:rPr lang="en-US" dirty="0">
                <a:solidFill>
                  <a:schemeClr val="tx1"/>
                </a:solidFill>
              </a:rPr>
              <a:t>level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857920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S10. Steps in sample size determination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Formulate null and alternative hypotheses.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‘minimum clinically relevant difference’.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Select type I and type II errors.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43C5A-ACB8-4C0A-8D74-C2E9796A15BB}" type="slidenum">
              <a:rPr lang="en-US" smtClean="0"/>
              <a:pPr/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338808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 type I error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763000" cy="4953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Typically set at 5%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Consider using a smaller Type I error (e.g. 1%)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when a safe and effective intervention already exists, or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when the new intervention appears to be “risky”.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Use a larger Type I error (e.g. 10%)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when a safe and effective intervention does not exist and,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when the new intervention appears to have low risk.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6200" y="6248400"/>
            <a:ext cx="2057400" cy="365125"/>
          </a:xfrm>
        </p:spPr>
        <p:txBody>
          <a:bodyPr/>
          <a:lstStyle/>
          <a:p>
            <a:fld id="{B7A43C5A-ACB8-4C0A-8D74-C2E9796A15BB}" type="slidenum">
              <a:rPr lang="en-US" smtClean="0"/>
              <a:pPr/>
              <a:t>91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550223"/>
            <a:ext cx="914399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dirty="0">
                <a:solidFill>
                  <a:schemeClr val="bg1"/>
                </a:solidFill>
              </a:rPr>
              <a:t>Evans SR. Fundamentals of clinical trial design. </a:t>
            </a:r>
            <a:r>
              <a:rPr lang="en-US" sz="1400" b="0" i="1" dirty="0">
                <a:solidFill>
                  <a:schemeClr val="bg1"/>
                </a:solidFill>
              </a:rPr>
              <a:t>Journal of experimental stroke &amp; translational medicine</a:t>
            </a:r>
            <a:r>
              <a:rPr lang="en-US" sz="1400" b="0" dirty="0">
                <a:solidFill>
                  <a:schemeClr val="bg1"/>
                </a:solidFill>
              </a:rPr>
              <a:t>. 2010;3(1):19-27.</a:t>
            </a:r>
            <a:endParaRPr lang="en-US" sz="1400" b="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49263792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 type II error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Typically Type II error is set at 10–20%.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Use of lower Type II error (e.g. 10%):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When evaluating a new intervention for a serious disease that has no effective treatment.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Use of higher Type II error (e.g. 20%)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when effective alternative interventions are available.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6200" y="6248400"/>
            <a:ext cx="2057400" cy="365125"/>
          </a:xfrm>
        </p:spPr>
        <p:txBody>
          <a:bodyPr/>
          <a:lstStyle/>
          <a:p>
            <a:fld id="{B7A43C5A-ACB8-4C0A-8D74-C2E9796A15BB}" type="slidenum">
              <a:rPr lang="en-US" smtClean="0"/>
              <a:pPr/>
              <a:t>92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550223"/>
            <a:ext cx="914399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dirty="0">
                <a:solidFill>
                  <a:schemeClr val="bg1"/>
                </a:solidFill>
              </a:rPr>
              <a:t>Evans SR. Fundamentals of clinical trial design. </a:t>
            </a:r>
            <a:r>
              <a:rPr lang="en-US" sz="1400" b="0" i="1" dirty="0">
                <a:solidFill>
                  <a:schemeClr val="bg1"/>
                </a:solidFill>
              </a:rPr>
              <a:t>Journal of experimental stroke &amp; translational medicine</a:t>
            </a:r>
            <a:r>
              <a:rPr lang="en-US" sz="1400" b="0" dirty="0">
                <a:solidFill>
                  <a:schemeClr val="bg1"/>
                </a:solidFill>
              </a:rPr>
              <a:t>. 2010;3(1):19-27.</a:t>
            </a:r>
            <a:endParaRPr lang="en-US" sz="1400" b="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23999477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S10. Steps in sample size determination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000" dirty="0"/>
              <a:t>Formulate null and alternative hypotheses.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‘minimum clinically relevant difference’.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Select type I and type II errors.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Obtain estimates of quantities that may be needed (e.g., estimates of variation or a control group response rate), through:</a:t>
            </a:r>
          </a:p>
          <a:p>
            <a:pPr marL="1257300" lvl="2" indent="-457200"/>
            <a:r>
              <a:rPr lang="en-US" dirty="0"/>
              <a:t>searching the literature for prior data</a:t>
            </a:r>
          </a:p>
          <a:p>
            <a:pPr marL="1257300" lvl="2" indent="-457200"/>
            <a:r>
              <a:rPr lang="en-US" dirty="0"/>
              <a:t>running pilot studies.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Select the minimum sample size such that two conditions hold: </a:t>
            </a:r>
          </a:p>
          <a:p>
            <a:pPr marL="1257300" lvl="2" indent="-457200"/>
            <a:r>
              <a:rPr lang="en-US" dirty="0"/>
              <a:t>if the null hypothesis is true then the probability of incorrectly rejecting is no more than the selected Type I error rate, and</a:t>
            </a:r>
          </a:p>
          <a:p>
            <a:pPr marL="1257300" lvl="2" indent="-457200"/>
            <a:r>
              <a:rPr lang="en-US" dirty="0"/>
              <a:t>if the alternative hypothesis is true then the probability of incorrectly failing to reject is no more than the selected Type II error.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6200" y="6248400"/>
            <a:ext cx="2057400" cy="365125"/>
          </a:xfrm>
        </p:spPr>
        <p:txBody>
          <a:bodyPr/>
          <a:lstStyle/>
          <a:p>
            <a:fld id="{B7A43C5A-ACB8-4C0A-8D74-C2E9796A15BB}" type="slidenum">
              <a:rPr lang="en-US" smtClean="0"/>
              <a:pPr/>
              <a:t>93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6550223"/>
            <a:ext cx="914399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dirty="0">
                <a:solidFill>
                  <a:schemeClr val="bg1"/>
                </a:solidFill>
              </a:rPr>
              <a:t>Evans SR. Fundamentals of clinical trial design. </a:t>
            </a:r>
            <a:r>
              <a:rPr lang="en-US" sz="1400" b="0" i="1" dirty="0">
                <a:solidFill>
                  <a:schemeClr val="bg1"/>
                </a:solidFill>
              </a:rPr>
              <a:t>Journal of experimental stroke &amp; translational medicine</a:t>
            </a:r>
            <a:r>
              <a:rPr lang="en-US" sz="1400" b="0" dirty="0">
                <a:solidFill>
                  <a:schemeClr val="bg1"/>
                </a:solidFill>
              </a:rPr>
              <a:t>. 2010;3(1):19-27.</a:t>
            </a:r>
            <a:endParaRPr lang="en-US" sz="1400" b="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26448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S10. Alternative sample size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000" dirty="0"/>
              <a:t>Identify a primary quantity to be estimated (e.g. between-group difference in the mean response);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Estimate it with acceptable precision;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/>
              <a:t>Compute the sample size so that there is a high probability that this quantity is estimated with acceptable precision as measured by, e.g. the width of the confidence interval for the between-group difference in means.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6200" y="6248400"/>
            <a:ext cx="2057400" cy="365125"/>
          </a:xfrm>
        </p:spPr>
        <p:txBody>
          <a:bodyPr/>
          <a:lstStyle/>
          <a:p>
            <a:fld id="{B7A43C5A-ACB8-4C0A-8D74-C2E9796A15BB}" type="slidenum">
              <a:rPr lang="en-US" smtClean="0"/>
              <a:pPr/>
              <a:t>94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6550223"/>
            <a:ext cx="914399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b="0" dirty="0">
                <a:solidFill>
                  <a:schemeClr val="bg1"/>
                </a:solidFill>
              </a:rPr>
              <a:t>Evans SR. Fundamentals of clinical trial design. </a:t>
            </a:r>
            <a:r>
              <a:rPr lang="en-US" sz="1400" b="0" i="1" dirty="0">
                <a:solidFill>
                  <a:schemeClr val="bg1"/>
                </a:solidFill>
              </a:rPr>
              <a:t>Journal of experimental stroke &amp; translational medicine</a:t>
            </a:r>
            <a:r>
              <a:rPr lang="en-US" sz="1400" b="0" dirty="0">
                <a:solidFill>
                  <a:schemeClr val="bg1"/>
                </a:solidFill>
              </a:rPr>
              <a:t>. 2010;3(1):19-27.</a:t>
            </a:r>
            <a:endParaRPr lang="en-US" sz="1400" b="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18899280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43C5A-ACB8-4C0A-8D74-C2E9796A15BB}" type="slidenum">
              <a:rPr lang="en-US" smtClean="0"/>
              <a:pPr/>
              <a:t>95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609600"/>
            <a:ext cx="9144001" cy="62484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46E2931-9DF1-4B6E-A62B-26711C156D43}"/>
              </a:ext>
            </a:extLst>
          </p:cNvPr>
          <p:cNvSpPr/>
          <p:nvPr/>
        </p:nvSpPr>
        <p:spPr>
          <a:xfrm>
            <a:off x="4535563" y="6556092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http://www.nss.gov.au/nss/home.nsf/pages/Sample+size+calculator</a:t>
            </a:r>
          </a:p>
        </p:txBody>
      </p:sp>
    </p:spTree>
    <p:extLst>
      <p:ext uri="{BB962C8B-B14F-4D97-AF65-F5344CB8AC3E}">
        <p14:creationId xmlns:p14="http://schemas.microsoft.com/office/powerpoint/2010/main" val="2606519758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E6E4C3-966B-4282-81FC-C2EE25252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4F103B-7727-48F9-BEF1-8ACEB7BB23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FB9CCF-67B7-47C9-B1F0-EF5E2D0041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96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A927C6A-0DDE-478C-BF99-FDB8AC0B2F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633412"/>
            <a:ext cx="9144000" cy="10191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075D57F-7742-4155-8CF4-3F960B2228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323975"/>
            <a:ext cx="9143999" cy="914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BB0BADC-BCCE-4A29-B546-61087CCBC0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205967"/>
            <a:ext cx="9139518" cy="465203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7626F95-D6D0-4BF2-B296-7B547A98C8BB}"/>
              </a:ext>
            </a:extLst>
          </p:cNvPr>
          <p:cNvSpPr/>
          <p:nvPr/>
        </p:nvSpPr>
        <p:spPr bwMode="auto">
          <a:xfrm>
            <a:off x="2590800" y="1805901"/>
            <a:ext cx="4038600" cy="3423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3E2A44D-CB0B-4561-A855-D2A7271C1DA0}"/>
              </a:ext>
            </a:extLst>
          </p:cNvPr>
          <p:cNvSpPr/>
          <p:nvPr/>
        </p:nvSpPr>
        <p:spPr>
          <a:xfrm>
            <a:off x="457200" y="1748135"/>
            <a:ext cx="7924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hlinkClick r:id="rId5"/>
              </a:rPr>
              <a:t>https://www.evanmiller.org/ab-testing/</a:t>
            </a: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56415316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Baseline determination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Consider all important baseline variables to be measured and how they are to be measured before treatment starts: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Demographic characteristics (age, sex, height, weight, </a:t>
            </a:r>
            <a:r>
              <a:rPr lang="en-US" dirty="0" err="1"/>
              <a:t>etc</a:t>
            </a:r>
            <a:r>
              <a:rPr lang="en-US" dirty="0"/>
              <a:t>),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Known factors that predict the outcome (potential confounders),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Factors that predict or alter the risk of adverse reactions,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Stratification factors,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Pre-specified subgroups.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43C5A-ACB8-4C0A-8D74-C2E9796A15BB}" type="slidenum">
              <a:rPr lang="en-US" smtClean="0"/>
              <a:pPr/>
              <a:t>97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104900" y="6197025"/>
            <a:ext cx="792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600" b="0" dirty="0">
                <a:solidFill>
                  <a:schemeClr val="bg1"/>
                </a:solidFill>
              </a:rPr>
              <a:t>Burgess DC, </a:t>
            </a:r>
            <a:r>
              <a:rPr lang="en-US" sz="1600" b="0" dirty="0" err="1">
                <a:solidFill>
                  <a:schemeClr val="bg1"/>
                </a:solidFill>
              </a:rPr>
              <a:t>Gebski</a:t>
            </a:r>
            <a:r>
              <a:rPr lang="en-US" sz="1600" b="0" dirty="0">
                <a:solidFill>
                  <a:schemeClr val="bg1"/>
                </a:solidFill>
              </a:rPr>
              <a:t> VJ, </a:t>
            </a:r>
            <a:r>
              <a:rPr lang="en-US" sz="1600" b="0" dirty="0" err="1">
                <a:solidFill>
                  <a:schemeClr val="bg1"/>
                </a:solidFill>
              </a:rPr>
              <a:t>Keech</a:t>
            </a:r>
            <a:r>
              <a:rPr lang="en-US" sz="1600" b="0" dirty="0">
                <a:solidFill>
                  <a:schemeClr val="bg1"/>
                </a:solidFill>
              </a:rPr>
              <a:t> AC. Baseline data in clinical trials.</a:t>
            </a:r>
          </a:p>
          <a:p>
            <a:pPr algn="r"/>
            <a:r>
              <a:rPr lang="en-US" sz="1600" b="0" dirty="0">
                <a:solidFill>
                  <a:schemeClr val="bg1"/>
                </a:solidFill>
              </a:rPr>
              <a:t>Med J Aust. 2003 Jul 21;179(2):105-7.</a:t>
            </a:r>
          </a:p>
        </p:txBody>
      </p:sp>
    </p:spTree>
    <p:extLst>
      <p:ext uri="{BB962C8B-B14F-4D97-AF65-F5344CB8AC3E}">
        <p14:creationId xmlns:p14="http://schemas.microsoft.com/office/powerpoint/2010/main" val="2994386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of Baseline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Table describing the characteristics of the intervention and control groups before the trial begins</a:t>
            </a:r>
          </a:p>
          <a:p>
            <a:r>
              <a:rPr lang="en-US" dirty="0"/>
              <a:t>Variables</a:t>
            </a:r>
          </a:p>
          <a:p>
            <a:pPr lvl="1"/>
            <a:r>
              <a:rPr lang="en-US" dirty="0"/>
              <a:t>Demographics (age, gender, race, ethnicity, etc.)</a:t>
            </a:r>
          </a:p>
          <a:p>
            <a:pPr lvl="1"/>
            <a:r>
              <a:rPr lang="en-US" dirty="0"/>
              <a:t>Lab Values </a:t>
            </a:r>
          </a:p>
          <a:p>
            <a:pPr lvl="1"/>
            <a:r>
              <a:rPr lang="en-US" dirty="0"/>
              <a:t>Diagnoses</a:t>
            </a:r>
          </a:p>
          <a:p>
            <a:pPr lvl="1"/>
            <a:r>
              <a:rPr lang="en-US" dirty="0"/>
              <a:t>Severity of illness scores (any risk factors for the primary outcome)</a:t>
            </a:r>
          </a:p>
          <a:p>
            <a:pPr lvl="1"/>
            <a:r>
              <a:rPr lang="en-US" dirty="0"/>
              <a:t>Abnormal cut offs for values</a:t>
            </a:r>
          </a:p>
          <a:p>
            <a:pPr lvl="1"/>
            <a:r>
              <a:rPr lang="en-US" dirty="0"/>
              <a:t>Combined values as needed for composite measures</a:t>
            </a:r>
          </a:p>
          <a:p>
            <a:pPr lvl="1"/>
            <a:r>
              <a:rPr lang="en-US" dirty="0"/>
              <a:t>Comparison of the intervention and control groups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A43C5A-ACB8-4C0A-8D74-C2E9796A15BB}" type="slidenum">
              <a:rPr lang="en-US" smtClean="0"/>
              <a:pPr/>
              <a:t>98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953367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Any last questions?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F0956-5B8E-40B4-A8DD-F75AA1D26018}" type="slidenum">
              <a:rPr lang="en-US" smtClean="0"/>
              <a:pPr/>
              <a:t>99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581534"/>
      </p:ext>
    </p:extLst>
  </p:cSld>
  <p:clrMapOvr>
    <a:masterClrMapping/>
  </p:clrMapOvr>
</p:sld>
</file>

<file path=ppt/theme/theme1.xml><?xml version="1.0" encoding="utf-8"?>
<a:theme xmlns:a="http://schemas.openxmlformats.org/drawingml/2006/main" name="2014-Indianapolis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12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122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35035</TotalTime>
  <Words>7478</Words>
  <Application>Microsoft Office PowerPoint</Application>
  <PresentationFormat>On-screen Show (4:3)</PresentationFormat>
  <Paragraphs>854</Paragraphs>
  <Slides>99</Slides>
  <Notes>1</Notes>
  <HiddenSlides>3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99</vt:i4>
      </vt:variant>
    </vt:vector>
  </HeadingPairs>
  <TitlesOfParts>
    <vt:vector size="114" baseType="lpstr">
      <vt:lpstr>Batang</vt:lpstr>
      <vt:lpstr>ＭＳ Ｐゴシック</vt:lpstr>
      <vt:lpstr>SimSun</vt:lpstr>
      <vt:lpstr>Arial</vt:lpstr>
      <vt:lpstr>Arial Unicode MS</vt:lpstr>
      <vt:lpstr>Calibri</vt:lpstr>
      <vt:lpstr>FuturaStd-Book</vt:lpstr>
      <vt:lpstr>Georgia</vt:lpstr>
      <vt:lpstr>Times</vt:lpstr>
      <vt:lpstr>Times New Roman</vt:lpstr>
      <vt:lpstr>Trebuchet MS</vt:lpstr>
      <vt:lpstr>Verdana</vt:lpstr>
      <vt:lpstr>Wingdings</vt:lpstr>
      <vt:lpstr>2014-Indianapolis</vt:lpstr>
      <vt:lpstr>Photo Editor-foto</vt:lpstr>
      <vt:lpstr>Statistical data analysis and research methods BMI504  Course 17229 – Spring 2023   </vt:lpstr>
      <vt:lpstr>Pre-lecture reading test</vt:lpstr>
      <vt:lpstr>Useful references re Ioannidis 2005</vt:lpstr>
      <vt:lpstr>Assignments for next week</vt:lpstr>
      <vt:lpstr>Lecture Parameters for research designs</vt:lpstr>
      <vt:lpstr>Goal of Research Design</vt:lpstr>
      <vt:lpstr>Distinct research purpose  distinct design</vt:lpstr>
      <vt:lpstr>Biomedical Informatics Examples</vt:lpstr>
      <vt:lpstr>Design partially determines level of evidence</vt:lpstr>
      <vt:lpstr>Research Design: what and what parts</vt:lpstr>
      <vt:lpstr>Design versus methodology</vt:lpstr>
      <vt:lpstr>Design versus methodology</vt:lpstr>
      <vt:lpstr>Design versus methodology</vt:lpstr>
      <vt:lpstr>Design versus methodology</vt:lpstr>
      <vt:lpstr>Design versus methodology</vt:lpstr>
      <vt:lpstr>Design versus methodology</vt:lpstr>
      <vt:lpstr>Research Design: what and why</vt:lpstr>
      <vt:lpstr>Steps in scientific research</vt:lpstr>
      <vt:lpstr>Exploratory versus conclusive research</vt:lpstr>
      <vt:lpstr>Data orientation</vt:lpstr>
      <vt:lpstr>Theory building versus testing</vt:lpstr>
      <vt:lpstr>Logic of scientific research</vt:lpstr>
      <vt:lpstr>Time perspective of what is studied</vt:lpstr>
      <vt:lpstr>Major methodologies</vt:lpstr>
      <vt:lpstr>Quantitative research</vt:lpstr>
      <vt:lpstr>Quantitative research</vt:lpstr>
      <vt:lpstr>Qualitative vs. quantitative research</vt:lpstr>
      <vt:lpstr>‘Variable’</vt:lpstr>
      <vt:lpstr>How about this?</vt:lpstr>
      <vt:lpstr>Why I don’t agree with this.</vt:lpstr>
      <vt:lpstr>‘Variable’ (in research, not in logic)</vt:lpstr>
      <vt:lpstr>‘Variable’ (in research, not in logic)</vt:lpstr>
      <vt:lpstr>‘Pre-defined perspectives’: concept</vt:lpstr>
      <vt:lpstr>‘Pre-defined perspectives’: concept</vt:lpstr>
      <vt:lpstr>‘Pre-defined perspectives’: construct</vt:lpstr>
      <vt:lpstr>‘Pre-defined perspectives’: construct</vt:lpstr>
      <vt:lpstr>‘Perspective’</vt:lpstr>
      <vt:lpstr>Cognitive Representation</vt:lpstr>
      <vt:lpstr>Pre-defined perspectives</vt:lpstr>
      <vt:lpstr>Construct/concept appropriateness (1)</vt:lpstr>
      <vt:lpstr>Construct/concept appropriateness (2)</vt:lpstr>
      <vt:lpstr>Variables in your proposal</vt:lpstr>
      <vt:lpstr>‘Variable’</vt:lpstr>
      <vt:lpstr>‘Observable’</vt:lpstr>
      <vt:lpstr>‘Variable’</vt:lpstr>
      <vt:lpstr>Qualitative vs. quantitative research</vt:lpstr>
      <vt:lpstr>Characteristics of qualitative research</vt:lpstr>
      <vt:lpstr>Qualitative Research Foundations</vt:lpstr>
      <vt:lpstr>Different types of qualitative study design</vt:lpstr>
      <vt:lpstr>Field notes are crucial</vt:lpstr>
      <vt:lpstr>Data Reduction becomes a need </vt:lpstr>
      <vt:lpstr>Types of Data Collection in QLRM </vt:lpstr>
      <vt:lpstr>Quantitative, qualitative and mixed methods</vt:lpstr>
      <vt:lpstr>Some methods in research design</vt:lpstr>
      <vt:lpstr>The Scientific Method</vt:lpstr>
      <vt:lpstr>(Relatively) Common Strategies</vt:lpstr>
      <vt:lpstr>S1. Question formulation</vt:lpstr>
      <vt:lpstr>Where to search</vt:lpstr>
      <vt:lpstr>PowerPoint Presentation</vt:lpstr>
      <vt:lpstr>Framing the research question</vt:lpstr>
      <vt:lpstr>Specific strategy: PICO(TT) Framework</vt:lpstr>
      <vt:lpstr>Evidence Based Medicine question types</vt:lpstr>
      <vt:lpstr>PowerPoint Presentation</vt:lpstr>
      <vt:lpstr>Some examples in BMI research</vt:lpstr>
      <vt:lpstr>Special case for comparison</vt:lpstr>
      <vt:lpstr>S2. Standardization</vt:lpstr>
      <vt:lpstr>S3. Randomization</vt:lpstr>
      <vt:lpstr>PowerPoint Presentation</vt:lpstr>
      <vt:lpstr>PowerPoint Presentation</vt:lpstr>
      <vt:lpstr>S4. Blinding</vt:lpstr>
      <vt:lpstr>S5. Use of placebos</vt:lpstr>
      <vt:lpstr>S6. Control group selection</vt:lpstr>
      <vt:lpstr>Control groups</vt:lpstr>
      <vt:lpstr>Parallel and cross-over</vt:lpstr>
      <vt:lpstr>No control  Quasi-experimental design</vt:lpstr>
      <vt:lpstr>S7. Population selection</vt:lpstr>
      <vt:lpstr>Selection of study participants</vt:lpstr>
      <vt:lpstr>Sampling methods</vt:lpstr>
      <vt:lpstr>S8. Endpoint selection</vt:lpstr>
      <vt:lpstr>S8. Composite endpoints</vt:lpstr>
      <vt:lpstr>S8. Surrogate endpoints</vt:lpstr>
      <vt:lpstr>Advantages of surrogate endpoints</vt:lpstr>
      <vt:lpstr>Disadvantages of surrogate endpoints</vt:lpstr>
      <vt:lpstr>S9. Protocol adherence</vt:lpstr>
      <vt:lpstr>S10. Steps in sample size determination</vt:lpstr>
      <vt:lpstr>Probabilities w.r.t. null hypothesis</vt:lpstr>
      <vt:lpstr>Example: superiority trial</vt:lpstr>
      <vt:lpstr>Type I and type II errors</vt:lpstr>
      <vt:lpstr>Sample size</vt:lpstr>
      <vt:lpstr>S10. Steps in sample size determination</vt:lpstr>
      <vt:lpstr>Select type I error</vt:lpstr>
      <vt:lpstr>Select type II error</vt:lpstr>
      <vt:lpstr>S10. Steps in sample size determination</vt:lpstr>
      <vt:lpstr>S10. Alternative sample size method</vt:lpstr>
      <vt:lpstr>PowerPoint Presentation</vt:lpstr>
      <vt:lpstr>PowerPoint Presentation</vt:lpstr>
      <vt:lpstr>Baseline determination</vt:lpstr>
      <vt:lpstr>Table of Baseline Data</vt:lpstr>
      <vt:lpstr>Any last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seannos</dc:creator>
  <cp:lastModifiedBy>werner ceusters</cp:lastModifiedBy>
  <cp:revision>1364</cp:revision>
  <dcterms:created xsi:type="dcterms:W3CDTF">1601-01-01T00:00:00Z</dcterms:created>
  <dcterms:modified xsi:type="dcterms:W3CDTF">2023-03-01T13:58:20Z</dcterms:modified>
</cp:coreProperties>
</file>